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 id="2147483730" r:id="rId2"/>
    <p:sldMasterId id="2147483800" r:id="rId3"/>
    <p:sldMasterId id="2147483656" r:id="rId4"/>
  </p:sldMasterIdLst>
  <p:notesMasterIdLst>
    <p:notesMasterId r:id="rId41"/>
  </p:notesMasterIdLst>
  <p:handoutMasterIdLst>
    <p:handoutMasterId r:id="rId42"/>
  </p:handoutMasterIdLst>
  <p:sldIdLst>
    <p:sldId id="345" r:id="rId5"/>
    <p:sldId id="346" r:id="rId6"/>
    <p:sldId id="349" r:id="rId7"/>
    <p:sldId id="347" r:id="rId8"/>
    <p:sldId id="348" r:id="rId9"/>
    <p:sldId id="350" r:id="rId10"/>
    <p:sldId id="351" r:id="rId11"/>
    <p:sldId id="352" r:id="rId12"/>
    <p:sldId id="357" r:id="rId13"/>
    <p:sldId id="353" r:id="rId14"/>
    <p:sldId id="354" r:id="rId15"/>
    <p:sldId id="355" r:id="rId16"/>
    <p:sldId id="356" r:id="rId17"/>
    <p:sldId id="358" r:id="rId18"/>
    <p:sldId id="359" r:id="rId19"/>
    <p:sldId id="362" r:id="rId20"/>
    <p:sldId id="360" r:id="rId21"/>
    <p:sldId id="361" r:id="rId22"/>
    <p:sldId id="367" r:id="rId23"/>
    <p:sldId id="364" r:id="rId24"/>
    <p:sldId id="365" r:id="rId25"/>
    <p:sldId id="366" r:id="rId26"/>
    <p:sldId id="368" r:id="rId27"/>
    <p:sldId id="371" r:id="rId28"/>
    <p:sldId id="369" r:id="rId29"/>
    <p:sldId id="370" r:id="rId30"/>
    <p:sldId id="372" r:id="rId31"/>
    <p:sldId id="373" r:id="rId32"/>
    <p:sldId id="374" r:id="rId33"/>
    <p:sldId id="375" r:id="rId34"/>
    <p:sldId id="376" r:id="rId35"/>
    <p:sldId id="379" r:id="rId36"/>
    <p:sldId id="380" r:id="rId37"/>
    <p:sldId id="381" r:id="rId38"/>
    <p:sldId id="377" r:id="rId39"/>
    <p:sldId id="378" r:id="rId40"/>
  </p:sldIdLst>
  <p:sldSz cx="9144000" cy="5143500" type="screen16x9"/>
  <p:notesSz cx="6670675" cy="9875838"/>
  <p:custDataLst>
    <p:tags r:id="rId4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53" autoAdjust="0"/>
    <p:restoredTop sz="97297" autoAdjust="0"/>
  </p:normalViewPr>
  <p:slideViewPr>
    <p:cSldViewPr snapToGrid="0" snapToObjects="1" showGuides="1">
      <p:cViewPr varScale="1">
        <p:scale>
          <a:sx n="172" d="100"/>
          <a:sy n="172" d="100"/>
        </p:scale>
        <p:origin x="216" y="184"/>
      </p:cViewPr>
      <p:guideLst>
        <p:guide orient="horz"/>
        <p:guide/>
        <p:guide pos="5666"/>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55" d="100"/>
          <a:sy n="55" d="100"/>
        </p:scale>
        <p:origin x="-2770" y="-82"/>
      </p:cViewPr>
      <p:guideLst>
        <p:guide orient="horz" pos="3111"/>
        <p:guide pos="210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gs" Target="tags/tag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4/24/18</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4/24/18</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pic>
        <p:nvPicPr>
          <p:cNvPr id="10" name="Picture 9" descr="TLR9_Endosome_and_Receptor_RGB LR.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0" y="2878137"/>
            <a:ext cx="8856000" cy="2125663"/>
          </a:xfrm>
          <a:prstGeom prst="rect">
            <a:avLst/>
          </a:prstGeom>
        </p:spPr>
      </p:pic>
    </p:spTree>
    <p:extLst>
      <p:ext uri="{BB962C8B-B14F-4D97-AF65-F5344CB8AC3E}">
        <p14:creationId xmlns:p14="http://schemas.microsoft.com/office/powerpoint/2010/main" val="2792299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45347857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dirty="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223376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1266104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637413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61BEF0D-F0BB-DE4B-95CE-6DB70DBA9567}" type="datetimeFigureOut">
              <a:rPr lang="en-US" smtClean="0"/>
              <a:pPr/>
              <a:t>4/24/18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91926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3940898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10486829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5" descr="TLR9_Endosome_and_Receptor_RGB LR.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8137"/>
            <a:ext cx="8856000" cy="2125663"/>
          </a:xfrm>
          <a:prstGeom prst="rect">
            <a:avLst/>
          </a:prstGeom>
        </p:spPr>
      </p:pic>
    </p:spTree>
    <p:extLst>
      <p:ext uri="{BB962C8B-B14F-4D97-AF65-F5344CB8AC3E}">
        <p14:creationId xmlns:p14="http://schemas.microsoft.com/office/powerpoint/2010/main" val="20347771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dirty="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21085139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dirty="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dirty="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dirty="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14398423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21323380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5390519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307861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13196244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153575085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317597948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dirty="0">
                <a:solidFill>
                  <a:schemeClr val="tx1"/>
                </a:solidFill>
                <a:latin typeface="Arial" pitchFamily="34" charset="0"/>
                <a:cs typeface="Arial" pitchFamily="34" charset="0"/>
              </a:rPr>
              <a:t>Confidentiality Notice </a:t>
            </a:r>
            <a:endParaRPr lang="en-GB" sz="2400" dirty="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dirty="0">
                <a:solidFill>
                  <a:schemeClr val="tx1"/>
                </a:solidFill>
                <a:latin typeface="+mn-lt"/>
                <a:cs typeface="Arial"/>
              </a:rPr>
              <a:t>This file is private and may contain confidential and proprietary information. If you have received this file in error, please notify us and remove </a:t>
            </a:r>
            <a:br>
              <a:rPr lang="en-GB" sz="900" noProof="0" dirty="0">
                <a:solidFill>
                  <a:schemeClr val="tx1"/>
                </a:solidFill>
                <a:latin typeface="+mn-lt"/>
                <a:cs typeface="Arial"/>
              </a:rPr>
            </a:br>
            <a:r>
              <a:rPr lang="en-GB" sz="900" noProof="0" dirty="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dirty="0">
                <a:solidFill>
                  <a:schemeClr val="tx1"/>
                </a:solidFill>
                <a:latin typeface="+mn-lt"/>
                <a:ea typeface="+mn-ea"/>
                <a:cs typeface="Arial"/>
              </a:rPr>
              <a:t>1 Francis Crick Avenue</a:t>
            </a:r>
            <a:r>
              <a:rPr lang="en-US" sz="900" kern="1200" baseline="0" dirty="0">
                <a:solidFill>
                  <a:schemeClr val="tx1"/>
                </a:solidFill>
                <a:latin typeface="+mn-lt"/>
                <a:ea typeface="+mn-ea"/>
                <a:cs typeface="Arial"/>
              </a:rPr>
              <a:t>, </a:t>
            </a:r>
            <a:r>
              <a:rPr lang="en-US" sz="900" kern="1200" dirty="0">
                <a:solidFill>
                  <a:schemeClr val="tx1"/>
                </a:solidFill>
                <a:latin typeface="+mn-lt"/>
                <a:ea typeface="+mn-ea"/>
                <a:cs typeface="Arial"/>
              </a:rPr>
              <a:t>Cambridge Biomedical Campus, Cambridge, CB2 0AA</a:t>
            </a:r>
            <a:r>
              <a:rPr lang="en-GB" sz="900" noProof="0" dirty="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dirty="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14022274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150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4275947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theme" Target="../theme/theme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theme" Target="../theme/theme3.xml"/><Relationship Id="rId5" Type="http://schemas.openxmlformats.org/officeDocument/2006/relationships/slideLayout" Target="../slideLayouts/slideLayout44.xml"/><Relationship Id="rId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29" Type="http://schemas.openxmlformats.org/officeDocument/2006/relationships/theme" Target="../theme/theme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790"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24" r:id="rId11"/>
    <p:sldLayoutId id="2147483826" r:id="rId12"/>
    <p:sldLayoutId id="2147483789" r:id="rId13"/>
    <p:sldLayoutId id="2147483864" r:id="rId14"/>
    <p:sldLayoutId id="2147483865" r:id="rId15"/>
    <p:sldLayoutId id="2147483866" r:id="rId16"/>
    <p:sldLayoutId id="2147483867" r:id="rId17"/>
    <p:sldLayoutId id="2147483868" r:id="rId18"/>
    <p:sldLayoutId id="2147483847" r:id="rId1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06" r:id="rId6"/>
    <p:sldLayoutId id="2147483807" r:id="rId7"/>
    <p:sldLayoutId id="2147483808" r:id="rId8"/>
    <p:sldLayoutId id="2147483809" r:id="rId9"/>
    <p:sldLayoutId id="2147483810" r:id="rId10"/>
    <p:sldLayoutId id="2147483825" r:id="rId11"/>
    <p:sldLayoutId id="2147483827" r:id="rId12"/>
    <p:sldLayoutId id="2147483816" r:id="rId13"/>
    <p:sldLayoutId id="2147483817" r:id="rId14"/>
    <p:sldLayoutId id="2147483818" r:id="rId15"/>
    <p:sldLayoutId id="2147483819" r:id="rId16"/>
    <p:sldLayoutId id="2147483820" r:id="rId17"/>
    <p:sldLayoutId id="2147483821" r:id="rId18"/>
    <p:sldLayoutId id="2147483822" r:id="rId19"/>
    <p:sldLayoutId id="2147483823" r:id="rId20"/>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 id="2147483828" r:id="rId28"/>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FDA Drug Adverse Effects Analysis</a:t>
            </a:r>
          </a:p>
        </p:txBody>
      </p:sp>
      <p:sp>
        <p:nvSpPr>
          <p:cNvPr id="3" name="Text Placeholder 2"/>
          <p:cNvSpPr>
            <a:spLocks noGrp="1"/>
          </p:cNvSpPr>
          <p:nvPr>
            <p:ph type="subTitle" idx="1"/>
          </p:nvPr>
        </p:nvSpPr>
        <p:spPr/>
        <p:txBody>
          <a:bodyPr>
            <a:normAutofit/>
          </a:bodyPr>
          <a:lstStyle/>
          <a:p>
            <a:r>
              <a:rPr lang="en-US" dirty="0"/>
              <a:t>Domingo Salazar</a:t>
            </a:r>
          </a:p>
        </p:txBody>
      </p:sp>
      <p:sp>
        <p:nvSpPr>
          <p:cNvPr id="5" name="Text Placeholder 4"/>
          <p:cNvSpPr>
            <a:spLocks noGrp="1"/>
          </p:cNvSpPr>
          <p:nvPr>
            <p:ph type="body" sz="quarter" idx="4294967295"/>
          </p:nvPr>
        </p:nvSpPr>
        <p:spPr>
          <a:xfrm>
            <a:off x="885391" y="3896159"/>
            <a:ext cx="2155681" cy="400687"/>
          </a:xfrm>
          <a:prstGeom prst="rect">
            <a:avLst/>
          </a:prstGeom>
        </p:spPr>
        <p:txBody>
          <a:bodyPr>
            <a:normAutofit/>
          </a:bodyPr>
          <a:lstStyle/>
          <a:p>
            <a:pPr marL="0" indent="0">
              <a:buNone/>
            </a:pPr>
            <a:r>
              <a:rPr lang="en-US" sz="1600" dirty="0"/>
              <a:t>24 April 2018</a:t>
            </a:r>
          </a:p>
        </p:txBody>
      </p:sp>
    </p:spTree>
    <p:extLst>
      <p:ext uri="{BB962C8B-B14F-4D97-AF65-F5344CB8AC3E}">
        <p14:creationId xmlns:p14="http://schemas.microsoft.com/office/powerpoint/2010/main" val="813208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317ED-706D-4E6C-AE39-CB6117A1AC27}"/>
              </a:ext>
            </a:extLst>
          </p:cNvPr>
          <p:cNvSpPr>
            <a:spLocks noGrp="1"/>
          </p:cNvSpPr>
          <p:nvPr>
            <p:ph type="title"/>
          </p:nvPr>
        </p:nvSpPr>
        <p:spPr/>
        <p:txBody>
          <a:bodyPr/>
          <a:lstStyle/>
          <a:p>
            <a:r>
              <a:rPr lang="en-GB" dirty="0"/>
              <a:t>Limitations of the Data</a:t>
            </a:r>
          </a:p>
        </p:txBody>
      </p:sp>
      <p:sp>
        <p:nvSpPr>
          <p:cNvPr id="3" name="Text Placeholder 2">
            <a:extLst>
              <a:ext uri="{FF2B5EF4-FFF2-40B4-BE49-F238E27FC236}">
                <a16:creationId xmlns:a16="http://schemas.microsoft.com/office/drawing/2014/main" id="{6E23A005-3A55-48FD-BE0C-CF5A20ECD95C}"/>
              </a:ext>
            </a:extLst>
          </p:cNvPr>
          <p:cNvSpPr>
            <a:spLocks noGrp="1"/>
          </p:cNvSpPr>
          <p:nvPr>
            <p:ph type="body" sz="quarter" idx="11"/>
          </p:nvPr>
        </p:nvSpPr>
        <p:spPr>
          <a:xfrm>
            <a:off x="237061" y="800238"/>
            <a:ext cx="8542666" cy="3675118"/>
          </a:xfrm>
        </p:spPr>
        <p:txBody>
          <a:bodyPr>
            <a:normAutofit fontScale="77500" lnSpcReduction="20000"/>
          </a:bodyPr>
          <a:lstStyle/>
          <a:p>
            <a:pPr marL="342900" indent="-342900">
              <a:buFont typeface="Arial" panose="020B0604020202020204" pitchFamily="34" charset="0"/>
              <a:buChar char="•"/>
            </a:pPr>
            <a:r>
              <a:rPr lang="en-GB" dirty="0"/>
              <a:t>Most of the data come from the US.  This may present difficulties for Question 1.</a:t>
            </a:r>
          </a:p>
          <a:p>
            <a:pPr marL="342900" indent="-342900">
              <a:buFont typeface="Arial" panose="020B0604020202020204" pitchFamily="34" charset="0"/>
              <a:buChar char="•"/>
            </a:pPr>
            <a:r>
              <a:rPr lang="en-GB" dirty="0"/>
              <a:t>A few disease areas/indications are more common than others and there is a large proportion of reports that do not contain this information.  This complicates Question 2.</a:t>
            </a:r>
          </a:p>
          <a:p>
            <a:pPr marL="342900" indent="-342900">
              <a:buFont typeface="Arial" panose="020B0604020202020204" pitchFamily="34" charset="0"/>
              <a:buChar char="•"/>
            </a:pPr>
            <a:r>
              <a:rPr lang="en-GB" dirty="0"/>
              <a:t>Some active principles are given together in the same medication.  This complicates Q3.</a:t>
            </a:r>
          </a:p>
          <a:p>
            <a:pPr marL="800100" lvl="1" indent="-342900">
              <a:buFont typeface="Arial" panose="020B0604020202020204" pitchFamily="34" charset="0"/>
              <a:buChar char="•"/>
            </a:pPr>
            <a:r>
              <a:rPr lang="en-GB" dirty="0"/>
              <a:t>Additionally, this complication makes the dose information available in the reports less useful, unless combined with information about the actual product.</a:t>
            </a:r>
          </a:p>
          <a:p>
            <a:pPr marL="342900" indent="-342900">
              <a:buFont typeface="Arial" panose="020B0604020202020204" pitchFamily="34" charset="0"/>
              <a:buChar char="•"/>
            </a:pPr>
            <a:r>
              <a:rPr lang="en-GB" dirty="0"/>
              <a:t>When information is missing in the main body of the report, sometimes it is included in the </a:t>
            </a:r>
            <a:r>
              <a:rPr lang="en-GB" dirty="0" err="1"/>
              <a:t>OpenFDA</a:t>
            </a:r>
            <a:r>
              <a:rPr lang="en-GB" dirty="0"/>
              <a:t> field.  Nevertheless, due to time constraints, I restricted myself to the information present in only one source.</a:t>
            </a:r>
          </a:p>
          <a:p>
            <a:pPr marL="342900" indent="-342900">
              <a:buFont typeface="Arial" panose="020B0604020202020204" pitchFamily="34" charset="0"/>
              <a:buChar char="•"/>
            </a:pPr>
            <a:r>
              <a:rPr lang="en-GB" dirty="0"/>
              <a:t>Some reports contain errors about patient ages (age &gt; 122 years!).  The age field in these cases was set to “not available”.</a:t>
            </a:r>
          </a:p>
        </p:txBody>
      </p:sp>
      <p:sp>
        <p:nvSpPr>
          <p:cNvPr id="4" name="Slide Number Placeholder 3">
            <a:extLst>
              <a:ext uri="{FF2B5EF4-FFF2-40B4-BE49-F238E27FC236}">
                <a16:creationId xmlns:a16="http://schemas.microsoft.com/office/drawing/2014/main" id="{2A5AFA32-CB69-48E1-8EA3-E777DBD9BBC1}"/>
              </a:ext>
            </a:extLst>
          </p:cNvPr>
          <p:cNvSpPr>
            <a:spLocks noGrp="1"/>
          </p:cNvSpPr>
          <p:nvPr>
            <p:ph type="sldNum" sz="quarter" idx="4"/>
          </p:nvPr>
        </p:nvSpPr>
        <p:spPr/>
        <p:txBody>
          <a:bodyPr/>
          <a:lstStyle/>
          <a:p>
            <a:fld id="{3C4F54F3-C349-4609-AFEE-01462D5C7942}" type="slidenum">
              <a:rPr lang="en-GB" smtClean="0"/>
              <a:pPr/>
              <a:t>10</a:t>
            </a:fld>
            <a:endParaRPr lang="en-GB" dirty="0"/>
          </a:p>
        </p:txBody>
      </p:sp>
    </p:spTree>
    <p:extLst>
      <p:ext uri="{BB962C8B-B14F-4D97-AF65-F5344CB8AC3E}">
        <p14:creationId xmlns:p14="http://schemas.microsoft.com/office/powerpoint/2010/main" val="3593753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317ED-706D-4E6C-AE39-CB6117A1AC27}"/>
              </a:ext>
            </a:extLst>
          </p:cNvPr>
          <p:cNvSpPr>
            <a:spLocks noGrp="1"/>
          </p:cNvSpPr>
          <p:nvPr>
            <p:ph type="title"/>
          </p:nvPr>
        </p:nvSpPr>
        <p:spPr/>
        <p:txBody>
          <a:bodyPr/>
          <a:lstStyle/>
          <a:p>
            <a:r>
              <a:rPr lang="en-GB" dirty="0"/>
              <a:t>Exploratory Data Analysis (EDA)</a:t>
            </a:r>
          </a:p>
        </p:txBody>
      </p:sp>
      <p:sp>
        <p:nvSpPr>
          <p:cNvPr id="3" name="Text Placeholder 2">
            <a:extLst>
              <a:ext uri="{FF2B5EF4-FFF2-40B4-BE49-F238E27FC236}">
                <a16:creationId xmlns:a16="http://schemas.microsoft.com/office/drawing/2014/main" id="{6E23A005-3A55-48FD-BE0C-CF5A20ECD95C}"/>
              </a:ext>
            </a:extLst>
          </p:cNvPr>
          <p:cNvSpPr>
            <a:spLocks noGrp="1"/>
          </p:cNvSpPr>
          <p:nvPr>
            <p:ph type="body" sz="quarter" idx="11"/>
          </p:nvPr>
        </p:nvSpPr>
        <p:spPr>
          <a:xfrm>
            <a:off x="237061" y="800238"/>
            <a:ext cx="8542666" cy="1759885"/>
          </a:xfrm>
        </p:spPr>
        <p:txBody>
          <a:bodyPr>
            <a:normAutofit fontScale="70000" lnSpcReduction="20000"/>
          </a:bodyPr>
          <a:lstStyle/>
          <a:p>
            <a:pPr marL="342900" indent="-342900">
              <a:buFont typeface="Arial" panose="020B0604020202020204" pitchFamily="34" charset="0"/>
              <a:buChar char="•"/>
            </a:pPr>
            <a:r>
              <a:rPr lang="en-GB" dirty="0"/>
              <a:t>For this analysis, I selected the fields: </a:t>
            </a:r>
            <a:r>
              <a:rPr lang="en-GB" dirty="0" err="1"/>
              <a:t>ReportID</a:t>
            </a:r>
            <a:r>
              <a:rPr lang="en-GB" dirty="0"/>
              <a:t>, Date, Country, patient Age &amp; Sex, disease area (Indication), Substance name and Route.</a:t>
            </a:r>
          </a:p>
          <a:p>
            <a:pPr marL="342900" indent="-342900">
              <a:buFont typeface="Arial" panose="020B0604020202020204" pitchFamily="34" charset="0"/>
              <a:buChar char="•"/>
            </a:pPr>
            <a:r>
              <a:rPr lang="en-GB" dirty="0"/>
              <a:t>As it turns out, again due to time constraints, I did not use all this information in the EDA.  But when sub-setting countries and adverse effects (see below), I did check that I still had a good representation of sexes and ages. </a:t>
            </a:r>
          </a:p>
          <a:p>
            <a:pPr marL="342900" indent="-342900">
              <a:buFont typeface="Arial" panose="020B0604020202020204" pitchFamily="34" charset="0"/>
              <a:buChar char="•"/>
            </a:pPr>
            <a:r>
              <a:rPr lang="en-GB" dirty="0"/>
              <a:t>In fact, I noticed that 60% of the adverse effects were reported on female patients.  This could merit further exploration in the context of some recent research about sex differences.</a:t>
            </a:r>
          </a:p>
        </p:txBody>
      </p:sp>
      <p:sp>
        <p:nvSpPr>
          <p:cNvPr id="4" name="Slide Number Placeholder 3">
            <a:extLst>
              <a:ext uri="{FF2B5EF4-FFF2-40B4-BE49-F238E27FC236}">
                <a16:creationId xmlns:a16="http://schemas.microsoft.com/office/drawing/2014/main" id="{2A5AFA32-CB69-48E1-8EA3-E777DBD9BBC1}"/>
              </a:ext>
            </a:extLst>
          </p:cNvPr>
          <p:cNvSpPr>
            <a:spLocks noGrp="1"/>
          </p:cNvSpPr>
          <p:nvPr>
            <p:ph type="sldNum" sz="quarter" idx="4"/>
          </p:nvPr>
        </p:nvSpPr>
        <p:spPr/>
        <p:txBody>
          <a:bodyPr/>
          <a:lstStyle/>
          <a:p>
            <a:fld id="{3C4F54F3-C349-4609-AFEE-01462D5C7942}" type="slidenum">
              <a:rPr lang="en-GB" smtClean="0"/>
              <a:pPr/>
              <a:t>11</a:t>
            </a:fld>
            <a:endParaRPr lang="en-GB" dirty="0"/>
          </a:p>
        </p:txBody>
      </p:sp>
      <p:pic>
        <p:nvPicPr>
          <p:cNvPr id="6" name="Picture 5">
            <a:extLst>
              <a:ext uri="{FF2B5EF4-FFF2-40B4-BE49-F238E27FC236}">
                <a16:creationId xmlns:a16="http://schemas.microsoft.com/office/drawing/2014/main" id="{A4E03EB2-EDA1-46C0-B580-A0BB4BAE2D54}"/>
              </a:ext>
            </a:extLst>
          </p:cNvPr>
          <p:cNvPicPr>
            <a:picLocks noChangeAspect="1"/>
          </p:cNvPicPr>
          <p:nvPr/>
        </p:nvPicPr>
        <p:blipFill>
          <a:blip r:embed="rId2"/>
          <a:stretch>
            <a:fillRect/>
          </a:stretch>
        </p:blipFill>
        <p:spPr>
          <a:xfrm>
            <a:off x="3992137" y="2560123"/>
            <a:ext cx="4242072" cy="2451477"/>
          </a:xfrm>
          <a:prstGeom prst="rect">
            <a:avLst/>
          </a:prstGeom>
        </p:spPr>
      </p:pic>
      <p:sp>
        <p:nvSpPr>
          <p:cNvPr id="7" name="TextBox 6">
            <a:extLst>
              <a:ext uri="{FF2B5EF4-FFF2-40B4-BE49-F238E27FC236}">
                <a16:creationId xmlns:a16="http://schemas.microsoft.com/office/drawing/2014/main" id="{4001A2A0-574C-4FA5-9901-FA6DB51818D4}"/>
              </a:ext>
            </a:extLst>
          </p:cNvPr>
          <p:cNvSpPr txBox="1"/>
          <p:nvPr/>
        </p:nvSpPr>
        <p:spPr>
          <a:xfrm>
            <a:off x="714375" y="2712361"/>
            <a:ext cx="2900388" cy="1138773"/>
          </a:xfrm>
          <a:prstGeom prst="rect">
            <a:avLst/>
          </a:prstGeom>
          <a:noFill/>
        </p:spPr>
        <p:txBody>
          <a:bodyPr wrap="square" rtlCol="0">
            <a:spAutoFit/>
          </a:bodyPr>
          <a:lstStyle/>
          <a:p>
            <a:r>
              <a:rPr lang="en-GB" sz="1700" dirty="0"/>
              <a:t>On the other hand, the left-skewness of the Age distribution in this dataset was unsurprising.</a:t>
            </a:r>
          </a:p>
        </p:txBody>
      </p:sp>
    </p:spTree>
    <p:extLst>
      <p:ext uri="{BB962C8B-B14F-4D97-AF65-F5344CB8AC3E}">
        <p14:creationId xmlns:p14="http://schemas.microsoft.com/office/powerpoint/2010/main" val="3393070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D41E-6B79-4EAA-B6CB-DAC83A934B33}"/>
              </a:ext>
            </a:extLst>
          </p:cNvPr>
          <p:cNvSpPr>
            <a:spLocks noGrp="1"/>
          </p:cNvSpPr>
          <p:nvPr>
            <p:ph type="title"/>
          </p:nvPr>
        </p:nvSpPr>
        <p:spPr/>
        <p:txBody>
          <a:bodyPr/>
          <a:lstStyle/>
          <a:p>
            <a:r>
              <a:rPr lang="en-GB" dirty="0"/>
              <a:t>Question Selection</a:t>
            </a:r>
          </a:p>
        </p:txBody>
      </p:sp>
      <p:sp>
        <p:nvSpPr>
          <p:cNvPr id="3" name="Text Placeholder 2">
            <a:extLst>
              <a:ext uri="{FF2B5EF4-FFF2-40B4-BE49-F238E27FC236}">
                <a16:creationId xmlns:a16="http://schemas.microsoft.com/office/drawing/2014/main" id="{BD5F3168-09CF-4AAA-AC90-F186E6E21299}"/>
              </a:ext>
            </a:extLst>
          </p:cNvPr>
          <p:cNvSpPr>
            <a:spLocks noGrp="1"/>
          </p:cNvSpPr>
          <p:nvPr>
            <p:ph type="body" sz="quarter" idx="11"/>
          </p:nvPr>
        </p:nvSpPr>
        <p:spPr>
          <a:xfrm>
            <a:off x="237061" y="1164512"/>
            <a:ext cx="8408851" cy="3172141"/>
          </a:xfrm>
        </p:spPr>
        <p:txBody>
          <a:bodyPr/>
          <a:lstStyle/>
          <a:p>
            <a:pPr marL="342900" indent="-342900">
              <a:buFont typeface="Arial" panose="020B0604020202020204" pitchFamily="34" charset="0"/>
              <a:buChar char="•"/>
            </a:pPr>
            <a:r>
              <a:rPr lang="en-GB" sz="2000" dirty="0"/>
              <a:t>I chose to answer Q1, mostly due to time constraints.  But I also had time to start exploring relationships between the most prevalence adverse effects.</a:t>
            </a:r>
          </a:p>
          <a:p>
            <a:pPr marL="342900" indent="-342900">
              <a:buFont typeface="Arial" panose="020B0604020202020204" pitchFamily="34" charset="0"/>
              <a:buChar char="•"/>
            </a:pPr>
            <a:r>
              <a:rPr lang="en-GB" sz="2000" dirty="0"/>
              <a:t>Q2 would require dealing with the large proportion of missing information about indication and the great diversity of indications and adverse effects.</a:t>
            </a:r>
          </a:p>
          <a:p>
            <a:pPr marL="342900" indent="-342900">
              <a:buFont typeface="Arial" panose="020B0604020202020204" pitchFamily="34" charset="0"/>
              <a:buChar char="•"/>
            </a:pPr>
            <a:r>
              <a:rPr lang="en-GB" sz="2000" dirty="0"/>
              <a:t>Q3 would require more data wrangling to extract all the active principles taken by a patient and may be complicated by lack of information about doses.</a:t>
            </a:r>
          </a:p>
        </p:txBody>
      </p:sp>
      <p:sp>
        <p:nvSpPr>
          <p:cNvPr id="4" name="Slide Number Placeholder 3">
            <a:extLst>
              <a:ext uri="{FF2B5EF4-FFF2-40B4-BE49-F238E27FC236}">
                <a16:creationId xmlns:a16="http://schemas.microsoft.com/office/drawing/2014/main" id="{F0A922CD-381D-4B64-8EB0-690682D0478A}"/>
              </a:ext>
            </a:extLst>
          </p:cNvPr>
          <p:cNvSpPr>
            <a:spLocks noGrp="1"/>
          </p:cNvSpPr>
          <p:nvPr>
            <p:ph type="sldNum" sz="quarter" idx="4"/>
          </p:nvPr>
        </p:nvSpPr>
        <p:spPr/>
        <p:txBody>
          <a:bodyPr/>
          <a:lstStyle/>
          <a:p>
            <a:fld id="{3C4F54F3-C349-4609-AFEE-01462D5C7942}" type="slidenum">
              <a:rPr lang="en-GB" smtClean="0"/>
              <a:pPr/>
              <a:t>12</a:t>
            </a:fld>
            <a:endParaRPr lang="en-GB" dirty="0"/>
          </a:p>
        </p:txBody>
      </p:sp>
    </p:spTree>
    <p:extLst>
      <p:ext uri="{BB962C8B-B14F-4D97-AF65-F5344CB8AC3E}">
        <p14:creationId xmlns:p14="http://schemas.microsoft.com/office/powerpoint/2010/main" val="2629114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F12E-72C9-4EFC-B4C7-8D2AD03DBFC8}"/>
              </a:ext>
            </a:extLst>
          </p:cNvPr>
          <p:cNvSpPr>
            <a:spLocks noGrp="1"/>
          </p:cNvSpPr>
          <p:nvPr>
            <p:ph type="title"/>
          </p:nvPr>
        </p:nvSpPr>
        <p:spPr/>
        <p:txBody>
          <a:bodyPr>
            <a:normAutofit fontScale="90000"/>
          </a:bodyPr>
          <a:lstStyle/>
          <a:p>
            <a:r>
              <a:rPr lang="en-GB" sz="2200" dirty="0"/>
              <a:t>Country Analysis based on Adverse Effects Relative Proportions</a:t>
            </a:r>
            <a:br>
              <a:rPr lang="en-GB" dirty="0"/>
            </a:br>
            <a:br>
              <a:rPr lang="en-GB" dirty="0"/>
            </a:br>
            <a:endParaRPr lang="en-GB" dirty="0"/>
          </a:p>
        </p:txBody>
      </p:sp>
    </p:spTree>
    <p:extLst>
      <p:ext uri="{BB962C8B-B14F-4D97-AF65-F5344CB8AC3E}">
        <p14:creationId xmlns:p14="http://schemas.microsoft.com/office/powerpoint/2010/main" val="1904762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D41E-6B79-4EAA-B6CB-DAC83A934B33}"/>
              </a:ext>
            </a:extLst>
          </p:cNvPr>
          <p:cNvSpPr>
            <a:spLocks noGrp="1"/>
          </p:cNvSpPr>
          <p:nvPr>
            <p:ph type="title"/>
          </p:nvPr>
        </p:nvSpPr>
        <p:spPr/>
        <p:txBody>
          <a:bodyPr/>
          <a:lstStyle/>
          <a:p>
            <a:r>
              <a:rPr lang="en-GB" dirty="0"/>
              <a:t>Countries &amp; Adverse Event Selection</a:t>
            </a:r>
          </a:p>
        </p:txBody>
      </p:sp>
      <p:sp>
        <p:nvSpPr>
          <p:cNvPr id="3" name="Text Placeholder 2">
            <a:extLst>
              <a:ext uri="{FF2B5EF4-FFF2-40B4-BE49-F238E27FC236}">
                <a16:creationId xmlns:a16="http://schemas.microsoft.com/office/drawing/2014/main" id="{BD5F3168-09CF-4AAA-AC90-F186E6E21299}"/>
              </a:ext>
            </a:extLst>
          </p:cNvPr>
          <p:cNvSpPr>
            <a:spLocks noGrp="1"/>
          </p:cNvSpPr>
          <p:nvPr>
            <p:ph type="body" sz="quarter" idx="11"/>
          </p:nvPr>
        </p:nvSpPr>
        <p:spPr>
          <a:xfrm>
            <a:off x="237061" y="822541"/>
            <a:ext cx="8408851" cy="3965049"/>
          </a:xfrm>
        </p:spPr>
        <p:txBody>
          <a:bodyPr>
            <a:normAutofit fontScale="77500" lnSpcReduction="20000"/>
          </a:bodyPr>
          <a:lstStyle/>
          <a:p>
            <a:pPr marL="342900" indent="-342900">
              <a:buFont typeface="Arial" panose="020B0604020202020204" pitchFamily="34" charset="0"/>
              <a:buChar char="•"/>
            </a:pPr>
            <a:r>
              <a:rPr lang="en-GB" dirty="0"/>
              <a:t>After some exploration, I felt that I have enough information to compare the top 21 countries that appeared more often in this dataset.  The US is unsurprisingly number 1, with approximately 60% of the data.</a:t>
            </a:r>
          </a:p>
          <a:p>
            <a:pPr marL="342900" indent="-342900">
              <a:buFont typeface="Arial" panose="020B0604020202020204" pitchFamily="34" charset="0"/>
              <a:buChar char="•"/>
            </a:pPr>
            <a:r>
              <a:rPr lang="en-GB" dirty="0"/>
              <a:t>It was harder to determined the number of adverse events to select.  So I made 4 different cut-off values that produced a selection of the top 11, 21, 28 &amp; 42 most common adverse effects in the dataset.</a:t>
            </a:r>
          </a:p>
          <a:p>
            <a:pPr marL="342900" indent="-342900">
              <a:buFont typeface="Arial" panose="020B0604020202020204" pitchFamily="34" charset="0"/>
              <a:buChar char="•"/>
            </a:pPr>
            <a:r>
              <a:rPr lang="en-GB" dirty="0"/>
              <a:t>This allows for situation with more classes (countries) than features (adverse effects), with similar numbers of both and with more features than classes.</a:t>
            </a:r>
          </a:p>
          <a:p>
            <a:pPr marL="342900" indent="-342900">
              <a:buFont typeface="Arial" panose="020B0604020202020204" pitchFamily="34" charset="0"/>
              <a:buChar char="•"/>
            </a:pPr>
            <a:r>
              <a:rPr lang="en-GB" dirty="0"/>
              <a:t>Once a certain number of features is selected, a vector is computed for each country representing the proportion of occurrence of each selected feature in the reports from that country that contain one feature in the selected feature set.  Proportions of all features in a feature set for each country sum up to 1.</a:t>
            </a:r>
          </a:p>
          <a:p>
            <a:pPr marL="342900" indent="-342900">
              <a:buFont typeface="Arial" panose="020B0604020202020204" pitchFamily="34" charset="0"/>
              <a:buChar char="•"/>
            </a:pPr>
            <a:r>
              <a:rPr lang="en-GB" dirty="0"/>
              <a:t>This is a quick and somewhat ad hoc way of trying to compensate for the large differences in the number of reports coming from different countries.</a:t>
            </a:r>
          </a:p>
          <a:p>
            <a:pPr marL="342900" indent="-342900">
              <a:buFont typeface="Arial" panose="020B0604020202020204" pitchFamily="34" charset="0"/>
              <a:buChar char="•"/>
            </a:pPr>
            <a:endParaRPr lang="en-GB" dirty="0"/>
          </a:p>
        </p:txBody>
      </p:sp>
      <p:sp>
        <p:nvSpPr>
          <p:cNvPr id="4" name="Slide Number Placeholder 3">
            <a:extLst>
              <a:ext uri="{FF2B5EF4-FFF2-40B4-BE49-F238E27FC236}">
                <a16:creationId xmlns:a16="http://schemas.microsoft.com/office/drawing/2014/main" id="{F0A922CD-381D-4B64-8EB0-690682D0478A}"/>
              </a:ext>
            </a:extLst>
          </p:cNvPr>
          <p:cNvSpPr>
            <a:spLocks noGrp="1"/>
          </p:cNvSpPr>
          <p:nvPr>
            <p:ph type="sldNum" sz="quarter" idx="4"/>
          </p:nvPr>
        </p:nvSpPr>
        <p:spPr/>
        <p:txBody>
          <a:bodyPr/>
          <a:lstStyle/>
          <a:p>
            <a:fld id="{3C4F54F3-C349-4609-AFEE-01462D5C7942}" type="slidenum">
              <a:rPr lang="en-GB" smtClean="0"/>
              <a:pPr/>
              <a:t>14</a:t>
            </a:fld>
            <a:endParaRPr lang="en-GB" dirty="0"/>
          </a:p>
        </p:txBody>
      </p:sp>
    </p:spTree>
    <p:extLst>
      <p:ext uri="{BB962C8B-B14F-4D97-AF65-F5344CB8AC3E}">
        <p14:creationId xmlns:p14="http://schemas.microsoft.com/office/powerpoint/2010/main" val="3672324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C0972E-11B2-424F-82BE-F1160A05D5D5}"/>
              </a:ext>
            </a:extLst>
          </p:cNvPr>
          <p:cNvSpPr>
            <a:spLocks noGrp="1"/>
          </p:cNvSpPr>
          <p:nvPr>
            <p:ph type="title"/>
          </p:nvPr>
        </p:nvSpPr>
        <p:spPr/>
        <p:txBody>
          <a:bodyPr/>
          <a:lstStyle/>
          <a:p>
            <a:pPr algn="l"/>
            <a:r>
              <a:rPr lang="en-GB" sz="2000" dirty="0"/>
              <a:t>   Positive Correlations between Adverse Effects</a:t>
            </a:r>
          </a:p>
        </p:txBody>
      </p:sp>
      <p:sp>
        <p:nvSpPr>
          <p:cNvPr id="2" name="Slide Number Placeholder 1">
            <a:extLst>
              <a:ext uri="{FF2B5EF4-FFF2-40B4-BE49-F238E27FC236}">
                <a16:creationId xmlns:a16="http://schemas.microsoft.com/office/drawing/2014/main" id="{E395A6F4-67BA-4D16-8ED0-FE7DAE145947}"/>
              </a:ext>
            </a:extLst>
          </p:cNvPr>
          <p:cNvSpPr>
            <a:spLocks noGrp="1"/>
          </p:cNvSpPr>
          <p:nvPr>
            <p:ph type="sldNum" sz="quarter" idx="12"/>
          </p:nvPr>
        </p:nvSpPr>
        <p:spPr/>
        <p:txBody>
          <a:bodyPr/>
          <a:lstStyle/>
          <a:p>
            <a:fld id="{3C4F54F3-C349-4609-AFEE-01462D5C7942}" type="slidenum">
              <a:rPr lang="en-GB" smtClean="0"/>
              <a:pPr/>
              <a:t>15</a:t>
            </a:fld>
            <a:endParaRPr lang="en-GB" dirty="0"/>
          </a:p>
        </p:txBody>
      </p:sp>
      <p:pic>
        <p:nvPicPr>
          <p:cNvPr id="7" name="Picture 6">
            <a:extLst>
              <a:ext uri="{FF2B5EF4-FFF2-40B4-BE49-F238E27FC236}">
                <a16:creationId xmlns:a16="http://schemas.microsoft.com/office/drawing/2014/main" id="{FD874E47-3A78-49EB-8CB3-3A7AC220DC24}"/>
              </a:ext>
            </a:extLst>
          </p:cNvPr>
          <p:cNvPicPr>
            <a:picLocks noChangeAspect="1"/>
          </p:cNvPicPr>
          <p:nvPr/>
        </p:nvPicPr>
        <p:blipFill>
          <a:blip r:embed="rId2"/>
          <a:stretch>
            <a:fillRect/>
          </a:stretch>
        </p:blipFill>
        <p:spPr>
          <a:xfrm>
            <a:off x="2501590" y="820558"/>
            <a:ext cx="5241073" cy="4278000"/>
          </a:xfrm>
          <a:prstGeom prst="rect">
            <a:avLst/>
          </a:prstGeom>
        </p:spPr>
      </p:pic>
      <p:sp>
        <p:nvSpPr>
          <p:cNvPr id="5" name="TextBox 4">
            <a:extLst>
              <a:ext uri="{FF2B5EF4-FFF2-40B4-BE49-F238E27FC236}">
                <a16:creationId xmlns:a16="http://schemas.microsoft.com/office/drawing/2014/main" id="{CDB49364-44EA-D24B-A9B0-097233740C49}"/>
              </a:ext>
            </a:extLst>
          </p:cNvPr>
          <p:cNvSpPr txBox="1"/>
          <p:nvPr/>
        </p:nvSpPr>
        <p:spPr>
          <a:xfrm>
            <a:off x="318375" y="820558"/>
            <a:ext cx="2087046" cy="369332"/>
          </a:xfrm>
          <a:prstGeom prst="rect">
            <a:avLst/>
          </a:prstGeom>
          <a:noFill/>
          <a:ln w="25400">
            <a:solidFill>
              <a:srgbClr val="C00000"/>
            </a:solidFill>
          </a:ln>
        </p:spPr>
        <p:txBody>
          <a:bodyPr wrap="none" rtlCol="0">
            <a:spAutoFit/>
          </a:bodyPr>
          <a:lstStyle/>
          <a:p>
            <a:r>
              <a:rPr lang="en-GB" dirty="0"/>
              <a:t>11 Adverse Effects</a:t>
            </a:r>
          </a:p>
        </p:txBody>
      </p:sp>
    </p:spTree>
    <p:extLst>
      <p:ext uri="{BB962C8B-B14F-4D97-AF65-F5344CB8AC3E}">
        <p14:creationId xmlns:p14="http://schemas.microsoft.com/office/powerpoint/2010/main" val="2153920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1D05DE-C9B7-4B80-824B-7EFB6F930441}"/>
              </a:ext>
            </a:extLst>
          </p:cNvPr>
          <p:cNvPicPr>
            <a:picLocks noChangeAspect="1"/>
          </p:cNvPicPr>
          <p:nvPr/>
        </p:nvPicPr>
        <p:blipFill>
          <a:blip r:embed="rId2"/>
          <a:stretch>
            <a:fillRect/>
          </a:stretch>
        </p:blipFill>
        <p:spPr>
          <a:xfrm>
            <a:off x="1054365" y="0"/>
            <a:ext cx="6301416" cy="5143500"/>
          </a:xfrm>
          <a:prstGeom prst="rect">
            <a:avLst/>
          </a:prstGeom>
        </p:spPr>
      </p:pic>
      <p:sp>
        <p:nvSpPr>
          <p:cNvPr id="3" name="TextBox 2">
            <a:extLst>
              <a:ext uri="{FF2B5EF4-FFF2-40B4-BE49-F238E27FC236}">
                <a16:creationId xmlns:a16="http://schemas.microsoft.com/office/drawing/2014/main" id="{1E9501A3-0DF5-1849-A610-C2770D481B77}"/>
              </a:ext>
            </a:extLst>
          </p:cNvPr>
          <p:cNvSpPr txBox="1"/>
          <p:nvPr/>
        </p:nvSpPr>
        <p:spPr>
          <a:xfrm>
            <a:off x="490654" y="161425"/>
            <a:ext cx="441146" cy="369332"/>
          </a:xfrm>
          <a:prstGeom prst="rect">
            <a:avLst/>
          </a:prstGeom>
          <a:noFill/>
          <a:ln w="25400">
            <a:solidFill>
              <a:srgbClr val="C00000"/>
            </a:solidFill>
          </a:ln>
        </p:spPr>
        <p:txBody>
          <a:bodyPr wrap="none" rtlCol="0">
            <a:spAutoFit/>
          </a:bodyPr>
          <a:lstStyle/>
          <a:p>
            <a:r>
              <a:rPr lang="en-GB" dirty="0"/>
              <a:t>21</a:t>
            </a:r>
          </a:p>
        </p:txBody>
      </p:sp>
    </p:spTree>
    <p:extLst>
      <p:ext uri="{BB962C8B-B14F-4D97-AF65-F5344CB8AC3E}">
        <p14:creationId xmlns:p14="http://schemas.microsoft.com/office/powerpoint/2010/main" val="434041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3ADB01-9B72-49D7-B531-CE57513B2D26}"/>
              </a:ext>
            </a:extLst>
          </p:cNvPr>
          <p:cNvSpPr>
            <a:spLocks noGrp="1"/>
          </p:cNvSpPr>
          <p:nvPr>
            <p:ph type="sldNum" sz="quarter" idx="12"/>
          </p:nvPr>
        </p:nvSpPr>
        <p:spPr/>
        <p:txBody>
          <a:bodyPr/>
          <a:lstStyle/>
          <a:p>
            <a:fld id="{3C4F54F3-C349-4609-AFEE-01462D5C7942}" type="slidenum">
              <a:rPr lang="en-GB" smtClean="0"/>
              <a:pPr/>
              <a:t>17</a:t>
            </a:fld>
            <a:endParaRPr lang="en-GB" dirty="0"/>
          </a:p>
        </p:txBody>
      </p:sp>
      <p:pic>
        <p:nvPicPr>
          <p:cNvPr id="4" name="Picture 3">
            <a:extLst>
              <a:ext uri="{FF2B5EF4-FFF2-40B4-BE49-F238E27FC236}">
                <a16:creationId xmlns:a16="http://schemas.microsoft.com/office/drawing/2014/main" id="{23A85BF3-2C69-4F82-ABD4-0648E8213A90}"/>
              </a:ext>
            </a:extLst>
          </p:cNvPr>
          <p:cNvPicPr>
            <a:picLocks noChangeAspect="1"/>
          </p:cNvPicPr>
          <p:nvPr/>
        </p:nvPicPr>
        <p:blipFill>
          <a:blip r:embed="rId2"/>
          <a:stretch>
            <a:fillRect/>
          </a:stretch>
        </p:blipFill>
        <p:spPr>
          <a:xfrm>
            <a:off x="1850079" y="0"/>
            <a:ext cx="5443842" cy="5143500"/>
          </a:xfrm>
          <a:prstGeom prst="rect">
            <a:avLst/>
          </a:prstGeom>
        </p:spPr>
      </p:pic>
      <p:sp>
        <p:nvSpPr>
          <p:cNvPr id="5" name="TextBox 4">
            <a:extLst>
              <a:ext uri="{FF2B5EF4-FFF2-40B4-BE49-F238E27FC236}">
                <a16:creationId xmlns:a16="http://schemas.microsoft.com/office/drawing/2014/main" id="{B6221A78-5F0B-2A43-8EB6-500FBF4572DB}"/>
              </a:ext>
            </a:extLst>
          </p:cNvPr>
          <p:cNvSpPr txBox="1"/>
          <p:nvPr/>
        </p:nvSpPr>
        <p:spPr>
          <a:xfrm>
            <a:off x="929268" y="310107"/>
            <a:ext cx="441146" cy="369332"/>
          </a:xfrm>
          <a:prstGeom prst="rect">
            <a:avLst/>
          </a:prstGeom>
          <a:noFill/>
          <a:ln w="25400">
            <a:solidFill>
              <a:srgbClr val="C00000"/>
            </a:solidFill>
          </a:ln>
        </p:spPr>
        <p:txBody>
          <a:bodyPr wrap="none" rtlCol="0">
            <a:spAutoFit/>
          </a:bodyPr>
          <a:lstStyle/>
          <a:p>
            <a:r>
              <a:rPr lang="en-GB" dirty="0"/>
              <a:t>28</a:t>
            </a:r>
          </a:p>
        </p:txBody>
      </p:sp>
    </p:spTree>
    <p:extLst>
      <p:ext uri="{BB962C8B-B14F-4D97-AF65-F5344CB8AC3E}">
        <p14:creationId xmlns:p14="http://schemas.microsoft.com/office/powerpoint/2010/main" val="810447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26DAC6-E2AB-44AD-95DC-427821EC5B3E}"/>
              </a:ext>
            </a:extLst>
          </p:cNvPr>
          <p:cNvPicPr>
            <a:picLocks noChangeAspect="1"/>
          </p:cNvPicPr>
          <p:nvPr/>
        </p:nvPicPr>
        <p:blipFill>
          <a:blip r:embed="rId2"/>
          <a:stretch>
            <a:fillRect/>
          </a:stretch>
        </p:blipFill>
        <p:spPr>
          <a:xfrm>
            <a:off x="1421292" y="0"/>
            <a:ext cx="6301416" cy="5143500"/>
          </a:xfrm>
          <a:prstGeom prst="rect">
            <a:avLst/>
          </a:prstGeom>
        </p:spPr>
      </p:pic>
      <p:sp>
        <p:nvSpPr>
          <p:cNvPr id="3" name="TextBox 2">
            <a:extLst>
              <a:ext uri="{FF2B5EF4-FFF2-40B4-BE49-F238E27FC236}">
                <a16:creationId xmlns:a16="http://schemas.microsoft.com/office/drawing/2014/main" id="{F6059AF2-8A29-1949-A2F9-47CBAFE2347E}"/>
              </a:ext>
            </a:extLst>
          </p:cNvPr>
          <p:cNvSpPr txBox="1"/>
          <p:nvPr/>
        </p:nvSpPr>
        <p:spPr>
          <a:xfrm>
            <a:off x="795734" y="287805"/>
            <a:ext cx="441146" cy="369332"/>
          </a:xfrm>
          <a:prstGeom prst="rect">
            <a:avLst/>
          </a:prstGeom>
          <a:noFill/>
          <a:ln w="25400">
            <a:solidFill>
              <a:srgbClr val="C00000"/>
            </a:solidFill>
          </a:ln>
        </p:spPr>
        <p:txBody>
          <a:bodyPr wrap="none" rtlCol="0">
            <a:spAutoFit/>
          </a:bodyPr>
          <a:lstStyle/>
          <a:p>
            <a:r>
              <a:rPr lang="en-GB" dirty="0"/>
              <a:t>42</a:t>
            </a:r>
          </a:p>
        </p:txBody>
      </p:sp>
    </p:spTree>
    <p:extLst>
      <p:ext uri="{BB962C8B-B14F-4D97-AF65-F5344CB8AC3E}">
        <p14:creationId xmlns:p14="http://schemas.microsoft.com/office/powerpoint/2010/main" val="4293797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0E6E47-4365-4B48-9F00-8CE756984D8E}"/>
              </a:ext>
            </a:extLst>
          </p:cNvPr>
          <p:cNvSpPr>
            <a:spLocks noGrp="1"/>
          </p:cNvSpPr>
          <p:nvPr>
            <p:ph type="title"/>
          </p:nvPr>
        </p:nvSpPr>
        <p:spPr/>
        <p:txBody>
          <a:bodyPr/>
          <a:lstStyle/>
          <a:p>
            <a:pPr algn="l"/>
            <a:r>
              <a:rPr lang="en-GB" sz="2000" dirty="0"/>
              <a:t>    Negative Correlations between Adverse Effects</a:t>
            </a:r>
          </a:p>
        </p:txBody>
      </p:sp>
      <p:sp>
        <p:nvSpPr>
          <p:cNvPr id="2" name="Slide Number Placeholder 1">
            <a:extLst>
              <a:ext uri="{FF2B5EF4-FFF2-40B4-BE49-F238E27FC236}">
                <a16:creationId xmlns:a16="http://schemas.microsoft.com/office/drawing/2014/main" id="{219235E9-C914-45BF-AC5D-AE7ACB31AFFC}"/>
              </a:ext>
            </a:extLst>
          </p:cNvPr>
          <p:cNvSpPr>
            <a:spLocks noGrp="1"/>
          </p:cNvSpPr>
          <p:nvPr>
            <p:ph type="sldNum" sz="quarter" idx="12"/>
          </p:nvPr>
        </p:nvSpPr>
        <p:spPr/>
        <p:txBody>
          <a:bodyPr/>
          <a:lstStyle/>
          <a:p>
            <a:fld id="{3C4F54F3-C349-4609-AFEE-01462D5C7942}" type="slidenum">
              <a:rPr lang="en-GB" smtClean="0"/>
              <a:pPr/>
              <a:t>19</a:t>
            </a:fld>
            <a:endParaRPr lang="en-GB" dirty="0"/>
          </a:p>
        </p:txBody>
      </p:sp>
      <p:pic>
        <p:nvPicPr>
          <p:cNvPr id="4" name="Picture 3">
            <a:extLst>
              <a:ext uri="{FF2B5EF4-FFF2-40B4-BE49-F238E27FC236}">
                <a16:creationId xmlns:a16="http://schemas.microsoft.com/office/drawing/2014/main" id="{F8F72AD2-EB0C-40C1-B5CD-F14B59568DD5}"/>
              </a:ext>
            </a:extLst>
          </p:cNvPr>
          <p:cNvPicPr>
            <a:picLocks noChangeAspect="1"/>
          </p:cNvPicPr>
          <p:nvPr/>
        </p:nvPicPr>
        <p:blipFill>
          <a:blip r:embed="rId2"/>
          <a:stretch>
            <a:fillRect/>
          </a:stretch>
        </p:blipFill>
        <p:spPr>
          <a:xfrm>
            <a:off x="2584051" y="708848"/>
            <a:ext cx="5432991" cy="4434652"/>
          </a:xfrm>
          <a:prstGeom prst="rect">
            <a:avLst/>
          </a:prstGeom>
        </p:spPr>
      </p:pic>
      <p:sp>
        <p:nvSpPr>
          <p:cNvPr id="5" name="TextBox 4">
            <a:extLst>
              <a:ext uri="{FF2B5EF4-FFF2-40B4-BE49-F238E27FC236}">
                <a16:creationId xmlns:a16="http://schemas.microsoft.com/office/drawing/2014/main" id="{30EE9222-7EE0-1543-86F9-CE164E13FAA5}"/>
              </a:ext>
            </a:extLst>
          </p:cNvPr>
          <p:cNvSpPr txBox="1"/>
          <p:nvPr/>
        </p:nvSpPr>
        <p:spPr>
          <a:xfrm>
            <a:off x="318375" y="708848"/>
            <a:ext cx="2087046" cy="369332"/>
          </a:xfrm>
          <a:prstGeom prst="rect">
            <a:avLst/>
          </a:prstGeom>
          <a:noFill/>
          <a:ln w="25400">
            <a:solidFill>
              <a:srgbClr val="C00000"/>
            </a:solidFill>
          </a:ln>
        </p:spPr>
        <p:txBody>
          <a:bodyPr wrap="none" rtlCol="0">
            <a:spAutoFit/>
          </a:bodyPr>
          <a:lstStyle/>
          <a:p>
            <a:r>
              <a:rPr lang="en-GB" dirty="0"/>
              <a:t>11 Adverse Effects</a:t>
            </a:r>
          </a:p>
        </p:txBody>
      </p:sp>
    </p:spTree>
    <p:extLst>
      <p:ext uri="{BB962C8B-B14F-4D97-AF65-F5344CB8AC3E}">
        <p14:creationId xmlns:p14="http://schemas.microsoft.com/office/powerpoint/2010/main" val="3947188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1AB5B-7B72-4A49-92C4-4902E3C2525D}"/>
              </a:ext>
            </a:extLst>
          </p:cNvPr>
          <p:cNvSpPr>
            <a:spLocks noGrp="1"/>
          </p:cNvSpPr>
          <p:nvPr>
            <p:ph type="title"/>
          </p:nvPr>
        </p:nvSpPr>
        <p:spPr/>
        <p:txBody>
          <a:bodyPr/>
          <a:lstStyle/>
          <a:p>
            <a:r>
              <a:rPr lang="en-GB" dirty="0"/>
              <a:t>Summary</a:t>
            </a:r>
          </a:p>
        </p:txBody>
      </p:sp>
      <p:sp>
        <p:nvSpPr>
          <p:cNvPr id="3" name="Text Placeholder 2">
            <a:extLst>
              <a:ext uri="{FF2B5EF4-FFF2-40B4-BE49-F238E27FC236}">
                <a16:creationId xmlns:a16="http://schemas.microsoft.com/office/drawing/2014/main" id="{8CB344F8-578D-4CFA-8A6E-54AB7CA1DAC2}"/>
              </a:ext>
            </a:extLst>
          </p:cNvPr>
          <p:cNvSpPr>
            <a:spLocks noGrp="1"/>
          </p:cNvSpPr>
          <p:nvPr>
            <p:ph type="body" sz="quarter" idx="11"/>
          </p:nvPr>
        </p:nvSpPr>
        <p:spPr>
          <a:xfrm>
            <a:off x="237061" y="880156"/>
            <a:ext cx="8408851" cy="3571039"/>
          </a:xfrm>
        </p:spPr>
        <p:txBody>
          <a:bodyPr/>
          <a:lstStyle/>
          <a:p>
            <a:pPr marL="342900" indent="-342900">
              <a:buFont typeface="Arial" panose="020B0604020202020204" pitchFamily="34" charset="0"/>
              <a:buChar char="•"/>
            </a:pPr>
            <a:r>
              <a:rPr lang="en-GB" sz="2000" dirty="0"/>
              <a:t>Discussion of the possible questions that would guide the analysis.</a:t>
            </a:r>
          </a:p>
          <a:p>
            <a:pPr marL="342900" indent="-342900">
              <a:buFont typeface="Arial" panose="020B0604020202020204" pitchFamily="34" charset="0"/>
              <a:buChar char="•"/>
            </a:pPr>
            <a:r>
              <a:rPr lang="en-GB" sz="2000" dirty="0"/>
              <a:t>Limitations of the data, exploratory data analysis and question(s) selection.</a:t>
            </a:r>
          </a:p>
          <a:p>
            <a:pPr marL="342900" indent="-342900">
              <a:buFont typeface="Arial" panose="020B0604020202020204" pitchFamily="34" charset="0"/>
              <a:buChar char="•"/>
            </a:pPr>
            <a:r>
              <a:rPr lang="en-GB" sz="2000" dirty="0"/>
              <a:t>Country analysis based on relative proportions of adverse effects.</a:t>
            </a:r>
          </a:p>
          <a:p>
            <a:pPr marL="342900" indent="-342900">
              <a:buFont typeface="Arial" panose="020B0604020202020204" pitchFamily="34" charset="0"/>
              <a:buChar char="•"/>
            </a:pPr>
            <a:r>
              <a:rPr lang="en-GB" sz="2000" dirty="0"/>
              <a:t>Country analysis based on frequencies of adverse effects.</a:t>
            </a:r>
          </a:p>
          <a:p>
            <a:pPr marL="342900" indent="-342900">
              <a:buFont typeface="Arial" panose="020B0604020202020204" pitchFamily="34" charset="0"/>
              <a:buChar char="•"/>
            </a:pPr>
            <a:r>
              <a:rPr lang="en-GB" sz="2000" dirty="0"/>
              <a:t>How to make the analysis more robust.</a:t>
            </a:r>
          </a:p>
        </p:txBody>
      </p:sp>
      <p:sp>
        <p:nvSpPr>
          <p:cNvPr id="4" name="Slide Number Placeholder 3">
            <a:extLst>
              <a:ext uri="{FF2B5EF4-FFF2-40B4-BE49-F238E27FC236}">
                <a16:creationId xmlns:a16="http://schemas.microsoft.com/office/drawing/2014/main" id="{6B6AE3E6-95A0-4292-89AF-2C85E3894282}"/>
              </a:ext>
            </a:extLst>
          </p:cNvPr>
          <p:cNvSpPr>
            <a:spLocks noGrp="1"/>
          </p:cNvSpPr>
          <p:nvPr>
            <p:ph type="sldNum" sz="quarter" idx="4"/>
          </p:nvPr>
        </p:nvSpPr>
        <p:spPr/>
        <p:txBody>
          <a:bodyPr/>
          <a:lstStyle/>
          <a:p>
            <a:fld id="{3C4F54F3-C349-4609-AFEE-01462D5C7942}" type="slidenum">
              <a:rPr lang="en-GB" smtClean="0"/>
              <a:pPr/>
              <a:t>2</a:t>
            </a:fld>
            <a:endParaRPr lang="en-GB" dirty="0"/>
          </a:p>
        </p:txBody>
      </p:sp>
    </p:spTree>
    <p:extLst>
      <p:ext uri="{BB962C8B-B14F-4D97-AF65-F5344CB8AC3E}">
        <p14:creationId xmlns:p14="http://schemas.microsoft.com/office/powerpoint/2010/main" val="3242317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DB83B5-3F3F-42BC-9FF2-1B791A69C26D}"/>
              </a:ext>
            </a:extLst>
          </p:cNvPr>
          <p:cNvPicPr>
            <a:picLocks noChangeAspect="1"/>
          </p:cNvPicPr>
          <p:nvPr/>
        </p:nvPicPr>
        <p:blipFill>
          <a:blip r:embed="rId2"/>
          <a:stretch>
            <a:fillRect/>
          </a:stretch>
        </p:blipFill>
        <p:spPr>
          <a:xfrm>
            <a:off x="1421292" y="0"/>
            <a:ext cx="6301416" cy="5143500"/>
          </a:xfrm>
          <a:prstGeom prst="rect">
            <a:avLst/>
          </a:prstGeom>
        </p:spPr>
      </p:pic>
      <p:sp>
        <p:nvSpPr>
          <p:cNvPr id="4" name="TextBox 3">
            <a:extLst>
              <a:ext uri="{FF2B5EF4-FFF2-40B4-BE49-F238E27FC236}">
                <a16:creationId xmlns:a16="http://schemas.microsoft.com/office/drawing/2014/main" id="{AFA69178-CCC7-294B-AAF6-2D5487AF43B3}"/>
              </a:ext>
            </a:extLst>
          </p:cNvPr>
          <p:cNvSpPr txBox="1"/>
          <p:nvPr/>
        </p:nvSpPr>
        <p:spPr>
          <a:xfrm>
            <a:off x="728546" y="287805"/>
            <a:ext cx="441146" cy="369332"/>
          </a:xfrm>
          <a:prstGeom prst="rect">
            <a:avLst/>
          </a:prstGeom>
          <a:noFill/>
          <a:ln w="25400">
            <a:solidFill>
              <a:srgbClr val="C00000"/>
            </a:solidFill>
          </a:ln>
        </p:spPr>
        <p:txBody>
          <a:bodyPr wrap="none" rtlCol="0">
            <a:spAutoFit/>
          </a:bodyPr>
          <a:lstStyle/>
          <a:p>
            <a:r>
              <a:rPr lang="en-GB" dirty="0"/>
              <a:t>21</a:t>
            </a:r>
          </a:p>
        </p:txBody>
      </p:sp>
    </p:spTree>
    <p:extLst>
      <p:ext uri="{BB962C8B-B14F-4D97-AF65-F5344CB8AC3E}">
        <p14:creationId xmlns:p14="http://schemas.microsoft.com/office/powerpoint/2010/main" val="1899898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615F08-19C6-4EDA-B6FB-02B27ED2FA26}"/>
              </a:ext>
            </a:extLst>
          </p:cNvPr>
          <p:cNvPicPr>
            <a:picLocks noChangeAspect="1"/>
          </p:cNvPicPr>
          <p:nvPr/>
        </p:nvPicPr>
        <p:blipFill>
          <a:blip r:embed="rId2"/>
          <a:stretch>
            <a:fillRect/>
          </a:stretch>
        </p:blipFill>
        <p:spPr>
          <a:xfrm>
            <a:off x="1421292" y="0"/>
            <a:ext cx="6301416" cy="5143500"/>
          </a:xfrm>
          <a:prstGeom prst="rect">
            <a:avLst/>
          </a:prstGeom>
        </p:spPr>
      </p:pic>
      <p:sp>
        <p:nvSpPr>
          <p:cNvPr id="4" name="TextBox 3">
            <a:extLst>
              <a:ext uri="{FF2B5EF4-FFF2-40B4-BE49-F238E27FC236}">
                <a16:creationId xmlns:a16="http://schemas.microsoft.com/office/drawing/2014/main" id="{3422F982-C298-0A4B-B0DA-06EEE5D5BFC2}"/>
              </a:ext>
            </a:extLst>
          </p:cNvPr>
          <p:cNvSpPr txBox="1"/>
          <p:nvPr/>
        </p:nvSpPr>
        <p:spPr>
          <a:xfrm>
            <a:off x="527824" y="258069"/>
            <a:ext cx="441146" cy="369332"/>
          </a:xfrm>
          <a:prstGeom prst="rect">
            <a:avLst/>
          </a:prstGeom>
          <a:noFill/>
          <a:ln w="25400">
            <a:solidFill>
              <a:srgbClr val="C00000"/>
            </a:solidFill>
          </a:ln>
        </p:spPr>
        <p:txBody>
          <a:bodyPr wrap="none" rtlCol="0">
            <a:spAutoFit/>
          </a:bodyPr>
          <a:lstStyle/>
          <a:p>
            <a:r>
              <a:rPr lang="en-GB" dirty="0"/>
              <a:t>28</a:t>
            </a:r>
          </a:p>
        </p:txBody>
      </p:sp>
    </p:spTree>
    <p:extLst>
      <p:ext uri="{BB962C8B-B14F-4D97-AF65-F5344CB8AC3E}">
        <p14:creationId xmlns:p14="http://schemas.microsoft.com/office/powerpoint/2010/main" val="1037018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5A6965-93E6-4444-87F3-3407993D7EAB}"/>
              </a:ext>
            </a:extLst>
          </p:cNvPr>
          <p:cNvPicPr>
            <a:picLocks noChangeAspect="1"/>
          </p:cNvPicPr>
          <p:nvPr/>
        </p:nvPicPr>
        <p:blipFill>
          <a:blip r:embed="rId2"/>
          <a:stretch>
            <a:fillRect/>
          </a:stretch>
        </p:blipFill>
        <p:spPr>
          <a:xfrm>
            <a:off x="1421292" y="0"/>
            <a:ext cx="6301416" cy="5143500"/>
          </a:xfrm>
          <a:prstGeom prst="rect">
            <a:avLst/>
          </a:prstGeom>
        </p:spPr>
      </p:pic>
      <p:pic>
        <p:nvPicPr>
          <p:cNvPr id="5" name="Picture 4">
            <a:extLst>
              <a:ext uri="{FF2B5EF4-FFF2-40B4-BE49-F238E27FC236}">
                <a16:creationId xmlns:a16="http://schemas.microsoft.com/office/drawing/2014/main" id="{CABFD91F-3E86-447B-8B7B-27EECF07E30C}"/>
              </a:ext>
            </a:extLst>
          </p:cNvPr>
          <p:cNvPicPr>
            <a:picLocks noChangeAspect="1"/>
          </p:cNvPicPr>
          <p:nvPr/>
        </p:nvPicPr>
        <p:blipFill>
          <a:blip r:embed="rId2"/>
          <a:stretch>
            <a:fillRect/>
          </a:stretch>
        </p:blipFill>
        <p:spPr>
          <a:xfrm>
            <a:off x="1421292" y="0"/>
            <a:ext cx="6301416" cy="5143500"/>
          </a:xfrm>
          <a:prstGeom prst="rect">
            <a:avLst/>
          </a:prstGeom>
        </p:spPr>
      </p:pic>
      <p:sp>
        <p:nvSpPr>
          <p:cNvPr id="4" name="TextBox 3">
            <a:extLst>
              <a:ext uri="{FF2B5EF4-FFF2-40B4-BE49-F238E27FC236}">
                <a16:creationId xmlns:a16="http://schemas.microsoft.com/office/drawing/2014/main" id="{75516EBE-7988-CF4D-9603-CFCC859C4D9D}"/>
              </a:ext>
            </a:extLst>
          </p:cNvPr>
          <p:cNvSpPr txBox="1"/>
          <p:nvPr/>
        </p:nvSpPr>
        <p:spPr>
          <a:xfrm>
            <a:off x="583720" y="324976"/>
            <a:ext cx="441146" cy="369332"/>
          </a:xfrm>
          <a:prstGeom prst="rect">
            <a:avLst/>
          </a:prstGeom>
          <a:noFill/>
          <a:ln w="25400">
            <a:solidFill>
              <a:srgbClr val="C00000"/>
            </a:solidFill>
          </a:ln>
        </p:spPr>
        <p:txBody>
          <a:bodyPr wrap="none" rtlCol="0">
            <a:spAutoFit/>
          </a:bodyPr>
          <a:lstStyle/>
          <a:p>
            <a:r>
              <a:rPr lang="en-GB" dirty="0"/>
              <a:t>42</a:t>
            </a:r>
          </a:p>
        </p:txBody>
      </p:sp>
    </p:spTree>
    <p:extLst>
      <p:ext uri="{BB962C8B-B14F-4D97-AF65-F5344CB8AC3E}">
        <p14:creationId xmlns:p14="http://schemas.microsoft.com/office/powerpoint/2010/main" val="2777983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0E6E47-4365-4B48-9F00-8CE756984D8E}"/>
              </a:ext>
            </a:extLst>
          </p:cNvPr>
          <p:cNvSpPr>
            <a:spLocks noGrp="1"/>
          </p:cNvSpPr>
          <p:nvPr>
            <p:ph type="title"/>
          </p:nvPr>
        </p:nvSpPr>
        <p:spPr/>
        <p:txBody>
          <a:bodyPr/>
          <a:lstStyle/>
          <a:p>
            <a:pPr algn="l"/>
            <a:r>
              <a:rPr lang="en-GB" sz="2400" dirty="0"/>
              <a:t>   </a:t>
            </a:r>
            <a:br>
              <a:rPr lang="en-GB" sz="2400" dirty="0"/>
            </a:br>
            <a:r>
              <a:rPr lang="en-GB" sz="2400" dirty="0"/>
              <a:t>   Heat Maps</a:t>
            </a:r>
          </a:p>
        </p:txBody>
      </p:sp>
      <p:sp>
        <p:nvSpPr>
          <p:cNvPr id="2" name="Slide Number Placeholder 1">
            <a:extLst>
              <a:ext uri="{FF2B5EF4-FFF2-40B4-BE49-F238E27FC236}">
                <a16:creationId xmlns:a16="http://schemas.microsoft.com/office/drawing/2014/main" id="{219235E9-C914-45BF-AC5D-AE7ACB31AFFC}"/>
              </a:ext>
            </a:extLst>
          </p:cNvPr>
          <p:cNvSpPr>
            <a:spLocks noGrp="1"/>
          </p:cNvSpPr>
          <p:nvPr>
            <p:ph type="sldNum" sz="quarter" idx="12"/>
          </p:nvPr>
        </p:nvSpPr>
        <p:spPr/>
        <p:txBody>
          <a:bodyPr/>
          <a:lstStyle/>
          <a:p>
            <a:fld id="{3C4F54F3-C349-4609-AFEE-01462D5C7942}" type="slidenum">
              <a:rPr lang="en-GB" smtClean="0"/>
              <a:pPr/>
              <a:t>23</a:t>
            </a:fld>
            <a:endParaRPr lang="en-GB" dirty="0"/>
          </a:p>
        </p:txBody>
      </p:sp>
      <p:pic>
        <p:nvPicPr>
          <p:cNvPr id="6" name="Picture 5">
            <a:extLst>
              <a:ext uri="{FF2B5EF4-FFF2-40B4-BE49-F238E27FC236}">
                <a16:creationId xmlns:a16="http://schemas.microsoft.com/office/drawing/2014/main" id="{DD342425-2402-4070-9256-1D2D5980D72A}"/>
              </a:ext>
            </a:extLst>
          </p:cNvPr>
          <p:cNvPicPr>
            <a:picLocks noChangeAspect="1"/>
          </p:cNvPicPr>
          <p:nvPr/>
        </p:nvPicPr>
        <p:blipFill rotWithShape="1">
          <a:blip r:embed="rId2"/>
          <a:srcRect r="13007" b="10822"/>
          <a:stretch/>
        </p:blipFill>
        <p:spPr>
          <a:xfrm>
            <a:off x="2837061" y="453943"/>
            <a:ext cx="5604471" cy="4689557"/>
          </a:xfrm>
          <a:prstGeom prst="rect">
            <a:avLst/>
          </a:prstGeom>
        </p:spPr>
      </p:pic>
      <p:sp>
        <p:nvSpPr>
          <p:cNvPr id="5" name="TextBox 4">
            <a:extLst>
              <a:ext uri="{FF2B5EF4-FFF2-40B4-BE49-F238E27FC236}">
                <a16:creationId xmlns:a16="http://schemas.microsoft.com/office/drawing/2014/main" id="{724BA95E-49C5-F946-B60B-2904B219BACB}"/>
              </a:ext>
            </a:extLst>
          </p:cNvPr>
          <p:cNvSpPr txBox="1"/>
          <p:nvPr/>
        </p:nvSpPr>
        <p:spPr>
          <a:xfrm>
            <a:off x="327034" y="956878"/>
            <a:ext cx="2087046" cy="369332"/>
          </a:xfrm>
          <a:prstGeom prst="rect">
            <a:avLst/>
          </a:prstGeom>
          <a:noFill/>
          <a:ln w="25400">
            <a:solidFill>
              <a:srgbClr val="C00000"/>
            </a:solidFill>
          </a:ln>
        </p:spPr>
        <p:txBody>
          <a:bodyPr wrap="none" rtlCol="0">
            <a:spAutoFit/>
          </a:bodyPr>
          <a:lstStyle/>
          <a:p>
            <a:r>
              <a:rPr lang="en-GB" dirty="0"/>
              <a:t>11 Adverse Effects</a:t>
            </a:r>
          </a:p>
        </p:txBody>
      </p:sp>
    </p:spTree>
    <p:extLst>
      <p:ext uri="{BB962C8B-B14F-4D97-AF65-F5344CB8AC3E}">
        <p14:creationId xmlns:p14="http://schemas.microsoft.com/office/powerpoint/2010/main" val="3851481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35487F-E40F-4770-8BB5-44251168A39B}"/>
              </a:ext>
            </a:extLst>
          </p:cNvPr>
          <p:cNvPicPr>
            <a:picLocks noChangeAspect="1"/>
          </p:cNvPicPr>
          <p:nvPr/>
        </p:nvPicPr>
        <p:blipFill rotWithShape="1">
          <a:blip r:embed="rId2"/>
          <a:srcRect r="12956" b="10532"/>
          <a:stretch/>
        </p:blipFill>
        <p:spPr>
          <a:xfrm>
            <a:off x="1506609" y="0"/>
            <a:ext cx="6130783" cy="5143500"/>
          </a:xfrm>
          <a:prstGeom prst="rect">
            <a:avLst/>
          </a:prstGeom>
        </p:spPr>
      </p:pic>
      <p:sp>
        <p:nvSpPr>
          <p:cNvPr id="4" name="TextBox 3">
            <a:extLst>
              <a:ext uri="{FF2B5EF4-FFF2-40B4-BE49-F238E27FC236}">
                <a16:creationId xmlns:a16="http://schemas.microsoft.com/office/drawing/2014/main" id="{960083ED-5472-EF4F-B7B7-59596DB9DE92}"/>
              </a:ext>
            </a:extLst>
          </p:cNvPr>
          <p:cNvSpPr txBox="1"/>
          <p:nvPr/>
        </p:nvSpPr>
        <p:spPr>
          <a:xfrm>
            <a:off x="483219" y="258068"/>
            <a:ext cx="441146" cy="369332"/>
          </a:xfrm>
          <a:prstGeom prst="rect">
            <a:avLst/>
          </a:prstGeom>
          <a:noFill/>
          <a:ln w="25400">
            <a:solidFill>
              <a:srgbClr val="C00000"/>
            </a:solidFill>
          </a:ln>
        </p:spPr>
        <p:txBody>
          <a:bodyPr wrap="none" rtlCol="0">
            <a:spAutoFit/>
          </a:bodyPr>
          <a:lstStyle/>
          <a:p>
            <a:r>
              <a:rPr lang="en-GB" dirty="0"/>
              <a:t>21</a:t>
            </a:r>
          </a:p>
        </p:txBody>
      </p:sp>
    </p:spTree>
    <p:extLst>
      <p:ext uri="{BB962C8B-B14F-4D97-AF65-F5344CB8AC3E}">
        <p14:creationId xmlns:p14="http://schemas.microsoft.com/office/powerpoint/2010/main" val="2396692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8D81EC-9EB1-44DD-811D-8E8CF520418A}"/>
              </a:ext>
            </a:extLst>
          </p:cNvPr>
          <p:cNvPicPr>
            <a:picLocks noChangeAspect="1"/>
          </p:cNvPicPr>
          <p:nvPr/>
        </p:nvPicPr>
        <p:blipFill rotWithShape="1">
          <a:blip r:embed="rId2"/>
          <a:srcRect r="13074" b="9955"/>
          <a:stretch/>
        </p:blipFill>
        <p:spPr>
          <a:xfrm>
            <a:off x="1530418" y="0"/>
            <a:ext cx="6083165" cy="5143500"/>
          </a:xfrm>
          <a:prstGeom prst="rect">
            <a:avLst/>
          </a:prstGeom>
        </p:spPr>
      </p:pic>
      <p:sp>
        <p:nvSpPr>
          <p:cNvPr id="4" name="TextBox 3">
            <a:extLst>
              <a:ext uri="{FF2B5EF4-FFF2-40B4-BE49-F238E27FC236}">
                <a16:creationId xmlns:a16="http://schemas.microsoft.com/office/drawing/2014/main" id="{0297E0D9-0833-0343-B070-D33664AD7C2D}"/>
              </a:ext>
            </a:extLst>
          </p:cNvPr>
          <p:cNvSpPr txBox="1"/>
          <p:nvPr/>
        </p:nvSpPr>
        <p:spPr>
          <a:xfrm>
            <a:off x="490654" y="280371"/>
            <a:ext cx="441146" cy="369332"/>
          </a:xfrm>
          <a:prstGeom prst="rect">
            <a:avLst/>
          </a:prstGeom>
          <a:noFill/>
          <a:ln w="25400">
            <a:solidFill>
              <a:srgbClr val="C00000"/>
            </a:solidFill>
          </a:ln>
        </p:spPr>
        <p:txBody>
          <a:bodyPr wrap="none" rtlCol="0">
            <a:spAutoFit/>
          </a:bodyPr>
          <a:lstStyle/>
          <a:p>
            <a:r>
              <a:rPr lang="en-GB" dirty="0"/>
              <a:t>28</a:t>
            </a:r>
          </a:p>
        </p:txBody>
      </p:sp>
    </p:spTree>
    <p:extLst>
      <p:ext uri="{BB962C8B-B14F-4D97-AF65-F5344CB8AC3E}">
        <p14:creationId xmlns:p14="http://schemas.microsoft.com/office/powerpoint/2010/main" val="2301348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C13CA5-D28D-4464-A013-BC0AD2033F3D}"/>
              </a:ext>
            </a:extLst>
          </p:cNvPr>
          <p:cNvPicPr>
            <a:picLocks noChangeAspect="1"/>
          </p:cNvPicPr>
          <p:nvPr/>
        </p:nvPicPr>
        <p:blipFill rotWithShape="1">
          <a:blip r:embed="rId2"/>
          <a:srcRect r="12720" b="6920"/>
          <a:stretch/>
        </p:blipFill>
        <p:spPr>
          <a:xfrm>
            <a:off x="1617620" y="0"/>
            <a:ext cx="5908761" cy="5143500"/>
          </a:xfrm>
          <a:prstGeom prst="rect">
            <a:avLst/>
          </a:prstGeom>
        </p:spPr>
      </p:pic>
      <p:sp>
        <p:nvSpPr>
          <p:cNvPr id="4" name="TextBox 3">
            <a:extLst>
              <a:ext uri="{FF2B5EF4-FFF2-40B4-BE49-F238E27FC236}">
                <a16:creationId xmlns:a16="http://schemas.microsoft.com/office/drawing/2014/main" id="{EEAAEB5E-C47B-8E45-A098-B63821A904FF}"/>
              </a:ext>
            </a:extLst>
          </p:cNvPr>
          <p:cNvSpPr txBox="1"/>
          <p:nvPr/>
        </p:nvSpPr>
        <p:spPr>
          <a:xfrm>
            <a:off x="490653" y="280371"/>
            <a:ext cx="441146" cy="369332"/>
          </a:xfrm>
          <a:prstGeom prst="rect">
            <a:avLst/>
          </a:prstGeom>
          <a:noFill/>
          <a:ln w="25400">
            <a:solidFill>
              <a:srgbClr val="C00000"/>
            </a:solidFill>
          </a:ln>
        </p:spPr>
        <p:txBody>
          <a:bodyPr wrap="none" rtlCol="0">
            <a:spAutoFit/>
          </a:bodyPr>
          <a:lstStyle/>
          <a:p>
            <a:r>
              <a:rPr lang="en-GB" dirty="0"/>
              <a:t>42</a:t>
            </a:r>
          </a:p>
        </p:txBody>
      </p:sp>
    </p:spTree>
    <p:extLst>
      <p:ext uri="{BB962C8B-B14F-4D97-AF65-F5344CB8AC3E}">
        <p14:creationId xmlns:p14="http://schemas.microsoft.com/office/powerpoint/2010/main" val="680316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6C01B6-97DB-47AC-BAF0-BF615C90D1B1}"/>
              </a:ext>
            </a:extLst>
          </p:cNvPr>
          <p:cNvSpPr>
            <a:spLocks noGrp="1"/>
          </p:cNvSpPr>
          <p:nvPr>
            <p:ph type="title"/>
          </p:nvPr>
        </p:nvSpPr>
        <p:spPr/>
        <p:txBody>
          <a:bodyPr/>
          <a:lstStyle/>
          <a:p>
            <a:pPr algn="l"/>
            <a:r>
              <a:rPr lang="en-GB" sz="2000" dirty="0"/>
              <a:t>     Additional Corroborative Evidence: </a:t>
            </a:r>
            <a:r>
              <a:rPr lang="en-GB" sz="2000" dirty="0" err="1"/>
              <a:t>Mediods</a:t>
            </a:r>
            <a:r>
              <a:rPr lang="en-GB" sz="2000" dirty="0"/>
              <a:t> Clustering</a:t>
            </a:r>
          </a:p>
        </p:txBody>
      </p:sp>
      <p:sp>
        <p:nvSpPr>
          <p:cNvPr id="2" name="Slide Number Placeholder 1">
            <a:extLst>
              <a:ext uri="{FF2B5EF4-FFF2-40B4-BE49-F238E27FC236}">
                <a16:creationId xmlns:a16="http://schemas.microsoft.com/office/drawing/2014/main" id="{7678C399-4CC1-43BF-9F1C-A208409A271A}"/>
              </a:ext>
            </a:extLst>
          </p:cNvPr>
          <p:cNvSpPr>
            <a:spLocks noGrp="1"/>
          </p:cNvSpPr>
          <p:nvPr>
            <p:ph type="sldNum" sz="quarter" idx="12"/>
          </p:nvPr>
        </p:nvSpPr>
        <p:spPr/>
        <p:txBody>
          <a:bodyPr/>
          <a:lstStyle/>
          <a:p>
            <a:fld id="{3C4F54F3-C349-4609-AFEE-01462D5C7942}" type="slidenum">
              <a:rPr lang="en-GB" smtClean="0"/>
              <a:pPr/>
              <a:t>27</a:t>
            </a:fld>
            <a:endParaRPr lang="en-GB" dirty="0"/>
          </a:p>
        </p:txBody>
      </p:sp>
      <p:pic>
        <p:nvPicPr>
          <p:cNvPr id="5" name="Picture 4">
            <a:extLst>
              <a:ext uri="{FF2B5EF4-FFF2-40B4-BE49-F238E27FC236}">
                <a16:creationId xmlns:a16="http://schemas.microsoft.com/office/drawing/2014/main" id="{B6CF8A5E-ABA2-487E-8382-D9C74516D0BA}"/>
              </a:ext>
            </a:extLst>
          </p:cNvPr>
          <p:cNvPicPr>
            <a:picLocks noChangeAspect="1"/>
          </p:cNvPicPr>
          <p:nvPr/>
        </p:nvPicPr>
        <p:blipFill>
          <a:blip r:embed="rId2"/>
          <a:stretch>
            <a:fillRect/>
          </a:stretch>
        </p:blipFill>
        <p:spPr>
          <a:xfrm>
            <a:off x="2730590" y="455556"/>
            <a:ext cx="5913065" cy="4472198"/>
          </a:xfrm>
          <a:prstGeom prst="rect">
            <a:avLst/>
          </a:prstGeom>
        </p:spPr>
      </p:pic>
      <p:sp>
        <p:nvSpPr>
          <p:cNvPr id="6" name="TextBox 5">
            <a:extLst>
              <a:ext uri="{FF2B5EF4-FFF2-40B4-BE49-F238E27FC236}">
                <a16:creationId xmlns:a16="http://schemas.microsoft.com/office/drawing/2014/main" id="{D62ABEF7-3934-8E4C-907E-E03A0D55DBF3}"/>
              </a:ext>
            </a:extLst>
          </p:cNvPr>
          <p:cNvSpPr txBox="1"/>
          <p:nvPr/>
        </p:nvSpPr>
        <p:spPr>
          <a:xfrm>
            <a:off x="371707" y="800761"/>
            <a:ext cx="2087046" cy="369332"/>
          </a:xfrm>
          <a:prstGeom prst="rect">
            <a:avLst/>
          </a:prstGeom>
          <a:noFill/>
          <a:ln w="25400">
            <a:solidFill>
              <a:srgbClr val="C00000"/>
            </a:solidFill>
          </a:ln>
        </p:spPr>
        <p:txBody>
          <a:bodyPr wrap="none" rtlCol="0">
            <a:spAutoFit/>
          </a:bodyPr>
          <a:lstStyle/>
          <a:p>
            <a:r>
              <a:rPr lang="en-GB" dirty="0"/>
              <a:t>11 Adverse Effects</a:t>
            </a:r>
          </a:p>
        </p:txBody>
      </p:sp>
    </p:spTree>
    <p:extLst>
      <p:ext uri="{BB962C8B-B14F-4D97-AF65-F5344CB8AC3E}">
        <p14:creationId xmlns:p14="http://schemas.microsoft.com/office/powerpoint/2010/main" val="2869952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EA39D9-D93C-40AD-B940-4382E7AF660B}"/>
              </a:ext>
            </a:extLst>
          </p:cNvPr>
          <p:cNvSpPr>
            <a:spLocks noGrp="1"/>
          </p:cNvSpPr>
          <p:nvPr>
            <p:ph type="title"/>
          </p:nvPr>
        </p:nvSpPr>
        <p:spPr/>
        <p:txBody>
          <a:bodyPr/>
          <a:lstStyle/>
          <a:p>
            <a:pPr algn="l"/>
            <a:r>
              <a:rPr lang="en-GB" sz="2000" dirty="0"/>
              <a:t>   </a:t>
            </a:r>
            <a:br>
              <a:rPr lang="en-GB" sz="2000" dirty="0"/>
            </a:br>
            <a:r>
              <a:rPr lang="en-GB" sz="2000" dirty="0"/>
              <a:t>   Principal Components Analysis</a:t>
            </a:r>
          </a:p>
        </p:txBody>
      </p:sp>
      <p:sp>
        <p:nvSpPr>
          <p:cNvPr id="2" name="Slide Number Placeholder 1">
            <a:extLst>
              <a:ext uri="{FF2B5EF4-FFF2-40B4-BE49-F238E27FC236}">
                <a16:creationId xmlns:a16="http://schemas.microsoft.com/office/drawing/2014/main" id="{5552B12C-FA81-451E-93BB-A9BA89FBF05E}"/>
              </a:ext>
            </a:extLst>
          </p:cNvPr>
          <p:cNvSpPr>
            <a:spLocks noGrp="1"/>
          </p:cNvSpPr>
          <p:nvPr>
            <p:ph type="sldNum" sz="quarter" idx="12"/>
          </p:nvPr>
        </p:nvSpPr>
        <p:spPr/>
        <p:txBody>
          <a:bodyPr/>
          <a:lstStyle/>
          <a:p>
            <a:fld id="{3C4F54F3-C349-4609-AFEE-01462D5C7942}" type="slidenum">
              <a:rPr lang="en-GB" smtClean="0"/>
              <a:pPr/>
              <a:t>28</a:t>
            </a:fld>
            <a:endParaRPr lang="en-GB" dirty="0"/>
          </a:p>
        </p:txBody>
      </p:sp>
      <p:pic>
        <p:nvPicPr>
          <p:cNvPr id="5" name="Picture 4">
            <a:extLst>
              <a:ext uri="{FF2B5EF4-FFF2-40B4-BE49-F238E27FC236}">
                <a16:creationId xmlns:a16="http://schemas.microsoft.com/office/drawing/2014/main" id="{BA14E9E1-A9A9-4F3C-9AD5-5CB7403A5B66}"/>
              </a:ext>
            </a:extLst>
          </p:cNvPr>
          <p:cNvPicPr>
            <a:picLocks noChangeAspect="1"/>
          </p:cNvPicPr>
          <p:nvPr/>
        </p:nvPicPr>
        <p:blipFill>
          <a:blip r:embed="rId2"/>
          <a:stretch>
            <a:fillRect/>
          </a:stretch>
        </p:blipFill>
        <p:spPr>
          <a:xfrm>
            <a:off x="714375" y="793327"/>
            <a:ext cx="7154273" cy="4134427"/>
          </a:xfrm>
          <a:prstGeom prst="rect">
            <a:avLst/>
          </a:prstGeom>
        </p:spPr>
      </p:pic>
      <p:sp>
        <p:nvSpPr>
          <p:cNvPr id="6" name="TextBox 5">
            <a:extLst>
              <a:ext uri="{FF2B5EF4-FFF2-40B4-BE49-F238E27FC236}">
                <a16:creationId xmlns:a16="http://schemas.microsoft.com/office/drawing/2014/main" id="{D97F16C6-66DB-4BF5-A434-DA8473404639}"/>
              </a:ext>
            </a:extLst>
          </p:cNvPr>
          <p:cNvSpPr txBox="1"/>
          <p:nvPr/>
        </p:nvSpPr>
        <p:spPr>
          <a:xfrm>
            <a:off x="371707" y="800761"/>
            <a:ext cx="424027" cy="369332"/>
          </a:xfrm>
          <a:prstGeom prst="rect">
            <a:avLst/>
          </a:prstGeom>
          <a:noFill/>
          <a:ln w="25400">
            <a:solidFill>
              <a:srgbClr val="C00000"/>
            </a:solidFill>
          </a:ln>
        </p:spPr>
        <p:txBody>
          <a:bodyPr wrap="none" rtlCol="0">
            <a:spAutoFit/>
          </a:bodyPr>
          <a:lstStyle/>
          <a:p>
            <a:r>
              <a:rPr lang="en-GB" dirty="0"/>
              <a:t>11</a:t>
            </a:r>
          </a:p>
        </p:txBody>
      </p:sp>
    </p:spTree>
    <p:extLst>
      <p:ext uri="{BB962C8B-B14F-4D97-AF65-F5344CB8AC3E}">
        <p14:creationId xmlns:p14="http://schemas.microsoft.com/office/powerpoint/2010/main" val="1783059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11EB1E-5E7C-4A35-BD47-14EA0318CAF4}"/>
              </a:ext>
            </a:extLst>
          </p:cNvPr>
          <p:cNvPicPr>
            <a:picLocks noChangeAspect="1"/>
          </p:cNvPicPr>
          <p:nvPr/>
        </p:nvPicPr>
        <p:blipFill>
          <a:blip r:embed="rId2"/>
          <a:stretch>
            <a:fillRect/>
          </a:stretch>
        </p:blipFill>
        <p:spPr>
          <a:xfrm>
            <a:off x="449767" y="189527"/>
            <a:ext cx="8244467" cy="4764446"/>
          </a:xfrm>
          <a:prstGeom prst="rect">
            <a:avLst/>
          </a:prstGeom>
        </p:spPr>
      </p:pic>
      <p:sp>
        <p:nvSpPr>
          <p:cNvPr id="5" name="TextBox 4">
            <a:extLst>
              <a:ext uri="{FF2B5EF4-FFF2-40B4-BE49-F238E27FC236}">
                <a16:creationId xmlns:a16="http://schemas.microsoft.com/office/drawing/2014/main" id="{389B64EF-BA67-4C17-B589-D5A012CD7E99}"/>
              </a:ext>
            </a:extLst>
          </p:cNvPr>
          <p:cNvSpPr txBox="1"/>
          <p:nvPr/>
        </p:nvSpPr>
        <p:spPr>
          <a:xfrm>
            <a:off x="151134" y="189527"/>
            <a:ext cx="441146" cy="369332"/>
          </a:xfrm>
          <a:prstGeom prst="rect">
            <a:avLst/>
          </a:prstGeom>
          <a:noFill/>
          <a:ln w="25400">
            <a:solidFill>
              <a:srgbClr val="C00000"/>
            </a:solidFill>
          </a:ln>
        </p:spPr>
        <p:txBody>
          <a:bodyPr wrap="none" rtlCol="0">
            <a:spAutoFit/>
          </a:bodyPr>
          <a:lstStyle/>
          <a:p>
            <a:r>
              <a:rPr lang="en-GB" dirty="0"/>
              <a:t>22</a:t>
            </a:r>
          </a:p>
        </p:txBody>
      </p:sp>
    </p:spTree>
    <p:extLst>
      <p:ext uri="{BB962C8B-B14F-4D97-AF65-F5344CB8AC3E}">
        <p14:creationId xmlns:p14="http://schemas.microsoft.com/office/powerpoint/2010/main" val="1158994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F12E-72C9-4EFC-B4C7-8D2AD03DBFC8}"/>
              </a:ext>
            </a:extLst>
          </p:cNvPr>
          <p:cNvSpPr>
            <a:spLocks noGrp="1"/>
          </p:cNvSpPr>
          <p:nvPr>
            <p:ph type="title"/>
          </p:nvPr>
        </p:nvSpPr>
        <p:spPr>
          <a:xfrm>
            <a:off x="237600" y="310254"/>
            <a:ext cx="8280000" cy="504000"/>
          </a:xfrm>
        </p:spPr>
        <p:txBody>
          <a:bodyPr>
            <a:normAutofit fontScale="90000"/>
          </a:bodyPr>
          <a:lstStyle/>
          <a:p>
            <a:r>
              <a:rPr lang="en-GB" sz="2200" dirty="0"/>
              <a:t>Discussion of the possible questions that would guide the analysis.</a:t>
            </a:r>
            <a:br>
              <a:rPr lang="en-GB" dirty="0"/>
            </a:br>
            <a:br>
              <a:rPr lang="en-GB" dirty="0"/>
            </a:br>
            <a:endParaRPr lang="en-GB" dirty="0"/>
          </a:p>
        </p:txBody>
      </p:sp>
    </p:spTree>
    <p:extLst>
      <p:ext uri="{BB962C8B-B14F-4D97-AF65-F5344CB8AC3E}">
        <p14:creationId xmlns:p14="http://schemas.microsoft.com/office/powerpoint/2010/main" val="13980285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F5DA11-3BF5-4F8D-A2AD-9A088D9B8942}"/>
              </a:ext>
            </a:extLst>
          </p:cNvPr>
          <p:cNvPicPr>
            <a:picLocks noChangeAspect="1"/>
          </p:cNvPicPr>
          <p:nvPr/>
        </p:nvPicPr>
        <p:blipFill>
          <a:blip r:embed="rId2"/>
          <a:stretch>
            <a:fillRect/>
          </a:stretch>
        </p:blipFill>
        <p:spPr>
          <a:xfrm>
            <a:off x="405657" y="215590"/>
            <a:ext cx="8335973" cy="4817327"/>
          </a:xfrm>
          <a:prstGeom prst="rect">
            <a:avLst/>
          </a:prstGeom>
        </p:spPr>
      </p:pic>
      <p:sp>
        <p:nvSpPr>
          <p:cNvPr id="6" name="TextBox 5">
            <a:extLst>
              <a:ext uri="{FF2B5EF4-FFF2-40B4-BE49-F238E27FC236}">
                <a16:creationId xmlns:a16="http://schemas.microsoft.com/office/drawing/2014/main" id="{BD2A2311-86E6-4F01-B491-3C75C1EEEA6C}"/>
              </a:ext>
            </a:extLst>
          </p:cNvPr>
          <p:cNvSpPr txBox="1"/>
          <p:nvPr/>
        </p:nvSpPr>
        <p:spPr>
          <a:xfrm>
            <a:off x="240344" y="338210"/>
            <a:ext cx="441146" cy="369332"/>
          </a:xfrm>
          <a:prstGeom prst="rect">
            <a:avLst/>
          </a:prstGeom>
          <a:noFill/>
          <a:ln w="25400">
            <a:solidFill>
              <a:srgbClr val="C00000"/>
            </a:solidFill>
          </a:ln>
        </p:spPr>
        <p:txBody>
          <a:bodyPr wrap="none" rtlCol="0">
            <a:spAutoFit/>
          </a:bodyPr>
          <a:lstStyle/>
          <a:p>
            <a:r>
              <a:rPr lang="en-GB" dirty="0"/>
              <a:t>28</a:t>
            </a:r>
          </a:p>
        </p:txBody>
      </p:sp>
    </p:spTree>
    <p:extLst>
      <p:ext uri="{BB962C8B-B14F-4D97-AF65-F5344CB8AC3E}">
        <p14:creationId xmlns:p14="http://schemas.microsoft.com/office/powerpoint/2010/main" val="1202981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D795B1-6E6A-47A1-96C1-3D112AC3C7A7}"/>
              </a:ext>
            </a:extLst>
          </p:cNvPr>
          <p:cNvPicPr>
            <a:picLocks noChangeAspect="1"/>
          </p:cNvPicPr>
          <p:nvPr/>
        </p:nvPicPr>
        <p:blipFill>
          <a:blip r:embed="rId2"/>
          <a:stretch>
            <a:fillRect/>
          </a:stretch>
        </p:blipFill>
        <p:spPr>
          <a:xfrm>
            <a:off x="417681" y="170986"/>
            <a:ext cx="8347178" cy="4823802"/>
          </a:xfrm>
          <a:prstGeom prst="rect">
            <a:avLst/>
          </a:prstGeom>
        </p:spPr>
      </p:pic>
      <p:sp>
        <p:nvSpPr>
          <p:cNvPr id="5" name="TextBox 4">
            <a:extLst>
              <a:ext uri="{FF2B5EF4-FFF2-40B4-BE49-F238E27FC236}">
                <a16:creationId xmlns:a16="http://schemas.microsoft.com/office/drawing/2014/main" id="{44D34AA1-A2BD-4C2C-85D0-514F8FA18192}"/>
              </a:ext>
            </a:extLst>
          </p:cNvPr>
          <p:cNvSpPr txBox="1"/>
          <p:nvPr/>
        </p:nvSpPr>
        <p:spPr>
          <a:xfrm>
            <a:off x="197108" y="263868"/>
            <a:ext cx="441146" cy="369332"/>
          </a:xfrm>
          <a:prstGeom prst="rect">
            <a:avLst/>
          </a:prstGeom>
          <a:noFill/>
          <a:ln w="25400">
            <a:solidFill>
              <a:srgbClr val="C00000"/>
            </a:solidFill>
          </a:ln>
        </p:spPr>
        <p:txBody>
          <a:bodyPr wrap="none" rtlCol="0">
            <a:spAutoFit/>
          </a:bodyPr>
          <a:lstStyle/>
          <a:p>
            <a:r>
              <a:rPr lang="en-GB" dirty="0"/>
              <a:t>42</a:t>
            </a:r>
          </a:p>
        </p:txBody>
      </p:sp>
    </p:spTree>
    <p:extLst>
      <p:ext uri="{BB962C8B-B14F-4D97-AF65-F5344CB8AC3E}">
        <p14:creationId xmlns:p14="http://schemas.microsoft.com/office/powerpoint/2010/main" val="348135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F12E-72C9-4EFC-B4C7-8D2AD03DBFC8}"/>
              </a:ext>
            </a:extLst>
          </p:cNvPr>
          <p:cNvSpPr>
            <a:spLocks noGrp="1"/>
          </p:cNvSpPr>
          <p:nvPr>
            <p:ph type="title"/>
          </p:nvPr>
        </p:nvSpPr>
        <p:spPr>
          <a:xfrm>
            <a:off x="237599" y="144000"/>
            <a:ext cx="8467785" cy="504000"/>
          </a:xfrm>
        </p:spPr>
        <p:txBody>
          <a:bodyPr>
            <a:normAutofit fontScale="90000"/>
          </a:bodyPr>
          <a:lstStyle/>
          <a:p>
            <a:r>
              <a:rPr lang="en-GB" sz="2200" dirty="0"/>
              <a:t>Country Analysis based on Relative Frequencies of Adverse Effects</a:t>
            </a:r>
            <a:br>
              <a:rPr lang="en-GB" dirty="0"/>
            </a:br>
            <a:br>
              <a:rPr lang="en-GB" dirty="0"/>
            </a:br>
            <a:endParaRPr lang="en-GB" dirty="0"/>
          </a:p>
        </p:txBody>
      </p:sp>
    </p:spTree>
    <p:extLst>
      <p:ext uri="{BB962C8B-B14F-4D97-AF65-F5344CB8AC3E}">
        <p14:creationId xmlns:p14="http://schemas.microsoft.com/office/powerpoint/2010/main" val="2348561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A0E8C-328C-B04D-8847-EBCADC21D107}"/>
              </a:ext>
            </a:extLst>
          </p:cNvPr>
          <p:cNvSpPr>
            <a:spLocks noGrp="1"/>
          </p:cNvSpPr>
          <p:nvPr>
            <p:ph type="title"/>
          </p:nvPr>
        </p:nvSpPr>
        <p:spPr/>
        <p:txBody>
          <a:bodyPr/>
          <a:lstStyle/>
          <a:p>
            <a:r>
              <a:rPr lang="en-GB" dirty="0"/>
              <a:t>Frequency Analysis</a:t>
            </a:r>
          </a:p>
        </p:txBody>
      </p:sp>
      <p:sp>
        <p:nvSpPr>
          <p:cNvPr id="3" name="Text Placeholder 2">
            <a:extLst>
              <a:ext uri="{FF2B5EF4-FFF2-40B4-BE49-F238E27FC236}">
                <a16:creationId xmlns:a16="http://schemas.microsoft.com/office/drawing/2014/main" id="{34852203-0857-A947-8A7C-C2870DA32548}"/>
              </a:ext>
            </a:extLst>
          </p:cNvPr>
          <p:cNvSpPr>
            <a:spLocks noGrp="1"/>
          </p:cNvSpPr>
          <p:nvPr>
            <p:ph type="body" sz="quarter" idx="11"/>
          </p:nvPr>
        </p:nvSpPr>
        <p:spPr>
          <a:xfrm>
            <a:off x="237601" y="882014"/>
            <a:ext cx="8348838" cy="3556171"/>
          </a:xfrm>
        </p:spPr>
        <p:txBody>
          <a:bodyPr/>
          <a:lstStyle/>
          <a:p>
            <a:pPr marL="342900" indent="-342900">
              <a:buFont typeface="Arial" panose="020B0604020202020204" pitchFamily="34" charset="0"/>
              <a:buChar char="•"/>
            </a:pPr>
            <a:r>
              <a:rPr lang="en-GB" sz="2000" dirty="0"/>
              <a:t>Another way of removing the bias effect due to having very different numbers of reports per country is to construct two-by-two contingency tables for each adverse effect and each country.</a:t>
            </a:r>
          </a:p>
          <a:p>
            <a:pPr marL="342900" indent="-342900">
              <a:buFont typeface="Arial" panose="020B0604020202020204" pitchFamily="34" charset="0"/>
              <a:buChar char="•"/>
            </a:pPr>
            <a:r>
              <a:rPr lang="en-GB" sz="2000" dirty="0"/>
              <a:t>Then we need to choose a metric that should be compared to a chi-square distribution in order to test for significance.  That is when things become more complicated because we have several possible choices.</a:t>
            </a:r>
          </a:p>
          <a:p>
            <a:pPr marL="342900" indent="-342900">
              <a:buFont typeface="Arial" panose="020B0604020202020204" pitchFamily="34" charset="0"/>
              <a:buChar char="•"/>
            </a:pPr>
            <a:r>
              <a:rPr lang="en-GB" sz="2000" dirty="0"/>
              <a:t>Once agreed on one of them, then we can compute p-values to measure the strength of each association, and from there on, the analysis may proceed similarly than what we did for proportions: using hierarchical clustering and building heat maps, etc.</a:t>
            </a:r>
          </a:p>
          <a:p>
            <a:pPr marL="342900" indent="-342900">
              <a:buFont typeface="Arial" panose="020B0604020202020204" pitchFamily="34" charset="0"/>
              <a:buChar char="•"/>
            </a:pPr>
            <a:endParaRPr lang="en-GB" sz="2000" dirty="0"/>
          </a:p>
        </p:txBody>
      </p:sp>
      <p:sp>
        <p:nvSpPr>
          <p:cNvPr id="4" name="Slide Number Placeholder 3">
            <a:extLst>
              <a:ext uri="{FF2B5EF4-FFF2-40B4-BE49-F238E27FC236}">
                <a16:creationId xmlns:a16="http://schemas.microsoft.com/office/drawing/2014/main" id="{BEF05892-2C71-8F4D-A885-F6427182CEA1}"/>
              </a:ext>
            </a:extLst>
          </p:cNvPr>
          <p:cNvSpPr>
            <a:spLocks noGrp="1"/>
          </p:cNvSpPr>
          <p:nvPr>
            <p:ph type="sldNum" sz="quarter" idx="4"/>
          </p:nvPr>
        </p:nvSpPr>
        <p:spPr/>
        <p:txBody>
          <a:bodyPr/>
          <a:lstStyle/>
          <a:p>
            <a:fld id="{3C4F54F3-C349-4609-AFEE-01462D5C7942}" type="slidenum">
              <a:rPr lang="en-GB" smtClean="0"/>
              <a:pPr/>
              <a:t>33</a:t>
            </a:fld>
            <a:endParaRPr lang="en-GB" dirty="0"/>
          </a:p>
        </p:txBody>
      </p:sp>
    </p:spTree>
    <p:extLst>
      <p:ext uri="{BB962C8B-B14F-4D97-AF65-F5344CB8AC3E}">
        <p14:creationId xmlns:p14="http://schemas.microsoft.com/office/powerpoint/2010/main" val="1885089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2663F-50E8-0F47-BBFD-1D5733EBB2FA}"/>
              </a:ext>
            </a:extLst>
          </p:cNvPr>
          <p:cNvSpPr>
            <a:spLocks noGrp="1"/>
          </p:cNvSpPr>
          <p:nvPr>
            <p:ph type="title"/>
          </p:nvPr>
        </p:nvSpPr>
        <p:spPr/>
        <p:txBody>
          <a:bodyPr/>
          <a:lstStyle/>
          <a:p>
            <a:r>
              <a:rPr lang="en-GB" dirty="0"/>
              <a:t>Popular Metrics in the Literature</a:t>
            </a:r>
          </a:p>
        </p:txBody>
      </p:sp>
      <p:sp>
        <p:nvSpPr>
          <p:cNvPr id="3" name="Text Placeholder 2">
            <a:extLst>
              <a:ext uri="{FF2B5EF4-FFF2-40B4-BE49-F238E27FC236}">
                <a16:creationId xmlns:a16="http://schemas.microsoft.com/office/drawing/2014/main" id="{E93548A1-7ABE-1848-B405-F1871D91F6D3}"/>
              </a:ext>
            </a:extLst>
          </p:cNvPr>
          <p:cNvSpPr>
            <a:spLocks noGrp="1"/>
          </p:cNvSpPr>
          <p:nvPr>
            <p:ph type="body" sz="quarter" idx="11"/>
          </p:nvPr>
        </p:nvSpPr>
        <p:spPr>
          <a:xfrm>
            <a:off x="472386" y="2769993"/>
            <a:ext cx="8173526" cy="1913519"/>
          </a:xfrm>
        </p:spPr>
        <p:txBody>
          <a:bodyPr/>
          <a:lstStyle/>
          <a:p>
            <a:r>
              <a:rPr lang="en-GB" sz="2000" dirty="0"/>
              <a:t>Proportional Reporting Ratios (PRR): n11*(n01 + n00)/n01/(n11 + n10)</a:t>
            </a:r>
          </a:p>
          <a:p>
            <a:r>
              <a:rPr lang="en-GB" sz="2000" dirty="0"/>
              <a:t>Reporting Odd Ratios (ROR): n11*n00/n10/n01</a:t>
            </a:r>
          </a:p>
          <a:p>
            <a:endParaRPr lang="en-GB" sz="2000" dirty="0"/>
          </a:p>
          <a:p>
            <a:r>
              <a:rPr lang="en-GB" sz="2000" dirty="0"/>
              <a:t>They are also other possibilities. Some of these approaches are based on classical statistics while some are Bayesian.  They have not been pursued as part of this exercise.</a:t>
            </a:r>
          </a:p>
        </p:txBody>
      </p:sp>
      <p:sp>
        <p:nvSpPr>
          <p:cNvPr id="4" name="Slide Number Placeholder 3">
            <a:extLst>
              <a:ext uri="{FF2B5EF4-FFF2-40B4-BE49-F238E27FC236}">
                <a16:creationId xmlns:a16="http://schemas.microsoft.com/office/drawing/2014/main" id="{9C323F48-5235-4147-9C17-B3721FE98215}"/>
              </a:ext>
            </a:extLst>
          </p:cNvPr>
          <p:cNvSpPr>
            <a:spLocks noGrp="1"/>
          </p:cNvSpPr>
          <p:nvPr>
            <p:ph type="sldNum" sz="quarter" idx="4"/>
          </p:nvPr>
        </p:nvSpPr>
        <p:spPr/>
        <p:txBody>
          <a:bodyPr/>
          <a:lstStyle/>
          <a:p>
            <a:fld id="{3C4F54F3-C349-4609-AFEE-01462D5C7942}" type="slidenum">
              <a:rPr lang="en-GB" smtClean="0"/>
              <a:pPr/>
              <a:t>34</a:t>
            </a:fld>
            <a:endParaRPr lang="en-GB" dirty="0"/>
          </a:p>
        </p:txBody>
      </p:sp>
      <p:graphicFrame>
        <p:nvGraphicFramePr>
          <p:cNvPr id="5" name="Table 4">
            <a:extLst>
              <a:ext uri="{FF2B5EF4-FFF2-40B4-BE49-F238E27FC236}">
                <a16:creationId xmlns:a16="http://schemas.microsoft.com/office/drawing/2014/main" id="{FC0E6C37-4918-3846-9C34-5AD4127D9ACF}"/>
              </a:ext>
            </a:extLst>
          </p:cNvPr>
          <p:cNvGraphicFramePr>
            <a:graphicFrameLocks noGrp="1"/>
          </p:cNvGraphicFramePr>
          <p:nvPr>
            <p:extLst>
              <p:ext uri="{D42A27DB-BD31-4B8C-83A1-F6EECF244321}">
                <p14:modId xmlns:p14="http://schemas.microsoft.com/office/powerpoint/2010/main" val="90332857"/>
              </p:ext>
            </p:extLst>
          </p:nvPr>
        </p:nvGraphicFramePr>
        <p:xfrm>
          <a:off x="472386" y="785076"/>
          <a:ext cx="7816688" cy="1752600"/>
        </p:xfrm>
        <a:graphic>
          <a:graphicData uri="http://schemas.openxmlformats.org/drawingml/2006/table">
            <a:tbl>
              <a:tblPr firstRow="1" bandRow="1">
                <a:tableStyleId>{5C22544A-7EE6-4342-B048-85BDC9FD1C3A}</a:tableStyleId>
              </a:tblPr>
              <a:tblGrid>
                <a:gridCol w="1954172">
                  <a:extLst>
                    <a:ext uri="{9D8B030D-6E8A-4147-A177-3AD203B41FA5}">
                      <a16:colId xmlns:a16="http://schemas.microsoft.com/office/drawing/2014/main" val="4108393739"/>
                    </a:ext>
                  </a:extLst>
                </a:gridCol>
                <a:gridCol w="1576539">
                  <a:extLst>
                    <a:ext uri="{9D8B030D-6E8A-4147-A177-3AD203B41FA5}">
                      <a16:colId xmlns:a16="http://schemas.microsoft.com/office/drawing/2014/main" val="2104041340"/>
                    </a:ext>
                  </a:extLst>
                </a:gridCol>
                <a:gridCol w="1828524">
                  <a:extLst>
                    <a:ext uri="{9D8B030D-6E8A-4147-A177-3AD203B41FA5}">
                      <a16:colId xmlns:a16="http://schemas.microsoft.com/office/drawing/2014/main" val="586368194"/>
                    </a:ext>
                  </a:extLst>
                </a:gridCol>
                <a:gridCol w="2457453">
                  <a:extLst>
                    <a:ext uri="{9D8B030D-6E8A-4147-A177-3AD203B41FA5}">
                      <a16:colId xmlns:a16="http://schemas.microsoft.com/office/drawing/2014/main" val="1812204351"/>
                    </a:ext>
                  </a:extLst>
                </a:gridCol>
              </a:tblGrid>
              <a:tr h="370840">
                <a:tc>
                  <a:txBody>
                    <a:bodyPr/>
                    <a:lstStyle/>
                    <a:p>
                      <a:r>
                        <a:rPr lang="en-GB" dirty="0"/>
                        <a:t>Adverse Effects</a:t>
                      </a:r>
                    </a:p>
                    <a:p>
                      <a:pPr algn="ctr"/>
                      <a:r>
                        <a:rPr lang="en-GB" dirty="0"/>
                        <a:t>(AEs)</a:t>
                      </a:r>
                    </a:p>
                  </a:txBody>
                  <a:tcPr/>
                </a:tc>
                <a:tc>
                  <a:txBody>
                    <a:bodyPr/>
                    <a:lstStyle/>
                    <a:p>
                      <a:r>
                        <a:rPr lang="en-GB" dirty="0"/>
                        <a:t>Country of Interest</a:t>
                      </a:r>
                    </a:p>
                  </a:txBody>
                  <a:tcPr/>
                </a:tc>
                <a:tc>
                  <a:txBody>
                    <a:bodyPr/>
                    <a:lstStyle/>
                    <a:p>
                      <a:r>
                        <a:rPr lang="en-GB" dirty="0"/>
                        <a:t>All Other Countries</a:t>
                      </a:r>
                    </a:p>
                  </a:txBody>
                  <a:tcPr/>
                </a:tc>
                <a:tc>
                  <a:txBody>
                    <a:bodyPr/>
                    <a:lstStyle/>
                    <a:p>
                      <a:r>
                        <a:rPr lang="en-GB" dirty="0"/>
                        <a:t>Total</a:t>
                      </a:r>
                    </a:p>
                  </a:txBody>
                  <a:tcPr/>
                </a:tc>
                <a:extLst>
                  <a:ext uri="{0D108BD9-81ED-4DB2-BD59-A6C34878D82A}">
                    <a16:rowId xmlns:a16="http://schemas.microsoft.com/office/drawing/2014/main" val="160510557"/>
                  </a:ext>
                </a:extLst>
              </a:tr>
              <a:tr h="370840">
                <a:tc>
                  <a:txBody>
                    <a:bodyPr/>
                    <a:lstStyle/>
                    <a:p>
                      <a:r>
                        <a:rPr lang="en-GB" dirty="0"/>
                        <a:t>AE of Interest</a:t>
                      </a:r>
                    </a:p>
                  </a:txBody>
                  <a:tcPr/>
                </a:tc>
                <a:tc>
                  <a:txBody>
                    <a:bodyPr/>
                    <a:lstStyle/>
                    <a:p>
                      <a:r>
                        <a:rPr lang="en-GB" dirty="0"/>
                        <a:t>n11</a:t>
                      </a:r>
                    </a:p>
                  </a:txBody>
                  <a:tcPr/>
                </a:tc>
                <a:tc>
                  <a:txBody>
                    <a:bodyPr/>
                    <a:lstStyle/>
                    <a:p>
                      <a:r>
                        <a:rPr lang="en-GB" dirty="0"/>
                        <a:t>n10</a:t>
                      </a:r>
                    </a:p>
                  </a:txBody>
                  <a:tcPr/>
                </a:tc>
                <a:tc>
                  <a:txBody>
                    <a:bodyPr/>
                    <a:lstStyle/>
                    <a:p>
                      <a:r>
                        <a:rPr lang="en-GB" dirty="0"/>
                        <a:t>n11 + n10</a:t>
                      </a:r>
                    </a:p>
                  </a:txBody>
                  <a:tcPr/>
                </a:tc>
                <a:extLst>
                  <a:ext uri="{0D108BD9-81ED-4DB2-BD59-A6C34878D82A}">
                    <a16:rowId xmlns:a16="http://schemas.microsoft.com/office/drawing/2014/main" val="3899639737"/>
                  </a:ext>
                </a:extLst>
              </a:tr>
              <a:tr h="370840">
                <a:tc>
                  <a:txBody>
                    <a:bodyPr/>
                    <a:lstStyle/>
                    <a:p>
                      <a:r>
                        <a:rPr lang="en-GB" dirty="0"/>
                        <a:t>All other AEs</a:t>
                      </a:r>
                    </a:p>
                  </a:txBody>
                  <a:tcPr/>
                </a:tc>
                <a:tc>
                  <a:txBody>
                    <a:bodyPr/>
                    <a:lstStyle/>
                    <a:p>
                      <a:r>
                        <a:rPr lang="en-GB" dirty="0"/>
                        <a:t>n01</a:t>
                      </a:r>
                    </a:p>
                  </a:txBody>
                  <a:tcPr/>
                </a:tc>
                <a:tc>
                  <a:txBody>
                    <a:bodyPr/>
                    <a:lstStyle/>
                    <a:p>
                      <a:r>
                        <a:rPr lang="en-GB" dirty="0"/>
                        <a:t>n00</a:t>
                      </a:r>
                    </a:p>
                  </a:txBody>
                  <a:tcPr/>
                </a:tc>
                <a:tc>
                  <a:txBody>
                    <a:bodyPr/>
                    <a:lstStyle/>
                    <a:p>
                      <a:r>
                        <a:rPr lang="en-GB" dirty="0"/>
                        <a:t>n01 + n00</a:t>
                      </a:r>
                    </a:p>
                  </a:txBody>
                  <a:tcPr/>
                </a:tc>
                <a:extLst>
                  <a:ext uri="{0D108BD9-81ED-4DB2-BD59-A6C34878D82A}">
                    <a16:rowId xmlns:a16="http://schemas.microsoft.com/office/drawing/2014/main" val="2969007047"/>
                  </a:ext>
                </a:extLst>
              </a:tr>
              <a:tr h="370840">
                <a:tc>
                  <a:txBody>
                    <a:bodyPr/>
                    <a:lstStyle/>
                    <a:p>
                      <a:r>
                        <a:rPr lang="en-GB" dirty="0"/>
                        <a:t>Total</a:t>
                      </a:r>
                    </a:p>
                  </a:txBody>
                  <a:tcPr/>
                </a:tc>
                <a:tc>
                  <a:txBody>
                    <a:bodyPr/>
                    <a:lstStyle/>
                    <a:p>
                      <a:r>
                        <a:rPr lang="en-GB" dirty="0"/>
                        <a:t>n11 + n01</a:t>
                      </a:r>
                    </a:p>
                  </a:txBody>
                  <a:tcPr/>
                </a:tc>
                <a:tc>
                  <a:txBody>
                    <a:bodyPr/>
                    <a:lstStyle/>
                    <a:p>
                      <a:r>
                        <a:rPr lang="en-GB" dirty="0"/>
                        <a:t>n10 + n00</a:t>
                      </a:r>
                    </a:p>
                  </a:txBody>
                  <a:tcPr/>
                </a:tc>
                <a:tc>
                  <a:txBody>
                    <a:bodyPr/>
                    <a:lstStyle/>
                    <a:p>
                      <a:r>
                        <a:rPr lang="en-GB" dirty="0"/>
                        <a:t>n00+n10+n01+n11</a:t>
                      </a:r>
                    </a:p>
                  </a:txBody>
                  <a:tcPr/>
                </a:tc>
                <a:extLst>
                  <a:ext uri="{0D108BD9-81ED-4DB2-BD59-A6C34878D82A}">
                    <a16:rowId xmlns:a16="http://schemas.microsoft.com/office/drawing/2014/main" val="2771764361"/>
                  </a:ext>
                </a:extLst>
              </a:tr>
            </a:tbl>
          </a:graphicData>
        </a:graphic>
      </p:graphicFrame>
    </p:spTree>
    <p:extLst>
      <p:ext uri="{BB962C8B-B14F-4D97-AF65-F5344CB8AC3E}">
        <p14:creationId xmlns:p14="http://schemas.microsoft.com/office/powerpoint/2010/main" val="14019654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F12E-72C9-4EFC-B4C7-8D2AD03DBFC8}"/>
              </a:ext>
            </a:extLst>
          </p:cNvPr>
          <p:cNvSpPr>
            <a:spLocks noGrp="1"/>
          </p:cNvSpPr>
          <p:nvPr>
            <p:ph type="title"/>
          </p:nvPr>
        </p:nvSpPr>
        <p:spPr/>
        <p:txBody>
          <a:bodyPr>
            <a:normAutofit fontScale="90000"/>
          </a:bodyPr>
          <a:lstStyle/>
          <a:p>
            <a:r>
              <a:rPr lang="en-GB" sz="2200" dirty="0"/>
              <a:t>How to make the Analysis more Robust</a:t>
            </a:r>
            <a:br>
              <a:rPr lang="en-GB" dirty="0"/>
            </a:br>
            <a:br>
              <a:rPr lang="en-GB" dirty="0"/>
            </a:br>
            <a:endParaRPr lang="en-GB" dirty="0"/>
          </a:p>
        </p:txBody>
      </p:sp>
    </p:spTree>
    <p:extLst>
      <p:ext uri="{BB962C8B-B14F-4D97-AF65-F5344CB8AC3E}">
        <p14:creationId xmlns:p14="http://schemas.microsoft.com/office/powerpoint/2010/main" val="29231641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A0E8-AFA9-408E-8A06-0E8B189DD336}"/>
              </a:ext>
            </a:extLst>
          </p:cNvPr>
          <p:cNvSpPr>
            <a:spLocks noGrp="1"/>
          </p:cNvSpPr>
          <p:nvPr>
            <p:ph type="title"/>
          </p:nvPr>
        </p:nvSpPr>
        <p:spPr/>
        <p:txBody>
          <a:bodyPr/>
          <a:lstStyle/>
          <a:p>
            <a:r>
              <a:rPr lang="en-GB" dirty="0"/>
              <a:t>Options</a:t>
            </a:r>
          </a:p>
        </p:txBody>
      </p:sp>
      <p:sp>
        <p:nvSpPr>
          <p:cNvPr id="3" name="Text Placeholder 2">
            <a:extLst>
              <a:ext uri="{FF2B5EF4-FFF2-40B4-BE49-F238E27FC236}">
                <a16:creationId xmlns:a16="http://schemas.microsoft.com/office/drawing/2014/main" id="{6AE70953-BFDF-4666-964E-B618F8AD164D}"/>
              </a:ext>
            </a:extLst>
          </p:cNvPr>
          <p:cNvSpPr>
            <a:spLocks noGrp="1"/>
          </p:cNvSpPr>
          <p:nvPr>
            <p:ph type="body" sz="quarter" idx="11"/>
          </p:nvPr>
        </p:nvSpPr>
        <p:spPr>
          <a:xfrm>
            <a:off x="237601" y="792805"/>
            <a:ext cx="8527258" cy="3838668"/>
          </a:xfrm>
        </p:spPr>
        <p:txBody>
          <a:bodyPr>
            <a:normAutofit lnSpcReduction="10000"/>
          </a:bodyPr>
          <a:lstStyle/>
          <a:p>
            <a:pPr marL="342900" indent="-342900">
              <a:buFont typeface="Arial" panose="020B0604020202020204" pitchFamily="34" charset="0"/>
              <a:buChar char="•"/>
            </a:pPr>
            <a:r>
              <a:rPr lang="en-GB" sz="2000" dirty="0"/>
              <a:t>The simplest way is to include all the data in the analysis, which was not done on this occasion due to time constraints.</a:t>
            </a:r>
          </a:p>
          <a:p>
            <a:pPr marL="342900" indent="-342900">
              <a:buFont typeface="Arial" panose="020B0604020202020204" pitchFamily="34" charset="0"/>
              <a:buChar char="•"/>
            </a:pPr>
            <a:r>
              <a:rPr lang="en-GB" sz="2000" dirty="0"/>
              <a:t>Explore various ways of grouping adverse effects: perhaps by organ, type (cardiovascular, psychological, etc.).</a:t>
            </a:r>
          </a:p>
          <a:p>
            <a:pPr marL="800100" lvl="1" indent="-342900">
              <a:buFont typeface="Arial" panose="020B0604020202020204" pitchFamily="34" charset="0"/>
              <a:buChar char="•"/>
            </a:pPr>
            <a:r>
              <a:rPr lang="en-GB" sz="2000" dirty="0"/>
              <a:t>In particular, consider separating procedural issues (“wrong dose administered”) from actual effects.</a:t>
            </a:r>
          </a:p>
          <a:p>
            <a:pPr marL="800100" lvl="1" indent="-342900">
              <a:buFont typeface="Arial" panose="020B0604020202020204" pitchFamily="34" charset="0"/>
              <a:buChar char="•"/>
            </a:pPr>
            <a:r>
              <a:rPr lang="en-GB" sz="2000" dirty="0"/>
              <a:t>Add information about severity / outcome.</a:t>
            </a:r>
          </a:p>
          <a:p>
            <a:pPr marL="342900" indent="-342900">
              <a:buFont typeface="Arial" panose="020B0604020202020204" pitchFamily="34" charset="0"/>
              <a:buChar char="•"/>
            </a:pPr>
            <a:r>
              <a:rPr lang="en-GB" sz="2000" dirty="0"/>
              <a:t>Create a country reporting index.  How many reports per capita come from one country?  This may be an additional feature that may help correct biased reporting.</a:t>
            </a:r>
          </a:p>
          <a:p>
            <a:pPr marL="342900" indent="-342900">
              <a:buFont typeface="Arial" panose="020B0604020202020204" pitchFamily="34" charset="0"/>
              <a:buChar char="•"/>
            </a:pPr>
            <a:r>
              <a:rPr lang="en-GB" sz="2000" dirty="0"/>
              <a:t>Pursue the contingency tables approach, which can be made more rigorous if the right metric is chosen.</a:t>
            </a:r>
          </a:p>
        </p:txBody>
      </p:sp>
      <p:sp>
        <p:nvSpPr>
          <p:cNvPr id="4" name="Slide Number Placeholder 3">
            <a:extLst>
              <a:ext uri="{FF2B5EF4-FFF2-40B4-BE49-F238E27FC236}">
                <a16:creationId xmlns:a16="http://schemas.microsoft.com/office/drawing/2014/main" id="{C013CB30-C9B9-4AD8-944B-C6A8C66FA1D8}"/>
              </a:ext>
            </a:extLst>
          </p:cNvPr>
          <p:cNvSpPr>
            <a:spLocks noGrp="1"/>
          </p:cNvSpPr>
          <p:nvPr>
            <p:ph type="sldNum" sz="quarter" idx="4"/>
          </p:nvPr>
        </p:nvSpPr>
        <p:spPr/>
        <p:txBody>
          <a:bodyPr/>
          <a:lstStyle/>
          <a:p>
            <a:fld id="{3C4F54F3-C349-4609-AFEE-01462D5C7942}" type="slidenum">
              <a:rPr lang="en-GB" smtClean="0"/>
              <a:pPr/>
              <a:t>36</a:t>
            </a:fld>
            <a:endParaRPr lang="en-GB" dirty="0"/>
          </a:p>
        </p:txBody>
      </p:sp>
    </p:spTree>
    <p:extLst>
      <p:ext uri="{BB962C8B-B14F-4D97-AF65-F5344CB8AC3E}">
        <p14:creationId xmlns:p14="http://schemas.microsoft.com/office/powerpoint/2010/main" val="2173834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501EA-AE35-4FE3-B015-3532FBAFB942}"/>
              </a:ext>
            </a:extLst>
          </p:cNvPr>
          <p:cNvSpPr>
            <a:spLocks noGrp="1"/>
          </p:cNvSpPr>
          <p:nvPr>
            <p:ph type="title"/>
          </p:nvPr>
        </p:nvSpPr>
        <p:spPr>
          <a:xfrm>
            <a:off x="237601" y="254836"/>
            <a:ext cx="8280000" cy="504000"/>
          </a:xfrm>
        </p:spPr>
        <p:txBody>
          <a:bodyPr>
            <a:normAutofit/>
          </a:bodyPr>
          <a:lstStyle/>
          <a:p>
            <a:r>
              <a:rPr lang="en-GB" sz="2000" dirty="0"/>
              <a:t>Q1: Are different adverse events reported in different countries?</a:t>
            </a:r>
          </a:p>
        </p:txBody>
      </p:sp>
      <p:sp>
        <p:nvSpPr>
          <p:cNvPr id="3" name="Text Placeholder 2">
            <a:extLst>
              <a:ext uri="{FF2B5EF4-FFF2-40B4-BE49-F238E27FC236}">
                <a16:creationId xmlns:a16="http://schemas.microsoft.com/office/drawing/2014/main" id="{0638FAA7-67F1-4DC4-B404-46D65A170A29}"/>
              </a:ext>
            </a:extLst>
          </p:cNvPr>
          <p:cNvSpPr>
            <a:spLocks noGrp="1"/>
          </p:cNvSpPr>
          <p:nvPr>
            <p:ph type="body" sz="quarter" idx="11"/>
          </p:nvPr>
        </p:nvSpPr>
        <p:spPr>
          <a:xfrm>
            <a:off x="318375" y="758836"/>
            <a:ext cx="8409313" cy="3798296"/>
          </a:xfrm>
        </p:spPr>
        <p:txBody>
          <a:bodyPr/>
          <a:lstStyle/>
          <a:p>
            <a:r>
              <a:rPr lang="en-GB" sz="2000" dirty="0"/>
              <a:t>Two ways of approaching this question are explored:</a:t>
            </a:r>
          </a:p>
          <a:p>
            <a:pPr marL="342900" indent="-342900">
              <a:buFont typeface="Arial" panose="020B0604020202020204" pitchFamily="34" charset="0"/>
              <a:buChar char="•"/>
            </a:pPr>
            <a:r>
              <a:rPr lang="en-GB" sz="2000" dirty="0"/>
              <a:t>Analysing the relative proportions of the most common adverse events occurring across countries.</a:t>
            </a:r>
          </a:p>
          <a:p>
            <a:pPr marL="342900" indent="-342900">
              <a:buFont typeface="Arial" panose="020B0604020202020204" pitchFamily="34" charset="0"/>
              <a:buChar char="•"/>
            </a:pPr>
            <a:r>
              <a:rPr lang="en-GB" sz="2000" dirty="0"/>
              <a:t>Doing something similar to a bio-informatics enrichment analysis, by constructing two-by-two contingency tables for each adverse effect and each country and deciding on which metric we should compared to a  chi-square distribution in order to test for significance.</a:t>
            </a:r>
          </a:p>
          <a:p>
            <a:endParaRPr lang="en-GB" sz="2000" dirty="0"/>
          </a:p>
          <a:p>
            <a:r>
              <a:rPr lang="en-GB" sz="2000" dirty="0"/>
              <a:t>Should we include additional factors like patient sex or age and effect severity in the analysis?  I think we need to have a good representation of the population and the effect, so these factors should be included at least during the exploratory data analysis phase.</a:t>
            </a:r>
          </a:p>
        </p:txBody>
      </p:sp>
      <p:sp>
        <p:nvSpPr>
          <p:cNvPr id="4" name="Slide Number Placeholder 3">
            <a:extLst>
              <a:ext uri="{FF2B5EF4-FFF2-40B4-BE49-F238E27FC236}">
                <a16:creationId xmlns:a16="http://schemas.microsoft.com/office/drawing/2014/main" id="{017CBF2A-9E9F-4C8C-A5B2-F130934A42D0}"/>
              </a:ext>
            </a:extLst>
          </p:cNvPr>
          <p:cNvSpPr>
            <a:spLocks noGrp="1"/>
          </p:cNvSpPr>
          <p:nvPr>
            <p:ph type="sldNum" sz="quarter" idx="4"/>
          </p:nvPr>
        </p:nvSpPr>
        <p:spPr/>
        <p:txBody>
          <a:bodyPr/>
          <a:lstStyle/>
          <a:p>
            <a:fld id="{3C4F54F3-C349-4609-AFEE-01462D5C7942}" type="slidenum">
              <a:rPr lang="en-GB" smtClean="0"/>
              <a:pPr/>
              <a:t>4</a:t>
            </a:fld>
            <a:endParaRPr lang="en-GB" dirty="0"/>
          </a:p>
        </p:txBody>
      </p:sp>
    </p:spTree>
    <p:extLst>
      <p:ext uri="{BB962C8B-B14F-4D97-AF65-F5344CB8AC3E}">
        <p14:creationId xmlns:p14="http://schemas.microsoft.com/office/powerpoint/2010/main" val="477372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501EA-AE35-4FE3-B015-3532FBAFB942}"/>
              </a:ext>
            </a:extLst>
          </p:cNvPr>
          <p:cNvSpPr>
            <a:spLocks noGrp="1"/>
          </p:cNvSpPr>
          <p:nvPr>
            <p:ph type="title"/>
          </p:nvPr>
        </p:nvSpPr>
        <p:spPr>
          <a:xfrm>
            <a:off x="237601" y="234052"/>
            <a:ext cx="8280000" cy="504000"/>
          </a:xfrm>
        </p:spPr>
        <p:txBody>
          <a:bodyPr>
            <a:normAutofit fontScale="90000"/>
          </a:bodyPr>
          <a:lstStyle/>
          <a:p>
            <a:r>
              <a:rPr lang="en-GB" dirty="0"/>
              <a:t>Q2: What are the different adverse events associated with different disease areas?</a:t>
            </a:r>
          </a:p>
        </p:txBody>
      </p:sp>
      <p:sp>
        <p:nvSpPr>
          <p:cNvPr id="3" name="Text Placeholder 2">
            <a:extLst>
              <a:ext uri="{FF2B5EF4-FFF2-40B4-BE49-F238E27FC236}">
                <a16:creationId xmlns:a16="http://schemas.microsoft.com/office/drawing/2014/main" id="{0638FAA7-67F1-4DC4-B404-46D65A170A29}"/>
              </a:ext>
            </a:extLst>
          </p:cNvPr>
          <p:cNvSpPr>
            <a:spLocks noGrp="1"/>
          </p:cNvSpPr>
          <p:nvPr>
            <p:ph type="body" sz="quarter" idx="11"/>
          </p:nvPr>
        </p:nvSpPr>
        <p:spPr>
          <a:xfrm>
            <a:off x="237061" y="1164512"/>
            <a:ext cx="7851290" cy="3172141"/>
          </a:xfrm>
        </p:spPr>
        <p:txBody>
          <a:bodyPr/>
          <a:lstStyle/>
          <a:p>
            <a:pPr marL="342900" indent="-342900">
              <a:buFont typeface="Arial" panose="020B0604020202020204" pitchFamily="34" charset="0"/>
              <a:buChar char="•"/>
            </a:pPr>
            <a:r>
              <a:rPr lang="en-GB" sz="2000" dirty="0"/>
              <a:t>Here I would prefer to use the contingency tables approach.</a:t>
            </a:r>
          </a:p>
          <a:p>
            <a:pPr marL="342900" indent="-342900">
              <a:buFont typeface="Arial" panose="020B0604020202020204" pitchFamily="34" charset="0"/>
              <a:buChar char="•"/>
            </a:pPr>
            <a:r>
              <a:rPr lang="en-GB" sz="2000" dirty="0"/>
              <a:t>We could perhaps also explore whether the adverse effects are due to primary or secondary pharmacology? This may be tricky due to the limited Mode-of-Action information present in the reports.</a:t>
            </a:r>
          </a:p>
        </p:txBody>
      </p:sp>
      <p:sp>
        <p:nvSpPr>
          <p:cNvPr id="4" name="Slide Number Placeholder 3">
            <a:extLst>
              <a:ext uri="{FF2B5EF4-FFF2-40B4-BE49-F238E27FC236}">
                <a16:creationId xmlns:a16="http://schemas.microsoft.com/office/drawing/2014/main" id="{017CBF2A-9E9F-4C8C-A5B2-F130934A42D0}"/>
              </a:ext>
            </a:extLst>
          </p:cNvPr>
          <p:cNvSpPr>
            <a:spLocks noGrp="1"/>
          </p:cNvSpPr>
          <p:nvPr>
            <p:ph type="sldNum" sz="quarter" idx="4"/>
          </p:nvPr>
        </p:nvSpPr>
        <p:spPr/>
        <p:txBody>
          <a:bodyPr/>
          <a:lstStyle/>
          <a:p>
            <a:fld id="{3C4F54F3-C349-4609-AFEE-01462D5C7942}" type="slidenum">
              <a:rPr lang="en-GB" smtClean="0"/>
              <a:pPr/>
              <a:t>5</a:t>
            </a:fld>
            <a:endParaRPr lang="en-GB" dirty="0"/>
          </a:p>
        </p:txBody>
      </p:sp>
    </p:spTree>
    <p:extLst>
      <p:ext uri="{BB962C8B-B14F-4D97-AF65-F5344CB8AC3E}">
        <p14:creationId xmlns:p14="http://schemas.microsoft.com/office/powerpoint/2010/main" val="4056845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501EA-AE35-4FE3-B015-3532FBAFB942}"/>
              </a:ext>
            </a:extLst>
          </p:cNvPr>
          <p:cNvSpPr>
            <a:spLocks noGrp="1"/>
          </p:cNvSpPr>
          <p:nvPr>
            <p:ph type="title"/>
          </p:nvPr>
        </p:nvSpPr>
        <p:spPr/>
        <p:txBody>
          <a:bodyPr/>
          <a:lstStyle/>
          <a:p>
            <a:r>
              <a:rPr lang="en-GB" dirty="0"/>
              <a:t>Q3: What drugs tend to be taken together?</a:t>
            </a:r>
          </a:p>
        </p:txBody>
      </p:sp>
      <p:sp>
        <p:nvSpPr>
          <p:cNvPr id="4" name="Slide Number Placeholder 3">
            <a:extLst>
              <a:ext uri="{FF2B5EF4-FFF2-40B4-BE49-F238E27FC236}">
                <a16:creationId xmlns:a16="http://schemas.microsoft.com/office/drawing/2014/main" id="{017CBF2A-9E9F-4C8C-A5B2-F130934A42D0}"/>
              </a:ext>
            </a:extLst>
          </p:cNvPr>
          <p:cNvSpPr>
            <a:spLocks noGrp="1"/>
          </p:cNvSpPr>
          <p:nvPr>
            <p:ph type="sldNum" sz="quarter" idx="4"/>
          </p:nvPr>
        </p:nvSpPr>
        <p:spPr/>
        <p:txBody>
          <a:bodyPr/>
          <a:lstStyle/>
          <a:p>
            <a:fld id="{3C4F54F3-C349-4609-AFEE-01462D5C7942}" type="slidenum">
              <a:rPr lang="en-GB" smtClean="0"/>
              <a:pPr/>
              <a:t>6</a:t>
            </a:fld>
            <a:endParaRPr lang="en-GB" dirty="0"/>
          </a:p>
        </p:txBody>
      </p:sp>
      <p:sp>
        <p:nvSpPr>
          <p:cNvPr id="7" name="Text Placeholder 2">
            <a:extLst>
              <a:ext uri="{FF2B5EF4-FFF2-40B4-BE49-F238E27FC236}">
                <a16:creationId xmlns:a16="http://schemas.microsoft.com/office/drawing/2014/main" id="{B67A97DC-C24E-1A48-A3A5-99CF319A3457}"/>
              </a:ext>
            </a:extLst>
          </p:cNvPr>
          <p:cNvSpPr>
            <a:spLocks noGrp="1"/>
          </p:cNvSpPr>
          <p:nvPr>
            <p:ph type="body" sz="quarter" idx="11"/>
          </p:nvPr>
        </p:nvSpPr>
        <p:spPr>
          <a:xfrm>
            <a:off x="237602" y="916310"/>
            <a:ext cx="4201186" cy="3670558"/>
          </a:xfrm>
        </p:spPr>
        <p:txBody>
          <a:bodyPr>
            <a:normAutofit/>
          </a:bodyPr>
          <a:lstStyle/>
          <a:p>
            <a:pPr marL="342900" indent="-342900">
              <a:buFont typeface="Arial" panose="020B0604020202020204" pitchFamily="34" charset="0"/>
              <a:buChar char="•"/>
            </a:pPr>
            <a:r>
              <a:rPr lang="en-GB" sz="1800" dirty="0"/>
              <a:t>This question could perhaps be explored using a network analysis approach similar to what I have been using with my collaborators at Imperial College.</a:t>
            </a:r>
          </a:p>
          <a:p>
            <a:pPr marL="342900" indent="-342900">
              <a:buFont typeface="Arial" panose="020B0604020202020204" pitchFamily="34" charset="0"/>
              <a:buChar char="•"/>
            </a:pPr>
            <a:r>
              <a:rPr lang="en-GB" sz="1800" dirty="0"/>
              <a:t>It is based in building a network from a correlations/co-occurrence matrix and identifying clusters in the network at difference levels of granularity.</a:t>
            </a:r>
          </a:p>
        </p:txBody>
      </p:sp>
      <p:pic>
        <p:nvPicPr>
          <p:cNvPr id="8" name="Picture 7">
            <a:extLst>
              <a:ext uri="{FF2B5EF4-FFF2-40B4-BE49-F238E27FC236}">
                <a16:creationId xmlns:a16="http://schemas.microsoft.com/office/drawing/2014/main" id="{4023666B-AE6B-C84F-9F3E-4990A502E476}"/>
              </a:ext>
            </a:extLst>
          </p:cNvPr>
          <p:cNvPicPr>
            <a:picLocks noChangeAspect="1"/>
          </p:cNvPicPr>
          <p:nvPr/>
        </p:nvPicPr>
        <p:blipFill>
          <a:blip r:embed="rId2"/>
          <a:stretch>
            <a:fillRect/>
          </a:stretch>
        </p:blipFill>
        <p:spPr>
          <a:xfrm>
            <a:off x="4438787" y="916310"/>
            <a:ext cx="4517808" cy="3393634"/>
          </a:xfrm>
          <a:prstGeom prst="rect">
            <a:avLst/>
          </a:prstGeom>
        </p:spPr>
      </p:pic>
    </p:spTree>
    <p:extLst>
      <p:ext uri="{BB962C8B-B14F-4D97-AF65-F5344CB8AC3E}">
        <p14:creationId xmlns:p14="http://schemas.microsoft.com/office/powerpoint/2010/main" val="2508220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38D5B-FE76-4CE9-A002-E43767D2C714}"/>
              </a:ext>
            </a:extLst>
          </p:cNvPr>
          <p:cNvSpPr>
            <a:spLocks noGrp="1"/>
          </p:cNvSpPr>
          <p:nvPr>
            <p:ph type="title"/>
          </p:nvPr>
        </p:nvSpPr>
        <p:spPr/>
        <p:txBody>
          <a:bodyPr/>
          <a:lstStyle/>
          <a:p>
            <a:r>
              <a:rPr lang="en-GB" dirty="0"/>
              <a:t>Other Interesting Questions</a:t>
            </a:r>
          </a:p>
        </p:txBody>
      </p:sp>
      <p:sp>
        <p:nvSpPr>
          <p:cNvPr id="3" name="Text Placeholder 2">
            <a:extLst>
              <a:ext uri="{FF2B5EF4-FFF2-40B4-BE49-F238E27FC236}">
                <a16:creationId xmlns:a16="http://schemas.microsoft.com/office/drawing/2014/main" id="{8223681F-F3BA-4557-AF4E-17D4EDAC16CD}"/>
              </a:ext>
            </a:extLst>
          </p:cNvPr>
          <p:cNvSpPr>
            <a:spLocks noGrp="1"/>
          </p:cNvSpPr>
          <p:nvPr>
            <p:ph type="body" sz="quarter" idx="11"/>
          </p:nvPr>
        </p:nvSpPr>
        <p:spPr>
          <a:xfrm>
            <a:off x="237061" y="721167"/>
            <a:ext cx="8587271" cy="3910306"/>
          </a:xfrm>
        </p:spPr>
        <p:txBody>
          <a:bodyPr>
            <a:normAutofit/>
          </a:bodyPr>
          <a:lstStyle/>
          <a:p>
            <a:pPr marL="342900" indent="-342900">
              <a:buFont typeface="Arial" panose="020B0604020202020204" pitchFamily="34" charset="0"/>
              <a:buChar char="•"/>
            </a:pPr>
            <a:r>
              <a:rPr lang="en-GB" sz="2000" dirty="0"/>
              <a:t>What adverse effects co-occurred?</a:t>
            </a:r>
          </a:p>
          <a:p>
            <a:pPr marL="800100" lvl="1" indent="-342900">
              <a:buFont typeface="Arial" panose="020B0604020202020204" pitchFamily="34" charset="0"/>
              <a:buChar char="•"/>
            </a:pPr>
            <a:r>
              <a:rPr lang="en-GB" sz="2000" dirty="0"/>
              <a:t>Identifying similar adverse effects and grouping them into “types” could make the previous analysis more robust.</a:t>
            </a:r>
          </a:p>
          <a:p>
            <a:pPr marL="800100" lvl="1" indent="-342900">
              <a:buFont typeface="Arial" panose="020B0604020202020204" pitchFamily="34" charset="0"/>
              <a:buChar char="•"/>
            </a:pPr>
            <a:r>
              <a:rPr lang="en-GB" sz="2000" dirty="0"/>
              <a:t>What if two very different adverse effects co-occurred for a certain disease area or drug?  This could point to a secondary pharmacology issue.</a:t>
            </a:r>
          </a:p>
          <a:p>
            <a:pPr marL="342900" indent="-342900">
              <a:buFont typeface="Arial" panose="020B0604020202020204" pitchFamily="34" charset="0"/>
              <a:buChar char="•"/>
            </a:pPr>
            <a:r>
              <a:rPr lang="en-GB" sz="2000" dirty="0"/>
              <a:t>Changes on adverse effects reported over time?</a:t>
            </a:r>
          </a:p>
          <a:p>
            <a:pPr marL="800100" lvl="1" indent="-342900">
              <a:buFont typeface="Arial" panose="020B0604020202020204" pitchFamily="34" charset="0"/>
              <a:buChar char="•"/>
            </a:pPr>
            <a:r>
              <a:rPr lang="en-GB" sz="2000" dirty="0"/>
              <a:t>The FDA mentions ad hoc influences like media reports, etc.</a:t>
            </a:r>
          </a:p>
          <a:p>
            <a:pPr marL="800100" lvl="1" indent="-342900">
              <a:buFont typeface="Arial" panose="020B0604020202020204" pitchFamily="34" charset="0"/>
              <a:buChar char="•"/>
            </a:pPr>
            <a:r>
              <a:rPr lang="en-GB" sz="2000" dirty="0"/>
              <a:t>These ad hoc influences, if they happen for a particular country or disease area, could bias the answers to the previous questions.  </a:t>
            </a:r>
          </a:p>
        </p:txBody>
      </p:sp>
      <p:sp>
        <p:nvSpPr>
          <p:cNvPr id="4" name="Slide Number Placeholder 3">
            <a:extLst>
              <a:ext uri="{FF2B5EF4-FFF2-40B4-BE49-F238E27FC236}">
                <a16:creationId xmlns:a16="http://schemas.microsoft.com/office/drawing/2014/main" id="{334975FE-D1D4-4673-A868-EA4152DCB324}"/>
              </a:ext>
            </a:extLst>
          </p:cNvPr>
          <p:cNvSpPr>
            <a:spLocks noGrp="1"/>
          </p:cNvSpPr>
          <p:nvPr>
            <p:ph type="sldNum" sz="quarter" idx="4"/>
          </p:nvPr>
        </p:nvSpPr>
        <p:spPr/>
        <p:txBody>
          <a:bodyPr/>
          <a:lstStyle/>
          <a:p>
            <a:fld id="{3C4F54F3-C349-4609-AFEE-01462D5C7942}" type="slidenum">
              <a:rPr lang="en-GB" smtClean="0"/>
              <a:pPr/>
              <a:t>7</a:t>
            </a:fld>
            <a:endParaRPr lang="en-GB" dirty="0"/>
          </a:p>
        </p:txBody>
      </p:sp>
    </p:spTree>
    <p:extLst>
      <p:ext uri="{BB962C8B-B14F-4D97-AF65-F5344CB8AC3E}">
        <p14:creationId xmlns:p14="http://schemas.microsoft.com/office/powerpoint/2010/main" val="467980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F12E-72C9-4EFC-B4C7-8D2AD03DBFC8}"/>
              </a:ext>
            </a:extLst>
          </p:cNvPr>
          <p:cNvSpPr>
            <a:spLocks noGrp="1"/>
          </p:cNvSpPr>
          <p:nvPr>
            <p:ph type="title"/>
          </p:nvPr>
        </p:nvSpPr>
        <p:spPr/>
        <p:txBody>
          <a:bodyPr>
            <a:normAutofit fontScale="90000"/>
          </a:bodyPr>
          <a:lstStyle/>
          <a:p>
            <a:r>
              <a:rPr lang="en-GB" sz="2200" dirty="0"/>
              <a:t>Limitations of the Data &amp; Exploratory Data Analysis</a:t>
            </a:r>
            <a:br>
              <a:rPr lang="en-GB" dirty="0"/>
            </a:br>
            <a:endParaRPr lang="en-GB" dirty="0"/>
          </a:p>
        </p:txBody>
      </p:sp>
    </p:spTree>
    <p:extLst>
      <p:ext uri="{BB962C8B-B14F-4D97-AF65-F5344CB8AC3E}">
        <p14:creationId xmlns:p14="http://schemas.microsoft.com/office/powerpoint/2010/main" val="101283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D41E-6B79-4EAA-B6CB-DAC83A934B33}"/>
              </a:ext>
            </a:extLst>
          </p:cNvPr>
          <p:cNvSpPr>
            <a:spLocks noGrp="1"/>
          </p:cNvSpPr>
          <p:nvPr>
            <p:ph type="title"/>
          </p:nvPr>
        </p:nvSpPr>
        <p:spPr/>
        <p:txBody>
          <a:bodyPr/>
          <a:lstStyle/>
          <a:p>
            <a:r>
              <a:rPr lang="en-GB" dirty="0"/>
              <a:t>Data Wrangling</a:t>
            </a:r>
          </a:p>
        </p:txBody>
      </p:sp>
      <p:sp>
        <p:nvSpPr>
          <p:cNvPr id="3" name="Text Placeholder 2">
            <a:extLst>
              <a:ext uri="{FF2B5EF4-FFF2-40B4-BE49-F238E27FC236}">
                <a16:creationId xmlns:a16="http://schemas.microsoft.com/office/drawing/2014/main" id="{BD5F3168-09CF-4AAA-AC90-F186E6E21299}"/>
              </a:ext>
            </a:extLst>
          </p:cNvPr>
          <p:cNvSpPr>
            <a:spLocks noGrp="1"/>
          </p:cNvSpPr>
          <p:nvPr>
            <p:ph type="body" sz="quarter" idx="11"/>
          </p:nvPr>
        </p:nvSpPr>
        <p:spPr>
          <a:xfrm>
            <a:off x="237061" y="1164512"/>
            <a:ext cx="8408851" cy="3172141"/>
          </a:xfrm>
        </p:spPr>
        <p:txBody>
          <a:bodyPr/>
          <a:lstStyle/>
          <a:p>
            <a:pPr marL="342900" indent="-342900">
              <a:buFont typeface="Arial" panose="020B0604020202020204" pitchFamily="34" charset="0"/>
              <a:buChar char="•"/>
            </a:pPr>
            <a:r>
              <a:rPr lang="en-GB" sz="2000" dirty="0"/>
              <a:t>I downloaded approximately 20 </a:t>
            </a:r>
            <a:r>
              <a:rPr lang="en-GB" sz="2000" dirty="0" err="1"/>
              <a:t>GiB</a:t>
            </a:r>
            <a:r>
              <a:rPr lang="en-GB" sz="2000" dirty="0"/>
              <a:t> of data from the </a:t>
            </a:r>
            <a:r>
              <a:rPr lang="en-GB" sz="2000" dirty="0" err="1"/>
              <a:t>OpenFDA</a:t>
            </a:r>
            <a:r>
              <a:rPr lang="en-GB" sz="2000" dirty="0"/>
              <a:t> website in the form of </a:t>
            </a:r>
            <a:r>
              <a:rPr lang="en-GB" sz="2000" dirty="0" err="1"/>
              <a:t>json</a:t>
            </a:r>
            <a:r>
              <a:rPr lang="en-GB" sz="2000" dirty="0"/>
              <a:t> files. I selected from them the desired fields, filtered some errors and concatenated the resulting data frames into a combined CSV file.</a:t>
            </a:r>
          </a:p>
          <a:p>
            <a:pPr marL="342900" indent="-342900">
              <a:buFont typeface="Arial" panose="020B0604020202020204" pitchFamily="34" charset="0"/>
              <a:buChar char="•"/>
            </a:pPr>
            <a:r>
              <a:rPr lang="en-GB" sz="2000" dirty="0"/>
              <a:t>The exploratory data analysis was based on this file, of approximately 856 </a:t>
            </a:r>
            <a:r>
              <a:rPr lang="en-GB" sz="2000" dirty="0" err="1"/>
              <a:t>MiB</a:t>
            </a:r>
            <a:r>
              <a:rPr lang="en-GB" sz="2000" dirty="0"/>
              <a:t>.</a:t>
            </a:r>
          </a:p>
          <a:p>
            <a:pPr marL="342900" indent="-342900">
              <a:buFont typeface="Arial" panose="020B0604020202020204" pitchFamily="34" charset="0"/>
              <a:buChar char="•"/>
            </a:pPr>
            <a:r>
              <a:rPr lang="en-GB" sz="2000" dirty="0"/>
              <a:t>This represents only part of the data available for the last 4 quarters.  It should be taken only as a (possibly not representative) sample of the data.</a:t>
            </a:r>
          </a:p>
        </p:txBody>
      </p:sp>
      <p:sp>
        <p:nvSpPr>
          <p:cNvPr id="4" name="Slide Number Placeholder 3">
            <a:extLst>
              <a:ext uri="{FF2B5EF4-FFF2-40B4-BE49-F238E27FC236}">
                <a16:creationId xmlns:a16="http://schemas.microsoft.com/office/drawing/2014/main" id="{F0A922CD-381D-4B64-8EB0-690682D0478A}"/>
              </a:ext>
            </a:extLst>
          </p:cNvPr>
          <p:cNvSpPr>
            <a:spLocks noGrp="1"/>
          </p:cNvSpPr>
          <p:nvPr>
            <p:ph type="sldNum" sz="quarter" idx="4"/>
          </p:nvPr>
        </p:nvSpPr>
        <p:spPr/>
        <p:txBody>
          <a:bodyPr/>
          <a:lstStyle/>
          <a:p>
            <a:fld id="{3C4F54F3-C349-4609-AFEE-01462D5C7942}" type="slidenum">
              <a:rPr lang="en-GB" smtClean="0"/>
              <a:pPr/>
              <a:t>9</a:t>
            </a:fld>
            <a:endParaRPr lang="en-GB" dirty="0"/>
          </a:p>
        </p:txBody>
      </p:sp>
    </p:spTree>
    <p:extLst>
      <p:ext uri="{BB962C8B-B14F-4D97-AF65-F5344CB8AC3E}">
        <p14:creationId xmlns:p14="http://schemas.microsoft.com/office/powerpoint/2010/main" val="40322595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 External Template 16x9.potx" id="{2869ACD4-1693-4F65-BD54-2051ACED5F7F}" vid="{04D652D5-83BA-4C49-8C9E-B283E5C2DC94}"/>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 External Template 16x9.potx" id="{2869ACD4-1693-4F65-BD54-2051ACED5F7F}" vid="{C405CDF7-6B1A-4359-A756-07517A4455F5}"/>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 External Template 16x9.potx" id="{2869ACD4-1693-4F65-BD54-2051ACED5F7F}" vid="{0D6A6422-3D74-455F-BB9F-90AE73CD780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 External Template 16x9.potx" id="{2869ACD4-1693-4F65-BD54-2051ACED5F7F}" vid="{D4B437A4-A9CF-4D1F-ADCE-993FC96AAEB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211</TotalTime>
  <Words>1510</Words>
  <Application>Microsoft Macintosh PowerPoint</Application>
  <PresentationFormat>On-screen Show (16:9)</PresentationFormat>
  <Paragraphs>133</Paragraphs>
  <Slides>36</Slides>
  <Notes>0</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36</vt:i4>
      </vt:variant>
    </vt:vector>
  </HeadingPairs>
  <TitlesOfParts>
    <vt:vector size="42" baseType="lpstr">
      <vt:lpstr>Arial</vt:lpstr>
      <vt:lpstr>Calibri</vt:lpstr>
      <vt:lpstr>AZ Cover Slide Options</vt:lpstr>
      <vt:lpstr>AZ Divider Slide Options</vt:lpstr>
      <vt:lpstr>AZ Divider Slide Options - Colours</vt:lpstr>
      <vt:lpstr>AZ General Master Slide Options</vt:lpstr>
      <vt:lpstr>FDA Drug Adverse Effects Analysis</vt:lpstr>
      <vt:lpstr>Summary</vt:lpstr>
      <vt:lpstr>Discussion of the possible questions that would guide the analysis.  </vt:lpstr>
      <vt:lpstr>Q1: Are different adverse events reported in different countries?</vt:lpstr>
      <vt:lpstr>Q2: What are the different adverse events associated with different disease areas?</vt:lpstr>
      <vt:lpstr>Q3: What drugs tend to be taken together?</vt:lpstr>
      <vt:lpstr>Other Interesting Questions</vt:lpstr>
      <vt:lpstr>Limitations of the Data &amp; Exploratory Data Analysis </vt:lpstr>
      <vt:lpstr>Data Wrangling</vt:lpstr>
      <vt:lpstr>Limitations of the Data</vt:lpstr>
      <vt:lpstr>Exploratory Data Analysis (EDA)</vt:lpstr>
      <vt:lpstr>Question Selection</vt:lpstr>
      <vt:lpstr>Country Analysis based on Adverse Effects Relative Proportions  </vt:lpstr>
      <vt:lpstr>Countries &amp; Adverse Event Selection</vt:lpstr>
      <vt:lpstr>   Positive Correlations between Adverse Effects</vt:lpstr>
      <vt:lpstr>PowerPoint Presentation</vt:lpstr>
      <vt:lpstr>PowerPoint Presentation</vt:lpstr>
      <vt:lpstr>PowerPoint Presentation</vt:lpstr>
      <vt:lpstr>    Negative Correlations between Adverse Effects</vt:lpstr>
      <vt:lpstr>PowerPoint Presentation</vt:lpstr>
      <vt:lpstr>PowerPoint Presentation</vt:lpstr>
      <vt:lpstr>PowerPoint Presentation</vt:lpstr>
      <vt:lpstr>       Heat Maps</vt:lpstr>
      <vt:lpstr>PowerPoint Presentation</vt:lpstr>
      <vt:lpstr>PowerPoint Presentation</vt:lpstr>
      <vt:lpstr>PowerPoint Presentation</vt:lpstr>
      <vt:lpstr>     Additional Corroborative Evidence: Mediods Clustering</vt:lpstr>
      <vt:lpstr>       Principal Components Analysis</vt:lpstr>
      <vt:lpstr>PowerPoint Presentation</vt:lpstr>
      <vt:lpstr>PowerPoint Presentation</vt:lpstr>
      <vt:lpstr>PowerPoint Presentation</vt:lpstr>
      <vt:lpstr>Country Analysis based on Relative Frequencies of Adverse Effects  </vt:lpstr>
      <vt:lpstr>Frequency Analysis</vt:lpstr>
      <vt:lpstr>Popular Metrics in the Literature</vt:lpstr>
      <vt:lpstr>How to make the Analysis more Robust  </vt:lpstr>
      <vt:lpstr>Options</vt:lpstr>
    </vt:vector>
  </TitlesOfParts>
  <Company>AstraZeneca</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for AZ Data Science Solutions Interview</dc:title>
  <dc:creator>Domingo Salazar</dc:creator>
  <cp:keywords>16:9</cp:keywords>
  <dc:description>v1.0</dc:description>
  <cp:lastModifiedBy>Salazar, Domingo</cp:lastModifiedBy>
  <cp:revision>38</cp:revision>
  <cp:lastPrinted>2015-02-23T14:12:16Z</cp:lastPrinted>
  <dcterms:created xsi:type="dcterms:W3CDTF">2018-04-23T19:35:12Z</dcterms:created>
  <dcterms:modified xsi:type="dcterms:W3CDTF">2018-04-24T12:41:33Z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ies>
</file>