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Lst>
  <p:notesMasterIdLst>
    <p:notesMasterId r:id="rId38"/>
  </p:notesMasterIdLst>
  <p:handoutMasterIdLst>
    <p:handoutMasterId r:id="rId39"/>
  </p:handoutMasterIdLst>
  <p:sldIdLst>
    <p:sldId id="345" r:id="rId5"/>
    <p:sldId id="346" r:id="rId6"/>
    <p:sldId id="349" r:id="rId7"/>
    <p:sldId id="347" r:id="rId8"/>
    <p:sldId id="348" r:id="rId9"/>
    <p:sldId id="350" r:id="rId10"/>
    <p:sldId id="351" r:id="rId11"/>
    <p:sldId id="352" r:id="rId12"/>
    <p:sldId id="357" r:id="rId13"/>
    <p:sldId id="353" r:id="rId14"/>
    <p:sldId id="354" r:id="rId15"/>
    <p:sldId id="355" r:id="rId16"/>
    <p:sldId id="356" r:id="rId17"/>
    <p:sldId id="358" r:id="rId18"/>
    <p:sldId id="359" r:id="rId19"/>
    <p:sldId id="362" r:id="rId20"/>
    <p:sldId id="360" r:id="rId21"/>
    <p:sldId id="361" r:id="rId22"/>
    <p:sldId id="367" r:id="rId23"/>
    <p:sldId id="364" r:id="rId24"/>
    <p:sldId id="365" r:id="rId25"/>
    <p:sldId id="366" r:id="rId26"/>
    <p:sldId id="368" r:id="rId27"/>
    <p:sldId id="371" r:id="rId28"/>
    <p:sldId id="369" r:id="rId29"/>
    <p:sldId id="370" r:id="rId30"/>
    <p:sldId id="372" r:id="rId31"/>
    <p:sldId id="373" r:id="rId32"/>
    <p:sldId id="374" r:id="rId33"/>
    <p:sldId id="375" r:id="rId34"/>
    <p:sldId id="376" r:id="rId35"/>
    <p:sldId id="377" r:id="rId36"/>
    <p:sldId id="378" r:id="rId37"/>
  </p:sldIdLst>
  <p:sldSz cx="9144000" cy="5143500" type="screen16x9"/>
  <p:notesSz cx="6670675" cy="9875838"/>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297" autoAdjust="0"/>
  </p:normalViewPr>
  <p:slideViewPr>
    <p:cSldViewPr snapToGrid="0" snapToObjects="1" showGuides="1">
      <p:cViewPr varScale="1">
        <p:scale>
          <a:sx n="110" d="100"/>
          <a:sy n="110" d="100"/>
        </p:scale>
        <p:origin x="614" y="72"/>
      </p:cViewPr>
      <p:guideLst>
        <p:guide orient="horz"/>
        <p:guide/>
        <p:guide pos="566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4/24/2018</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4/24/2018</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10" name="Picture 9" descr="TLR9_Endosome_and_Receptor_RGB LR.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79229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534785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2337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26610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3741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4/24/2018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19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4089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1048682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TLR9_Endosome_and_Receptor_RGB LR.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50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3.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heme" Target="../theme/theme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24" r:id="rId11"/>
    <p:sldLayoutId id="2147483826" r:id="rId12"/>
    <p:sldLayoutId id="2147483789" r:id="rId13"/>
    <p:sldLayoutId id="2147483864" r:id="rId14"/>
    <p:sldLayoutId id="2147483865" r:id="rId15"/>
    <p:sldLayoutId id="2147483866" r:id="rId16"/>
    <p:sldLayoutId id="2147483867" r:id="rId17"/>
    <p:sldLayoutId id="2147483868" r:id="rId18"/>
    <p:sldLayoutId id="2147483847"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06" r:id="rId6"/>
    <p:sldLayoutId id="2147483807" r:id="rId7"/>
    <p:sldLayoutId id="2147483808" r:id="rId8"/>
    <p:sldLayoutId id="2147483809" r:id="rId9"/>
    <p:sldLayoutId id="2147483810" r:id="rId10"/>
    <p:sldLayoutId id="2147483825" r:id="rId11"/>
    <p:sldLayoutId id="2147483827"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828" r:id="rId2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FDA Drug Adverse Effects Analysis</a:t>
            </a:r>
          </a:p>
        </p:txBody>
      </p:sp>
      <p:sp>
        <p:nvSpPr>
          <p:cNvPr id="3" name="Text Placeholder 2"/>
          <p:cNvSpPr>
            <a:spLocks noGrp="1"/>
          </p:cNvSpPr>
          <p:nvPr>
            <p:ph type="subTitle" idx="1"/>
          </p:nvPr>
        </p:nvSpPr>
        <p:spPr/>
        <p:txBody>
          <a:bodyPr>
            <a:normAutofit/>
          </a:bodyPr>
          <a:lstStyle/>
          <a:p>
            <a:r>
              <a:rPr lang="en-US" dirty="0"/>
              <a:t>Domingo Salazar</a:t>
            </a:r>
          </a:p>
        </p:txBody>
      </p:sp>
      <p:sp>
        <p:nvSpPr>
          <p:cNvPr id="5" name="Text Placeholder 4"/>
          <p:cNvSpPr>
            <a:spLocks noGrp="1"/>
          </p:cNvSpPr>
          <p:nvPr>
            <p:ph type="body" sz="quarter" idx="4294967295"/>
          </p:nvPr>
        </p:nvSpPr>
        <p:spPr>
          <a:xfrm>
            <a:off x="885391" y="3896159"/>
            <a:ext cx="2155681" cy="400687"/>
          </a:xfrm>
          <a:prstGeom prst="rect">
            <a:avLst/>
          </a:prstGeom>
        </p:spPr>
        <p:txBody>
          <a:bodyPr>
            <a:normAutofit/>
          </a:bodyPr>
          <a:lstStyle/>
          <a:p>
            <a:pPr marL="0" indent="0">
              <a:buNone/>
            </a:pPr>
            <a:r>
              <a:rPr lang="en-US" sz="1600" dirty="0"/>
              <a:t>24 April 2018</a:t>
            </a:r>
          </a:p>
        </p:txBody>
      </p:sp>
    </p:spTree>
    <p:extLst>
      <p:ext uri="{BB962C8B-B14F-4D97-AF65-F5344CB8AC3E}">
        <p14:creationId xmlns:p14="http://schemas.microsoft.com/office/powerpoint/2010/main" val="8132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Limitations of the Data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3675118"/>
          </a:xfrm>
        </p:spPr>
        <p:txBody>
          <a:bodyPr>
            <a:normAutofit fontScale="85000" lnSpcReduction="20000"/>
          </a:bodyPr>
          <a:lstStyle/>
          <a:p>
            <a:pPr marL="342900" indent="-342900">
              <a:buFont typeface="Arial" panose="020B0604020202020204" pitchFamily="34" charset="0"/>
              <a:buChar char="•"/>
            </a:pPr>
            <a:r>
              <a:rPr lang="en-GB" dirty="0"/>
              <a:t>Most of the data come from the US.  This may present difficulties for Q1.</a:t>
            </a:r>
          </a:p>
          <a:p>
            <a:pPr marL="342900" indent="-342900">
              <a:buFont typeface="Arial" panose="020B0604020202020204" pitchFamily="34" charset="0"/>
              <a:buChar char="•"/>
            </a:pPr>
            <a:r>
              <a:rPr lang="en-GB" dirty="0"/>
              <a:t>A few disease areas/indications are more common than others and there is a large proportion of reports that do not contain this information.  This complicates Q2.</a:t>
            </a:r>
          </a:p>
          <a:p>
            <a:pPr marL="342900" indent="-342900">
              <a:buFont typeface="Arial" panose="020B0604020202020204" pitchFamily="34" charset="0"/>
              <a:buChar char="•"/>
            </a:pPr>
            <a:r>
              <a:rPr lang="en-GB" dirty="0"/>
              <a:t>Some active principles are given together in the same medication.  This complicates Q3.</a:t>
            </a:r>
          </a:p>
          <a:p>
            <a:pPr marL="800100" lvl="1" indent="-342900">
              <a:buFont typeface="Arial" panose="020B0604020202020204" pitchFamily="34" charset="0"/>
              <a:buChar char="•"/>
            </a:pPr>
            <a:r>
              <a:rPr lang="en-GB" dirty="0"/>
              <a:t>Consequently, dose information may be less useful, unless combined with information about the actual product.</a:t>
            </a:r>
          </a:p>
          <a:p>
            <a:pPr marL="342900" indent="-342900">
              <a:buFont typeface="Arial" panose="020B0604020202020204" pitchFamily="34" charset="0"/>
              <a:buChar char="•"/>
            </a:pPr>
            <a:r>
              <a:rPr lang="en-GB" dirty="0"/>
              <a:t>When information is missing in the main body of the report, sometimes is included in the </a:t>
            </a:r>
            <a:r>
              <a:rPr lang="en-GB" dirty="0" err="1"/>
              <a:t>OpenFDA</a:t>
            </a:r>
            <a:r>
              <a:rPr lang="en-GB" dirty="0"/>
              <a:t> field.  Nevertheless, due to time constraints, I restricted myself to the information present in the main body of the report.</a:t>
            </a:r>
          </a:p>
          <a:p>
            <a:pPr marL="342900" indent="-342900">
              <a:buFont typeface="Arial" panose="020B0604020202020204" pitchFamily="34" charset="0"/>
              <a:buChar char="•"/>
            </a:pPr>
            <a:r>
              <a:rPr lang="en-GB" dirty="0"/>
              <a:t>Some reports contain errors about patient ages (age &gt; 122 years!).</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10</a:t>
            </a:fld>
            <a:endParaRPr lang="en-GB" dirty="0"/>
          </a:p>
        </p:txBody>
      </p:sp>
    </p:spTree>
    <p:extLst>
      <p:ext uri="{BB962C8B-B14F-4D97-AF65-F5344CB8AC3E}">
        <p14:creationId xmlns:p14="http://schemas.microsoft.com/office/powerpoint/2010/main" val="359375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Exploratory Data Analysis (EDA)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1578689"/>
          </a:xfrm>
        </p:spPr>
        <p:txBody>
          <a:bodyPr>
            <a:normAutofit fontScale="70000" lnSpcReduction="20000"/>
          </a:bodyPr>
          <a:lstStyle/>
          <a:p>
            <a:pPr marL="342900" indent="-342900">
              <a:buFont typeface="Arial" panose="020B0604020202020204" pitchFamily="34" charset="0"/>
              <a:buChar char="•"/>
            </a:pPr>
            <a:r>
              <a:rPr lang="en-GB" dirty="0"/>
              <a:t>For this analysis, I selected the fields: </a:t>
            </a:r>
            <a:r>
              <a:rPr lang="en-GB" dirty="0" err="1"/>
              <a:t>ReportID</a:t>
            </a:r>
            <a:r>
              <a:rPr lang="en-GB" dirty="0"/>
              <a:t>, Date, Country, patient age &amp; sex, disease area, substance name and route.</a:t>
            </a:r>
          </a:p>
          <a:p>
            <a:pPr marL="342900" indent="-342900">
              <a:buFont typeface="Arial" panose="020B0604020202020204" pitchFamily="34" charset="0"/>
              <a:buChar char="•"/>
            </a:pPr>
            <a:r>
              <a:rPr lang="en-GB" dirty="0"/>
              <a:t>As it turns out, again due to time constraints, I did not use all this information in the EDA.  But when sub-setting countries and adverse effects (see below), I did check that I still have a good representation of sexes and ages. </a:t>
            </a:r>
          </a:p>
          <a:p>
            <a:pPr marL="342900" indent="-342900">
              <a:buFont typeface="Arial" panose="020B0604020202020204" pitchFamily="34" charset="0"/>
              <a:buChar char="•"/>
            </a:pPr>
            <a:r>
              <a:rPr lang="en-GB" dirty="0"/>
              <a:t>In fact, I notice that 60% of the adverse effects were reported on female patients.  This could merit further exploration in the context of some recent research.</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11</a:t>
            </a:fld>
            <a:endParaRPr lang="en-GB" dirty="0"/>
          </a:p>
        </p:txBody>
      </p:sp>
      <p:pic>
        <p:nvPicPr>
          <p:cNvPr id="6" name="Picture 5">
            <a:extLst>
              <a:ext uri="{FF2B5EF4-FFF2-40B4-BE49-F238E27FC236}">
                <a16:creationId xmlns:a16="http://schemas.microsoft.com/office/drawing/2014/main" id="{A4E03EB2-EDA1-46C0-B580-A0BB4BAE2D54}"/>
              </a:ext>
            </a:extLst>
          </p:cNvPr>
          <p:cNvPicPr>
            <a:picLocks noChangeAspect="1"/>
          </p:cNvPicPr>
          <p:nvPr/>
        </p:nvPicPr>
        <p:blipFill>
          <a:blip r:embed="rId2"/>
          <a:stretch>
            <a:fillRect/>
          </a:stretch>
        </p:blipFill>
        <p:spPr>
          <a:xfrm>
            <a:off x="3678591" y="2378927"/>
            <a:ext cx="4555618" cy="2632674"/>
          </a:xfrm>
          <a:prstGeom prst="rect">
            <a:avLst/>
          </a:prstGeom>
        </p:spPr>
      </p:pic>
      <p:sp>
        <p:nvSpPr>
          <p:cNvPr id="7" name="TextBox 6">
            <a:extLst>
              <a:ext uri="{FF2B5EF4-FFF2-40B4-BE49-F238E27FC236}">
                <a16:creationId xmlns:a16="http://schemas.microsoft.com/office/drawing/2014/main" id="{4001A2A0-574C-4FA5-9901-FA6DB51818D4}"/>
              </a:ext>
            </a:extLst>
          </p:cNvPr>
          <p:cNvSpPr txBox="1"/>
          <p:nvPr/>
        </p:nvSpPr>
        <p:spPr>
          <a:xfrm>
            <a:off x="526753" y="2720898"/>
            <a:ext cx="2900388" cy="1200329"/>
          </a:xfrm>
          <a:prstGeom prst="rect">
            <a:avLst/>
          </a:prstGeom>
          <a:noFill/>
        </p:spPr>
        <p:txBody>
          <a:bodyPr wrap="square" rtlCol="0">
            <a:spAutoFit/>
          </a:bodyPr>
          <a:lstStyle/>
          <a:p>
            <a:r>
              <a:rPr lang="en-GB" dirty="0"/>
              <a:t>On the other hand, the left-skewness of the Age distribution in this dataset was unsurprising.</a:t>
            </a:r>
          </a:p>
        </p:txBody>
      </p:sp>
    </p:spTree>
    <p:extLst>
      <p:ext uri="{BB962C8B-B14F-4D97-AF65-F5344CB8AC3E}">
        <p14:creationId xmlns:p14="http://schemas.microsoft.com/office/powerpoint/2010/main" val="339307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Question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dirty="0"/>
              <a:t>I chose to answer Q1, mostly due to time constraints.</a:t>
            </a:r>
          </a:p>
          <a:p>
            <a:pPr marL="342900" indent="-342900">
              <a:buFont typeface="Arial" panose="020B0604020202020204" pitchFamily="34" charset="0"/>
              <a:buChar char="•"/>
            </a:pPr>
            <a:r>
              <a:rPr lang="en-GB" dirty="0"/>
              <a:t>Q2 would required dealing with the large proportion of missing information about indication and the great diversity of indications and adverse effects.</a:t>
            </a:r>
          </a:p>
          <a:p>
            <a:pPr marL="342900" indent="-342900">
              <a:buFont typeface="Arial" panose="020B0604020202020204" pitchFamily="34" charset="0"/>
              <a:buChar char="•"/>
            </a:pPr>
            <a:r>
              <a:rPr lang="en-GB" dirty="0"/>
              <a:t>Q3 would require more data wrangling to extract all the active principles taken by a patience and be complicated by lack of information about doses.</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12</a:t>
            </a:fld>
            <a:endParaRPr lang="en-GB" dirty="0"/>
          </a:p>
        </p:txBody>
      </p:sp>
    </p:spTree>
    <p:extLst>
      <p:ext uri="{BB962C8B-B14F-4D97-AF65-F5344CB8AC3E}">
        <p14:creationId xmlns:p14="http://schemas.microsoft.com/office/powerpoint/2010/main" val="262911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dirty="0"/>
              <a:t>Country Analysis based on Adverse Effects Relative Frequencies</a:t>
            </a:r>
            <a:br>
              <a:rPr lang="en-GB" dirty="0"/>
            </a:br>
            <a:br>
              <a:rPr lang="en-GB" dirty="0"/>
            </a:br>
            <a:endParaRPr lang="en-GB" dirty="0"/>
          </a:p>
        </p:txBody>
      </p:sp>
    </p:spTree>
    <p:extLst>
      <p:ext uri="{BB962C8B-B14F-4D97-AF65-F5344CB8AC3E}">
        <p14:creationId xmlns:p14="http://schemas.microsoft.com/office/powerpoint/2010/main" val="190476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Countries &amp; Adverse Event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822541"/>
            <a:ext cx="8408851" cy="3965049"/>
          </a:xfrm>
        </p:spPr>
        <p:txBody>
          <a:bodyPr>
            <a:normAutofit fontScale="77500" lnSpcReduction="20000"/>
          </a:bodyPr>
          <a:lstStyle/>
          <a:p>
            <a:pPr marL="342900" indent="-342900">
              <a:buFont typeface="Arial" panose="020B0604020202020204" pitchFamily="34" charset="0"/>
              <a:buChar char="•"/>
            </a:pPr>
            <a:r>
              <a:rPr lang="en-GB" dirty="0"/>
              <a:t>After some exploration, I felt that I have enough information to compare the top 21 countries that appeared more often in this dataset.  The US is unsurprisingly number 1, with approximately 60% of the data.</a:t>
            </a:r>
          </a:p>
          <a:p>
            <a:pPr marL="342900" indent="-342900">
              <a:buFont typeface="Arial" panose="020B0604020202020204" pitchFamily="34" charset="0"/>
              <a:buChar char="•"/>
            </a:pPr>
            <a:r>
              <a:rPr lang="en-GB" dirty="0"/>
              <a:t>It was harder to determined the number of adverse events to select.  So I made 4 different cut-off values that produced a selection of the top 11, 21, 28 &amp; 42 most common adverse effects in the dataset.</a:t>
            </a:r>
          </a:p>
          <a:p>
            <a:pPr marL="342900" indent="-342900">
              <a:buFont typeface="Arial" panose="020B0604020202020204" pitchFamily="34" charset="0"/>
              <a:buChar char="•"/>
            </a:pPr>
            <a:r>
              <a:rPr lang="en-GB" dirty="0"/>
              <a:t>This allows for situation with more classes (countries) than features (adverse effects), with similar numbers and with the more features than countries.</a:t>
            </a:r>
          </a:p>
          <a:p>
            <a:pPr marL="342900" indent="-342900">
              <a:buFont typeface="Arial" panose="020B0604020202020204" pitchFamily="34" charset="0"/>
              <a:buChar char="•"/>
            </a:pPr>
            <a:r>
              <a:rPr lang="en-GB" dirty="0"/>
              <a:t>Once I certain number of features is selected, a vector is computed for each country representing the proportion of occurrence of each selected feature in the reports from that country.  Proportion for each feature set sum up to 1.</a:t>
            </a:r>
          </a:p>
          <a:p>
            <a:pPr marL="342900" indent="-342900">
              <a:buFont typeface="Arial" panose="020B0604020202020204" pitchFamily="34" charset="0"/>
              <a:buChar char="•"/>
            </a:pPr>
            <a:r>
              <a:rPr lang="en-GB" dirty="0"/>
              <a:t>This is expected to compensate for the large differences in the number of reports coming from different countries.</a:t>
            </a:r>
          </a:p>
          <a:p>
            <a:pPr marL="342900" indent="-342900">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14</a:t>
            </a:fld>
            <a:endParaRPr lang="en-GB" dirty="0"/>
          </a:p>
        </p:txBody>
      </p:sp>
    </p:spTree>
    <p:extLst>
      <p:ext uri="{BB962C8B-B14F-4D97-AF65-F5344CB8AC3E}">
        <p14:creationId xmlns:p14="http://schemas.microsoft.com/office/powerpoint/2010/main" val="367232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C0972E-11B2-424F-82BE-F1160A05D5D5}"/>
              </a:ext>
            </a:extLst>
          </p:cNvPr>
          <p:cNvSpPr>
            <a:spLocks noGrp="1"/>
          </p:cNvSpPr>
          <p:nvPr>
            <p:ph type="title"/>
          </p:nvPr>
        </p:nvSpPr>
        <p:spPr/>
        <p:txBody>
          <a:bodyPr/>
          <a:lstStyle/>
          <a:p>
            <a:pPr algn="l"/>
            <a:r>
              <a:rPr lang="en-GB" sz="2000" dirty="0"/>
              <a:t>   Positive Correlations between Adverse Effects</a:t>
            </a:r>
          </a:p>
        </p:txBody>
      </p:sp>
      <p:sp>
        <p:nvSpPr>
          <p:cNvPr id="2" name="Slide Number Placeholder 1">
            <a:extLst>
              <a:ext uri="{FF2B5EF4-FFF2-40B4-BE49-F238E27FC236}">
                <a16:creationId xmlns:a16="http://schemas.microsoft.com/office/drawing/2014/main" id="{E395A6F4-67BA-4D16-8ED0-FE7DAE145947}"/>
              </a:ext>
            </a:extLst>
          </p:cNvPr>
          <p:cNvSpPr>
            <a:spLocks noGrp="1"/>
          </p:cNvSpPr>
          <p:nvPr>
            <p:ph type="sldNum" sz="quarter" idx="12"/>
          </p:nvPr>
        </p:nvSpPr>
        <p:spPr/>
        <p:txBody>
          <a:bodyPr/>
          <a:lstStyle/>
          <a:p>
            <a:fld id="{3C4F54F3-C349-4609-AFEE-01462D5C7942}" type="slidenum">
              <a:rPr lang="en-GB" smtClean="0"/>
              <a:pPr/>
              <a:t>15</a:t>
            </a:fld>
            <a:endParaRPr lang="en-GB" dirty="0"/>
          </a:p>
        </p:txBody>
      </p:sp>
      <p:pic>
        <p:nvPicPr>
          <p:cNvPr id="7" name="Picture 6">
            <a:extLst>
              <a:ext uri="{FF2B5EF4-FFF2-40B4-BE49-F238E27FC236}">
                <a16:creationId xmlns:a16="http://schemas.microsoft.com/office/drawing/2014/main" id="{FD874E47-3A78-49EB-8CB3-3A7AC220DC24}"/>
              </a:ext>
            </a:extLst>
          </p:cNvPr>
          <p:cNvPicPr>
            <a:picLocks noChangeAspect="1"/>
          </p:cNvPicPr>
          <p:nvPr/>
        </p:nvPicPr>
        <p:blipFill>
          <a:blip r:embed="rId2"/>
          <a:stretch>
            <a:fillRect/>
          </a:stretch>
        </p:blipFill>
        <p:spPr>
          <a:xfrm>
            <a:off x="1951464" y="815251"/>
            <a:ext cx="5241073" cy="4278000"/>
          </a:xfrm>
          <a:prstGeom prst="rect">
            <a:avLst/>
          </a:prstGeom>
        </p:spPr>
      </p:pic>
    </p:spTree>
    <p:extLst>
      <p:ext uri="{BB962C8B-B14F-4D97-AF65-F5344CB8AC3E}">
        <p14:creationId xmlns:p14="http://schemas.microsoft.com/office/powerpoint/2010/main" val="215392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D05DE-C9B7-4B80-824B-7EFB6F930441}"/>
              </a:ext>
            </a:extLst>
          </p:cNvPr>
          <p:cNvPicPr>
            <a:picLocks noChangeAspect="1"/>
          </p:cNvPicPr>
          <p:nvPr/>
        </p:nvPicPr>
        <p:blipFill>
          <a:blip r:embed="rId2"/>
          <a:stretch>
            <a:fillRect/>
          </a:stretch>
        </p:blipFill>
        <p:spPr>
          <a:xfrm>
            <a:off x="1054365" y="0"/>
            <a:ext cx="6301416" cy="5143500"/>
          </a:xfrm>
          <a:prstGeom prst="rect">
            <a:avLst/>
          </a:prstGeom>
        </p:spPr>
      </p:pic>
    </p:spTree>
    <p:extLst>
      <p:ext uri="{BB962C8B-B14F-4D97-AF65-F5344CB8AC3E}">
        <p14:creationId xmlns:p14="http://schemas.microsoft.com/office/powerpoint/2010/main" val="43404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3ADB01-9B72-49D7-B531-CE57513B2D26}"/>
              </a:ext>
            </a:extLst>
          </p:cNvPr>
          <p:cNvSpPr>
            <a:spLocks noGrp="1"/>
          </p:cNvSpPr>
          <p:nvPr>
            <p:ph type="sldNum" sz="quarter" idx="12"/>
          </p:nvPr>
        </p:nvSpPr>
        <p:spPr/>
        <p:txBody>
          <a:bodyPr/>
          <a:lstStyle/>
          <a:p>
            <a:fld id="{3C4F54F3-C349-4609-AFEE-01462D5C7942}" type="slidenum">
              <a:rPr lang="en-GB" smtClean="0"/>
              <a:pPr/>
              <a:t>17</a:t>
            </a:fld>
            <a:endParaRPr lang="en-GB" dirty="0"/>
          </a:p>
        </p:txBody>
      </p:sp>
      <p:pic>
        <p:nvPicPr>
          <p:cNvPr id="4" name="Picture 3">
            <a:extLst>
              <a:ext uri="{FF2B5EF4-FFF2-40B4-BE49-F238E27FC236}">
                <a16:creationId xmlns:a16="http://schemas.microsoft.com/office/drawing/2014/main" id="{23A85BF3-2C69-4F82-ABD4-0648E8213A90}"/>
              </a:ext>
            </a:extLst>
          </p:cNvPr>
          <p:cNvPicPr>
            <a:picLocks noChangeAspect="1"/>
          </p:cNvPicPr>
          <p:nvPr/>
        </p:nvPicPr>
        <p:blipFill>
          <a:blip r:embed="rId2"/>
          <a:stretch>
            <a:fillRect/>
          </a:stretch>
        </p:blipFill>
        <p:spPr>
          <a:xfrm>
            <a:off x="1850079" y="0"/>
            <a:ext cx="5443842" cy="5143500"/>
          </a:xfrm>
          <a:prstGeom prst="rect">
            <a:avLst/>
          </a:prstGeom>
        </p:spPr>
      </p:pic>
    </p:spTree>
    <p:extLst>
      <p:ext uri="{BB962C8B-B14F-4D97-AF65-F5344CB8AC3E}">
        <p14:creationId xmlns:p14="http://schemas.microsoft.com/office/powerpoint/2010/main" val="81044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26DAC6-E2AB-44AD-95DC-427821EC5B3E}"/>
              </a:ext>
            </a:extLst>
          </p:cNvPr>
          <p:cNvPicPr>
            <a:picLocks noChangeAspect="1"/>
          </p:cNvPicPr>
          <p:nvPr/>
        </p:nvPicPr>
        <p:blipFill>
          <a:blip r:embed="rId2"/>
          <a:stretch>
            <a:fillRect/>
          </a:stretch>
        </p:blipFill>
        <p:spPr>
          <a:xfrm>
            <a:off x="1421292" y="0"/>
            <a:ext cx="6301416" cy="5143500"/>
          </a:xfrm>
          <a:prstGeom prst="rect">
            <a:avLst/>
          </a:prstGeom>
        </p:spPr>
      </p:pic>
    </p:spTree>
    <p:extLst>
      <p:ext uri="{BB962C8B-B14F-4D97-AF65-F5344CB8AC3E}">
        <p14:creationId xmlns:p14="http://schemas.microsoft.com/office/powerpoint/2010/main" val="429379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r>
              <a:rPr lang="en-GB" dirty="0"/>
              <a:t>Negative Correlations between Adverse Effects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19</a:t>
            </a:fld>
            <a:endParaRPr lang="en-GB" dirty="0"/>
          </a:p>
        </p:txBody>
      </p:sp>
      <p:pic>
        <p:nvPicPr>
          <p:cNvPr id="4" name="Picture 3">
            <a:extLst>
              <a:ext uri="{FF2B5EF4-FFF2-40B4-BE49-F238E27FC236}">
                <a16:creationId xmlns:a16="http://schemas.microsoft.com/office/drawing/2014/main" id="{F8F72AD2-EB0C-40C1-B5CD-F14B59568DD5}"/>
              </a:ext>
            </a:extLst>
          </p:cNvPr>
          <p:cNvPicPr>
            <a:picLocks noChangeAspect="1"/>
          </p:cNvPicPr>
          <p:nvPr/>
        </p:nvPicPr>
        <p:blipFill>
          <a:blip r:embed="rId2"/>
          <a:stretch>
            <a:fillRect/>
          </a:stretch>
        </p:blipFill>
        <p:spPr>
          <a:xfrm>
            <a:off x="1855505" y="708848"/>
            <a:ext cx="5432991" cy="4434652"/>
          </a:xfrm>
          <a:prstGeom prst="rect">
            <a:avLst/>
          </a:prstGeom>
        </p:spPr>
      </p:pic>
    </p:spTree>
    <p:extLst>
      <p:ext uri="{BB962C8B-B14F-4D97-AF65-F5344CB8AC3E}">
        <p14:creationId xmlns:p14="http://schemas.microsoft.com/office/powerpoint/2010/main" val="394718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AB5B-7B72-4A49-92C4-4902E3C2525D}"/>
              </a:ext>
            </a:extLst>
          </p:cNvPr>
          <p:cNvSpPr>
            <a:spLocks noGrp="1"/>
          </p:cNvSpPr>
          <p:nvPr>
            <p:ph type="title"/>
          </p:nvPr>
        </p:nvSpPr>
        <p:spPr/>
        <p:txBody>
          <a:bodyPr/>
          <a:lstStyle/>
          <a:p>
            <a:r>
              <a:rPr lang="en-GB" dirty="0"/>
              <a:t>Summary</a:t>
            </a:r>
          </a:p>
        </p:txBody>
      </p:sp>
      <p:sp>
        <p:nvSpPr>
          <p:cNvPr id="3" name="Text Placeholder 2">
            <a:extLst>
              <a:ext uri="{FF2B5EF4-FFF2-40B4-BE49-F238E27FC236}">
                <a16:creationId xmlns:a16="http://schemas.microsoft.com/office/drawing/2014/main" id="{8CB344F8-578D-4CFA-8A6E-54AB7CA1DAC2}"/>
              </a:ext>
            </a:extLst>
          </p:cNvPr>
          <p:cNvSpPr>
            <a:spLocks noGrp="1"/>
          </p:cNvSpPr>
          <p:nvPr>
            <p:ph type="body" sz="quarter" idx="11"/>
          </p:nvPr>
        </p:nvSpPr>
        <p:spPr>
          <a:xfrm>
            <a:off x="237061" y="880156"/>
            <a:ext cx="8408851" cy="3571039"/>
          </a:xfrm>
        </p:spPr>
        <p:txBody>
          <a:bodyPr/>
          <a:lstStyle/>
          <a:p>
            <a:pPr marL="342900" indent="-342900">
              <a:buFont typeface="Arial" panose="020B0604020202020204" pitchFamily="34" charset="0"/>
              <a:buChar char="•"/>
            </a:pPr>
            <a:r>
              <a:rPr lang="en-GB" sz="2000" dirty="0"/>
              <a:t>Discussion of the possible questions that would guide the analysis.</a:t>
            </a:r>
          </a:p>
          <a:p>
            <a:pPr marL="342900" indent="-342900">
              <a:buFont typeface="Arial" panose="020B0604020202020204" pitchFamily="34" charset="0"/>
              <a:buChar char="•"/>
            </a:pPr>
            <a:r>
              <a:rPr lang="en-GB" sz="2000" dirty="0"/>
              <a:t>Limitations of the data, exploratory data analysis and question selection.</a:t>
            </a:r>
          </a:p>
          <a:p>
            <a:pPr marL="342900" indent="-342900">
              <a:buFont typeface="Arial" panose="020B0604020202020204" pitchFamily="34" charset="0"/>
              <a:buChar char="•"/>
            </a:pPr>
            <a:r>
              <a:rPr lang="en-GB" sz="2000" dirty="0"/>
              <a:t>Question selection.</a:t>
            </a:r>
          </a:p>
          <a:p>
            <a:pPr marL="342900" indent="-342900">
              <a:buFont typeface="Arial" panose="020B0604020202020204" pitchFamily="34" charset="0"/>
              <a:buChar char="•"/>
            </a:pPr>
            <a:r>
              <a:rPr lang="en-GB" sz="2000" dirty="0"/>
              <a:t>Country analysis based on adverse effects relative frequencies.</a:t>
            </a:r>
          </a:p>
          <a:p>
            <a:pPr marL="342900" indent="-342900">
              <a:buFont typeface="Arial" panose="020B0604020202020204" pitchFamily="34" charset="0"/>
              <a:buChar char="•"/>
            </a:pPr>
            <a:r>
              <a:rPr lang="en-GB" sz="2000" dirty="0"/>
              <a:t>Country analysis based on co-occurrences of adverse effects.</a:t>
            </a:r>
          </a:p>
          <a:p>
            <a:pPr marL="342900" indent="-342900">
              <a:buFont typeface="Arial" panose="020B0604020202020204" pitchFamily="34" charset="0"/>
              <a:buChar char="•"/>
            </a:pPr>
            <a:r>
              <a:rPr lang="en-GB" sz="2000" dirty="0"/>
              <a:t>How to make the analysis more robust.</a:t>
            </a:r>
          </a:p>
        </p:txBody>
      </p:sp>
      <p:sp>
        <p:nvSpPr>
          <p:cNvPr id="4" name="Slide Number Placeholder 3">
            <a:extLst>
              <a:ext uri="{FF2B5EF4-FFF2-40B4-BE49-F238E27FC236}">
                <a16:creationId xmlns:a16="http://schemas.microsoft.com/office/drawing/2014/main" id="{6B6AE3E6-95A0-4292-89AF-2C85E3894282}"/>
              </a:ext>
            </a:extLst>
          </p:cNvPr>
          <p:cNvSpPr>
            <a:spLocks noGrp="1"/>
          </p:cNvSpPr>
          <p:nvPr>
            <p:ph type="sldNum" sz="quarter" idx="4"/>
          </p:nvPr>
        </p:nvSpPr>
        <p:spPr/>
        <p:txBody>
          <a:bodyPr/>
          <a:lstStyle/>
          <a:p>
            <a:fld id="{3C4F54F3-C349-4609-AFEE-01462D5C7942}" type="slidenum">
              <a:rPr lang="en-GB" smtClean="0"/>
              <a:pPr/>
              <a:t>2</a:t>
            </a:fld>
            <a:endParaRPr lang="en-GB" dirty="0"/>
          </a:p>
        </p:txBody>
      </p:sp>
    </p:spTree>
    <p:extLst>
      <p:ext uri="{BB962C8B-B14F-4D97-AF65-F5344CB8AC3E}">
        <p14:creationId xmlns:p14="http://schemas.microsoft.com/office/powerpoint/2010/main" val="324231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B83B5-3F3F-42BC-9FF2-1B791A69C26D}"/>
              </a:ext>
            </a:extLst>
          </p:cNvPr>
          <p:cNvPicPr>
            <a:picLocks noChangeAspect="1"/>
          </p:cNvPicPr>
          <p:nvPr/>
        </p:nvPicPr>
        <p:blipFill>
          <a:blip r:embed="rId2"/>
          <a:stretch>
            <a:fillRect/>
          </a:stretch>
        </p:blipFill>
        <p:spPr>
          <a:xfrm>
            <a:off x="1421292" y="0"/>
            <a:ext cx="6301416" cy="5143500"/>
          </a:xfrm>
          <a:prstGeom prst="rect">
            <a:avLst/>
          </a:prstGeom>
        </p:spPr>
      </p:pic>
    </p:spTree>
    <p:extLst>
      <p:ext uri="{BB962C8B-B14F-4D97-AF65-F5344CB8AC3E}">
        <p14:creationId xmlns:p14="http://schemas.microsoft.com/office/powerpoint/2010/main" val="189989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15F08-19C6-4EDA-B6FB-02B27ED2FA26}"/>
              </a:ext>
            </a:extLst>
          </p:cNvPr>
          <p:cNvPicPr>
            <a:picLocks noChangeAspect="1"/>
          </p:cNvPicPr>
          <p:nvPr/>
        </p:nvPicPr>
        <p:blipFill>
          <a:blip r:embed="rId2"/>
          <a:stretch>
            <a:fillRect/>
          </a:stretch>
        </p:blipFill>
        <p:spPr>
          <a:xfrm>
            <a:off x="1421292" y="0"/>
            <a:ext cx="6301416" cy="5143500"/>
          </a:xfrm>
          <a:prstGeom prst="rect">
            <a:avLst/>
          </a:prstGeom>
        </p:spPr>
      </p:pic>
    </p:spTree>
    <p:extLst>
      <p:ext uri="{BB962C8B-B14F-4D97-AF65-F5344CB8AC3E}">
        <p14:creationId xmlns:p14="http://schemas.microsoft.com/office/powerpoint/2010/main" val="103701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A6965-93E6-4444-87F3-3407993D7EAB}"/>
              </a:ext>
            </a:extLst>
          </p:cNvPr>
          <p:cNvPicPr>
            <a:picLocks noChangeAspect="1"/>
          </p:cNvPicPr>
          <p:nvPr/>
        </p:nvPicPr>
        <p:blipFill>
          <a:blip r:embed="rId2"/>
          <a:stretch>
            <a:fillRect/>
          </a:stretch>
        </p:blipFill>
        <p:spPr>
          <a:xfrm>
            <a:off x="1421292" y="0"/>
            <a:ext cx="6301416" cy="5143500"/>
          </a:xfrm>
          <a:prstGeom prst="rect">
            <a:avLst/>
          </a:prstGeom>
        </p:spPr>
      </p:pic>
      <p:pic>
        <p:nvPicPr>
          <p:cNvPr id="5" name="Picture 4">
            <a:extLst>
              <a:ext uri="{FF2B5EF4-FFF2-40B4-BE49-F238E27FC236}">
                <a16:creationId xmlns:a16="http://schemas.microsoft.com/office/drawing/2014/main" id="{CABFD91F-3E86-447B-8B7B-27EECF07E30C}"/>
              </a:ext>
            </a:extLst>
          </p:cNvPr>
          <p:cNvPicPr>
            <a:picLocks noChangeAspect="1"/>
          </p:cNvPicPr>
          <p:nvPr/>
        </p:nvPicPr>
        <p:blipFill>
          <a:blip r:embed="rId2"/>
          <a:stretch>
            <a:fillRect/>
          </a:stretch>
        </p:blipFill>
        <p:spPr>
          <a:xfrm>
            <a:off x="1421292" y="0"/>
            <a:ext cx="6301416" cy="5143500"/>
          </a:xfrm>
          <a:prstGeom prst="rect">
            <a:avLst/>
          </a:prstGeom>
        </p:spPr>
      </p:pic>
    </p:spTree>
    <p:extLst>
      <p:ext uri="{BB962C8B-B14F-4D97-AF65-F5344CB8AC3E}">
        <p14:creationId xmlns:p14="http://schemas.microsoft.com/office/powerpoint/2010/main" val="277798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pPr algn="l"/>
            <a:r>
              <a:rPr lang="en-GB" sz="2400" dirty="0"/>
              <a:t>   </a:t>
            </a:r>
            <a:br>
              <a:rPr lang="en-GB" sz="2400" dirty="0"/>
            </a:br>
            <a:r>
              <a:rPr lang="en-GB" sz="2400" dirty="0"/>
              <a:t>   Heat Maps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23</a:t>
            </a:fld>
            <a:endParaRPr lang="en-GB" dirty="0"/>
          </a:p>
        </p:txBody>
      </p:sp>
      <p:pic>
        <p:nvPicPr>
          <p:cNvPr id="6" name="Picture 5">
            <a:extLst>
              <a:ext uri="{FF2B5EF4-FFF2-40B4-BE49-F238E27FC236}">
                <a16:creationId xmlns:a16="http://schemas.microsoft.com/office/drawing/2014/main" id="{DD342425-2402-4070-9256-1D2D5980D72A}"/>
              </a:ext>
            </a:extLst>
          </p:cNvPr>
          <p:cNvPicPr>
            <a:picLocks noChangeAspect="1"/>
          </p:cNvPicPr>
          <p:nvPr/>
        </p:nvPicPr>
        <p:blipFill rotWithShape="1">
          <a:blip r:embed="rId2"/>
          <a:srcRect r="13007" b="10822"/>
          <a:stretch/>
        </p:blipFill>
        <p:spPr>
          <a:xfrm>
            <a:off x="2026739" y="394470"/>
            <a:ext cx="5604471" cy="4689557"/>
          </a:xfrm>
          <a:prstGeom prst="rect">
            <a:avLst/>
          </a:prstGeom>
        </p:spPr>
      </p:pic>
    </p:spTree>
    <p:extLst>
      <p:ext uri="{BB962C8B-B14F-4D97-AF65-F5344CB8AC3E}">
        <p14:creationId xmlns:p14="http://schemas.microsoft.com/office/powerpoint/2010/main" val="385148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5487F-E40F-4770-8BB5-44251168A39B}"/>
              </a:ext>
            </a:extLst>
          </p:cNvPr>
          <p:cNvPicPr>
            <a:picLocks noChangeAspect="1"/>
          </p:cNvPicPr>
          <p:nvPr/>
        </p:nvPicPr>
        <p:blipFill rotWithShape="1">
          <a:blip r:embed="rId2"/>
          <a:srcRect r="12956" b="10532"/>
          <a:stretch/>
        </p:blipFill>
        <p:spPr>
          <a:xfrm>
            <a:off x="1506609" y="0"/>
            <a:ext cx="6130783" cy="5143500"/>
          </a:xfrm>
          <a:prstGeom prst="rect">
            <a:avLst/>
          </a:prstGeom>
        </p:spPr>
      </p:pic>
    </p:spTree>
    <p:extLst>
      <p:ext uri="{BB962C8B-B14F-4D97-AF65-F5344CB8AC3E}">
        <p14:creationId xmlns:p14="http://schemas.microsoft.com/office/powerpoint/2010/main" val="2396692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D81EC-9EB1-44DD-811D-8E8CF520418A}"/>
              </a:ext>
            </a:extLst>
          </p:cNvPr>
          <p:cNvPicPr>
            <a:picLocks noChangeAspect="1"/>
          </p:cNvPicPr>
          <p:nvPr/>
        </p:nvPicPr>
        <p:blipFill rotWithShape="1">
          <a:blip r:embed="rId2"/>
          <a:srcRect r="13074" b="9955"/>
          <a:stretch/>
        </p:blipFill>
        <p:spPr>
          <a:xfrm>
            <a:off x="1530418" y="0"/>
            <a:ext cx="6083165" cy="5143500"/>
          </a:xfrm>
          <a:prstGeom prst="rect">
            <a:avLst/>
          </a:prstGeom>
        </p:spPr>
      </p:pic>
    </p:spTree>
    <p:extLst>
      <p:ext uri="{BB962C8B-B14F-4D97-AF65-F5344CB8AC3E}">
        <p14:creationId xmlns:p14="http://schemas.microsoft.com/office/powerpoint/2010/main" val="230134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13CA5-D28D-4464-A013-BC0AD2033F3D}"/>
              </a:ext>
            </a:extLst>
          </p:cNvPr>
          <p:cNvPicPr>
            <a:picLocks noChangeAspect="1"/>
          </p:cNvPicPr>
          <p:nvPr/>
        </p:nvPicPr>
        <p:blipFill rotWithShape="1">
          <a:blip r:embed="rId2"/>
          <a:srcRect r="12720" b="6920"/>
          <a:stretch/>
        </p:blipFill>
        <p:spPr>
          <a:xfrm>
            <a:off x="1617620" y="0"/>
            <a:ext cx="5908761" cy="5143500"/>
          </a:xfrm>
          <a:prstGeom prst="rect">
            <a:avLst/>
          </a:prstGeom>
        </p:spPr>
      </p:pic>
    </p:spTree>
    <p:extLst>
      <p:ext uri="{BB962C8B-B14F-4D97-AF65-F5344CB8AC3E}">
        <p14:creationId xmlns:p14="http://schemas.microsoft.com/office/powerpoint/2010/main" val="6803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6C01B6-97DB-47AC-BAF0-BF615C90D1B1}"/>
              </a:ext>
            </a:extLst>
          </p:cNvPr>
          <p:cNvSpPr>
            <a:spLocks noGrp="1"/>
          </p:cNvSpPr>
          <p:nvPr>
            <p:ph type="title"/>
          </p:nvPr>
        </p:nvSpPr>
        <p:spPr/>
        <p:txBody>
          <a:bodyPr/>
          <a:lstStyle/>
          <a:p>
            <a:pPr algn="l"/>
            <a:r>
              <a:rPr lang="en-GB" sz="2000" dirty="0"/>
              <a:t>     Additional Corroborative Evidence: </a:t>
            </a:r>
            <a:r>
              <a:rPr lang="en-GB" sz="2000" dirty="0" err="1"/>
              <a:t>Mediod</a:t>
            </a:r>
            <a:r>
              <a:rPr lang="en-GB" sz="2000" dirty="0"/>
              <a:t> Clustering</a:t>
            </a:r>
          </a:p>
        </p:txBody>
      </p:sp>
      <p:sp>
        <p:nvSpPr>
          <p:cNvPr id="2" name="Slide Number Placeholder 1">
            <a:extLst>
              <a:ext uri="{FF2B5EF4-FFF2-40B4-BE49-F238E27FC236}">
                <a16:creationId xmlns:a16="http://schemas.microsoft.com/office/drawing/2014/main" id="{7678C399-4CC1-43BF-9F1C-A208409A271A}"/>
              </a:ext>
            </a:extLst>
          </p:cNvPr>
          <p:cNvSpPr>
            <a:spLocks noGrp="1"/>
          </p:cNvSpPr>
          <p:nvPr>
            <p:ph type="sldNum" sz="quarter" idx="12"/>
          </p:nvPr>
        </p:nvSpPr>
        <p:spPr/>
        <p:txBody>
          <a:bodyPr/>
          <a:lstStyle/>
          <a:p>
            <a:fld id="{3C4F54F3-C349-4609-AFEE-01462D5C7942}" type="slidenum">
              <a:rPr lang="en-GB" smtClean="0"/>
              <a:pPr/>
              <a:t>27</a:t>
            </a:fld>
            <a:endParaRPr lang="en-GB" dirty="0"/>
          </a:p>
        </p:txBody>
      </p:sp>
      <p:pic>
        <p:nvPicPr>
          <p:cNvPr id="5" name="Picture 4">
            <a:extLst>
              <a:ext uri="{FF2B5EF4-FFF2-40B4-BE49-F238E27FC236}">
                <a16:creationId xmlns:a16="http://schemas.microsoft.com/office/drawing/2014/main" id="{B6CF8A5E-ABA2-487E-8382-D9C74516D0BA}"/>
              </a:ext>
            </a:extLst>
          </p:cNvPr>
          <p:cNvPicPr>
            <a:picLocks noChangeAspect="1"/>
          </p:cNvPicPr>
          <p:nvPr/>
        </p:nvPicPr>
        <p:blipFill>
          <a:blip r:embed="rId2"/>
          <a:stretch>
            <a:fillRect/>
          </a:stretch>
        </p:blipFill>
        <p:spPr>
          <a:xfrm>
            <a:off x="1615468" y="671302"/>
            <a:ext cx="5913065" cy="4472198"/>
          </a:xfrm>
          <a:prstGeom prst="rect">
            <a:avLst/>
          </a:prstGeom>
        </p:spPr>
      </p:pic>
    </p:spTree>
    <p:extLst>
      <p:ext uri="{BB962C8B-B14F-4D97-AF65-F5344CB8AC3E}">
        <p14:creationId xmlns:p14="http://schemas.microsoft.com/office/powerpoint/2010/main" val="2869952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EA39D9-D93C-40AD-B940-4382E7AF660B}"/>
              </a:ext>
            </a:extLst>
          </p:cNvPr>
          <p:cNvSpPr>
            <a:spLocks noGrp="1"/>
          </p:cNvSpPr>
          <p:nvPr>
            <p:ph type="title"/>
          </p:nvPr>
        </p:nvSpPr>
        <p:spPr/>
        <p:txBody>
          <a:bodyPr/>
          <a:lstStyle/>
          <a:p>
            <a:r>
              <a:rPr lang="en-GB" dirty="0"/>
              <a:t>Principal Components (11, 21, 28 &amp; 42 Adverse Effects)</a:t>
            </a:r>
          </a:p>
        </p:txBody>
      </p:sp>
      <p:sp>
        <p:nvSpPr>
          <p:cNvPr id="2" name="Slide Number Placeholder 1">
            <a:extLst>
              <a:ext uri="{FF2B5EF4-FFF2-40B4-BE49-F238E27FC236}">
                <a16:creationId xmlns:a16="http://schemas.microsoft.com/office/drawing/2014/main" id="{5552B12C-FA81-451E-93BB-A9BA89FBF05E}"/>
              </a:ext>
            </a:extLst>
          </p:cNvPr>
          <p:cNvSpPr>
            <a:spLocks noGrp="1"/>
          </p:cNvSpPr>
          <p:nvPr>
            <p:ph type="sldNum" sz="quarter" idx="12"/>
          </p:nvPr>
        </p:nvSpPr>
        <p:spPr/>
        <p:txBody>
          <a:bodyPr/>
          <a:lstStyle/>
          <a:p>
            <a:fld id="{3C4F54F3-C349-4609-AFEE-01462D5C7942}" type="slidenum">
              <a:rPr lang="en-GB" smtClean="0"/>
              <a:pPr/>
              <a:t>28</a:t>
            </a:fld>
            <a:endParaRPr lang="en-GB" dirty="0"/>
          </a:p>
        </p:txBody>
      </p:sp>
      <p:pic>
        <p:nvPicPr>
          <p:cNvPr id="5" name="Picture 4">
            <a:extLst>
              <a:ext uri="{FF2B5EF4-FFF2-40B4-BE49-F238E27FC236}">
                <a16:creationId xmlns:a16="http://schemas.microsoft.com/office/drawing/2014/main" id="{BA14E9E1-A9A9-4F3C-9AD5-5CB7403A5B66}"/>
              </a:ext>
            </a:extLst>
          </p:cNvPr>
          <p:cNvPicPr>
            <a:picLocks noChangeAspect="1"/>
          </p:cNvPicPr>
          <p:nvPr/>
        </p:nvPicPr>
        <p:blipFill>
          <a:blip r:embed="rId2"/>
          <a:stretch>
            <a:fillRect/>
          </a:stretch>
        </p:blipFill>
        <p:spPr>
          <a:xfrm>
            <a:off x="714375" y="793327"/>
            <a:ext cx="7154273" cy="4134427"/>
          </a:xfrm>
          <a:prstGeom prst="rect">
            <a:avLst/>
          </a:prstGeom>
        </p:spPr>
      </p:pic>
      <p:sp>
        <p:nvSpPr>
          <p:cNvPr id="6" name="TextBox 5">
            <a:extLst>
              <a:ext uri="{FF2B5EF4-FFF2-40B4-BE49-F238E27FC236}">
                <a16:creationId xmlns:a16="http://schemas.microsoft.com/office/drawing/2014/main" id="{D97F16C6-66DB-4BF5-A434-DA8473404639}"/>
              </a:ext>
            </a:extLst>
          </p:cNvPr>
          <p:cNvSpPr txBox="1"/>
          <p:nvPr/>
        </p:nvSpPr>
        <p:spPr>
          <a:xfrm>
            <a:off x="371707" y="800761"/>
            <a:ext cx="424027" cy="369332"/>
          </a:xfrm>
          <a:prstGeom prst="rect">
            <a:avLst/>
          </a:prstGeom>
          <a:noFill/>
          <a:ln w="25400">
            <a:solidFill>
              <a:srgbClr val="C00000"/>
            </a:solidFill>
          </a:ln>
        </p:spPr>
        <p:txBody>
          <a:bodyPr wrap="none" rtlCol="0">
            <a:spAutoFit/>
          </a:bodyPr>
          <a:lstStyle/>
          <a:p>
            <a:r>
              <a:rPr lang="en-GB" dirty="0"/>
              <a:t>11</a:t>
            </a:r>
          </a:p>
        </p:txBody>
      </p:sp>
    </p:spTree>
    <p:extLst>
      <p:ext uri="{BB962C8B-B14F-4D97-AF65-F5344CB8AC3E}">
        <p14:creationId xmlns:p14="http://schemas.microsoft.com/office/powerpoint/2010/main" val="1783059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1EB1E-5E7C-4A35-BD47-14EA0318CAF4}"/>
              </a:ext>
            </a:extLst>
          </p:cNvPr>
          <p:cNvPicPr>
            <a:picLocks noChangeAspect="1"/>
          </p:cNvPicPr>
          <p:nvPr/>
        </p:nvPicPr>
        <p:blipFill>
          <a:blip r:embed="rId2"/>
          <a:stretch>
            <a:fillRect/>
          </a:stretch>
        </p:blipFill>
        <p:spPr>
          <a:xfrm>
            <a:off x="449767" y="189527"/>
            <a:ext cx="8244467" cy="4764446"/>
          </a:xfrm>
          <a:prstGeom prst="rect">
            <a:avLst/>
          </a:prstGeom>
        </p:spPr>
      </p:pic>
      <p:sp>
        <p:nvSpPr>
          <p:cNvPr id="5" name="TextBox 4">
            <a:extLst>
              <a:ext uri="{FF2B5EF4-FFF2-40B4-BE49-F238E27FC236}">
                <a16:creationId xmlns:a16="http://schemas.microsoft.com/office/drawing/2014/main" id="{389B64EF-BA67-4C17-B589-D5A012CD7E99}"/>
              </a:ext>
            </a:extLst>
          </p:cNvPr>
          <p:cNvSpPr txBox="1"/>
          <p:nvPr/>
        </p:nvSpPr>
        <p:spPr>
          <a:xfrm>
            <a:off x="151134" y="189527"/>
            <a:ext cx="441146" cy="369332"/>
          </a:xfrm>
          <a:prstGeom prst="rect">
            <a:avLst/>
          </a:prstGeom>
          <a:noFill/>
          <a:ln w="25400">
            <a:solidFill>
              <a:srgbClr val="C00000"/>
            </a:solidFill>
          </a:ln>
        </p:spPr>
        <p:txBody>
          <a:bodyPr wrap="none" rtlCol="0">
            <a:spAutoFit/>
          </a:bodyPr>
          <a:lstStyle/>
          <a:p>
            <a:r>
              <a:rPr lang="en-GB" dirty="0"/>
              <a:t>22</a:t>
            </a:r>
          </a:p>
        </p:txBody>
      </p:sp>
    </p:spTree>
    <p:extLst>
      <p:ext uri="{BB962C8B-B14F-4D97-AF65-F5344CB8AC3E}">
        <p14:creationId xmlns:p14="http://schemas.microsoft.com/office/powerpoint/2010/main" val="115899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a:xfrm>
            <a:off x="237600" y="310254"/>
            <a:ext cx="8280000" cy="504000"/>
          </a:xfrm>
        </p:spPr>
        <p:txBody>
          <a:bodyPr>
            <a:normAutofit fontScale="90000"/>
          </a:bodyPr>
          <a:lstStyle/>
          <a:p>
            <a:r>
              <a:rPr lang="en-GB" sz="2700" dirty="0"/>
              <a:t>Discussion of the possible questions that would guide the analysis.</a:t>
            </a:r>
            <a:br>
              <a:rPr lang="en-GB" dirty="0"/>
            </a:br>
            <a:br>
              <a:rPr lang="en-GB" dirty="0"/>
            </a:br>
            <a:endParaRPr lang="en-GB" dirty="0"/>
          </a:p>
        </p:txBody>
      </p:sp>
    </p:spTree>
    <p:extLst>
      <p:ext uri="{BB962C8B-B14F-4D97-AF65-F5344CB8AC3E}">
        <p14:creationId xmlns:p14="http://schemas.microsoft.com/office/powerpoint/2010/main" val="1398028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5DA11-3BF5-4F8D-A2AD-9A088D9B8942}"/>
              </a:ext>
            </a:extLst>
          </p:cNvPr>
          <p:cNvPicPr>
            <a:picLocks noChangeAspect="1"/>
          </p:cNvPicPr>
          <p:nvPr/>
        </p:nvPicPr>
        <p:blipFill>
          <a:blip r:embed="rId2"/>
          <a:stretch>
            <a:fillRect/>
          </a:stretch>
        </p:blipFill>
        <p:spPr>
          <a:xfrm>
            <a:off x="405657" y="215590"/>
            <a:ext cx="8335973" cy="4817327"/>
          </a:xfrm>
          <a:prstGeom prst="rect">
            <a:avLst/>
          </a:prstGeom>
        </p:spPr>
      </p:pic>
      <p:sp>
        <p:nvSpPr>
          <p:cNvPr id="6" name="TextBox 5">
            <a:extLst>
              <a:ext uri="{FF2B5EF4-FFF2-40B4-BE49-F238E27FC236}">
                <a16:creationId xmlns:a16="http://schemas.microsoft.com/office/drawing/2014/main" id="{BD2A2311-86E6-4F01-B491-3C75C1EEEA6C}"/>
              </a:ext>
            </a:extLst>
          </p:cNvPr>
          <p:cNvSpPr txBox="1"/>
          <p:nvPr/>
        </p:nvSpPr>
        <p:spPr>
          <a:xfrm>
            <a:off x="240344" y="338210"/>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120298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795B1-6E6A-47A1-96C1-3D112AC3C7A7}"/>
              </a:ext>
            </a:extLst>
          </p:cNvPr>
          <p:cNvPicPr>
            <a:picLocks noChangeAspect="1"/>
          </p:cNvPicPr>
          <p:nvPr/>
        </p:nvPicPr>
        <p:blipFill>
          <a:blip r:embed="rId2"/>
          <a:stretch>
            <a:fillRect/>
          </a:stretch>
        </p:blipFill>
        <p:spPr>
          <a:xfrm>
            <a:off x="417681" y="170986"/>
            <a:ext cx="8347178" cy="4823802"/>
          </a:xfrm>
          <a:prstGeom prst="rect">
            <a:avLst/>
          </a:prstGeom>
        </p:spPr>
      </p:pic>
      <p:sp>
        <p:nvSpPr>
          <p:cNvPr id="5" name="TextBox 4">
            <a:extLst>
              <a:ext uri="{FF2B5EF4-FFF2-40B4-BE49-F238E27FC236}">
                <a16:creationId xmlns:a16="http://schemas.microsoft.com/office/drawing/2014/main" id="{44D34AA1-A2BD-4C2C-85D0-514F8FA18192}"/>
              </a:ext>
            </a:extLst>
          </p:cNvPr>
          <p:cNvSpPr txBox="1"/>
          <p:nvPr/>
        </p:nvSpPr>
        <p:spPr>
          <a:xfrm>
            <a:off x="197108" y="263868"/>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3481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dirty="0"/>
              <a:t>How to Make the Analysis more Robust.</a:t>
            </a:r>
            <a:br>
              <a:rPr lang="en-GB" dirty="0"/>
            </a:br>
            <a:br>
              <a:rPr lang="en-GB" dirty="0"/>
            </a:br>
            <a:endParaRPr lang="en-GB" dirty="0"/>
          </a:p>
        </p:txBody>
      </p:sp>
    </p:spTree>
    <p:extLst>
      <p:ext uri="{BB962C8B-B14F-4D97-AF65-F5344CB8AC3E}">
        <p14:creationId xmlns:p14="http://schemas.microsoft.com/office/powerpoint/2010/main" val="2923164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A0E8-AFA9-408E-8A06-0E8B189DD336}"/>
              </a:ext>
            </a:extLst>
          </p:cNvPr>
          <p:cNvSpPr>
            <a:spLocks noGrp="1"/>
          </p:cNvSpPr>
          <p:nvPr>
            <p:ph type="title"/>
          </p:nvPr>
        </p:nvSpPr>
        <p:spPr/>
        <p:txBody>
          <a:bodyPr/>
          <a:lstStyle/>
          <a:p>
            <a:r>
              <a:rPr lang="en-GB" dirty="0"/>
              <a:t>Options</a:t>
            </a:r>
          </a:p>
        </p:txBody>
      </p:sp>
      <p:sp>
        <p:nvSpPr>
          <p:cNvPr id="3" name="Text Placeholder 2">
            <a:extLst>
              <a:ext uri="{FF2B5EF4-FFF2-40B4-BE49-F238E27FC236}">
                <a16:creationId xmlns:a16="http://schemas.microsoft.com/office/drawing/2014/main" id="{6AE70953-BFDF-4666-964E-B618F8AD164D}"/>
              </a:ext>
            </a:extLst>
          </p:cNvPr>
          <p:cNvSpPr>
            <a:spLocks noGrp="1"/>
          </p:cNvSpPr>
          <p:nvPr>
            <p:ph type="body" sz="quarter" idx="11"/>
          </p:nvPr>
        </p:nvSpPr>
        <p:spPr>
          <a:xfrm>
            <a:off x="237601" y="792805"/>
            <a:ext cx="8527258" cy="3838668"/>
          </a:xfrm>
        </p:spPr>
        <p:txBody>
          <a:bodyPr>
            <a:normAutofit lnSpcReduction="10000"/>
          </a:bodyPr>
          <a:lstStyle/>
          <a:p>
            <a:pPr marL="342900" indent="-342900">
              <a:buFont typeface="Arial" panose="020B0604020202020204" pitchFamily="34" charset="0"/>
              <a:buChar char="•"/>
            </a:pPr>
            <a:r>
              <a:rPr lang="en-GB" dirty="0"/>
              <a:t>The simplest way is to include all the data in the analysis, not done now for time constraints.</a:t>
            </a:r>
          </a:p>
          <a:p>
            <a:pPr marL="342900" indent="-342900">
              <a:buFont typeface="Arial" panose="020B0604020202020204" pitchFamily="34" charset="0"/>
              <a:buChar char="•"/>
            </a:pPr>
            <a:r>
              <a:rPr lang="en-GB" dirty="0"/>
              <a:t>Explore various ways of grouping adverse effects: perhaps by organ, type (cardiovascular, psychological, etc.).</a:t>
            </a:r>
          </a:p>
          <a:p>
            <a:pPr marL="800100" lvl="1" indent="-342900">
              <a:buFont typeface="Arial" panose="020B0604020202020204" pitchFamily="34" charset="0"/>
              <a:buChar char="•"/>
            </a:pPr>
            <a:r>
              <a:rPr lang="en-GB" dirty="0"/>
              <a:t>In particular, consider separating procedural issues (“wrong dose administered”) from actual effects.</a:t>
            </a:r>
          </a:p>
          <a:p>
            <a:pPr marL="800100" lvl="1" indent="-342900">
              <a:buFont typeface="Arial" panose="020B0604020202020204" pitchFamily="34" charset="0"/>
              <a:buChar char="•"/>
            </a:pPr>
            <a:r>
              <a:rPr lang="en-GB" dirty="0"/>
              <a:t>Add information about severity / outcome.</a:t>
            </a:r>
          </a:p>
          <a:p>
            <a:pPr marL="342900" indent="-342900">
              <a:buFont typeface="Arial" panose="020B0604020202020204" pitchFamily="34" charset="0"/>
              <a:buChar char="•"/>
            </a:pPr>
            <a:r>
              <a:rPr lang="en-GB" dirty="0"/>
              <a:t>Create a country reporting index.  How many reports per capita come from one country?  This may be an additional feature that may help correct biased reporting.</a:t>
            </a:r>
          </a:p>
        </p:txBody>
      </p:sp>
      <p:sp>
        <p:nvSpPr>
          <p:cNvPr id="4" name="Slide Number Placeholder 3">
            <a:extLst>
              <a:ext uri="{FF2B5EF4-FFF2-40B4-BE49-F238E27FC236}">
                <a16:creationId xmlns:a16="http://schemas.microsoft.com/office/drawing/2014/main" id="{C013CB30-C9B9-4AD8-944B-C6A8C66FA1D8}"/>
              </a:ext>
            </a:extLst>
          </p:cNvPr>
          <p:cNvSpPr>
            <a:spLocks noGrp="1"/>
          </p:cNvSpPr>
          <p:nvPr>
            <p:ph type="sldNum" sz="quarter" idx="4"/>
          </p:nvPr>
        </p:nvSpPr>
        <p:spPr/>
        <p:txBody>
          <a:bodyPr/>
          <a:lstStyle/>
          <a:p>
            <a:fld id="{3C4F54F3-C349-4609-AFEE-01462D5C7942}" type="slidenum">
              <a:rPr lang="en-GB" smtClean="0"/>
              <a:pPr/>
              <a:t>33</a:t>
            </a:fld>
            <a:endParaRPr lang="en-GB" dirty="0"/>
          </a:p>
        </p:txBody>
      </p:sp>
    </p:spTree>
    <p:extLst>
      <p:ext uri="{BB962C8B-B14F-4D97-AF65-F5344CB8AC3E}">
        <p14:creationId xmlns:p14="http://schemas.microsoft.com/office/powerpoint/2010/main" val="21738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54836"/>
            <a:ext cx="8280000" cy="504000"/>
          </a:xfrm>
        </p:spPr>
        <p:txBody>
          <a:bodyPr>
            <a:normAutofit/>
          </a:bodyPr>
          <a:lstStyle/>
          <a:p>
            <a:r>
              <a:rPr lang="en-GB" sz="2000" dirty="0"/>
              <a:t>Q1: Are different adverse events reported in different countries?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a:xfrm>
            <a:off x="318375" y="758836"/>
            <a:ext cx="8124157" cy="3462906"/>
          </a:xfrm>
        </p:spPr>
        <p:txBody>
          <a:bodyPr/>
          <a:lstStyle/>
          <a:p>
            <a:r>
              <a:rPr lang="en-GB" sz="2000" dirty="0"/>
              <a:t>Two ways of approaching this question are explored:</a:t>
            </a:r>
          </a:p>
          <a:p>
            <a:pPr marL="342900" indent="-342900">
              <a:buFont typeface="Arial" panose="020B0604020202020204" pitchFamily="34" charset="0"/>
              <a:buChar char="•"/>
            </a:pPr>
            <a:r>
              <a:rPr lang="en-GB" sz="2000" dirty="0"/>
              <a:t>Analysing differences in patterns of adverse event occurrences in different countries.</a:t>
            </a:r>
          </a:p>
          <a:p>
            <a:pPr marL="342900" indent="-342900">
              <a:buFont typeface="Arial" panose="020B0604020202020204" pitchFamily="34" charset="0"/>
              <a:buChar char="•"/>
            </a:pPr>
            <a:r>
              <a:rPr lang="en-GB" sz="2000" dirty="0"/>
              <a:t>Analysing the relative proportions of adverse events occurring in different countries.</a:t>
            </a:r>
          </a:p>
          <a:p>
            <a:endParaRPr lang="en-GB" sz="2000" dirty="0"/>
          </a:p>
          <a:p>
            <a:r>
              <a:rPr lang="en-GB" sz="2000" dirty="0"/>
              <a:t>Should we include additional factors like sex, age, or severity in the analysis?</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4</a:t>
            </a:fld>
            <a:endParaRPr lang="en-GB" dirty="0"/>
          </a:p>
        </p:txBody>
      </p:sp>
    </p:spTree>
    <p:extLst>
      <p:ext uri="{BB962C8B-B14F-4D97-AF65-F5344CB8AC3E}">
        <p14:creationId xmlns:p14="http://schemas.microsoft.com/office/powerpoint/2010/main" val="4773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34052"/>
            <a:ext cx="8280000" cy="504000"/>
          </a:xfrm>
        </p:spPr>
        <p:txBody>
          <a:bodyPr>
            <a:normAutofit fontScale="90000"/>
          </a:bodyPr>
          <a:lstStyle/>
          <a:p>
            <a:r>
              <a:rPr lang="en-GB" dirty="0"/>
              <a:t>Q2: What are the different adverse events associated with different disease areas?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p:txBody>
          <a:bodyPr/>
          <a:lstStyle/>
          <a:p>
            <a:pPr marL="342900" indent="-342900">
              <a:buFont typeface="Arial" panose="020B0604020202020204" pitchFamily="34" charset="0"/>
              <a:buChar char="•"/>
            </a:pPr>
            <a:r>
              <a:rPr lang="en-GB" dirty="0"/>
              <a:t>Like in the previous question, both patterns of adverse event occurrences and relative proportions could be used.  This time the co-occurrences may be more likely to be informative.</a:t>
            </a:r>
          </a:p>
          <a:p>
            <a:pPr marL="342900" indent="-342900">
              <a:buFont typeface="Arial" panose="020B0604020202020204" pitchFamily="34" charset="0"/>
              <a:buChar char="•"/>
            </a:pPr>
            <a:r>
              <a:rPr lang="en-GB" dirty="0"/>
              <a:t>We could perhaps explore whether the adverse effects are due to primary or secondary pharmacology?</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5</a:t>
            </a:fld>
            <a:endParaRPr lang="en-GB" dirty="0"/>
          </a:p>
        </p:txBody>
      </p:sp>
    </p:spTree>
    <p:extLst>
      <p:ext uri="{BB962C8B-B14F-4D97-AF65-F5344CB8AC3E}">
        <p14:creationId xmlns:p14="http://schemas.microsoft.com/office/powerpoint/2010/main" val="405684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p:txBody>
          <a:bodyPr/>
          <a:lstStyle/>
          <a:p>
            <a:r>
              <a:rPr lang="en-GB" dirty="0"/>
              <a:t>Q3: What drugs tend to be taken together?</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p:txBody>
          <a:bodyPr/>
          <a:lstStyle/>
          <a:p>
            <a:pPr marL="342900" indent="-342900">
              <a:buFont typeface="Arial" panose="020B0604020202020204" pitchFamily="34" charset="0"/>
              <a:buChar char="•"/>
            </a:pPr>
            <a:r>
              <a:rPr lang="en-GB" dirty="0"/>
              <a:t>This question could perhaps be explored using a network analysis approach similar to what I have been developing together with my collaborators at Imperial College.</a:t>
            </a:r>
          </a:p>
          <a:p>
            <a:pPr marL="342900" indent="-342900">
              <a:buFont typeface="Arial" panose="020B0604020202020204" pitchFamily="34" charset="0"/>
              <a:buChar char="•"/>
            </a:pPr>
            <a:r>
              <a:rPr lang="en-GB" dirty="0"/>
              <a:t>It is based in building a network from a correlations/co-occurrence matrix and identifying clusters through the network at difference levels of granularity.</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6</a:t>
            </a:fld>
            <a:endParaRPr lang="en-GB" dirty="0"/>
          </a:p>
        </p:txBody>
      </p:sp>
    </p:spTree>
    <p:extLst>
      <p:ext uri="{BB962C8B-B14F-4D97-AF65-F5344CB8AC3E}">
        <p14:creationId xmlns:p14="http://schemas.microsoft.com/office/powerpoint/2010/main" val="250822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8D5B-FE76-4CE9-A002-E43767D2C714}"/>
              </a:ext>
            </a:extLst>
          </p:cNvPr>
          <p:cNvSpPr>
            <a:spLocks noGrp="1"/>
          </p:cNvSpPr>
          <p:nvPr>
            <p:ph type="title"/>
          </p:nvPr>
        </p:nvSpPr>
        <p:spPr/>
        <p:txBody>
          <a:bodyPr/>
          <a:lstStyle/>
          <a:p>
            <a:r>
              <a:rPr lang="en-GB" dirty="0"/>
              <a:t>Other Interesting Questions</a:t>
            </a:r>
          </a:p>
        </p:txBody>
      </p:sp>
      <p:sp>
        <p:nvSpPr>
          <p:cNvPr id="3" name="Text Placeholder 2">
            <a:extLst>
              <a:ext uri="{FF2B5EF4-FFF2-40B4-BE49-F238E27FC236}">
                <a16:creationId xmlns:a16="http://schemas.microsoft.com/office/drawing/2014/main" id="{8223681F-F3BA-4557-AF4E-17D4EDAC16CD}"/>
              </a:ext>
            </a:extLst>
          </p:cNvPr>
          <p:cNvSpPr>
            <a:spLocks noGrp="1"/>
          </p:cNvSpPr>
          <p:nvPr>
            <p:ph type="body" sz="quarter" idx="11"/>
          </p:nvPr>
        </p:nvSpPr>
        <p:spPr>
          <a:xfrm>
            <a:off x="237061" y="721167"/>
            <a:ext cx="8587271" cy="3910306"/>
          </a:xfrm>
        </p:spPr>
        <p:txBody>
          <a:bodyPr>
            <a:normAutofit fontScale="92500" lnSpcReduction="10000"/>
          </a:bodyPr>
          <a:lstStyle/>
          <a:p>
            <a:pPr marL="342900" indent="-342900">
              <a:buFont typeface="Arial" panose="020B0604020202020204" pitchFamily="34" charset="0"/>
              <a:buChar char="•"/>
            </a:pPr>
            <a:r>
              <a:rPr lang="en-GB" dirty="0"/>
              <a:t>What adverse effects co-occurred?</a:t>
            </a:r>
          </a:p>
          <a:p>
            <a:pPr marL="800100" lvl="1" indent="-342900">
              <a:buFont typeface="Arial" panose="020B0604020202020204" pitchFamily="34" charset="0"/>
              <a:buChar char="•"/>
            </a:pPr>
            <a:r>
              <a:rPr lang="en-GB" dirty="0"/>
              <a:t>Identifying similar adverse effects and grouping them into “types” could make the previous analysis more robust.</a:t>
            </a:r>
          </a:p>
          <a:p>
            <a:pPr marL="800100" lvl="1" indent="-342900">
              <a:buFont typeface="Arial" panose="020B0604020202020204" pitchFamily="34" charset="0"/>
              <a:buChar char="•"/>
            </a:pPr>
            <a:r>
              <a:rPr lang="en-GB" dirty="0"/>
              <a:t>What is two very different adverse effects co-occurred for a certain disease area or drug?  This could be a hint about secondary pharmacology</a:t>
            </a:r>
          </a:p>
          <a:p>
            <a:pPr marL="342900" indent="-342900">
              <a:buFont typeface="Arial" panose="020B0604020202020204" pitchFamily="34" charset="0"/>
              <a:buChar char="•"/>
            </a:pPr>
            <a:r>
              <a:rPr lang="en-GB" dirty="0"/>
              <a:t>Changes on adverse effects reported over time?</a:t>
            </a:r>
          </a:p>
          <a:p>
            <a:pPr marL="800100" lvl="1" indent="-342900">
              <a:buFont typeface="Arial" panose="020B0604020202020204" pitchFamily="34" charset="0"/>
              <a:buChar char="•"/>
            </a:pPr>
            <a:r>
              <a:rPr lang="en-GB" dirty="0"/>
              <a:t>The FDA mentions ad hoc influences like media reports, etc.</a:t>
            </a:r>
          </a:p>
          <a:p>
            <a:pPr marL="800100" lvl="1" indent="-342900">
              <a:buFont typeface="Arial" panose="020B0604020202020204" pitchFamily="34" charset="0"/>
              <a:buChar char="•"/>
            </a:pPr>
            <a:r>
              <a:rPr lang="en-GB" dirty="0"/>
              <a:t>This ad hoc influences, if they happen for a particular country or disease area, could bias the answers to the previous questions.  </a:t>
            </a:r>
          </a:p>
        </p:txBody>
      </p:sp>
      <p:sp>
        <p:nvSpPr>
          <p:cNvPr id="4" name="Slide Number Placeholder 3">
            <a:extLst>
              <a:ext uri="{FF2B5EF4-FFF2-40B4-BE49-F238E27FC236}">
                <a16:creationId xmlns:a16="http://schemas.microsoft.com/office/drawing/2014/main" id="{334975FE-D1D4-4673-A868-EA4152DCB324}"/>
              </a:ext>
            </a:extLst>
          </p:cNvPr>
          <p:cNvSpPr>
            <a:spLocks noGrp="1"/>
          </p:cNvSpPr>
          <p:nvPr>
            <p:ph type="sldNum" sz="quarter" idx="4"/>
          </p:nvPr>
        </p:nvSpPr>
        <p:spPr/>
        <p:txBody>
          <a:bodyPr/>
          <a:lstStyle/>
          <a:p>
            <a:fld id="{3C4F54F3-C349-4609-AFEE-01462D5C7942}" type="slidenum">
              <a:rPr lang="en-GB" smtClean="0"/>
              <a:pPr/>
              <a:t>7</a:t>
            </a:fld>
            <a:endParaRPr lang="en-GB" dirty="0"/>
          </a:p>
        </p:txBody>
      </p:sp>
    </p:spTree>
    <p:extLst>
      <p:ext uri="{BB962C8B-B14F-4D97-AF65-F5344CB8AC3E}">
        <p14:creationId xmlns:p14="http://schemas.microsoft.com/office/powerpoint/2010/main" val="46798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dirty="0"/>
              <a:t>Limitations of the Data &amp; Exploratory Data Analysis</a:t>
            </a:r>
            <a:br>
              <a:rPr lang="en-GB" dirty="0"/>
            </a:br>
            <a:endParaRPr lang="en-GB" dirty="0"/>
          </a:p>
        </p:txBody>
      </p:sp>
    </p:spTree>
    <p:extLst>
      <p:ext uri="{BB962C8B-B14F-4D97-AF65-F5344CB8AC3E}">
        <p14:creationId xmlns:p14="http://schemas.microsoft.com/office/powerpoint/2010/main" val="10128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Data Wrangling</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dirty="0"/>
              <a:t>I downloaded approximately 20 </a:t>
            </a:r>
            <a:r>
              <a:rPr lang="en-GB" dirty="0" err="1"/>
              <a:t>GiB</a:t>
            </a:r>
            <a:r>
              <a:rPr lang="en-GB" dirty="0"/>
              <a:t> of data from the </a:t>
            </a:r>
            <a:r>
              <a:rPr lang="en-GB" dirty="0" err="1"/>
              <a:t>OpenFDA</a:t>
            </a:r>
            <a:r>
              <a:rPr lang="en-GB" dirty="0"/>
              <a:t> website in the form of </a:t>
            </a:r>
            <a:r>
              <a:rPr lang="en-GB" dirty="0" err="1"/>
              <a:t>json</a:t>
            </a:r>
            <a:r>
              <a:rPr lang="en-GB" dirty="0"/>
              <a:t> files. I selected from them the desired field, filtered some errors and converting the resulting data frame into a combined CSV file.</a:t>
            </a:r>
          </a:p>
          <a:p>
            <a:pPr marL="342900" indent="-342900">
              <a:buFont typeface="Arial" panose="020B0604020202020204" pitchFamily="34" charset="0"/>
              <a:buChar char="•"/>
            </a:pPr>
            <a:r>
              <a:rPr lang="en-GB" dirty="0"/>
              <a:t>The exploratory data analysis was based on this file, of approximately 856 </a:t>
            </a:r>
            <a:r>
              <a:rPr lang="en-GB" dirty="0" err="1"/>
              <a:t>MiB</a:t>
            </a:r>
            <a:r>
              <a:rPr lang="en-GB" dirty="0"/>
              <a:t>.</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9</a:t>
            </a:fld>
            <a:endParaRPr lang="en-GB" dirty="0"/>
          </a:p>
        </p:txBody>
      </p:sp>
    </p:spTree>
    <p:extLst>
      <p:ext uri="{BB962C8B-B14F-4D97-AF65-F5344CB8AC3E}">
        <p14:creationId xmlns:p14="http://schemas.microsoft.com/office/powerpoint/2010/main" val="4032259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4D652D5-83BA-4C49-8C9E-B283E5C2DC94}"/>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C405CDF7-6B1A-4359-A756-07517A4455F5}"/>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D6A6422-3D74-455F-BB9F-90AE73CD780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141</TotalTime>
  <Words>1086</Words>
  <Application>Microsoft Office PowerPoint</Application>
  <PresentationFormat>On-screen Show (16:9)</PresentationFormat>
  <Paragraphs>90</Paragraphs>
  <Slides>33</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33</vt:i4>
      </vt:variant>
    </vt:vector>
  </HeadingPairs>
  <TitlesOfParts>
    <vt:vector size="39" baseType="lpstr">
      <vt:lpstr>Arial</vt:lpstr>
      <vt:lpstr>Calibri</vt:lpstr>
      <vt:lpstr>AZ Cover Slide Options</vt:lpstr>
      <vt:lpstr>AZ Divider Slide Options</vt:lpstr>
      <vt:lpstr>AZ Divider Slide Options - Colours</vt:lpstr>
      <vt:lpstr>AZ General Master Slide Options</vt:lpstr>
      <vt:lpstr>FDA Drug Adverse Effects Analysis</vt:lpstr>
      <vt:lpstr>Summary</vt:lpstr>
      <vt:lpstr>Discussion of the possible questions that would guide the analysis.  </vt:lpstr>
      <vt:lpstr>Q1: Are different adverse events reported in different countries?</vt:lpstr>
      <vt:lpstr>Q2: What are the different adverse events associated with different disease areas?</vt:lpstr>
      <vt:lpstr>Q3: What drugs tend to be taken together?</vt:lpstr>
      <vt:lpstr>Other Interesting Questions</vt:lpstr>
      <vt:lpstr>Limitations of the Data &amp; Exploratory Data Analysis </vt:lpstr>
      <vt:lpstr>Data Wrangling</vt:lpstr>
      <vt:lpstr>Limitations of the Data</vt:lpstr>
      <vt:lpstr>Exploratory Data Analysis (EDA)</vt:lpstr>
      <vt:lpstr>Question Selection</vt:lpstr>
      <vt:lpstr>Country Analysis based on Adverse Effects Relative Frequencies  </vt:lpstr>
      <vt:lpstr>Countries &amp; Adverse Event Selection</vt:lpstr>
      <vt:lpstr>   Positive Correlations between Adverse Effects</vt:lpstr>
      <vt:lpstr>PowerPoint Presentation</vt:lpstr>
      <vt:lpstr>PowerPoint Presentation</vt:lpstr>
      <vt:lpstr>PowerPoint Presentation</vt:lpstr>
      <vt:lpstr>Negative Correlations between Adverse Effects</vt:lpstr>
      <vt:lpstr>PowerPoint Presentation</vt:lpstr>
      <vt:lpstr>PowerPoint Presentation</vt:lpstr>
      <vt:lpstr>PowerPoint Presentation</vt:lpstr>
      <vt:lpstr>       Heat Maps</vt:lpstr>
      <vt:lpstr>PowerPoint Presentation</vt:lpstr>
      <vt:lpstr>PowerPoint Presentation</vt:lpstr>
      <vt:lpstr>PowerPoint Presentation</vt:lpstr>
      <vt:lpstr>     Additional Corroborative Evidence: Mediod Clustering</vt:lpstr>
      <vt:lpstr>Principal Components (11, 21, 28 &amp; 42 Adverse Effects)</vt:lpstr>
      <vt:lpstr>PowerPoint Presentation</vt:lpstr>
      <vt:lpstr>PowerPoint Presentation</vt:lpstr>
      <vt:lpstr>PowerPoint Presentation</vt:lpstr>
      <vt:lpstr>How to Make the Analysis more Robust.  </vt:lpstr>
      <vt:lpstr>Options</vt:lpstr>
    </vt:vector>
  </TitlesOfParts>
  <Company>AstraZeneca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for AZ Data Science Solutions Interview</dc:title>
  <dc:creator>Domingo Salazar</dc:creator>
  <cp:keywords>16:9</cp:keywords>
  <dc:description>v1.0</dc:description>
  <cp:lastModifiedBy>Domingo Salazar</cp:lastModifiedBy>
  <cp:revision>21</cp:revision>
  <cp:lastPrinted>2015-02-23T14:12:16Z</cp:lastPrinted>
  <dcterms:created xsi:type="dcterms:W3CDTF">2018-04-23T19:35:12Z</dcterms:created>
  <dcterms:modified xsi:type="dcterms:W3CDTF">2018-04-24T10:32:23Z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