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29d7fa27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29d7fa27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OWNER: DIEGO</a:t>
            </a:r>
            <a:endParaRPr sz="1050">
              <a:highlight>
                <a:srgbClr val="FFFFFF"/>
              </a:highlight>
            </a:endParaRPr>
          </a:p>
          <a:p>
            <a:pPr indent="-295275" lvl="0" marL="457200" rtl="0" algn="l">
              <a:spcBef>
                <a:spcPts val="0"/>
              </a:spcBef>
              <a:spcAft>
                <a:spcPts val="0"/>
              </a:spcAft>
              <a:buSzPts val="1050"/>
              <a:buChar char="●"/>
            </a:pPr>
            <a:r>
              <a:rPr lang="en" sz="1050">
                <a:highlight>
                  <a:srgbClr val="FFFFFF"/>
                </a:highlight>
              </a:rPr>
              <a:t>Using the "Cause of Death" code in our dataset we were able to analyse a change in the preferred method overtime. Firearms were the largest proportion of suicide method in our dataset, so they were contrasted against everything else. The graph above charts the age at time of death on the x axis and number of deaths on the y axis. The smaller graph shows the same thing as a percentage.</a:t>
            </a:r>
            <a:endParaRPr sz="1050">
              <a:highlight>
                <a:srgbClr val="FFFFFF"/>
              </a:highlight>
            </a:endParaRPr>
          </a:p>
          <a:p>
            <a:pPr indent="-295275" lvl="0" marL="457200" rtl="0" algn="l">
              <a:spcBef>
                <a:spcPts val="0"/>
              </a:spcBef>
              <a:spcAft>
                <a:spcPts val="0"/>
              </a:spcAft>
              <a:buSzPts val="1050"/>
              <a:buChar char="●"/>
            </a:pPr>
            <a:r>
              <a:rPr lang="en" sz="1050">
                <a:highlight>
                  <a:srgbClr val="FFFFFF"/>
                </a:highlight>
              </a:rPr>
              <a:t>While the number of suicides starts to taper off around the mid 50's, firearms starts to become the preferred method at about the same time. In the smaller accompanying graph we see the percentage of use almost flip across the age range. </a:t>
            </a:r>
            <a:endParaRPr sz="1050">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29d7fa279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29d7fa279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 note:  This is a good example where using a plt.stackplot line chart vs. a conventional plt.plot line chart is very helpful.  Using a plt.plot produces 9 separate lines, the majority of which are close together and it’s very difficult to differentiate and make determinations.  In this case, the stockplot makes a great deal of sense, showing the relative percentage of the parts vs. the whole, in this case suicide deaths by education category.  You  can see that the grey area (HS or GED) is the largest contributor to an </a:t>
            </a:r>
            <a:r>
              <a:rPr lang="en"/>
              <a:t>increasing</a:t>
            </a:r>
            <a:r>
              <a:rPr lang="en"/>
              <a:t> number of suicides, followed by the ‘some college’ category, and ‘bachelor’s’ and ‘9th - 12th’ are not too far behind.  However, note that this is a sub-set of our df, filtering on deaths by suicide.  So is HS-GED really the top of the heap?  Can anyone think of why the results displayed above might be misleading? You’ll see on the next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29d7fa27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29d7fa27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slide showed </a:t>
            </a:r>
            <a:r>
              <a:rPr lang="en"/>
              <a:t>that the "HS or GED" category has the highest NUMBER of suicides, but this is misleading. As the population grows the amount of deaths per year will also grow. As for education level, it is reported that 90% of the population 25 and older have earned a High School Degree. While only 28% over the age of 27 have college degrees. This means that the pool of "High School level education or GED" will be much larger than most, if not all, other education groups (it was by far in our data set: 400K/41% vs. 123k/13% ‘8th gr or less’). It is more appropriate to analyse this by percentage. The graph shows suicide deaths as a percentage of total deaths by year per education group.  A bit more difficult to see above, but the ‘Associates’ cat about doubled from 2005 to %2015(1%-2%)...which you’ll see on the next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29d7fa27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29d7fa27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SzPts val="1050"/>
              <a:buChar char="●"/>
            </a:pPr>
            <a:r>
              <a:rPr lang="en" sz="1050">
                <a:highlight>
                  <a:srgbClr val="FFFFFF"/>
                </a:highlight>
              </a:rPr>
              <a:t>The previous graph shows us that the suicide rate across education groups fluctuates a little but remains pretty constant across all groups. However, two that are interesting are the "Some College" and "Doctorate" groups.</a:t>
            </a:r>
            <a:endParaRPr sz="1050">
              <a:highlight>
                <a:srgbClr val="FFFFFF"/>
              </a:highlight>
            </a:endParaRPr>
          </a:p>
          <a:p>
            <a:pPr indent="-295275" lvl="0" marL="457200" rtl="0" algn="l">
              <a:spcBef>
                <a:spcPts val="0"/>
              </a:spcBef>
              <a:spcAft>
                <a:spcPts val="0"/>
              </a:spcAft>
              <a:buSzPts val="1050"/>
              <a:buChar char="●"/>
            </a:pPr>
            <a:r>
              <a:rPr lang="en" sz="1050">
                <a:highlight>
                  <a:srgbClr val="FFFFFF"/>
                </a:highlight>
              </a:rPr>
              <a:t>Without much more in terms of supporting data a clear correlation can not be determined. But it is interesting that when other groups started to experience a higher rate of suicide, "Doctorate" saw a decrease in 2008-09 and a spike in 2010. The "Some College" group is interesting because it has seen a slow and steady increase in the latter years of our dataset.</a:t>
            </a:r>
            <a:endParaRPr sz="1050">
              <a:highlight>
                <a:srgbClr val="FFFFFF"/>
              </a:highlight>
            </a:endParaRPr>
          </a:p>
          <a:p>
            <a:pPr indent="-295275" lvl="0" marL="457200" rtl="0" algn="l">
              <a:spcBef>
                <a:spcPts val="0"/>
              </a:spcBef>
              <a:spcAft>
                <a:spcPts val="0"/>
              </a:spcAft>
              <a:buSzPts val="1050"/>
              <a:buChar char="●"/>
            </a:pPr>
            <a:r>
              <a:rPr lang="en" sz="1050">
                <a:highlight>
                  <a:srgbClr val="FFFFFF"/>
                </a:highlight>
              </a:rPr>
              <a:t>focuses on the steady trend of "some college", only 2 years below 2%, in 2005 and 2007</a:t>
            </a:r>
            <a:endParaRPr sz="1050">
              <a:highlight>
                <a:srgbClr val="FFFFFF"/>
              </a:highlight>
            </a:endParaRPr>
          </a:p>
          <a:p>
            <a:pPr indent="-295275" lvl="0" marL="457200" rtl="0" algn="l">
              <a:spcBef>
                <a:spcPts val="0"/>
              </a:spcBef>
              <a:spcAft>
                <a:spcPts val="0"/>
              </a:spcAft>
              <a:buSzPts val="1050"/>
              <a:buChar char="●"/>
            </a:pPr>
            <a:r>
              <a:rPr lang="en" sz="1050">
                <a:highlight>
                  <a:srgbClr val="FFFFFF"/>
                </a:highlight>
              </a:rPr>
              <a:t>doctorate had a few volatile years:  2005: 1%, 2006: ~2%, 2007: 2.4%, 2008: 2.2%, 2009: 1.7%, 2010: ~3%, before dropping off and steadying</a:t>
            </a:r>
            <a:endParaRPr sz="1050">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29d7fa27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29d7fa27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Overall "Some College" is the educational group with the highest percentage suicides of total deaths.  Counter-intuitively, the highest suicide rates were all higher education levels:  Some college: 2.26%, Associates: 1.95%, Doctorate: 1.93%, Bachelor's: 1.92%, Master's: 1.72%. In line with this relationship, the lowest level of education completed expressed in numbers and </a:t>
            </a:r>
            <a:r>
              <a:rPr lang="en" sz="1050">
                <a:highlight>
                  <a:srgbClr val="FFFFFF"/>
                </a:highlight>
              </a:rPr>
              <a:t>percentage</a:t>
            </a:r>
            <a:r>
              <a:rPr lang="en" sz="1050">
                <a:highlight>
                  <a:srgbClr val="FFFFFF"/>
                </a:highlight>
              </a:rPr>
              <a:t> of whole, was 8th grade or less.</a:t>
            </a:r>
            <a:endParaRPr sz="1050">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2afe2e1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2afe2e1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 Even without showing the number of suicides it's easy to see that suicides of males is double that of females &gt;&gt; for the age range 10-15: female suicides are 45% of the male total.</a:t>
            </a:r>
            <a:endParaRPr sz="1050">
              <a:highlight>
                <a:srgbClr val="FFFFFF"/>
              </a:highlight>
            </a:endParaRPr>
          </a:p>
          <a:p>
            <a:pPr indent="0" lvl="0" marL="0" rtl="0" algn="l">
              <a:spcBef>
                <a:spcPts val="0"/>
              </a:spcBef>
              <a:spcAft>
                <a:spcPts val="0"/>
              </a:spcAft>
              <a:buNone/>
            </a:pPr>
            <a:r>
              <a:rPr lang="en" sz="1050">
                <a:highlight>
                  <a:srgbClr val="FFFFFF"/>
                </a:highlight>
              </a:rPr>
              <a:t>- Male suicide skyrockets 241% from 11-15 age group to 16-20 age group and jumps another 28.61% for 21-25</a:t>
            </a:r>
            <a:endParaRPr sz="1050">
              <a:highlight>
                <a:srgbClr val="FFFFFF"/>
              </a:highlight>
            </a:endParaRPr>
          </a:p>
          <a:p>
            <a:pPr indent="0" lvl="0" marL="0" rtl="0" algn="l">
              <a:spcBef>
                <a:spcPts val="0"/>
              </a:spcBef>
              <a:spcAft>
                <a:spcPts val="0"/>
              </a:spcAft>
              <a:buNone/>
            </a:pPr>
            <a:r>
              <a:rPr lang="en" sz="1050">
                <a:highlight>
                  <a:srgbClr val="FFFFFF"/>
                </a:highlight>
              </a:rPr>
              <a:t>- By </a:t>
            </a:r>
            <a:r>
              <a:rPr lang="en" sz="1050">
                <a:highlight>
                  <a:srgbClr val="FFFFFF"/>
                </a:highlight>
              </a:rPr>
              <a:t>comparison</a:t>
            </a:r>
            <a:r>
              <a:rPr lang="en" sz="1050">
                <a:highlight>
                  <a:srgbClr val="FFFFFF"/>
                </a:highlight>
              </a:rPr>
              <a:t>, female suicides jump 111.24% from 11-15 age group to 16-20, which again is around ½</a:t>
            </a:r>
            <a:r>
              <a:rPr lang="en" sz="1050">
                <a:highlight>
                  <a:srgbClr val="FFFFFF"/>
                </a:highlight>
              </a:rPr>
              <a:t> </a:t>
            </a:r>
            <a:endParaRPr sz="1050">
              <a:highlight>
                <a:srgbClr val="FFFFFF"/>
              </a:highlight>
            </a:endParaRPr>
          </a:p>
          <a:p>
            <a:pPr indent="0" lvl="0" marL="0" rtl="0" algn="l">
              <a:spcBef>
                <a:spcPts val="0"/>
              </a:spcBef>
              <a:spcAft>
                <a:spcPts val="0"/>
              </a:spcAft>
              <a:buNone/>
            </a:pPr>
            <a:r>
              <a:rPr lang="en" sz="1050">
                <a:highlight>
                  <a:srgbClr val="FFFFFF"/>
                </a:highlight>
              </a:rPr>
              <a:t>- They both seem to have a similar pattern, except for men in their early twenties; as mentioned by Hank this may have a possible correlation to education level</a:t>
            </a:r>
            <a:endParaRPr sz="1050">
              <a:highlight>
                <a:srgbClr val="FFFFFF"/>
              </a:highlight>
            </a:endParaRPr>
          </a:p>
          <a:p>
            <a:pPr indent="0" lvl="0" marL="0" rtl="0" algn="l">
              <a:spcBef>
                <a:spcPts val="0"/>
              </a:spcBef>
              <a:spcAft>
                <a:spcPts val="0"/>
              </a:spcAft>
              <a:buNone/>
            </a:pPr>
            <a:r>
              <a:rPr lang="en" sz="1050">
                <a:highlight>
                  <a:srgbClr val="FFFFFF"/>
                </a:highlight>
              </a:rPr>
              <a:t>- Now what if we dig deeper and explore </a:t>
            </a:r>
            <a:r>
              <a:rPr lang="en" sz="1050">
                <a:highlight>
                  <a:srgbClr val="FFFFFF"/>
                </a:highlight>
              </a:rPr>
              <a:t>marital</a:t>
            </a:r>
            <a:r>
              <a:rPr lang="en" sz="1050">
                <a:highlight>
                  <a:srgbClr val="FFFFFF"/>
                </a:highlight>
              </a:rPr>
              <a:t> status? [Go to Next Slide]</a:t>
            </a:r>
            <a:endParaRPr sz="1050">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29d7fa27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29d7fa27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62626"/>
                </a:solidFill>
              </a:rPr>
              <a:t>- The two groups that don't seem to have a normal distribution are never married and widowed; this doesn’t come as a huge surprise. We can safely assume the two groups follow suit with their typical age distribution...usually there are more never married individuals in their 20-30s then 60s and over and the reverse  for widowed. It would be interesting to do further investigation to see how long the individual was a widow before passing away. </a:t>
            </a:r>
            <a:endParaRPr sz="1200">
              <a:solidFill>
                <a:srgbClr val="262626"/>
              </a:solidFill>
            </a:endParaRPr>
          </a:p>
          <a:p>
            <a:pPr indent="0" lvl="0" marL="0" rtl="0" algn="l">
              <a:spcBef>
                <a:spcPts val="0"/>
              </a:spcBef>
              <a:spcAft>
                <a:spcPts val="0"/>
              </a:spcAft>
              <a:buNone/>
            </a:pPr>
            <a:r>
              <a:rPr lang="en" sz="1200">
                <a:solidFill>
                  <a:srgbClr val="262626"/>
                </a:solidFill>
              </a:rPr>
              <a:t>- The other groups have a fairly normal distribution and the peak seems to fall around the mid-life crisis </a:t>
            </a:r>
            <a:r>
              <a:rPr lang="en" sz="1200">
                <a:solidFill>
                  <a:srgbClr val="262626"/>
                </a:solidFill>
              </a:rPr>
              <a:t>time frame.</a:t>
            </a:r>
            <a:endParaRPr sz="1200">
              <a:solidFill>
                <a:srgbClr val="262626"/>
              </a:solidFill>
            </a:endParaRPr>
          </a:p>
          <a:p>
            <a:pPr indent="0" lvl="0" marL="0" rtl="0" algn="l">
              <a:spcBef>
                <a:spcPts val="0"/>
              </a:spcBef>
              <a:spcAft>
                <a:spcPts val="0"/>
              </a:spcAft>
              <a:buNone/>
            </a:pPr>
            <a:r>
              <a:rPr lang="en" sz="1200">
                <a:solidFill>
                  <a:srgbClr val="262626"/>
                </a:solidFill>
              </a:rPr>
              <a:t>- Recalling from our last chart, we saw there was a spike for the number of men in their 20s; it seems the majority of these men were never married.</a:t>
            </a:r>
            <a:endParaRPr sz="1200">
              <a:solidFill>
                <a:srgbClr val="262626"/>
              </a:solidFill>
            </a:endParaRPr>
          </a:p>
          <a:p>
            <a:pPr indent="0" lvl="0" marL="0" rtl="0" algn="l">
              <a:spcBef>
                <a:spcPts val="0"/>
              </a:spcBef>
              <a:spcAft>
                <a:spcPts val="0"/>
              </a:spcAft>
              <a:buNone/>
            </a:pPr>
            <a:r>
              <a:rPr lang="en" sz="1200">
                <a:solidFill>
                  <a:srgbClr val="262626"/>
                </a:solidFill>
              </a:rPr>
              <a:t>- </a:t>
            </a:r>
            <a:r>
              <a:rPr lang="en" sz="1200">
                <a:solidFill>
                  <a:srgbClr val="262626"/>
                </a:solidFill>
              </a:rPr>
              <a:t>When it comes to suicide there are rate differences depending on demographic characteristics such as age, gender, marital status, education, and numerous others. Nonetheless, suicide occurs in all demographic groups. [Go to Next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29d7fa279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29d7fa279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29d7fa27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29d7fa27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29d7fa27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29d7fa27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DIEGO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29d7fa27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29d7fa27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SETH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29d7fa279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29d7fa279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SETH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2aa7053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2aa7053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SETH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aa7053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aa7053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SETH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2aa70533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2aa70533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SETH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29d7fa279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29d7fa279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DIEGO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suicidepreventionlifelin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cdc/mortality" TargetMode="External"/><Relationship Id="rId4" Type="http://schemas.openxmlformats.org/officeDocument/2006/relationships/hyperlink" Target="http://www.cms.hhs.gov/ICD10/downloads/Dxgem_2009.zip" TargetMode="External"/><Relationship Id="rId5" Type="http://schemas.openxmlformats.org/officeDocument/2006/relationships/hyperlink" Target="https://www.cdc.gov/nchs/data/dvs/Record_Layout_2010.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Suicide</a:t>
            </a:r>
            <a:endParaRPr/>
          </a:p>
          <a:p>
            <a:pPr indent="0" lvl="0" marL="0" rtl="0" algn="l">
              <a:spcBef>
                <a:spcPts val="0"/>
              </a:spcBef>
              <a:spcAft>
                <a:spcPts val="0"/>
              </a:spcAft>
              <a:buClr>
                <a:srgbClr val="000000"/>
              </a:buClr>
              <a:buSzPts val="1100"/>
              <a:buFont typeface="Arial"/>
              <a:buNone/>
            </a:pPr>
            <a:r>
              <a:rPr lang="en" sz="3000"/>
              <a:t>An Analysis of Self Inflicted Deaths Between 2005-2015</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latin typeface="Raleway"/>
              <a:ea typeface="Raleway"/>
              <a:cs typeface="Raleway"/>
              <a:sym typeface="Raleway"/>
            </a:endParaRPr>
          </a:p>
          <a:p>
            <a:pPr indent="0" lvl="0" marL="0" rtl="0" algn="l">
              <a:spcBef>
                <a:spcPts val="0"/>
              </a:spcBef>
              <a:spcAft>
                <a:spcPts val="0"/>
              </a:spcAft>
              <a:buClr>
                <a:srgbClr val="000000"/>
              </a:buClr>
              <a:buSzPts val="1100"/>
              <a:buFont typeface="Arial"/>
              <a:buNone/>
            </a:pPr>
            <a:r>
              <a:rPr b="1" lang="en" sz="1800">
                <a:solidFill>
                  <a:schemeClr val="dk2"/>
                </a:solidFill>
                <a:latin typeface="Raleway"/>
                <a:ea typeface="Raleway"/>
                <a:cs typeface="Raleway"/>
                <a:sym typeface="Raleway"/>
              </a:rPr>
              <a:t>A Presentation By: Anna, Diego, Hank, and Seth</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2"/>
          <p:cNvPicPr preferRelativeResize="0"/>
          <p:nvPr/>
        </p:nvPicPr>
        <p:blipFill>
          <a:blip r:embed="rId3">
            <a:alphaModFix/>
          </a:blip>
          <a:stretch>
            <a:fillRect/>
          </a:stretch>
        </p:blipFill>
        <p:spPr>
          <a:xfrm>
            <a:off x="-395025" y="1185700"/>
            <a:ext cx="7013902" cy="3506951"/>
          </a:xfrm>
          <a:prstGeom prst="rect">
            <a:avLst/>
          </a:prstGeom>
          <a:noFill/>
          <a:ln>
            <a:noFill/>
          </a:ln>
        </p:spPr>
      </p:pic>
      <p:sp>
        <p:nvSpPr>
          <p:cNvPr id="152" name="Google Shape;152;p22"/>
          <p:cNvSpPr txBox="1"/>
          <p:nvPr>
            <p:ph type="title"/>
          </p:nvPr>
        </p:nvSpPr>
        <p:spPr>
          <a:xfrm>
            <a:off x="271700" y="548975"/>
            <a:ext cx="8336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Does Age play a Factor in how one commits suicide?</a:t>
            </a:r>
            <a:endParaRPr sz="2500"/>
          </a:p>
        </p:txBody>
      </p:sp>
      <p:sp>
        <p:nvSpPr>
          <p:cNvPr id="153" name="Google Shape;153;p22"/>
          <p:cNvSpPr txBox="1"/>
          <p:nvPr/>
        </p:nvSpPr>
        <p:spPr>
          <a:xfrm>
            <a:off x="6618875" y="1779075"/>
            <a:ext cx="2381700" cy="23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Firearms account for 42% of suicides under the age of 50.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After the age of 50, usage increases to 58.4%.</a:t>
            </a:r>
            <a:endParaRPr>
              <a:latin typeface="Lato"/>
              <a:ea typeface="Lato"/>
              <a:cs typeface="Lato"/>
              <a:sym typeface="Lato"/>
            </a:endParaRPr>
          </a:p>
        </p:txBody>
      </p:sp>
      <p:pic>
        <p:nvPicPr>
          <p:cNvPr id="154" name="Google Shape;154;p22"/>
          <p:cNvPicPr preferRelativeResize="0"/>
          <p:nvPr/>
        </p:nvPicPr>
        <p:blipFill>
          <a:blip r:embed="rId4">
            <a:alphaModFix/>
          </a:blip>
          <a:stretch>
            <a:fillRect/>
          </a:stretch>
        </p:blipFill>
        <p:spPr>
          <a:xfrm>
            <a:off x="437450" y="4527475"/>
            <a:ext cx="6123158" cy="24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803450" y="5489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Education play a hand in suicide?</a:t>
            </a:r>
            <a:endParaRPr/>
          </a:p>
        </p:txBody>
      </p:sp>
      <p:sp>
        <p:nvSpPr>
          <p:cNvPr id="160" name="Google Shape;160;p23"/>
          <p:cNvSpPr txBox="1"/>
          <p:nvPr>
            <p:ph idx="2" type="body"/>
          </p:nvPr>
        </p:nvSpPr>
        <p:spPr>
          <a:xfrm>
            <a:off x="6702100" y="1518150"/>
            <a:ext cx="1912800" cy="252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Educational Demographic is one of the main contributors to economic hardship which in turn is a contributing factor for some people facing the issue. Initially we looked at the number of suicides a year by educational group. The graph shows number of suicides by year. </a:t>
            </a:r>
            <a:endParaRPr sz="1100"/>
          </a:p>
        </p:txBody>
      </p:sp>
      <p:pic>
        <p:nvPicPr>
          <p:cNvPr id="161" name="Google Shape;161;p23"/>
          <p:cNvPicPr preferRelativeResize="0"/>
          <p:nvPr/>
        </p:nvPicPr>
        <p:blipFill>
          <a:blip r:embed="rId3">
            <a:alphaModFix/>
          </a:blip>
          <a:stretch>
            <a:fillRect/>
          </a:stretch>
        </p:blipFill>
        <p:spPr>
          <a:xfrm>
            <a:off x="344700" y="1084175"/>
            <a:ext cx="5969700" cy="311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4"/>
          <p:cNvPicPr preferRelativeResize="0"/>
          <p:nvPr/>
        </p:nvPicPr>
        <p:blipFill>
          <a:blip r:embed="rId3">
            <a:alphaModFix/>
          </a:blip>
          <a:stretch>
            <a:fillRect/>
          </a:stretch>
        </p:blipFill>
        <p:spPr>
          <a:xfrm>
            <a:off x="653675" y="1098975"/>
            <a:ext cx="7543800" cy="3771900"/>
          </a:xfrm>
          <a:prstGeom prst="rect">
            <a:avLst/>
          </a:prstGeom>
          <a:noFill/>
          <a:ln>
            <a:noFill/>
          </a:ln>
        </p:spPr>
      </p:pic>
      <p:sp>
        <p:nvSpPr>
          <p:cNvPr id="167" name="Google Shape;167;p24"/>
          <p:cNvSpPr txBox="1"/>
          <p:nvPr>
            <p:ph type="title"/>
          </p:nvPr>
        </p:nvSpPr>
        <p:spPr>
          <a:xfrm>
            <a:off x="727800" y="5637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Education play a hand in suicide?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3">
            <a:alphaModFix/>
          </a:blip>
          <a:stretch>
            <a:fillRect/>
          </a:stretch>
        </p:blipFill>
        <p:spPr>
          <a:xfrm>
            <a:off x="796850" y="1061975"/>
            <a:ext cx="7431901" cy="3715951"/>
          </a:xfrm>
          <a:prstGeom prst="rect">
            <a:avLst/>
          </a:prstGeom>
          <a:noFill/>
          <a:ln>
            <a:noFill/>
          </a:ln>
        </p:spPr>
      </p:pic>
      <p:sp>
        <p:nvSpPr>
          <p:cNvPr id="173" name="Google Shape;173;p25"/>
          <p:cNvSpPr txBox="1"/>
          <p:nvPr>
            <p:ph type="title"/>
          </p:nvPr>
        </p:nvSpPr>
        <p:spPr>
          <a:xfrm>
            <a:off x="727800" y="526775"/>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College vs Doctorate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440175" y="526775"/>
            <a:ext cx="832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do educational groups stack against each other as a whole?</a:t>
            </a:r>
            <a:endParaRPr sz="2000"/>
          </a:p>
        </p:txBody>
      </p:sp>
      <p:pic>
        <p:nvPicPr>
          <p:cNvPr id="179" name="Google Shape;179;p26"/>
          <p:cNvPicPr preferRelativeResize="0"/>
          <p:nvPr/>
        </p:nvPicPr>
        <p:blipFill>
          <a:blip r:embed="rId3">
            <a:alphaModFix/>
          </a:blip>
          <a:stretch>
            <a:fillRect/>
          </a:stretch>
        </p:blipFill>
        <p:spPr>
          <a:xfrm>
            <a:off x="735225" y="1051950"/>
            <a:ext cx="7161350" cy="3776726"/>
          </a:xfrm>
          <a:prstGeom prst="rect">
            <a:avLst/>
          </a:prstGeom>
          <a:noFill/>
          <a:ln>
            <a:noFill/>
          </a:ln>
        </p:spPr>
      </p:pic>
      <p:sp>
        <p:nvSpPr>
          <p:cNvPr id="180" name="Google Shape;180;p26"/>
          <p:cNvSpPr txBox="1"/>
          <p:nvPr/>
        </p:nvSpPr>
        <p:spPr>
          <a:xfrm>
            <a:off x="5767600" y="1712100"/>
            <a:ext cx="2926800" cy="20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81" name="Google Shape;181;p26"/>
          <p:cNvSpPr txBox="1"/>
          <p:nvPr/>
        </p:nvSpPr>
        <p:spPr>
          <a:xfrm>
            <a:off x="5683750" y="1487550"/>
            <a:ext cx="3010500" cy="29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7"/>
          <p:cNvPicPr preferRelativeResize="0"/>
          <p:nvPr/>
        </p:nvPicPr>
        <p:blipFill>
          <a:blip r:embed="rId3">
            <a:alphaModFix/>
          </a:blip>
          <a:stretch>
            <a:fillRect/>
          </a:stretch>
        </p:blipFill>
        <p:spPr>
          <a:xfrm>
            <a:off x="-524675" y="1184975"/>
            <a:ext cx="7745224" cy="3872599"/>
          </a:xfrm>
          <a:prstGeom prst="rect">
            <a:avLst/>
          </a:prstGeom>
          <a:noFill/>
          <a:ln>
            <a:noFill/>
          </a:ln>
        </p:spPr>
      </p:pic>
      <p:sp>
        <p:nvSpPr>
          <p:cNvPr id="187" name="Google Shape;187;p27"/>
          <p:cNvSpPr txBox="1"/>
          <p:nvPr>
            <p:ph type="title"/>
          </p:nvPr>
        </p:nvSpPr>
        <p:spPr>
          <a:xfrm>
            <a:off x="440175" y="526775"/>
            <a:ext cx="832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Does Suicide differ depending on Sex?</a:t>
            </a:r>
            <a:endParaRPr sz="2000"/>
          </a:p>
        </p:txBody>
      </p:sp>
      <p:sp>
        <p:nvSpPr>
          <p:cNvPr id="188" name="Google Shape;188;p27"/>
          <p:cNvSpPr txBox="1"/>
          <p:nvPr>
            <p:ph idx="2" type="body"/>
          </p:nvPr>
        </p:nvSpPr>
        <p:spPr>
          <a:xfrm>
            <a:off x="6702100" y="1518150"/>
            <a:ext cx="2442000" cy="25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Gender paradox in suicide:</a:t>
            </a:r>
            <a:endParaRPr sz="1400"/>
          </a:p>
          <a:p>
            <a:pPr indent="-298450" lvl="0" marL="285750" rtl="0" algn="l">
              <a:spcBef>
                <a:spcPts val="1600"/>
              </a:spcBef>
              <a:spcAft>
                <a:spcPts val="0"/>
              </a:spcAft>
              <a:buSzPts val="1100"/>
              <a:buChar char="●"/>
            </a:pPr>
            <a:r>
              <a:rPr lang="en" sz="1100"/>
              <a:t>Women </a:t>
            </a:r>
            <a:r>
              <a:rPr lang="en" sz="1100"/>
              <a:t>have more suicidal thoughts*</a:t>
            </a:r>
            <a:endParaRPr sz="1100"/>
          </a:p>
          <a:p>
            <a:pPr indent="-298450" lvl="0" marL="285750" rtl="0" algn="l">
              <a:spcBef>
                <a:spcPts val="0"/>
              </a:spcBef>
              <a:spcAft>
                <a:spcPts val="0"/>
              </a:spcAft>
              <a:buSzPts val="1100"/>
              <a:buChar char="●"/>
            </a:pPr>
            <a:r>
              <a:rPr lang="en" sz="1100"/>
              <a:t>Men die by suicide more frequently</a:t>
            </a:r>
            <a:endParaRPr sz="1100"/>
          </a:p>
        </p:txBody>
      </p:sp>
      <p:sp>
        <p:nvSpPr>
          <p:cNvPr id="189" name="Google Shape;189;p27"/>
          <p:cNvSpPr txBox="1"/>
          <p:nvPr/>
        </p:nvSpPr>
        <p:spPr>
          <a:xfrm>
            <a:off x="6072900" y="4832100"/>
            <a:ext cx="30711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latin typeface="Lato"/>
                <a:ea typeface="Lato"/>
                <a:cs typeface="Lato"/>
                <a:sym typeface="Lato"/>
              </a:rPr>
              <a:t>*Source: Self-Directed Violence report by World Health Organization</a:t>
            </a:r>
            <a:endParaRPr i="1" sz="8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p:nvPr/>
        </p:nvSpPr>
        <p:spPr>
          <a:xfrm>
            <a:off x="653650" y="1060850"/>
            <a:ext cx="1221600" cy="321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8"/>
          <p:cNvPicPr preferRelativeResize="0"/>
          <p:nvPr/>
        </p:nvPicPr>
        <p:blipFill>
          <a:blip r:embed="rId3">
            <a:alphaModFix/>
          </a:blip>
          <a:stretch>
            <a:fillRect/>
          </a:stretch>
        </p:blipFill>
        <p:spPr>
          <a:xfrm>
            <a:off x="1136200" y="1189825"/>
            <a:ext cx="6464401" cy="3878649"/>
          </a:xfrm>
          <a:prstGeom prst="rect">
            <a:avLst/>
          </a:prstGeom>
          <a:noFill/>
          <a:ln>
            <a:noFill/>
          </a:ln>
        </p:spPr>
      </p:pic>
      <p:sp>
        <p:nvSpPr>
          <p:cNvPr id="196" name="Google Shape;196;p28"/>
          <p:cNvSpPr txBox="1"/>
          <p:nvPr>
            <p:ph type="title"/>
          </p:nvPr>
        </p:nvSpPr>
        <p:spPr>
          <a:xfrm>
            <a:off x="409350" y="571175"/>
            <a:ext cx="832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300"/>
              <a:t>Marital Status &amp; Suicide: A </a:t>
            </a:r>
            <a:r>
              <a:rPr lang="en" sz="2300"/>
              <a:t>Distinguishable </a:t>
            </a:r>
            <a:r>
              <a:rPr lang="en" sz="2300"/>
              <a:t>Relationship?</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02" name="Google Shape;202;p29"/>
          <p:cNvSpPr txBox="1"/>
          <p:nvPr>
            <p:ph idx="1" type="body"/>
          </p:nvPr>
        </p:nvSpPr>
        <p:spPr>
          <a:xfrm>
            <a:off x="729325" y="2078875"/>
            <a:ext cx="3774300" cy="24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100% of people will die,                                                             </a:t>
            </a:r>
            <a:r>
              <a:rPr lang="en">
                <a:solidFill>
                  <a:srgbClr val="FFFFFF"/>
                </a:solidFill>
              </a:rPr>
              <a:t>.  </a:t>
            </a:r>
            <a:r>
              <a:rPr lang="en"/>
              <a:t>        BUT not all will die from suicide </a:t>
            </a:r>
            <a:endParaRPr/>
          </a:p>
          <a:p>
            <a:pPr indent="-311150" lvl="0" marL="457200" rtl="0" algn="l">
              <a:spcBef>
                <a:spcPts val="1600"/>
              </a:spcBef>
              <a:spcAft>
                <a:spcPts val="0"/>
              </a:spcAft>
              <a:buSzPts val="1300"/>
              <a:buChar char="-"/>
            </a:pPr>
            <a:r>
              <a:rPr lang="en"/>
              <a:t>“Suicide is a permanent solution to a temporary problem.”</a:t>
            </a:r>
            <a:endParaRPr/>
          </a:p>
          <a:p>
            <a:pPr indent="-311150" lvl="0" marL="457200" rtl="0" algn="l">
              <a:spcBef>
                <a:spcPts val="0"/>
              </a:spcBef>
              <a:spcAft>
                <a:spcPts val="0"/>
              </a:spcAft>
              <a:buSzPts val="1300"/>
              <a:buChar char="-"/>
            </a:pPr>
            <a:r>
              <a:rPr lang="en"/>
              <a:t>“When it is darkest, We can see the stars.” - </a:t>
            </a:r>
            <a:r>
              <a:rPr i="1" lang="en" sz="1000"/>
              <a:t>Ralph Waldo Emerson</a:t>
            </a:r>
            <a:endParaRPr i="1" sz="1000"/>
          </a:p>
          <a:p>
            <a:pPr indent="-311150" lvl="0" marL="457200" rtl="0" algn="l">
              <a:spcBef>
                <a:spcPts val="0"/>
              </a:spcBef>
              <a:spcAft>
                <a:spcPts val="0"/>
              </a:spcAft>
              <a:buSzPts val="1300"/>
              <a:buChar char="-"/>
            </a:pPr>
            <a:r>
              <a:rPr lang="en"/>
              <a:t>“This life. This night. Your Story. Your Pain. Your Hope. It matters. All of it matters.” - </a:t>
            </a:r>
            <a:r>
              <a:rPr i="1" lang="en" sz="1000">
                <a:solidFill>
                  <a:srgbClr val="555555"/>
                </a:solidFill>
              </a:rPr>
              <a:t>Jamie Tworkowski</a:t>
            </a:r>
            <a:endParaRPr/>
          </a:p>
        </p:txBody>
      </p:sp>
      <p:sp>
        <p:nvSpPr>
          <p:cNvPr id="203" name="Google Shape;203;p29"/>
          <p:cNvSpPr txBox="1"/>
          <p:nvPr>
            <p:ph idx="2" type="body"/>
          </p:nvPr>
        </p:nvSpPr>
        <p:spPr>
          <a:xfrm>
            <a:off x="4503625" y="2078875"/>
            <a:ext cx="3774300" cy="26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TALK TO SOMEONE NOW</a:t>
            </a:r>
            <a:endParaRPr b="1" sz="1800"/>
          </a:p>
          <a:p>
            <a:pPr indent="0" lvl="0" marL="0" rtl="0" algn="l">
              <a:spcBef>
                <a:spcPts val="1600"/>
              </a:spcBef>
              <a:spcAft>
                <a:spcPts val="0"/>
              </a:spcAft>
              <a:buNone/>
            </a:pPr>
            <a:r>
              <a:rPr lang="en" sz="1200">
                <a:solidFill>
                  <a:srgbClr val="18322E"/>
                </a:solidFill>
                <a:latin typeface="Arial"/>
                <a:ea typeface="Arial"/>
                <a:cs typeface="Arial"/>
                <a:sym typeface="Arial"/>
              </a:rPr>
              <a:t>If you’re thinking about suicide, are worried about a friend or loved one, or would like emotional support, the Lifeline network is available 24/7 across the United States.</a:t>
            </a:r>
            <a:endParaRPr b="1" sz="1200"/>
          </a:p>
          <a:p>
            <a:pPr indent="0" lvl="0" marL="0" rtl="0" algn="l">
              <a:spcBef>
                <a:spcPts val="1600"/>
              </a:spcBef>
              <a:spcAft>
                <a:spcPts val="0"/>
              </a:spcAft>
              <a:buNone/>
            </a:pPr>
            <a:r>
              <a:rPr lang="en" u="sng">
                <a:solidFill>
                  <a:schemeClr val="hlink"/>
                </a:solidFill>
                <a:hlinkClick r:id="rId3"/>
              </a:rPr>
              <a:t>https://suicidepreventionlifeline.org/</a:t>
            </a:r>
            <a:endParaRPr/>
          </a:p>
          <a:p>
            <a:pPr indent="0" lvl="0" marL="0" rtl="0" algn="l">
              <a:spcBef>
                <a:spcPts val="1600"/>
              </a:spcBef>
              <a:spcAft>
                <a:spcPts val="0"/>
              </a:spcAft>
              <a:buNone/>
            </a:pPr>
            <a:r>
              <a:rPr lang="en"/>
              <a:t>1-800-273-8255</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Why we choose to analyze Death and in particular Suicide?</a:t>
            </a:r>
            <a:endParaRPr sz="1800"/>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around Alzheimer’s led to seeking understanding the stats around Alzheimer’s deaths, which brought about additional discussion concerning other types of death.</a:t>
            </a:r>
            <a:endParaRPr/>
          </a:p>
          <a:p>
            <a:pPr indent="0" lvl="0" marL="0" rtl="0" algn="l">
              <a:spcBef>
                <a:spcPts val="1600"/>
              </a:spcBef>
              <a:spcAft>
                <a:spcPts val="1600"/>
              </a:spcAft>
              <a:buNone/>
            </a:pPr>
            <a:r>
              <a:rPr lang="en"/>
              <a:t>Once we did exploratory analytics, we realized there was a story to tell around suicide.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Questions did we ask the Data?</a:t>
            </a:r>
            <a:endParaRPr/>
          </a:p>
        </p:txBody>
      </p:sp>
      <p:sp>
        <p:nvSpPr>
          <p:cNvPr id="99" name="Google Shape;99;p1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Is the rate of suicides increasing?</a:t>
            </a:r>
            <a:endParaRPr/>
          </a:p>
          <a:p>
            <a:pPr indent="-311150" lvl="0" marL="457200" rtl="0" algn="l">
              <a:spcBef>
                <a:spcPts val="0"/>
              </a:spcBef>
              <a:spcAft>
                <a:spcPts val="0"/>
              </a:spcAft>
              <a:buSzPts val="1300"/>
              <a:buChar char="●"/>
            </a:pPr>
            <a:r>
              <a:rPr lang="en"/>
              <a:t>Is the rate of suicides increasing with age?</a:t>
            </a:r>
            <a:endParaRPr/>
          </a:p>
          <a:p>
            <a:pPr indent="-311150" lvl="0" marL="457200" rtl="0" algn="l">
              <a:spcBef>
                <a:spcPts val="0"/>
              </a:spcBef>
              <a:spcAft>
                <a:spcPts val="0"/>
              </a:spcAft>
              <a:buSzPts val="1300"/>
              <a:buChar char="●"/>
            </a:pPr>
            <a:r>
              <a:rPr lang="en"/>
              <a:t>Does education play a factor in suicide?</a:t>
            </a:r>
            <a:endParaRPr/>
          </a:p>
        </p:txBody>
      </p:sp>
      <p:sp>
        <p:nvSpPr>
          <p:cNvPr id="100" name="Google Shape;100;p15"/>
          <p:cNvSpPr txBox="1"/>
          <p:nvPr>
            <p:ph idx="2" type="body"/>
          </p:nvPr>
        </p:nvSpPr>
        <p:spPr>
          <a:xfrm>
            <a:off x="4425550" y="2078875"/>
            <a:ext cx="4661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 most suicides involve firearms?</a:t>
            </a:r>
            <a:endParaRPr/>
          </a:p>
          <a:p>
            <a:pPr indent="-311150" lvl="0" marL="457200" rtl="0" algn="l">
              <a:spcBef>
                <a:spcPts val="0"/>
              </a:spcBef>
              <a:spcAft>
                <a:spcPts val="0"/>
              </a:spcAft>
              <a:buSzPts val="1300"/>
              <a:buChar char="●"/>
            </a:pPr>
            <a:r>
              <a:rPr lang="en"/>
              <a:t>Is suicide more prevalent in one age group over others?</a:t>
            </a:r>
            <a:endParaRPr/>
          </a:p>
          <a:p>
            <a:pPr indent="-311150" lvl="0" marL="457200" rtl="0" algn="l">
              <a:spcBef>
                <a:spcPts val="0"/>
              </a:spcBef>
              <a:spcAft>
                <a:spcPts val="0"/>
              </a:spcAft>
              <a:buSzPts val="1300"/>
              <a:buChar char="●"/>
            </a:pPr>
            <a:r>
              <a:rPr lang="en"/>
              <a:t>Marital status &amp; suicide: a distinguishable relationship?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85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106" name="Google Shape;106;p16"/>
          <p:cNvSpPr txBox="1"/>
          <p:nvPr>
            <p:ph idx="1" type="body"/>
          </p:nvPr>
        </p:nvSpPr>
        <p:spPr>
          <a:xfrm>
            <a:off x="727650" y="1257400"/>
            <a:ext cx="7688700" cy="36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Where did we find our data?</a:t>
            </a:r>
            <a:endParaRPr b="1" sz="1800">
              <a:solidFill>
                <a:srgbClr val="000000"/>
              </a:solidFill>
            </a:endParaRPr>
          </a:p>
          <a:p>
            <a:pPr indent="-311150" lvl="0" marL="457200" rtl="0" algn="l">
              <a:spcBef>
                <a:spcPts val="1600"/>
              </a:spcBef>
              <a:spcAft>
                <a:spcPts val="0"/>
              </a:spcAft>
              <a:buClr>
                <a:srgbClr val="0000FF"/>
              </a:buClr>
              <a:buSzPts val="1300"/>
              <a:buChar char="●"/>
            </a:pPr>
            <a:r>
              <a:rPr lang="en" u="sng">
                <a:solidFill>
                  <a:schemeClr val="hlink"/>
                </a:solidFill>
                <a:hlinkClick r:id="rId3"/>
              </a:rPr>
              <a:t>Kaggle</a:t>
            </a:r>
            <a:endParaRPr>
              <a:solidFill>
                <a:srgbClr val="0000FF"/>
              </a:solidFill>
            </a:endParaRPr>
          </a:p>
          <a:p>
            <a:pPr indent="-311150" lvl="1" marL="914400" rtl="0" algn="l">
              <a:spcBef>
                <a:spcPts val="0"/>
              </a:spcBef>
              <a:spcAft>
                <a:spcPts val="0"/>
              </a:spcAft>
              <a:buSzPts val="1300"/>
              <a:buChar char="○"/>
            </a:pPr>
            <a:r>
              <a:rPr lang="en" sz="1300"/>
              <a:t>Main Source</a:t>
            </a:r>
            <a:endParaRPr sz="1300"/>
          </a:p>
          <a:p>
            <a:pPr indent="-311150" lvl="0" marL="457200" rtl="0" algn="l">
              <a:spcBef>
                <a:spcPts val="0"/>
              </a:spcBef>
              <a:spcAft>
                <a:spcPts val="0"/>
              </a:spcAft>
              <a:buClr>
                <a:srgbClr val="0000FF"/>
              </a:buClr>
              <a:buSzPts val="1300"/>
              <a:buChar char="●"/>
            </a:pPr>
            <a:r>
              <a:rPr lang="en" u="sng">
                <a:solidFill>
                  <a:schemeClr val="hlink"/>
                </a:solidFill>
                <a:hlinkClick r:id="rId4"/>
              </a:rPr>
              <a:t>CMS.gov</a:t>
            </a:r>
            <a:endParaRPr>
              <a:solidFill>
                <a:srgbClr val="0000FF"/>
              </a:solidFill>
            </a:endParaRPr>
          </a:p>
          <a:p>
            <a:pPr indent="-311150" lvl="1" marL="914400" rtl="0" algn="l">
              <a:spcBef>
                <a:spcPts val="0"/>
              </a:spcBef>
              <a:spcAft>
                <a:spcPts val="0"/>
              </a:spcAft>
              <a:buSzPts val="1300"/>
              <a:buChar char="○"/>
            </a:pPr>
            <a:r>
              <a:rPr lang="en" sz="1300"/>
              <a:t>Health Code txt files</a:t>
            </a:r>
            <a:endParaRPr sz="1300"/>
          </a:p>
          <a:p>
            <a:pPr indent="-311150" lvl="0" marL="457200" rtl="0" algn="l">
              <a:spcBef>
                <a:spcPts val="0"/>
              </a:spcBef>
              <a:spcAft>
                <a:spcPts val="0"/>
              </a:spcAft>
              <a:buClr>
                <a:srgbClr val="0000FF"/>
              </a:buClr>
              <a:buSzPts val="1300"/>
              <a:buChar char="●"/>
            </a:pPr>
            <a:r>
              <a:rPr lang="en" u="sng">
                <a:solidFill>
                  <a:schemeClr val="hlink"/>
                </a:solidFill>
                <a:hlinkClick r:id="rId5"/>
              </a:rPr>
              <a:t>CDC.gov</a:t>
            </a:r>
            <a:endParaRPr>
              <a:solidFill>
                <a:srgbClr val="0000FF"/>
              </a:solidFill>
            </a:endParaRPr>
          </a:p>
          <a:p>
            <a:pPr indent="-311150" lvl="1" marL="914400" rtl="0" algn="l">
              <a:spcBef>
                <a:spcPts val="0"/>
              </a:spcBef>
              <a:spcAft>
                <a:spcPts val="0"/>
              </a:spcAft>
              <a:buSzPts val="1300"/>
              <a:buChar char="○"/>
            </a:pPr>
            <a:r>
              <a:rPr lang="en" sz="1300"/>
              <a:t>Quick Code Reference</a:t>
            </a:r>
            <a:endParaRPr sz="1300"/>
          </a:p>
          <a:p>
            <a:pPr indent="0" lvl="0" marL="0" rtl="0" algn="l">
              <a:spcBef>
                <a:spcPts val="1600"/>
              </a:spcBef>
              <a:spcAft>
                <a:spcPts val="0"/>
              </a:spcAft>
              <a:buNone/>
            </a:pPr>
            <a:r>
              <a:rPr b="1" lang="en" sz="1800">
                <a:solidFill>
                  <a:srgbClr val="000000"/>
                </a:solidFill>
              </a:rPr>
              <a:t>What issues did we have with our data?</a:t>
            </a:r>
            <a:endParaRPr b="1" sz="1800">
              <a:solidFill>
                <a:srgbClr val="000000"/>
              </a:solidFill>
            </a:endParaRPr>
          </a:p>
          <a:p>
            <a:pPr indent="-311150" lvl="0" marL="457200" rtl="0" algn="l">
              <a:spcBef>
                <a:spcPts val="1600"/>
              </a:spcBef>
              <a:spcAft>
                <a:spcPts val="0"/>
              </a:spcAft>
              <a:buSzPts val="1300"/>
              <a:buChar char="●"/>
            </a:pPr>
            <a:r>
              <a:rPr lang="en"/>
              <a:t>The files were massive and initially hard to explore.</a:t>
            </a:r>
            <a:endParaRPr/>
          </a:p>
          <a:p>
            <a:pPr indent="-311150" lvl="0" marL="457200" rtl="0" algn="l">
              <a:spcBef>
                <a:spcPts val="0"/>
              </a:spcBef>
              <a:spcAft>
                <a:spcPts val="0"/>
              </a:spcAft>
              <a:buSzPts val="1300"/>
              <a:buChar char="●"/>
            </a:pPr>
            <a:r>
              <a:rPr lang="en"/>
              <a:t>The medical codes were complex, ever changing, and abundant (over 68k.)</a:t>
            </a:r>
            <a:endParaRPr/>
          </a:p>
          <a:p>
            <a:pPr indent="-311150" lvl="0" marL="457200" rtl="0" algn="l">
              <a:spcBef>
                <a:spcPts val="0"/>
              </a:spcBef>
              <a:spcAft>
                <a:spcPts val="0"/>
              </a:spcAft>
              <a:buSzPts val="1300"/>
              <a:buChar char="●"/>
            </a:pPr>
            <a:r>
              <a:rPr lang="en"/>
              <a:t>The data was very light on detailed or geographical information.</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1225" y="541575"/>
            <a:ext cx="3300900" cy="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the Data</a:t>
            </a:r>
            <a:endParaRPr/>
          </a:p>
        </p:txBody>
      </p:sp>
      <p:sp>
        <p:nvSpPr>
          <p:cNvPr id="112" name="Google Shape;112;p17"/>
          <p:cNvSpPr txBox="1"/>
          <p:nvPr>
            <p:ph idx="1" type="body"/>
          </p:nvPr>
        </p:nvSpPr>
        <p:spPr>
          <a:xfrm>
            <a:off x="233425" y="1259800"/>
            <a:ext cx="3788700" cy="394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data came in a zipped folder containing 11 CSV files.  Each was millions of rows by 77 columns, which took up a lot of memory. </a:t>
            </a:r>
            <a:endParaRPr/>
          </a:p>
          <a:p>
            <a:pPr indent="0" lvl="0" marL="0" rtl="0" algn="l">
              <a:lnSpc>
                <a:spcPct val="100000"/>
              </a:lnSpc>
              <a:spcBef>
                <a:spcPts val="1600"/>
              </a:spcBef>
              <a:spcAft>
                <a:spcPts val="0"/>
              </a:spcAft>
              <a:buNone/>
            </a:pPr>
            <a:r>
              <a:rPr lang="en"/>
              <a:t>Process:</a:t>
            </a:r>
            <a:endParaRPr/>
          </a:p>
          <a:p>
            <a:pPr indent="-311150" lvl="0" marL="457200" rtl="0" algn="l">
              <a:lnSpc>
                <a:spcPct val="100000"/>
              </a:lnSpc>
              <a:spcBef>
                <a:spcPts val="1600"/>
              </a:spcBef>
              <a:spcAft>
                <a:spcPts val="0"/>
              </a:spcAft>
              <a:buSzPts val="1300"/>
              <a:buAutoNum type="arabicPeriod"/>
            </a:pPr>
            <a:r>
              <a:rPr lang="en"/>
              <a:t>Read a batch of CSVs to dataframes</a:t>
            </a:r>
            <a:endParaRPr/>
          </a:p>
          <a:p>
            <a:pPr indent="-311150" lvl="0" marL="457200" rtl="0" algn="l">
              <a:lnSpc>
                <a:spcPct val="100000"/>
              </a:lnSpc>
              <a:spcBef>
                <a:spcPts val="0"/>
              </a:spcBef>
              <a:spcAft>
                <a:spcPts val="0"/>
              </a:spcAft>
              <a:buSzPts val="1300"/>
              <a:buAutoNum type="arabicPeriod"/>
            </a:pPr>
            <a:r>
              <a:rPr lang="en"/>
              <a:t>Append all to one dataframe</a:t>
            </a:r>
            <a:endParaRPr/>
          </a:p>
          <a:p>
            <a:pPr indent="-311150" lvl="0" marL="457200" rtl="0" algn="l">
              <a:lnSpc>
                <a:spcPct val="100000"/>
              </a:lnSpc>
              <a:spcBef>
                <a:spcPts val="0"/>
              </a:spcBef>
              <a:spcAft>
                <a:spcPts val="0"/>
              </a:spcAft>
              <a:buSzPts val="1300"/>
              <a:buAutoNum type="arabicPeriod"/>
            </a:pPr>
            <a:r>
              <a:rPr lang="en"/>
              <a:t>Keep pertinent columns</a:t>
            </a:r>
            <a:endParaRPr/>
          </a:p>
          <a:p>
            <a:pPr indent="-311150" lvl="0" marL="457200" rtl="0" algn="l">
              <a:lnSpc>
                <a:spcPct val="100000"/>
              </a:lnSpc>
              <a:spcBef>
                <a:spcPts val="0"/>
              </a:spcBef>
              <a:spcAft>
                <a:spcPts val="0"/>
              </a:spcAft>
              <a:buSzPts val="1300"/>
              <a:buAutoNum type="arabicPeriod"/>
            </a:pPr>
            <a:r>
              <a:rPr lang="en"/>
              <a:t>Take a sample of the dataframe</a:t>
            </a:r>
            <a:endParaRPr/>
          </a:p>
          <a:p>
            <a:pPr indent="-311150" lvl="0" marL="457200" rtl="0" algn="l">
              <a:lnSpc>
                <a:spcPct val="100000"/>
              </a:lnSpc>
              <a:spcBef>
                <a:spcPts val="0"/>
              </a:spcBef>
              <a:spcAft>
                <a:spcPts val="0"/>
              </a:spcAft>
              <a:buSzPts val="1300"/>
              <a:buAutoNum type="arabicPeriod"/>
            </a:pPr>
            <a:r>
              <a:rPr lang="en"/>
              <a:t>Save the sample to CSV</a:t>
            </a:r>
            <a:endParaRPr/>
          </a:p>
          <a:p>
            <a:pPr indent="-311150" lvl="0" marL="457200" rtl="0" algn="l">
              <a:lnSpc>
                <a:spcPct val="100000"/>
              </a:lnSpc>
              <a:spcBef>
                <a:spcPts val="0"/>
              </a:spcBef>
              <a:spcAft>
                <a:spcPts val="0"/>
              </a:spcAft>
              <a:buSzPts val="1300"/>
              <a:buAutoNum type="arabicPeriod"/>
            </a:pPr>
            <a:r>
              <a:rPr lang="en"/>
              <a:t>Repeat</a:t>
            </a:r>
            <a:endParaRPr/>
          </a:p>
          <a:p>
            <a:pPr indent="-311150" lvl="0" marL="457200" rtl="0" algn="l">
              <a:lnSpc>
                <a:spcPct val="100000"/>
              </a:lnSpc>
              <a:spcBef>
                <a:spcPts val="0"/>
              </a:spcBef>
              <a:spcAft>
                <a:spcPts val="0"/>
              </a:spcAft>
              <a:buSzPts val="1300"/>
              <a:buAutoNum type="arabicPeriod"/>
            </a:pPr>
            <a:r>
              <a:rPr lang="en"/>
              <a:t>Append sample CSVs</a:t>
            </a:r>
            <a:endParaRPr/>
          </a:p>
          <a:p>
            <a:pPr indent="0" lvl="0" marL="0" rtl="0" algn="l">
              <a:lnSpc>
                <a:spcPct val="100000"/>
              </a:lnSpc>
              <a:spcBef>
                <a:spcPts val="1600"/>
              </a:spcBef>
              <a:spcAft>
                <a:spcPts val="1600"/>
              </a:spcAft>
              <a:buNone/>
            </a:pPr>
            <a:r>
              <a:rPr lang="en"/>
              <a:t>Sample </a:t>
            </a:r>
            <a:r>
              <a:rPr lang="en"/>
              <a:t>resemblance</a:t>
            </a:r>
            <a:r>
              <a:rPr lang="en"/>
              <a:t>:  -.02% to .04%</a:t>
            </a:r>
            <a:endParaRPr/>
          </a:p>
        </p:txBody>
      </p:sp>
      <p:pic>
        <p:nvPicPr>
          <p:cNvPr id="113" name="Google Shape;113;p17"/>
          <p:cNvPicPr preferRelativeResize="0"/>
          <p:nvPr/>
        </p:nvPicPr>
        <p:blipFill>
          <a:blip r:embed="rId3">
            <a:alphaModFix/>
          </a:blip>
          <a:stretch>
            <a:fillRect/>
          </a:stretch>
        </p:blipFill>
        <p:spPr>
          <a:xfrm>
            <a:off x="4161100" y="822688"/>
            <a:ext cx="4808300" cy="34981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1225" y="541575"/>
            <a:ext cx="3300900" cy="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the Data</a:t>
            </a:r>
            <a:endParaRPr/>
          </a:p>
        </p:txBody>
      </p:sp>
      <p:sp>
        <p:nvSpPr>
          <p:cNvPr id="119" name="Google Shape;119;p18"/>
          <p:cNvSpPr txBox="1"/>
          <p:nvPr>
            <p:ph idx="1" type="body"/>
          </p:nvPr>
        </p:nvSpPr>
        <p:spPr>
          <a:xfrm>
            <a:off x="754825" y="1324875"/>
            <a:ext cx="7560300" cy="12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Each CSV also came with a json file containing medical codes for that year.  </a:t>
            </a:r>
            <a:endParaRPr/>
          </a:p>
          <a:p>
            <a:pPr indent="0" lvl="0" marL="0" rtl="0" algn="l">
              <a:lnSpc>
                <a:spcPct val="100000"/>
              </a:lnSpc>
              <a:spcBef>
                <a:spcPts val="1600"/>
              </a:spcBef>
              <a:spcAft>
                <a:spcPts val="1600"/>
              </a:spcAft>
              <a:buNone/>
            </a:pPr>
            <a:r>
              <a:rPr lang="en"/>
              <a:t>Json files are able to be read into a dataframe similarly to how it would be done using an API.</a:t>
            </a:r>
            <a:endParaRPr/>
          </a:p>
        </p:txBody>
      </p:sp>
      <p:pic>
        <p:nvPicPr>
          <p:cNvPr id="120" name="Google Shape;120;p18"/>
          <p:cNvPicPr preferRelativeResize="0"/>
          <p:nvPr/>
        </p:nvPicPr>
        <p:blipFill>
          <a:blip r:embed="rId3">
            <a:alphaModFix/>
          </a:blip>
          <a:stretch>
            <a:fillRect/>
          </a:stretch>
        </p:blipFill>
        <p:spPr>
          <a:xfrm>
            <a:off x="1590675" y="2571675"/>
            <a:ext cx="5962650" cy="201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1225" y="541575"/>
            <a:ext cx="3300900" cy="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the Data</a:t>
            </a:r>
            <a:endParaRPr/>
          </a:p>
        </p:txBody>
      </p:sp>
      <p:sp>
        <p:nvSpPr>
          <p:cNvPr id="126" name="Google Shape;126;p19"/>
          <p:cNvSpPr txBox="1"/>
          <p:nvPr>
            <p:ph idx="1" type="body"/>
          </p:nvPr>
        </p:nvSpPr>
        <p:spPr>
          <a:xfrm>
            <a:off x="754825" y="1324875"/>
            <a:ext cx="7560300" cy="73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 used many methods and a few functions to manipulate our data.  But there were two that stood out.</a:t>
            </a:r>
            <a:endParaRPr/>
          </a:p>
          <a:p>
            <a:pPr indent="0" lvl="0" marL="0" rtl="0" algn="l">
              <a:lnSpc>
                <a:spcPct val="100000"/>
              </a:lnSpc>
              <a:spcBef>
                <a:spcPts val="1600"/>
              </a:spcBef>
              <a:spcAft>
                <a:spcPts val="1600"/>
              </a:spcAft>
              <a:buNone/>
            </a:pPr>
            <a:r>
              <a:rPr b="1" lang="en"/>
              <a:t>pd.get_dummies()</a:t>
            </a:r>
            <a:endParaRPr b="1"/>
          </a:p>
        </p:txBody>
      </p:sp>
      <p:pic>
        <p:nvPicPr>
          <p:cNvPr id="127" name="Google Shape;127;p19"/>
          <p:cNvPicPr preferRelativeResize="0"/>
          <p:nvPr/>
        </p:nvPicPr>
        <p:blipFill>
          <a:blip r:embed="rId3">
            <a:alphaModFix/>
          </a:blip>
          <a:stretch>
            <a:fillRect/>
          </a:stretch>
        </p:blipFill>
        <p:spPr>
          <a:xfrm>
            <a:off x="362100" y="2374299"/>
            <a:ext cx="1921025" cy="1755869"/>
          </a:xfrm>
          <a:prstGeom prst="rect">
            <a:avLst/>
          </a:prstGeom>
          <a:noFill/>
          <a:ln>
            <a:noFill/>
          </a:ln>
        </p:spPr>
      </p:pic>
      <p:pic>
        <p:nvPicPr>
          <p:cNvPr id="128" name="Google Shape;128;p19"/>
          <p:cNvPicPr preferRelativeResize="0"/>
          <p:nvPr/>
        </p:nvPicPr>
        <p:blipFill>
          <a:blip r:embed="rId4">
            <a:alphaModFix/>
          </a:blip>
          <a:stretch>
            <a:fillRect/>
          </a:stretch>
        </p:blipFill>
        <p:spPr>
          <a:xfrm>
            <a:off x="2299675" y="3054400"/>
            <a:ext cx="4090951" cy="395675"/>
          </a:xfrm>
          <a:prstGeom prst="rect">
            <a:avLst/>
          </a:prstGeom>
          <a:noFill/>
          <a:ln>
            <a:noFill/>
          </a:ln>
        </p:spPr>
      </p:pic>
      <p:pic>
        <p:nvPicPr>
          <p:cNvPr id="129" name="Google Shape;129;p19"/>
          <p:cNvPicPr preferRelativeResize="0"/>
          <p:nvPr/>
        </p:nvPicPr>
        <p:blipFill>
          <a:blip r:embed="rId5">
            <a:alphaModFix/>
          </a:blip>
          <a:stretch>
            <a:fillRect/>
          </a:stretch>
        </p:blipFill>
        <p:spPr>
          <a:xfrm>
            <a:off x="6458975" y="2374300"/>
            <a:ext cx="2461408" cy="1788126"/>
          </a:xfrm>
          <a:prstGeom prst="rect">
            <a:avLst/>
          </a:prstGeom>
          <a:noFill/>
          <a:ln>
            <a:noFill/>
          </a:ln>
        </p:spPr>
      </p:pic>
      <p:sp>
        <p:nvSpPr>
          <p:cNvPr id="130" name="Google Shape;130;p19"/>
          <p:cNvSpPr txBox="1"/>
          <p:nvPr>
            <p:ph idx="1" type="body"/>
          </p:nvPr>
        </p:nvSpPr>
        <p:spPr>
          <a:xfrm>
            <a:off x="791850" y="4311750"/>
            <a:ext cx="7560300" cy="73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The ability to change any column into multiple binary columns made it very easy to slice, aggregate, and manipulate our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1225" y="541575"/>
            <a:ext cx="3300900" cy="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the Data</a:t>
            </a:r>
            <a:endParaRPr/>
          </a:p>
        </p:txBody>
      </p:sp>
      <p:sp>
        <p:nvSpPr>
          <p:cNvPr id="136" name="Google Shape;136;p20"/>
          <p:cNvSpPr txBox="1"/>
          <p:nvPr>
            <p:ph idx="1" type="body"/>
          </p:nvPr>
        </p:nvSpPr>
        <p:spPr>
          <a:xfrm>
            <a:off x="791850" y="1317475"/>
            <a:ext cx="7560300" cy="73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The percent change method allowed us to easily put a real number to our analysis.</a:t>
            </a:r>
            <a:endParaRPr b="1"/>
          </a:p>
          <a:p>
            <a:pPr indent="0" lvl="0" marL="0" rtl="0" algn="l">
              <a:lnSpc>
                <a:spcPct val="100000"/>
              </a:lnSpc>
              <a:spcBef>
                <a:spcPts val="1600"/>
              </a:spcBef>
              <a:spcAft>
                <a:spcPts val="1600"/>
              </a:spcAft>
              <a:buNone/>
            </a:pPr>
            <a:r>
              <a:rPr b="1" lang="en"/>
              <a:t>DataFrame</a:t>
            </a:r>
            <a:r>
              <a:rPr b="1" lang="en"/>
              <a:t>.pct_change()</a:t>
            </a:r>
            <a:endParaRPr b="1"/>
          </a:p>
        </p:txBody>
      </p:sp>
      <p:pic>
        <p:nvPicPr>
          <p:cNvPr id="137" name="Google Shape;137;p20"/>
          <p:cNvPicPr preferRelativeResize="0"/>
          <p:nvPr/>
        </p:nvPicPr>
        <p:blipFill>
          <a:blip r:embed="rId3">
            <a:alphaModFix/>
          </a:blip>
          <a:stretch>
            <a:fillRect/>
          </a:stretch>
        </p:blipFill>
        <p:spPr>
          <a:xfrm>
            <a:off x="791850" y="2420700"/>
            <a:ext cx="1167388" cy="1764450"/>
          </a:xfrm>
          <a:prstGeom prst="rect">
            <a:avLst/>
          </a:prstGeom>
          <a:noFill/>
          <a:ln>
            <a:noFill/>
          </a:ln>
        </p:spPr>
      </p:pic>
      <p:pic>
        <p:nvPicPr>
          <p:cNvPr id="138" name="Google Shape;138;p20"/>
          <p:cNvPicPr preferRelativeResize="0"/>
          <p:nvPr/>
        </p:nvPicPr>
        <p:blipFill>
          <a:blip r:embed="rId4">
            <a:alphaModFix/>
          </a:blip>
          <a:stretch>
            <a:fillRect/>
          </a:stretch>
        </p:blipFill>
        <p:spPr>
          <a:xfrm>
            <a:off x="2548288" y="3055275"/>
            <a:ext cx="3629025" cy="495300"/>
          </a:xfrm>
          <a:prstGeom prst="rect">
            <a:avLst/>
          </a:prstGeom>
          <a:noFill/>
          <a:ln>
            <a:noFill/>
          </a:ln>
        </p:spPr>
      </p:pic>
      <p:pic>
        <p:nvPicPr>
          <p:cNvPr id="139" name="Google Shape;139;p20"/>
          <p:cNvPicPr preferRelativeResize="0"/>
          <p:nvPr/>
        </p:nvPicPr>
        <p:blipFill>
          <a:blip r:embed="rId5">
            <a:alphaModFix/>
          </a:blip>
          <a:stretch>
            <a:fillRect/>
          </a:stretch>
        </p:blipFill>
        <p:spPr>
          <a:xfrm>
            <a:off x="6766363" y="2420700"/>
            <a:ext cx="1413407" cy="176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7800" y="585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is the Current and Future Rate of Suicide in the United States</a:t>
            </a:r>
            <a:endParaRPr sz="1800"/>
          </a:p>
        </p:txBody>
      </p:sp>
      <p:sp>
        <p:nvSpPr>
          <p:cNvPr id="145" name="Google Shape;145;p21"/>
          <p:cNvSpPr txBox="1"/>
          <p:nvPr>
            <p:ph idx="2" type="body"/>
          </p:nvPr>
        </p:nvSpPr>
        <p:spPr>
          <a:xfrm>
            <a:off x="6451425" y="1121175"/>
            <a:ext cx="2259300" cy="3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saw a steady increase in the amount of suicides per year.</a:t>
            </a:r>
            <a:endParaRPr sz="1400"/>
          </a:p>
          <a:p>
            <a:pPr indent="0" lvl="0" marL="0" rtl="0" algn="l">
              <a:spcBef>
                <a:spcPts val="1600"/>
              </a:spcBef>
              <a:spcAft>
                <a:spcPts val="0"/>
              </a:spcAft>
              <a:buNone/>
            </a:pPr>
            <a:r>
              <a:rPr lang="en" sz="1400"/>
              <a:t>Based on our dataset the suicide rate is projected to pass 2% by 2030.</a:t>
            </a:r>
            <a:endParaRPr sz="1400"/>
          </a:p>
          <a:p>
            <a:pPr indent="0" lvl="0" marL="0" rtl="0" algn="l">
              <a:spcBef>
                <a:spcPts val="1600"/>
              </a:spcBef>
              <a:spcAft>
                <a:spcPts val="1600"/>
              </a:spcAft>
              <a:buNone/>
            </a:pPr>
            <a:r>
              <a:rPr lang="en" sz="1400"/>
              <a:t>We saw the sharpest increase in suicides between 2008 and 2009.  Possible correlation to the financial crisis.</a:t>
            </a:r>
            <a:endParaRPr sz="1400"/>
          </a:p>
        </p:txBody>
      </p:sp>
      <p:pic>
        <p:nvPicPr>
          <p:cNvPr id="146" name="Google Shape;146;p21"/>
          <p:cNvPicPr preferRelativeResize="0"/>
          <p:nvPr/>
        </p:nvPicPr>
        <p:blipFill>
          <a:blip r:embed="rId3">
            <a:alphaModFix/>
          </a:blip>
          <a:stretch>
            <a:fillRect/>
          </a:stretch>
        </p:blipFill>
        <p:spPr>
          <a:xfrm>
            <a:off x="-100700" y="1336363"/>
            <a:ext cx="6473650" cy="323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