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Canva Sans" panose="020B0604020202020204" charset="0"/>
      <p:regular r:id="rId8"/>
    </p:embeddedFont>
    <p:embeddedFont>
      <p:font typeface="Canva Sans Bold" panose="020B0604020202020204" charset="0"/>
      <p:regular r:id="rId9"/>
    </p:embeddedFont>
    <p:embeddedFont>
      <p:font typeface="Montserrat" pitchFamily="2" charset="0"/>
      <p:regular r:id="rId10"/>
      <p:bold r:id="rId11"/>
      <p:italic r:id="rId12"/>
      <p:boldItalic r:id="rId13"/>
    </p:embeddedFont>
    <p:embeddedFont>
      <p:font typeface="Montserrat Bold" pitchFamily="2" charset="0"/>
      <p:regular r:id="rId14"/>
      <p:bold r:id="rId15"/>
    </p:embeddedFont>
    <p:embeddedFont>
      <p:font typeface="Montserrat Ultra-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8" d="100"/>
          <a:sy n="68" d="100"/>
        </p:scale>
        <p:origin x="38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png"/><Relationship Id="rId3" Type="http://schemas.openxmlformats.org/officeDocument/2006/relationships/image" Target="../media/image5.svg"/><Relationship Id="rId7" Type="http://schemas.openxmlformats.org/officeDocument/2006/relationships/image" Target="../media/image7.svg"/><Relationship Id="rId12" Type="http://schemas.openxmlformats.org/officeDocument/2006/relationships/image" Target="../media/image12.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3.svg"/><Relationship Id="rId10" Type="http://schemas.openxmlformats.org/officeDocument/2006/relationships/image" Target="../media/image10.svg"/><Relationship Id="rId4" Type="http://schemas.openxmlformats.org/officeDocument/2006/relationships/image" Target="../media/image2.png"/><Relationship Id="rId9" Type="http://schemas.openxmlformats.org/officeDocument/2006/relationships/image" Target="../media/image9.png"/><Relationship Id="rId14" Type="http://schemas.openxmlformats.org/officeDocument/2006/relationships/image" Target="../media/image14.svg"/></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svg"/><Relationship Id="rId7"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5.svg"/><Relationship Id="rId10" Type="http://schemas.openxmlformats.org/officeDocument/2006/relationships/image" Target="../media/image10.sv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svg"/><Relationship Id="rId7"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3.svg"/><Relationship Id="rId7"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5.svg"/><Relationship Id="rId10" Type="http://schemas.openxmlformats.org/officeDocument/2006/relationships/image" Target="../media/image14.svg"/><Relationship Id="rId4" Type="http://schemas.openxmlformats.org/officeDocument/2006/relationships/image" Target="../media/image4.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25.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580" r="-6580"/>
            </a:stretch>
          </a:blipFill>
        </p:spPr>
      </p:sp>
      <p:sp>
        <p:nvSpPr>
          <p:cNvPr id="3" name="Freeform 3"/>
          <p:cNvSpPr/>
          <p:nvPr/>
        </p:nvSpPr>
        <p:spPr>
          <a:xfrm>
            <a:off x="17259300" y="6919379"/>
            <a:ext cx="1319492" cy="1536526"/>
          </a:xfrm>
          <a:custGeom>
            <a:avLst/>
            <a:gdLst/>
            <a:ahLst/>
            <a:cxnLst/>
            <a:rect l="l" t="t" r="r" b="b"/>
            <a:pathLst>
              <a:path w="1319492" h="1536526">
                <a:moveTo>
                  <a:pt x="0" y="0"/>
                </a:moveTo>
                <a:lnTo>
                  <a:pt x="1319492" y="0"/>
                </a:lnTo>
                <a:lnTo>
                  <a:pt x="1319492" y="1536526"/>
                </a:lnTo>
                <a:lnTo>
                  <a:pt x="0" y="15365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028700" y="-320550"/>
            <a:ext cx="1319492" cy="1536526"/>
          </a:xfrm>
          <a:custGeom>
            <a:avLst/>
            <a:gdLst/>
            <a:ahLst/>
            <a:cxnLst/>
            <a:rect l="l" t="t" r="r" b="b"/>
            <a:pathLst>
              <a:path w="1319492" h="1536526">
                <a:moveTo>
                  <a:pt x="0" y="0"/>
                </a:moveTo>
                <a:lnTo>
                  <a:pt x="1319492" y="0"/>
                </a:lnTo>
                <a:lnTo>
                  <a:pt x="1319492" y="1536526"/>
                </a:lnTo>
                <a:lnTo>
                  <a:pt x="0" y="15365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474796" y="2813466"/>
            <a:ext cx="3716416" cy="3716416"/>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42C08"/>
            </a:solidFill>
          </p:spPr>
        </p:sp>
      </p:grpSp>
      <p:sp>
        <p:nvSpPr>
          <p:cNvPr id="7" name="TextBox 7"/>
          <p:cNvSpPr txBox="1"/>
          <p:nvPr/>
        </p:nvSpPr>
        <p:spPr>
          <a:xfrm>
            <a:off x="1028700" y="3666292"/>
            <a:ext cx="10703288" cy="2391764"/>
          </a:xfrm>
          <a:prstGeom prst="rect">
            <a:avLst/>
          </a:prstGeom>
        </p:spPr>
        <p:txBody>
          <a:bodyPr lIns="0" tIns="0" rIns="0" bIns="0" rtlCol="0" anchor="t">
            <a:spAutoFit/>
          </a:bodyPr>
          <a:lstStyle/>
          <a:p>
            <a:pPr algn="l">
              <a:lnSpc>
                <a:spcPts val="8934"/>
              </a:lnSpc>
            </a:pPr>
            <a:r>
              <a:rPr lang="en-US" sz="10764" spc="-204">
                <a:solidFill>
                  <a:srgbClr val="FFD52C"/>
                </a:solidFill>
                <a:latin typeface="Montserrat Ultra-Bold"/>
                <a:ea typeface="Montserrat Ultra-Bold"/>
                <a:cs typeface="Montserrat Ultra-Bold"/>
                <a:sym typeface="Montserrat Ultra-Bold"/>
              </a:rPr>
              <a:t>Inventory Tracking</a:t>
            </a:r>
          </a:p>
        </p:txBody>
      </p:sp>
      <p:sp>
        <p:nvSpPr>
          <p:cNvPr id="8" name="TextBox 8"/>
          <p:cNvSpPr txBox="1"/>
          <p:nvPr/>
        </p:nvSpPr>
        <p:spPr>
          <a:xfrm>
            <a:off x="1028700" y="6852704"/>
            <a:ext cx="3110432"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Lê Trần Ái Sa</a:t>
            </a:r>
          </a:p>
        </p:txBody>
      </p:sp>
      <p:sp>
        <p:nvSpPr>
          <p:cNvPr id="9" name="AutoShape 9"/>
          <p:cNvSpPr/>
          <p:nvPr/>
        </p:nvSpPr>
        <p:spPr>
          <a:xfrm>
            <a:off x="1028700" y="6510832"/>
            <a:ext cx="7185639" cy="19050"/>
          </a:xfrm>
          <a:prstGeom prst="line">
            <a:avLst/>
          </a:prstGeom>
          <a:ln w="38100" cap="flat">
            <a:solidFill>
              <a:srgbClr val="FFFFFF"/>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0" y="0"/>
            <a:ext cx="10775290" cy="10287000"/>
          </a:xfrm>
          <a:prstGeom prst="rect">
            <a:avLst/>
          </a:prstGeom>
          <a:solidFill>
            <a:srgbClr val="FFFFFF"/>
          </a:solidFill>
        </p:spPr>
      </p:sp>
      <p:sp>
        <p:nvSpPr>
          <p:cNvPr id="3" name="Freeform 3"/>
          <p:cNvSpPr/>
          <p:nvPr/>
        </p:nvSpPr>
        <p:spPr>
          <a:xfrm>
            <a:off x="9120408" y="-251631"/>
            <a:ext cx="3309763" cy="1654882"/>
          </a:xfrm>
          <a:custGeom>
            <a:avLst/>
            <a:gdLst/>
            <a:ahLst/>
            <a:cxnLst/>
            <a:rect l="l" t="t" r="r" b="b"/>
            <a:pathLst>
              <a:path w="3309763" h="1654882">
                <a:moveTo>
                  <a:pt x="0" y="0"/>
                </a:moveTo>
                <a:lnTo>
                  <a:pt x="3309764" y="0"/>
                </a:lnTo>
                <a:lnTo>
                  <a:pt x="3309764" y="1654882"/>
                </a:lnTo>
                <a:lnTo>
                  <a:pt x="0" y="16548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flipV="1">
            <a:off x="-961572" y="8035202"/>
            <a:ext cx="3309763" cy="1654882"/>
          </a:xfrm>
          <a:custGeom>
            <a:avLst/>
            <a:gdLst/>
            <a:ahLst/>
            <a:cxnLst/>
            <a:rect l="l" t="t" r="r" b="b"/>
            <a:pathLst>
              <a:path w="3309763" h="1654882">
                <a:moveTo>
                  <a:pt x="3309764" y="1654882"/>
                </a:moveTo>
                <a:lnTo>
                  <a:pt x="0" y="1654882"/>
                </a:lnTo>
                <a:lnTo>
                  <a:pt x="0" y="0"/>
                </a:lnTo>
                <a:lnTo>
                  <a:pt x="3309764" y="0"/>
                </a:lnTo>
                <a:lnTo>
                  <a:pt x="3309764" y="1654882"/>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259300" y="7721774"/>
            <a:ext cx="1319492" cy="1536526"/>
          </a:xfrm>
          <a:custGeom>
            <a:avLst/>
            <a:gdLst/>
            <a:ahLst/>
            <a:cxnLst/>
            <a:rect l="l" t="t" r="r" b="b"/>
            <a:pathLst>
              <a:path w="1319492" h="1536526">
                <a:moveTo>
                  <a:pt x="0" y="0"/>
                </a:moveTo>
                <a:lnTo>
                  <a:pt x="1319492" y="0"/>
                </a:lnTo>
                <a:lnTo>
                  <a:pt x="1319492" y="1536526"/>
                </a:lnTo>
                <a:lnTo>
                  <a:pt x="0" y="15365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028700" y="-320550"/>
            <a:ext cx="1319492" cy="1536526"/>
          </a:xfrm>
          <a:custGeom>
            <a:avLst/>
            <a:gdLst/>
            <a:ahLst/>
            <a:cxnLst/>
            <a:rect l="l" t="t" r="r" b="b"/>
            <a:pathLst>
              <a:path w="1319492" h="1536526">
                <a:moveTo>
                  <a:pt x="0" y="0"/>
                </a:moveTo>
                <a:lnTo>
                  <a:pt x="1319492" y="0"/>
                </a:lnTo>
                <a:lnTo>
                  <a:pt x="1319492" y="1536526"/>
                </a:lnTo>
                <a:lnTo>
                  <a:pt x="0" y="15365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AutoShape 7"/>
          <p:cNvSpPr/>
          <p:nvPr/>
        </p:nvSpPr>
        <p:spPr>
          <a:xfrm flipV="1">
            <a:off x="1028873" y="3745170"/>
            <a:ext cx="1319492" cy="4785"/>
          </a:xfrm>
          <a:prstGeom prst="line">
            <a:avLst/>
          </a:prstGeom>
          <a:ln w="47625" cap="rnd">
            <a:solidFill>
              <a:srgbClr val="FFD52C"/>
            </a:solidFill>
            <a:prstDash val="solid"/>
            <a:headEnd type="none" w="sm" len="sm"/>
            <a:tailEnd type="none" w="sm" len="sm"/>
          </a:ln>
        </p:spPr>
      </p:sp>
      <p:sp>
        <p:nvSpPr>
          <p:cNvPr id="8" name="Freeform 8"/>
          <p:cNvSpPr/>
          <p:nvPr/>
        </p:nvSpPr>
        <p:spPr>
          <a:xfrm>
            <a:off x="10775290" y="2944478"/>
            <a:ext cx="7512710" cy="4177550"/>
          </a:xfrm>
          <a:custGeom>
            <a:avLst/>
            <a:gdLst/>
            <a:ahLst/>
            <a:cxnLst/>
            <a:rect l="l" t="t" r="r" b="b"/>
            <a:pathLst>
              <a:path w="7512710" h="4177550">
                <a:moveTo>
                  <a:pt x="0" y="0"/>
                </a:moveTo>
                <a:lnTo>
                  <a:pt x="7512710" y="0"/>
                </a:lnTo>
                <a:lnTo>
                  <a:pt x="7512710" y="4177551"/>
                </a:lnTo>
                <a:lnTo>
                  <a:pt x="0" y="4177551"/>
                </a:lnTo>
                <a:lnTo>
                  <a:pt x="0" y="0"/>
                </a:lnTo>
                <a:close/>
              </a:path>
            </a:pathLst>
          </a:custGeom>
          <a:blipFill>
            <a:blip r:embed="rId8"/>
            <a:stretch>
              <a:fillRect l="-20230"/>
            </a:stretch>
          </a:blipFill>
        </p:spPr>
      </p:sp>
      <p:sp>
        <p:nvSpPr>
          <p:cNvPr id="9" name="Freeform 9"/>
          <p:cNvSpPr/>
          <p:nvPr/>
        </p:nvSpPr>
        <p:spPr>
          <a:xfrm>
            <a:off x="1002318" y="4135718"/>
            <a:ext cx="922273" cy="922273"/>
          </a:xfrm>
          <a:custGeom>
            <a:avLst/>
            <a:gdLst/>
            <a:ahLst/>
            <a:cxnLst/>
            <a:rect l="l" t="t" r="r" b="b"/>
            <a:pathLst>
              <a:path w="922273" h="922273">
                <a:moveTo>
                  <a:pt x="0" y="0"/>
                </a:moveTo>
                <a:lnTo>
                  <a:pt x="922273" y="0"/>
                </a:lnTo>
                <a:lnTo>
                  <a:pt x="922273" y="922273"/>
                </a:lnTo>
                <a:lnTo>
                  <a:pt x="0" y="92227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0" name="Freeform 10"/>
          <p:cNvSpPr/>
          <p:nvPr/>
        </p:nvSpPr>
        <p:spPr>
          <a:xfrm>
            <a:off x="1007884" y="5479933"/>
            <a:ext cx="935027" cy="935027"/>
          </a:xfrm>
          <a:custGeom>
            <a:avLst/>
            <a:gdLst/>
            <a:ahLst/>
            <a:cxnLst/>
            <a:rect l="l" t="t" r="r" b="b"/>
            <a:pathLst>
              <a:path w="935027" h="935027">
                <a:moveTo>
                  <a:pt x="0" y="0"/>
                </a:moveTo>
                <a:lnTo>
                  <a:pt x="935027" y="0"/>
                </a:lnTo>
                <a:lnTo>
                  <a:pt x="935027" y="935026"/>
                </a:lnTo>
                <a:lnTo>
                  <a:pt x="0" y="935026"/>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1" name="Freeform 11"/>
          <p:cNvSpPr/>
          <p:nvPr/>
        </p:nvSpPr>
        <p:spPr>
          <a:xfrm>
            <a:off x="1028700" y="6966548"/>
            <a:ext cx="914211" cy="914211"/>
          </a:xfrm>
          <a:custGeom>
            <a:avLst/>
            <a:gdLst/>
            <a:ahLst/>
            <a:cxnLst/>
            <a:rect l="l" t="t" r="r" b="b"/>
            <a:pathLst>
              <a:path w="914211" h="914211">
                <a:moveTo>
                  <a:pt x="0" y="0"/>
                </a:moveTo>
                <a:lnTo>
                  <a:pt x="914211" y="0"/>
                </a:lnTo>
                <a:lnTo>
                  <a:pt x="914211" y="914211"/>
                </a:lnTo>
                <a:lnTo>
                  <a:pt x="0" y="914211"/>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2" name="TextBox 12"/>
          <p:cNvSpPr txBox="1"/>
          <p:nvPr/>
        </p:nvSpPr>
        <p:spPr>
          <a:xfrm>
            <a:off x="1028786" y="2755947"/>
            <a:ext cx="9746504" cy="606424"/>
          </a:xfrm>
          <a:prstGeom prst="rect">
            <a:avLst/>
          </a:prstGeom>
        </p:spPr>
        <p:txBody>
          <a:bodyPr lIns="0" tIns="0" rIns="0" bIns="0" rtlCol="0" anchor="t">
            <a:spAutoFit/>
          </a:bodyPr>
          <a:lstStyle/>
          <a:p>
            <a:pPr algn="l">
              <a:lnSpc>
                <a:spcPts val="4900"/>
              </a:lnSpc>
            </a:pPr>
            <a:r>
              <a:rPr lang="en-US" sz="3500">
                <a:solidFill>
                  <a:srgbClr val="000000"/>
                </a:solidFill>
                <a:latin typeface="Montserrat Ultra-Bold"/>
                <a:ea typeface="Montserrat Ultra-Bold"/>
                <a:cs typeface="Montserrat Ultra-Bold"/>
                <a:sym typeface="Montserrat Ultra-Bold"/>
              </a:rPr>
              <a:t>Table of contents</a:t>
            </a:r>
          </a:p>
        </p:txBody>
      </p:sp>
      <p:sp>
        <p:nvSpPr>
          <p:cNvPr id="13" name="TextBox 13"/>
          <p:cNvSpPr txBox="1"/>
          <p:nvPr/>
        </p:nvSpPr>
        <p:spPr>
          <a:xfrm>
            <a:off x="2157544" y="5712496"/>
            <a:ext cx="8721933" cy="422275"/>
          </a:xfrm>
          <a:prstGeom prst="rect">
            <a:avLst/>
          </a:prstGeom>
        </p:spPr>
        <p:txBody>
          <a:bodyPr lIns="0" tIns="0" rIns="0" bIns="0" rtlCol="0" anchor="t">
            <a:spAutoFit/>
          </a:bodyPr>
          <a:lstStyle/>
          <a:p>
            <a:pPr algn="just">
              <a:lnSpc>
                <a:spcPts val="3500"/>
              </a:lnSpc>
            </a:pPr>
            <a:r>
              <a:rPr lang="en-US" sz="2500">
                <a:solidFill>
                  <a:srgbClr val="000000"/>
                </a:solidFill>
                <a:latin typeface="Montserrat"/>
                <a:ea typeface="Montserrat"/>
                <a:cs typeface="Montserrat"/>
                <a:sym typeface="Montserrat"/>
              </a:rPr>
              <a:t>Identify Inventory Issues</a:t>
            </a:r>
          </a:p>
        </p:txBody>
      </p:sp>
      <p:sp>
        <p:nvSpPr>
          <p:cNvPr id="14" name="TextBox 14"/>
          <p:cNvSpPr txBox="1"/>
          <p:nvPr/>
        </p:nvSpPr>
        <p:spPr>
          <a:xfrm>
            <a:off x="2157544" y="4390639"/>
            <a:ext cx="8721933" cy="422275"/>
          </a:xfrm>
          <a:prstGeom prst="rect">
            <a:avLst/>
          </a:prstGeom>
        </p:spPr>
        <p:txBody>
          <a:bodyPr lIns="0" tIns="0" rIns="0" bIns="0" rtlCol="0" anchor="t">
            <a:spAutoFit/>
          </a:bodyPr>
          <a:lstStyle/>
          <a:p>
            <a:pPr algn="just">
              <a:lnSpc>
                <a:spcPts val="3500"/>
              </a:lnSpc>
            </a:pPr>
            <a:r>
              <a:rPr lang="en-US" sz="2500">
                <a:solidFill>
                  <a:srgbClr val="000000"/>
                </a:solidFill>
                <a:latin typeface="Montserrat"/>
                <a:ea typeface="Montserrat"/>
                <a:cs typeface="Montserrat"/>
                <a:sym typeface="Montserrat"/>
              </a:rPr>
              <a:t>Overview of Inventory</a:t>
            </a:r>
          </a:p>
        </p:txBody>
      </p:sp>
      <p:sp>
        <p:nvSpPr>
          <p:cNvPr id="15" name="TextBox 15"/>
          <p:cNvSpPr txBox="1"/>
          <p:nvPr/>
        </p:nvSpPr>
        <p:spPr>
          <a:xfrm>
            <a:off x="2157544" y="7188704"/>
            <a:ext cx="8721933" cy="422275"/>
          </a:xfrm>
          <a:prstGeom prst="rect">
            <a:avLst/>
          </a:prstGeom>
        </p:spPr>
        <p:txBody>
          <a:bodyPr lIns="0" tIns="0" rIns="0" bIns="0" rtlCol="0" anchor="t">
            <a:spAutoFit/>
          </a:bodyPr>
          <a:lstStyle/>
          <a:p>
            <a:pPr algn="just">
              <a:lnSpc>
                <a:spcPts val="3500"/>
              </a:lnSpc>
            </a:pPr>
            <a:r>
              <a:rPr lang="en-US" sz="2500">
                <a:solidFill>
                  <a:srgbClr val="000000"/>
                </a:solidFill>
                <a:latin typeface="Montserrat"/>
                <a:ea typeface="Montserrat"/>
                <a:cs typeface="Montserrat"/>
                <a:sym typeface="Montserrat"/>
              </a:rPr>
              <a:t>Provide some actions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6968508" y="-217739"/>
            <a:ext cx="1319492" cy="1536526"/>
          </a:xfrm>
          <a:custGeom>
            <a:avLst/>
            <a:gdLst/>
            <a:ahLst/>
            <a:cxnLst/>
            <a:rect l="l" t="t" r="r" b="b"/>
            <a:pathLst>
              <a:path w="1319492" h="1536526">
                <a:moveTo>
                  <a:pt x="0" y="0"/>
                </a:moveTo>
                <a:lnTo>
                  <a:pt x="1319492" y="0"/>
                </a:lnTo>
                <a:lnTo>
                  <a:pt x="1319492" y="1536526"/>
                </a:lnTo>
                <a:lnTo>
                  <a:pt x="0" y="15365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V="1">
            <a:off x="16383000" y="8877300"/>
            <a:ext cx="3309763" cy="1654882"/>
          </a:xfrm>
          <a:custGeom>
            <a:avLst/>
            <a:gdLst/>
            <a:ahLst/>
            <a:cxnLst/>
            <a:rect l="l" t="t" r="r" b="b"/>
            <a:pathLst>
              <a:path w="3309763" h="1654882">
                <a:moveTo>
                  <a:pt x="0" y="1654882"/>
                </a:moveTo>
                <a:lnTo>
                  <a:pt x="3309764" y="1654882"/>
                </a:lnTo>
                <a:lnTo>
                  <a:pt x="3309764" y="0"/>
                </a:lnTo>
                <a:lnTo>
                  <a:pt x="0" y="0"/>
                </a:lnTo>
                <a:lnTo>
                  <a:pt x="0" y="1654882"/>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3539959" y="8961626"/>
            <a:ext cx="5657850" cy="5657850"/>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42C08"/>
            </a:solidFill>
          </p:spPr>
        </p:sp>
      </p:grpSp>
      <p:sp>
        <p:nvSpPr>
          <p:cNvPr id="6" name="AutoShape 6"/>
          <p:cNvSpPr/>
          <p:nvPr/>
        </p:nvSpPr>
        <p:spPr>
          <a:xfrm>
            <a:off x="1028700" y="1709115"/>
            <a:ext cx="14944672" cy="0"/>
          </a:xfrm>
          <a:prstGeom prst="line">
            <a:avLst/>
          </a:prstGeom>
          <a:ln w="38100" cap="flat">
            <a:solidFill>
              <a:srgbClr val="FFFFFF"/>
            </a:solidFill>
            <a:prstDash val="solid"/>
            <a:headEnd type="none" w="sm" len="sm"/>
            <a:tailEnd type="none" w="sm" len="sm"/>
          </a:ln>
        </p:spPr>
      </p:sp>
      <p:sp>
        <p:nvSpPr>
          <p:cNvPr id="7" name="Freeform 7"/>
          <p:cNvSpPr/>
          <p:nvPr/>
        </p:nvSpPr>
        <p:spPr>
          <a:xfrm>
            <a:off x="1028700" y="4090787"/>
            <a:ext cx="7993908" cy="4042791"/>
          </a:xfrm>
          <a:custGeom>
            <a:avLst/>
            <a:gdLst/>
            <a:ahLst/>
            <a:cxnLst/>
            <a:rect l="l" t="t" r="r" b="b"/>
            <a:pathLst>
              <a:path w="7993908" h="4042791">
                <a:moveTo>
                  <a:pt x="0" y="0"/>
                </a:moveTo>
                <a:lnTo>
                  <a:pt x="7993908" y="0"/>
                </a:lnTo>
                <a:lnTo>
                  <a:pt x="7993908" y="4042791"/>
                </a:lnTo>
                <a:lnTo>
                  <a:pt x="0" y="4042791"/>
                </a:lnTo>
                <a:lnTo>
                  <a:pt x="0" y="0"/>
                </a:lnTo>
                <a:close/>
              </a:path>
            </a:pathLst>
          </a:custGeom>
          <a:blipFill>
            <a:blip r:embed="rId6"/>
            <a:stretch>
              <a:fillRect/>
            </a:stretch>
          </a:blipFill>
        </p:spPr>
      </p:sp>
      <p:sp>
        <p:nvSpPr>
          <p:cNvPr id="8" name="Freeform 8"/>
          <p:cNvSpPr/>
          <p:nvPr/>
        </p:nvSpPr>
        <p:spPr>
          <a:xfrm>
            <a:off x="9325710" y="4236054"/>
            <a:ext cx="8302544" cy="4155859"/>
          </a:xfrm>
          <a:custGeom>
            <a:avLst/>
            <a:gdLst/>
            <a:ahLst/>
            <a:cxnLst/>
            <a:rect l="l" t="t" r="r" b="b"/>
            <a:pathLst>
              <a:path w="8302544" h="4155859">
                <a:moveTo>
                  <a:pt x="0" y="0"/>
                </a:moveTo>
                <a:lnTo>
                  <a:pt x="8302544" y="0"/>
                </a:lnTo>
                <a:lnTo>
                  <a:pt x="8302544" y="4155859"/>
                </a:lnTo>
                <a:lnTo>
                  <a:pt x="0" y="4155859"/>
                </a:lnTo>
                <a:lnTo>
                  <a:pt x="0" y="0"/>
                </a:lnTo>
                <a:close/>
              </a:path>
            </a:pathLst>
          </a:custGeom>
          <a:blipFill>
            <a:blip r:embed="rId7"/>
            <a:stretch>
              <a:fillRect/>
            </a:stretch>
          </a:blipFill>
        </p:spPr>
      </p:sp>
      <p:sp>
        <p:nvSpPr>
          <p:cNvPr id="9" name="Freeform 9"/>
          <p:cNvSpPr/>
          <p:nvPr/>
        </p:nvSpPr>
        <p:spPr>
          <a:xfrm>
            <a:off x="1028700" y="2099640"/>
            <a:ext cx="16599554" cy="1400459"/>
          </a:xfrm>
          <a:custGeom>
            <a:avLst/>
            <a:gdLst/>
            <a:ahLst/>
            <a:cxnLst/>
            <a:rect l="l" t="t" r="r" b="b"/>
            <a:pathLst>
              <a:path w="16599554" h="1400459">
                <a:moveTo>
                  <a:pt x="0" y="0"/>
                </a:moveTo>
                <a:lnTo>
                  <a:pt x="16599554" y="0"/>
                </a:lnTo>
                <a:lnTo>
                  <a:pt x="16599554" y="1400459"/>
                </a:lnTo>
                <a:lnTo>
                  <a:pt x="0" y="1400459"/>
                </a:lnTo>
                <a:lnTo>
                  <a:pt x="0" y="0"/>
                </a:lnTo>
                <a:close/>
              </a:path>
            </a:pathLst>
          </a:custGeom>
          <a:blipFill>
            <a:blip r:embed="rId8"/>
            <a:stretch>
              <a:fillRect/>
            </a:stretch>
          </a:blipFill>
        </p:spPr>
      </p:sp>
      <p:sp>
        <p:nvSpPr>
          <p:cNvPr id="10" name="TextBox 10"/>
          <p:cNvSpPr txBox="1"/>
          <p:nvPr/>
        </p:nvSpPr>
        <p:spPr>
          <a:xfrm>
            <a:off x="8903841" y="441216"/>
            <a:ext cx="9525" cy="688974"/>
          </a:xfrm>
          <a:prstGeom prst="rect">
            <a:avLst/>
          </a:prstGeom>
        </p:spPr>
        <p:txBody>
          <a:bodyPr lIns="0" tIns="0" rIns="0" bIns="0" rtlCol="0" anchor="t">
            <a:spAutoFit/>
          </a:bodyPr>
          <a:lstStyle/>
          <a:p>
            <a:pPr algn="ctr">
              <a:lnSpc>
                <a:spcPts val="5600"/>
              </a:lnSpc>
            </a:pPr>
            <a:endParaRPr/>
          </a:p>
        </p:txBody>
      </p:sp>
      <p:sp>
        <p:nvSpPr>
          <p:cNvPr id="11" name="TextBox 11"/>
          <p:cNvSpPr txBox="1"/>
          <p:nvPr/>
        </p:nvSpPr>
        <p:spPr>
          <a:xfrm>
            <a:off x="1138090" y="8574968"/>
            <a:ext cx="15137654" cy="1308099"/>
          </a:xfrm>
          <a:prstGeom prst="rect">
            <a:avLst/>
          </a:prstGeom>
        </p:spPr>
        <p:txBody>
          <a:bodyPr lIns="0" tIns="0" rIns="0" bIns="0" rtlCol="0" anchor="t">
            <a:spAutoFit/>
          </a:bodyPr>
          <a:lstStyle/>
          <a:p>
            <a:pPr algn="just">
              <a:lnSpc>
                <a:spcPts val="3500"/>
              </a:lnSpc>
            </a:pPr>
            <a:r>
              <a:rPr lang="en-US" sz="2500">
                <a:solidFill>
                  <a:srgbClr val="FFFFFF"/>
                </a:solidFill>
                <a:latin typeface="Canva Sans"/>
                <a:ea typeface="Canva Sans"/>
                <a:cs typeface="Canva Sans"/>
                <a:sym typeface="Canva Sans"/>
              </a:rPr>
              <a:t>The Inventory to Sales ratio approaches zero, signaling an inventory shortage relative to revenue. Besides, in 2014, there was an enhancement in inventory management, as ratios below the reorder and safety points decreased.</a:t>
            </a:r>
          </a:p>
        </p:txBody>
      </p:sp>
      <p:sp>
        <p:nvSpPr>
          <p:cNvPr id="12" name="TextBox 12"/>
          <p:cNvSpPr txBox="1"/>
          <p:nvPr/>
        </p:nvSpPr>
        <p:spPr>
          <a:xfrm>
            <a:off x="2504328" y="592346"/>
            <a:ext cx="5556009" cy="537845"/>
          </a:xfrm>
          <a:prstGeom prst="rect">
            <a:avLst/>
          </a:prstGeom>
        </p:spPr>
        <p:txBody>
          <a:bodyPr lIns="0" tIns="0" rIns="0" bIns="0" rtlCol="0" anchor="t">
            <a:spAutoFit/>
          </a:bodyPr>
          <a:lstStyle/>
          <a:p>
            <a:pPr algn="ctr">
              <a:lnSpc>
                <a:spcPts val="4479"/>
              </a:lnSpc>
              <a:spcBef>
                <a:spcPct val="0"/>
              </a:spcBef>
            </a:pPr>
            <a:r>
              <a:rPr lang="en-US" sz="3199">
                <a:solidFill>
                  <a:srgbClr val="FFFFFF"/>
                </a:solidFill>
                <a:latin typeface="Montserrat Bold"/>
                <a:ea typeface="Montserrat Bold"/>
                <a:cs typeface="Montserrat Bold"/>
                <a:sym typeface="Montserrat Bold"/>
              </a:rPr>
              <a:t>Overview of Inventory</a:t>
            </a:r>
          </a:p>
        </p:txBody>
      </p:sp>
      <p:sp>
        <p:nvSpPr>
          <p:cNvPr id="13" name="Freeform 13"/>
          <p:cNvSpPr/>
          <p:nvPr/>
        </p:nvSpPr>
        <p:spPr>
          <a:xfrm>
            <a:off x="1535825" y="307778"/>
            <a:ext cx="1164131" cy="1164131"/>
          </a:xfrm>
          <a:custGeom>
            <a:avLst/>
            <a:gdLst/>
            <a:ahLst/>
            <a:cxnLst/>
            <a:rect l="l" t="t" r="r" b="b"/>
            <a:pathLst>
              <a:path w="1164131" h="1164131">
                <a:moveTo>
                  <a:pt x="0" y="0"/>
                </a:moveTo>
                <a:lnTo>
                  <a:pt x="1164131" y="0"/>
                </a:lnTo>
                <a:lnTo>
                  <a:pt x="1164131" y="1164131"/>
                </a:lnTo>
                <a:lnTo>
                  <a:pt x="0" y="116413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7259300" y="-133176"/>
            <a:ext cx="1319492" cy="1536526"/>
          </a:xfrm>
          <a:custGeom>
            <a:avLst/>
            <a:gdLst/>
            <a:ahLst/>
            <a:cxnLst/>
            <a:rect l="l" t="t" r="r" b="b"/>
            <a:pathLst>
              <a:path w="1319492" h="1536526">
                <a:moveTo>
                  <a:pt x="0" y="0"/>
                </a:moveTo>
                <a:lnTo>
                  <a:pt x="1319492" y="0"/>
                </a:lnTo>
                <a:lnTo>
                  <a:pt x="1319492" y="1536526"/>
                </a:lnTo>
                <a:lnTo>
                  <a:pt x="0" y="15365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106040" y="0"/>
            <a:ext cx="3309763" cy="1654882"/>
          </a:xfrm>
          <a:custGeom>
            <a:avLst/>
            <a:gdLst/>
            <a:ahLst/>
            <a:cxnLst/>
            <a:rect l="l" t="t" r="r" b="b"/>
            <a:pathLst>
              <a:path w="3309763" h="1654882">
                <a:moveTo>
                  <a:pt x="0" y="0"/>
                </a:moveTo>
                <a:lnTo>
                  <a:pt x="3309763" y="0"/>
                </a:lnTo>
                <a:lnTo>
                  <a:pt x="3309763" y="1654882"/>
                </a:lnTo>
                <a:lnTo>
                  <a:pt x="0" y="16548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386824" y="9518737"/>
            <a:ext cx="1319492" cy="1536526"/>
          </a:xfrm>
          <a:custGeom>
            <a:avLst/>
            <a:gdLst/>
            <a:ahLst/>
            <a:cxnLst/>
            <a:rect l="l" t="t" r="r" b="b"/>
            <a:pathLst>
              <a:path w="1319492" h="1536526">
                <a:moveTo>
                  <a:pt x="0" y="0"/>
                </a:moveTo>
                <a:lnTo>
                  <a:pt x="1319491" y="0"/>
                </a:lnTo>
                <a:lnTo>
                  <a:pt x="1319491" y="1536526"/>
                </a:lnTo>
                <a:lnTo>
                  <a:pt x="0" y="15365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932667" y="2086845"/>
            <a:ext cx="14944672" cy="0"/>
          </a:xfrm>
          <a:prstGeom prst="line">
            <a:avLst/>
          </a:prstGeom>
          <a:ln w="38100" cap="flat">
            <a:solidFill>
              <a:srgbClr val="FFFFFF"/>
            </a:solidFill>
            <a:prstDash val="solid"/>
            <a:headEnd type="none" w="sm" len="sm"/>
            <a:tailEnd type="none" w="sm" len="sm"/>
          </a:ln>
        </p:spPr>
      </p:sp>
      <p:sp>
        <p:nvSpPr>
          <p:cNvPr id="6" name="Freeform 6"/>
          <p:cNvSpPr/>
          <p:nvPr/>
        </p:nvSpPr>
        <p:spPr>
          <a:xfrm>
            <a:off x="932667" y="2459867"/>
            <a:ext cx="7357265" cy="4330057"/>
          </a:xfrm>
          <a:custGeom>
            <a:avLst/>
            <a:gdLst/>
            <a:ahLst/>
            <a:cxnLst/>
            <a:rect l="l" t="t" r="r" b="b"/>
            <a:pathLst>
              <a:path w="7357265" h="4330057">
                <a:moveTo>
                  <a:pt x="0" y="0"/>
                </a:moveTo>
                <a:lnTo>
                  <a:pt x="7357265" y="0"/>
                </a:lnTo>
                <a:lnTo>
                  <a:pt x="7357265" y="4330057"/>
                </a:lnTo>
                <a:lnTo>
                  <a:pt x="0" y="4330057"/>
                </a:lnTo>
                <a:lnTo>
                  <a:pt x="0" y="0"/>
                </a:lnTo>
                <a:close/>
              </a:path>
            </a:pathLst>
          </a:custGeom>
          <a:blipFill>
            <a:blip r:embed="rId6"/>
            <a:stretch>
              <a:fillRect/>
            </a:stretch>
          </a:blipFill>
        </p:spPr>
      </p:sp>
      <p:sp>
        <p:nvSpPr>
          <p:cNvPr id="7" name="Freeform 7"/>
          <p:cNvSpPr/>
          <p:nvPr/>
        </p:nvSpPr>
        <p:spPr>
          <a:xfrm>
            <a:off x="9998241" y="2508357"/>
            <a:ext cx="7261059" cy="4233075"/>
          </a:xfrm>
          <a:custGeom>
            <a:avLst/>
            <a:gdLst/>
            <a:ahLst/>
            <a:cxnLst/>
            <a:rect l="l" t="t" r="r" b="b"/>
            <a:pathLst>
              <a:path w="7261059" h="4233075">
                <a:moveTo>
                  <a:pt x="0" y="0"/>
                </a:moveTo>
                <a:lnTo>
                  <a:pt x="7261059" y="0"/>
                </a:lnTo>
                <a:lnTo>
                  <a:pt x="7261059" y="4233076"/>
                </a:lnTo>
                <a:lnTo>
                  <a:pt x="0" y="4233076"/>
                </a:lnTo>
                <a:lnTo>
                  <a:pt x="0" y="0"/>
                </a:lnTo>
                <a:close/>
              </a:path>
            </a:pathLst>
          </a:custGeom>
          <a:blipFill>
            <a:blip r:embed="rId7"/>
            <a:stretch>
              <a:fillRect/>
            </a:stretch>
          </a:blipFill>
        </p:spPr>
      </p:sp>
      <p:sp>
        <p:nvSpPr>
          <p:cNvPr id="8" name="TextBox 8"/>
          <p:cNvSpPr txBox="1"/>
          <p:nvPr/>
        </p:nvSpPr>
        <p:spPr>
          <a:xfrm>
            <a:off x="2351030" y="949138"/>
            <a:ext cx="12107946" cy="537845"/>
          </a:xfrm>
          <a:prstGeom prst="rect">
            <a:avLst/>
          </a:prstGeom>
        </p:spPr>
        <p:txBody>
          <a:bodyPr lIns="0" tIns="0" rIns="0" bIns="0" rtlCol="0" anchor="t">
            <a:spAutoFit/>
          </a:bodyPr>
          <a:lstStyle/>
          <a:p>
            <a:pPr algn="just">
              <a:lnSpc>
                <a:spcPts val="4479"/>
              </a:lnSpc>
            </a:pPr>
            <a:r>
              <a:rPr lang="en-US" sz="3199">
                <a:solidFill>
                  <a:srgbClr val="FFFFFF"/>
                </a:solidFill>
                <a:latin typeface="Montserrat Bold"/>
                <a:ea typeface="Montserrat Bold"/>
                <a:cs typeface="Montserrat Bold"/>
                <a:sym typeface="Montserrat Bold"/>
              </a:rPr>
              <a:t>Identify Inventory Issues</a:t>
            </a:r>
          </a:p>
        </p:txBody>
      </p:sp>
      <p:sp>
        <p:nvSpPr>
          <p:cNvPr id="9" name="TextBox 9"/>
          <p:cNvSpPr txBox="1"/>
          <p:nvPr/>
        </p:nvSpPr>
        <p:spPr>
          <a:xfrm>
            <a:off x="1028873" y="7837674"/>
            <a:ext cx="16230600" cy="1308099"/>
          </a:xfrm>
          <a:prstGeom prst="rect">
            <a:avLst/>
          </a:prstGeom>
        </p:spPr>
        <p:txBody>
          <a:bodyPr lIns="0" tIns="0" rIns="0" bIns="0" rtlCol="0" anchor="t">
            <a:spAutoFit/>
          </a:bodyPr>
          <a:lstStyle/>
          <a:p>
            <a:pPr algn="just">
              <a:lnSpc>
                <a:spcPts val="3500"/>
              </a:lnSpc>
            </a:pPr>
            <a:r>
              <a:rPr lang="en-US" sz="2500">
                <a:solidFill>
                  <a:srgbClr val="FFFFFF"/>
                </a:solidFill>
                <a:latin typeface="Canva Sans"/>
                <a:ea typeface="Canva Sans"/>
                <a:cs typeface="Canva Sans"/>
                <a:sym typeface="Canva Sans"/>
              </a:rPr>
              <a:t>The value of purchased inventory exceeds sales; however, at the reporting date, the inventory value is deficient, amounting to less than 1 million. This discrepancy may result from inventory counting errors, sales activity errors, or inventory loss.</a:t>
            </a:r>
          </a:p>
        </p:txBody>
      </p:sp>
      <p:sp>
        <p:nvSpPr>
          <p:cNvPr id="10" name="Freeform 10"/>
          <p:cNvSpPr/>
          <p:nvPr/>
        </p:nvSpPr>
        <p:spPr>
          <a:xfrm>
            <a:off x="1028700" y="611680"/>
            <a:ext cx="1043202" cy="1043202"/>
          </a:xfrm>
          <a:custGeom>
            <a:avLst/>
            <a:gdLst/>
            <a:ahLst/>
            <a:cxnLst/>
            <a:rect l="l" t="t" r="r" b="b"/>
            <a:pathLst>
              <a:path w="1043202" h="1043202">
                <a:moveTo>
                  <a:pt x="0" y="0"/>
                </a:moveTo>
                <a:lnTo>
                  <a:pt x="1043202" y="0"/>
                </a:lnTo>
                <a:lnTo>
                  <a:pt x="1043202" y="1043202"/>
                </a:lnTo>
                <a:lnTo>
                  <a:pt x="0" y="104320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0" y="-320550"/>
            <a:ext cx="1319492" cy="1536526"/>
          </a:xfrm>
          <a:custGeom>
            <a:avLst/>
            <a:gdLst/>
            <a:ahLst/>
            <a:cxnLst/>
            <a:rect l="l" t="t" r="r" b="b"/>
            <a:pathLst>
              <a:path w="1319492" h="1536526">
                <a:moveTo>
                  <a:pt x="0" y="0"/>
                </a:moveTo>
                <a:lnTo>
                  <a:pt x="1319492" y="0"/>
                </a:lnTo>
                <a:lnTo>
                  <a:pt x="1319492" y="1536526"/>
                </a:lnTo>
                <a:lnTo>
                  <a:pt x="0" y="15365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264164" y="447713"/>
            <a:ext cx="3309763" cy="1654882"/>
          </a:xfrm>
          <a:custGeom>
            <a:avLst/>
            <a:gdLst/>
            <a:ahLst/>
            <a:cxnLst/>
            <a:rect l="l" t="t" r="r" b="b"/>
            <a:pathLst>
              <a:path w="3309763" h="1654882">
                <a:moveTo>
                  <a:pt x="0" y="0"/>
                </a:moveTo>
                <a:lnTo>
                  <a:pt x="3309764" y="0"/>
                </a:lnTo>
                <a:lnTo>
                  <a:pt x="3309764" y="1654881"/>
                </a:lnTo>
                <a:lnTo>
                  <a:pt x="0" y="16548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7237676" y="8136224"/>
            <a:ext cx="1319492" cy="1536526"/>
          </a:xfrm>
          <a:custGeom>
            <a:avLst/>
            <a:gdLst/>
            <a:ahLst/>
            <a:cxnLst/>
            <a:rect l="l" t="t" r="r" b="b"/>
            <a:pathLst>
              <a:path w="1319492" h="1536526">
                <a:moveTo>
                  <a:pt x="0" y="0"/>
                </a:moveTo>
                <a:lnTo>
                  <a:pt x="1319491" y="0"/>
                </a:lnTo>
                <a:lnTo>
                  <a:pt x="1319491" y="1536525"/>
                </a:lnTo>
                <a:lnTo>
                  <a:pt x="0" y="15365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656041" y="2039256"/>
            <a:ext cx="6254612" cy="7711780"/>
          </a:xfrm>
          <a:custGeom>
            <a:avLst/>
            <a:gdLst/>
            <a:ahLst/>
            <a:cxnLst/>
            <a:rect l="l" t="t" r="r" b="b"/>
            <a:pathLst>
              <a:path w="6254612" h="7711780">
                <a:moveTo>
                  <a:pt x="0" y="0"/>
                </a:moveTo>
                <a:lnTo>
                  <a:pt x="6254612" y="0"/>
                </a:lnTo>
                <a:lnTo>
                  <a:pt x="6254612" y="7711780"/>
                </a:lnTo>
                <a:lnTo>
                  <a:pt x="0" y="7711780"/>
                </a:lnTo>
                <a:lnTo>
                  <a:pt x="0" y="0"/>
                </a:lnTo>
                <a:close/>
              </a:path>
            </a:pathLst>
          </a:custGeom>
          <a:blipFill>
            <a:blip r:embed="rId6"/>
            <a:stretch>
              <a:fillRect/>
            </a:stretch>
          </a:blipFill>
        </p:spPr>
      </p:sp>
      <p:grpSp>
        <p:nvGrpSpPr>
          <p:cNvPr id="6" name="Group 6"/>
          <p:cNvGrpSpPr/>
          <p:nvPr/>
        </p:nvGrpSpPr>
        <p:grpSpPr>
          <a:xfrm>
            <a:off x="7599834" y="6197411"/>
            <a:ext cx="530466" cy="530466"/>
            <a:chOff x="0" y="0"/>
            <a:chExt cx="812800" cy="812800"/>
          </a:xfrm>
        </p:grpSpPr>
        <p:sp>
          <p:nvSpPr>
            <p:cNvPr id="7" name="Freeform 7"/>
            <p:cNvSpPr/>
            <p:nvPr/>
          </p:nvSpPr>
          <p:spPr>
            <a:xfrm>
              <a:off x="0" y="0"/>
              <a:ext cx="812800" cy="812800"/>
            </a:xfrm>
            <a:custGeom>
              <a:avLst/>
              <a:gdLst/>
              <a:ahLst/>
              <a:cxn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FFFFFF"/>
            </a:solidFill>
          </p:spPr>
        </p:sp>
        <p:sp>
          <p:nvSpPr>
            <p:cNvPr id="8" name="TextBox 8"/>
            <p:cNvSpPr txBox="1"/>
            <p:nvPr/>
          </p:nvSpPr>
          <p:spPr>
            <a:xfrm>
              <a:off x="0" y="155575"/>
              <a:ext cx="711200" cy="454025"/>
            </a:xfrm>
            <a:prstGeom prst="rect">
              <a:avLst/>
            </a:prstGeom>
          </p:spPr>
          <p:txBody>
            <a:bodyPr lIns="50800" tIns="50800" rIns="50800" bIns="50800" rtlCol="0" anchor="ctr"/>
            <a:lstStyle/>
            <a:p>
              <a:pPr algn="ctr">
                <a:lnSpc>
                  <a:spcPts val="3500"/>
                </a:lnSpc>
              </a:pPr>
              <a:endParaRPr/>
            </a:p>
          </p:txBody>
        </p:sp>
      </p:grpSp>
      <p:grpSp>
        <p:nvGrpSpPr>
          <p:cNvPr id="9" name="Group 9"/>
          <p:cNvGrpSpPr/>
          <p:nvPr/>
        </p:nvGrpSpPr>
        <p:grpSpPr>
          <a:xfrm>
            <a:off x="7599834" y="4297652"/>
            <a:ext cx="530466" cy="530466"/>
            <a:chOff x="0" y="0"/>
            <a:chExt cx="812800" cy="812800"/>
          </a:xfrm>
        </p:grpSpPr>
        <p:sp>
          <p:nvSpPr>
            <p:cNvPr id="10" name="Freeform 10"/>
            <p:cNvSpPr/>
            <p:nvPr/>
          </p:nvSpPr>
          <p:spPr>
            <a:xfrm>
              <a:off x="0" y="0"/>
              <a:ext cx="812800" cy="812800"/>
            </a:xfrm>
            <a:custGeom>
              <a:avLst/>
              <a:gdLst/>
              <a:ahLst/>
              <a:cxn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FFFFFF"/>
            </a:solidFill>
          </p:spPr>
        </p:sp>
        <p:sp>
          <p:nvSpPr>
            <p:cNvPr id="11" name="TextBox 11"/>
            <p:cNvSpPr txBox="1"/>
            <p:nvPr/>
          </p:nvSpPr>
          <p:spPr>
            <a:xfrm>
              <a:off x="0" y="155575"/>
              <a:ext cx="711200" cy="454025"/>
            </a:xfrm>
            <a:prstGeom prst="rect">
              <a:avLst/>
            </a:prstGeom>
          </p:spPr>
          <p:txBody>
            <a:bodyPr lIns="50800" tIns="50800" rIns="50800" bIns="50800" rtlCol="0" anchor="ctr"/>
            <a:lstStyle/>
            <a:p>
              <a:pPr algn="ctr">
                <a:lnSpc>
                  <a:spcPts val="3500"/>
                </a:lnSpc>
              </a:pPr>
              <a:endParaRPr/>
            </a:p>
          </p:txBody>
        </p:sp>
      </p:grpSp>
      <p:sp>
        <p:nvSpPr>
          <p:cNvPr id="12" name="AutoShape 12"/>
          <p:cNvSpPr/>
          <p:nvPr/>
        </p:nvSpPr>
        <p:spPr>
          <a:xfrm>
            <a:off x="787933" y="1648731"/>
            <a:ext cx="14944672" cy="0"/>
          </a:xfrm>
          <a:prstGeom prst="line">
            <a:avLst/>
          </a:prstGeom>
          <a:ln w="38100" cap="flat">
            <a:solidFill>
              <a:srgbClr val="FFFFFF"/>
            </a:solidFill>
            <a:prstDash val="solid"/>
            <a:headEnd type="none" w="sm" len="sm"/>
            <a:tailEnd type="none" w="sm" len="sm"/>
          </a:ln>
        </p:spPr>
      </p:sp>
      <p:sp>
        <p:nvSpPr>
          <p:cNvPr id="13" name="Freeform 13"/>
          <p:cNvSpPr/>
          <p:nvPr/>
        </p:nvSpPr>
        <p:spPr>
          <a:xfrm>
            <a:off x="8281330" y="3860315"/>
            <a:ext cx="5285603" cy="1249324"/>
          </a:xfrm>
          <a:custGeom>
            <a:avLst/>
            <a:gdLst/>
            <a:ahLst/>
            <a:cxnLst/>
            <a:rect l="l" t="t" r="r" b="b"/>
            <a:pathLst>
              <a:path w="5285603" h="1249324">
                <a:moveTo>
                  <a:pt x="0" y="0"/>
                </a:moveTo>
                <a:lnTo>
                  <a:pt x="5285603" y="0"/>
                </a:lnTo>
                <a:lnTo>
                  <a:pt x="5285603" y="1249324"/>
                </a:lnTo>
                <a:lnTo>
                  <a:pt x="0" y="124932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4" name="TextBox 14"/>
          <p:cNvSpPr txBox="1"/>
          <p:nvPr/>
        </p:nvSpPr>
        <p:spPr>
          <a:xfrm>
            <a:off x="3088252" y="720635"/>
            <a:ext cx="8721933" cy="537845"/>
          </a:xfrm>
          <a:prstGeom prst="rect">
            <a:avLst/>
          </a:prstGeom>
        </p:spPr>
        <p:txBody>
          <a:bodyPr lIns="0" tIns="0" rIns="0" bIns="0" rtlCol="0" anchor="t">
            <a:spAutoFit/>
          </a:bodyPr>
          <a:lstStyle/>
          <a:p>
            <a:pPr algn="just">
              <a:lnSpc>
                <a:spcPts val="4479"/>
              </a:lnSpc>
            </a:pPr>
            <a:r>
              <a:rPr lang="en-US" sz="3199">
                <a:solidFill>
                  <a:srgbClr val="FFFFFF"/>
                </a:solidFill>
                <a:latin typeface="Montserrat Bold"/>
                <a:ea typeface="Montserrat Bold"/>
                <a:cs typeface="Montserrat Bold"/>
                <a:sym typeface="Montserrat Bold"/>
              </a:rPr>
              <a:t>Provide some actions</a:t>
            </a:r>
          </a:p>
        </p:txBody>
      </p:sp>
      <p:sp>
        <p:nvSpPr>
          <p:cNvPr id="15" name="TextBox 15"/>
          <p:cNvSpPr txBox="1"/>
          <p:nvPr/>
        </p:nvSpPr>
        <p:spPr>
          <a:xfrm>
            <a:off x="8539875" y="5999094"/>
            <a:ext cx="8977407" cy="869949"/>
          </a:xfrm>
          <a:prstGeom prst="rect">
            <a:avLst/>
          </a:prstGeom>
        </p:spPr>
        <p:txBody>
          <a:bodyPr lIns="0" tIns="0" rIns="0" bIns="0" rtlCol="0" anchor="t">
            <a:spAutoFit/>
          </a:bodyPr>
          <a:lstStyle/>
          <a:p>
            <a:pPr algn="just">
              <a:lnSpc>
                <a:spcPts val="3500"/>
              </a:lnSpc>
            </a:pPr>
            <a:r>
              <a:rPr lang="en-US" sz="2500">
                <a:solidFill>
                  <a:srgbClr val="FFFFFF"/>
                </a:solidFill>
                <a:latin typeface="Canva Sans"/>
                <a:ea typeface="Canva Sans"/>
                <a:cs typeface="Canva Sans"/>
                <a:sym typeface="Canva Sans"/>
              </a:rPr>
              <a:t>Reorder items that have fallen below the reorder point and safety levels.</a:t>
            </a:r>
          </a:p>
        </p:txBody>
      </p:sp>
      <p:sp>
        <p:nvSpPr>
          <p:cNvPr id="16" name="TextBox 16"/>
          <p:cNvSpPr txBox="1"/>
          <p:nvPr/>
        </p:nvSpPr>
        <p:spPr>
          <a:xfrm>
            <a:off x="8539875" y="4240502"/>
            <a:ext cx="5027058" cy="431799"/>
          </a:xfrm>
          <a:prstGeom prst="rect">
            <a:avLst/>
          </a:prstGeom>
        </p:spPr>
        <p:txBody>
          <a:bodyPr lIns="0" tIns="0" rIns="0" bIns="0" rtlCol="0" anchor="t">
            <a:spAutoFit/>
          </a:bodyPr>
          <a:lstStyle/>
          <a:p>
            <a:pPr algn="just">
              <a:lnSpc>
                <a:spcPts val="3500"/>
              </a:lnSpc>
            </a:pPr>
            <a:r>
              <a:rPr lang="en-US" sz="2500">
                <a:solidFill>
                  <a:srgbClr val="FF3131"/>
                </a:solidFill>
                <a:latin typeface="Canva Sans Bold"/>
                <a:ea typeface="Canva Sans Bold"/>
                <a:cs typeface="Canva Sans Bold"/>
                <a:sym typeface="Canva Sans Bold"/>
              </a:rPr>
              <a:t>Conduct an inventory recount.</a:t>
            </a:r>
          </a:p>
        </p:txBody>
      </p:sp>
      <p:sp>
        <p:nvSpPr>
          <p:cNvPr id="17" name="Freeform 17"/>
          <p:cNvSpPr/>
          <p:nvPr/>
        </p:nvSpPr>
        <p:spPr>
          <a:xfrm>
            <a:off x="1866695" y="447713"/>
            <a:ext cx="1027525" cy="1027525"/>
          </a:xfrm>
          <a:custGeom>
            <a:avLst/>
            <a:gdLst/>
            <a:ahLst/>
            <a:cxnLst/>
            <a:rect l="l" t="t" r="r" b="b"/>
            <a:pathLst>
              <a:path w="1027525" h="1027525">
                <a:moveTo>
                  <a:pt x="0" y="0"/>
                </a:moveTo>
                <a:lnTo>
                  <a:pt x="1027525" y="0"/>
                </a:lnTo>
                <a:lnTo>
                  <a:pt x="1027525" y="1027525"/>
                </a:lnTo>
                <a:lnTo>
                  <a:pt x="0" y="102752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17259300" y="6919379"/>
            <a:ext cx="1319492" cy="1536526"/>
          </a:xfrm>
          <a:custGeom>
            <a:avLst/>
            <a:gdLst/>
            <a:ahLst/>
            <a:cxnLst/>
            <a:rect l="l" t="t" r="r" b="b"/>
            <a:pathLst>
              <a:path w="1319492" h="1536526">
                <a:moveTo>
                  <a:pt x="0" y="0"/>
                </a:moveTo>
                <a:lnTo>
                  <a:pt x="1319492" y="0"/>
                </a:lnTo>
                <a:lnTo>
                  <a:pt x="1319492" y="1536526"/>
                </a:lnTo>
                <a:lnTo>
                  <a:pt x="0" y="15365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028700" y="-320550"/>
            <a:ext cx="1319492" cy="1536526"/>
          </a:xfrm>
          <a:custGeom>
            <a:avLst/>
            <a:gdLst/>
            <a:ahLst/>
            <a:cxnLst/>
            <a:rect l="l" t="t" r="r" b="b"/>
            <a:pathLst>
              <a:path w="1319492" h="1536526">
                <a:moveTo>
                  <a:pt x="0" y="0"/>
                </a:moveTo>
                <a:lnTo>
                  <a:pt x="1319492" y="0"/>
                </a:lnTo>
                <a:lnTo>
                  <a:pt x="1319492" y="1536526"/>
                </a:lnTo>
                <a:lnTo>
                  <a:pt x="0" y="15365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5831595" y="1831095"/>
            <a:ext cx="6624809" cy="6624809"/>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42C08"/>
            </a:solidFill>
          </p:spPr>
        </p:sp>
      </p:grpSp>
      <p:sp>
        <p:nvSpPr>
          <p:cNvPr id="7" name="TextBox 7"/>
          <p:cNvSpPr txBox="1"/>
          <p:nvPr/>
        </p:nvSpPr>
        <p:spPr>
          <a:xfrm>
            <a:off x="3695613" y="4704855"/>
            <a:ext cx="10703288" cy="1258289"/>
          </a:xfrm>
          <a:prstGeom prst="rect">
            <a:avLst/>
          </a:prstGeom>
        </p:spPr>
        <p:txBody>
          <a:bodyPr lIns="0" tIns="0" rIns="0" bIns="0" rtlCol="0" anchor="t">
            <a:spAutoFit/>
          </a:bodyPr>
          <a:lstStyle/>
          <a:p>
            <a:pPr algn="ctr">
              <a:lnSpc>
                <a:spcPts val="8934"/>
              </a:lnSpc>
            </a:pPr>
            <a:r>
              <a:rPr lang="en-US" sz="10764" spc="-204">
                <a:solidFill>
                  <a:srgbClr val="FFD52C"/>
                </a:solidFill>
                <a:latin typeface="Montserrat Ultra-Bold"/>
                <a:ea typeface="Montserrat Ultra-Bold"/>
                <a:cs typeface="Montserrat Ultra-Bold"/>
                <a:sym typeface="Montserrat Ultra-Bold"/>
              </a:rPr>
              <a:t>THANK YOU!</a:t>
            </a:r>
          </a:p>
        </p:txBody>
      </p:sp>
      <p:sp>
        <p:nvSpPr>
          <p:cNvPr id="8" name="Freeform 8"/>
          <p:cNvSpPr/>
          <p:nvPr/>
        </p:nvSpPr>
        <p:spPr>
          <a:xfrm>
            <a:off x="15604418" y="1028700"/>
            <a:ext cx="3309763" cy="1654882"/>
          </a:xfrm>
          <a:custGeom>
            <a:avLst/>
            <a:gdLst/>
            <a:ahLst/>
            <a:cxnLst/>
            <a:rect l="l" t="t" r="r" b="b"/>
            <a:pathLst>
              <a:path w="3309763" h="1654882">
                <a:moveTo>
                  <a:pt x="0" y="0"/>
                </a:moveTo>
                <a:lnTo>
                  <a:pt x="3309764" y="0"/>
                </a:lnTo>
                <a:lnTo>
                  <a:pt x="3309764" y="1654882"/>
                </a:lnTo>
                <a:lnTo>
                  <a:pt x="0" y="165488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flipH="1" flipV="1">
            <a:off x="-771072" y="7603418"/>
            <a:ext cx="3309763" cy="1654882"/>
          </a:xfrm>
          <a:custGeom>
            <a:avLst/>
            <a:gdLst/>
            <a:ahLst/>
            <a:cxnLst/>
            <a:rect l="l" t="t" r="r" b="b"/>
            <a:pathLst>
              <a:path w="3309763" h="1654882">
                <a:moveTo>
                  <a:pt x="3309764" y="1654882"/>
                </a:moveTo>
                <a:lnTo>
                  <a:pt x="0" y="1654882"/>
                </a:lnTo>
                <a:lnTo>
                  <a:pt x="0" y="0"/>
                </a:lnTo>
                <a:lnTo>
                  <a:pt x="3309764" y="0"/>
                </a:lnTo>
                <a:lnTo>
                  <a:pt x="3309764" y="1654882"/>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Freeform 10"/>
          <p:cNvSpPr/>
          <p:nvPr/>
        </p:nvSpPr>
        <p:spPr>
          <a:xfrm>
            <a:off x="1219200" y="-130050"/>
            <a:ext cx="1319492" cy="1536526"/>
          </a:xfrm>
          <a:custGeom>
            <a:avLst/>
            <a:gdLst/>
            <a:ahLst/>
            <a:cxnLst/>
            <a:rect l="l" t="t" r="r" b="b"/>
            <a:pathLst>
              <a:path w="1319492" h="1536526">
                <a:moveTo>
                  <a:pt x="0" y="0"/>
                </a:moveTo>
                <a:lnTo>
                  <a:pt x="1319492" y="0"/>
                </a:lnTo>
                <a:lnTo>
                  <a:pt x="1319492" y="1536526"/>
                </a:lnTo>
                <a:lnTo>
                  <a:pt x="0" y="153652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132</Words>
  <Application>Microsoft Office PowerPoint</Application>
  <PresentationFormat>Custom</PresentationFormat>
  <Paragraphs>14</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Canva Sans Bold</vt:lpstr>
      <vt:lpstr>Canva Sans</vt:lpstr>
      <vt:lpstr>Montserrat Bold</vt:lpstr>
      <vt:lpstr>Montserrat Ultra-Bold</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Tracking</dc:title>
  <cp:lastModifiedBy>Trần Ái Sa Lê</cp:lastModifiedBy>
  <cp:revision>2</cp:revision>
  <dcterms:created xsi:type="dcterms:W3CDTF">2006-08-16T00:00:00Z</dcterms:created>
  <dcterms:modified xsi:type="dcterms:W3CDTF">2024-07-03T14:42:17Z</dcterms:modified>
  <dc:identifier>DAGJ31Zt5YI</dc:identifier>
</cp:coreProperties>
</file>