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3"/>
  </p:notesMasterIdLst>
  <p:sldIdLst>
    <p:sldId id="576" r:id="rId2"/>
  </p:sldIdLst>
  <p:sldSz cx="10688638" cy="7562850"/>
  <p:notesSz cx="6805613" cy="9944100"/>
  <p:custDataLst>
    <p:tags r:id="rId4"/>
  </p:custDataLst>
  <p:defaultTextStyle>
    <a:defPPr>
      <a:defRPr lang="fr-FR"/>
    </a:defPPr>
    <a:lvl1pPr marL="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86" userDrawn="1">
          <p15:clr>
            <a:srgbClr val="A4A3A4"/>
          </p15:clr>
        </p15:guide>
        <p15:guide id="3" orient="horz" pos="2881" userDrawn="1">
          <p15:clr>
            <a:srgbClr val="A4A3A4"/>
          </p15:clr>
        </p15:guide>
        <p15:guide id="4" orient="horz" pos="3886">
          <p15:clr>
            <a:srgbClr val="A4A3A4"/>
          </p15:clr>
        </p15:guide>
        <p15:guide id="5" orient="horz" pos="4763">
          <p15:clr>
            <a:srgbClr val="A4A3A4"/>
          </p15:clr>
        </p15:guide>
        <p15:guide id="6" pos="501">
          <p15:clr>
            <a:srgbClr val="A4A3A4"/>
          </p15:clr>
        </p15:guide>
        <p15:guide id="7" pos="27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628"/>
    <a:srgbClr val="FAA338"/>
    <a:srgbClr val="E32726"/>
    <a:srgbClr val="00AB4E"/>
    <a:srgbClr val="FFCF01"/>
    <a:srgbClr val="CCEEDC"/>
    <a:srgbClr val="F9D4D4"/>
    <a:srgbClr val="6D6E6A"/>
    <a:srgbClr val="DD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F6702A1-A54F-4802-A9EC-B28C02EDC1F7}" styleName="Roadmap">
    <a:wholeTbl>
      <a:tcTxStyle b="off" i="off">
        <a:fontRef idx="minor">
          <a:prstClr val="black"/>
        </a:fontRef>
        <a:schemeClr val="tx2"/>
      </a:tcTxStyle>
      <a:tcStyle>
        <a:tcBdr>
          <a:left>
            <a:ln w="0" cmpd="sng">
              <a:solidFill>
                <a:srgbClr val="E9E7E5"/>
              </a:solidFill>
            </a:ln>
          </a:left>
          <a:right>
            <a:ln w="0" cmpd="sng">
              <a:solidFill>
                <a:srgbClr val="E9E7E5"/>
              </a:solidFill>
            </a:ln>
          </a:right>
          <a:top>
            <a:ln w="0" cmpd="sng">
              <a:solidFill>
                <a:srgbClr val="E9E7E5"/>
              </a:solidFill>
            </a:ln>
          </a:top>
          <a:bottom>
            <a:ln w="0" cmpd="sng">
              <a:solidFill>
                <a:srgbClr val="E9E7E5"/>
              </a:solidFill>
            </a:ln>
          </a:bottom>
          <a:insideH>
            <a:ln>
              <a:noFill/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rgbClr val="E9E7E5"/>
          </a:solidFill>
        </a:fill>
      </a:tcStyle>
    </a:wholeTbl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accent1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>
          <a:insideH>
            <a:ln w="57150" cmpd="sng">
              <a:solidFill>
                <a:srgbClr val="FFFFFF"/>
              </a:solidFill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C679532D-8790-4F43-B145-F427FA289644}" styleName="Timetabl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5" cmpd="sng">
              <a:solidFill>
                <a:srgbClr val="FFFFFF"/>
              </a:solidFill>
            </a:ln>
          </a:insideH>
          <a:insideV>
            <a:ln w="6355" cmpd="sng">
              <a:solidFill>
                <a:srgbClr val="FFFFFF"/>
              </a:solidFill>
            </a:ln>
          </a:insideV>
        </a:tcBdr>
        <a:fill>
          <a:noFill/>
        </a:fill>
      </a:tcStyle>
    </a:wholeTbl>
    <a:band1V>
      <a:tcStyle>
        <a:tcBdr/>
        <a:fill>
          <a:noFill/>
        </a:fill>
      </a:tcStyle>
    </a:band1V>
    <a:band2V>
      <a:tcStyle>
        <a:tcBdr/>
        <a:fill>
          <a:solidFill>
            <a:srgbClr val="D9D5CD"/>
          </a:solidFill>
        </a:fill>
      </a:tcStyle>
    </a:band2V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Row>
  </a:tblStyle>
  <a:tblStyle styleId="{640930CC-2DD5-4645-9BF9-1F0F6B9BBA25}" styleName="Standard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0582B0D9-9874-4C26-850A-993D2AA39D9F}" styleName="Blank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3359BF5-DAE9-4BDB-B8C4-06CAF9B8A900}" styleName="Agenda">
    <a:wholeTbl>
      <a:tcTxStyle b="off" i="off">
        <a:fontRef idx="minor">
          <a:prstClr val="black"/>
        </a:fontRef>
        <a:schemeClr val="bg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3175" cmpd="sng">
              <a:solidFill>
                <a:schemeClr val="tx2"/>
              </a:solidFill>
              <a:prstDash val="sysDot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bg2"/>
      </a:tcTxStyle>
      <a:tcStyle>
        <a:tcBdr>
          <a:bottom>
            <a:ln w="3175" cmpd="sng">
              <a:solidFill>
                <a:schemeClr val="tx2"/>
              </a:solidFill>
              <a:prstDash val="sysDot"/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bg2"/>
      </a:tcTxStyle>
      <a:tcStyle>
        <a:tcBdr>
          <a:top>
            <a:ln w="3175" cmpd="sng">
              <a:solidFill>
                <a:schemeClr val="tx2"/>
              </a:solidFill>
              <a:prstDash val="sysDot"/>
            </a:ln>
          </a:top>
        </a:tcBdr>
        <a:fill>
          <a:noFill/>
        </a:fill>
      </a:tcStyle>
    </a:firstRow>
  </a:tblStyle>
  <a:tblStyle styleId="{0CAB58E7-5CDE-43C6-A48B-3C2A836B0257}" styleName="Leagu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05" autoAdjust="0"/>
    <p:restoredTop sz="95646" autoAdjust="0"/>
  </p:normalViewPr>
  <p:slideViewPr>
    <p:cSldViewPr snapToGrid="0" snapToObjects="1">
      <p:cViewPr varScale="1">
        <p:scale>
          <a:sx n="73" d="100"/>
          <a:sy n="73" d="100"/>
        </p:scale>
        <p:origin x="1843" y="67"/>
      </p:cViewPr>
      <p:guideLst>
        <p:guide orient="horz" pos="386"/>
        <p:guide orient="horz" pos="2881"/>
        <p:guide orient="horz" pos="3886"/>
        <p:guide orient="horz" pos="4763"/>
        <p:guide pos="501"/>
        <p:guide pos="2731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61C5F-14E8-4410-8BE6-5243D4D3B60A}" type="datetimeFigureOut">
              <a:rPr lang="en-US" smtClean="0"/>
              <a:t>8/1/2022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8350" y="746125"/>
            <a:ext cx="52689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0A7F9-B7F5-425F-A913-CBE7D23874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6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1709928"/>
            <a:ext cx="9107424" cy="1554480"/>
          </a:xfrm>
        </p:spPr>
        <p:txBody>
          <a:bodyPr vert="horz" wrap="square" lIns="0" tIns="0" rIns="0" bIns="0" anchor="b">
            <a:spAutoFit/>
          </a:bodyPr>
          <a:lstStyle>
            <a:lvl1pPr algn="l">
              <a:lnSpc>
                <a:spcPct val="110000"/>
              </a:lnSpc>
              <a:spcBef>
                <a:spcPct val="9500"/>
              </a:spcBef>
              <a:buFontTx/>
              <a:buNone/>
              <a:defRPr sz="2400" b="0" i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Date"/>
          <p:cNvSpPr>
            <a:spLocks noGrp="1"/>
          </p:cNvSpPr>
          <p:nvPr>
            <p:ph type="body" idx="11" hasCustomPrompt="1"/>
          </p:nvPr>
        </p:nvSpPr>
        <p:spPr>
          <a:xfrm>
            <a:off x="4096512" y="349300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3175" indent="0" algn="l">
              <a:spcBef>
                <a:spcPts val="10"/>
              </a:spcBef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  <p:sp>
        <p:nvSpPr>
          <p:cNvPr id="6" name="Placeholder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349300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400" b="1" i="0">
                <a:solidFill>
                  <a:schemeClr val="bg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7" name="PresentationContact"/>
          <p:cNvSpPr>
            <a:spLocks noGrp="1"/>
          </p:cNvSpPr>
          <p:nvPr>
            <p:ph type="body" sz="quarter" idx="13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1" name="BrandLogo"/>
          <p:cNvSpPr>
            <a:spLocks noGrp="1"/>
          </p:cNvSpPr>
          <p:nvPr>
            <p:ph type="clipArt" sz="quarter" idx="14" hasCustomPrompt="1"/>
          </p:nvPr>
        </p:nvSpPr>
        <p:spPr>
          <a:xfrm>
            <a:off x="8439911" y="6821424"/>
            <a:ext cx="1600200" cy="374904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[JPM BRAND]</a:t>
            </a:r>
          </a:p>
        </p:txBody>
      </p:sp>
      <p:sp>
        <p:nvSpPr>
          <p:cNvPr id="12" name="JointPitchLogo"/>
          <p:cNvSpPr>
            <a:spLocks noGrp="1"/>
          </p:cNvSpPr>
          <p:nvPr>
            <p:ph type="media" sz="quarter" idx="15" hasCustomPrompt="1"/>
          </p:nvPr>
        </p:nvSpPr>
        <p:spPr>
          <a:xfrm>
            <a:off x="8439911" y="6729984"/>
            <a:ext cx="640080" cy="283464"/>
          </a:xfrm>
          <a:prstGeom prst="rect">
            <a:avLst/>
          </a:prstGeom>
        </p:spPr>
        <p:txBody>
          <a:bodyPr vert="horz" wrap="square" lIns="36576" tIns="36576" rIns="36576" bIns="36576" anchor="b">
            <a:noAutofit/>
          </a:bodyPr>
          <a:lstStyle>
            <a:lvl1pPr marL="3175" indent="0" algn="l">
              <a:buFontTx/>
              <a:buNone/>
              <a:defRPr sz="1100" b="0" i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[JOINT BRAND]</a:t>
            </a:r>
          </a:p>
        </p:txBody>
      </p:sp>
      <p:sp>
        <p:nvSpPr>
          <p:cNvPr id="13" name="CoverGraphic"/>
          <p:cNvSpPr>
            <a:spLocks noGrp="1"/>
          </p:cNvSpPr>
          <p:nvPr>
            <p:ph type="pic" sz="quarter" idx="16" hasCustomPrompt="1"/>
            <p:custDataLst>
              <p:tags r:id="rId1"/>
            </p:custDataLst>
          </p:nvPr>
        </p:nvSpPr>
        <p:spPr>
          <a:xfrm>
            <a:off x="795528" y="1389888"/>
            <a:ext cx="1737360" cy="274320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[COVER GRAPHIC]</a:t>
            </a:r>
          </a:p>
        </p:txBody>
      </p:sp>
      <p:sp>
        <p:nvSpPr>
          <p:cNvPr id="14" name="ClientLogo"/>
          <p:cNvSpPr>
            <a:spLocks noGrp="1"/>
          </p:cNvSpPr>
          <p:nvPr>
            <p:ph type="pic" sz="quarter" idx="17" hasCustomPrompt="1"/>
            <p:custDataLst>
              <p:tags r:id="rId2"/>
            </p:custDataLst>
          </p:nvPr>
        </p:nvSpPr>
        <p:spPr>
          <a:xfrm>
            <a:off x="795528" y="923544"/>
            <a:ext cx="3657600" cy="694944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[CLIENT LOGO]</a:t>
            </a:r>
          </a:p>
        </p:txBody>
      </p:sp>
    </p:spTree>
    <p:extLst>
      <p:ext uri="{BB962C8B-B14F-4D97-AF65-F5344CB8AC3E}">
        <p14:creationId xmlns:p14="http://schemas.microsoft.com/office/powerpoint/2010/main" val="37538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29579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203263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71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2441448"/>
            <a:ext cx="9107424" cy="155448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/>
              <a:t>Click to edit Section Divider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ge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4133088"/>
            <a:ext cx="9107424" cy="41148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add Section Divider 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fidentialInternal"/>
          <p:cNvSpPr txBox="1"/>
          <p:nvPr userDrawn="1"/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GB" sz="800" b="0" i="0" cap="all" spc="210" dirty="0">
                <a:solidFill>
                  <a:schemeClr val="tx2"/>
                </a:solidFill>
                <a:latin typeface="Arial"/>
              </a:rPr>
              <a:t>STRICTLY PRIVATE AND CONFIDENTIAL</a:t>
            </a:r>
          </a:p>
        </p:txBody>
      </p:sp>
      <p:sp>
        <p:nvSpPr>
          <p:cNvPr id="8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9" name="PageNumber"/>
          <p:cNvSpPr txBox="1"/>
          <p:nvPr userDrawn="1"/>
        </p:nvSpPr>
        <p:spPr>
          <a:xfrm>
            <a:off x="5234940" y="6918985"/>
            <a:ext cx="2286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GB" sz="9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73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gendaLabel"/>
          <p:cNvSpPr txBox="1"/>
          <p:nvPr userDrawn="1">
            <p:custDataLst>
              <p:tags r:id="rId1"/>
            </p:custDataLst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GB" sz="1800" b="0" i="0" dirty="0">
                <a:solidFill>
                  <a:schemeClr val="tx2"/>
                </a:solidFill>
                <a:latin typeface="Arial"/>
              </a:rPr>
              <a:t>Agenda</a:t>
            </a:r>
          </a:p>
        </p:txBody>
      </p:sp>
      <p:sp>
        <p:nvSpPr>
          <p:cNvPr id="4" name="AgendaPage"/>
          <p:cNvSpPr txBox="1"/>
          <p:nvPr userDrawn="1">
            <p:custDataLst>
              <p:tags r:id="rId2"/>
            </p:custDataLst>
          </p:nvPr>
        </p:nvSpPr>
        <p:spPr>
          <a:xfrm>
            <a:off x="9513422" y="1463040"/>
            <a:ext cx="389530" cy="295337"/>
          </a:xfrm>
          <a:prstGeom prst="rect">
            <a:avLst/>
          </a:prstGeom>
          <a:noFill/>
        </p:spPr>
        <p:txBody>
          <a:bodyPr vert="horz" wrap="non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GB" sz="1300" b="0" i="0" dirty="0">
                <a:solidFill>
                  <a:schemeClr val="tx2"/>
                </a:solidFill>
                <a:latin typeface="Arial"/>
              </a:rPr>
              <a:t>Page</a:t>
            </a:r>
          </a:p>
        </p:txBody>
      </p:sp>
      <p:sp>
        <p:nvSpPr>
          <p:cNvPr id="5" name="AgendaTable"/>
          <p:cNvSpPr>
            <a:spLocks noGrp="1"/>
          </p:cNvSpPr>
          <p:nvPr>
            <p:ph type="tbl" idx="10"/>
          </p:nvPr>
        </p:nvSpPr>
        <p:spPr>
          <a:xfrm>
            <a:off x="777240" y="1828800"/>
            <a:ext cx="9107424" cy="5029200"/>
          </a:xfrm>
        </p:spPr>
        <p:txBody>
          <a:bodyPr/>
          <a:lstStyle>
            <a:lvl1pPr marL="3175" indent="0">
              <a:buFontTx/>
              <a:buNone/>
              <a:defRPr sz="1300" b="0" i="0">
                <a:solidFill>
                  <a:schemeClr val="bg2"/>
                </a:solidFill>
                <a:latin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891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5029200"/>
          </a:xfrm>
        </p:spPr>
        <p:txBody>
          <a:bodyPr vert="horz" wrap="square" lIns="91440" tIns="36576" rIns="36576" bIns="36576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1pPr>
            <a:lvl2pPr marL="0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2pPr>
            <a:lvl3pPr marL="210312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3pPr>
            <a:lvl4pPr marL="4206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4pPr>
            <a:lvl5pPr marL="6492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5528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4533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709928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795528" y="3383280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795528" y="5065776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814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4279392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1709928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5623560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5623560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617491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95528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3922776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7050024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19220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432960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118104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5440680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4"/>
          <p:cNvSpPr>
            <a:spLocks noGrp="1"/>
          </p:cNvSpPr>
          <p:nvPr>
            <p:ph sz="quarter" idx="14"/>
          </p:nvPr>
        </p:nvSpPr>
        <p:spPr>
          <a:xfrm>
            <a:off x="7763256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5"/>
          <p:cNvSpPr>
            <a:spLocks noGrp="1"/>
          </p:cNvSpPr>
          <p:nvPr>
            <p:ph sz="quarter" idx="15"/>
          </p:nvPr>
        </p:nvSpPr>
        <p:spPr>
          <a:xfrm>
            <a:off x="795528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6"/>
          <p:cNvSpPr>
            <a:spLocks noGrp="1"/>
          </p:cNvSpPr>
          <p:nvPr>
            <p:ph sz="quarter" idx="16"/>
          </p:nvPr>
        </p:nvSpPr>
        <p:spPr>
          <a:xfrm>
            <a:off x="3118104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7"/>
          <p:cNvSpPr>
            <a:spLocks noGrp="1"/>
          </p:cNvSpPr>
          <p:nvPr>
            <p:ph sz="quarter" idx="17"/>
          </p:nvPr>
        </p:nvSpPr>
        <p:spPr>
          <a:xfrm>
            <a:off x="5440680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8"/>
          <p:cNvSpPr>
            <a:spLocks noGrp="1"/>
          </p:cNvSpPr>
          <p:nvPr>
            <p:ph sz="quarter" idx="18"/>
          </p:nvPr>
        </p:nvSpPr>
        <p:spPr>
          <a:xfrm>
            <a:off x="7763256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72844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94560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429000" y="1892808"/>
            <a:ext cx="647395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209544" y="1527048"/>
            <a:ext cx="0" cy="507492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4424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87466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048" y="1828799"/>
            <a:ext cx="8074152" cy="434340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65079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95968" y="560541"/>
            <a:ext cx="9720318" cy="339410"/>
          </a:xfrm>
        </p:spPr>
        <p:txBody>
          <a:bodyPr/>
          <a:lstStyle>
            <a:lvl1pPr>
              <a:defRPr>
                <a:solidFill>
                  <a:srgbClr val="00355F"/>
                </a:solidFill>
                <a:ea typeface="LF_Ka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971" y="899953"/>
            <a:ext cx="9708510" cy="363166"/>
          </a:xfrm>
        </p:spPr>
        <p:txBody>
          <a:bodyPr wrap="square" tIns="45680" bIns="45680">
            <a:spAutoFit/>
          </a:bodyPr>
          <a:lstStyle>
            <a:lvl1pPr>
              <a:defRPr sz="1600" b="1">
                <a:solidFill>
                  <a:schemeClr val="accent2"/>
                </a:solidFill>
                <a:ea typeface="LF_Kai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495971" y="1686812"/>
            <a:ext cx="9708510" cy="4803830"/>
          </a:xfrm>
        </p:spPr>
        <p:txBody>
          <a:bodyPr/>
          <a:lstStyle>
            <a:lvl1pPr>
              <a:defRPr>
                <a:ea typeface="LF_Kai"/>
              </a:defRPr>
            </a:lvl1pPr>
            <a:lvl2pPr>
              <a:defRPr>
                <a:ea typeface="LF_Kai"/>
              </a:defRPr>
            </a:lvl2pPr>
            <a:lvl3pPr>
              <a:defRPr>
                <a:ea typeface="LF_Kai"/>
              </a:defRPr>
            </a:lvl3pPr>
            <a:lvl4pPr>
              <a:defRPr>
                <a:ea typeface="LF_Kai"/>
              </a:defRPr>
            </a:lvl4pPr>
            <a:lvl5pPr>
              <a:defRPr>
                <a:ea typeface="LF_Ka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495971" y="6735608"/>
            <a:ext cx="9708510" cy="320088"/>
          </a:xfrm>
        </p:spPr>
        <p:txBody>
          <a:bodyPr wrap="square" tIns="137060" bIns="45686" anchor="b" anchorCtr="0">
            <a:spAutoFit/>
          </a:bodyPr>
          <a:lstStyle>
            <a:lvl1pPr marL="118784" indent="-118784">
              <a:spcBef>
                <a:spcPts val="0"/>
              </a:spcBef>
              <a:defRPr sz="800" i="1">
                <a:latin typeface="Arial" pitchFamily="34" charset="0"/>
                <a:ea typeface="LF_Kai"/>
                <a:cs typeface="Arial" pitchFamily="34" charset="0"/>
              </a:defRPr>
            </a:lvl1pPr>
            <a:lvl2pPr marL="118784" indent="-118784">
              <a:defRPr sz="800" i="1">
                <a:latin typeface="Arial" pitchFamily="34" charset="0"/>
                <a:cs typeface="Arial" pitchFamily="34" charset="0"/>
              </a:defRPr>
            </a:lvl2pPr>
            <a:lvl3pPr marL="118784" indent="-118784">
              <a:defRPr sz="800" i="1">
                <a:latin typeface="Arial" pitchFamily="34" charset="0"/>
                <a:cs typeface="Arial" pitchFamily="34" charset="0"/>
              </a:defRPr>
            </a:lvl3pPr>
            <a:lvl4pPr marL="118784" indent="-118784">
              <a:defRPr sz="800" i="1">
                <a:latin typeface="Arial" pitchFamily="34" charset="0"/>
                <a:cs typeface="Arial" pitchFamily="34" charset="0"/>
              </a:defRPr>
            </a:lvl4pPr>
            <a:lvl5pPr marL="118784" indent="-118784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</p:spTree>
    <p:extLst>
      <p:ext uri="{BB962C8B-B14F-4D97-AF65-F5344CB8AC3E}">
        <p14:creationId xmlns:p14="http://schemas.microsoft.com/office/powerpoint/2010/main" val="38768592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6658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73315" indent="-186658" algn="l">
              <a:buClr>
                <a:srgbClr val="000000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59973" indent="-186658" algn="l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3pPr>
            <a:lvl4pPr marL="746630" indent="-186658" algn="l">
              <a:buClr>
                <a:srgbClr val="000000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4pPr>
            <a:lvl5pPr marL="933288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119946" indent="-186658" algn="l">
              <a:buClr>
                <a:srgbClr val="000000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306603" indent="-186658" algn="l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7pPr>
            <a:lvl8pPr marL="1493261" indent="-186658" algn="l">
              <a:buClr>
                <a:srgbClr val="000000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8pPr>
            <a:lvl9pPr marL="1679919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706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4791456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47242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2073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Left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1917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Left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09721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ageSubtitle"/>
          <p:cNvSpPr>
            <a:spLocks noGrp="1"/>
          </p:cNvSpPr>
          <p:nvPr>
            <p:ph type="subTitle" sz="quarter" idx="14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19699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43792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908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tm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Title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laceholderBody"/>
          <p:cNvSpPr>
            <a:spLocks noGrp="1"/>
          </p:cNvSpPr>
          <p:nvPr>
            <p:ph type="body" idx="1"/>
          </p:nvPr>
        </p:nvSpPr>
        <p:spPr>
          <a:xfrm>
            <a:off x="795528" y="1527048"/>
            <a:ext cx="9107424" cy="5029200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/>
          <a:p>
            <a:pPr marL="12192" lvl="0" indent="-9017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/>
              <a:t>Body Text</a:t>
            </a:r>
          </a:p>
          <a:p>
            <a:pPr marL="742950" lvl="1" indent="-28575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one</a:t>
            </a:r>
          </a:p>
          <a:p>
            <a:pPr marL="1143000" lvl="2" indent="-2286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two</a:t>
            </a:r>
          </a:p>
          <a:p>
            <a:pPr marL="1600200" lvl="3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three</a:t>
            </a:r>
          </a:p>
          <a:p>
            <a:pPr marL="2057400" lvl="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four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102412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fidentialInternal"/>
          <p:cNvSpPr txBox="1"/>
          <p:nvPr userDrawn="1">
            <p:custDataLst>
              <p:tags r:id="rId27"/>
            </p:custDataLst>
          </p:nvPr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</a:pPr>
            <a:endParaRPr lang="en-GB" sz="7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6" name="Confidential" hidden="1"/>
          <p:cNvSpPr txBox="1"/>
          <p:nvPr userDrawn="1">
            <p:custDataLst>
              <p:tags r:id="rId28"/>
            </p:custDataLst>
          </p:nvPr>
        </p:nvSpPr>
        <p:spPr>
          <a:xfrm>
            <a:off x="475488" y="7059168"/>
            <a:ext cx="7178040" cy="201658"/>
          </a:xfrm>
          <a:prstGeom prst="rect">
            <a:avLst/>
          </a:prstGeom>
          <a:noFill/>
        </p:spPr>
        <p:txBody>
          <a:bodyPr vert="horz" wrap="squar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endParaRPr lang="en-GB" sz="7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" name="SubsectionTracker"/>
          <p:cNvSpPr txBox="1"/>
          <p:nvPr userDrawn="1"/>
        </p:nvSpPr>
        <p:spPr>
          <a:xfrm>
            <a:off x="795528" y="216093"/>
            <a:ext cx="65" cy="14388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GB" sz="850" b="0" i="0" dirty="0">
              <a:solidFill>
                <a:schemeClr val="bg2"/>
              </a:solidFill>
              <a:latin typeface="Arial Narrow"/>
            </a:endParaRPr>
          </a:p>
        </p:txBody>
      </p:sp>
      <p:sp>
        <p:nvSpPr>
          <p:cNvPr id="8" name="PageNumber"/>
          <p:cNvSpPr txBox="1"/>
          <p:nvPr userDrawn="1"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GB" sz="9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ClientName"/>
          <p:cNvSpPr txBox="1"/>
          <p:nvPr userDrawn="1">
            <p:custDataLst>
              <p:tags r:id="rId29"/>
            </p:custDataLst>
          </p:nvPr>
        </p:nvSpPr>
        <p:spPr>
          <a:xfrm>
            <a:off x="795528" y="6967728"/>
            <a:ext cx="1828800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GB" sz="900" b="0" i="0" cap="all" spc="150" dirty="0">
                <a:solidFill>
                  <a:schemeClr val="tx2"/>
                </a:solidFill>
                <a:latin typeface="Arial"/>
              </a:rPr>
              <a:t>Worldwide Brewing</a:t>
            </a:r>
          </a:p>
        </p:txBody>
      </p:sp>
      <p:sp>
        <p:nvSpPr>
          <p:cNvPr id="13" name="Rectangle 12"/>
          <p:cNvSpPr>
            <a:spLocks noChangeAspect="1"/>
          </p:cNvSpPr>
          <p:nvPr userDrawn="1">
            <p:custDataLst>
              <p:tags r:id="rId30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1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spcBef>
          <a:spcPct val="0"/>
        </a:spcBef>
        <a:buFontTx/>
        <a:buNone/>
        <a:defRPr sz="1800" b="0" i="0" kern="1200">
          <a:solidFill>
            <a:schemeClr val="tx2"/>
          </a:solidFill>
          <a:latin typeface="Arial"/>
          <a:ea typeface="+mj-ea"/>
          <a:cs typeface="+mj-cs"/>
        </a:defRPr>
      </a:lvl1pPr>
    </p:titleStyle>
    <p:bodyStyle>
      <a:lvl1pPr marL="12192" indent="-9017" algn="l" defTabSz="914400" rtl="0" eaLnBrk="1" latinLnBrk="0" hangingPunct="1">
        <a:lnSpc>
          <a:spcPct val="110000"/>
        </a:lnSpc>
        <a:spcBef>
          <a:spcPts val="910"/>
        </a:spcBef>
        <a:spcAft>
          <a:spcPct val="0"/>
        </a:spcAft>
        <a:buFontTx/>
        <a:buNone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1pPr>
      <a:lvl2pPr marL="210312" indent="-210312" algn="l" defTabSz="914400" rtl="0" eaLnBrk="1" latinLnBrk="0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2pPr>
      <a:lvl3pPr marL="420624" indent="-210312" algn="l" defTabSz="914400" rtl="0" eaLnBrk="1" latinLnBrk="0" hangingPunct="1">
        <a:lnSpc>
          <a:spcPct val="110000"/>
        </a:lnSpc>
        <a:spcBef>
          <a:spcPts val="300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3pPr>
      <a:lvl4pPr marL="649224" indent="-228600" algn="l" defTabSz="914400" rtl="0" eaLnBrk="1" latinLnBrk="0" hangingPunct="1">
        <a:lnSpc>
          <a:spcPct val="110000"/>
        </a:lnSpc>
        <a:spcBef>
          <a:spcPts val="100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4pPr>
      <a:lvl5pPr marL="877824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2192" indent="-9017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FontTx/>
        <a:buNone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1pPr>
      <a:lvl2pPr marL="210312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2pPr>
      <a:lvl3pPr marL="420624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3pPr>
      <a:lvl4pPr marL="6492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4pPr>
      <a:lvl5pPr marL="8778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Provide an investment recommendation</a:t>
            </a:r>
          </a:p>
        </p:txBody>
      </p:sp>
      <p:sp>
        <p:nvSpPr>
          <p:cNvPr id="9" name="Subtitle 12"/>
          <p:cNvSpPr txBox="1">
            <a:spLocks/>
          </p:cNvSpPr>
          <p:nvPr/>
        </p:nvSpPr>
        <p:spPr>
          <a:xfrm>
            <a:off x="795528" y="1311158"/>
            <a:ext cx="9107424" cy="24688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15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00000"/>
              </a:lnSpc>
              <a:spcBef>
                <a:spcPts val="0"/>
              </a:spcBef>
            </a:pPr>
            <a:r>
              <a:rPr lang="en-GB" sz="1100" b="1" dirty="0">
                <a:solidFill>
                  <a:schemeClr val="tx1"/>
                </a:solidFill>
              </a:rPr>
              <a:t>Email to management</a:t>
            </a:r>
          </a:p>
        </p:txBody>
      </p:sp>
      <p:sp>
        <p:nvSpPr>
          <p:cNvPr id="12" name="Subtitle 12"/>
          <p:cNvSpPr txBox="1">
            <a:spLocks/>
          </p:cNvSpPr>
          <p:nvPr/>
        </p:nvSpPr>
        <p:spPr>
          <a:xfrm>
            <a:off x="795528" y="4722412"/>
            <a:ext cx="9107424" cy="24688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15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00000"/>
              </a:lnSpc>
              <a:spcBef>
                <a:spcPts val="0"/>
              </a:spcBef>
            </a:pPr>
            <a:r>
              <a:rPr lang="en-GB" sz="1100" b="1" dirty="0">
                <a:solidFill>
                  <a:schemeClr val="tx1"/>
                </a:solidFill>
              </a:rPr>
              <a:t>Net present value based on perpetuity growth method</a:t>
            </a: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795528" y="6671855"/>
            <a:ext cx="3499356" cy="107722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r>
              <a:rPr lang="en-GB" sz="700" dirty="0">
                <a:solidFill>
                  <a:schemeClr val="tx2"/>
                </a:solidFill>
              </a:rPr>
              <a:t>Source: </a:t>
            </a:r>
            <a:r>
              <a:rPr lang="en-GB" sz="700" dirty="0">
                <a:solidFill>
                  <a:srgbClr val="6D6E6A"/>
                </a:solidFill>
              </a:rPr>
              <a:t>Company Business Plan (January 2020); </a:t>
            </a:r>
            <a:r>
              <a:rPr lang="en-GB" sz="700" dirty="0">
                <a:solidFill>
                  <a:schemeClr val="tx2"/>
                </a:solidFill>
              </a:rPr>
              <a:t>Equity research; J.P. Morgan analysis</a:t>
            </a:r>
          </a:p>
        </p:txBody>
      </p:sp>
      <p:sp>
        <p:nvSpPr>
          <p:cNvPr id="19" name="Rectangle 18"/>
          <p:cNvSpPr>
            <a:spLocks/>
          </p:cNvSpPr>
          <p:nvPr/>
        </p:nvSpPr>
        <p:spPr>
          <a:xfrm>
            <a:off x="744240" y="5039957"/>
            <a:ext cx="4436083" cy="1602036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rtlCol="0" anchor="t"/>
          <a:lstStyle/>
          <a:p>
            <a:pPr algn="ctr"/>
            <a:r>
              <a:rPr lang="en-GB" sz="900" b="1" dirty="0">
                <a:solidFill>
                  <a:schemeClr val="accent1"/>
                </a:solidFill>
              </a:rPr>
              <a:t>Preliminary valuation</a:t>
            </a:r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5508313" y="5039957"/>
            <a:ext cx="4436084" cy="1561241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rtlCol="0" anchor="t"/>
          <a:lstStyle/>
          <a:p>
            <a:pPr algn="ctr"/>
            <a:r>
              <a:rPr lang="en-GB" sz="900" b="1" dirty="0">
                <a:solidFill>
                  <a:schemeClr val="accent2"/>
                </a:solidFill>
              </a:rPr>
              <a:t>Revised valuation (post-fire)</a:t>
            </a:r>
          </a:p>
        </p:txBody>
      </p:sp>
      <p:sp>
        <p:nvSpPr>
          <p:cNvPr id="7" name="PageNumber"/>
          <p:cNvSpPr txBox="1"/>
          <p:nvPr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GB" sz="9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795528" y="1591056"/>
            <a:ext cx="9107424" cy="2964759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>
            <a:lvl1pPr marL="12192" indent="-9017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Tx/>
              <a:buNone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210312" indent="-210312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Char char="n"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2pPr>
            <a:lvl3pPr marL="420624" indent="-210312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Char char="n"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3pPr>
            <a:lvl4pPr marL="649224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Char char="–"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4pPr>
            <a:lvl5pPr marL="87782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Char char="–"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739867"/>
              </p:ext>
            </p:extLst>
          </p:nvPr>
        </p:nvGraphicFramePr>
        <p:xfrm>
          <a:off x="795528" y="5289344"/>
          <a:ext cx="4279392" cy="1311856"/>
        </p:xfrm>
        <a:graphic>
          <a:graphicData uri="http://schemas.openxmlformats.org/drawingml/2006/table">
            <a:tbl>
              <a:tblPr firstRow="1" lastRow="1">
                <a:tableStyleId>{640930CC-2DD5-4645-9BF9-1F0F6B9BBA25}</a:tableStyleId>
              </a:tblPr>
              <a:tblGrid>
                <a:gridCol w="2297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3982">
                <a:tc>
                  <a:txBody>
                    <a:bodyPr/>
                    <a:lstStyle/>
                    <a:p>
                      <a:pPr marL="0" indent="0" algn="l" rtl="0" fontAlgn="ctr">
                        <a:buFontTx/>
                        <a:buNone/>
                      </a:pPr>
                      <a:r>
                        <a:rPr lang="en-GB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Value Based on 8.5% WACC &amp; 0.5% TGR</a:t>
                      </a:r>
                      <a:endParaRPr lang="en-GB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b"/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Amount ($m)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b"/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% of NPV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982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Present Value of Cash flows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409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50.9%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982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PV of Terminal Value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394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49.1%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982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Implied Firm NPV 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1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803 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1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100.0% 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982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Net debt as of Mar-20E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(85)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GB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982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Implied equity value 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1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718 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982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Implied offer share price (c)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361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GB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982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1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% premium to current</a:t>
                      </a:r>
                      <a:endParaRPr lang="en-US" sz="800" b="0" i="1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118.8%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GB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AB8E88-6480-430B-A1DB-71672C05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492422"/>
              </p:ext>
            </p:extLst>
          </p:nvPr>
        </p:nvGraphicFramePr>
        <p:xfrm>
          <a:off x="5537554" y="5255514"/>
          <a:ext cx="4377601" cy="1432560"/>
        </p:xfrm>
        <a:graphic>
          <a:graphicData uri="http://schemas.openxmlformats.org/drawingml/2006/table">
            <a:tbl>
              <a:tblPr firstRow="1" lastRow="1"/>
              <a:tblGrid>
                <a:gridCol w="2739058">
                  <a:extLst>
                    <a:ext uri="{9D8B030D-6E8A-4147-A177-3AD203B41FA5}">
                      <a16:colId xmlns:a16="http://schemas.microsoft.com/office/drawing/2014/main" val="1793042117"/>
                    </a:ext>
                  </a:extLst>
                </a:gridCol>
                <a:gridCol w="966007">
                  <a:extLst>
                    <a:ext uri="{9D8B030D-6E8A-4147-A177-3AD203B41FA5}">
                      <a16:colId xmlns:a16="http://schemas.microsoft.com/office/drawing/2014/main" val="153872175"/>
                    </a:ext>
                  </a:extLst>
                </a:gridCol>
                <a:gridCol w="672536">
                  <a:extLst>
                    <a:ext uri="{9D8B030D-6E8A-4147-A177-3AD203B41FA5}">
                      <a16:colId xmlns:a16="http://schemas.microsoft.com/office/drawing/2014/main" val="2095365208"/>
                    </a:ext>
                  </a:extLst>
                </a:gridCol>
              </a:tblGrid>
              <a:tr h="911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Value Based on 8.5% WACC &amp; 0.5% TGR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Amount ($m)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% of NPV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792520"/>
                  </a:ext>
                </a:extLst>
              </a:tr>
              <a:tr h="911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Present Value of Cash flows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u="none" strike="noStrike" dirty="0">
                          <a:effectLst/>
                        </a:rPr>
                        <a:t>345 </a:t>
                      </a:r>
                      <a:endParaRPr lang="en-GB" sz="800" b="0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u="none" strike="noStrike">
                          <a:effectLst/>
                        </a:rPr>
                        <a:t>46.7% </a:t>
                      </a:r>
                      <a:endParaRPr lang="en-GB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261251"/>
                  </a:ext>
                </a:extLst>
              </a:tr>
              <a:tr h="911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PV of Terminal Value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u="none" strike="noStrike">
                          <a:effectLst/>
                        </a:rPr>
                        <a:t>394 </a:t>
                      </a:r>
                      <a:endParaRPr lang="en-GB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u="none" strike="noStrike" dirty="0">
                          <a:effectLst/>
                        </a:rPr>
                        <a:t>53.3% </a:t>
                      </a:r>
                      <a:endParaRPr lang="en-GB" sz="800" b="0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331924"/>
                  </a:ext>
                </a:extLst>
              </a:tr>
              <a:tr h="911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Implied Firm NPV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D2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u="none" strike="noStrike">
                          <a:effectLst/>
                        </a:rPr>
                        <a:t>738 </a:t>
                      </a:r>
                      <a:endParaRPr lang="en-GB" sz="800" b="1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D2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u="none" strike="noStrike" dirty="0">
                          <a:effectLst/>
                        </a:rPr>
                        <a:t>100.0% </a:t>
                      </a:r>
                      <a:endParaRPr lang="en-GB" sz="800" b="1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D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16240"/>
                  </a:ext>
                </a:extLst>
              </a:tr>
              <a:tr h="204997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Net debt as of Mar-20E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u="none" strike="noStrike" dirty="0">
                          <a:effectLst/>
                        </a:rPr>
                        <a:t>(85)</a:t>
                      </a:r>
                      <a:endParaRPr lang="en-GB" sz="800" b="0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812541"/>
                  </a:ext>
                </a:extLst>
              </a:tr>
              <a:tr h="911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1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Implied equity value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D2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u="none" strike="noStrike">
                          <a:effectLst/>
                        </a:rPr>
                        <a:t>654 </a:t>
                      </a:r>
                      <a:endParaRPr lang="en-GB" sz="800" b="1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D2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u="none" strike="noStrike" dirty="0">
                          <a:effectLst/>
                        </a:rPr>
                        <a:t> </a:t>
                      </a:r>
                      <a:endParaRPr lang="en-GB" sz="800" b="0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D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108616"/>
                  </a:ext>
                </a:extLst>
              </a:tr>
              <a:tr h="204997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Implied offer share price (c)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u="none" strike="noStrike" dirty="0">
                          <a:effectLst/>
                        </a:rPr>
                        <a:t>329 </a:t>
                      </a:r>
                      <a:endParaRPr lang="en-GB" sz="800" b="0" i="0" u="none" strike="noStrike" dirty="0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907998"/>
                  </a:ext>
                </a:extLst>
              </a:tr>
              <a:tr h="204997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1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% premium to current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u="none" strike="noStrike">
                          <a:effectLst/>
                        </a:rPr>
                        <a:t>99.1% </a:t>
                      </a:r>
                      <a:endParaRPr lang="en-GB" sz="800" b="0" i="0" u="none" strike="noStrike">
                        <a:solidFill>
                          <a:srgbClr val="6D6E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 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6D6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3017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AA1FE4C-54D2-4787-A10B-18EEBBF98BAB}"/>
              </a:ext>
            </a:extLst>
          </p:cNvPr>
          <p:cNvSpPr txBox="1"/>
          <p:nvPr/>
        </p:nvSpPr>
        <p:spPr>
          <a:xfrm>
            <a:off x="795528" y="1702676"/>
            <a:ext cx="9119627" cy="312361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GB" sz="1200" b="0" i="0" dirty="0">
                <a:solidFill>
                  <a:schemeClr val="tx2"/>
                </a:solidFill>
                <a:latin typeface="Arial"/>
              </a:rPr>
              <a:t>Dear Management Team,</a:t>
            </a:r>
          </a:p>
          <a:p>
            <a:pPr algn="l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  <a:latin typeface="Arial"/>
            </a:endParaRPr>
          </a:p>
          <a:p>
            <a:pPr algn="l">
              <a:lnSpc>
                <a:spcPct val="110000"/>
              </a:lnSpc>
            </a:pPr>
            <a:r>
              <a:rPr lang="en-GB" sz="1200" b="0" i="0" dirty="0">
                <a:solidFill>
                  <a:schemeClr val="tx2"/>
                </a:solidFill>
                <a:latin typeface="Arial"/>
              </a:rPr>
              <a:t>The financial impact of supply chain interruption:</a:t>
            </a:r>
          </a:p>
          <a:p>
            <a:pPr marL="171450" indent="-1714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2"/>
                </a:solidFill>
                <a:latin typeface="Arial"/>
              </a:rPr>
              <a:t>In the short term, there was minimal financial impact as there was a small effect on the financial projections after FY21. As such, there is not a strong reason to significantly lower your bid nor is it indicative of future financial hardship.</a:t>
            </a:r>
          </a:p>
          <a:p>
            <a:pPr marL="171450" indent="-1714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chemeClr val="tx2"/>
                </a:solidFill>
                <a:latin typeface="Arial"/>
              </a:rPr>
              <a:t>Not a material issue in the long term due to the intangible value of this investment as well as the long-term nature of it.</a:t>
            </a:r>
          </a:p>
          <a:p>
            <a:pPr algn="l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  <a:latin typeface="Arial"/>
            </a:endParaRPr>
          </a:p>
          <a:p>
            <a:pPr algn="l">
              <a:lnSpc>
                <a:spcPct val="110000"/>
              </a:lnSpc>
            </a:pPr>
            <a:r>
              <a:rPr lang="en-GB" sz="1200" b="0" i="0" dirty="0">
                <a:solidFill>
                  <a:schemeClr val="tx2"/>
                </a:solidFill>
                <a:latin typeface="Arial"/>
              </a:rPr>
              <a:t>Effects on Bidding Dynamics:</a:t>
            </a:r>
          </a:p>
          <a:p>
            <a:pPr marL="171450" indent="-1714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2"/>
                </a:solidFill>
                <a:latin typeface="Arial"/>
              </a:rPr>
              <a:t>The New York and Hong Kong Times information is credible and due to many other firms looking for expansion opportunities, I expect that there will be a highly competitive bidding environment.</a:t>
            </a:r>
            <a:endParaRPr lang="en-GB" sz="1200" b="0" i="0" dirty="0">
              <a:solidFill>
                <a:schemeClr val="tx2"/>
              </a:solidFill>
              <a:latin typeface="Arial"/>
            </a:endParaRPr>
          </a:p>
          <a:p>
            <a:pPr algn="l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  <a:latin typeface="Arial"/>
            </a:endParaRPr>
          </a:p>
          <a:p>
            <a:pPr algn="l">
              <a:lnSpc>
                <a:spcPct val="110000"/>
              </a:lnSpc>
            </a:pPr>
            <a:r>
              <a:rPr lang="en-GB" sz="1200" dirty="0">
                <a:solidFill>
                  <a:schemeClr val="tx2"/>
                </a:solidFill>
                <a:latin typeface="Arial"/>
              </a:rPr>
              <a:t>Adjustments made to valuation:</a:t>
            </a:r>
          </a:p>
          <a:p>
            <a:pPr marL="171450" indent="-1714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chemeClr val="tx2"/>
                </a:solidFill>
                <a:latin typeface="Arial"/>
              </a:rPr>
              <a:t>FY21 Revenue dropped 4.5% to </a:t>
            </a:r>
            <a:r>
              <a:rPr lang="en-GB" sz="1200" dirty="0">
                <a:solidFill>
                  <a:schemeClr val="tx2"/>
                </a:solidFill>
                <a:latin typeface="Arial"/>
              </a:rPr>
              <a:t>$1,100mm</a:t>
            </a:r>
          </a:p>
          <a:p>
            <a:pPr marL="171450" indent="-1714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chemeClr val="tx2"/>
                </a:solidFill>
                <a:latin typeface="Arial"/>
              </a:rPr>
              <a:t>50% gross margin</a:t>
            </a:r>
          </a:p>
          <a:p>
            <a:pPr marL="171450" indent="-1714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2"/>
                </a:solidFill>
                <a:latin typeface="Arial"/>
              </a:rPr>
              <a:t>Expected to revert initial forecasted </a:t>
            </a:r>
            <a:r>
              <a:rPr lang="en-GB" sz="1200" dirty="0" err="1">
                <a:solidFill>
                  <a:schemeClr val="tx2"/>
                </a:solidFill>
                <a:latin typeface="Arial"/>
              </a:rPr>
              <a:t>sasles</a:t>
            </a:r>
            <a:r>
              <a:rPr lang="en-GB" sz="1200" dirty="0">
                <a:solidFill>
                  <a:schemeClr val="tx2"/>
                </a:solidFill>
                <a:latin typeface="Arial"/>
              </a:rPr>
              <a:t> of FY22 and thereafter.</a:t>
            </a:r>
            <a:endParaRPr lang="en-GB" sz="1200" b="0" i="0" dirty="0">
              <a:solidFill>
                <a:schemeClr val="tx2"/>
              </a:solidFill>
              <a:latin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62441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NAME" val="PitchPRO+"/>
  <p:tag name="SLIDEMASTERBRANDLOGORIGHT" val="779.76"/>
  <p:tag name="SLIDEMASTERBRANDLOGOBOTTOM" val="559.44"/>
  <p:tag name="SLIDEMASTERBRANDLOGOHEIGHT" val="22.32"/>
  <p:tag name="SLIDEMASTERBRANDLOGOWIDTH" val="102.96"/>
  <p:tag name="ISROOTUNDO" val=""/>
  <p:tag name="SKIPCONVERSIONCHECK" val="true"/>
  <p:tag name="CONTENTLIBRARY" val="2f828a44-ffb3-4b08-bc1b-e4e7c6e613b6"/>
  <p:tag name="UNDOENTRY" val="d4c21dc4-2617-4363-8310-61e1facb1aa6"/>
  <p:tag name="REFRESHOPTIONS" val="&lt;?xml version=&quot;1.0&quot; encoding=&quot;utf-16&quot;?&gt;&#10;&lt;PowerpointRefreshOptions xmlns:xsi=&quot;http://www.w3.org/2001/XMLSchema-instance&quot; xmlns:xsd=&quot;http://www.w3.org/2001/XMLSchema&quot;&gt;&#10;  &lt;CoverPageAllElements&gt;true&lt;/CoverPageAllElements&gt;&#10;  &lt;CoverPageBrandLogo&gt;true&lt;/CoverPageBrandLogo&gt;&#10;  &lt;CoverPageClientLogo&gt;true&lt;/CoverPageClientLogo&gt;&#10;  &lt;CoverPageDate&gt;false&lt;/CoverPageDate&gt;&#10;  &lt;CoverPageJointPitchLogo&gt;true&lt;/CoverPageJointPitchLogo&gt;&#10;  &lt;CoverPageVerticalTextRunner&gt;true&lt;/CoverPageVerticalTextRunner&gt;&#10;  &lt;ShowCoverPage&gt;true&lt;/ShowCoverPage&gt;&#10;  &lt;ShowDisclaimer&gt;true&lt;/ShowDisclaimer&gt;&#10;  &lt;TemplateLayoutAllElements&gt;true&lt;/TemplateLayoutAllElements&gt;&#10;  &lt;ForceRefresh&gt;false&lt;/ForceRefresh&gt;&#10;  &lt;CoverPageSubTitle&gt;true&lt;/CoverPageSubTitle&gt;&#10;  &lt;CoverPageTitle&gt;true&lt;/CoverPageTitle&gt;&#10;  &lt;ShowAgenda&gt;true&lt;/ShowAgenda&gt;&#10;  &lt;TemplatePageLabel&gt;true&lt;/TemplatePageLabel&gt;&#10;  &lt;TemplateVerticalRunner&gt;true&lt;/TemplateVerticalRunner&gt;&#10;&lt;/PowerpointRefreshOptions&gt;"/>
  <p:tag name="PITCHPROPROPERTIES" val="WXMfvE09DOs/mOl3u2AQ27QcgezyWkN+AkNAGXAeBoJKuBgxGBLGhI25m9bRHcM9RQscs7I4QY855HmZ9wiaScAkUiOahXjpa1GKbzxmDEgaRBFj1zbbNiHbJmtUv1DL609CXp4T5pMYpHCyOsiSfF8m1Ewd7e9Ul0r6wpaN5snm+kgLZOP8JKF1hv7kQD68zePpF4CHYvR4U9v1KCnkRXPe9cGBqoHIVzS4uiFBaX6FZuSb3bbgBcbiqr1rYEWwYF8jf8azIl5HPE/gAmNADkEljo1X/k0tHOSo3cRUt5y7ELLuubMobIvHRWXfymwJHSKP2795UlXiF04xtOvglG+JVAyzHw51eDyYadLvZRmxbcTRyg+tzofSEDUlmZcpAcL4kw507X7LqBdfoSXA93bvW2wjspIGGbmE2lYDoV5hFqURnw0EhLrzBVRqdqTEBg1eRVT1bJ+T63ON6+aYG1fS8ZKmHiIHFCNaYSMiFJhEfS7fgUgPVhrVWUxf2+OvOzbvJQZK8I29SHHm4H+/xCngIBEWbLImhdvCqlVyNl2RW4jH22vh94n/gNDImsArbpWRNLE8mN7iqpkfFutWnUt24z4eP8RZpWIJy+OQkCVtAhlUGhFxQvakpbStXiGzUSTE98x3N9dK9Y8cYcZdmsQfyRaLXL5ZDIZI8k7uhQTzZ1aTgN+0v08Tr0DnOX8U2dUJ+KkRgpMSG9dalIpZGB+ZzdZOT4NAbkxV0ZzEq8Tr65xbBy4XweP0/HHPv524vHYr5tpTvcxVQC9I2jrO2NiuZlwsMzQmeJ+q83QAMm0VN30+uWm1RyihXjrIekST0mtYRyaF7tqz6gVb5YHk/33Yz4aYSFY0jYpvo0Un0/VDJ8jSliLIAXrZlEfEz+LHPCaogAyHiDOJg9imfpYndgJG30SpHqONhgrzyU0ac8txx8vAY/DzhQtY1NlSUTsENzgdT1YWiJSBEgUjX+X8sMHMDJSmNuro5lIOf9wM9JJGL18GhKTRIFAkGHU+SiwzWC6o56W4sCU+6FUJJV51ozZ4t4dkr7Pq49T4rgiluIMiVuHCvwIFcG64347mQ3cpo7nr312Oa9J9LSMTG49Ape0RjuXl5Z+U/fvDyrHy6XG51ZT1j394b8FaurSBUsyukK9gUyUCtSf5ru9lxoXbnwYIYWtxRlRcO0VXArdirbW2zCE0Wj16eQoSDhXulZiLzhZPsH2L3UQDHx13LlOmPCRyRu53FzHZpB6wQVyLsE+hZkRJIa+oCvVJAMIKuHe8MzulAHVIz9DEJzesbuZ0fwuFoCPMYOFEiKhy0y4hIhFZKfeudDYbV/wYdurEpgn8zX8UIEgI2sEoi//+nEbevjz1U4NJnjV8CJKliedwn1717cA5eoMZmhfHkjYlgdD56+eMy51R4scrym5M1OoFVtNreVtBgudbQcTSUcRoUOYPKoh7mYl/tLYVclewmqKTBgNA9spF4FToHNUci6hQzM5ftI9L5qv6zoogZ/tKJcn3XYin2gwgSbBFwVHWhp7ihrnEN4AeagcwCk1hYKSB74pT78IR0P9qg4wwfnUwMyJoN1ut3MfOrnRLyZTL9O+DXjRZ7KqIEtSliaa7KaFrInvRs9zs6PwKDJKkxKJP2NYJFTSntPgpvTnwFs2Nhba+VJcYMHXIOO4kPMzz+EoKaKVIoDxDKOaLzeVUYdVkYAhvhSBwQduWi7avHIJs47198S+Jnzc0pkfOW7BaIAhWslk5l6K2E/gedxZJ3gF+JetszR2KQmBqZ811G557/27+KOB5RvZIRfWL7XE6hoJucA79MOHM29JhsykClJhOO68a/72n9Q40YBqYptX+6ayRY8SBFLR/Z1NrQQkZpwZ073LRBok8frshOTYM3isw+JxWkyO990pwHp2gM00hT03ZafT0uF3ylO0vD2c4IcAceUucKwtFL08wH559HrluuGhmbSJSn9ZpUsyyp7cIqivE7Ba384JXtMH9KASWAo8ojHDjOhjQlhXS9higXQsBOwawp5UAcaGcOMSXZgjHAHeDPe2oizbcl5+E3Az/pmsLNj2WKsBZ+a2v1nhiES1DX0sgnMSViJemDCCeZMMl3n2wm8vCh5/iFpJzu9+xUJm+LHtlq3/VdGRMFhZ4BFqhel2eF7k9mLTJ57UsQdCS9MMuBH0BKUZPpuKKqUVs+Grdlh1NZlUUC7aR3daHiPiYvAgJqq4h2fdDXlYIEx9IrX9ZP6SJxeR07ZqbjL9qoIyLuPhP481q3T+3nnwpOimZ+9sIAW1iRxHN51vb7lHf4gPpX0d9kYoFtqdsEV5WM4DYp4BQXk1MSz3L04i80UcDmct7edgLP95/56ulU6eQW7MCdbdVWELlsGou2siCIDkERliks5Vytu7B2z8DxtPR6kiMTALWbeAa8cjb0ceu1I0BInovlFK/AwmFiomYDUCX1U+CNk+h7Xr0KzD0M7izhaEyegVQqb0sLn8Ocz3X+dVN2sZmRjcHqJ/UjLsbOhPzyfxSnUj7SOptjReCYty8jjSBupFZCm4wJ/WkwycuClisuVXlnr+3sCdl9jJH6VCu2vbSthYATBS8qcKTKHkkBNPRyYoDi/VDFLPoBtvdAMdiljgDhGUQFISINV7xLPqI91RGSwMXet7ahguFqjfUEGHYQhtwH4ddEAFvDgNA8Ggg8Xt+DgN2Nl1/ICi7CkoqddZbbOBV9YCBdFgi3HNJfNX/N60eI7M0Ynu8MaNmF+n4MooMWFJCE0pAb8x/dtKDEyascxvsA8lU76PU0Ijs5Gd3pooeMuvuUrdoNZJPI5+6vOlOTEWY/lm9I0Wtnh5cYMVmQwfGmaldhobB2To66svHGibhCCxGIYhfmyWCzW3KoeTFVqwLMjhtQa15IDCcFJyaObAGmNFWy39WZmpELEyR+3EXnfLUMvoTkoLicZ8m5HmE9E0zg7wXs6EHYr4H9FwOHsWW1jRErHPoEfeLfwufmJ55aNO5XG6Fy89mwfNE65gyg9fASaU6t9DnTQn8DowLjEEiU4WRhs47mmOs4uk="/>
  <p:tag name="SIZEANDPOSITION" val="e51a3f24-3606-4a71-85a3-8bd5fdae5b9c"/>
  <p:tag name="ISUNDOENTRY" val=""/>
  <p:tag name="PITCHPROSLIDECOUNT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NumberingTyp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IADDED" val="True"/>
  <p:tag name="SOUTHPAGE" val="true"/>
  <p:tag name="DISTRIBUTIONTYPE" val="External"/>
  <p:tag name="PITCHPROSLIDEID" val="576"/>
  <p:tag name="PRESENTATIONID" val="79c24579-ffe3-47dc-b441-3922fa24423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SHAPETYPE" val="ClientNam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over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lient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Title"/>
</p:tagLst>
</file>

<file path=ppt/theme/theme1.xml><?xml version="1.0" encoding="utf-8"?>
<a:theme xmlns:a="http://schemas.openxmlformats.org/drawingml/2006/main" name="PP+ UnifiedGIB - A4">
  <a:themeElements>
    <a:clrScheme name="PitchPRO+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478FBF"/>
      </a:hlink>
      <a:folHlink>
        <a:srgbClr val="A6B640"/>
      </a:folHlink>
    </a:clrScheme>
    <a:fontScheme name="Pitchbook-US">
      <a:majorFont>
        <a:latin typeface="Arial"/>
        <a:ea typeface="LF_Kai"/>
        <a:cs typeface=""/>
      </a:majorFont>
      <a:minorFont>
        <a:latin typeface="Arial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  <a:extLst>
          <a:ext uri="{909E8E84-426E-40DD-AFC4-6F175D3DCCD1}">
            <a14:hiddenFill xmlns:a14="http://schemas.microsoft.com/office/drawing/2010/main">
              <a:solidFill>
                <a:scrgbClr r="0" g="0" b="0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<a:prstTxWarp prst="textNoShape">
          <a:avLst/>
        </a:prstTxWarp>
        <a:noAutofit/>
      </a:bodyPr>
      <a:lstStyle>
        <a:defPPr>
          <a:lnSpc>
            <a:spcPct val="110000"/>
          </a:lnSpc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91440" tIns="45720" rIns="91440" bIns="45720" rtlCol="0" anchor="t">
        <a:spAutoFit/>
      </a:bodyPr>
      <a:lstStyle>
        <a:defPPr algn="l">
          <a:lnSpc>
            <a:spcPct val="110000"/>
          </a:lnSpc>
          <a:defRPr sz="1200" b="0" i="0" dirty="0" smtClean="0">
            <a:solidFill>
              <a:schemeClr val="tx2"/>
            </a:solidFill>
            <a:latin typeface="Arial"/>
          </a:defRPr>
        </a:defPPr>
      </a:lstStyle>
    </a:txDef>
  </a:objectDefaults>
  <a:extraClrSchemeLst>
    <a:extraClrScheme>
      <a:clrScheme name="PitchPRO+">
        <a:dk1>
          <a:srgbClr val="000000"/>
        </a:dk1>
        <a:lt1>
          <a:srgbClr val="FFFFFF"/>
        </a:lt1>
        <a:dk2>
          <a:srgbClr val="6D6E6A"/>
        </a:dk2>
        <a:lt2>
          <a:srgbClr val="478FBF"/>
        </a:lt2>
        <a:accent1>
          <a:srgbClr val="0069A3"/>
        </a:accent1>
        <a:accent2>
          <a:srgbClr val="818A37"/>
        </a:accent2>
        <a:accent3>
          <a:srgbClr val="7DBAC4"/>
        </a:accent3>
        <a:accent4>
          <a:srgbClr val="5A5397"/>
        </a:accent4>
        <a:accent5>
          <a:srgbClr val="7E776F"/>
        </a:accent5>
        <a:accent6>
          <a:srgbClr val="AD670D"/>
        </a:accent6>
        <a:hlink>
          <a:srgbClr val="478FBF"/>
        </a:hlink>
        <a:folHlink>
          <a:srgbClr val="A6B640"/>
        </a:folHlink>
      </a:clrScheme>
    </a:extraClrScheme>
  </a:extraClrSchemeLst>
  <a:custClrLst>
    <a:custClr name="Teal. RGB(0,124,136)">
      <a:srgbClr val="007C88"/>
    </a:custClr>
    <a:custClr name="Ocher. RGB(185,157,48)">
      <a:srgbClr val="B99D30"/>
    </a:custClr>
    <a:custClr name="Eggplant. RGB(41,39,94)">
      <a:srgbClr val="29275E"/>
    </a:custClr>
    <a:custClr name="Ice Blue. RGB(176,204,216)">
      <a:srgbClr val="B0CCD8"/>
    </a:custClr>
    <a:custClr name="Moss. RGB(75,94,54)">
      <a:srgbClr val="4B5E36"/>
    </a:custClr>
    <a:custClr name="Warm Grey. RGB(75,94,54)">
      <a:srgbClr val="ACA6A2"/>
    </a:custClr>
    <a:custClr name="Deep Blue. RGB(0,65,106)">
      <a:srgbClr val="00416A"/>
    </a:custClr>
    <a:custClr name="Sand. RGB(222,203,117)">
      <a:srgbClr val="DECB75"/>
    </a:custClr>
    <a:custClr name="Cranberry. RGB(96,0,59)">
      <a:srgbClr val="60003B"/>
    </a:custClr>
    <a:custClr name="Lilac. RGB(143,146,200)">
      <a:srgbClr val="8F92C8"/>
    </a:custClr>
    <a:custClr name="Light Warm Grey. RGB(217,213,205)">
      <a:srgbClr val="D9D5CD"/>
    </a:custClr>
    <a:custClr name="Light Mauve. RGB(204,183,207)">
      <a:srgbClr val="CCB7CF"/>
    </a:custClr>
    <a:custClr name="Light Cool Grey. RGB(175,177,179)">
      <a:srgbClr val="AFB1B3"/>
    </a:custClr>
    <a:custClr name="Dark Ash. RGB(85,87,89)">
      <a:srgbClr val="555759"/>
    </a:custClr>
    <a:custClr name="Dark Ocher. RGB(163,129,35)">
      <a:srgbClr val="A38123"/>
    </a:custClr>
    <a:custClr name="Mauve. RGB(163,129,35)">
      <a:srgbClr val="A388BF"/>
    </a:custClr>
    <a:custClr name="Dark Orange. RGB(139,70,13)">
      <a:srgbClr val="8B460D"/>
    </a:custClr>
    <a:custClr name="Orange. RGB(237,134,0)">
      <a:srgbClr val="ED8600"/>
    </a:custClr>
    <a:custClr name="Lime. RGB(166,182,64)">
      <a:srgbClr val="A6B640"/>
    </a:custClr>
    <a:custClr name="Brown. RGB(67,51,40)">
      <a:srgbClr val="433328"/>
    </a:custClr>
    <a:custClr name="Highlight 1. RGB(214,224,235)">
      <a:srgbClr val="D6E0EB"/>
    </a:custClr>
    <a:custClr name="Highlight 2. RGB(218,218,218)">
      <a:srgbClr val="DADADA"/>
    </a:custClr>
    <a:custClr name="Highlight 3. RGB(211,218,228)">
      <a:srgbClr val="D3DAE4"/>
    </a:custClr>
    <a:custClr name="Highlight 4. RGB(222,223,213)">
      <a:srgbClr val="DEDFD5"/>
    </a:custClr>
    <a:custClr name="Highlight 5. RGB(221,234,237)">
      <a:srgbClr val="DDEAED"/>
    </a:custClr>
    <a:custClr name="Highlight 6. RGB(216,215,226)">
      <a:srgbClr val="D8D7E2"/>
    </a:custClr>
    <a:custClr name="Highlight 7. RGB(221,220,219)">
      <a:srgbClr val="DDDCDB"/>
    </a:custClr>
    <a:custClr name="Highlight 8. RGB(231,217,211)">
      <a:srgbClr val="E7D9D3"/>
    </a:custClr>
    <a:custClr name="Highlight 9. RGB(221,221,223)">
      <a:srgbClr val="D3DDDF"/>
    </a:custClr>
    <a:custClr name="Highlight 10. RGB(229,233,213)">
      <a:srgbClr val="E5E9D5"/>
    </a:custClr>
    <a:custClr name="Red. RGB(227,39,38)">
      <a:srgbClr val="E32726"/>
    </a:custClr>
    <a:custClr name="Yellow. RGB(255,207,1)">
      <a:srgbClr val="FFCF01"/>
    </a:custClr>
    <a:custClr name="Green. RGB(0,171,78)">
      <a:srgbClr val="00AB4E"/>
    </a:custClr>
    <a:custClr name="Asia Red. RGB(186,12,47)">
      <a:srgbClr val="BA0C2F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16106</TotalTime>
  <Words>321</Words>
  <Application>Microsoft Office PowerPoint</Application>
  <PresentationFormat>Custom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Symbol</vt:lpstr>
      <vt:lpstr>Wingdings</vt:lpstr>
      <vt:lpstr>PP+ UnifiedGIB - A4</vt:lpstr>
      <vt:lpstr>Provide an investment recommendation</vt:lpstr>
    </vt:vector>
  </TitlesOfParts>
  <Company>JPMorgan Chase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Chauhan, Soumya (CIB DCM, GBR)</dc:creator>
  <cp:lastModifiedBy>Michael Ishak</cp:lastModifiedBy>
  <cp:revision>881</cp:revision>
  <cp:lastPrinted>2020-01-28T09:55:08Z</cp:lastPrinted>
  <dcterms:created xsi:type="dcterms:W3CDTF">2015-06-19T14:55:37Z</dcterms:created>
  <dcterms:modified xsi:type="dcterms:W3CDTF">2022-08-01T21:49:33Z</dcterms:modified>
</cp:coreProperties>
</file>