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CB"/>
    <a:srgbClr val="2DB4FF"/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876" y="28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952411650693895E-2"/>
          <c:y val="6.0766015433610973E-2"/>
          <c:w val="0.47641606493587824"/>
          <c:h val="0.8663147660460558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Shareholders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rgbClr val="6BA4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A-42CC-AC28-A130AD4BB8D8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A-42CC-AC28-A130AD4BB8D8}"/>
              </c:ext>
            </c:extLst>
          </c:dPt>
          <c:dPt>
            <c:idx val="2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A8A-42CC-AC28-A130AD4BB8D8}"/>
              </c:ext>
            </c:extLst>
          </c:dPt>
          <c:dLbls>
            <c:spPr>
              <a:noFill/>
              <a:ln cap="flat">
                <a:noFill/>
              </a:ln>
              <a:effectLst>
                <a:glow rad="127000">
                  <a:schemeClr val="bg1"/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A-42CC-AC28-A130AD4BB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500434951239678"/>
          <c:y val="0.31858569252204799"/>
          <c:w val="0.3047437313606422"/>
          <c:h val="0.350675411869181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>
          <a:xfrm>
            <a:off x="795528" y="1115568"/>
            <a:ext cx="9423858" cy="365760"/>
          </a:xfrm>
        </p:spPr>
        <p:txBody>
          <a:bodyPr/>
          <a:lstStyle/>
          <a:p>
            <a:r>
              <a:rPr lang="en-US" sz="1600"/>
              <a:t>A top beverage company in Singapore and Malaysia, with ambitions for broader expansion.</a:t>
            </a:r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85687" y="1848095"/>
            <a:ext cx="4279392" cy="2261625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Headquarters: Singapore.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Country: Singapore, Malaysia, China, and expand to Cambodia.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Operation: manufacturing, distribution, and direct sales.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Products: beer, spirits (vodka and tequila), and non-alcoholic beverages (soft drinks, tea, water, and functional drinks).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Key strengths: premium spirits, top positions in beer and spirits in Singapore and Malaysia, and expansion plans in China and Cambodia.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Competitors: Spirit Bay, Hipsters' Ale, and Brew Co in various Asian countries.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Industry trends: Growing beer market, healthy drink focus, and rising demand for tea and premium beers in Asia.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687" y="1440179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5687" y="4290051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76469" y="4277831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Task 2 – Notes on </a:t>
            </a:r>
            <a:r>
              <a:rPr lang="en-AU" sz="800" dirty="0" err="1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 Co. v3.docx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8886" y="1440179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F47A3B-43B2-92EA-9879-0D4009757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183687"/>
              </p:ext>
            </p:extLst>
          </p:nvPr>
        </p:nvGraphicFramePr>
        <p:xfrm>
          <a:off x="537951" y="4515094"/>
          <a:ext cx="3800426" cy="208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D74CC0-911D-8EEF-2C21-A32643F5DF5B}"/>
              </a:ext>
            </a:extLst>
          </p:cNvPr>
          <p:cNvSpPr txBox="1"/>
          <p:nvPr/>
        </p:nvSpPr>
        <p:spPr>
          <a:xfrm>
            <a:off x="2446572" y="6062112"/>
            <a:ext cx="2897747" cy="3851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900" b="0" i="0" dirty="0">
                <a:solidFill>
                  <a:schemeClr val="tx2"/>
                </a:solidFill>
                <a:latin typeface="Arial"/>
              </a:rPr>
              <a:t>The majority owner and co-founder, Ms. Happy, is considering selling the company due to retirement.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9830C7-03A3-85AC-E665-AE98C1C32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55247"/>
              </p:ext>
            </p:extLst>
          </p:nvPr>
        </p:nvGraphicFramePr>
        <p:xfrm>
          <a:off x="5588886" y="1737360"/>
          <a:ext cx="4254558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256">
                  <a:extLst>
                    <a:ext uri="{9D8B030D-6E8A-4147-A177-3AD203B41FA5}">
                      <a16:colId xmlns:a16="http://schemas.microsoft.com/office/drawing/2014/main" val="2730473584"/>
                    </a:ext>
                  </a:extLst>
                </a:gridCol>
                <a:gridCol w="753711">
                  <a:extLst>
                    <a:ext uri="{9D8B030D-6E8A-4147-A177-3AD203B41FA5}">
                      <a16:colId xmlns:a16="http://schemas.microsoft.com/office/drawing/2014/main" val="194873461"/>
                    </a:ext>
                  </a:extLst>
                </a:gridCol>
                <a:gridCol w="740936">
                  <a:extLst>
                    <a:ext uri="{9D8B030D-6E8A-4147-A177-3AD203B41FA5}">
                      <a16:colId xmlns:a16="http://schemas.microsoft.com/office/drawing/2014/main" val="3554392938"/>
                    </a:ext>
                  </a:extLst>
                </a:gridCol>
                <a:gridCol w="733655">
                  <a:extLst>
                    <a:ext uri="{9D8B030D-6E8A-4147-A177-3AD203B41FA5}">
                      <a16:colId xmlns:a16="http://schemas.microsoft.com/office/drawing/2014/main" val="3484530886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US$mm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FY18A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FY19A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FY20E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29454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84816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Growth (%, ref = FY18)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6.78%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72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EBITDA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116385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26213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Spirits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195947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Non-</a:t>
                      </a:r>
                      <a:r>
                        <a:rPr lang="en-US" dirty="0" err="1"/>
                        <a:t>alcohic</a:t>
                      </a:r>
                      <a:r>
                        <a:rPr lang="en-US" dirty="0"/>
                        <a:t>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224062"/>
                  </a:ext>
                </a:extLst>
              </a:tr>
              <a:tr h="33419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EBITDA Margin (%, EBITDA /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26.01%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482016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NPAT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370453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NPAT Margin (%, NPAT / Revenue)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6655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AEB71D-91CE-B263-FF25-CDE8F066D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18316"/>
              </p:ext>
            </p:extLst>
          </p:nvPr>
        </p:nvGraphicFramePr>
        <p:xfrm>
          <a:off x="5570855" y="4642030"/>
          <a:ext cx="4254560" cy="181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285">
                  <a:extLst>
                    <a:ext uri="{9D8B030D-6E8A-4147-A177-3AD203B41FA5}">
                      <a16:colId xmlns:a16="http://schemas.microsoft.com/office/drawing/2014/main" val="2368247434"/>
                    </a:ext>
                  </a:extLst>
                </a:gridCol>
                <a:gridCol w="759853">
                  <a:extLst>
                    <a:ext uri="{9D8B030D-6E8A-4147-A177-3AD203B41FA5}">
                      <a16:colId xmlns:a16="http://schemas.microsoft.com/office/drawing/2014/main" val="2705667958"/>
                    </a:ext>
                  </a:extLst>
                </a:gridCol>
                <a:gridCol w="727656">
                  <a:extLst>
                    <a:ext uri="{9D8B030D-6E8A-4147-A177-3AD203B41FA5}">
                      <a16:colId xmlns:a16="http://schemas.microsoft.com/office/drawing/2014/main" val="1894829362"/>
                    </a:ext>
                  </a:extLst>
                </a:gridCol>
                <a:gridCol w="731766">
                  <a:extLst>
                    <a:ext uri="{9D8B030D-6E8A-4147-A177-3AD203B41FA5}">
                      <a16:colId xmlns:a16="http://schemas.microsoft.com/office/drawing/2014/main" val="1178696049"/>
                    </a:ext>
                  </a:extLst>
                </a:gridCol>
              </a:tblGrid>
              <a:tr h="5069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US$mm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2192" marR="0" lvl="0" indent="-9017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FY18A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2192" marR="0" lvl="0" indent="-9017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FY19A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2192" marR="0" lvl="0" indent="-9017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FY20E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060785"/>
                  </a:ext>
                </a:extLst>
              </a:tr>
              <a:tr h="286978">
                <a:tc>
                  <a:txBody>
                    <a:bodyPr/>
                    <a:lstStyle/>
                    <a:p>
                      <a:r>
                        <a:rPr lang="en-US" dirty="0"/>
                        <a:t>EBITDA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1676"/>
                  </a:ext>
                </a:extLst>
              </a:tr>
              <a:tr h="286978">
                <a:tc>
                  <a:txBody>
                    <a:bodyPr/>
                    <a:lstStyle/>
                    <a:p>
                      <a:r>
                        <a:rPr lang="en-US" dirty="0"/>
                        <a:t>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372313"/>
                  </a:ext>
                </a:extLst>
              </a:tr>
              <a:tr h="286978">
                <a:tc>
                  <a:txBody>
                    <a:bodyPr/>
                    <a:lstStyle/>
                    <a:p>
                      <a:r>
                        <a:rPr lang="en-US" dirty="0"/>
                        <a:t>EBITDA Multiple (EV / EBITDA)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10.9x – 12.5x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10.0x - 11.5x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245347"/>
                  </a:ext>
                </a:extLst>
              </a:tr>
              <a:tr h="286978">
                <a:tc>
                  <a:txBody>
                    <a:bodyPr/>
                    <a:lstStyle/>
                    <a:p>
                      <a:r>
                        <a:rPr lang="en-US" dirty="0"/>
                        <a:t>Valuation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2,725 – 3,125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3,000 – 3,500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0595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2822145"/>
              </p:ext>
            </p:extLst>
          </p:nvPr>
        </p:nvGraphicFramePr>
        <p:xfrm>
          <a:off x="913379" y="1745511"/>
          <a:ext cx="8861879" cy="4543069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 19,2020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Indicative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Initial analysis based on indicative bid documents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and Financing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Financing discussion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Collect required approvals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9am Apr 9, 2020 (HKT)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- 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5pm Apr 9,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5pm May 13, 2020 (HKT)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Beginning of Final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Process Letter Two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Site Visit and the Management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visitation and presentation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Due </a:t>
                      </a: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Dilligence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Conduct the due diligence based on new information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the Q&amp;A Submissions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Finalise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valuation based on the forecasted information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Confirm the sources for financing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preparing applications for internal regulatory approvals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484</TotalTime>
  <Words>422</Words>
  <Application>Microsoft Office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Trần Ái Sa Lê</cp:lastModifiedBy>
  <cp:revision>25</cp:revision>
  <dcterms:created xsi:type="dcterms:W3CDTF">2020-04-17T12:29:06Z</dcterms:created>
  <dcterms:modified xsi:type="dcterms:W3CDTF">2023-11-06T09:04:58Z</dcterms:modified>
</cp:coreProperties>
</file>