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125" d="100"/>
          <a:sy n="125" d="100"/>
        </p:scale>
        <p:origin x="72" y="-1387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A39F09-A91F-41D6-9B12-D2FB1020E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66716"/>
              </p:ext>
            </p:extLst>
          </p:nvPr>
        </p:nvGraphicFramePr>
        <p:xfrm>
          <a:off x="5504946" y="5808028"/>
          <a:ext cx="439801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819">
                  <a:extLst>
                    <a:ext uri="{9D8B030D-6E8A-4147-A177-3AD203B41FA5}">
                      <a16:colId xmlns:a16="http://schemas.microsoft.com/office/drawing/2014/main" val="1735807248"/>
                    </a:ext>
                  </a:extLst>
                </a:gridCol>
                <a:gridCol w="378208">
                  <a:extLst>
                    <a:ext uri="{9D8B030D-6E8A-4147-A177-3AD203B41FA5}">
                      <a16:colId xmlns:a16="http://schemas.microsoft.com/office/drawing/2014/main" val="330805371"/>
                    </a:ext>
                  </a:extLst>
                </a:gridCol>
                <a:gridCol w="723997">
                  <a:extLst>
                    <a:ext uri="{9D8B030D-6E8A-4147-A177-3AD203B41FA5}">
                      <a16:colId xmlns:a16="http://schemas.microsoft.com/office/drawing/2014/main" val="2362023895"/>
                    </a:ext>
                  </a:extLst>
                </a:gridCol>
                <a:gridCol w="723997">
                  <a:extLst>
                    <a:ext uri="{9D8B030D-6E8A-4147-A177-3AD203B41FA5}">
                      <a16:colId xmlns:a16="http://schemas.microsoft.com/office/drawing/2014/main" val="180652985"/>
                    </a:ext>
                  </a:extLst>
                </a:gridCol>
                <a:gridCol w="723997">
                  <a:extLst>
                    <a:ext uri="{9D8B030D-6E8A-4147-A177-3AD203B41FA5}">
                      <a16:colId xmlns:a16="http://schemas.microsoft.com/office/drawing/2014/main" val="3092801305"/>
                    </a:ext>
                  </a:extLst>
                </a:gridCol>
                <a:gridCol w="723997">
                  <a:extLst>
                    <a:ext uri="{9D8B030D-6E8A-4147-A177-3AD203B41FA5}">
                      <a16:colId xmlns:a16="http://schemas.microsoft.com/office/drawing/2014/main" val="1453922536"/>
                    </a:ext>
                  </a:extLst>
                </a:gridCol>
                <a:gridCol w="723997">
                  <a:extLst>
                    <a:ext uri="{9D8B030D-6E8A-4147-A177-3AD203B41FA5}">
                      <a16:colId xmlns:a16="http://schemas.microsoft.com/office/drawing/2014/main" val="1875086976"/>
                    </a:ext>
                  </a:extLst>
                </a:gridCol>
              </a:tblGrid>
              <a:tr h="132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000" u="none" strike="noStrike" dirty="0">
                          <a:effectLst/>
                        </a:rPr>
                        <a:t>Perpetuity Growth Rate (%)</a:t>
                      </a:r>
                      <a:endParaRPr lang="en-GB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28567"/>
                  </a:ext>
                </a:extLst>
              </a:tr>
              <a:tr h="10811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GB" sz="1000" u="none" strike="noStrike">
                          <a:effectLst/>
                        </a:rPr>
                        <a:t>WACC (%)</a:t>
                      </a:r>
                      <a:endParaRPr lang="en-GB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0.00%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0.25%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0.50%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0.75%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1.00%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988138"/>
                  </a:ext>
                </a:extLst>
              </a:tr>
              <a:tr h="1081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u="none" strike="noStrike">
                          <a:effectLst/>
                        </a:rPr>
                        <a:t>7.5%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888 / 404c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905 / 412c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923 / 421c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943 / 431c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964 / 442c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8262244"/>
                  </a:ext>
                </a:extLst>
              </a:tr>
              <a:tr h="1081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u="none" strike="noStrike">
                          <a:effectLst/>
                        </a:rPr>
                        <a:t>8.0%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830 / 374c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844 / 382c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859 / 389c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875 / 397c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893 / 406c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3187143"/>
                  </a:ext>
                </a:extLst>
              </a:tr>
              <a:tr h="1081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u="none" strike="noStrike">
                          <a:effectLst/>
                        </a:rPr>
                        <a:t>8.5%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778 / 348c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790 / 355c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803 / 361c 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817 / 368c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831 / 375c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8386350"/>
                  </a:ext>
                </a:extLst>
              </a:tr>
              <a:tr h="1081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u="none" strike="noStrike">
                          <a:effectLst/>
                        </a:rPr>
                        <a:t>9.0%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732 / 325c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743 / 331c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754 / 336c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765 / 342c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778 / 348c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1690244"/>
                  </a:ext>
                </a:extLst>
              </a:tr>
              <a:tr h="1081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u="none" strike="noStrike">
                          <a:effectLst/>
                        </a:rPr>
                        <a:t>9.5%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691 / 305c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700 / 309c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710 / 314c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720 / 319c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730 / 324c 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1678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2D15B6-1F8B-4182-95E9-B33E6CE0D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99429"/>
              </p:ext>
            </p:extLst>
          </p:nvPr>
        </p:nvGraphicFramePr>
        <p:xfrm>
          <a:off x="795528" y="5597797"/>
          <a:ext cx="4288286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196">
                  <a:extLst>
                    <a:ext uri="{9D8B030D-6E8A-4147-A177-3AD203B41FA5}">
                      <a16:colId xmlns:a16="http://schemas.microsoft.com/office/drawing/2014/main" val="2049215077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62169937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1736856626"/>
                    </a:ext>
                  </a:extLst>
                </a:gridCol>
                <a:gridCol w="769851">
                  <a:extLst>
                    <a:ext uri="{9D8B030D-6E8A-4147-A177-3AD203B41FA5}">
                      <a16:colId xmlns:a16="http://schemas.microsoft.com/office/drawing/2014/main" val="3704754710"/>
                    </a:ext>
                  </a:extLst>
                </a:gridCol>
                <a:gridCol w="605987">
                  <a:extLst>
                    <a:ext uri="{9D8B030D-6E8A-4147-A177-3AD203B41FA5}">
                      <a16:colId xmlns:a16="http://schemas.microsoft.com/office/drawing/2014/main" val="2756161134"/>
                    </a:ext>
                  </a:extLst>
                </a:gridCol>
              </a:tblGrid>
              <a:tr h="1338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Value Based on 8.5% WACC &amp; 0.5% TGR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u="none" strike="noStrike">
                          <a:effectLst/>
                        </a:rPr>
                        <a:t>Amount ($m)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u="none" strike="noStrike">
                          <a:effectLst/>
                        </a:rPr>
                        <a:t>% of NPV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8146862"/>
                  </a:ext>
                </a:extLst>
              </a:tr>
              <a:tr h="1338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 dirty="0">
                          <a:effectLst/>
                        </a:rPr>
                        <a:t>Present Value of Cashflows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409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50.9%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5190267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PV of Terminal Value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394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49.1%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953819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Implied Firm NPV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803 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100.0% 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8567305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Net debt &amp; adjustments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(85)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3498386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Implied equity value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718 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6835466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Implied share price ($c)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361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0316461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% premium to current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118.8% </a:t>
                      </a:r>
                      <a:endParaRPr lang="en-GB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155885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4B6E10-8AD9-4FF8-9FF5-BE084988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82724"/>
              </p:ext>
            </p:extLst>
          </p:nvPr>
        </p:nvGraphicFramePr>
        <p:xfrm>
          <a:off x="795527" y="1429248"/>
          <a:ext cx="9107421" cy="3869825"/>
        </p:xfrm>
        <a:graphic>
          <a:graphicData uri="http://schemas.openxmlformats.org/drawingml/2006/table">
            <a:tbl>
              <a:tblPr/>
              <a:tblGrid>
                <a:gridCol w="893005">
                  <a:extLst>
                    <a:ext uri="{9D8B030D-6E8A-4147-A177-3AD203B41FA5}">
                      <a16:colId xmlns:a16="http://schemas.microsoft.com/office/drawing/2014/main" val="3741579728"/>
                    </a:ext>
                  </a:extLst>
                </a:gridCol>
                <a:gridCol w="513783">
                  <a:extLst>
                    <a:ext uri="{9D8B030D-6E8A-4147-A177-3AD203B41FA5}">
                      <a16:colId xmlns:a16="http://schemas.microsoft.com/office/drawing/2014/main" val="2636144703"/>
                    </a:ext>
                  </a:extLst>
                </a:gridCol>
                <a:gridCol w="513783">
                  <a:extLst>
                    <a:ext uri="{9D8B030D-6E8A-4147-A177-3AD203B41FA5}">
                      <a16:colId xmlns:a16="http://schemas.microsoft.com/office/drawing/2014/main" val="1907718935"/>
                    </a:ext>
                  </a:extLst>
                </a:gridCol>
                <a:gridCol w="507669">
                  <a:extLst>
                    <a:ext uri="{9D8B030D-6E8A-4147-A177-3AD203B41FA5}">
                      <a16:colId xmlns:a16="http://schemas.microsoft.com/office/drawing/2014/main" val="1169975892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85212896"/>
                    </a:ext>
                  </a:extLst>
                </a:gridCol>
                <a:gridCol w="220193">
                  <a:extLst>
                    <a:ext uri="{9D8B030D-6E8A-4147-A177-3AD203B41FA5}">
                      <a16:colId xmlns:a16="http://schemas.microsoft.com/office/drawing/2014/main" val="286578466"/>
                    </a:ext>
                  </a:extLst>
                </a:gridCol>
                <a:gridCol w="709509">
                  <a:extLst>
                    <a:ext uri="{9D8B030D-6E8A-4147-A177-3AD203B41FA5}">
                      <a16:colId xmlns:a16="http://schemas.microsoft.com/office/drawing/2014/main" val="4082605417"/>
                    </a:ext>
                  </a:extLst>
                </a:gridCol>
                <a:gridCol w="301745">
                  <a:extLst>
                    <a:ext uri="{9D8B030D-6E8A-4147-A177-3AD203B41FA5}">
                      <a16:colId xmlns:a16="http://schemas.microsoft.com/office/drawing/2014/main" val="2088972885"/>
                    </a:ext>
                  </a:extLst>
                </a:gridCol>
                <a:gridCol w="285434">
                  <a:extLst>
                    <a:ext uri="{9D8B030D-6E8A-4147-A177-3AD203B41FA5}">
                      <a16:colId xmlns:a16="http://schemas.microsoft.com/office/drawing/2014/main" val="1942585707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710978188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3549481407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3736785442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2626569640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1315799569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3839986673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1765137113"/>
                    </a:ext>
                  </a:extLst>
                </a:gridCol>
                <a:gridCol w="546405">
                  <a:extLst>
                    <a:ext uri="{9D8B030D-6E8A-4147-A177-3AD203B41FA5}">
                      <a16:colId xmlns:a16="http://schemas.microsoft.com/office/drawing/2014/main" val="2393640578"/>
                    </a:ext>
                  </a:extLst>
                </a:gridCol>
                <a:gridCol w="391452">
                  <a:extLst>
                    <a:ext uri="{9D8B030D-6E8A-4147-A177-3AD203B41FA5}">
                      <a16:colId xmlns:a16="http://schemas.microsoft.com/office/drawing/2014/main" val="516055361"/>
                    </a:ext>
                  </a:extLst>
                </a:gridCol>
              </a:tblGrid>
              <a:tr h="15479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68916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43296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785344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134399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86342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96275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50595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487778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18529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104.7%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63113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10028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165049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600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83685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77349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054158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356333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282870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013244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7297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73547"/>
                  </a:ext>
                </a:extLst>
              </a:tr>
              <a:tr h="15479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9364"/>
                  </a:ext>
                </a:extLst>
              </a:tr>
              <a:tr h="1547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80545"/>
                  </a:ext>
                </a:extLst>
              </a:tr>
              <a:tr h="154793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769150"/>
                  </a:ext>
                </a:extLst>
              </a:tr>
              <a:tr h="15479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07956"/>
                  </a:ext>
                </a:extLst>
              </a:tr>
            </a:tbl>
          </a:graphicData>
        </a:graphic>
      </p:graphicFrame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16021</TotalTime>
  <Words>787</Words>
  <Application>Microsoft Office PowerPoint</Application>
  <PresentationFormat>Custom</PresentationFormat>
  <Paragraphs>392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Michael Ishak</cp:lastModifiedBy>
  <cp:revision>868</cp:revision>
  <cp:lastPrinted>2020-01-28T09:55:08Z</cp:lastPrinted>
  <dcterms:created xsi:type="dcterms:W3CDTF">2015-06-19T14:55:37Z</dcterms:created>
  <dcterms:modified xsi:type="dcterms:W3CDTF">2022-08-01T21:08:33Z</dcterms:modified>
</cp:coreProperties>
</file>