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5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taal%20Zorggroep\OneDrive\Desktop\Salih%20Case%20Study\202303-divvy-tripdata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taal%20Zorggroep\OneDrive\Desktop\Salih%20Case%20Study\202303-divvy-tripdata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taal%20Zorggroep\OneDrive\Desktop\Salih%20Case%20Study\202303-divvy-tripdata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taal%20Zorggroep\OneDrive\Desktop\Salih%20Case%20Study\202303-divvy-tripdata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taal%20Zorggroep\OneDrive\Desktop\Salih%20Case%20Study\202303-divvy-tripdata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pivotSource>
    <c:name>[202303-divvy-tripdata1.xlsx]pivot_members!PivotTable3</c:name>
    <c:fmtId val="18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Total</a:t>
            </a:r>
          </a:p>
        </c:rich>
      </c:tx>
      <c:layout/>
      <c:overlay val="0"/>
    </c:title>
    <c:autoTitleDeleted val="0"/>
    <c:pivotFmts>
      <c:pivotFmt>
        <c:idx val="0"/>
      </c:pivotFmt>
      <c:pivotFmt>
        <c:idx val="1"/>
        <c:spPr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2"/>
        <c:spPr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3"/>
        <c:spPr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</c:pivotFmts>
    <c:plotArea>
      <c:layout/>
      <c:pieChart>
        <c:varyColors val="1"/>
        <c:ser>
          <c:idx val="0"/>
          <c:order val="0"/>
          <c:tx>
            <c:strRef>
              <c:f>pivot_members!$B$3</c:f>
              <c:strCache>
                <c:ptCount val="1"/>
                <c:pt idx="0">
                  <c:v>Toplam</c:v>
                </c:pt>
              </c:strCache>
            </c:strRef>
          </c:tx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pivot_members!$A$4:$A$6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pivot_members!$B$4:$B$6</c:f>
              <c:numCache>
                <c:formatCode>General</c:formatCode>
                <c:ptCount val="2"/>
                <c:pt idx="0">
                  <c:v>331358</c:v>
                </c:pt>
                <c:pt idx="1">
                  <c:v>436292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[202303-divvy-tripdata1.xlsx]pivot_mean_by_members!PivotTable4</c:name>
    <c:fmtId val="12"/>
  </c:pivotSource>
  <c:chart>
    <c:title>
      <c:tx>
        <c:rich>
          <a:bodyPr/>
          <a:lstStyle/>
          <a:p>
            <a:pPr>
              <a:defRPr/>
            </a:pPr>
            <a:r>
              <a:rPr lang="en-US" sz="1600"/>
              <a:t>Average</a:t>
            </a:r>
            <a:r>
              <a:rPr lang="en-US" sz="1600" baseline="0"/>
              <a:t> riding times </a:t>
            </a:r>
            <a:endParaRPr lang="en-US" sz="1600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pivot_mean_by_members!$B$3:$B$4</c:f>
              <c:strCache>
                <c:ptCount val="1"/>
                <c:pt idx="0">
                  <c:v>casual</c:v>
                </c:pt>
              </c:strCache>
            </c:strRef>
          </c:tx>
          <c:invertIfNegative val="0"/>
          <c:cat>
            <c:strRef>
              <c:f>pivot_mean_by_members!$A$5:$A$12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pivot_mean_by_members!$B$5:$B$12</c:f>
              <c:numCache>
                <c:formatCode>[$-F400]h:mm:ss\ AM/PM</c:formatCode>
                <c:ptCount val="7"/>
                <c:pt idx="0">
                  <c:v>2.4492458165152976E-2</c:v>
                </c:pt>
                <c:pt idx="1">
                  <c:v>2.1667066238485067E-2</c:v>
                </c:pt>
                <c:pt idx="2">
                  <c:v>2.2404272581078077E-2</c:v>
                </c:pt>
                <c:pt idx="3">
                  <c:v>2.2262822427130735E-2</c:v>
                </c:pt>
                <c:pt idx="4">
                  <c:v>2.0109168701878663E-2</c:v>
                </c:pt>
                <c:pt idx="5">
                  <c:v>2.0413254651882599E-2</c:v>
                </c:pt>
                <c:pt idx="6">
                  <c:v>2.3959779477316836E-2</c:v>
                </c:pt>
              </c:numCache>
            </c:numRef>
          </c:val>
        </c:ser>
        <c:ser>
          <c:idx val="1"/>
          <c:order val="1"/>
          <c:tx>
            <c:strRef>
              <c:f>pivot_mean_by_members!$C$3:$C$4</c:f>
              <c:strCache>
                <c:ptCount val="1"/>
                <c:pt idx="0">
                  <c:v>member</c:v>
                </c:pt>
              </c:strCache>
            </c:strRef>
          </c:tx>
          <c:invertIfNegative val="0"/>
          <c:cat>
            <c:strRef>
              <c:f>pivot_mean_by_members!$A$5:$A$12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pivot_mean_by_members!$C$5:$C$12</c:f>
              <c:numCache>
                <c:formatCode>[$-F400]h:mm:ss\ AM/PM</c:formatCode>
                <c:ptCount val="7"/>
                <c:pt idx="0">
                  <c:v>1.0667279619460818E-2</c:v>
                </c:pt>
                <c:pt idx="1">
                  <c:v>9.2452270803872454E-3</c:v>
                </c:pt>
                <c:pt idx="2">
                  <c:v>9.4052101328089312E-3</c:v>
                </c:pt>
                <c:pt idx="3">
                  <c:v>8.6833408248656371E-3</c:v>
                </c:pt>
                <c:pt idx="4">
                  <c:v>8.9911929163682836E-3</c:v>
                </c:pt>
                <c:pt idx="5">
                  <c:v>9.3216614989468181E-3</c:v>
                </c:pt>
                <c:pt idx="6">
                  <c:v>1.0239131198601009E-2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2230400"/>
        <c:axId val="173663936"/>
      </c:barChart>
      <c:catAx>
        <c:axId val="232230400"/>
        <c:scaling>
          <c:orientation val="minMax"/>
        </c:scaling>
        <c:delete val="0"/>
        <c:axPos val="b"/>
        <c:majorTickMark val="out"/>
        <c:minorTickMark val="none"/>
        <c:tickLblPos val="nextTo"/>
        <c:crossAx val="173663936"/>
        <c:crosses val="autoZero"/>
        <c:auto val="1"/>
        <c:lblAlgn val="ctr"/>
        <c:lblOffset val="100"/>
        <c:noMultiLvlLbl val="0"/>
      </c:catAx>
      <c:valAx>
        <c:axId val="173663936"/>
        <c:scaling>
          <c:orientation val="minMax"/>
        </c:scaling>
        <c:delete val="0"/>
        <c:axPos val="l"/>
        <c:majorGridlines/>
        <c:numFmt formatCode="[$-F400]h:mm:ss\ AM/PM" sourceLinked="1"/>
        <c:majorTickMark val="out"/>
        <c:minorTickMark val="none"/>
        <c:tickLblPos val="nextTo"/>
        <c:crossAx val="2322304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[202303-divvy-tripdata1.xlsx]pivot_rides_per_day!PivotTable5</c:name>
    <c:fmtId val="21"/>
  </c:pivotSource>
  <c:chart>
    <c:title>
      <c:tx>
        <c:rich>
          <a:bodyPr/>
          <a:lstStyle/>
          <a:p>
            <a:pPr>
              <a:defRPr/>
            </a:pPr>
            <a:r>
              <a:rPr lang="en-US" sz="1400"/>
              <a:t>Member differences for</a:t>
            </a:r>
            <a:r>
              <a:rPr lang="en-US" sz="1400" baseline="0"/>
              <a:t> the days of the week</a:t>
            </a:r>
            <a:endParaRPr lang="en-US" sz="1400"/>
          </a:p>
        </c:rich>
      </c:tx>
      <c:layout/>
      <c:overlay val="0"/>
    </c:title>
    <c:autoTitleDeleted val="0"/>
    <c:pivotFmts>
      <c:pivotFmt>
        <c:idx val="0"/>
      </c:pivotFmt>
      <c:pivotFmt>
        <c:idx val="1"/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pivot_rides_per_day!$B$3:$B$4</c:f>
              <c:strCache>
                <c:ptCount val="1"/>
                <c:pt idx="0">
                  <c:v>casual</c:v>
                </c:pt>
              </c:strCache>
            </c:strRef>
          </c:tx>
          <c:invertIfNegative val="0"/>
          <c:cat>
            <c:strRef>
              <c:f>pivot_rides_per_day!$A$5:$A$12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pivot_rides_per_day!$B$5:$B$12</c:f>
              <c:numCache>
                <c:formatCode>General</c:formatCode>
                <c:ptCount val="7"/>
                <c:pt idx="0">
                  <c:v>59460</c:v>
                </c:pt>
                <c:pt idx="1">
                  <c:v>48837</c:v>
                </c:pt>
                <c:pt idx="2">
                  <c:v>41237</c:v>
                </c:pt>
                <c:pt idx="3">
                  <c:v>27998</c:v>
                </c:pt>
                <c:pt idx="4">
                  <c:v>38762</c:v>
                </c:pt>
                <c:pt idx="5">
                  <c:v>44522</c:v>
                </c:pt>
                <c:pt idx="6">
                  <c:v>70542</c:v>
                </c:pt>
              </c:numCache>
            </c:numRef>
          </c:val>
        </c:ser>
        <c:ser>
          <c:idx val="1"/>
          <c:order val="1"/>
          <c:tx>
            <c:strRef>
              <c:f>pivot_rides_per_day!$C$3:$C$4</c:f>
              <c:strCache>
                <c:ptCount val="1"/>
                <c:pt idx="0">
                  <c:v>member</c:v>
                </c:pt>
              </c:strCache>
            </c:strRef>
          </c:tx>
          <c:invertIfNegative val="0"/>
          <c:cat>
            <c:strRef>
              <c:f>pivot_rides_per_day!$A$5:$A$12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pivot_rides_per_day!$C$5:$C$12</c:f>
              <c:numCache>
                <c:formatCode>General</c:formatCode>
                <c:ptCount val="7"/>
                <c:pt idx="0">
                  <c:v>57365</c:v>
                </c:pt>
                <c:pt idx="1">
                  <c:v>73698</c:v>
                </c:pt>
                <c:pt idx="2">
                  <c:v>60460</c:v>
                </c:pt>
                <c:pt idx="3">
                  <c:v>53888</c:v>
                </c:pt>
                <c:pt idx="4">
                  <c:v>65363</c:v>
                </c:pt>
                <c:pt idx="5">
                  <c:v>59504</c:v>
                </c:pt>
                <c:pt idx="6">
                  <c:v>66014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1502464"/>
        <c:axId val="173662784"/>
      </c:barChart>
      <c:catAx>
        <c:axId val="221502464"/>
        <c:scaling>
          <c:orientation val="minMax"/>
        </c:scaling>
        <c:delete val="0"/>
        <c:axPos val="b"/>
        <c:majorTickMark val="out"/>
        <c:minorTickMark val="none"/>
        <c:tickLblPos val="nextTo"/>
        <c:crossAx val="173662784"/>
        <c:crosses val="autoZero"/>
        <c:auto val="1"/>
        <c:lblAlgn val="ctr"/>
        <c:lblOffset val="100"/>
        <c:noMultiLvlLbl val="0"/>
      </c:catAx>
      <c:valAx>
        <c:axId val="173662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15024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[202303-divvy-tripdata1.xlsx]pivot_rides_per_day!PivotTable5</c:name>
    <c:fmtId val="25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Percentages of rides per day</a:t>
            </a:r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</c:pivotFmts>
    <c:plotArea>
      <c:layout/>
      <c:pieChart>
        <c:varyColors val="1"/>
        <c:ser>
          <c:idx val="0"/>
          <c:order val="0"/>
          <c:tx>
            <c:strRef>
              <c:f>pivot_rides_per_day!$B$3:$B$4</c:f>
              <c:strCache>
                <c:ptCount val="1"/>
                <c:pt idx="0">
                  <c:v>casual</c:v>
                </c:pt>
              </c:strCache>
            </c:strRef>
          </c:tx>
          <c:dPt>
            <c:idx val="6"/>
            <c:bubble3D val="0"/>
            <c:explosion val="7"/>
          </c:dPt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pivot_rides_per_day!$A$5:$A$12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pivot_rides_per_day!$B$5:$B$12</c:f>
              <c:numCache>
                <c:formatCode>General</c:formatCode>
                <c:ptCount val="7"/>
                <c:pt idx="0">
                  <c:v>59460</c:v>
                </c:pt>
                <c:pt idx="1">
                  <c:v>48837</c:v>
                </c:pt>
                <c:pt idx="2">
                  <c:v>41237</c:v>
                </c:pt>
                <c:pt idx="3">
                  <c:v>27998</c:v>
                </c:pt>
                <c:pt idx="4">
                  <c:v>38762</c:v>
                </c:pt>
                <c:pt idx="5">
                  <c:v>44522</c:v>
                </c:pt>
                <c:pt idx="6">
                  <c:v>70542</c:v>
                </c:pt>
              </c:numCache>
            </c:numRef>
          </c:val>
        </c:ser>
        <c:ser>
          <c:idx val="1"/>
          <c:order val="1"/>
          <c:tx>
            <c:strRef>
              <c:f>pivot_rides_per_day!$C$3:$C$4</c:f>
              <c:strCache>
                <c:ptCount val="1"/>
                <c:pt idx="0">
                  <c:v>member</c:v>
                </c:pt>
              </c:strCache>
            </c:strRef>
          </c:tx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pivot_rides_per_day!$A$5:$A$12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pivot_rides_per_day!$C$5:$C$12</c:f>
              <c:numCache>
                <c:formatCode>General</c:formatCode>
                <c:ptCount val="7"/>
                <c:pt idx="0">
                  <c:v>57365</c:v>
                </c:pt>
                <c:pt idx="1">
                  <c:v>73698</c:v>
                </c:pt>
                <c:pt idx="2">
                  <c:v>60460</c:v>
                </c:pt>
                <c:pt idx="3">
                  <c:v>53888</c:v>
                </c:pt>
                <c:pt idx="4">
                  <c:v>65363</c:v>
                </c:pt>
                <c:pt idx="5">
                  <c:v>59504</c:v>
                </c:pt>
                <c:pt idx="6">
                  <c:v>66014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[202303-divvy-tripdata1.xlsx]pivot_bike_type_members!PivotTable6</c:name>
    <c:fmtId val="30"/>
  </c:pivotSource>
  <c:chart>
    <c:title>
      <c:tx>
        <c:rich>
          <a:bodyPr/>
          <a:lstStyle/>
          <a:p>
            <a:pPr>
              <a:defRPr/>
            </a:pPr>
            <a:r>
              <a:rPr lang="en-US" sz="1600"/>
              <a:t>Type</a:t>
            </a:r>
            <a:r>
              <a:rPr lang="en-US" sz="1600" baseline="0"/>
              <a:t> of bike</a:t>
            </a:r>
            <a:endParaRPr lang="en-US" sz="1600"/>
          </a:p>
        </c:rich>
      </c:tx>
      <c:layout/>
      <c:overlay val="0"/>
    </c:title>
    <c:autoTitleDeleted val="0"/>
    <c:pivotFmts>
      <c:pivotFmt>
        <c:idx val="0"/>
      </c:pivotFmt>
      <c:pivotFmt>
        <c:idx val="1"/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pivot_bike_type_members!$B$3:$B$4</c:f>
              <c:strCache>
                <c:ptCount val="1"/>
                <c:pt idx="0">
                  <c:v>casual</c:v>
                </c:pt>
              </c:strCache>
            </c:strRef>
          </c:tx>
          <c:invertIfNegative val="0"/>
          <c:cat>
            <c:strRef>
              <c:f>pivot_bike_type_members!$A$5:$A$8</c:f>
              <c:strCache>
                <c:ptCount val="3"/>
                <c:pt idx="0">
                  <c:v>classic_bike</c:v>
                </c:pt>
                <c:pt idx="1">
                  <c:v>docked_bike</c:v>
                </c:pt>
                <c:pt idx="2">
                  <c:v>electric_bike</c:v>
                </c:pt>
              </c:strCache>
            </c:strRef>
          </c:cat>
          <c:val>
            <c:numRef>
              <c:f>pivot_bike_type_members!$B$5:$B$8</c:f>
              <c:numCache>
                <c:formatCode>General</c:formatCode>
                <c:ptCount val="3"/>
                <c:pt idx="0">
                  <c:v>142882</c:v>
                </c:pt>
                <c:pt idx="1">
                  <c:v>18424</c:v>
                </c:pt>
                <c:pt idx="2">
                  <c:v>170052</c:v>
                </c:pt>
              </c:numCache>
            </c:numRef>
          </c:val>
        </c:ser>
        <c:ser>
          <c:idx val="1"/>
          <c:order val="1"/>
          <c:tx>
            <c:strRef>
              <c:f>pivot_bike_type_members!$C$3:$C$4</c:f>
              <c:strCache>
                <c:ptCount val="1"/>
                <c:pt idx="0">
                  <c:v>member</c:v>
                </c:pt>
              </c:strCache>
            </c:strRef>
          </c:tx>
          <c:invertIfNegative val="0"/>
          <c:cat>
            <c:strRef>
              <c:f>pivot_bike_type_members!$A$5:$A$8</c:f>
              <c:strCache>
                <c:ptCount val="3"/>
                <c:pt idx="0">
                  <c:v>classic_bike</c:v>
                </c:pt>
                <c:pt idx="1">
                  <c:v>docked_bike</c:v>
                </c:pt>
                <c:pt idx="2">
                  <c:v>electric_bike</c:v>
                </c:pt>
              </c:strCache>
            </c:strRef>
          </c:cat>
          <c:val>
            <c:numRef>
              <c:f>pivot_bike_type_members!$C$5:$C$8</c:f>
              <c:numCache>
                <c:formatCode>General</c:formatCode>
                <c:ptCount val="3"/>
                <c:pt idx="0">
                  <c:v>219248</c:v>
                </c:pt>
                <c:pt idx="2">
                  <c:v>217044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0767232"/>
        <c:axId val="246587968"/>
      </c:barChart>
      <c:catAx>
        <c:axId val="220767232"/>
        <c:scaling>
          <c:orientation val="minMax"/>
        </c:scaling>
        <c:delete val="0"/>
        <c:axPos val="b"/>
        <c:majorTickMark val="out"/>
        <c:minorTickMark val="none"/>
        <c:tickLblPos val="nextTo"/>
        <c:crossAx val="246587968"/>
        <c:crosses val="autoZero"/>
        <c:auto val="1"/>
        <c:lblAlgn val="ctr"/>
        <c:lblOffset val="100"/>
        <c:noMultiLvlLbl val="0"/>
      </c:catAx>
      <c:valAx>
        <c:axId val="246587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07672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8CC78D0-7883-4E87-95FC-55E5FD60E2E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6E42580-2B4A-4DC8-BD7E-EE0A0A60AF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8D0-7883-4E87-95FC-55E5FD60E2E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2580-2B4A-4DC8-BD7E-EE0A0A60A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8D0-7883-4E87-95FC-55E5FD60E2E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2580-2B4A-4DC8-BD7E-EE0A0A60AF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8D0-7883-4E87-95FC-55E5FD60E2E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2580-2B4A-4DC8-BD7E-EE0A0A60AF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8CC78D0-7883-4E87-95FC-55E5FD60E2E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6E42580-2B4A-4DC8-BD7E-EE0A0A60AF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8D0-7883-4E87-95FC-55E5FD60E2E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2580-2B4A-4DC8-BD7E-EE0A0A60AFB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8D0-7883-4E87-95FC-55E5FD60E2E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2580-2B4A-4DC8-BD7E-EE0A0A60AF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8D0-7883-4E87-95FC-55E5FD60E2E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2580-2B4A-4DC8-BD7E-EE0A0A60AF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8D0-7883-4E87-95FC-55E5FD60E2E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2580-2B4A-4DC8-BD7E-EE0A0A60AFB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8D0-7883-4E87-95FC-55E5FD60E2E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2580-2B4A-4DC8-BD7E-EE0A0A60AF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8D0-7883-4E87-95FC-55E5FD60E2E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2580-2B4A-4DC8-BD7E-EE0A0A60AF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CC78D0-7883-4E87-95FC-55E5FD60E2E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6E42580-2B4A-4DC8-BD7E-EE0A0A60AFB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Differences between member types</a:t>
            </a:r>
            <a:endParaRPr lang="en-US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Salih</a:t>
            </a:r>
            <a:r>
              <a:rPr lang="en-US" b="1" dirty="0" smtClean="0"/>
              <a:t> </a:t>
            </a:r>
            <a:r>
              <a:rPr lang="en-US" b="1" dirty="0" err="1" smtClean="0"/>
              <a:t>Emre</a:t>
            </a:r>
            <a:r>
              <a:rPr lang="en-US" b="1" dirty="0" smtClean="0"/>
              <a:t> </a:t>
            </a:r>
            <a:r>
              <a:rPr lang="en-US" b="1" dirty="0" err="1" smtClean="0"/>
              <a:t>Cakir</a:t>
            </a:r>
            <a:endParaRPr lang="en-US" b="1" dirty="0" smtClean="0"/>
          </a:p>
          <a:p>
            <a:r>
              <a:rPr lang="en-US" b="1" dirty="0" smtClean="0"/>
              <a:t>19.08.2023</a:t>
            </a:r>
          </a:p>
        </p:txBody>
      </p:sp>
    </p:spTree>
    <p:extLst>
      <p:ext uri="{BB962C8B-B14F-4D97-AF65-F5344CB8AC3E}">
        <p14:creationId xmlns:p14="http://schemas.microsoft.com/office/powerpoint/2010/main" val="396939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395536" y="1700808"/>
            <a:ext cx="8229600" cy="4937760"/>
          </a:xfrm>
        </p:spPr>
        <p:txBody>
          <a:bodyPr/>
          <a:lstStyle/>
          <a:p>
            <a:r>
              <a:rPr lang="en-US" dirty="0" smtClean="0"/>
              <a:t>Hypothesis: Creating a marketing campaign that targets not only current customers but also for all-new customers would ne better</a:t>
            </a:r>
          </a:p>
          <a:p>
            <a:r>
              <a:rPr lang="en-US" dirty="0" smtClean="0"/>
              <a:t>There are 3 main differences in member types (casual and member</a:t>
            </a:r>
          </a:p>
          <a:p>
            <a:r>
              <a:rPr lang="en-US" dirty="0" smtClean="0"/>
              <a:t>This presentation consists of 2 parts:</a:t>
            </a:r>
            <a:br>
              <a:rPr lang="en-US" dirty="0" smtClean="0"/>
            </a:br>
            <a:r>
              <a:rPr lang="en-US" dirty="0" smtClean="0"/>
              <a:t>-General overview of the customers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-Differences between customers</a:t>
            </a:r>
          </a:p>
        </p:txBody>
      </p:sp>
    </p:spTree>
    <p:extLst>
      <p:ext uri="{BB962C8B-B14F-4D97-AF65-F5344CB8AC3E}">
        <p14:creationId xmlns:p14="http://schemas.microsoft.com/office/powerpoint/2010/main" val="314295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06525457"/>
              </p:ext>
            </p:extLst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173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05336902"/>
              </p:ext>
            </p:extLst>
          </p:nvPr>
        </p:nvGraphicFramePr>
        <p:xfrm>
          <a:off x="3275856" y="1196752"/>
          <a:ext cx="570932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683568" y="2276872"/>
            <a:ext cx="252028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-Times are represented as minutes and seconds</a:t>
            </a:r>
          </a:p>
          <a:p>
            <a:r>
              <a:rPr lang="en-US" sz="2000" dirty="0" smtClean="0"/>
              <a:t>-1 as Sunday, and 7 as  Saturday</a:t>
            </a:r>
          </a:p>
          <a:p>
            <a:r>
              <a:rPr lang="en-US" sz="2000" dirty="0" smtClean="0"/>
              <a:t>-Casual members have longer riding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3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16023599"/>
              </p:ext>
            </p:extLst>
          </p:nvPr>
        </p:nvGraphicFramePr>
        <p:xfrm>
          <a:off x="3707904" y="1219200"/>
          <a:ext cx="4978896" cy="4658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827584" y="2564904"/>
            <a:ext cx="2664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-1 as Sunday, 7 as Saturday</a:t>
            </a:r>
          </a:p>
          <a:p>
            <a:r>
              <a:rPr lang="en-US" sz="2000" dirty="0" smtClean="0"/>
              <a:t>-Only in weekends casual members outnumber annual members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290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27542228"/>
              </p:ext>
            </p:extLst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146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9426135"/>
              </p:ext>
            </p:extLst>
          </p:nvPr>
        </p:nvGraphicFramePr>
        <p:xfrm>
          <a:off x="4067944" y="1196752"/>
          <a:ext cx="4834880" cy="51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755576" y="2996952"/>
            <a:ext cx="3096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-No data found for docked bike annual members</a:t>
            </a:r>
          </a:p>
          <a:p>
            <a:r>
              <a:rPr lang="en-US" sz="2000" dirty="0" smtClean="0"/>
              <a:t>-Long-term members choose more classic and electric bike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171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990600"/>
          </a:xfrm>
        </p:spPr>
        <p:txBody>
          <a:bodyPr/>
          <a:lstStyle/>
          <a:p>
            <a:pPr algn="ctr"/>
            <a:r>
              <a:rPr lang="en-US" b="1" dirty="0" smtClean="0"/>
              <a:t>QUESTIONS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5911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</TotalTime>
  <Words>128</Words>
  <Application>Microsoft Office PowerPoint</Application>
  <PresentationFormat>Ekran Gösterisi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Kaynak</vt:lpstr>
      <vt:lpstr>Differences between member types</vt:lpstr>
      <vt:lpstr>Overview</vt:lpstr>
      <vt:lpstr>PowerPoint Sunusu</vt:lpstr>
      <vt:lpstr>PowerPoint Sunusu</vt:lpstr>
      <vt:lpstr>PowerPoint Sunusu</vt:lpstr>
      <vt:lpstr>PowerPoint Sunusu</vt:lpstr>
      <vt:lpstr>PowerPoint Sunusu</vt:lpstr>
      <vt:lpstr>QUESTIONS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Differences between member types</dc:title>
  <dc:creator>Vitaal Zorggroep</dc:creator>
  <cp:lastModifiedBy>Vitaal Zorggroep</cp:lastModifiedBy>
  <cp:revision>3</cp:revision>
  <dcterms:created xsi:type="dcterms:W3CDTF">2023-08-19T15:19:23Z</dcterms:created>
  <dcterms:modified xsi:type="dcterms:W3CDTF">2023-08-19T15:46:54Z</dcterms:modified>
</cp:coreProperties>
</file>