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5" d="100"/>
          <a:sy n="85" d="100"/>
        </p:scale>
        <p:origin x="1560" y="10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1/20/2020</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1/20/2020</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1/20/2020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1/20/2020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a:solidFill>
                  <a:srgbClr val="17A889"/>
                </a:solidFill>
                <a:latin typeface="Arial" pitchFamily="34" charset="0"/>
                <a:cs typeface="Arial" pitchFamily="34" charset="0"/>
              </a:rPr>
              <a:t>infoway</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non-relational database. </a:t>
            </a:r>
            <a:r>
              <a:rPr lang="en-US" dirty="0"/>
              <a:t>MongoDB is scalable, open-source, high-perform, document-oriented database.</a:t>
            </a:r>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a:solidFill>
                  <a:srgbClr val="C00000"/>
                </a:solidFill>
              </a:rPr>
              <a:t>When should NoSQL be used:</a:t>
            </a:r>
          </a:p>
          <a:p>
            <a:pPr marL="342900" indent="-342900" fontAlgn="base"/>
            <a:endParaRPr lang="en-US" dirty="0">
              <a:solidFill>
                <a:srgbClr val="C00000"/>
              </a:solidFill>
            </a:endParaRPr>
          </a:p>
          <a:p>
            <a:pPr marL="342900" indent="-342900" fontAlgn="base">
              <a:buFont typeface="Arial" pitchFamily="34" charset="0"/>
              <a:buChar char="•"/>
            </a:pPr>
            <a:r>
              <a:rPr lang="en-US" dirty="0">
                <a:solidFill>
                  <a:srgbClr val="036883"/>
                </a:solidFill>
              </a:rPr>
              <a:t>When huge amount of data need to be stored and retrieved .</a:t>
            </a:r>
          </a:p>
          <a:p>
            <a:pPr marL="342900" indent="-342900" fontAlgn="base">
              <a:buFont typeface="Arial" pitchFamily="34" charset="0"/>
              <a:buChar char="•"/>
            </a:pPr>
            <a:r>
              <a:rPr lang="en-US" dirty="0">
                <a:solidFill>
                  <a:srgbClr val="036883"/>
                </a:solidFill>
              </a:rPr>
              <a:t>The relationship between the data you store is not that important</a:t>
            </a:r>
          </a:p>
          <a:p>
            <a:pPr marL="342900" indent="-342900" fontAlgn="base">
              <a:buFont typeface="Arial" pitchFamily="34" charset="0"/>
              <a:buChar char="•"/>
            </a:pPr>
            <a:r>
              <a:rPr lang="en-US" dirty="0">
                <a:solidFill>
                  <a:srgbClr val="036883"/>
                </a:solidFill>
              </a:rPr>
              <a:t>The data changing over time and is not structured.</a:t>
            </a:r>
          </a:p>
          <a:p>
            <a:pPr marL="342900" indent="-342900" fontAlgn="base">
              <a:buFont typeface="Arial" pitchFamily="34" charset="0"/>
              <a:buChar char="•"/>
            </a:pPr>
            <a:r>
              <a:rPr lang="en-US" dirty="0">
                <a:solidFill>
                  <a:srgbClr val="036883"/>
                </a:solidFill>
              </a:rPr>
              <a:t>Support of Constraints and Joins is not required at database level</a:t>
            </a:r>
          </a:p>
          <a:p>
            <a:pPr marL="342900" indent="-342900" fontAlgn="base">
              <a:buFont typeface="Arial" pitchFamily="34" charset="0"/>
              <a:buChar char="•"/>
            </a:pPr>
            <a:r>
              <a:rPr lang="en-US" dirty="0">
                <a:solidFill>
                  <a:srgbClr val="036883"/>
                </a:solidFill>
              </a:rPr>
              <a:t>The data is growing continuously and you need to scale the database regular to handle the data.</a:t>
            </a:r>
          </a:p>
        </p:txBody>
      </p:sp>
    </p:spTree>
    <p:extLst>
      <p:ext uri="{BB962C8B-B14F-4D97-AF65-F5344CB8AC3E}">
        <p14:creationId xmlns:p14="http://schemas.microsoft.com/office/powerpoint/2010/main" val="295768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49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91547" y="5486400"/>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70959"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a:solidFill>
                  <a:srgbClr val="FF5A36"/>
                </a:solidFill>
              </a:rPr>
              <a:t>Structured</a:t>
            </a:r>
            <a:endParaRPr lang="en-US" dirty="0">
              <a:solidFill>
                <a:srgbClr val="FF5A36"/>
              </a:solidFill>
            </a:endParaRPr>
          </a:p>
          <a:p>
            <a:r>
              <a:rPr lang="en-US" dirty="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a:p>
          <a:p>
            <a:r>
              <a:rPr lang="en-US" sz="2000" b="1" i="1" dirty="0">
                <a:solidFill>
                  <a:srgbClr val="FF5A36"/>
                </a:solidFill>
              </a:rPr>
              <a:t>Semi-Structured</a:t>
            </a:r>
            <a:endParaRPr lang="en-US" b="1" i="1" dirty="0">
              <a:solidFill>
                <a:srgbClr val="FF5A36"/>
              </a:solidFill>
            </a:endParaRPr>
          </a:p>
          <a:p>
            <a:r>
              <a:rPr lang="en-US" dirty="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a:p>
          <a:p>
            <a:r>
              <a:rPr lang="en-US" sz="2000" b="1" i="1" dirty="0">
                <a:solidFill>
                  <a:srgbClr val="FF5A36"/>
                </a:solidFill>
              </a:rPr>
              <a:t>Unstructured</a:t>
            </a:r>
            <a:endParaRPr lang="en-US" b="1" i="1" dirty="0">
              <a:solidFill>
                <a:srgbClr val="FF5A36"/>
              </a:solidFill>
            </a:endParaRPr>
          </a:p>
          <a:p>
            <a:r>
              <a:rPr lang="en-US" dirty="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a:t>.</a:t>
            </a:r>
            <a:r>
              <a:rPr lang="en-US" b="1" dirty="0"/>
              <a:t> </a:t>
            </a:r>
            <a:endParaRPr lang="en-US" dirty="0"/>
          </a:p>
        </p:txBody>
      </p:sp>
    </p:spTree>
    <p:extLst>
      <p:ext uri="{BB962C8B-B14F-4D97-AF65-F5344CB8AC3E}">
        <p14:creationId xmlns:p14="http://schemas.microsoft.com/office/powerpoint/2010/main" val="35080965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A 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extLst>
                  <a:ext uri="{0D108BD9-81ED-4DB2-BD59-A6C34878D82A}">
                    <a16:rowId xmlns:a16="http://schemas.microsoft.com/office/drawing/2014/main" val="10000"/>
                  </a:ext>
                </a:extLst>
              </a:tr>
              <a:tr h="171450">
                <a:tc>
                  <a:txBody>
                    <a:bodyPr/>
                    <a:lstStyle/>
                    <a:p>
                      <a:pPr>
                        <a:spcAft>
                          <a:spcPts val="0"/>
                        </a:spcAft>
                      </a:pPr>
                      <a:r>
                        <a:rPr lang="en-US" sz="1800" dirty="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extLst>
                  <a:ext uri="{0D108BD9-81ED-4DB2-BD59-A6C34878D82A}">
                    <a16:rowId xmlns:a16="http://schemas.microsoft.com/office/drawing/2014/main" val="10001"/>
                  </a:ext>
                </a:extLst>
              </a:tr>
              <a:tr h="180975">
                <a:tc>
                  <a:txBody>
                    <a:bodyPr/>
                    <a:lstStyle/>
                    <a:p>
                      <a:pPr>
                        <a:spcAft>
                          <a:spcPts val="0"/>
                        </a:spcAft>
                      </a:pPr>
                      <a:r>
                        <a:rPr lang="en-US" sz="1800" dirty="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extLst>
                  <a:ext uri="{0D108BD9-81ED-4DB2-BD59-A6C34878D82A}">
                    <a16:rowId xmlns:a16="http://schemas.microsoft.com/office/drawing/2014/main" val="10002"/>
                  </a:ext>
                </a:extLst>
              </a:tr>
              <a:tr h="180975">
                <a:tc>
                  <a:txBody>
                    <a:bodyPr/>
                    <a:lstStyle/>
                    <a:p>
                      <a:pPr>
                        <a:spcAft>
                          <a:spcPts val="0"/>
                        </a:spcAft>
                      </a:pPr>
                      <a:r>
                        <a:rPr lang="en-US" sz="1800" dirty="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a:effectLst/>
                        </a:rPr>
                        <a:t>  Documents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extLst>
                  <a:ext uri="{0D108BD9-81ED-4DB2-BD59-A6C34878D82A}">
                    <a16:rowId xmlns:a16="http://schemas.microsoft.com/office/drawing/2014/main" val="10003"/>
                  </a:ext>
                </a:extLst>
              </a:tr>
              <a:tr h="180975">
                <a:tc>
                  <a:txBody>
                    <a:bodyPr/>
                    <a:lstStyle/>
                    <a:p>
                      <a:pPr>
                        <a:spcAft>
                          <a:spcPts val="0"/>
                        </a:spcAft>
                      </a:pPr>
                      <a:r>
                        <a:rPr lang="en-US" sz="1800" dirty="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29367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42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49188" y="762000"/>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214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dirty="0">
                <a:solidFill>
                  <a:srgbClr val="FF8C00"/>
                </a:solidFill>
              </a:rPr>
              <a:t>                                      "192.168.100.83"],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285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301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438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49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42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val="34381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kumimoji="0" lang="en-US" sz="3600" b="1" i="1"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kumimoji="0" lang="en-US" sz="6600" b="1" i="1" u="none" strike="noStrike" kern="1200" cap="none" spc="0" normalizeH="0" baseline="0" noProof="0" dirty="0">
              <a:ln>
                <a:noFill/>
              </a:ln>
              <a:effectLst/>
              <a:uLnTx/>
              <a:uFillTx/>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a:t>
            </a:r>
            <a:r>
              <a:rPr lang="en-US" sz="2200">
                <a:solidFill>
                  <a:srgbClr val="049DC8"/>
                </a:solidFill>
                <a:latin typeface="Calibri" panose="020F0502020204030204" pitchFamily="34" charset="0"/>
                <a:cs typeface="Calibri" panose="020F0502020204030204" pitchFamily="34" charset="0"/>
              </a:rPr>
              <a:t>"27017"</a:t>
            </a:r>
            <a:endParaRPr lang="en-US" sz="2200" dirty="0">
              <a:solidFill>
                <a:srgbClr val="049DC8"/>
              </a:solidFill>
              <a:latin typeface="Calibri" panose="020F0502020204030204" pitchFamily="34" charset="0"/>
              <a:cs typeface="Calibri" panose="020F0502020204030204" pitchFamily="34" charset="0"/>
            </a:endParaRP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		</a:t>
            </a:r>
            <a:r>
              <a:rPr lang="en-US" sz="2200"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db.getMongo(); 	</a:t>
            </a:r>
            <a:r>
              <a:rPr lang="en-US" sz="2200"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db.hostInfo()            </a:t>
            </a:r>
            <a:r>
              <a:rPr lang="en-US" sz="2200" dirty="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	</a:t>
            </a:r>
            <a:r>
              <a:rPr lang="en-US" sz="2200"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4071942"/>
            <a:ext cx="8730343" cy="1615827"/>
          </a:xfrm>
          <a:prstGeom prst="rect">
            <a:avLst/>
          </a:prstGeom>
        </p:spPr>
        <p:txBody>
          <a:bodyPr wrap="square">
            <a:spAutoFit/>
          </a:bodyPr>
          <a:lstStyle/>
          <a:p>
            <a:r>
              <a:rPr lang="en-US" sz="2200" b="1" i="1" dirty="0">
                <a:solidFill>
                  <a:srgbClr val="036883"/>
                </a:solidFill>
              </a:rPr>
              <a:t>Characteristics Of Big Data</a:t>
            </a:r>
          </a:p>
          <a:p>
            <a:endParaRPr lang="en-US" sz="900" dirty="0">
              <a:solidFill>
                <a:srgbClr val="036883"/>
              </a:solidFill>
            </a:endParaRPr>
          </a:p>
          <a:p>
            <a:r>
              <a:rPr lang="en-US" sz="2000" dirty="0">
                <a:solidFill>
                  <a:srgbClr val="036883"/>
                </a:solidFill>
              </a:rPr>
              <a:t>Big data is often characterized by the 3Vs: the extreme </a:t>
            </a:r>
            <a:r>
              <a:rPr lang="en-US" sz="2400" b="1" i="1" dirty="0">
                <a:solidFill>
                  <a:srgbClr val="036883"/>
                </a:solidFill>
              </a:rPr>
              <a:t>VOLUME</a:t>
            </a:r>
            <a:r>
              <a:rPr lang="en-US" sz="2400" dirty="0">
                <a:solidFill>
                  <a:srgbClr val="036883"/>
                </a:solidFill>
              </a:rPr>
              <a:t> </a:t>
            </a:r>
            <a:r>
              <a:rPr lang="en-US" sz="2000" dirty="0">
                <a:solidFill>
                  <a:srgbClr val="036883"/>
                </a:solidFill>
              </a:rPr>
              <a:t>of data, the wide </a:t>
            </a:r>
            <a:r>
              <a:rPr lang="en-US" sz="2400" b="1" i="1" dirty="0">
                <a:solidFill>
                  <a:srgbClr val="036883"/>
                </a:solidFill>
              </a:rPr>
              <a:t>VARIETY</a:t>
            </a:r>
            <a:r>
              <a:rPr lang="en-US" sz="2400" dirty="0">
                <a:solidFill>
                  <a:srgbClr val="036883"/>
                </a:solidFill>
              </a:rPr>
              <a:t> </a:t>
            </a:r>
            <a:r>
              <a:rPr lang="en-US" sz="2000" dirty="0">
                <a:solidFill>
                  <a:srgbClr val="036883"/>
                </a:solidFill>
              </a:rPr>
              <a:t>of data and the </a:t>
            </a:r>
            <a:r>
              <a:rPr lang="en-US" sz="2400" b="1" i="1" dirty="0">
                <a:solidFill>
                  <a:srgbClr val="036883"/>
                </a:solidFill>
              </a:rPr>
              <a:t>VELOCITY</a:t>
            </a:r>
            <a:r>
              <a:rPr lang="en-US" sz="2400" dirty="0">
                <a:solidFill>
                  <a:srgbClr val="036883"/>
                </a:solidFill>
              </a:rPr>
              <a:t> </a:t>
            </a:r>
            <a:r>
              <a:rPr lang="en-US" sz="2000" dirty="0">
                <a:solidFill>
                  <a:srgbClr val="036883"/>
                </a:solidFill>
              </a:rPr>
              <a:t>at 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a:solidFill>
                  <a:srgbClr val="006C86"/>
                </a:solidFill>
              </a:rPr>
              <a:t>What is Big Data?</a:t>
            </a:r>
          </a:p>
          <a:p>
            <a:endParaRPr lang="en-US" sz="900" b="1" dirty="0"/>
          </a:p>
          <a:p>
            <a:r>
              <a:rPr lang="en-US" dirty="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24383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49188"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a:t>
            </a:r>
          </a:p>
          <a:p>
            <a:r>
              <a:rPr lang="en-US" dirty="0">
                <a:solidFill>
                  <a:srgbClr val="049DC8"/>
                </a:solidFill>
                <a:latin typeface="Consolas" panose="020B0609020204030204" pitchFamily="49" charset="0"/>
                <a:cs typeface="Calibri" panose="020F0502020204030204" pitchFamily="34" charset="0"/>
              </a:rPr>
              <a:t>&lt; --collection &gt; &lt; --file&gt; &lt; --fields "Field-List"&gt;</a:t>
            </a: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solidFill>
                <a:srgbClr val="036883"/>
              </a:solidFill>
            </a:endParaRPr>
          </a:p>
          <a:p>
            <a:pPr marL="285750" indent="-285750">
              <a:lnSpc>
                <a:spcPct val="200000"/>
              </a:lnSpc>
              <a:buFont typeface="Arial" panose="020B0604020202020204" pitchFamily="34" charset="0"/>
              <a:buChar char="•"/>
            </a:pPr>
            <a:r>
              <a:rPr lang="en-US" b="1" i="1" dirty="0">
                <a:solidFill>
                  <a:srgbClr val="036883"/>
                </a:solidFill>
              </a:rPr>
              <a:t>Volume</a:t>
            </a:r>
            <a:r>
              <a:rPr lang="en-US" dirty="0">
                <a:solidFill>
                  <a:srgbClr val="036883"/>
                </a:solidFill>
              </a:rPr>
              <a:t> refers to the amount of data. </a:t>
            </a:r>
          </a:p>
          <a:p>
            <a:pPr marL="285750" indent="-285750">
              <a:lnSpc>
                <a:spcPct val="200000"/>
              </a:lnSpc>
              <a:buFont typeface="Arial" panose="020B0604020202020204" pitchFamily="34" charset="0"/>
              <a:buChar char="•"/>
            </a:pPr>
            <a:r>
              <a:rPr lang="en-US" b="1" i="1" dirty="0">
                <a:solidFill>
                  <a:srgbClr val="036883"/>
                </a:solidFill>
              </a:rPr>
              <a:t>Variety</a:t>
            </a:r>
            <a:r>
              <a:rPr lang="en-US" dirty="0">
                <a:solidFill>
                  <a:srgbClr val="036883"/>
                </a:solidFill>
              </a:rPr>
              <a:t> 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49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a:solidFill>
                  <a:srgbClr val="036883"/>
                </a:solidFill>
              </a:rPr>
              <a:t>Volume</a:t>
            </a:r>
            <a:r>
              <a:rPr lang="en-US" dirty="0"/>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42844" y="1714488"/>
            <a:ext cx="4322571" cy="923330"/>
          </a:xfrm>
          <a:prstGeom prst="rect">
            <a:avLst/>
          </a:prstGeom>
        </p:spPr>
        <p:txBody>
          <a:bodyPr wrap="square">
            <a:spAutoFit/>
          </a:bodyPr>
          <a:lstStyle/>
          <a:p>
            <a:r>
              <a:rPr lang="en-US" dirty="0">
                <a:solidFill>
                  <a:srgbClr val="036883"/>
                </a:solidFill>
              </a:rPr>
              <a:t>Velocity</a:t>
            </a:r>
            <a:r>
              <a:rPr lang="en-US" dirty="0"/>
              <a:t> is defined as the pace at which different sources generate the data every day. This flow of data is massive.</a:t>
            </a:r>
          </a:p>
        </p:txBody>
      </p:sp>
      <p:sp>
        <p:nvSpPr>
          <p:cNvPr id="8" name="Rectangle 7"/>
          <p:cNvSpPr/>
          <p:nvPr/>
        </p:nvSpPr>
        <p:spPr>
          <a:xfrm>
            <a:off x="0" y="3357562"/>
            <a:ext cx="9144000" cy="1754326"/>
          </a:xfrm>
          <a:prstGeom prst="rect">
            <a:avLst/>
          </a:prstGeom>
        </p:spPr>
        <p:txBody>
          <a:bodyPr wrap="square">
            <a:spAutoFit/>
          </a:bodyPr>
          <a:lstStyle/>
          <a:p>
            <a:r>
              <a:rPr lang="en-US" dirty="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4136"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a:solidFill>
                  <a:srgbClr val="036883"/>
                </a:solidFill>
              </a:rPr>
              <a:t>Horizontal</a:t>
            </a:r>
            <a:r>
              <a:rPr lang="en-US" sz="2400" b="1" dirty="0">
                <a:solidFill>
                  <a:srgbClr val="036883"/>
                </a:solidFill>
              </a:rPr>
              <a:t> </a:t>
            </a:r>
            <a:r>
              <a:rPr lang="en-US" b="1" dirty="0">
                <a:solidFill>
                  <a:srgbClr val="036883"/>
                </a:solidFill>
              </a:rPr>
              <a:t>scaling means that you scale by adding more machines</a:t>
            </a:r>
            <a:r>
              <a:rPr lang="en-US" dirty="0">
                <a:solidFill>
                  <a:srgbClr val="036883"/>
                </a:solidFill>
              </a:rPr>
              <a:t> into your pool of resources whereas </a:t>
            </a:r>
            <a:r>
              <a:rPr lang="en-US" sz="2400" b="1" i="1" dirty="0">
                <a:solidFill>
                  <a:srgbClr val="036883"/>
                </a:solidFill>
              </a:rPr>
              <a:t>Vertical</a:t>
            </a:r>
            <a:r>
              <a:rPr lang="en-US" sz="2400" b="1" dirty="0">
                <a:solidFill>
                  <a:srgbClr val="036883"/>
                </a:solidFill>
              </a:rPr>
              <a:t> </a:t>
            </a:r>
            <a:r>
              <a:rPr lang="en-US" b="1" dirty="0">
                <a:solidFill>
                  <a:srgbClr val="036883"/>
                </a:solidFill>
              </a:rPr>
              <a:t>scaling means that you scale by adding more powerfull hardware to an existing machine</a:t>
            </a:r>
            <a:r>
              <a:rPr lang="en-US" dirty="0">
                <a:solidFill>
                  <a:srgbClr val="036883"/>
                </a:solidFill>
              </a:rPr>
              <a:t>.</a:t>
            </a:r>
          </a:p>
        </p:txBody>
      </p:sp>
    </p:spTree>
    <p:extLst>
      <p:ext uri="{BB962C8B-B14F-4D97-AF65-F5344CB8AC3E}">
        <p14:creationId xmlns:p14="http://schemas.microsoft.com/office/powerpoint/2010/main" val="139519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95768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49188" y="441960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49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extLst>
                    <a:ext uri="{9D8B030D-6E8A-4147-A177-3AD203B41FA5}">
                      <a16:colId xmlns:a16="http://schemas.microsoft.com/office/drawing/2014/main" val="20000"/>
                    </a:ext>
                  </a:extLst>
                </a:gridCol>
                <a:gridCol w="5867399">
                  <a:extLst>
                    <a:ext uri="{9D8B030D-6E8A-4147-A177-3AD203B41FA5}">
                      <a16:colId xmlns:a16="http://schemas.microsoft.com/office/drawing/2014/main" val="20001"/>
                    </a:ext>
                  </a:extLst>
                </a:gridCol>
              </a:tblGrid>
              <a:tr h="482154">
                <a:tc>
                  <a:txBody>
                    <a:bodyPr/>
                    <a:lstStyle/>
                    <a:p>
                      <a:r>
                        <a:rPr lang="en-US" b="1" i="1" dirty="0">
                          <a:solidFill>
                            <a:srgbClr val="036883"/>
                          </a:solidFill>
                        </a:rPr>
                        <a:t> Key-value</a:t>
                      </a:r>
                      <a:r>
                        <a:rPr lang="en-US" dirty="0"/>
                        <a:t> </a:t>
                      </a:r>
                      <a:r>
                        <a:rPr lang="en-US" b="1" i="1" dirty="0">
                          <a:solidFill>
                            <a:srgbClr val="036883"/>
                          </a:solidFill>
                        </a:rPr>
                        <a:t>stores</a:t>
                      </a:r>
                      <a:r>
                        <a:rPr lang="en-US" dirty="0"/>
                        <a:t> </a:t>
                      </a:r>
                    </a:p>
                  </a:txBody>
                  <a:tcPr anchor="ctr"/>
                </a:tc>
                <a:tc>
                  <a:txBody>
                    <a:bodyPr/>
                    <a:lstStyle/>
                    <a:p>
                      <a:r>
                        <a:rPr lang="en-US" dirty="0"/>
                        <a:t> Redis, Riak</a:t>
                      </a:r>
                    </a:p>
                  </a:txBody>
                  <a:tcPr anchor="ctr"/>
                </a:tc>
                <a:extLst>
                  <a:ext uri="{0D108BD9-81ED-4DB2-BD59-A6C34878D82A}">
                    <a16:rowId xmlns:a16="http://schemas.microsoft.com/office/drawing/2014/main" val="10000"/>
                  </a:ext>
                </a:extLst>
              </a:tr>
              <a:tr h="482154">
                <a:tc>
                  <a:txBody>
                    <a:bodyPr/>
                    <a:lstStyle/>
                    <a:p>
                      <a:r>
                        <a:rPr lang="en-US" b="1" i="1" dirty="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HBase, </a:t>
                      </a:r>
                      <a:r>
                        <a:rPr kumimoji="0" lang="en-US" b="0" i="0" kern="1200" dirty="0">
                          <a:solidFill>
                            <a:schemeClr val="tx1"/>
                          </a:solidFill>
                          <a:effectLst/>
                          <a:latin typeface="+mn-lt"/>
                          <a:ea typeface="+mn-ea"/>
                          <a:cs typeface="+mn-cs"/>
                        </a:rPr>
                        <a:t>Cassandra</a:t>
                      </a:r>
                      <a:endParaRPr lang="en-US" dirty="0"/>
                    </a:p>
                  </a:txBody>
                  <a:tcPr anchor="ctr"/>
                </a:tc>
                <a:extLst>
                  <a:ext uri="{0D108BD9-81ED-4DB2-BD59-A6C34878D82A}">
                    <a16:rowId xmlns:a16="http://schemas.microsoft.com/office/drawing/2014/main" val="10001"/>
                  </a:ext>
                </a:extLst>
              </a:tr>
              <a:tr h="482154">
                <a:tc>
                  <a:txBody>
                    <a:bodyPr/>
                    <a:lstStyle/>
                    <a:p>
                      <a:r>
                        <a:rPr lang="en-US" b="1" i="1" dirty="0">
                          <a:solidFill>
                            <a:srgbClr val="036883"/>
                          </a:solidFill>
                        </a:rPr>
                        <a:t> Document</a:t>
                      </a:r>
                      <a:r>
                        <a:rPr lang="en-US" dirty="0"/>
                        <a:t> </a:t>
                      </a:r>
                      <a:r>
                        <a:rPr lang="en-US" b="1" i="1" dirty="0">
                          <a:solidFill>
                            <a:srgbClr val="036883"/>
                          </a:solidFill>
                        </a:rPr>
                        <a:t>oriented</a:t>
                      </a:r>
                      <a:r>
                        <a:rPr lang="en-US" dirty="0"/>
                        <a:t> </a:t>
                      </a:r>
                    </a:p>
                  </a:txBody>
                  <a:tcPr anchor="ctr"/>
                </a:tc>
                <a:tc>
                  <a:txBody>
                    <a:bodyPr/>
                    <a:lstStyle/>
                    <a:p>
                      <a:r>
                        <a:rPr lang="en-US" dirty="0"/>
                        <a:t> MongoDB, CouchDB</a:t>
                      </a:r>
                    </a:p>
                  </a:txBody>
                  <a:tcPr anchor="ctr"/>
                </a:tc>
                <a:extLst>
                  <a:ext uri="{0D108BD9-81ED-4DB2-BD59-A6C34878D82A}">
                    <a16:rowId xmlns:a16="http://schemas.microsoft.com/office/drawing/2014/main" val="10002"/>
                  </a:ext>
                </a:extLst>
              </a:tr>
              <a:tr h="482154">
                <a:tc>
                  <a:txBody>
                    <a:bodyPr/>
                    <a:lstStyle/>
                    <a:p>
                      <a:r>
                        <a:rPr lang="en-US" b="1" i="1" dirty="0">
                          <a:solidFill>
                            <a:srgbClr val="036883"/>
                          </a:solidFill>
                        </a:rPr>
                        <a:t> Graph</a:t>
                      </a:r>
                      <a:endParaRPr lang="en-US" dirty="0"/>
                    </a:p>
                  </a:txBody>
                  <a:tcPr anchor="ctr"/>
                </a:tc>
                <a:tc>
                  <a:txBody>
                    <a:bodyPr/>
                    <a:lstStyle/>
                    <a:p>
                      <a:r>
                        <a:rPr lang="en-US" dirty="0"/>
                        <a:t>Neo4j,</a:t>
                      </a:r>
                      <a:r>
                        <a:rPr lang="en-US" baseline="0" dirty="0"/>
                        <a:t> Infinite Graph</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774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57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57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32657"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49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32657"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28390</TotalTime>
  <Words>8941</Words>
  <Application>Microsoft Office PowerPoint</Application>
  <PresentationFormat>On-screen Show (4:3)</PresentationFormat>
  <Paragraphs>901</Paragraphs>
  <Slides>148</Slides>
  <Notes>0</Notes>
  <HiddenSlides>4</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148</vt:i4>
      </vt:variant>
    </vt:vector>
  </HeadingPairs>
  <TitlesOfParts>
    <vt:vector size="164"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5453</cp:revision>
  <dcterms:created xsi:type="dcterms:W3CDTF">2015-10-09T06:09:34Z</dcterms:created>
  <dcterms:modified xsi:type="dcterms:W3CDTF">2020-01-20T06:17:25Z</dcterms:modified>
</cp:coreProperties>
</file>