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60"/>
  </p:notesMasterIdLst>
  <p:sldIdLst>
    <p:sldId id="497" r:id="rId2"/>
    <p:sldId id="977" r:id="rId3"/>
    <p:sldId id="472" r:id="rId4"/>
    <p:sldId id="667" r:id="rId5"/>
    <p:sldId id="668" r:id="rId6"/>
    <p:sldId id="496" r:id="rId7"/>
    <p:sldId id="605" r:id="rId8"/>
    <p:sldId id="532" r:id="rId9"/>
    <p:sldId id="596" r:id="rId10"/>
    <p:sldId id="578" r:id="rId11"/>
    <p:sldId id="597" r:id="rId12"/>
    <p:sldId id="579" r:id="rId13"/>
    <p:sldId id="851" r:id="rId14"/>
    <p:sldId id="850" r:id="rId15"/>
    <p:sldId id="598" r:id="rId16"/>
    <p:sldId id="326" r:id="rId17"/>
    <p:sldId id="599" r:id="rId18"/>
    <p:sldId id="327" r:id="rId19"/>
    <p:sldId id="328" r:id="rId20"/>
    <p:sldId id="329" r:id="rId21"/>
    <p:sldId id="330" r:id="rId22"/>
    <p:sldId id="315" r:id="rId23"/>
    <p:sldId id="314" r:id="rId24"/>
    <p:sldId id="317" r:id="rId25"/>
    <p:sldId id="600" r:id="rId26"/>
    <p:sldId id="318" r:id="rId27"/>
    <p:sldId id="692" r:id="rId28"/>
    <p:sldId id="319" r:id="rId29"/>
    <p:sldId id="601" r:id="rId30"/>
    <p:sldId id="500" r:id="rId31"/>
    <p:sldId id="321" r:id="rId32"/>
    <p:sldId id="494" r:id="rId33"/>
    <p:sldId id="901" r:id="rId34"/>
    <p:sldId id="902" r:id="rId35"/>
    <p:sldId id="603" r:id="rId36"/>
    <p:sldId id="499" r:id="rId37"/>
    <p:sldId id="604" r:id="rId38"/>
    <p:sldId id="489" r:id="rId39"/>
    <p:sldId id="325" r:id="rId40"/>
    <p:sldId id="501" r:id="rId41"/>
    <p:sldId id="951" r:id="rId42"/>
    <p:sldId id="955" r:id="rId43"/>
    <p:sldId id="606" r:id="rId44"/>
    <p:sldId id="535" r:id="rId45"/>
    <p:sldId id="536" r:id="rId46"/>
    <p:sldId id="537" r:id="rId47"/>
    <p:sldId id="538" r:id="rId48"/>
    <p:sldId id="883" r:id="rId49"/>
    <p:sldId id="900" r:id="rId50"/>
    <p:sldId id="898" r:id="rId51"/>
    <p:sldId id="842" r:id="rId52"/>
    <p:sldId id="843" r:id="rId53"/>
    <p:sldId id="844" r:id="rId54"/>
    <p:sldId id="845" r:id="rId55"/>
    <p:sldId id="932" r:id="rId56"/>
    <p:sldId id="846" r:id="rId57"/>
    <p:sldId id="590" r:id="rId58"/>
    <p:sldId id="490" r:id="rId59"/>
    <p:sldId id="602" r:id="rId60"/>
    <p:sldId id="540" r:id="rId61"/>
    <p:sldId id="491" r:id="rId62"/>
    <p:sldId id="492" r:id="rId63"/>
    <p:sldId id="493" r:id="rId64"/>
    <p:sldId id="495" r:id="rId65"/>
    <p:sldId id="958" r:id="rId66"/>
    <p:sldId id="959" r:id="rId67"/>
    <p:sldId id="960" r:id="rId68"/>
    <p:sldId id="971" r:id="rId69"/>
    <p:sldId id="961" r:id="rId70"/>
    <p:sldId id="962" r:id="rId71"/>
    <p:sldId id="966" r:id="rId72"/>
    <p:sldId id="967" r:id="rId73"/>
    <p:sldId id="963" r:id="rId74"/>
    <p:sldId id="970" r:id="rId75"/>
    <p:sldId id="972" r:id="rId76"/>
    <p:sldId id="973" r:id="rId77"/>
    <p:sldId id="974" r:id="rId78"/>
    <p:sldId id="595" r:id="rId79"/>
    <p:sldId id="539" r:id="rId80"/>
    <p:sldId id="978" r:id="rId81"/>
    <p:sldId id="980" r:id="rId82"/>
    <p:sldId id="981" r:id="rId83"/>
    <p:sldId id="982" r:id="rId84"/>
    <p:sldId id="984" r:id="rId85"/>
    <p:sldId id="985" r:id="rId86"/>
    <p:sldId id="979" r:id="rId87"/>
    <p:sldId id="580" r:id="rId88"/>
    <p:sldId id="620" r:id="rId89"/>
    <p:sldId id="621" r:id="rId90"/>
    <p:sldId id="1131" r:id="rId91"/>
    <p:sldId id="1132" r:id="rId92"/>
    <p:sldId id="1129" r:id="rId93"/>
    <p:sldId id="1130" r:id="rId94"/>
    <p:sldId id="796" r:id="rId95"/>
    <p:sldId id="931" r:id="rId96"/>
    <p:sldId id="983" r:id="rId97"/>
    <p:sldId id="849" r:id="rId98"/>
    <p:sldId id="507" r:id="rId99"/>
    <p:sldId id="591" r:id="rId100"/>
    <p:sldId id="509" r:id="rId101"/>
    <p:sldId id="510" r:id="rId102"/>
    <p:sldId id="511" r:id="rId103"/>
    <p:sldId id="512" r:id="rId104"/>
    <p:sldId id="527" r:id="rId105"/>
    <p:sldId id="529" r:id="rId106"/>
    <p:sldId id="1063" r:id="rId107"/>
    <p:sldId id="1088" r:id="rId108"/>
    <p:sldId id="1089" r:id="rId109"/>
    <p:sldId id="1095" r:id="rId110"/>
    <p:sldId id="1096" r:id="rId111"/>
    <p:sldId id="1097" r:id="rId112"/>
    <p:sldId id="1098" r:id="rId113"/>
    <p:sldId id="701" r:id="rId114"/>
    <p:sldId id="853" r:id="rId115"/>
    <p:sldId id="530" r:id="rId116"/>
    <p:sldId id="899" r:id="rId117"/>
    <p:sldId id="702" r:id="rId118"/>
    <p:sldId id="531" r:id="rId119"/>
    <p:sldId id="1072" r:id="rId120"/>
    <p:sldId id="1073" r:id="rId121"/>
    <p:sldId id="1103" r:id="rId122"/>
    <p:sldId id="1104" r:id="rId123"/>
    <p:sldId id="1028" r:id="rId124"/>
    <p:sldId id="1029" r:id="rId125"/>
    <p:sldId id="1107" r:id="rId126"/>
    <p:sldId id="1108" r:id="rId127"/>
    <p:sldId id="1109" r:id="rId128"/>
    <p:sldId id="1110" r:id="rId129"/>
    <p:sldId id="1064" r:id="rId130"/>
    <p:sldId id="1065" r:id="rId131"/>
    <p:sldId id="1124" r:id="rId132"/>
    <p:sldId id="1125" r:id="rId133"/>
    <p:sldId id="1126" r:id="rId134"/>
    <p:sldId id="1127" r:id="rId135"/>
    <p:sldId id="1105" r:id="rId136"/>
    <p:sldId id="1106" r:id="rId137"/>
    <p:sldId id="1016" r:id="rId138"/>
    <p:sldId id="1017" r:id="rId139"/>
    <p:sldId id="1043" r:id="rId140"/>
    <p:sldId id="947" r:id="rId141"/>
    <p:sldId id="948" r:id="rId142"/>
    <p:sldId id="1006" r:id="rId143"/>
    <p:sldId id="1007" r:id="rId144"/>
    <p:sldId id="1004" r:id="rId145"/>
    <p:sldId id="1039" r:id="rId146"/>
    <p:sldId id="1042" r:id="rId147"/>
    <p:sldId id="1040" r:id="rId148"/>
    <p:sldId id="1041" r:id="rId149"/>
    <p:sldId id="1038" r:id="rId150"/>
    <p:sldId id="1005" r:id="rId151"/>
    <p:sldId id="1044" r:id="rId152"/>
    <p:sldId id="1045" r:id="rId153"/>
    <p:sldId id="1066" r:id="rId154"/>
    <p:sldId id="1094" r:id="rId155"/>
    <p:sldId id="1013" r:id="rId156"/>
    <p:sldId id="1014" r:id="rId157"/>
    <p:sldId id="1015" r:id="rId158"/>
    <p:sldId id="1018" r:id="rId159"/>
    <p:sldId id="1019" r:id="rId160"/>
    <p:sldId id="1062" r:id="rId161"/>
    <p:sldId id="1026" r:id="rId162"/>
    <p:sldId id="1020" r:id="rId163"/>
    <p:sldId id="1021" r:id="rId164"/>
    <p:sldId id="1022" r:id="rId165"/>
    <p:sldId id="1023" r:id="rId166"/>
    <p:sldId id="1092" r:id="rId167"/>
    <p:sldId id="1093" r:id="rId168"/>
    <p:sldId id="1090" r:id="rId169"/>
    <p:sldId id="1091" r:id="rId170"/>
    <p:sldId id="1024" r:id="rId171"/>
    <p:sldId id="1025" r:id="rId172"/>
    <p:sldId id="1027" r:id="rId173"/>
    <p:sldId id="1030" r:id="rId174"/>
    <p:sldId id="1031" r:id="rId175"/>
    <p:sldId id="1033" r:id="rId176"/>
    <p:sldId id="993" r:id="rId177"/>
    <p:sldId id="949" r:id="rId178"/>
    <p:sldId id="986" r:id="rId179"/>
    <p:sldId id="994" r:id="rId180"/>
    <p:sldId id="950" r:id="rId181"/>
    <p:sldId id="987" r:id="rId182"/>
    <p:sldId id="995" r:id="rId183"/>
    <p:sldId id="988" r:id="rId184"/>
    <p:sldId id="989" r:id="rId185"/>
    <p:sldId id="990" r:id="rId186"/>
    <p:sldId id="996" r:id="rId187"/>
    <p:sldId id="997" r:id="rId188"/>
    <p:sldId id="998" r:id="rId189"/>
    <p:sldId id="999" r:id="rId190"/>
    <p:sldId id="1000" r:id="rId191"/>
    <p:sldId id="1001" r:id="rId192"/>
    <p:sldId id="1003" r:id="rId193"/>
    <p:sldId id="545" r:id="rId194"/>
    <p:sldId id="1008" r:id="rId195"/>
    <p:sldId id="543" r:id="rId196"/>
    <p:sldId id="544" r:id="rId197"/>
    <p:sldId id="1046" r:id="rId198"/>
    <p:sldId id="1056" r:id="rId199"/>
    <p:sldId id="1048" r:id="rId200"/>
    <p:sldId id="1057" r:id="rId201"/>
    <p:sldId id="1049" r:id="rId202"/>
    <p:sldId id="1058" r:id="rId203"/>
    <p:sldId id="1059" r:id="rId204"/>
    <p:sldId id="1060" r:id="rId205"/>
    <p:sldId id="1061" r:id="rId206"/>
    <p:sldId id="1051" r:id="rId207"/>
    <p:sldId id="1053" r:id="rId208"/>
    <p:sldId id="573" r:id="rId209"/>
    <p:sldId id="574" r:id="rId210"/>
    <p:sldId id="838" r:id="rId211"/>
    <p:sldId id="839" r:id="rId212"/>
    <p:sldId id="1078" r:id="rId213"/>
    <p:sldId id="1079" r:id="rId214"/>
    <p:sldId id="371" r:id="rId215"/>
    <p:sldId id="575" r:id="rId216"/>
    <p:sldId id="1084" r:id="rId217"/>
    <p:sldId id="1080" r:id="rId218"/>
    <p:sldId id="733" r:id="rId219"/>
    <p:sldId id="1082" r:id="rId220"/>
    <p:sldId id="1083" r:id="rId221"/>
    <p:sldId id="609" r:id="rId222"/>
    <p:sldId id="610" r:id="rId223"/>
    <p:sldId id="703" r:id="rId224"/>
    <p:sldId id="611" r:id="rId225"/>
    <p:sldId id="612" r:id="rId226"/>
    <p:sldId id="311" r:id="rId227"/>
    <p:sldId id="934" r:id="rId228"/>
    <p:sldId id="1086" r:id="rId229"/>
    <p:sldId id="937" r:id="rId230"/>
    <p:sldId id="894" r:id="rId231"/>
    <p:sldId id="312" r:id="rId232"/>
    <p:sldId id="675" r:id="rId233"/>
    <p:sldId id="588" r:id="rId234"/>
    <p:sldId id="1114" r:id="rId235"/>
    <p:sldId id="856" r:id="rId236"/>
    <p:sldId id="857" r:id="rId237"/>
    <p:sldId id="1115" r:id="rId238"/>
    <p:sldId id="1116" r:id="rId239"/>
    <p:sldId id="707" r:id="rId240"/>
    <p:sldId id="815" r:id="rId241"/>
    <p:sldId id="813" r:id="rId242"/>
    <p:sldId id="814" r:id="rId243"/>
    <p:sldId id="1085" r:id="rId244"/>
    <p:sldId id="975" r:id="rId245"/>
    <p:sldId id="709" r:id="rId246"/>
    <p:sldId id="594" r:id="rId247"/>
    <p:sldId id="710" r:id="rId248"/>
    <p:sldId id="607" r:id="rId249"/>
    <p:sldId id="1111" r:id="rId250"/>
    <p:sldId id="1112" r:id="rId251"/>
    <p:sldId id="1113" r:id="rId252"/>
    <p:sldId id="336" r:id="rId253"/>
    <p:sldId id="337" r:id="rId254"/>
    <p:sldId id="748" r:id="rId255"/>
    <p:sldId id="1157" r:id="rId256"/>
    <p:sldId id="622" r:id="rId257"/>
    <p:sldId id="623" r:id="rId258"/>
    <p:sldId id="1158" r:id="rId259"/>
    <p:sldId id="624" r:id="rId260"/>
    <p:sldId id="858" r:id="rId261"/>
    <p:sldId id="627" r:id="rId262"/>
    <p:sldId id="628" r:id="rId263"/>
    <p:sldId id="626" r:id="rId264"/>
    <p:sldId id="1101" r:id="rId265"/>
    <p:sldId id="1160" r:id="rId266"/>
    <p:sldId id="629" r:id="rId267"/>
    <p:sldId id="1161" r:id="rId268"/>
    <p:sldId id="630" r:id="rId269"/>
    <p:sldId id="1165" r:id="rId270"/>
    <p:sldId id="1166" r:id="rId271"/>
    <p:sldId id="1162" r:id="rId272"/>
    <p:sldId id="818" r:id="rId273"/>
    <p:sldId id="631" r:id="rId274"/>
    <p:sldId id="913" r:id="rId275"/>
    <p:sldId id="632" r:id="rId276"/>
    <p:sldId id="1100" r:id="rId277"/>
    <p:sldId id="1164" r:id="rId278"/>
    <p:sldId id="751" r:id="rId279"/>
    <p:sldId id="352" r:id="rId280"/>
    <p:sldId id="1099" r:id="rId281"/>
    <p:sldId id="1152" r:id="rId282"/>
    <p:sldId id="1167" r:id="rId283"/>
    <p:sldId id="633" r:id="rId284"/>
    <p:sldId id="938" r:id="rId285"/>
    <p:sldId id="1168" r:id="rId286"/>
    <p:sldId id="634" r:id="rId287"/>
    <p:sldId id="1169" r:id="rId288"/>
    <p:sldId id="635" r:id="rId289"/>
    <p:sldId id="1067" r:id="rId290"/>
    <p:sldId id="1068" r:id="rId291"/>
    <p:sldId id="712" r:id="rId292"/>
    <p:sldId id="713" r:id="rId293"/>
    <p:sldId id="1128" r:id="rId294"/>
    <p:sldId id="904" r:id="rId295"/>
    <p:sldId id="906" r:id="rId296"/>
    <p:sldId id="910" r:id="rId297"/>
    <p:sldId id="643" r:id="rId298"/>
    <p:sldId id="642" r:id="rId299"/>
    <p:sldId id="1117" r:id="rId300"/>
    <p:sldId id="1118" r:id="rId301"/>
    <p:sldId id="1119" r:id="rId302"/>
    <p:sldId id="1120" r:id="rId303"/>
    <p:sldId id="1121" r:id="rId304"/>
    <p:sldId id="386" r:id="rId305"/>
    <p:sldId id="654" r:id="rId306"/>
    <p:sldId id="397" r:id="rId307"/>
    <p:sldId id="657" r:id="rId308"/>
    <p:sldId id="1155" r:id="rId309"/>
    <p:sldId id="1156" r:id="rId310"/>
    <p:sldId id="399" r:id="rId311"/>
    <p:sldId id="660" r:id="rId312"/>
    <p:sldId id="1135" r:id="rId313"/>
    <p:sldId id="669" r:id="rId314"/>
    <p:sldId id="670" r:id="rId315"/>
    <p:sldId id="673" r:id="rId316"/>
    <p:sldId id="674" r:id="rId317"/>
    <p:sldId id="1136" r:id="rId318"/>
    <p:sldId id="1148" r:id="rId319"/>
    <p:sldId id="1137" r:id="rId320"/>
    <p:sldId id="1149" r:id="rId321"/>
    <p:sldId id="1138" r:id="rId322"/>
    <p:sldId id="1142" r:id="rId323"/>
    <p:sldId id="1150" r:id="rId324"/>
    <p:sldId id="1139" r:id="rId325"/>
    <p:sldId id="1147" r:id="rId326"/>
    <p:sldId id="1140" r:id="rId327"/>
    <p:sldId id="1151" r:id="rId328"/>
    <p:sldId id="1143" r:id="rId329"/>
    <p:sldId id="1141" r:id="rId330"/>
    <p:sldId id="1144" r:id="rId331"/>
    <p:sldId id="1145" r:id="rId332"/>
    <p:sldId id="1146" r:id="rId333"/>
    <p:sldId id="801" r:id="rId334"/>
    <p:sldId id="802" r:id="rId335"/>
    <p:sldId id="914" r:id="rId336"/>
    <p:sldId id="852" r:id="rId337"/>
    <p:sldId id="895" r:id="rId338"/>
    <p:sldId id="896" r:id="rId339"/>
    <p:sldId id="741" r:id="rId340"/>
    <p:sldId id="742" r:id="rId341"/>
    <p:sldId id="743" r:id="rId342"/>
    <p:sldId id="1133" r:id="rId343"/>
    <p:sldId id="1134" r:id="rId344"/>
    <p:sldId id="744" r:id="rId345"/>
    <p:sldId id="746" r:id="rId346"/>
    <p:sldId id="745" r:id="rId347"/>
    <p:sldId id="747" r:id="rId348"/>
    <p:sldId id="835" r:id="rId349"/>
    <p:sldId id="686" r:id="rId350"/>
    <p:sldId id="685" r:id="rId351"/>
    <p:sldId id="957" r:id="rId352"/>
    <p:sldId id="719" r:id="rId353"/>
    <p:sldId id="720" r:id="rId354"/>
    <p:sldId id="715" r:id="rId355"/>
    <p:sldId id="716" r:id="rId356"/>
    <p:sldId id="717" r:id="rId357"/>
    <p:sldId id="872" r:id="rId358"/>
    <p:sldId id="721" r:id="rId359"/>
    <p:sldId id="722" r:id="rId360"/>
    <p:sldId id="718" r:id="rId361"/>
    <p:sldId id="723" r:id="rId362"/>
    <p:sldId id="724" r:id="rId363"/>
    <p:sldId id="749" r:id="rId364"/>
    <p:sldId id="915" r:id="rId365"/>
    <p:sldId id="750" r:id="rId366"/>
    <p:sldId id="810" r:id="rId367"/>
    <p:sldId id="811" r:id="rId368"/>
    <p:sldId id="812" r:id="rId369"/>
    <p:sldId id="725" r:id="rId370"/>
    <p:sldId id="726" r:id="rId371"/>
    <p:sldId id="727" r:id="rId372"/>
    <p:sldId id="728" r:id="rId373"/>
    <p:sldId id="781" r:id="rId374"/>
    <p:sldId id="730" r:id="rId375"/>
    <p:sldId id="775" r:id="rId376"/>
    <p:sldId id="734" r:id="rId377"/>
    <p:sldId id="735" r:id="rId378"/>
    <p:sldId id="738" r:id="rId379"/>
    <p:sldId id="774" r:id="rId380"/>
    <p:sldId id="737" r:id="rId381"/>
    <p:sldId id="740" r:id="rId382"/>
    <p:sldId id="968" r:id="rId383"/>
    <p:sldId id="969" r:id="rId384"/>
    <p:sldId id="427" r:id="rId385"/>
    <p:sldId id="688" r:id="rId386"/>
    <p:sldId id="689" r:id="rId387"/>
    <p:sldId id="731" r:id="rId388"/>
    <p:sldId id="732" r:id="rId389"/>
    <p:sldId id="758" r:id="rId390"/>
    <p:sldId id="759" r:id="rId391"/>
    <p:sldId id="916" r:id="rId392"/>
    <p:sldId id="917" r:id="rId393"/>
    <p:sldId id="840" r:id="rId394"/>
    <p:sldId id="841" r:id="rId395"/>
    <p:sldId id="939" r:id="rId396"/>
    <p:sldId id="766" r:id="rId397"/>
    <p:sldId id="767" r:id="rId398"/>
    <p:sldId id="776" r:id="rId399"/>
    <p:sldId id="752" r:id="rId400"/>
    <p:sldId id="753" r:id="rId401"/>
    <p:sldId id="764" r:id="rId402"/>
    <p:sldId id="765" r:id="rId403"/>
    <p:sldId id="874" r:id="rId404"/>
    <p:sldId id="946" r:id="rId405"/>
    <p:sldId id="777" r:id="rId406"/>
    <p:sldId id="762" r:id="rId407"/>
    <p:sldId id="763" r:id="rId408"/>
    <p:sldId id="769" r:id="rId409"/>
    <p:sldId id="770" r:id="rId410"/>
    <p:sldId id="873" r:id="rId411"/>
    <p:sldId id="875" r:id="rId412"/>
    <p:sldId id="943" r:id="rId413"/>
    <p:sldId id="755" r:id="rId414"/>
    <p:sldId id="754" r:id="rId415"/>
    <p:sldId id="760" r:id="rId416"/>
    <p:sldId id="952" r:id="rId417"/>
    <p:sldId id="768" r:id="rId418"/>
    <p:sldId id="761" r:id="rId419"/>
    <p:sldId id="861" r:id="rId420"/>
    <p:sldId id="862" r:id="rId421"/>
    <p:sldId id="756" r:id="rId422"/>
    <p:sldId id="771" r:id="rId423"/>
    <p:sldId id="876" r:id="rId424"/>
    <p:sldId id="877" r:id="rId425"/>
    <p:sldId id="778" r:id="rId426"/>
    <p:sldId id="779" r:id="rId427"/>
    <p:sldId id="834" r:id="rId428"/>
    <p:sldId id="780" r:id="rId429"/>
    <p:sldId id="833" r:id="rId430"/>
    <p:sldId id="783" r:id="rId431"/>
    <p:sldId id="880" r:id="rId432"/>
    <p:sldId id="881" r:id="rId433"/>
    <p:sldId id="879" r:id="rId434"/>
    <p:sldId id="866" r:id="rId435"/>
    <p:sldId id="878" r:id="rId436"/>
    <p:sldId id="867" r:id="rId437"/>
    <p:sldId id="868" r:id="rId438"/>
    <p:sldId id="870" r:id="rId439"/>
    <p:sldId id="871" r:id="rId440"/>
    <p:sldId id="869" r:id="rId441"/>
    <p:sldId id="918" r:id="rId442"/>
    <p:sldId id="919" r:id="rId443"/>
    <p:sldId id="920" r:id="rId444"/>
    <p:sldId id="921" r:id="rId445"/>
    <p:sldId id="922" r:id="rId446"/>
    <p:sldId id="923" r:id="rId447"/>
    <p:sldId id="924" r:id="rId448"/>
    <p:sldId id="925" r:id="rId449"/>
    <p:sldId id="926" r:id="rId450"/>
    <p:sldId id="927" r:id="rId451"/>
    <p:sldId id="956" r:id="rId452"/>
    <p:sldId id="885" r:id="rId453"/>
    <p:sldId id="976" r:id="rId454"/>
    <p:sldId id="933" r:id="rId455"/>
    <p:sldId id="954" r:id="rId456"/>
    <p:sldId id="788" r:id="rId457"/>
    <p:sldId id="1071" r:id="rId458"/>
    <p:sldId id="1087" r:id="rId4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6F0D"/>
    <a:srgbClr val="FF1C00"/>
    <a:srgbClr val="036883"/>
    <a:srgbClr val="049DC8"/>
    <a:srgbClr val="B22251"/>
    <a:srgbClr val="BAB294"/>
    <a:srgbClr val="DFE100"/>
    <a:srgbClr val="90E183"/>
    <a:srgbClr val="614051"/>
    <a:srgbClr val="FCF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slide" Target="slides/slide443.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455" Type="http://schemas.openxmlformats.org/officeDocument/2006/relationships/slide" Target="slides/slide454.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slide" Target="slides/slide445.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457" Type="http://schemas.openxmlformats.org/officeDocument/2006/relationships/slide" Target="slides/slide456.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48" Type="http://schemas.openxmlformats.org/officeDocument/2006/relationships/slide" Target="slides/slide447.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459" Type="http://schemas.openxmlformats.org/officeDocument/2006/relationships/slide" Target="slides/slide458.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450" Type="http://schemas.openxmlformats.org/officeDocument/2006/relationships/slide" Target="slides/slide449.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461" Type="http://schemas.openxmlformats.org/officeDocument/2006/relationships/commentAuthors" Target="commentAuthors.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265" Type="http://schemas.openxmlformats.org/officeDocument/2006/relationships/slide" Target="slides/slide264.xml"/><Relationship Id="rId125" Type="http://schemas.openxmlformats.org/officeDocument/2006/relationships/slide" Target="slides/slide124.xml"/><Relationship Id="rId167" Type="http://schemas.openxmlformats.org/officeDocument/2006/relationships/slide" Target="slides/slide166.xml"/><Relationship Id="rId332" Type="http://schemas.openxmlformats.org/officeDocument/2006/relationships/slide" Target="slides/slide331.xml"/><Relationship Id="rId374" Type="http://schemas.openxmlformats.org/officeDocument/2006/relationships/slide" Target="slides/slide373.xml"/><Relationship Id="rId71" Type="http://schemas.openxmlformats.org/officeDocument/2006/relationships/slide" Target="slides/slide70.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76" Type="http://schemas.openxmlformats.org/officeDocument/2006/relationships/slide" Target="slides/slide275.xml"/><Relationship Id="rId441" Type="http://schemas.openxmlformats.org/officeDocument/2006/relationships/slide" Target="slides/slide440.xml"/><Relationship Id="rId40" Type="http://schemas.openxmlformats.org/officeDocument/2006/relationships/slide" Target="slides/slide39.xml"/><Relationship Id="rId136" Type="http://schemas.openxmlformats.org/officeDocument/2006/relationships/slide" Target="slides/slide135.xml"/><Relationship Id="rId178" Type="http://schemas.openxmlformats.org/officeDocument/2006/relationships/slide" Target="slides/slide177.xml"/><Relationship Id="rId301" Type="http://schemas.openxmlformats.org/officeDocument/2006/relationships/slide" Target="slides/slide300.xml"/><Relationship Id="rId343" Type="http://schemas.openxmlformats.org/officeDocument/2006/relationships/slide" Target="slides/slide342.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452" Type="http://schemas.openxmlformats.org/officeDocument/2006/relationships/slide" Target="slides/slide451.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slide" Target="slides/slide441.xml"/><Relationship Id="rId463" Type="http://schemas.openxmlformats.org/officeDocument/2006/relationships/viewProps" Target="viewProps.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453" Type="http://schemas.openxmlformats.org/officeDocument/2006/relationships/slide" Target="slides/slide452.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464" Type="http://schemas.openxmlformats.org/officeDocument/2006/relationships/theme" Target="theme/theme1.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slide" Target="slides/slide453.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465" Type="http://schemas.openxmlformats.org/officeDocument/2006/relationships/tableStyles" Target="tableStyles.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456" Type="http://schemas.openxmlformats.org/officeDocument/2006/relationships/slide" Target="slides/slide455.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slide" Target="slides/slide446.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458" Type="http://schemas.openxmlformats.org/officeDocument/2006/relationships/slide" Target="slides/slide457.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449" Type="http://schemas.openxmlformats.org/officeDocument/2006/relationships/slide" Target="slides/slide448.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60" Type="http://schemas.openxmlformats.org/officeDocument/2006/relationships/notesMaster" Target="notesMasters/notesMaster1.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202" Type="http://schemas.openxmlformats.org/officeDocument/2006/relationships/slide" Target="slides/slide201.xml"/><Relationship Id="rId244" Type="http://schemas.openxmlformats.org/officeDocument/2006/relationships/slide" Target="slides/slide243.xml"/><Relationship Id="rId39" Type="http://schemas.openxmlformats.org/officeDocument/2006/relationships/slide" Target="slides/slide38.xml"/><Relationship Id="rId286" Type="http://schemas.openxmlformats.org/officeDocument/2006/relationships/slide" Target="slides/slide285.xml"/><Relationship Id="rId451" Type="http://schemas.openxmlformats.org/officeDocument/2006/relationships/slide" Target="slides/slide450.xml"/><Relationship Id="rId50" Type="http://schemas.openxmlformats.org/officeDocument/2006/relationships/slide" Target="slides/slide49.xml"/><Relationship Id="rId104" Type="http://schemas.openxmlformats.org/officeDocument/2006/relationships/slide" Target="slides/slide103.xml"/><Relationship Id="rId146" Type="http://schemas.openxmlformats.org/officeDocument/2006/relationships/slide" Target="slides/slide145.xml"/><Relationship Id="rId188" Type="http://schemas.openxmlformats.org/officeDocument/2006/relationships/slide" Target="slides/slide187.xml"/><Relationship Id="rId311" Type="http://schemas.openxmlformats.org/officeDocument/2006/relationships/slide" Target="slides/slide310.xml"/><Relationship Id="rId353" Type="http://schemas.openxmlformats.org/officeDocument/2006/relationships/slide" Target="slides/slide352.xml"/><Relationship Id="rId395" Type="http://schemas.openxmlformats.org/officeDocument/2006/relationships/slide" Target="slides/slide394.xml"/><Relationship Id="rId409" Type="http://schemas.openxmlformats.org/officeDocument/2006/relationships/slide" Target="slides/slide408.xml"/><Relationship Id="rId92" Type="http://schemas.openxmlformats.org/officeDocument/2006/relationships/slide" Target="slides/slide91.xml"/><Relationship Id="rId213" Type="http://schemas.openxmlformats.org/officeDocument/2006/relationships/slide" Target="slides/slide212.xml"/><Relationship Id="rId420" Type="http://schemas.openxmlformats.org/officeDocument/2006/relationships/slide" Target="slides/slide419.xml"/><Relationship Id="rId255" Type="http://schemas.openxmlformats.org/officeDocument/2006/relationships/slide" Target="slides/slide254.xml"/><Relationship Id="rId297" Type="http://schemas.openxmlformats.org/officeDocument/2006/relationships/slide" Target="slides/slide296.xml"/><Relationship Id="rId462" Type="http://schemas.openxmlformats.org/officeDocument/2006/relationships/presProps" Target="presProps.xml"/><Relationship Id="rId115" Type="http://schemas.openxmlformats.org/officeDocument/2006/relationships/slide" Target="slides/slide114.xml"/><Relationship Id="rId157" Type="http://schemas.openxmlformats.org/officeDocument/2006/relationships/slide" Target="slides/slide156.xml"/><Relationship Id="rId322" Type="http://schemas.openxmlformats.org/officeDocument/2006/relationships/slide" Target="slides/slide321.xml"/><Relationship Id="rId364" Type="http://schemas.openxmlformats.org/officeDocument/2006/relationships/slide" Target="slides/slide36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27-11-2018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67</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433</a:t>
            </a:fld>
            <a:endParaRPr lang="en-IN"/>
          </a:p>
        </p:txBody>
      </p:sp>
    </p:spTree>
    <p:extLst>
      <p:ext uri="{BB962C8B-B14F-4D97-AF65-F5344CB8AC3E}">
        <p14:creationId xmlns:p14="http://schemas.microsoft.com/office/powerpoint/2010/main" val="2415558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180</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181</a:t>
            </a:fld>
            <a:endParaRPr lang="en-IN"/>
          </a:p>
        </p:txBody>
      </p:sp>
    </p:spTree>
    <p:extLst>
      <p:ext uri="{BB962C8B-B14F-4D97-AF65-F5344CB8AC3E}">
        <p14:creationId xmlns:p14="http://schemas.microsoft.com/office/powerpoint/2010/main" val="1561819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183</a:t>
            </a:fld>
            <a:endParaRPr lang="en-IN"/>
          </a:p>
        </p:txBody>
      </p:sp>
    </p:spTree>
    <p:extLst>
      <p:ext uri="{BB962C8B-B14F-4D97-AF65-F5344CB8AC3E}">
        <p14:creationId xmlns:p14="http://schemas.microsoft.com/office/powerpoint/2010/main" val="1028645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184</a:t>
            </a:fld>
            <a:endParaRPr lang="en-IN"/>
          </a:p>
        </p:txBody>
      </p:sp>
    </p:spTree>
    <p:extLst>
      <p:ext uri="{BB962C8B-B14F-4D97-AF65-F5344CB8AC3E}">
        <p14:creationId xmlns:p14="http://schemas.microsoft.com/office/powerpoint/2010/main" val="212789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185</a:t>
            </a:fld>
            <a:endParaRPr lang="en-IN"/>
          </a:p>
        </p:txBody>
      </p:sp>
    </p:spTree>
    <p:extLst>
      <p:ext uri="{BB962C8B-B14F-4D97-AF65-F5344CB8AC3E}">
        <p14:creationId xmlns:p14="http://schemas.microsoft.com/office/powerpoint/2010/main" val="201401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248</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262</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352</a:t>
            </a:fld>
            <a:endParaRPr lang="en-IN"/>
          </a:p>
        </p:txBody>
      </p:sp>
    </p:spTree>
    <p:extLst>
      <p:ext uri="{BB962C8B-B14F-4D97-AF65-F5344CB8AC3E}">
        <p14:creationId xmlns:p14="http://schemas.microsoft.com/office/powerpoint/2010/main" val="11999534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11/27/2018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11/27/2018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11/27/2018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11/27/2018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69.png"/></Relationships>
</file>

<file path=ppt/slides/_rels/slide263.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456.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7.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5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Oracle</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457200" y="2285007"/>
            <a:ext cx="4230675" cy="457200"/>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grpSp>
        <p:nvGrpSpPr>
          <p:cNvPr id="2" name="Group 1"/>
          <p:cNvGrpSpPr/>
          <p:nvPr/>
        </p:nvGrpSpPr>
        <p:grpSpPr>
          <a:xfrm>
            <a:off x="457200" y="3124200"/>
            <a:ext cx="8207886" cy="1409373"/>
            <a:chOff x="206830" y="3413313"/>
            <a:chExt cx="8207886" cy="1409373"/>
          </a:xfrm>
        </p:grpSpPr>
        <p:sp>
          <p:nvSpPr>
            <p:cNvPr id="3" name="Rectangle 2"/>
            <p:cNvSpPr/>
            <p:nvPr/>
          </p:nvSpPr>
          <p:spPr>
            <a:xfrm>
              <a:off x="206830" y="4114800"/>
              <a:ext cx="8207886"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select</a:t>
              </a:r>
              <a:r>
                <a:rPr lang="en-US" sz="2000" dirty="0" smtClean="0">
                  <a:latin typeface="Arial" pitchFamily="34" charset="0"/>
                  <a:cs typeface="Arial" pitchFamily="34" charset="0"/>
                </a:rPr>
                <a:t>    *    </a:t>
              </a:r>
              <a:r>
                <a:rPr lang="en-US" sz="2000" dirty="0" smtClean="0">
                  <a:solidFill>
                    <a:srgbClr val="298AE5"/>
                  </a:solidFill>
                  <a:latin typeface="Arial" panose="020B0604020202020204" pitchFamily="34" charset="0"/>
                  <a:cs typeface="Arial" panose="020B0604020202020204" pitchFamily="34" charset="0"/>
                </a:rPr>
                <a:t>from</a:t>
              </a:r>
              <a:r>
                <a:rPr lang="en-US" sz="2000" dirty="0" smtClean="0">
                  <a:latin typeface="Arial" pitchFamily="34" charset="0"/>
                  <a:cs typeface="Arial" pitchFamily="34" charset="0"/>
                </a:rPr>
                <a:t> &lt; </a:t>
              </a:r>
              <a:r>
                <a:rPr lang="en-US" sz="2000" dirty="0" smtClean="0">
                  <a:solidFill>
                    <a:srgbClr val="0070C0"/>
                  </a:solidFill>
                  <a:latin typeface="Consolas" panose="020B0609020204030204" pitchFamily="49" charset="0"/>
                  <a:cs typeface="Arial" panose="020B0604020202020204" pitchFamily="34" charset="0"/>
                </a:rPr>
                <a:t>{ table | view | materialized view | </a:t>
              </a:r>
            </a:p>
            <a:p>
              <a:r>
                <a:rPr lang="en-US" sz="2000" dirty="0" smtClean="0">
                  <a:solidFill>
                    <a:srgbClr val="0070C0"/>
                  </a:solidFill>
                  <a:latin typeface="Consolas" panose="020B0609020204030204" pitchFamily="49" charset="0"/>
                  <a:cs typeface="Arial" panose="020B0604020202020204" pitchFamily="34" charset="0"/>
                </a:rPr>
                <a:t>( join_clause ) }	</a:t>
              </a:r>
              <a:r>
                <a:rPr lang="en-US" sz="2000" dirty="0" smtClean="0">
                  <a:latin typeface="Arial" pitchFamily="34" charset="0"/>
                  <a:cs typeface="Arial" pitchFamily="34" charset="0"/>
                </a:rPr>
                <a:t>&gt;</a:t>
              </a:r>
              <a:endParaRPr lang="en-US" sz="2000" dirty="0">
                <a:latin typeface="Arial" pitchFamily="34" charset="0"/>
                <a:cs typeface="Arial" pitchFamily="34" charset="0"/>
              </a:endParaRPr>
            </a:p>
          </p:txBody>
        </p:sp>
        <p:sp>
          <p:nvSpPr>
            <p:cNvPr id="20" name="Left Brace 19"/>
            <p:cNvSpPr/>
            <p:nvPr/>
          </p:nvSpPr>
          <p:spPr>
            <a:xfrm rot="5400000">
              <a:off x="1123285" y="3834466"/>
              <a:ext cx="358268" cy="396986"/>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614224" y="3413313"/>
              <a:ext cx="1747976" cy="41511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gr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
        <p:nvSpPr>
          <p:cNvPr id="14" name="Rectangle 13"/>
          <p:cNvSpPr/>
          <p:nvPr/>
        </p:nvSpPr>
        <p:spPr>
          <a:xfrm>
            <a:off x="62466" y="762000"/>
            <a:ext cx="90053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Specify the all-column wildcard (asterisk) to select all columns, excluding </a:t>
            </a:r>
            <a:r>
              <a:rPr lang="en-US" dirty="0" smtClean="0">
                <a:latin typeface="Arial" panose="020B0604020202020204" pitchFamily="34" charset="0"/>
                <a:cs typeface="Arial" panose="020B0604020202020204" pitchFamily="34" charset="0"/>
              </a:rPr>
              <a:t>pseudocolumn, </a:t>
            </a:r>
            <a:r>
              <a:rPr lang="en-US" dirty="0">
                <a:latin typeface="Arial" panose="020B0604020202020204" pitchFamily="34" charset="0"/>
                <a:cs typeface="Arial" panose="020B0604020202020204" pitchFamily="34" charset="0"/>
              </a:rPr>
              <a:t>from all tables, views, or materialized views listed in the FROM clause.</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220684" y="2285999"/>
            <a:ext cx="4514279" cy="438964"/>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grpSp>
        <p:nvGrpSpPr>
          <p:cNvPr id="3" name="Group 2"/>
          <p:cNvGrpSpPr/>
          <p:nvPr/>
        </p:nvGrpSpPr>
        <p:grpSpPr>
          <a:xfrm>
            <a:off x="206830" y="3124200"/>
            <a:ext cx="8839198" cy="1610813"/>
            <a:chOff x="206830" y="3223429"/>
            <a:chExt cx="8839198" cy="1610813"/>
          </a:xfrm>
        </p:grpSpPr>
        <p:sp>
          <p:nvSpPr>
            <p:cNvPr id="6" name="Rectangle 5"/>
            <p:cNvSpPr/>
            <p:nvPr/>
          </p:nvSpPr>
          <p:spPr>
            <a:xfrm>
              <a:off x="206830" y="4126356"/>
              <a:ext cx="8839198"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select</a:t>
              </a:r>
              <a:r>
                <a:rPr lang="en-US" sz="2000" dirty="0" smtClean="0">
                  <a:latin typeface="Arial" pitchFamily="34" charset="0"/>
                  <a:cs typeface="Arial" pitchFamily="34" charset="0"/>
                </a:rPr>
                <a:t>  column-list </a:t>
              </a:r>
              <a:r>
                <a:rPr lang="en-US" sz="2000" dirty="0" smtClean="0">
                  <a:solidFill>
                    <a:srgbClr val="298AE5"/>
                  </a:solidFill>
                  <a:latin typeface="Arial" panose="020B0604020202020204" pitchFamily="34" charset="0"/>
                  <a:cs typeface="Arial" panose="020B0604020202020204" pitchFamily="34" charset="0"/>
                </a:rPr>
                <a:t> from</a:t>
              </a:r>
              <a:r>
                <a:rPr lang="en-US" sz="2000" dirty="0" smtClean="0">
                  <a:latin typeface="Arial" pitchFamily="34" charset="0"/>
                  <a:cs typeface="Arial" pitchFamily="34" charset="0"/>
                </a:rPr>
                <a:t> &lt; </a:t>
              </a:r>
              <a:r>
                <a:rPr lang="en-US" sz="2000" dirty="0" smtClean="0">
                  <a:solidFill>
                    <a:srgbClr val="0070C0"/>
                  </a:solidFill>
                  <a:latin typeface="Consolas" panose="020B0609020204030204" pitchFamily="49" charset="0"/>
                  <a:cs typeface="Arial" panose="020B0604020202020204" pitchFamily="34" charset="0"/>
                </a:rPr>
                <a:t>{ table | view | materialized view | ( join_clause ) } </a:t>
              </a:r>
              <a:r>
                <a:rPr lang="en-US" sz="2000" dirty="0" smtClean="0">
                  <a:latin typeface="Arial" pitchFamily="34" charset="0"/>
                  <a:cs typeface="Arial" pitchFamily="34" charset="0"/>
                </a:rPr>
                <a:t>&gt;</a:t>
              </a:r>
              <a:endParaRPr lang="en-US" sz="2000" dirty="0">
                <a:latin typeface="Arial" pitchFamily="34" charset="0"/>
                <a:cs typeface="Arial" pitchFamily="34" charset="0"/>
              </a:endParaRPr>
            </a:p>
          </p:txBody>
        </p:sp>
        <p:sp>
          <p:nvSpPr>
            <p:cNvPr id="17" name="Left Brace 16"/>
            <p:cNvSpPr/>
            <p:nvPr/>
          </p:nvSpPr>
          <p:spPr>
            <a:xfrm rot="5400000">
              <a:off x="1473621" y="3352379"/>
              <a:ext cx="518040" cy="1280882"/>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990600" y="3223429"/>
              <a:ext cx="1865152" cy="351171"/>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gr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
        <p:nvSpPr>
          <p:cNvPr id="22" name="Rectangle 21"/>
          <p:cNvSpPr/>
          <p:nvPr/>
        </p:nvSpPr>
        <p:spPr>
          <a:xfrm>
            <a:off x="62466" y="762000"/>
            <a:ext cx="90053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columns are returned in the order indicated by the COLUMN_ID column of the *_TAB_COLUMNS data dictionary view for the table, view, or materialized view.</a:t>
            </a:r>
          </a:p>
        </p:txBody>
      </p:sp>
    </p:spTree>
    <p:extLst>
      <p:ext uri="{BB962C8B-B14F-4D97-AF65-F5344CB8AC3E}">
        <p14:creationId xmlns:p14="http://schemas.microsoft.com/office/powerpoint/2010/main" val="419349856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run | /</a:t>
            </a:r>
          </a:p>
        </p:txBody>
      </p:sp>
    </p:spTree>
    <p:extLst>
      <p:ext uri="{BB962C8B-B14F-4D97-AF65-F5344CB8AC3E}">
        <p14:creationId xmlns:p14="http://schemas.microsoft.com/office/powerpoint/2010/main" val="97215546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run | /</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execute the last SQL statement in the buffer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1221809"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a:t>
            </a:r>
          </a:p>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R</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UN</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8078567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 | start</a:t>
            </a:r>
          </a:p>
        </p:txBody>
      </p:sp>
    </p:spTree>
    <p:extLst>
      <p:ext uri="{BB962C8B-B14F-4D97-AF65-F5344CB8AC3E}">
        <p14:creationId xmlns:p14="http://schemas.microsoft.com/office/powerpoint/2010/main" val="10434836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relational </a:t>
            </a:r>
            <a:r>
              <a:rPr lang="en-IN" dirty="0" smtClean="0">
                <a:solidFill>
                  <a:srgbClr val="7EEEE3"/>
                </a:solidFill>
                <a:latin typeface="Segoe UI Light" panose="020B0502040204020203" pitchFamily="34" charset="0"/>
                <a:cs typeface="Segoe UI Light" panose="020B0502040204020203" pitchFamily="34" charset="0"/>
              </a:rPr>
              <a:t>database </a:t>
            </a:r>
            <a:r>
              <a:rPr lang="en-IN" dirty="0">
                <a:solidFill>
                  <a:srgbClr val="7EEEE3"/>
                </a:solidFill>
                <a:latin typeface="Segoe UI Light" panose="020B0502040204020203" pitchFamily="34" charset="0"/>
                <a:cs typeface="Segoe UI Light" panose="020B0502040204020203" pitchFamily="34" charset="0"/>
              </a:rPr>
              <a:t>management 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 | start</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execute the .SQL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8610600" cy="110799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 </a:t>
            </a:r>
            <a:r>
              <a:rPr lang="en-IN" sz="2200" dirty="0" smtClean="0">
                <a:solidFill>
                  <a:schemeClr val="bg1">
                    <a:lumMod val="50000"/>
                  </a:schemeClr>
                </a:solidFill>
                <a:latin typeface="Calibri" panose="020F0502020204030204" pitchFamily="34" charset="0"/>
                <a:cs typeface="Calibri" panose="020F0502020204030204" pitchFamily="34" charset="0"/>
              </a:rPr>
              <a:t>&lt;</a:t>
            </a:r>
            <a:r>
              <a:rPr lang="en-IN" sz="2200" dirty="0" smtClean="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p>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START </a:t>
            </a:r>
            <a:r>
              <a:rPr lang="en-IN" sz="2200" dirty="0">
                <a:solidFill>
                  <a:schemeClr val="bg1">
                    <a:lumMod val="50000"/>
                  </a:schemeClr>
                </a:solidFill>
                <a:latin typeface="Calibri" panose="020F0502020204030204" pitchFamily="34" charset="0"/>
                <a:cs typeface="Calibri" panose="020F0502020204030204" pitchFamily="34" charset="0"/>
              </a:rPr>
              <a:t>&lt;</a:t>
            </a:r>
            <a:r>
              <a:rPr lang="en-IN" sz="2200" dirty="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6068454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get</a:t>
            </a:r>
          </a:p>
        </p:txBody>
      </p:sp>
    </p:spTree>
    <p:extLst>
      <p:ext uri="{BB962C8B-B14F-4D97-AF65-F5344CB8AC3E}">
        <p14:creationId xmlns:p14="http://schemas.microsoft.com/office/powerpoint/2010/main" val="341791335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get</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retrieve the contents of .SQL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8610600" cy="600164"/>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GET </a:t>
            </a:r>
            <a:r>
              <a:rPr lang="en-IN" sz="2200" dirty="0" smtClean="0">
                <a:solidFill>
                  <a:schemeClr val="bg1">
                    <a:lumMod val="50000"/>
                  </a:schemeClr>
                </a:solidFill>
                <a:latin typeface="Calibri" panose="020F0502020204030204" pitchFamily="34" charset="0"/>
                <a:cs typeface="Calibri" panose="020F0502020204030204" pitchFamily="34" charset="0"/>
              </a:rPr>
              <a:t>&lt;</a:t>
            </a:r>
            <a:r>
              <a:rPr lang="en-IN" sz="2200" dirty="0" smtClean="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p>
        </p:txBody>
      </p:sp>
    </p:spTree>
    <p:extLst>
      <p:ext uri="{BB962C8B-B14F-4D97-AF65-F5344CB8AC3E}">
        <p14:creationId xmlns:p14="http://schemas.microsoft.com/office/powerpoint/2010/main" val="259117609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column - alias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string quoting </a:t>
            </a:r>
            <a:r>
              <a:rPr lang="en-IN" sz="2200" b="1" dirty="0" smtClean="0">
                <a:latin typeface="Segoe UI Light" panose="020B0502040204020203" pitchFamily="34" charset="0"/>
                <a:cs typeface="Segoe UI Light" panose="020B0502040204020203" pitchFamily="34" charset="0"/>
              </a:rPr>
              <a:t>("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
        <p:nvSpPr>
          <p:cNvPr id="3" name="Rectangle 2"/>
          <p:cNvSpPr/>
          <p:nvPr/>
        </p:nvSpPr>
        <p:spPr>
          <a:xfrm>
            <a:off x="2019300" y="3221710"/>
            <a:ext cx="5105400"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The </a:t>
            </a:r>
            <a:r>
              <a:rPr lang="en-US" sz="2200" b="1" i="1" dirty="0">
                <a:latin typeface="Segoe UI Light" panose="020B0502040204020203" pitchFamily="34" charset="0"/>
                <a:ea typeface="Calibri" panose="020F0502020204030204" pitchFamily="34" charset="0"/>
                <a:cs typeface="Segoe UI Light" panose="020B0502040204020203" pitchFamily="34" charset="0"/>
              </a:rPr>
              <a:t>alias</a:t>
            </a:r>
            <a:r>
              <a:rPr lang="en-US" sz="2200" dirty="0">
                <a:latin typeface="Segoe UI Light" panose="020B0502040204020203" pitchFamily="34" charset="0"/>
                <a:ea typeface="Calibri" panose="020F0502020204030204" pitchFamily="34" charset="0"/>
                <a:cs typeface="Segoe UI Light" panose="020B0502040204020203" pitchFamily="34" charset="0"/>
              </a:rPr>
              <a:t> can be used in the </a:t>
            </a:r>
            <a:r>
              <a:rPr lang="en-US" sz="2200" b="1" dirty="0">
                <a:latin typeface="Segoe UI Light" panose="020B0502040204020203" pitchFamily="34" charset="0"/>
                <a:ea typeface="Calibri" panose="020F0502020204030204" pitchFamily="34" charset="0"/>
                <a:cs typeface="Segoe UI Light" panose="020B0502040204020203" pitchFamily="34" charset="0"/>
              </a:rPr>
              <a:t>ORDER BY</a:t>
            </a:r>
            <a:r>
              <a:rPr lang="en-US" sz="2200" dirty="0">
                <a:latin typeface="Segoe UI Light" panose="020B0502040204020203" pitchFamily="34" charset="0"/>
                <a:ea typeface="Calibri" panose="020F0502020204030204" pitchFamily="34" charset="0"/>
                <a:cs typeface="Segoe UI Light" panose="020B0502040204020203" pitchFamily="34" charset="0"/>
              </a:rPr>
              <a:t> clause, but not other clauses in the query.</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b="1" i="1" dirty="0">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smtClean="0">
                <a:latin typeface="Arial" pitchFamily="34" charset="0"/>
                <a:cs typeface="Arial" pitchFamily="34" charset="0"/>
              </a:rPr>
              <a:t>allows</a:t>
            </a:r>
            <a:r>
              <a:rPr lang="en-IN" dirty="0" smtClean="0">
                <a:latin typeface="Arial" pitchFamily="34" charset="0"/>
                <a:cs typeface="Arial" pitchFamily="34" charset="0"/>
              </a:rPr>
              <a:t> </a:t>
            </a:r>
            <a:r>
              <a:rPr lang="en-IN" dirty="0">
                <a:latin typeface="Arial" pitchFamily="34" charset="0"/>
                <a:cs typeface="Arial" pitchFamily="34" charset="0"/>
              </a:rPr>
              <a:t>references to column aliases in </a:t>
            </a:r>
            <a:r>
              <a:rPr lang="en-IN" dirty="0" smtClean="0">
                <a:latin typeface="Arial" pitchFamily="34" charset="0"/>
                <a:cs typeface="Arial" pitchFamily="34" charset="0"/>
              </a:rPr>
              <a:t>an</a:t>
            </a:r>
            <a:r>
              <a:rPr lang="en-IN" b="1" i="1" dirty="0" smtClean="0">
                <a:latin typeface="Arial" pitchFamily="34" charset="0"/>
                <a:cs typeface="Arial" pitchFamily="34" charset="0"/>
              </a:rPr>
              <a:t> ORDER</a:t>
            </a:r>
            <a:r>
              <a:rPr lang="en-IN" b="1" dirty="0" smtClean="0">
                <a:latin typeface="Arial" pitchFamily="34" charset="0"/>
                <a:cs typeface="Arial" pitchFamily="34" charset="0"/>
              </a:rPr>
              <a:t> </a:t>
            </a:r>
            <a:r>
              <a:rPr lang="en-IN" b="1" i="1" dirty="0" smtClean="0">
                <a:latin typeface="Arial" pitchFamily="34" charset="0"/>
                <a:cs typeface="Arial" pitchFamily="34" charset="0"/>
              </a:rPr>
              <a:t>BY</a:t>
            </a:r>
            <a:r>
              <a:rPr lang="en-IN" b="1" dirty="0" smtClean="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smtClean="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 </a:t>
            </a:r>
            <a:r>
              <a:rPr lang="en-IN" b="1" i="1" dirty="0" smtClean="0">
                <a:latin typeface="Arial" pitchFamily="34" charset="0"/>
                <a:cs typeface="Arial" pitchFamily="34" charset="0"/>
              </a:rPr>
              <a:t>if it is the part of subquery</a:t>
            </a:r>
            <a:r>
              <a:rPr lang="en-IN" dirty="0" smtClean="0">
                <a:latin typeface="Arial" pitchFamily="34" charset="0"/>
                <a:cs typeface="Arial" pitchFamily="34" charset="0"/>
              </a:rPr>
              <a:t>.</a:t>
            </a:r>
            <a:endParaRPr lang="en-IN" dirty="0">
              <a:latin typeface="Arial" pitchFamily="34" charset="0"/>
              <a:cs typeface="Arial" pitchFamily="34" charset="0"/>
            </a:endParaRP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i="1" dirty="0" smtClean="0">
                <a:latin typeface="Arial" pitchFamily="34" charset="0"/>
                <a:cs typeface="Arial" pitchFamily="34" charset="0"/>
              </a:rPr>
              <a:t>tbl_name</a:t>
            </a:r>
            <a:r>
              <a:rPr lang="en-IN" b="1" dirty="0" smtClean="0">
                <a:latin typeface="Arial" pitchFamily="34" charset="0"/>
                <a:cs typeface="Arial" pitchFamily="34" charset="0"/>
              </a:rPr>
              <a:t> </a:t>
            </a:r>
            <a:r>
              <a:rPr lang="en-IN" b="1" i="1" dirty="0">
                <a:latin typeface="Arial" pitchFamily="34" charset="0"/>
                <a:cs typeface="Arial" pitchFamily="34" charset="0"/>
              </a:rPr>
              <a:t>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a:t>
            </a:r>
            <a:r>
              <a:rPr lang="en-IN" b="1" dirty="0" smtClean="0">
                <a:latin typeface="Arial" panose="020B0604020202020204" pitchFamily="34" charset="0"/>
                <a:cs typeface="Arial" panose="020B0604020202020204" pitchFamily="34" charset="0"/>
              </a:rPr>
              <a:t>quotes </a:t>
            </a:r>
            <a:r>
              <a:rPr lang="en-IN" dirty="0" smtClean="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a:t>
            </a:r>
            <a:r>
              <a:rPr lang="en-IN" b="1"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82914"/>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 [as] alias_name], ColName2 [ [as] alias_name],... ColN from &lt; { 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a:t>
            </a:r>
          </a:p>
        </p:txBody>
      </p:sp>
      <p:sp>
        <p:nvSpPr>
          <p:cNvPr id="12" name="Rectangle 11"/>
          <p:cNvSpPr/>
          <p:nvPr/>
        </p:nvSpPr>
        <p:spPr>
          <a:xfrm>
            <a:off x="101533" y="137160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5" name="Rectangle 4"/>
          <p:cNvSpPr/>
          <p:nvPr/>
        </p:nvSpPr>
        <p:spPr>
          <a:xfrm>
            <a:off x="163286" y="2864346"/>
            <a:ext cx="8828314" cy="1785104"/>
          </a:xfrm>
          <a:prstGeom prst="rect">
            <a:avLst/>
          </a:prstGeom>
        </p:spPr>
        <p:txBody>
          <a:bodyPr wrap="square">
            <a:spAutoFit/>
          </a:bodyPr>
          <a:lstStyle/>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sal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e</a:t>
            </a:r>
            <a:r>
              <a:rPr lang="en-IN" sz="2200" dirty="0" smtClean="0">
                <a:latin typeface="Calibri" panose="020F0502020204030204" pitchFamily="34" charset="0"/>
                <a:cs typeface="Calibri" panose="020F0502020204030204" pitchFamily="34" charset="0"/>
              </a:rPr>
              <a:t>;</a:t>
            </a:r>
          </a:p>
          <a:p>
            <a:endParaRPr lang="en-IN" sz="2200" dirty="0" smtClean="0">
              <a:solidFill>
                <a:srgbClr val="006C86"/>
              </a:solidFill>
              <a:latin typeface="Calibri" panose="020F0502020204030204" pitchFamily="34" charset="0"/>
              <a:cs typeface="Calibri" panose="020F0502020204030204" pitchFamily="34" charset="0"/>
            </a:endParaRPr>
          </a:p>
          <a:p>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a:t>
            </a:r>
            <a:r>
              <a:rPr lang="en-IN" sz="2200" dirty="0" smtClean="0">
                <a:solidFill>
                  <a:srgbClr val="FFC000"/>
                </a:solidFill>
                <a:latin typeface="Calibri" panose="020F0502020204030204" pitchFamily="34" charset="0"/>
                <a:cs typeface="Calibri" panose="020F0502020204030204" pitchFamily="34" charset="0"/>
              </a:rPr>
              <a:t>Name"</a:t>
            </a:r>
            <a:r>
              <a:rPr lang="en-IN" sz="2200" dirty="0" smtClean="0">
                <a:latin typeface="Calibri" panose="020F0502020204030204" pitchFamily="34" charset="0"/>
                <a:cs typeface="Calibri" panose="020F0502020204030204" pitchFamily="34" charset="0"/>
              </a:rPr>
              <a:t>, sal </a:t>
            </a:r>
            <a:r>
              <a:rPr lang="en-IN" sz="2200" dirty="0" smtClean="0">
                <a:solidFill>
                  <a:srgbClr val="FFC000"/>
                </a:solidFill>
                <a:latin typeface="Calibri" panose="020F0502020204030204" pitchFamily="34" charset="0"/>
                <a:cs typeface="Calibri" panose="020F0502020204030204" pitchFamily="34" charset="0"/>
              </a:rPr>
              <a:t>"Salary"</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a:t>
            </a:r>
          </a:p>
          <a:p>
            <a:endParaRPr lang="en-IN" sz="2200" dirty="0">
              <a:latin typeface="Calibri" panose="020F0502020204030204" pitchFamily="34" charset="0"/>
              <a:cs typeface="Calibri" panose="020F0502020204030204" pitchFamily="34" charset="0"/>
            </a:endParaRPr>
          </a:p>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Name"</a:t>
            </a:r>
            <a:r>
              <a:rPr lang="en-IN" sz="2200" dirty="0">
                <a:latin typeface="Calibri" panose="020F0502020204030204" pitchFamily="34" charset="0"/>
                <a:cs typeface="Calibri" panose="020F0502020204030204" pitchFamily="34" charset="0"/>
              </a:rPr>
              <a:t>, sal </a:t>
            </a:r>
            <a:r>
              <a:rPr lang="en-IN" sz="2200" dirty="0">
                <a:solidFill>
                  <a:srgbClr val="FFC000"/>
                </a:solidFill>
                <a:latin typeface="Calibri" panose="020F0502020204030204" pitchFamily="34" charset="0"/>
                <a:cs typeface="Calibri" panose="020F0502020204030204" pitchFamily="34" charset="0"/>
              </a:rPr>
              <a:t>"Salary"</a:t>
            </a:r>
            <a:r>
              <a:rPr lang="en-IN" sz="2200" dirty="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latin typeface="Calibri" panose="020F0502020204030204" pitchFamily="34" charset="0"/>
                <a:cs typeface="Calibri" panose="020F0502020204030204" pitchFamily="34" charset="0"/>
              </a:rPr>
              <a:t>;</a:t>
            </a:r>
            <a:endParaRPr lang="en-IN"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400110"/>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smtClean="0">
                <a:latin typeface="Arial" pitchFamily="34" charset="0"/>
                <a:ea typeface="+mj-ea"/>
                <a:cs typeface="Arial" pitchFamily="34" charset="0"/>
              </a:rPr>
              <a:t>ORDER BY</a:t>
            </a:r>
            <a:r>
              <a:rPr lang="en-IN"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015663"/>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smtClean="0">
                <a:solidFill>
                  <a:srgbClr val="FECF84"/>
                </a:solidFill>
                <a:latin typeface="inherit"/>
              </a:rPr>
              <a:t>ORDER</a:t>
            </a:r>
            <a:r>
              <a:rPr lang="en-IN" sz="2000" dirty="0" smtClean="0">
                <a:solidFill>
                  <a:srgbClr val="82ADC9"/>
                </a:solidFill>
                <a:latin typeface="inherit"/>
              </a:rPr>
              <a:t> </a:t>
            </a:r>
            <a:r>
              <a:rPr lang="en-IN" sz="2000" dirty="0" smtClean="0">
                <a:solidFill>
                  <a:srgbClr val="FECF84"/>
                </a:solidFill>
                <a:latin typeface="inherit"/>
              </a:rPr>
              <a:t>BY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column </a:t>
            </a:r>
            <a:r>
              <a:rPr lang="en-US" dirty="0"/>
              <a:t>- </a:t>
            </a:r>
            <a:r>
              <a:rPr lang="en-US" dirty="0" smtClean="0"/>
              <a:t>expressions</a:t>
            </a:r>
            <a:endParaRPr lang="en-US" dirty="0"/>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t>
            </a:r>
            <a:r>
              <a:rPr lang="en-US" i="1" dirty="0">
                <a:solidFill>
                  <a:srgbClr val="FCF75E"/>
                </a:solidFill>
                <a:latin typeface="Arial" pitchFamily="34" charset="0"/>
                <a:cs typeface="Arial" pitchFamily="34" charset="0"/>
              </a:rPr>
              <a:t>EXPRESSIONS</a:t>
            </a:r>
            <a:endParaRPr lang="en-IN" i="1" dirty="0">
              <a:solidFill>
                <a:srgbClr val="FCF75E"/>
              </a:solidFill>
              <a:latin typeface="Arial" pitchFamily="34" charset="0"/>
              <a:cs typeface="Arial" pitchFamily="34" charset="0"/>
            </a:endParaRPr>
          </a:p>
        </p:txBody>
      </p:sp>
      <p:sp>
        <p:nvSpPr>
          <p:cNvPr id="9" name="Rectangle 8"/>
          <p:cNvSpPr/>
          <p:nvPr/>
        </p:nvSpPr>
        <p:spPr>
          <a:xfrm>
            <a:off x="152400" y="1295400"/>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&gt;</a:t>
            </a:r>
            <a:endParaRPr lang="en-US" dirty="0">
              <a:solidFill>
                <a:srgbClr val="0070C0"/>
              </a:solidFill>
              <a:latin typeface="Consolas" panose="020B0609020204030204" pitchFamily="49" charset="0"/>
              <a:cs typeface="Arial" panose="020B0604020202020204" pitchFamily="34" charset="0"/>
            </a:endParaRPr>
          </a:p>
        </p:txBody>
      </p:sp>
      <p:sp>
        <p:nvSpPr>
          <p:cNvPr id="6" name="Rectangle 5"/>
          <p:cNvSpPr/>
          <p:nvPr/>
        </p:nvSpPr>
        <p:spPr>
          <a:xfrm>
            <a:off x="152400" y="2018529"/>
            <a:ext cx="8839200" cy="3086871"/>
          </a:xfrm>
          <a:prstGeom prst="rect">
            <a:avLst/>
          </a:prstGeom>
        </p:spPr>
        <p:txBody>
          <a:bodyPr wrap="square">
            <a:spAutoFit/>
          </a:bodyPr>
          <a:lstStyle/>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a:t>
            </a:r>
            <a:r>
              <a:rPr lang="en-US" sz="2200" dirty="0" smtClean="0">
                <a:solidFill>
                  <a:srgbClr val="0077AA"/>
                </a:solidFill>
                <a:latin typeface="Calibri" panose="020F0502020204030204" pitchFamily="34" charset="0"/>
                <a:ea typeface="Times New Roman" panose="02020603050405020304" pitchFamily="18" charset="0"/>
              </a:rPr>
              <a:t>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rgbClr val="880015"/>
                </a:solidFill>
                <a:latin typeface="Calibri" panose="020F0502020204030204" pitchFamily="34" charset="0"/>
              </a:rPr>
              <a:t>1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US" sz="2200" dirty="0">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a:solidFill>
                  <a:srgbClr val="880015"/>
                </a:solidFill>
                <a:latin typeface="Calibri" panose="020F0502020204030204" pitchFamily="34" charset="0"/>
              </a:rPr>
              <a:t>1</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880015"/>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IN" sz="2200" dirty="0">
              <a:solidFill>
                <a:srgbClr val="DD4A68"/>
              </a:solidFill>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smtClean="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 </a:t>
            </a:r>
            <a:r>
              <a:rPr lang="en-US" sz="2200" dirty="0" smtClean="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1000</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as</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New </a:t>
            </a:r>
            <a:r>
              <a:rPr lang="en-US" sz="2200" dirty="0">
                <a:solidFill>
                  <a:srgbClr val="DD4A68"/>
                </a:solidFill>
                <a:latin typeface="Calibri" panose="020F0502020204030204" pitchFamily="34" charset="0"/>
                <a:ea typeface="Times New Roman" panose="02020603050405020304" pitchFamily="18" charset="0"/>
              </a:rPr>
              <a:t>Salary</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US" sz="2200" dirty="0" smtClean="0">
              <a:latin typeface="Calibri" panose="020F0502020204030204" pitchFamily="34" charset="0"/>
              <a:cs typeface="Arial" pitchFamily="34"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 </a:t>
            </a:r>
          </a:p>
          <a:p>
            <a:pPr marL="342900" indent="-342900">
              <a:lnSpc>
                <a:spcPct val="150000"/>
              </a:lnSpc>
              <a:buFont typeface="Arial" panose="020B0604020202020204" pitchFamily="34" charset="0"/>
              <a:buChar char="•"/>
            </a:pPr>
            <a:r>
              <a:rPr lang="en-US" sz="2200" dirty="0" smtClean="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IN" sz="2200" dirty="0">
                <a:solidFill>
                  <a:srgbClr val="B97A57"/>
                </a:solidFill>
                <a:latin typeface="Calibri" panose="020F0502020204030204" pitchFamily="34" charset="0"/>
              </a:rPr>
              <a:t>NVL</a:t>
            </a:r>
            <a:r>
              <a:rPr lang="en-US" sz="2200" dirty="0" smtClean="0">
                <a:solidFill>
                  <a:srgbClr val="B97A57"/>
                </a:solidFill>
                <a:latin typeface="Calibri" panose="020F0502020204030204" pitchFamily="34" charset="0"/>
              </a:rPr>
              <a:t>(</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0</a:t>
            </a:r>
            <a:r>
              <a:rPr lang="en-US" sz="2200" dirty="0">
                <a:solidFill>
                  <a:srgbClr val="B97A57"/>
                </a:solidFill>
                <a:latin typeface="Calibri" panose="020F0502020204030204" pitchFamily="34"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IN" sz="2200" dirty="0">
              <a:latin typeface="Calibri" panose="020F0502020204030204"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list</a:t>
            </a:r>
            <a:endParaRPr lang="en-US" dirty="0"/>
          </a:p>
        </p:txBody>
      </p:sp>
      <p:sp>
        <p:nvSpPr>
          <p:cNvPr id="3" name="Rectangle 2"/>
          <p:cNvSpPr/>
          <p:nvPr/>
        </p:nvSpPr>
        <p:spPr>
          <a:xfrm>
            <a:off x="2553461" y="3204282"/>
            <a:ext cx="3960876" cy="454612"/>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To </a:t>
            </a:r>
            <a:r>
              <a:rPr lang="en-US" sz="2200" b="1" i="1" dirty="0">
                <a:latin typeface="Segoe UI Light" panose="020B0502040204020203" pitchFamily="34" charset="0"/>
                <a:ea typeface="Calibri" panose="020F0502020204030204" pitchFamily="34" charset="0"/>
                <a:cs typeface="Segoe UI Light" panose="020B0502040204020203" pitchFamily="34" charset="0"/>
              </a:rPr>
              <a:t>list</a:t>
            </a:r>
            <a:r>
              <a:rPr lang="en-US" sz="2200" dirty="0">
                <a:latin typeface="Segoe UI Light" panose="020B0502040204020203" pitchFamily="34" charset="0"/>
                <a:ea typeface="Calibri" panose="020F0502020204030204" pitchFamily="34" charset="0"/>
                <a:cs typeface="Segoe UI Light" panose="020B0502040204020203" pitchFamily="34" charset="0"/>
              </a:rPr>
              <a:t> the contents of the buffer.</a:t>
            </a:r>
          </a:p>
        </p:txBody>
      </p:sp>
    </p:spTree>
    <p:extLst>
      <p:ext uri="{BB962C8B-B14F-4D97-AF65-F5344CB8AC3E}">
        <p14:creationId xmlns:p14="http://schemas.microsoft.com/office/powerpoint/2010/main" val="29386522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relational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list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738664"/>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buffer has no command history list and does not record SQL*Plus commands. In SQL*Plus command-line you can also use </a:t>
            </a:r>
            <a:r>
              <a:rPr lang="en-US" sz="2400" dirty="0">
                <a:solidFill>
                  <a:srgbClr val="FF0000"/>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to list all the lines in the SQL buffer.</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228600" y="2438400"/>
            <a:ext cx="8229599" cy="1785104"/>
          </a:xfrm>
          <a:prstGeom prst="rect">
            <a:avLst/>
          </a:prstGeom>
        </p:spPr>
        <p:txBody>
          <a:bodyPr wrap="square">
            <a:spAutoFit/>
          </a:bodyPr>
          <a:lstStyle/>
          <a:p>
            <a:r>
              <a:rPr lang="en-IN" sz="2200" dirty="0" smtClean="0">
                <a:solidFill>
                  <a:srgbClr val="C74C49"/>
                </a:solidFill>
                <a:latin typeface="Calibri" panose="020F0502020204030204" pitchFamily="34" charset="0"/>
                <a:cs typeface="Calibri" panose="020F0502020204030204" pitchFamily="34" charset="0"/>
              </a:rPr>
              <a:t>; </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3</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3 </a:t>
            </a:r>
            <a:r>
              <a:rPr lang="en-IN" sz="2200" dirty="0" smtClean="0">
                <a:solidFill>
                  <a:srgbClr val="A67F59"/>
                </a:solidFill>
                <a:latin typeface="Calibri" panose="020F0502020204030204" pitchFamily="34" charset="0"/>
                <a:cs typeface="Calibri" panose="020F0502020204030204" pitchFamily="34" charset="0"/>
              </a:rPr>
              <a:t>last</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a:t>
            </a:r>
            <a:r>
              <a:rPr lang="en-IN" sz="2200" dirty="0" smtClean="0">
                <a:solidFill>
                  <a:srgbClr val="A67F59"/>
                </a:solidFill>
                <a:latin typeface="Calibri" panose="020F0502020204030204" pitchFamily="34" charset="0"/>
                <a:cs typeface="Calibri" panose="020F0502020204030204" pitchFamily="34" charset="0"/>
              </a:rPr>
              <a:t> last</a:t>
            </a:r>
            <a:endParaRPr lang="en-IN" sz="2200" dirty="0">
              <a:solidFill>
                <a:srgbClr val="A67F59"/>
              </a:solidFill>
              <a:latin typeface="Calibri" panose="020F0502020204030204" pitchFamily="34" charset="0"/>
              <a:cs typeface="Calibri" panose="020F0502020204030204" pitchFamily="34" charset="0"/>
            </a:endParaRPr>
          </a:p>
        </p:txBody>
      </p:sp>
      <p:sp>
        <p:nvSpPr>
          <p:cNvPr id="5" name="Rectangle 4"/>
          <p:cNvSpPr/>
          <p:nvPr/>
        </p:nvSpPr>
        <p:spPr>
          <a:xfrm>
            <a:off x="228600" y="1702713"/>
            <a:ext cx="6705600" cy="430887"/>
          </a:xfrm>
          <a:prstGeom prst="rect">
            <a:avLst/>
          </a:prstGeom>
        </p:spPr>
        <p:txBody>
          <a:bodyPr wrap="square">
            <a:spAutoFit/>
          </a:bodyPr>
          <a:lstStyle/>
          <a:p>
            <a:r>
              <a:rPr lang="en-US" sz="2200" dirty="0" smtClean="0">
                <a:solidFill>
                  <a:srgbClr val="C74C49"/>
                </a:solidFill>
                <a:latin typeface="Calibri" panose="020F0502020204030204" pitchFamily="34" charset="0"/>
                <a:cs typeface="Calibri" panose="020F0502020204030204" pitchFamily="34" charset="0"/>
              </a:rPr>
              <a:t>{ { L</a:t>
            </a:r>
            <a:r>
              <a:rPr lang="en-US" sz="2200" dirty="0" smtClean="0">
                <a:solidFill>
                  <a:schemeClr val="accent5"/>
                </a:solidFill>
                <a:latin typeface="Calibri" panose="020F0502020204030204" pitchFamily="34" charset="0"/>
                <a:cs typeface="Calibri" panose="020F0502020204030204" pitchFamily="34" charset="0"/>
              </a:rPr>
              <a:t>[</a:t>
            </a:r>
            <a:r>
              <a:rPr lang="en-US" sz="2200" dirty="0" smtClean="0">
                <a:solidFill>
                  <a:srgbClr val="C74C49"/>
                </a:solidFill>
                <a:latin typeface="Calibri" panose="020F0502020204030204" pitchFamily="34" charset="0"/>
                <a:cs typeface="Calibri" panose="020F0502020204030204" pitchFamily="34" charset="0"/>
              </a:rPr>
              <a:t>IST</a:t>
            </a:r>
            <a:r>
              <a:rPr lang="en-US" sz="2200" dirty="0">
                <a:solidFill>
                  <a:schemeClr val="accent5"/>
                </a:solidFill>
                <a:latin typeface="Calibri" panose="020F0502020204030204" pitchFamily="34" charset="0"/>
                <a:cs typeface="Calibri" panose="020F0502020204030204" pitchFamily="34" charset="0"/>
              </a:rPr>
              <a:t>] </a:t>
            </a:r>
            <a:r>
              <a:rPr lang="en-US" sz="2200" dirty="0" smtClean="0">
                <a:solidFill>
                  <a:schemeClr val="accent5"/>
                </a:solidFill>
                <a:latin typeface="Calibri" panose="020F0502020204030204" pitchFamily="34" charset="0"/>
                <a:cs typeface="Calibri" panose="020F0502020204030204" pitchFamily="34" charset="0"/>
              </a:rPr>
              <a:t>[</a:t>
            </a:r>
            <a:r>
              <a:rPr lang="en-US" sz="2200" dirty="0" smtClean="0">
                <a:solidFill>
                  <a:srgbClr val="C74C49"/>
                </a:solidFill>
                <a:latin typeface="Calibri" panose="020F0502020204030204" pitchFamily="34" charset="0"/>
                <a:cs typeface="Calibri" panose="020F0502020204030204" pitchFamily="34" charset="0"/>
              </a:rPr>
              <a:t> n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n LAST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a:t>
            </a:r>
            <a:r>
              <a:rPr lang="en-US" sz="2200" dirty="0" smtClean="0">
                <a:solidFill>
                  <a:srgbClr val="C74C49"/>
                </a:solidFill>
                <a:latin typeface="Calibri" panose="020F0502020204030204" pitchFamily="34" charset="0"/>
                <a:cs typeface="Calibri" panose="020F0502020204030204" pitchFamily="34" charset="0"/>
              </a:rPr>
              <a:t> LAST </a:t>
            </a:r>
            <a:r>
              <a:rPr lang="en-US" sz="2200" dirty="0" smtClean="0">
                <a:solidFill>
                  <a:schemeClr val="accent5"/>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 } | </a:t>
            </a:r>
            <a:r>
              <a:rPr lang="en-IN" sz="2200" dirty="0" smtClean="0">
                <a:solidFill>
                  <a:srgbClr val="FC6F0D"/>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 }</a:t>
            </a:r>
            <a:endParaRPr lang="en-US" sz="2200" dirty="0"/>
          </a:p>
        </p:txBody>
      </p:sp>
    </p:spTree>
    <p:extLst>
      <p:ext uri="{BB962C8B-B14F-4D97-AF65-F5344CB8AC3E}">
        <p14:creationId xmlns:p14="http://schemas.microsoft.com/office/powerpoint/2010/main" val="277169923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 | host</a:t>
            </a:r>
            <a:endParaRPr lang="en-US" dirty="0"/>
          </a:p>
        </p:txBody>
      </p:sp>
      <p:sp>
        <p:nvSpPr>
          <p:cNvPr id="3" name="Rectangle 2"/>
          <p:cNvSpPr/>
          <p:nvPr/>
        </p:nvSpPr>
        <p:spPr>
          <a:xfrm>
            <a:off x="1828800" y="3265714"/>
            <a:ext cx="5486400"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Enter </a:t>
            </a:r>
            <a:r>
              <a:rPr lang="en-US" sz="2200" b="1" i="1" dirty="0">
                <a:latin typeface="Segoe UI Light" panose="020B0502040204020203" pitchFamily="34" charset="0"/>
                <a:ea typeface="Calibri" panose="020F0502020204030204" pitchFamily="34" charset="0"/>
                <a:cs typeface="Segoe UI Light" panose="020B0502040204020203" pitchFamily="34" charset="0"/>
              </a:rPr>
              <a: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 </a:t>
            </a:r>
            <a:r>
              <a:rPr lang="en-US" sz="2200" b="1" i="1" dirty="0" smtClean="0">
                <a:latin typeface="Segoe UI Light" panose="020B0502040204020203" pitchFamily="34" charset="0"/>
                <a:ea typeface="Calibri" panose="020F0502020204030204" pitchFamily="34" charset="0"/>
                <a:cs typeface="Segoe UI Light" panose="020B0502040204020203" pitchFamily="34" charset="0"/>
              </a:rPr>
              <a:t>host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without</a:t>
            </a:r>
            <a:r>
              <a:rPr lang="en-US" sz="2200" dirty="0">
                <a:latin typeface="Segoe UI Light" panose="020B0502040204020203" pitchFamily="34" charset="0"/>
                <a:ea typeface="Calibri" panose="020F0502020204030204" pitchFamily="34" charset="0"/>
                <a:cs typeface="Segoe UI Light" panose="020B0502040204020203" pitchFamily="34" charset="0"/>
              </a:rPr>
              <a:t> command to display an operating system prompt.</a:t>
            </a:r>
          </a:p>
        </p:txBody>
      </p:sp>
    </p:spTree>
    <p:extLst>
      <p:ext uri="{BB962C8B-B14F-4D97-AF65-F5344CB8AC3E}">
        <p14:creationId xmlns:p14="http://schemas.microsoft.com/office/powerpoint/2010/main" val="3861808768"/>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 | host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738664"/>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buffer has no command history list and does not record SQL*Plus commands. In SQL*Plus command-line you can also use </a:t>
            </a:r>
            <a:r>
              <a:rPr lang="en-US" sz="2400" dirty="0">
                <a:solidFill>
                  <a:srgbClr val="FF0000"/>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to list all the lines in the SQL buffer.</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228600" y="2438400"/>
            <a:ext cx="8229599" cy="1446550"/>
          </a:xfrm>
          <a:prstGeom prst="rect">
            <a:avLst/>
          </a:prstGeom>
        </p:spPr>
        <p:txBody>
          <a:bodyPr wrap="square">
            <a:spAutoFit/>
          </a:bodyPr>
          <a:lstStyle/>
          <a:p>
            <a:r>
              <a:rPr lang="en-IN" sz="2200" dirty="0" smtClean="0">
                <a:solidFill>
                  <a:srgbClr val="C74C49"/>
                </a:solidFill>
                <a:latin typeface="Calibri" panose="020F0502020204030204" pitchFamily="34" charset="0"/>
                <a:cs typeface="Calibri" panose="020F0502020204030204" pitchFamily="34" charset="0"/>
              </a:rPr>
              <a:t>$</a:t>
            </a:r>
          </a:p>
          <a:p>
            <a:r>
              <a:rPr lang="en-IN" sz="2200" dirty="0" smtClean="0">
                <a:solidFill>
                  <a:srgbClr val="C74C49"/>
                </a:solidFill>
                <a:latin typeface="Calibri" panose="020F0502020204030204" pitchFamily="34" charset="0"/>
                <a:cs typeface="Calibri" panose="020F0502020204030204" pitchFamily="34" charset="0"/>
              </a:rPr>
              <a:t>host </a:t>
            </a:r>
          </a:p>
          <a:p>
            <a:r>
              <a:rPr lang="en-IN" sz="2200" dirty="0">
                <a:solidFill>
                  <a:srgbClr val="C74C49"/>
                </a:solidFill>
                <a:latin typeface="Calibri" panose="020F0502020204030204" pitchFamily="34" charset="0"/>
                <a:cs typeface="Calibri" panose="020F0502020204030204" pitchFamily="34" charset="0"/>
              </a:rPr>
              <a:t>host </a:t>
            </a:r>
            <a:r>
              <a:rPr lang="en-IN" sz="2200" dirty="0" smtClean="0">
                <a:solidFill>
                  <a:schemeClr val="bg1">
                    <a:lumMod val="50000"/>
                  </a:schemeClr>
                </a:solidFill>
                <a:latin typeface="Calibri" panose="020F0502020204030204" pitchFamily="34" charset="0"/>
                <a:cs typeface="Calibri" panose="020F0502020204030204" pitchFamily="34" charset="0"/>
              </a:rPr>
              <a:t>dir</a:t>
            </a:r>
            <a:endParaRPr lang="en-IN" sz="2200" dirty="0">
              <a:solidFill>
                <a:schemeClr val="bg1">
                  <a:lumMod val="50000"/>
                </a:schemeClr>
              </a:solidFill>
              <a:latin typeface="Calibri" panose="020F0502020204030204" pitchFamily="34" charset="0"/>
              <a:cs typeface="Calibri" panose="020F0502020204030204" pitchFamily="34" charset="0"/>
            </a:endParaRPr>
          </a:p>
          <a:p>
            <a:r>
              <a:rPr lang="en-IN" sz="2200" dirty="0" smtClean="0">
                <a:solidFill>
                  <a:srgbClr val="C74C49"/>
                </a:solidFill>
                <a:latin typeface="Calibri" panose="020F0502020204030204" pitchFamily="34" charset="0"/>
                <a:cs typeface="Calibri" panose="020F0502020204030204" pitchFamily="34" charset="0"/>
              </a:rPr>
              <a:t>host </a:t>
            </a:r>
            <a:r>
              <a:rPr lang="en-IN" sz="2200" dirty="0" smtClean="0">
                <a:solidFill>
                  <a:schemeClr val="bg1">
                    <a:lumMod val="50000"/>
                  </a:schemeClr>
                </a:solidFill>
                <a:latin typeface="Calibri" panose="020F0502020204030204" pitchFamily="34" charset="0"/>
                <a:cs typeface="Calibri" panose="020F0502020204030204" pitchFamily="34" charset="0"/>
              </a:rPr>
              <a:t>calc</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2" name="Rectangle 1"/>
          <p:cNvSpPr/>
          <p:nvPr/>
        </p:nvSpPr>
        <p:spPr>
          <a:xfrm>
            <a:off x="228600" y="1702713"/>
            <a:ext cx="5791200" cy="430887"/>
          </a:xfrm>
          <a:prstGeom prst="rect">
            <a:avLst/>
          </a:prstGeom>
        </p:spPr>
        <p:txBody>
          <a:bodyPr wrap="square">
            <a:spAutoFit/>
          </a:bodyPr>
          <a:lstStyle/>
          <a:p>
            <a:r>
              <a:rPr lang="en-US" sz="2200" dirty="0" smtClean="0">
                <a:solidFill>
                  <a:srgbClr val="C74C49"/>
                </a:solidFill>
                <a:latin typeface="Calibri" panose="020F0502020204030204" pitchFamily="34" charset="0"/>
                <a:cs typeface="Calibri" panose="020F0502020204030204" pitchFamily="34" charset="0"/>
              </a:rPr>
              <a:t>$ | HO[ST</a:t>
            </a:r>
            <a:r>
              <a:rPr lang="en-US" sz="2200" dirty="0">
                <a:solidFill>
                  <a:srgbClr val="C74C49"/>
                </a:solidFill>
                <a:latin typeface="Calibri" panose="020F0502020204030204" pitchFamily="34" charset="0"/>
                <a:cs typeface="Calibri" panose="020F0502020204030204" pitchFamily="34" charset="0"/>
              </a:rPr>
              <a:t>] [command]</a:t>
            </a:r>
          </a:p>
        </p:txBody>
      </p:sp>
    </p:spTree>
    <p:extLst>
      <p:ext uri="{BB962C8B-B14F-4D97-AF65-F5344CB8AC3E}">
        <p14:creationId xmlns:p14="http://schemas.microsoft.com/office/powerpoint/2010/main" val="1224481462"/>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distinct / unique</a:t>
            </a:r>
            <a:endParaRPr lang="en-US" dirty="0"/>
          </a:p>
        </p:txBody>
      </p:sp>
      <p:sp>
        <p:nvSpPr>
          <p:cNvPr id="3" name="Rectangle 2"/>
          <p:cNvSpPr/>
          <p:nvPr/>
        </p:nvSpPr>
        <p:spPr>
          <a:xfrm>
            <a:off x="4622800" y="228600"/>
            <a:ext cx="4457700" cy="427938"/>
          </a:xfrm>
          <a:prstGeom prst="rect">
            <a:avLst/>
          </a:prstGeom>
          <a:solidFill>
            <a:schemeClr val="accent2">
              <a:lumMod val="50000"/>
            </a:schemeClr>
          </a:solidFill>
        </p:spPr>
        <p:txBody>
          <a:bodyPr wrap="square">
            <a:spAutoFit/>
          </a:bodyPr>
          <a:lstStyle/>
          <a:p>
            <a:pPr>
              <a:lnSpc>
                <a:spcPct val="107000"/>
              </a:lnSpc>
            </a:pPr>
            <a:r>
              <a:rPr lang="en-IN" sz="2200" dirty="0">
                <a:solidFill>
                  <a:schemeClr val="bg1"/>
                </a:solidFill>
                <a:latin typeface="Segoe UI Light" panose="020B0502040204020203" pitchFamily="34" charset="0"/>
                <a:ea typeface="Calibri" panose="020F0502020204030204" pitchFamily="34" charset="0"/>
                <a:cs typeface="Segoe UI Light" panose="020B0502040204020203" pitchFamily="34" charset="0"/>
              </a:rPr>
              <a:t>UNIQUE is a synonym for DISTINCT.</a:t>
            </a:r>
          </a:p>
        </p:txBody>
      </p:sp>
      <p:sp>
        <p:nvSpPr>
          <p:cNvPr id="4" name="Rectangle 3"/>
          <p:cNvSpPr/>
          <p:nvPr/>
        </p:nvSpPr>
        <p:spPr>
          <a:xfrm>
            <a:off x="685800" y="3276600"/>
            <a:ext cx="7772400" cy="1179169"/>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If you use the </a:t>
            </a:r>
            <a:r>
              <a:rPr lang="en-US" sz="2200" b="1" dirty="0">
                <a:latin typeface="Segoe UI Light" panose="020B0502040204020203" pitchFamily="34" charset="0"/>
                <a:ea typeface="Calibri" panose="020F0502020204030204" pitchFamily="34" charset="0"/>
                <a:cs typeface="Segoe UI Light" panose="020B0502040204020203" pitchFamily="34" charset="0"/>
              </a:rPr>
              <a:t>SELECT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DISTINCT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or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SELECT UNIQUE</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US" sz="2200" dirty="0">
                <a:latin typeface="Segoe UI Light" panose="020B0502040204020203" pitchFamily="34" charset="0"/>
                <a:ea typeface="Calibri" panose="020F0502020204030204" pitchFamily="34" charset="0"/>
                <a:cs typeface="Segoe UI Light" panose="020B0502040204020203" pitchFamily="34" charset="0"/>
              </a:rPr>
              <a:t>statement to query data from a column that has many NULL values, </a:t>
            </a:r>
            <a:r>
              <a:rPr lang="en-US" sz="2200" b="1" dirty="0">
                <a:latin typeface="Segoe UI Light" panose="020B0502040204020203" pitchFamily="34" charset="0"/>
                <a:ea typeface="Calibri" panose="020F0502020204030204" pitchFamily="34" charset="0"/>
                <a:cs typeface="Segoe UI Light" panose="020B0502040204020203" pitchFamily="34" charset="0"/>
              </a:rPr>
              <a:t>the result set will include only one NULL value</a:t>
            </a:r>
            <a:r>
              <a:rPr lang="en-US" sz="2200" dirty="0">
                <a:latin typeface="Segoe UI Light" panose="020B0502040204020203" pitchFamily="34" charset="0"/>
                <a:ea typeface="Calibri" panose="020F0502020204030204" pitchFamily="34" charset="0"/>
                <a:cs typeface="Segoe UI Light" panose="020B0502040204020203" pitchFamily="34" charset="0"/>
              </a:rPr>
              <a:t>.</a:t>
            </a:r>
          </a:p>
        </p:txBody>
      </p:sp>
    </p:spTree>
    <p:extLst>
      <p:ext uri="{BB962C8B-B14F-4D97-AF65-F5344CB8AC3E}">
        <p14:creationId xmlns:p14="http://schemas.microsoft.com/office/powerpoint/2010/main" val="49086202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distinct / </a:t>
            </a:r>
            <a:r>
              <a:rPr lang="en-US" sz="3200" b="1" i="1" dirty="0">
                <a:solidFill>
                  <a:srgbClr val="FFFF00"/>
                </a:solidFill>
                <a:latin typeface="Arial" pitchFamily="34" charset="0"/>
                <a:cs typeface="Arial" pitchFamily="34" charset="0"/>
              </a:rPr>
              <a:t>u</a:t>
            </a:r>
            <a:r>
              <a:rPr lang="en-US" sz="3200" b="1" i="1" dirty="0" smtClean="0">
                <a:solidFill>
                  <a:srgbClr val="FFFF00"/>
                </a:solidFill>
                <a:latin typeface="Arial" pitchFamily="34" charset="0"/>
                <a:cs typeface="Arial" pitchFamily="34" charset="0"/>
              </a:rPr>
              <a:t>nique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While DISTINCT is ANSI SQL standard, UNIQUE is an Oracle specific statement. Specify DISTINCT or UNIQUE if you want the database to return only one copy of each set of duplicate rows selected. These two keywords are synonymous.</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52400" y="1944469"/>
            <a:ext cx="8773094" cy="923330"/>
          </a:xfrm>
          <a:prstGeom prst="rect">
            <a:avLst/>
          </a:prstGeom>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&gt;</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400" y="2895600"/>
            <a:ext cx="8773094"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deptno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377771666"/>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identifier qualifiers</a:t>
            </a:r>
            <a:endParaRPr lang="en-US" dirty="0"/>
          </a:p>
        </p:txBody>
      </p:sp>
      <p:sp>
        <p:nvSpPr>
          <p:cNvPr id="3" name="Rectangle 2"/>
          <p:cNvSpPr/>
          <p:nvPr/>
        </p:nvSpPr>
        <p:spPr>
          <a:xfrm>
            <a:off x="152400" y="32004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a:t>
            </a:r>
            <a:r>
              <a:rPr lang="en-IN" sz="2200" dirty="0" smtClean="0">
                <a:latin typeface="Segoe UI Light" panose="020B0502040204020203" pitchFamily="34" charset="0"/>
                <a:cs typeface="Segoe UI Light" panose="020B0502040204020203" pitchFamily="34" charset="0"/>
              </a:rPr>
              <a:t>(</a:t>
            </a:r>
            <a:r>
              <a:rPr lang="en-US" sz="2200" dirty="0">
                <a:latin typeface="Segoe UI Light" panose="020B0502040204020203" pitchFamily="34" charset="0"/>
                <a:cs typeface="Segoe UI Light" panose="020B0502040204020203" pitchFamily="34" charset="0"/>
              </a:rPr>
              <a:t>Table, View, Synonym, Sequence, Index, Type, User, Java, Procedure, Function, Trigger, Package</a:t>
            </a:r>
            <a:r>
              <a:rPr lang="en-IN" sz="2200" dirty="0" smtClean="0">
                <a:latin typeface="Segoe UI Light" panose="020B0502040204020203" pitchFamily="34" charset="0"/>
                <a:cs typeface="Segoe UI Light" panose="020B0502040204020203" pitchFamily="34" charset="0"/>
              </a:rPr>
              <a:t>, and </a:t>
            </a:r>
            <a:r>
              <a:rPr lang="en-IN" sz="2200" dirty="0">
                <a:latin typeface="Segoe UI Light" panose="020B0502040204020203" pitchFamily="34" charset="0"/>
                <a:cs typeface="Segoe UI Light" panose="020B0502040204020203" pitchFamily="34" charset="0"/>
              </a:rPr>
              <a:t>Tablespace) is </a:t>
            </a:r>
            <a:r>
              <a:rPr lang="en-IN" sz="2200" dirty="0" smtClean="0">
                <a:latin typeface="Segoe UI Light" panose="020B0502040204020203" pitchFamily="34" charset="0"/>
                <a:cs typeface="Segoe UI Light" panose="020B0502040204020203" pitchFamily="34" charset="0"/>
              </a:rPr>
              <a:t>128 characters</a:t>
            </a:r>
            <a:endParaRPr lang="en-IN" sz="2200" dirty="0">
              <a:latin typeface="Segoe UI Light" panose="020B0502040204020203" pitchFamily="34" charset="0"/>
              <a:cs typeface="Segoe UI Light" panose="020B0502040204020203" pitchFamily="34" charset="0"/>
            </a:endParaRPr>
          </a:p>
        </p:txBody>
      </p:sp>
      <p:sp>
        <p:nvSpPr>
          <p:cNvPr id="5" name="Rectangle 4"/>
          <p:cNvSpPr/>
          <p:nvPr/>
        </p:nvSpPr>
        <p:spPr>
          <a:xfrm>
            <a:off x="152400" y="381000"/>
            <a:ext cx="8839200" cy="477054"/>
          </a:xfrm>
          <a:prstGeom prst="rect">
            <a:avLst/>
          </a:prstGeom>
        </p:spPr>
        <p:txBody>
          <a:bodyPr wrap="square">
            <a:spAutoFit/>
          </a:bodyPr>
          <a:lstStyle/>
          <a:p>
            <a:r>
              <a:rPr lang="en-US" sz="2500" dirty="0">
                <a:solidFill>
                  <a:srgbClr val="B22251"/>
                </a:solidFill>
                <a:latin typeface="Arial" panose="020B0604020202020204" pitchFamily="34" charset="0"/>
                <a:ea typeface="SimSun" panose="02010600030101010101" pitchFamily="2" charset="-122"/>
                <a:cs typeface="Arial" panose="020B0604020202020204" pitchFamily="34" charset="0"/>
              </a:rPr>
              <a:t>schema.table.* | schema.view.* | schema.materialized view.*</a:t>
            </a:r>
          </a:p>
        </p:txBody>
      </p:sp>
    </p:spTree>
    <p:extLst>
      <p:ext uri="{BB962C8B-B14F-4D97-AF65-F5344CB8AC3E}">
        <p14:creationId xmlns:p14="http://schemas.microsoft.com/office/powerpoint/2010/main" val="681908253"/>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838200"/>
            <a:ext cx="8686800" cy="2308324"/>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smtClean="0">
                <a:latin typeface="Arial" panose="020B0604020202020204" pitchFamily="34" charset="0"/>
                <a:cs typeface="Arial" panose="020B0604020202020204" pitchFamily="34" charset="0"/>
              </a:rPr>
              <a:t>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prefix </a:t>
            </a:r>
            <a:r>
              <a:rPr lang="en-IN" dirty="0">
                <a:latin typeface="Arial" panose="020B0604020202020204" pitchFamily="34" charset="0"/>
                <a:cs typeface="Arial" panose="020B0604020202020204" pitchFamily="34" charset="0"/>
              </a:rPr>
              <a:t>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string quoting ( " )</a:t>
            </a:r>
          </a:p>
        </p:txBody>
      </p:sp>
    </p:spTree>
    <p:extLst>
      <p:ext uri="{BB962C8B-B14F-4D97-AF65-F5344CB8AC3E}">
        <p14:creationId xmlns:p14="http://schemas.microsoft.com/office/powerpoint/2010/main" val="4040903368"/>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a:t>
            </a:r>
            <a:r>
              <a:rPr lang="en-IN" sz="1600" b="1" dirty="0">
                <a:latin typeface="Arial" panose="020B0604020202020204" pitchFamily="34" charset="0"/>
                <a:cs typeface="Arial" panose="020B0604020202020204" pitchFamily="34" charset="0"/>
              </a:rPr>
              <a:t>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3429000"/>
                <a:gridCol w="54102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schema.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schema_name.tbl_name.col_name</a:t>
                      </a:r>
                    </a:p>
                    <a:p>
                      <a:pPr fontAlgn="t"/>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schema </a:t>
                      </a:r>
                      <a:r>
                        <a:rPr lang="en-IN" sz="1600" b="1" i="1" dirty="0" smtClean="0">
                          <a:effectLst/>
                          <a:latin typeface="Arial" panose="020B0604020202020204" pitchFamily="34" charset="0"/>
                          <a:cs typeface="Arial" panose="020B0604020202020204" pitchFamily="34" charset="0"/>
                        </a:rPr>
                        <a:t>schema_name</a:t>
                      </a:r>
                      <a:r>
                        <a:rPr lang="en-IN" sz="1600" dirty="0" smtClean="0">
                          <a:effectLst/>
                          <a:latin typeface="Arial" panose="020B0604020202020204" pitchFamily="34" charset="0"/>
                          <a:cs typeface="Arial" panose="020B0604020202020204" pitchFamily="34" charset="0"/>
                        </a:rPr>
                        <a:t>.</a:t>
                      </a:r>
                    </a:p>
                  </a:txBody>
                  <a:tcPr marL="76200" marR="76200" marT="76200" marB="76200"/>
                </a:tc>
              </a:tr>
            </a:tbl>
          </a:graphicData>
        </a:graphic>
      </p:graphicFrame>
      <p:sp>
        <p:nvSpPr>
          <p:cNvPr id="8" name="Rectangle 7"/>
          <p:cNvSpPr/>
          <p:nvPr/>
        </p:nvSpPr>
        <p:spPr>
          <a:xfrm>
            <a:off x="141514" y="531489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
        <p:nvSpPr>
          <p:cNvPr id="6" name="Rectangle 5"/>
          <p:cNvSpPr/>
          <p:nvPr/>
        </p:nvSpPr>
        <p:spPr>
          <a:xfrm>
            <a:off x="56407" y="4659868"/>
            <a:ext cx="9109364" cy="369332"/>
          </a:xfrm>
          <a:prstGeom prst="rect">
            <a:avLst/>
          </a:prstGeom>
        </p:spPr>
        <p:txBody>
          <a:bodyPr wrap="square">
            <a:spAutoFit/>
          </a:bodyPr>
          <a:lstStyle/>
          <a:p>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schema.table.col_name </a:t>
            </a:r>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 </a:t>
            </a:r>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schema.view.col_name </a:t>
            </a:r>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 schema.materialized </a:t>
            </a:r>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view.col_name</a:t>
            </a:r>
            <a:endParaRPr lang="en-US" dirty="0">
              <a:solidFill>
                <a:srgbClr val="B22251"/>
              </a:solidFill>
              <a:latin typeface="Arial" panose="020B0604020202020204" pitchFamily="34" charset="0"/>
              <a:ea typeface="SimSun" panose="02010600030101010101" pitchFamily="2" charset="-122"/>
              <a:cs typeface="Arial" panose="020B0604020202020204" pitchFamily="34" charset="0"/>
            </a:endParaRPr>
          </a:p>
        </p:txBody>
      </p:sp>
      <p:sp>
        <p:nvSpPr>
          <p:cNvPr id="7" name="Rectangle 6"/>
          <p:cNvSpPr/>
          <p:nvPr/>
        </p:nvSpPr>
        <p:spPr>
          <a:xfrm>
            <a:off x="56407" y="4050268"/>
            <a:ext cx="9109364" cy="369332"/>
          </a:xfrm>
          <a:prstGeom prst="rect">
            <a:avLst/>
          </a:prstGeom>
        </p:spPr>
        <p:txBody>
          <a:bodyPr wrap="square">
            <a:spAutoFit/>
          </a:bodyPr>
          <a:lstStyle/>
          <a:p>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schema.table.* | schema.view.* | schema.materialized view.*</a:t>
            </a:r>
          </a:p>
        </p:txBody>
      </p:sp>
    </p:spTree>
    <p:extLst>
      <p:ext uri="{BB962C8B-B14F-4D97-AF65-F5344CB8AC3E}">
        <p14:creationId xmlns:p14="http://schemas.microsoft.com/office/powerpoint/2010/main" val="1521208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can </a:t>
            </a:r>
            <a:r>
              <a:rPr lang="en-IN" sz="1600" b="1" dirty="0">
                <a:latin typeface="Arial" panose="020B0604020202020204" pitchFamily="34" charset="0"/>
                <a:cs typeface="Arial" panose="020B0604020202020204" pitchFamily="34" charset="0"/>
              </a:rPr>
              <a:t>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nvPr>
        </p:nvGraphicFramePr>
        <p:xfrm>
          <a:off x="152400" y="1371600"/>
          <a:ext cx="8839200" cy="108246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schema_name.tbl_name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41514" y="27432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2276397257"/>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substitution </a:t>
            </a:r>
            <a:r>
              <a:rPr lang="en-US" dirty="0" smtClean="0"/>
              <a:t>variables</a:t>
            </a:r>
            <a:endParaRPr lang="en-US" dirty="0"/>
          </a:p>
        </p:txBody>
      </p:sp>
      <p:sp>
        <p:nvSpPr>
          <p:cNvPr id="3" name="Rectangle 2"/>
          <p:cNvSpPr/>
          <p:nvPr/>
        </p:nvSpPr>
        <p:spPr>
          <a:xfrm>
            <a:off x="992124" y="3221838"/>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variables (pre-processor) </a:t>
            </a:r>
            <a:r>
              <a:rPr lang="en-US" sz="2200" dirty="0">
                <a:latin typeface="Segoe UI Light" panose="020B0502040204020203" pitchFamily="34" charset="0"/>
                <a:ea typeface="Calibri" panose="020F0502020204030204" pitchFamily="34" charset="0"/>
                <a:cs typeface="Segoe UI Light" panose="020B0502040204020203" pitchFamily="34" charset="0"/>
              </a:rPr>
              <a:t>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7" name="Rectangle 6"/>
          <p:cNvSpPr/>
          <p:nvPr/>
        </p:nvSpPr>
        <p:spPr>
          <a:xfrm>
            <a:off x="304800" y="114300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76200" y="4495800"/>
            <a:ext cx="8991600" cy="1538883"/>
          </a:xfrm>
          <a:prstGeom prst="rect">
            <a:avLst/>
          </a:prstGeom>
        </p:spPr>
        <p:txBody>
          <a:bodyPr wrap="square">
            <a:spAutoFit/>
          </a:bodyPr>
          <a:lstStyle/>
          <a:p>
            <a:pPr algn="just"/>
            <a:r>
              <a:rPr lang="en-US" dirty="0">
                <a:solidFill>
                  <a:srgbClr val="404040"/>
                </a:solidFill>
                <a:latin typeface="Arial" panose="020B0604020202020204" pitchFamily="34" charset="0"/>
              </a:rPr>
              <a:t>Both single ampersand </a:t>
            </a:r>
            <a:r>
              <a:rPr lang="en-US" sz="2000" dirty="0">
                <a:solidFill>
                  <a:srgbClr val="FF1C00"/>
                </a:solidFill>
                <a:latin typeface="Arial" panose="020B0604020202020204" pitchFamily="34" charset="0"/>
              </a:rPr>
              <a:t>(&amp;)</a:t>
            </a:r>
            <a:r>
              <a:rPr lang="en-US" dirty="0">
                <a:solidFill>
                  <a:srgbClr val="404040"/>
                </a:solidFill>
                <a:latin typeface="Arial" panose="020B0604020202020204" pitchFamily="34" charset="0"/>
              </a:rPr>
              <a:t> and double ampersand </a:t>
            </a:r>
            <a:r>
              <a:rPr lang="en-US" sz="2000" dirty="0">
                <a:solidFill>
                  <a:srgbClr val="FF1C00"/>
                </a:solidFill>
                <a:latin typeface="Arial" panose="020B0604020202020204" pitchFamily="34" charset="0"/>
              </a:rPr>
              <a:t>(&amp;&amp;)</a:t>
            </a:r>
            <a:r>
              <a:rPr lang="en-US" dirty="0">
                <a:solidFill>
                  <a:srgbClr val="404040"/>
                </a:solidFill>
                <a:latin typeface="Arial" panose="020B0604020202020204" pitchFamily="34" charset="0"/>
              </a:rPr>
              <a:t> can prefix a substitution variable name in a statement. SQL*Plus </a:t>
            </a:r>
            <a:r>
              <a:rPr lang="en-US" sz="2000" b="1" dirty="0">
                <a:solidFill>
                  <a:srgbClr val="C00000"/>
                </a:solidFill>
                <a:latin typeface="Arial" panose="020B0604020202020204" pitchFamily="34" charset="0"/>
              </a:rPr>
              <a:t>pre-processes</a:t>
            </a:r>
            <a:r>
              <a:rPr lang="en-US" dirty="0">
                <a:solidFill>
                  <a:srgbClr val="404040"/>
                </a:solidFill>
                <a:latin typeface="Arial" panose="020B0604020202020204" pitchFamily="34" charset="0"/>
              </a:rPr>
              <a:t> the statement and substitutes the variable's value. The statement is then executed. If the variable was not previously defined then SQL*Plus prompts you for a value before doing the substitution.</a:t>
            </a:r>
            <a:endParaRPr lang="en-US" dirty="0"/>
          </a:p>
        </p:txBody>
      </p:sp>
    </p:spTree>
    <p:extLst>
      <p:ext uri="{BB962C8B-B14F-4D97-AF65-F5344CB8AC3E}">
        <p14:creationId xmlns:p14="http://schemas.microsoft.com/office/powerpoint/2010/main" val="18627225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600" i="1" dirty="0" smtClean="0">
                <a:solidFill>
                  <a:srgbClr val="EDE701"/>
                </a:solidFill>
                <a:latin typeface="Arial" panose="020B0604020202020204" pitchFamily="34" charset="0"/>
                <a:cs typeface="Arial" panose="020B0604020202020204" pitchFamily="34" charset="0"/>
              </a:rPr>
              <a:t>Relational </a:t>
            </a:r>
            <a:r>
              <a:rPr lang="en-IN" sz="2600" i="1" dirty="0">
                <a:solidFill>
                  <a:srgbClr val="EDE701"/>
                </a:solidFill>
                <a:latin typeface="Arial" panose="020B0604020202020204" pitchFamily="34" charset="0"/>
                <a:cs typeface="Arial" panose="020B0604020202020204" pitchFamily="34" charset="0"/>
              </a:rPr>
              <a:t>tables have six properties:</a:t>
            </a:r>
            <a:r>
              <a:rPr lang="en-IN" sz="2400" b="1" dirty="0">
                <a:solidFill>
                  <a:srgbClr val="EDE701"/>
                </a:solidFill>
                <a:latin typeface="Arial" panose="020B0604020202020204" pitchFamily="34" charset="0"/>
                <a:cs typeface="Arial" panose="020B0604020202020204" pitchFamily="34" charset="0"/>
              </a:rPr>
              <a:t>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properties of relational table</a:t>
            </a: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substitution </a:t>
            </a:r>
            <a:r>
              <a:rPr lang="en-US" sz="3200" b="1" i="1" dirty="0" smtClean="0">
                <a:solidFill>
                  <a:srgbClr val="FFFF00"/>
                </a:solidFill>
                <a:latin typeface="Arial" pitchFamily="34" charset="0"/>
                <a:cs typeface="Arial" pitchFamily="34" charset="0"/>
              </a:rPr>
              <a:t>variable - &amp; / &amp;&amp;</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FC6F0D"/>
                </a:solidFill>
                <a:latin typeface="Arial" panose="020B0604020202020204" pitchFamily="34" charset="0"/>
                <a:cs typeface="Arial" panose="020B0604020202020204" pitchFamily="34" charset="0"/>
              </a:rPr>
              <a:t>"&amp;"</a:t>
            </a:r>
            <a:r>
              <a:rPr lang="en-US" dirty="0">
                <a:latin typeface="Arial" panose="020B0604020202020204" pitchFamily="34" charset="0"/>
                <a:cs typeface="Arial" panose="020B0604020202020204" pitchFamily="34" charset="0"/>
              </a:rPr>
              <a:t> is used to create a temporary substitution variable that will prompt you for a value every time it is referenced. </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FC6F0D"/>
                </a:solidFill>
                <a:latin typeface="Arial" panose="020B0604020202020204" pitchFamily="34" charset="0"/>
                <a:cs typeface="Arial" panose="020B0604020202020204" pitchFamily="34" charset="0"/>
              </a:rPr>
              <a:t>"&amp;&amp;"</a:t>
            </a:r>
            <a:r>
              <a:rPr lang="en-US" dirty="0">
                <a:latin typeface="Arial" panose="020B0604020202020204" pitchFamily="34" charset="0"/>
                <a:cs typeface="Arial" panose="020B0604020202020204" pitchFamily="34" charset="0"/>
              </a:rPr>
              <a:t> is used to create a permanent substitution variable. Once you have entered a value (defined the variable) its value will used every time the variable is referenced.</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52400" y="2590800"/>
            <a:ext cx="8839200"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&amp;</a:t>
            </a:r>
            <a:r>
              <a:rPr lang="en-US" sz="2200" dirty="0" smtClean="0">
                <a:latin typeface="Calibri" panose="020F0502020204030204" pitchFamily="34" charset="0"/>
                <a:cs typeface="Calibri" panose="020F0502020204030204" pitchFamily="34" charset="0"/>
              </a:rPr>
              <a:t>var_name1</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&amp;</a:t>
            </a:r>
            <a:r>
              <a:rPr lang="en-US" sz="2200" dirty="0" smtClean="0">
                <a:latin typeface="Calibri" panose="020F0502020204030204" pitchFamily="34" charset="0"/>
                <a:cs typeface="Calibri" panose="020F0502020204030204" pitchFamily="34" charset="0"/>
              </a:rPr>
              <a:t>var_name2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&amp;&amp;</a:t>
            </a:r>
            <a:r>
              <a:rPr lang="en-US" sz="2200" dirty="0">
                <a:latin typeface="Calibri" panose="020F0502020204030204" pitchFamily="34" charset="0"/>
                <a:cs typeface="Calibri" panose="020F0502020204030204" pitchFamily="34" charset="0"/>
              </a:rPr>
              <a:t>var_name1, </a:t>
            </a:r>
            <a:r>
              <a:rPr lang="en-US" sz="2200" dirty="0" smtClean="0">
                <a:solidFill>
                  <a:srgbClr val="FF1C00"/>
                </a:solidFill>
                <a:latin typeface="Calibri" panose="020F0502020204030204" pitchFamily="34" charset="0"/>
                <a:cs typeface="Calibri" panose="020F0502020204030204" pitchFamily="34" charset="0"/>
              </a:rPr>
              <a:t>&amp;&amp;</a:t>
            </a:r>
            <a:r>
              <a:rPr lang="en-US" sz="2200" dirty="0">
                <a:latin typeface="Calibri" panose="020F0502020204030204" pitchFamily="34" charset="0"/>
                <a:cs typeface="Calibri" panose="020F0502020204030204" pitchFamily="34" charset="0"/>
              </a:rPr>
              <a:t>var_name2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39139125"/>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define variables</a:t>
            </a:r>
            <a:endParaRPr lang="en-US" dirty="0"/>
          </a:p>
        </p:txBody>
      </p:sp>
      <p:sp>
        <p:nvSpPr>
          <p:cNvPr id="3" name="Rectangle 2"/>
          <p:cNvSpPr/>
          <p:nvPr/>
        </p:nvSpPr>
        <p:spPr>
          <a:xfrm>
            <a:off x="992124" y="3145510"/>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variables 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6" name="Rectangle 5"/>
          <p:cNvSpPr/>
          <p:nvPr/>
        </p:nvSpPr>
        <p:spPr>
          <a:xfrm>
            <a:off x="304800" y="972126"/>
            <a:ext cx="2103076" cy="769441"/>
          </a:xfrm>
          <a:prstGeom prst="rect">
            <a:avLst/>
          </a:prstGeom>
        </p:spPr>
        <p:txBody>
          <a:bodyPr wrap="none">
            <a:spAutoFit/>
          </a:bodyPr>
          <a:lstStyle/>
          <a:p>
            <a:r>
              <a:rPr lang="en-US" sz="2200" dirty="0">
                <a:solidFill>
                  <a:srgbClr val="00A2E8"/>
                </a:solidFill>
                <a:latin typeface="Calibri" panose="020F0502020204030204" pitchFamily="34" charset="0"/>
                <a:cs typeface="Calibri" panose="020F0502020204030204" pitchFamily="34" charset="0"/>
              </a:rPr>
              <a:t>set</a:t>
            </a:r>
            <a:r>
              <a:rPr lang="en-US" sz="2200" dirty="0"/>
              <a:t> </a:t>
            </a:r>
            <a:r>
              <a:rPr lang="en-US" sz="2200" dirty="0">
                <a:solidFill>
                  <a:srgbClr val="7F7F7F"/>
                </a:solidFill>
                <a:latin typeface="Calibri" panose="020F0502020204030204" pitchFamily="34" charset="0"/>
                <a:cs typeface="Calibri" panose="020F0502020204030204" pitchFamily="34" charset="0"/>
              </a:rPr>
              <a:t>define #</a:t>
            </a:r>
          </a:p>
          <a:p>
            <a:r>
              <a:rPr lang="en-US" sz="2200" dirty="0" smtClean="0">
                <a:solidFill>
                  <a:srgbClr val="00A2E8"/>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define on/off</a:t>
            </a:r>
          </a:p>
        </p:txBody>
      </p:sp>
      <p:sp>
        <p:nvSpPr>
          <p:cNvPr id="7" name="Rectangle 6"/>
          <p:cNvSpPr/>
          <p:nvPr/>
        </p:nvSpPr>
        <p:spPr>
          <a:xfrm>
            <a:off x="304800" y="183492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51059514"/>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define &amp; undefine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87086" y="1752600"/>
            <a:ext cx="8873836" cy="1446550"/>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10</a:t>
            </a: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name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KING</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jb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define </a:t>
            </a:r>
            <a:r>
              <a:rPr lang="en-US" sz="2200" dirty="0">
                <a:latin typeface="Calibri" panose="020F0502020204030204" pitchFamily="34" charset="0"/>
                <a:cs typeface="Calibri" panose="020F0502020204030204" pitchFamily="34" charset="0"/>
              </a:rPr>
              <a:t>dt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23-JAN-82</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6" name="Rectangle 5"/>
          <p:cNvSpPr/>
          <p:nvPr/>
        </p:nvSpPr>
        <p:spPr>
          <a:xfrm>
            <a:off x="90647" y="129540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DEF[INE] [variable] | [variable = text]</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Specifies a user or predefined variable and assigns a CHAR value to it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90647" y="4746456"/>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UNDEF[INE] variable ...</a:t>
            </a:r>
          </a:p>
        </p:txBody>
      </p:sp>
      <p:sp>
        <p:nvSpPr>
          <p:cNvPr id="9" name="Rectangle 8"/>
          <p:cNvSpPr/>
          <p:nvPr/>
        </p:nvSpPr>
        <p:spPr>
          <a:xfrm>
            <a:off x="87086" y="32004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rPr>
              <a:t>dno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name</a:t>
            </a:r>
            <a:r>
              <a:rPr lang="en-US" sz="2200" dirty="0" smtClean="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jb</a:t>
            </a:r>
            <a:r>
              <a:rPr lang="en-US" sz="2200" dirty="0" smtClean="0">
                <a:solidFill>
                  <a:srgbClr val="7F7F7F"/>
                </a:solidFill>
                <a:latin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dt</a:t>
            </a:r>
            <a:r>
              <a:rPr lang="en-US" sz="2200" dirty="0" smtClean="0">
                <a:solidFill>
                  <a:srgbClr val="7F7F7F"/>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0" name="Rectangle 9"/>
          <p:cNvSpPr/>
          <p:nvPr/>
        </p:nvSpPr>
        <p:spPr>
          <a:xfrm>
            <a:off x="76200" y="4060656"/>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Deletes one or more substitution variables that you defined </a:t>
            </a:r>
            <a:r>
              <a:rPr lang="en-US" dirty="0" smtClean="0">
                <a:latin typeface="Arial" panose="020B0604020202020204" pitchFamily="34" charset="0"/>
                <a:cs typeface="Arial" panose="020B0604020202020204" pitchFamily="34" charset="0"/>
              </a:rPr>
              <a:t>explicitly </a:t>
            </a:r>
            <a:r>
              <a:rPr lang="en-US" dirty="0">
                <a:latin typeface="Arial" panose="020B0604020202020204" pitchFamily="34" charset="0"/>
                <a:cs typeface="Arial" panose="020B0604020202020204" pitchFamily="34" charset="0"/>
              </a:rPr>
              <a:t>with the DEFINE command.</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17764" y="5181600"/>
            <a:ext cx="8843158" cy="769441"/>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undefine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a:t>
            </a:r>
          </a:p>
          <a:p>
            <a:r>
              <a:rPr lang="en-US" sz="2200" dirty="0" smtClean="0">
                <a:solidFill>
                  <a:srgbClr val="7F7F7F"/>
                </a:solidFill>
                <a:latin typeface="Calibri" panose="020F0502020204030204" pitchFamily="34" charset="0"/>
                <a:cs typeface="Calibri" panose="020F0502020204030204" pitchFamily="34" charset="0"/>
              </a:rPr>
              <a:t>undefine </a:t>
            </a:r>
            <a:r>
              <a:rPr lang="en-US" sz="2200" dirty="0" smtClean="0">
                <a:latin typeface="Calibri" panose="020F0502020204030204" pitchFamily="34" charset="0"/>
                <a:cs typeface="Calibri" panose="020F0502020204030204" pitchFamily="34" charset="0"/>
              </a:rPr>
              <a:t>name jb dt</a:t>
            </a:r>
            <a:endParaRPr lang="en-US" sz="2200" dirty="0">
              <a:latin typeface="Calibri" panose="020F0502020204030204" pitchFamily="34" charset="0"/>
              <a:cs typeface="Calibri" panose="020F0502020204030204" pitchFamily="34" charset="0"/>
            </a:endParaRPr>
          </a:p>
        </p:txBody>
      </p:sp>
      <p:cxnSp>
        <p:nvCxnSpPr>
          <p:cNvPr id="13" name="Straight Connector 12"/>
          <p:cNvCxnSpPr/>
          <p:nvPr/>
        </p:nvCxnSpPr>
        <p:spPr>
          <a:xfrm>
            <a:off x="117764" y="3908256"/>
            <a:ext cx="8843158" cy="0"/>
          </a:xfrm>
          <a:prstGeom prst="line">
            <a:avLst/>
          </a:prstGeom>
          <a:ln w="19050" cmpd="sng">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2886409"/>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accept</a:t>
            </a:r>
            <a:endParaRPr lang="en-US" dirty="0"/>
          </a:p>
        </p:txBody>
      </p:sp>
    </p:spTree>
    <p:extLst>
      <p:ext uri="{BB962C8B-B14F-4D97-AF65-F5344CB8AC3E}">
        <p14:creationId xmlns:p14="http://schemas.microsoft.com/office/powerpoint/2010/main" val="2898253747"/>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accept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ACC[EPT] variable [NUM[BER] | CHAR | DATE] [FOR[MAT] format] [DEF[AULT] default] [PROMPT text</a:t>
            </a:r>
            <a:r>
              <a:rPr lang="en-US" i="1" dirty="0" smtClean="0">
                <a:solidFill>
                  <a:srgbClr val="FCF75E"/>
                </a:solidFill>
                <a:latin typeface="Arial" pitchFamily="34" charset="0"/>
                <a:cs typeface="Arial" pitchFamily="34" charset="0"/>
              </a:rPr>
              <a:t>] [HIDE]</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Reads a line of input and stores it in a given substitution variable.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90647" y="4876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pwd</a:t>
            </a:r>
            <a:r>
              <a:rPr lang="en-US" sz="2200" dirty="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a:latin typeface="Calibri" panose="020F0502020204030204" pitchFamily="34" charset="0"/>
                <a:cs typeface="Calibri" panose="020F0502020204030204" pitchFamily="34" charset="0"/>
              </a:rPr>
              <a:t>firstn</a:t>
            </a:r>
            <a:r>
              <a:rPr lang="en-US" sz="2200" dirty="0" smtClean="0">
                <a:latin typeface="Calibri" panose="020F0502020204030204" pitchFamily="34" charset="0"/>
                <a:cs typeface="Calibri" panose="020F0502020204030204" pitchFamily="34" charset="0"/>
              </a:rPr>
              <a:t>ame</a:t>
            </a:r>
            <a:r>
              <a:rPr lang="en-US" sz="2200" dirty="0" smtClean="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salary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17764" y="2286978"/>
            <a:ext cx="8950036"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a</a:t>
            </a:r>
            <a:r>
              <a:rPr lang="en-US" sz="2200" dirty="0" smtClean="0">
                <a:solidFill>
                  <a:srgbClr val="00A2E8"/>
                </a:solidFill>
                <a:latin typeface="Calibri" panose="020F0502020204030204" pitchFamily="34" charset="0"/>
                <a:cs typeface="Calibri" panose="020F0502020204030204" pitchFamily="34" charset="0"/>
              </a:rPr>
              <a:t>ccept </a:t>
            </a:r>
            <a:r>
              <a:rPr lang="en-US" sz="2200" dirty="0" smtClean="0">
                <a:latin typeface="Calibri" panose="020F0502020204030204" pitchFamily="34" charset="0"/>
                <a:cs typeface="Calibri" panose="020F0502020204030204" pitchFamily="34" charset="0"/>
              </a:rPr>
              <a:t>pwd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'Password:  ' </a:t>
            </a:r>
            <a:r>
              <a:rPr lang="en-US" sz="2200" dirty="0" smtClean="0">
                <a:solidFill>
                  <a:srgbClr val="00A2E8"/>
                </a:solidFill>
                <a:latin typeface="Calibri" panose="020F0502020204030204" pitchFamily="34" charset="0"/>
                <a:cs typeface="Calibri" panose="020F0502020204030204" pitchFamily="34" charset="0"/>
              </a:rPr>
              <a:t>HIDE</a:t>
            </a: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accept </a:t>
            </a:r>
            <a:r>
              <a:rPr lang="en-US" sz="2200" dirty="0">
                <a:latin typeface="Calibri" panose="020F0502020204030204" pitchFamily="34" charset="0"/>
                <a:cs typeface="Calibri" panose="020F0502020204030204" pitchFamily="34" charset="0"/>
              </a:rPr>
              <a:t>firstname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'A12'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employee name:  '</a:t>
            </a:r>
            <a:endParaRPr lang="en-US" sz="2200" dirty="0">
              <a:solidFill>
                <a:srgbClr val="00A2E8"/>
              </a:solidFill>
              <a:latin typeface="Calibri" panose="020F0502020204030204" pitchFamily="34" charset="0"/>
              <a:cs typeface="Calibri" panose="020F0502020204030204" pitchFamily="34" charset="0"/>
            </a:endParaRP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accept </a:t>
            </a:r>
            <a:r>
              <a:rPr lang="en-US" sz="2200" dirty="0" smtClean="0">
                <a:latin typeface="Calibri" panose="020F0502020204030204" pitchFamily="34" charset="0"/>
                <a:cs typeface="Calibri" panose="020F0502020204030204" pitchFamily="34" charset="0"/>
              </a:rPr>
              <a:t>salary </a:t>
            </a:r>
            <a:r>
              <a:rPr lang="en-US" sz="2200" dirty="0">
                <a:solidFill>
                  <a:srgbClr val="7F7F7F"/>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'9999.99' </a:t>
            </a:r>
            <a:r>
              <a:rPr lang="en-US" sz="2200" dirty="0">
                <a:solidFill>
                  <a:srgbClr val="00A2E8"/>
                </a:solidFill>
                <a:latin typeface="Calibri" panose="020F0502020204030204" pitchFamily="34" charset="0"/>
                <a:cs typeface="Calibri" panose="020F0502020204030204" pitchFamily="34" charset="0"/>
              </a:rPr>
              <a:t>DEFAULT</a:t>
            </a:r>
            <a:r>
              <a:rPr lang="en-US" sz="2200" dirty="0">
                <a:latin typeface="Calibri" panose="020F0502020204030204" pitchFamily="34" charset="0"/>
                <a:cs typeface="Calibri" panose="020F0502020204030204" pitchFamily="34" charset="0"/>
              </a:rPr>
              <a:t> '0000.0'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salary:  </a:t>
            </a:r>
            <a:r>
              <a:rPr lang="en-US" sz="2200" dirty="0" smtClean="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37980169"/>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bind variables, execute and print</a:t>
            </a:r>
            <a:endParaRPr lang="en-US" dirty="0"/>
          </a:p>
        </p:txBody>
      </p:sp>
      <p:sp>
        <p:nvSpPr>
          <p:cNvPr id="3" name="Rectangle 2"/>
          <p:cNvSpPr/>
          <p:nvPr/>
        </p:nvSpPr>
        <p:spPr>
          <a:xfrm>
            <a:off x="992124" y="3221838"/>
            <a:ext cx="7159752" cy="487506"/>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A </a:t>
            </a:r>
            <a:r>
              <a:rPr lang="en-US" sz="2200" b="1" i="1" dirty="0">
                <a:latin typeface="Segoe UI Light" panose="020B0502040204020203" pitchFamily="34" charset="0"/>
                <a:ea typeface="Calibri" panose="020F0502020204030204" pitchFamily="34" charset="0"/>
                <a:cs typeface="Segoe UI Light" panose="020B0502040204020203" pitchFamily="34" charset="0"/>
              </a:rPr>
              <a:t>host</a:t>
            </a:r>
            <a:r>
              <a:rPr lang="en-US" sz="2200" dirty="0">
                <a:latin typeface="Segoe UI Light" panose="020B0502040204020203" pitchFamily="34" charset="0"/>
                <a:ea typeface="Calibri" panose="020F0502020204030204" pitchFamily="34" charset="0"/>
                <a:cs typeface="Segoe UI Light" panose="020B0502040204020203" pitchFamily="34" charset="0"/>
              </a:rPr>
              <a:t> variable must be prefixed with a colon </a:t>
            </a:r>
            <a:r>
              <a:rPr lang="en-US" sz="2400" b="1" dirty="0">
                <a:solidFill>
                  <a:srgbClr val="B22251"/>
                </a:solidFill>
                <a:latin typeface="Segoe UI Light" panose="020B0502040204020203" pitchFamily="34" charset="0"/>
                <a:ea typeface="Calibri" panose="020F0502020204030204" pitchFamily="34" charset="0"/>
                <a:cs typeface="Segoe UI Light" panose="020B0502040204020203" pitchFamily="34" charset="0"/>
              </a:rPr>
              <a:t>(:)</a:t>
            </a:r>
            <a:r>
              <a:rPr lang="en-US" sz="2200" dirty="0">
                <a:latin typeface="Segoe UI Light" panose="020B0502040204020203" pitchFamily="34" charset="0"/>
                <a:ea typeface="Calibri" panose="020F0502020204030204" pitchFamily="34" charset="0"/>
                <a:cs typeface="Segoe UI Light" panose="020B0502040204020203" pitchFamily="34" charset="0"/>
              </a:rPr>
              <a:t> in SQL.</a:t>
            </a:r>
          </a:p>
        </p:txBody>
      </p:sp>
    </p:spTree>
    <p:extLst>
      <p:ext uri="{BB962C8B-B14F-4D97-AF65-F5344CB8AC3E}">
        <p14:creationId xmlns:p14="http://schemas.microsoft.com/office/powerpoint/2010/main" val="280277547"/>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bind variable, execute and print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990600"/>
            <a:ext cx="3423053"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VAR[IABLE] [variable [type] ]</a:t>
            </a:r>
          </a:p>
        </p:txBody>
      </p:sp>
      <p:sp>
        <p:nvSpPr>
          <p:cNvPr id="4" name="Rectangle 3"/>
          <p:cNvSpPr/>
          <p:nvPr/>
        </p:nvSpPr>
        <p:spPr>
          <a:xfrm>
            <a:off x="152400" y="1447800"/>
            <a:ext cx="4572000" cy="1107996"/>
          </a:xfrm>
          <a:prstGeom prst="rect">
            <a:avLst/>
          </a:prstGeom>
        </p:spPr>
        <p:txBody>
          <a:bodyPr>
            <a:spAutoFit/>
          </a:bodyPr>
          <a:lstStyle/>
          <a:p>
            <a:r>
              <a:rPr lang="en-US" sz="2200" dirty="0">
                <a:solidFill>
                  <a:srgbClr val="FF1C00"/>
                </a:solidFill>
                <a:latin typeface="Calibri" panose="020F0502020204030204" pitchFamily="34" charset="0"/>
                <a:cs typeface="Calibri" panose="020F0502020204030204" pitchFamily="34" charset="0"/>
              </a:rPr>
              <a:t>var</a:t>
            </a:r>
            <a:endParaRPr lang="en-US" sz="2200" dirty="0" smtClean="0">
              <a:solidFill>
                <a:srgbClr val="FF1C00"/>
              </a:solidFill>
              <a:latin typeface="Calibri" panose="020F0502020204030204" pitchFamily="34" charset="0"/>
              <a:cs typeface="Calibri" panose="020F0502020204030204" pitchFamily="34" charset="0"/>
            </a:endParaRPr>
          </a:p>
          <a:p>
            <a:r>
              <a:rPr lang="en-US" sz="2200" dirty="0" smtClean="0">
                <a:solidFill>
                  <a:srgbClr val="FF1C00"/>
                </a:solidFill>
                <a:latin typeface="Calibri" panose="020F0502020204030204" pitchFamily="34" charset="0"/>
                <a:cs typeface="Calibri" panose="020F0502020204030204" pitchFamily="34" charset="0"/>
              </a:rPr>
              <a:t>var </a:t>
            </a:r>
            <a:r>
              <a:rPr lang="en-US" sz="2200" dirty="0">
                <a:latin typeface="Calibri" panose="020F0502020204030204" pitchFamily="34" charset="0"/>
                <a:cs typeface="Calibri" panose="020F0502020204030204" pitchFamily="34" charset="0"/>
              </a:rPr>
              <a:t>x </a:t>
            </a:r>
            <a:r>
              <a:rPr lang="en-US" sz="2200" dirty="0">
                <a:solidFill>
                  <a:srgbClr val="049DC8"/>
                </a:solidFill>
                <a:latin typeface="Calibri" panose="020F0502020204030204" pitchFamily="34" charset="0"/>
                <a:cs typeface="Calibri" panose="020F0502020204030204" pitchFamily="34" charset="0"/>
              </a:rPr>
              <a:t>number</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FF1C00"/>
                </a:solidFill>
                <a:latin typeface="Calibri" panose="020F0502020204030204" pitchFamily="34" charset="0"/>
                <a:cs typeface="Calibri" panose="020F0502020204030204" pitchFamily="34" charset="0"/>
              </a:rPr>
              <a:t>var</a:t>
            </a:r>
            <a:r>
              <a:rPr lang="en-US" sz="2200" dirty="0">
                <a:latin typeface="Calibri" panose="020F0502020204030204" pitchFamily="34" charset="0"/>
                <a:cs typeface="Calibri" panose="020F0502020204030204" pitchFamily="34" charset="0"/>
              </a:rPr>
              <a:t> y </a:t>
            </a:r>
            <a:r>
              <a:rPr lang="en-US" sz="2200" dirty="0">
                <a:solidFill>
                  <a:srgbClr val="049DC8"/>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100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5" name="Rectangle 4"/>
          <p:cNvSpPr/>
          <p:nvPr/>
        </p:nvSpPr>
        <p:spPr>
          <a:xfrm>
            <a:off x="161306" y="3802559"/>
            <a:ext cx="4583875" cy="769441"/>
          </a:xfrm>
          <a:prstGeom prst="rect">
            <a:avLst/>
          </a:prstGeom>
        </p:spPr>
        <p:txBody>
          <a:bodyPr wrap="square">
            <a:spAutoFit/>
          </a:bodyPr>
          <a:lstStyle/>
          <a:p>
            <a:r>
              <a:rPr lang="en-US" sz="2200" dirty="0">
                <a:solidFill>
                  <a:srgbClr val="FF1C00"/>
                </a:solidFill>
                <a:latin typeface="Calibri" panose="020F0502020204030204" pitchFamily="34" charset="0"/>
                <a:cs typeface="Calibri" panose="020F0502020204030204" pitchFamily="34" charset="0"/>
              </a:rPr>
              <a:t>execute</a:t>
            </a:r>
            <a:r>
              <a:rPr lang="en-US" sz="2200" dirty="0">
                <a:latin typeface="Calibri" panose="020F0502020204030204" pitchFamily="34" charset="0"/>
                <a:cs typeface="Calibri" panose="020F0502020204030204" pitchFamily="34" charset="0"/>
              </a:rPr>
              <a:t> :x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1001</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FF1C00"/>
                </a:solidFill>
                <a:latin typeface="Calibri" panose="020F0502020204030204" pitchFamily="34" charset="0"/>
                <a:cs typeface="Calibri" panose="020F0502020204030204" pitchFamily="34" charset="0"/>
              </a:rPr>
              <a:t>execute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:y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SALEEL</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6" name="Rectangle 5"/>
          <p:cNvSpPr/>
          <p:nvPr/>
        </p:nvSpPr>
        <p:spPr>
          <a:xfrm>
            <a:off x="140525" y="2774409"/>
            <a:ext cx="8821387" cy="369332"/>
          </a:xfrm>
          <a:prstGeom prst="rect">
            <a:avLst/>
          </a:prstGeom>
        </p:spPr>
        <p:txBody>
          <a:bodyPr wrap="square">
            <a:spAutoFit/>
          </a:bodyPr>
          <a:lstStyle/>
          <a:p>
            <a:r>
              <a:rPr lang="en-US" dirty="0"/>
              <a:t>The EXECUTE command assigns a value to the </a:t>
            </a:r>
            <a:r>
              <a:rPr lang="en-US" dirty="0" smtClean="0"/>
              <a:t>host | bind </a:t>
            </a:r>
            <a:r>
              <a:rPr lang="en-US" dirty="0"/>
              <a:t>variable n:</a:t>
            </a:r>
          </a:p>
        </p:txBody>
      </p:sp>
      <p:sp>
        <p:nvSpPr>
          <p:cNvPr id="7" name="Rectangle 6"/>
          <p:cNvSpPr/>
          <p:nvPr/>
        </p:nvSpPr>
        <p:spPr>
          <a:xfrm>
            <a:off x="161306" y="3285656"/>
            <a:ext cx="2617448"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EXEC[UTE] statement</a:t>
            </a:r>
          </a:p>
        </p:txBody>
      </p:sp>
      <p:sp>
        <p:nvSpPr>
          <p:cNvPr id="10" name="Rectangle 9"/>
          <p:cNvSpPr/>
          <p:nvPr/>
        </p:nvSpPr>
        <p:spPr>
          <a:xfrm>
            <a:off x="161306" y="609600"/>
            <a:ext cx="8821387" cy="369332"/>
          </a:xfrm>
          <a:prstGeom prst="rect">
            <a:avLst/>
          </a:prstGeom>
        </p:spPr>
        <p:txBody>
          <a:bodyPr wrap="square">
            <a:spAutoFit/>
          </a:bodyPr>
          <a:lstStyle/>
          <a:p>
            <a:r>
              <a:rPr lang="en-US" dirty="0"/>
              <a:t>Declares a bind variable that can be referenced in PL/SQL</a:t>
            </a:r>
          </a:p>
        </p:txBody>
      </p:sp>
      <p:cxnSp>
        <p:nvCxnSpPr>
          <p:cNvPr id="11" name="Straight Connector 10"/>
          <p:cNvCxnSpPr/>
          <p:nvPr/>
        </p:nvCxnSpPr>
        <p:spPr>
          <a:xfrm>
            <a:off x="140525" y="2622009"/>
            <a:ext cx="8842168"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61306" y="5255451"/>
            <a:ext cx="2468048"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PRI[NT] [variable ...]</a:t>
            </a:r>
          </a:p>
        </p:txBody>
      </p:sp>
      <p:sp>
        <p:nvSpPr>
          <p:cNvPr id="8" name="Rectangle 7"/>
          <p:cNvSpPr/>
          <p:nvPr/>
        </p:nvSpPr>
        <p:spPr>
          <a:xfrm>
            <a:off x="140525" y="5707317"/>
            <a:ext cx="1612075" cy="430887"/>
          </a:xfrm>
          <a:prstGeom prst="rect">
            <a:avLst/>
          </a:prstGeom>
        </p:spPr>
        <p:txBody>
          <a:bodyPr wrap="square">
            <a:spAutoFit/>
          </a:bodyPr>
          <a:lstStyle/>
          <a:p>
            <a:r>
              <a:rPr lang="en-US" sz="2200" dirty="0" smtClean="0">
                <a:solidFill>
                  <a:srgbClr val="FF1C00"/>
                </a:solidFill>
                <a:latin typeface="Calibri" panose="020F0502020204030204" pitchFamily="34" charset="0"/>
                <a:cs typeface="Calibri" panose="020F0502020204030204" pitchFamily="34" charset="0"/>
              </a:rPr>
              <a:t>print </a:t>
            </a:r>
            <a:r>
              <a:rPr lang="en-US" sz="2200" dirty="0">
                <a:latin typeface="Calibri" panose="020F0502020204030204" pitchFamily="34" charset="0"/>
                <a:cs typeface="Calibri" panose="020F0502020204030204" pitchFamily="34" charset="0"/>
              </a:rPr>
              <a:t>:x :</a:t>
            </a:r>
            <a:r>
              <a:rPr lang="en-US" sz="2200" dirty="0" smtClean="0">
                <a:latin typeface="Calibri" panose="020F0502020204030204" pitchFamily="34" charset="0"/>
                <a:cs typeface="Calibri" panose="020F0502020204030204" pitchFamily="34" charset="0"/>
              </a:rPr>
              <a:t>y :z</a:t>
            </a:r>
            <a:endParaRPr lang="en-US" sz="2200" dirty="0">
              <a:latin typeface="Calibri" panose="020F0502020204030204" pitchFamily="34" charset="0"/>
              <a:cs typeface="Calibri" panose="020F0502020204030204" pitchFamily="34" charset="0"/>
            </a:endParaRPr>
          </a:p>
        </p:txBody>
      </p:sp>
      <p:sp>
        <p:nvSpPr>
          <p:cNvPr id="12" name="Rectangle 11"/>
          <p:cNvSpPr/>
          <p:nvPr/>
        </p:nvSpPr>
        <p:spPr>
          <a:xfrm>
            <a:off x="140525" y="4852405"/>
            <a:ext cx="8821387" cy="369332"/>
          </a:xfrm>
          <a:prstGeom prst="rect">
            <a:avLst/>
          </a:prstGeom>
        </p:spPr>
        <p:txBody>
          <a:bodyPr wrap="square">
            <a:spAutoFit/>
          </a:bodyPr>
          <a:lstStyle/>
          <a:p>
            <a:r>
              <a:rPr lang="en-US" dirty="0"/>
              <a:t>Displays the current values of bind variables. For more information on bind variables.</a:t>
            </a:r>
          </a:p>
        </p:txBody>
      </p:sp>
      <p:cxnSp>
        <p:nvCxnSpPr>
          <p:cNvPr id="13" name="Straight Connector 12"/>
          <p:cNvCxnSpPr/>
          <p:nvPr/>
        </p:nvCxnSpPr>
        <p:spPr>
          <a:xfrm>
            <a:off x="140525" y="4648200"/>
            <a:ext cx="8842168"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7166312"/>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row limiting clause</a:t>
            </a:r>
          </a:p>
        </p:txBody>
      </p:sp>
    </p:spTree>
    <p:extLst>
      <p:ext uri="{BB962C8B-B14F-4D97-AF65-F5344CB8AC3E}">
        <p14:creationId xmlns:p14="http://schemas.microsoft.com/office/powerpoint/2010/main" val="1733377841"/>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42305" y="2130676"/>
            <a:ext cx="8873836"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fetch 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a:t>
            </a:r>
            <a:r>
              <a:rPr lang="en-US" sz="2200" dirty="0" smtClean="0">
                <a:solidFill>
                  <a:srgbClr val="BAB294"/>
                </a:solidFill>
                <a:latin typeface="Calibri" panose="020F0502020204030204" pitchFamily="34" charset="0"/>
                <a:cs typeface="Calibri" panose="020F0502020204030204" pitchFamily="34" charset="0"/>
              </a:rPr>
              <a:t>5 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a:t>
            </a:r>
            <a:r>
              <a:rPr lang="en-US" sz="2200" dirty="0" smtClean="0">
                <a:solidFill>
                  <a:srgbClr val="BAB294"/>
                </a:solidFill>
                <a:latin typeface="Calibri" panose="020F0502020204030204" pitchFamily="34" charset="0"/>
                <a:cs typeface="Calibri" panose="020F0502020204030204" pitchFamily="34" charset="0"/>
              </a:rPr>
              <a:t>fetch </a:t>
            </a:r>
            <a:r>
              <a:rPr lang="en-US" sz="2200" dirty="0">
                <a:solidFill>
                  <a:srgbClr val="BAB294"/>
                </a:solidFill>
                <a:latin typeface="Calibri" panose="020F0502020204030204" pitchFamily="34" charset="0"/>
                <a:cs typeface="Calibri" panose="020F0502020204030204" pitchFamily="34" charset="0"/>
              </a:rPr>
              <a:t>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fetch first 5 rows </a:t>
            </a:r>
            <a:r>
              <a:rPr lang="en-US" sz="2200" dirty="0" smtClean="0">
                <a:solidFill>
                  <a:srgbClr val="BAB294"/>
                </a:solidFill>
                <a:latin typeface="Calibri" panose="020F0502020204030204" pitchFamily="34" charset="0"/>
                <a:cs typeface="Calibri" panose="020F0502020204030204" pitchFamily="34" charset="0"/>
              </a:rPr>
              <a:t>with ties</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17008658"/>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42305" y="2132656"/>
            <a:ext cx="8873836" cy="3477875"/>
          </a:xfrm>
          <a:prstGeom prst="rect">
            <a:avLst/>
          </a:prstGeom>
        </p:spPr>
        <p:txBody>
          <a:bodyPr wrap="square">
            <a:spAutoFit/>
          </a:bodyPr>
          <a:lstStyle/>
          <a:p>
            <a:r>
              <a:rPr lang="en-US" sz="2200" dirty="0">
                <a:solidFill>
                  <a:srgbClr val="BAB294"/>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x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2200" dirty="0" smtClean="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rows</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fetch first </a:t>
            </a:r>
            <a:r>
              <a:rPr lang="en-US" sz="2200" dirty="0">
                <a:solidFill>
                  <a:srgbClr val="C00000"/>
                </a:solidFill>
                <a:latin typeface="Calibri" panose="020F0502020204030204" pitchFamily="34" charset="0"/>
                <a:cs typeface="Calibri" panose="020F0502020204030204" pitchFamily="34" charset="0"/>
              </a:rPr>
              <a:t>5</a:t>
            </a:r>
            <a:r>
              <a:rPr lang="en-US" sz="2200" dirty="0" smtClean="0">
                <a:solidFill>
                  <a:srgbClr val="B22251"/>
                </a:solidFill>
                <a:latin typeface="Calibri" panose="020F0502020204030204" pitchFamily="34" charset="0"/>
                <a:cs typeface="Calibri" panose="020F0502020204030204" pitchFamily="34" charset="0"/>
              </a:rPr>
              <a:t> rows </a:t>
            </a:r>
            <a:r>
              <a:rPr lang="en-US" sz="2200" dirty="0">
                <a:solidFill>
                  <a:srgbClr val="B22251"/>
                </a:solidFill>
                <a:latin typeface="Calibri" panose="020F0502020204030204" pitchFamily="34" charset="0"/>
                <a:cs typeface="Calibri" panose="020F0502020204030204" pitchFamily="34" charset="0"/>
              </a:rPr>
              <a:t>only</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fetch first </a:t>
            </a:r>
            <a:r>
              <a:rPr lang="en-US" sz="2200" dirty="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x</a:t>
            </a:r>
            <a:r>
              <a:rPr lang="en-US" sz="2200" dirty="0" smtClean="0">
                <a:solidFill>
                  <a:srgbClr val="B22251"/>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a:solidFill>
                  <a:srgbClr val="B22251"/>
                </a:solidFill>
                <a:latin typeface="Calibri" panose="020F0502020204030204" pitchFamily="34" charset="0"/>
                <a:cs typeface="Calibri" panose="020F0502020204030204" pitchFamily="34" charset="0"/>
              </a:rPr>
              <a:t> rows fetch next </a:t>
            </a:r>
            <a:r>
              <a:rPr lang="en-US" sz="2200" dirty="0">
                <a:solidFill>
                  <a:srgbClr val="C00000"/>
                </a:solidFill>
                <a:latin typeface="Calibri" panose="020F0502020204030204" pitchFamily="34" charset="0"/>
                <a:cs typeface="Calibri" panose="020F0502020204030204" pitchFamily="34" charset="0"/>
              </a:rPr>
              <a:t>2</a:t>
            </a:r>
            <a:r>
              <a:rPr lang="en-US" sz="2200" dirty="0">
                <a:solidFill>
                  <a:srgbClr val="B22251"/>
                </a:solidFill>
                <a:latin typeface="Calibri" panose="020F0502020204030204" pitchFamily="34" charset="0"/>
                <a:cs typeface="Calibri" panose="020F0502020204030204" pitchFamily="34" charset="0"/>
              </a:rPr>
              <a:t>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208960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functions </a:t>
            </a:r>
            <a:r>
              <a:rPr lang="en-IN" dirty="0"/>
              <a:t>and </a:t>
            </a:r>
            <a:r>
              <a:rPr lang="en-IN" dirty="0" smtClean="0"/>
              <a:t>operator</a:t>
            </a:r>
            <a:endParaRPr lang="en-IN" dirty="0"/>
          </a:p>
        </p:txBody>
      </p:sp>
      <p:sp>
        <p:nvSpPr>
          <p:cNvPr id="3" name="Rectangle 2"/>
          <p:cNvSpPr/>
          <p:nvPr/>
        </p:nvSpPr>
        <p:spPr>
          <a:xfrm>
            <a:off x="266700" y="3200400"/>
            <a:ext cx="8610600" cy="769441"/>
          </a:xfrm>
          <a:prstGeom prst="rect">
            <a:avLst/>
          </a:prstGeom>
        </p:spPr>
        <p:txBody>
          <a:bodyPr wrap="square">
            <a:spAutoFit/>
          </a:bodyPr>
          <a:lstStyle/>
          <a:p>
            <a:r>
              <a:rPr lang="en-US" sz="2200" dirty="0">
                <a:solidFill>
                  <a:srgbClr val="0070C0"/>
                </a:solidFill>
                <a:latin typeface="Consolas" panose="020B0609020204030204" pitchFamily="49" charset="0"/>
                <a:cs typeface="Arial" panose="020B0604020202020204" pitchFamily="34" charset="0"/>
              </a:rPr>
              <a:t>{ expr } { = | != | ^= | &lt;&gt; | &gt; | &lt; | &gt;= | &lt;= } </a:t>
            </a:r>
            <a:endParaRPr lang="en-US" sz="2200" dirty="0" smtClean="0">
              <a:solidFill>
                <a:srgbClr val="0070C0"/>
              </a:solidFill>
              <a:latin typeface="Consolas" panose="020B0609020204030204" pitchFamily="49" charset="0"/>
              <a:cs typeface="Arial" panose="020B0604020202020204" pitchFamily="34" charset="0"/>
            </a:endParaRPr>
          </a:p>
          <a:p>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        { ANY </a:t>
            </a:r>
            <a:r>
              <a:rPr lang="en-US" sz="2200" dirty="0">
                <a:solidFill>
                  <a:srgbClr val="0070C0"/>
                </a:solidFill>
                <a:latin typeface="Consolas" panose="020B0609020204030204" pitchFamily="49" charset="0"/>
                <a:cs typeface="Arial" panose="020B0604020202020204" pitchFamily="34" charset="0"/>
              </a:rPr>
              <a:t>| SOME | ALL } </a:t>
            </a:r>
            <a:r>
              <a:rPr lang="en-US" sz="2200" dirty="0" smtClean="0">
                <a:solidFill>
                  <a:srgbClr val="0070C0"/>
                </a:solidFill>
                <a:latin typeface="Consolas" panose="020B0609020204030204" pitchFamily="49" charset="0"/>
                <a:cs typeface="Arial" panose="020B0604020202020204" pitchFamily="34" charset="0"/>
              </a:rPr>
              <a:t>{ expr </a:t>
            </a:r>
            <a:r>
              <a:rPr lang="en-US" sz="2200" dirty="0">
                <a:solidFill>
                  <a:srgbClr val="0070C0"/>
                </a:solidFill>
                <a:latin typeface="Consolas" panose="020B0609020204030204" pitchFamily="49" charset="0"/>
                <a:cs typeface="Arial" panose="020B0604020202020204" pitchFamily="34" charset="0"/>
              </a:rPr>
              <a:t>| (subquery</a:t>
            </a:r>
            <a:r>
              <a:rPr lang="en-US" sz="2200" dirty="0" smtClean="0">
                <a:solidFill>
                  <a:srgbClr val="0070C0"/>
                </a:solidFill>
                <a:latin typeface="Consolas" panose="020B0609020204030204" pitchFamily="49" charset="0"/>
                <a:cs typeface="Arial" panose="020B0604020202020204" pitchFamily="34" charset="0"/>
              </a:rPr>
              <a:t>) }</a:t>
            </a:r>
            <a:endParaRPr lang="en-US" sz="2200"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comparison functions and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522391601"/>
              </p:ext>
            </p:extLst>
          </p:nvPr>
        </p:nvGraphicFramePr>
        <p:xfrm>
          <a:off x="152401" y="782010"/>
          <a:ext cx="8839200" cy="5237790"/>
        </p:xfrm>
        <a:graphic>
          <a:graphicData uri="http://schemas.openxmlformats.org/drawingml/2006/table">
            <a:tbl>
              <a:tblPr>
                <a:tableStyleId>{616DA210-FB5B-4158-B5E0-FEB733F419BA}</a:tableStyleId>
              </a:tblPr>
              <a:tblGrid>
                <a:gridCol w="2678740"/>
                <a:gridCol w="6160460"/>
              </a:tblGrid>
              <a:tr h="177542">
                <a:tc>
                  <a:txBody>
                    <a:bodyPr/>
                    <a:lstStyle/>
                    <a:p>
                      <a:pPr fontAlgn="base"/>
                      <a:r>
                        <a:rPr lang="en-IN" sz="2000" u="none" strike="noStrike" dirty="0" smtClean="0">
                          <a:solidFill>
                            <a:srgbClr val="006C86"/>
                          </a:solidFill>
                          <a:effectLst/>
                        </a:rPr>
                        <a:t>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Equal </a:t>
                      </a:r>
                      <a:r>
                        <a:rPr lang="en-IN" sz="2000" dirty="0">
                          <a:effectLst/>
                        </a:rPr>
                        <a:t>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 &lt;&gt;,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Simple </a:t>
                      </a:r>
                      <a:r>
                        <a:rPr lang="en-IN" sz="2000" dirty="0">
                          <a:effectLst/>
                        </a:rPr>
                        <a:t>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not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Negation </a:t>
                      </a:r>
                      <a:r>
                        <a:rPr lang="en-IN" sz="2000" dirty="0">
                          <a:effectLst/>
                        </a:rPr>
                        <a:t>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Test </a:t>
                      </a:r>
                      <a:r>
                        <a:rPr lang="en-IN" sz="2000" dirty="0">
                          <a:effectLst/>
                        </a:rPr>
                        <a:t>a value against a </a:t>
                      </a:r>
                      <a:r>
                        <a:rPr lang="en-IN" sz="2000" dirty="0" smtClean="0">
                          <a:effectLst/>
                        </a:rPr>
                        <a:t>Boolean</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not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coalesce()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Return </a:t>
                      </a:r>
                      <a:r>
                        <a:rPr lang="en-IN" sz="2000" dirty="0">
                          <a:effectLst/>
                        </a:rPr>
                        <a:t>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
        <p:nvSpPr>
          <p:cNvPr id="4" name="Rectangle 3"/>
          <p:cNvSpPr/>
          <p:nvPr/>
        </p:nvSpPr>
        <p:spPr>
          <a:xfrm>
            <a:off x="2381250" y="3276600"/>
            <a:ext cx="4381500" cy="430887"/>
          </a:xfrm>
          <a:prstGeom prst="rect">
            <a:avLst/>
          </a:prstGeom>
        </p:spPr>
        <p:txBody>
          <a:bodyPr wrap="square">
            <a:spAutoFit/>
          </a:bodyPr>
          <a:lstStyle/>
          <a:p>
            <a:r>
              <a:rPr lang="en-US" sz="2200" dirty="0">
                <a:solidFill>
                  <a:srgbClr val="0070C0"/>
                </a:solidFill>
                <a:latin typeface="Consolas" panose="020B0609020204030204" pitchFamily="49" charset="0"/>
                <a:cs typeface="Arial" panose="020B0604020202020204" pitchFamily="34" charset="0"/>
              </a:rPr>
              <a:t>{ expr } { </a:t>
            </a:r>
            <a:r>
              <a:rPr lang="en-US" sz="2200" dirty="0" smtClean="0">
                <a:solidFill>
                  <a:srgbClr val="0070C0"/>
                </a:solidFill>
                <a:latin typeface="Consolas" panose="020B0609020204030204" pitchFamily="49" charset="0"/>
                <a:cs typeface="Arial" panose="020B0604020202020204" pitchFamily="34" charset="0"/>
              </a:rPr>
              <a:t>AND </a:t>
            </a:r>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OR </a:t>
            </a:r>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NOT } </a:t>
            </a:r>
          </a:p>
        </p:txBody>
      </p:sp>
    </p:spTree>
    <p:extLst>
      <p:ext uri="{BB962C8B-B14F-4D97-AF65-F5344CB8AC3E}">
        <p14:creationId xmlns:p14="http://schemas.microsoft.com/office/powerpoint/2010/main" val="3785592813"/>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logical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730902021"/>
              </p:ext>
            </p:extLst>
          </p:nvPr>
        </p:nvGraphicFramePr>
        <p:xfrm>
          <a:off x="76200" y="782010"/>
          <a:ext cx="8991599" cy="1961958"/>
        </p:xfrm>
        <a:graphic>
          <a:graphicData uri="http://schemas.openxmlformats.org/drawingml/2006/table">
            <a:tbl>
              <a:tblPr>
                <a:tableStyleId>{616DA210-FB5B-4158-B5E0-FEB733F419BA}</a:tableStyleId>
              </a:tblPr>
              <a:tblGrid>
                <a:gridCol w="902031"/>
                <a:gridCol w="8089568"/>
              </a:tblGrid>
              <a:tr h="177542">
                <a:tc>
                  <a:txBody>
                    <a:bodyPr/>
                    <a:lstStyle/>
                    <a:p>
                      <a:pPr algn="ctr" fontAlgn="base"/>
                      <a:r>
                        <a:rPr lang="en-IN" sz="2000" u="none" strike="noStrike" dirty="0" smtClean="0">
                          <a:solidFill>
                            <a:srgbClr val="006C86"/>
                          </a:solidFill>
                          <a:effectLst/>
                        </a:rPr>
                        <a:t>and</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both component conditions are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either is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or</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either component condition is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both are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not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the following condition is </a:t>
                      </a:r>
                      <a:r>
                        <a:rPr lang="en-US" sz="2000" dirty="0" smtClean="0">
                          <a:solidFill>
                            <a:schemeClr val="accent2">
                              <a:lumMod val="75000"/>
                            </a:schemeClr>
                          </a:solidFill>
                          <a:effectLst/>
                        </a:rPr>
                        <a:t>FALSE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it is </a:t>
                      </a:r>
                      <a:r>
                        <a:rPr lang="en-US" sz="2000" dirty="0" smtClean="0">
                          <a:solidFill>
                            <a:schemeClr val="accent2">
                              <a:lumMod val="75000"/>
                            </a:schemeClr>
                          </a:solidFill>
                          <a:effectLst/>
                        </a:rPr>
                        <a:t>TRUE</a:t>
                      </a:r>
                      <a:r>
                        <a:rPr lang="en-US" sz="2000" dirty="0" smtClean="0">
                          <a:effectLst/>
                        </a:rPr>
                        <a:t>. If it is </a:t>
                      </a:r>
                      <a:r>
                        <a:rPr lang="en-US" sz="2000" dirty="0" smtClean="0">
                          <a:solidFill>
                            <a:schemeClr val="accent2">
                              <a:lumMod val="75000"/>
                            </a:schemeClr>
                          </a:solidFill>
                          <a:effectLst/>
                        </a:rPr>
                        <a:t>UNKNOWN</a:t>
                      </a:r>
                      <a:r>
                        <a:rPr lang="en-US" sz="2000" dirty="0" smtClean="0">
                          <a:effectLst/>
                        </a:rPr>
                        <a:t>, it remains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0377097"/>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statement… syntax</a:t>
            </a:r>
          </a:p>
          <a:p>
            <a:endParaRPr lang="en-US" dirty="0"/>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4234553092"/>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order by clause</a:t>
            </a:r>
            <a:endParaRPr lang="en-US" dirty="0"/>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11" name="Rectangle 10"/>
          <p:cNvSpPr/>
          <p:nvPr/>
        </p:nvSpPr>
        <p:spPr>
          <a:xfrm>
            <a:off x="304800" y="212447"/>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t>
            </a:r>
            <a:r>
              <a:rPr lang="en-IN" sz="2200" b="1" dirty="0" smtClean="0">
                <a:latin typeface="Segoe UI Light" panose="020B0502040204020203" pitchFamily="34" charset="0"/>
                <a:ea typeface="Calibri" panose="020F0502020204030204" pitchFamily="34" charset="0"/>
                <a:cs typeface="Segoe UI Light" panose="020B0502040204020203" pitchFamily="34" charset="0"/>
              </a:rPr>
              <a:t>ascending</a:t>
            </a:r>
            <a:r>
              <a:rPr lang="en-IN"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IN" sz="2200" dirty="0">
                <a:latin typeface="Segoe UI Light" panose="020B0502040204020203" pitchFamily="34" charset="0"/>
                <a:ea typeface="Calibri" panose="020F0502020204030204" pitchFamily="34" charset="0"/>
                <a:cs typeface="Segoe UI Light" panose="020B0502040204020203" pitchFamily="34" charset="0"/>
              </a:rPr>
              <a:t>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6" name="Rectangle 5"/>
          <p:cNvSpPr/>
          <p:nvPr/>
        </p:nvSpPr>
        <p:spPr>
          <a:xfrm>
            <a:off x="304800" y="5028728"/>
            <a:ext cx="8534400" cy="707886"/>
          </a:xfrm>
          <a:prstGeom prst="rect">
            <a:avLst/>
          </a:prstGeom>
        </p:spPr>
        <p:txBody>
          <a:bodyPr wrap="square">
            <a:spAutoFit/>
          </a:bodyPr>
          <a:lstStyle/>
          <a:p>
            <a:r>
              <a:rPr lang="en-US" sz="2000" dirty="0">
                <a:solidFill>
                  <a:srgbClr val="036883"/>
                </a:solidFill>
              </a:rPr>
              <a:t>NULLS LAST is the default for ascending order, and NULLS FIRST is the default for descending order.</a:t>
            </a:r>
          </a:p>
        </p:txBody>
      </p:sp>
    </p:spTree>
    <p:extLst>
      <p:ext uri="{BB962C8B-B14F-4D97-AF65-F5344CB8AC3E}">
        <p14:creationId xmlns:p14="http://schemas.microsoft.com/office/powerpoint/2010/main" val="2386983105"/>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6200" y="2819400"/>
            <a:ext cx="8991600" cy="2068259"/>
          </a:xfrm>
          <a:prstGeom prst="rect">
            <a:avLst/>
          </a:prstGeom>
          <a:solidFill>
            <a:srgbClr val="E8F97F"/>
          </a:solidFill>
        </p:spPr>
        <p:txBody>
          <a:bodyPr wrap="square">
            <a:spAutoFit/>
          </a:bodyPr>
          <a:lstStyle/>
          <a:p>
            <a:pPr marL="342900" indent="-342900">
              <a:lnSpc>
                <a:spcPct val="107000"/>
              </a:lnSpc>
              <a:buFont typeface="Arial" panose="020B0604020202020204" pitchFamily="34" charset="0"/>
              <a:buChar char="•"/>
            </a:pPr>
            <a:r>
              <a:rPr lang="en-US" sz="2000" dirty="0">
                <a:latin typeface="Segoe UI Light" panose="020B0502040204020203" pitchFamily="34" charset="0"/>
                <a:ea typeface="Calibri" panose="020F0502020204030204" pitchFamily="34" charset="0"/>
                <a:cs typeface="Segoe UI Light" panose="020B0502040204020203" pitchFamily="34" charset="0"/>
              </a:rPr>
              <a:t>If </a:t>
            </a:r>
            <a:r>
              <a:rPr lang="en-US" sz="2000" i="1" dirty="0">
                <a:latin typeface="Segoe UI Light" panose="020B0502040204020203" pitchFamily="34" charset="0"/>
                <a:ea typeface="Calibri" panose="020F0502020204030204" pitchFamily="34" charset="0"/>
                <a:cs typeface="Segoe UI Light" panose="020B0502040204020203" pitchFamily="34" charset="0"/>
              </a:rPr>
              <a:t>SELECT DISTINCT </a:t>
            </a:r>
            <a:r>
              <a:rPr lang="en-US" sz="2000" dirty="0">
                <a:latin typeface="Segoe UI Light" panose="020B0502040204020203" pitchFamily="34" charset="0"/>
                <a:ea typeface="Calibri" panose="020F0502020204030204" pitchFamily="34" charset="0"/>
                <a:cs typeface="Segoe UI Light" panose="020B0502040204020203" pitchFamily="34" charset="0"/>
              </a:rPr>
              <a:t>is specified or if the SELECT statement contains a </a:t>
            </a:r>
            <a:r>
              <a:rPr lang="en-US" sz="2000" i="1" dirty="0">
                <a:latin typeface="Segoe UI Light" panose="020B0502040204020203" pitchFamily="34" charset="0"/>
                <a:ea typeface="Calibri" panose="020F0502020204030204" pitchFamily="34" charset="0"/>
                <a:cs typeface="Segoe UI Light" panose="020B0502040204020203" pitchFamily="34" charset="0"/>
              </a:rPr>
              <a:t>GROUP BY</a:t>
            </a:r>
            <a:r>
              <a:rPr lang="en-US" sz="2000" dirty="0">
                <a:latin typeface="Segoe UI Light" panose="020B0502040204020203" pitchFamily="34" charset="0"/>
                <a:ea typeface="Calibri" panose="020F0502020204030204" pitchFamily="34" charset="0"/>
                <a:cs typeface="Segoe UI Light" panose="020B0502040204020203" pitchFamily="34" charset="0"/>
              </a:rPr>
              <a:t> clause, </a:t>
            </a:r>
            <a:r>
              <a:rPr lang="en-US" sz="2000" b="1" dirty="0">
                <a:latin typeface="Segoe UI Light" panose="020B0502040204020203" pitchFamily="34" charset="0"/>
                <a:ea typeface="Calibri" panose="020F0502020204030204" pitchFamily="34" charset="0"/>
                <a:cs typeface="Segoe UI Light" panose="020B0502040204020203" pitchFamily="34" charset="0"/>
              </a:rPr>
              <a:t>the ORDER BY columns must be in the SELECT list</a:t>
            </a:r>
            <a:r>
              <a:rPr lang="en-US" sz="2000" dirty="0">
                <a:latin typeface="Segoe UI Light" panose="020B0502040204020203" pitchFamily="34" charset="0"/>
                <a:ea typeface="Calibri" panose="020F0502020204030204" pitchFamily="34" charset="0"/>
                <a:cs typeface="Segoe UI Light" panose="020B0502040204020203" pitchFamily="34" charset="0"/>
              </a:rPr>
              <a:t>.</a:t>
            </a:r>
            <a:endParaRPr lang="en-US" sz="2000" dirty="0" smtClean="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pPr>
            <a:endParaRPr lang="en-US" sz="2000" dirty="0">
              <a:latin typeface="Segoe UI Light" panose="020B0502040204020203" pitchFamily="34" charset="0"/>
              <a:ea typeface="Calibri" panose="020F0502020204030204" pitchFamily="34" charset="0"/>
              <a:cs typeface="Segoe UI Light" panose="020B0502040204020203" pitchFamily="34" charset="0"/>
            </a:endParaRPr>
          </a:p>
          <a:p>
            <a:pPr marL="342900" indent="-342900">
              <a:lnSpc>
                <a:spcPct val="107000"/>
              </a:lnSpc>
              <a:buFont typeface="Arial" panose="020B0604020202020204" pitchFamily="34" charset="0"/>
              <a:buChar char="•"/>
            </a:pPr>
            <a:r>
              <a:rPr lang="en-US" sz="2000" dirty="0" smtClean="0">
                <a:latin typeface="Segoe UI Light" panose="020B0502040204020203" pitchFamily="34" charset="0"/>
                <a:ea typeface="Calibri" panose="020F0502020204030204" pitchFamily="34" charset="0"/>
                <a:cs typeface="Segoe UI Light" panose="020B0502040204020203" pitchFamily="34" charset="0"/>
              </a:rPr>
              <a:t>If </a:t>
            </a:r>
            <a:r>
              <a:rPr lang="en-US" sz="2000" dirty="0">
                <a:latin typeface="Segoe UI Light" panose="020B0502040204020203" pitchFamily="34" charset="0"/>
                <a:ea typeface="Calibri" panose="020F0502020204030204" pitchFamily="34" charset="0"/>
                <a:cs typeface="Segoe UI Light" panose="020B0502040204020203" pitchFamily="34" charset="0"/>
              </a:rPr>
              <a:t>the null ordering is not specified then the handling of the null values is:</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LAST if the sort is ASC</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FIRST if the sort is DESC</a:t>
            </a: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12" name="Rectangle 11"/>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192186713"/>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2693075"/>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
        <p:nvSpPr>
          <p:cNvPr id="8" name="Rectangle 7"/>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6" name="Rectangle 5"/>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782468158"/>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2" name="Rectangle 1"/>
          <p:cNvSpPr/>
          <p:nvPr/>
        </p:nvSpPr>
        <p:spPr>
          <a:xfrm>
            <a:off x="152400" y="2590800"/>
            <a:ext cx="8839200" cy="3647152"/>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a:t>
            </a:r>
            <a:r>
              <a:rPr lang="en-US" sz="2200" dirty="0" smtClean="0">
                <a:solidFill>
                  <a:srgbClr val="BAB294"/>
                </a:solidFill>
                <a:latin typeface="Calibri" panose="020F0502020204030204" pitchFamily="34" charset="0"/>
                <a:cs typeface="Calibri" panose="020F0502020204030204" pitchFamily="34" charset="0"/>
              </a:rPr>
              <a:t>desc</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 </a:t>
            </a:r>
            <a:r>
              <a:rPr lang="en-US" sz="2200" dirty="0">
                <a:solidFill>
                  <a:srgbClr val="BAB294"/>
                </a:solidFill>
                <a:latin typeface="Calibri" panose="020F0502020204030204" pitchFamily="34" charset="0"/>
                <a:cs typeface="Calibri" panose="020F0502020204030204" pitchFamily="34" charset="0"/>
              </a:rPr>
              <a:t>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a:solidFill>
                  <a:srgbClr val="BAB294"/>
                </a:solidFill>
                <a:latin typeface="Calibri" panose="020F0502020204030204" pitchFamily="34" charset="0"/>
                <a:cs typeface="Calibri" panose="020F0502020204030204" pitchFamily="34" charset="0"/>
              </a:rPr>
              <a:t>nulls</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smtClean="0">
                <a:solidFill>
                  <a:srgbClr val="BAB294"/>
                </a:solidFill>
                <a:latin typeface="Calibri" panose="020F0502020204030204" pitchFamily="34" charset="0"/>
                <a:cs typeface="Calibri" panose="020F0502020204030204" pitchFamily="34" charset="0"/>
              </a:rPr>
              <a:t>desc 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first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6" name="Rectangle 5"/>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928306571"/>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where clause</a:t>
            </a:r>
            <a:endParaRPr lang="en-US" dirty="0"/>
          </a:p>
        </p:txBody>
      </p:sp>
      <p:sp>
        <p:nvSpPr>
          <p:cNvPr id="3" name="Rectangle 2"/>
          <p:cNvSpPr/>
          <p:nvPr/>
        </p:nvSpPr>
        <p:spPr>
          <a:xfrm>
            <a:off x="152400" y="4079809"/>
            <a:ext cx="8839200" cy="1635191"/>
          </a:xfrm>
          <a:prstGeom prst="rect">
            <a:avLst/>
          </a:prstGeom>
          <a:solidFill>
            <a:srgbClr val="B22251"/>
          </a:solidFill>
        </p:spPr>
        <p:txBody>
          <a:bodyPr wrap="square">
            <a:spAutoFit/>
          </a:bodyPr>
          <a:lstStyle/>
          <a:p>
            <a:pPr>
              <a:lnSpc>
                <a:spcPct val="107000"/>
              </a:lnSpc>
              <a:spcAft>
                <a:spcPts val="0"/>
              </a:spcAft>
            </a:pP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Expressions </a:t>
            </a:r>
            <a:r>
              <a:rPr lang="en-IN" b="1" dirty="0">
                <a:solidFill>
                  <a:schemeClr val="bg1"/>
                </a:solidFill>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use</a:t>
            </a:r>
            <a:endParaRPr lang="en-IN" b="1" dirty="0">
              <a:solidFill>
                <a:schemeClr val="bg1"/>
              </a:solidFill>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Arithmetic</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Comparison</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Logical</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a:solidFill>
                  <a:schemeClr val="bg1"/>
                </a:solidFill>
                <a:latin typeface="Arial" panose="020B0604020202020204" pitchFamily="34" charset="0"/>
                <a:ea typeface="Calibri" panose="020F0502020204030204" pitchFamily="34" charset="0"/>
                <a:cs typeface="Arial" panose="020B0604020202020204" pitchFamily="34" charset="0"/>
              </a:rPr>
              <a:t>o</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perators</a:t>
            </a:r>
            <a:endParaRPr lang="en-IN" i="1" dirty="0">
              <a:solidFill>
                <a:schemeClr val="bg1"/>
              </a:solidFill>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1352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1672017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a:t>
            </a:r>
            <a:r>
              <a:rPr lang="en-IN" dirty="0" smtClean="0">
                <a:solidFill>
                  <a:srgbClr val="7EEEE3"/>
                </a:solidFill>
                <a:latin typeface="Segoe UI Light" panose="020B0502040204020203" pitchFamily="34" charset="0"/>
                <a:cs typeface="Segoe UI Light" panose="020B0502040204020203" pitchFamily="34" charset="0"/>
              </a:rPr>
              <a:t>is database</a:t>
            </a:r>
            <a:r>
              <a:rPr lang="en-IN" dirty="0">
                <a:solidFill>
                  <a:srgbClr val="7EEEE3"/>
                </a:solidFill>
                <a:latin typeface="Segoe UI Light" panose="020B0502040204020203" pitchFamily="34" charset="0"/>
                <a:cs typeface="Segoe UI Light" panose="020B0502040204020203" pitchFamily="34" charset="0"/>
              </a:rPr>
              <a:t>?</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152400" y="152400"/>
            <a:ext cx="8839200" cy="830997"/>
          </a:xfrm>
          <a:prstGeom prst="rect">
            <a:avLst/>
          </a:prstGeom>
        </p:spPr>
        <p:txBody>
          <a:bodyPr wrap="square">
            <a:spAutoFit/>
          </a:bodyPr>
          <a:lstStyle/>
          <a:p>
            <a:r>
              <a:rPr lang="en-IN" sz="2400" dirty="0">
                <a:solidFill>
                  <a:schemeClr val="accent5">
                    <a:lumMod val="50000"/>
                  </a:schemeClr>
                </a:solidFill>
                <a:latin typeface="arial" panose="020B0604020202020204" pitchFamily="34" charset="0"/>
              </a:rPr>
              <a:t>A </a:t>
            </a:r>
            <a:r>
              <a:rPr lang="en-IN" sz="2400" b="1" dirty="0">
                <a:solidFill>
                  <a:schemeClr val="accent5">
                    <a:lumMod val="50000"/>
                  </a:schemeClr>
                </a:solidFill>
                <a:latin typeface="arial" panose="020B0604020202020204" pitchFamily="34" charset="0"/>
              </a:rPr>
              <a:t>database application</a:t>
            </a:r>
            <a:r>
              <a:rPr lang="en-IN" sz="2400" dirty="0">
                <a:solidFill>
                  <a:schemeClr val="accent5">
                    <a:lumMod val="50000"/>
                  </a:schemeClr>
                </a:solidFill>
                <a:latin typeface="arial" panose="020B0604020202020204" pitchFamily="34" charset="0"/>
              </a:rPr>
              <a:t> is a computer program whose primary purpose is entering and retrieving </a:t>
            </a:r>
            <a:r>
              <a:rPr lang="en-IN" sz="2400" dirty="0" smtClean="0">
                <a:solidFill>
                  <a:schemeClr val="accent5">
                    <a:lumMod val="50000"/>
                  </a:schemeClr>
                </a:solidFill>
                <a:latin typeface="arial" panose="020B0604020202020204" pitchFamily="34" charset="0"/>
              </a:rPr>
              <a:t>information.</a:t>
            </a:r>
            <a:endParaRPr lang="en-IN" sz="24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clause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40166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 WHERE where_condition </a:t>
            </a:r>
            <a:r>
              <a:rPr lang="en-US" dirty="0">
                <a:solidFill>
                  <a:srgbClr val="0070C0"/>
                </a:solidFill>
                <a:latin typeface="Consolas" panose="020B0609020204030204" pitchFamily="49" charset="0"/>
                <a:cs typeface="Arial" panose="020B0604020202020204" pitchFamily="34" charset="0"/>
              </a:rPr>
              <a:t>] [ORDER BY { col_name | expr | position | alias }  [ASC | DESC], ...] [ NULLS FIRST | NULLS LAST ]</a:t>
            </a:r>
          </a:p>
        </p:txBody>
      </p:sp>
      <p:sp>
        <p:nvSpPr>
          <p:cNvPr id="3" name="Rectangle 2"/>
          <p:cNvSpPr/>
          <p:nvPr/>
        </p:nvSpPr>
        <p:spPr>
          <a:xfrm>
            <a:off x="152400" y="37338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 </a:t>
            </a:r>
            <a:r>
              <a:rPr lang="en-US" sz="2200" dirty="0">
                <a:solidFill>
                  <a:srgbClr val="880015"/>
                </a:solidFill>
                <a:latin typeface="Calibri" panose="020F0502020204030204" pitchFamily="34" charset="0"/>
              </a:rPr>
              <a:t>1</a:t>
            </a:r>
            <a:r>
              <a:rPr lang="en-US" sz="2200" dirty="0" smtClean="0">
                <a:solidFill>
                  <a:srgbClr val="880015"/>
                </a:solidFill>
                <a:latin typeface="Calibri" panose="020F0502020204030204" pitchFamily="34" charset="0"/>
              </a:rPr>
              <a:t>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smtClean="0">
              <a:solidFill>
                <a:srgbClr val="B97A57"/>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09-JUN-81</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00A2E8"/>
              </a:solidFill>
              <a:latin typeface="Calibri" panose="020F0502020204030204" pitchFamily="34" charset="0"/>
            </a:endParaRPr>
          </a:p>
        </p:txBody>
      </p:sp>
      <p:sp>
        <p:nvSpPr>
          <p:cNvPr id="8" name="Rectangle 7"/>
          <p:cNvSpPr/>
          <p:nvPr/>
        </p:nvSpPr>
        <p:spPr>
          <a:xfrm>
            <a:off x="76200" y="750346"/>
            <a:ext cx="8915400" cy="1477328"/>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WHERE clause is an optional part of a SelectExpression, DELETE statement, or UPDATE statement. The WHERE clause lets you select rows based on a boolean expression. Only rows for which the expression evaluates to TRUE are returned in the result, or, in the case of a DELETE statement, deleted, or, in the case of an UPDATE statement, updated.</a:t>
            </a:r>
          </a:p>
        </p:txBody>
      </p:sp>
    </p:spTree>
    <p:extLst>
      <p:ext uri="{BB962C8B-B14F-4D97-AF65-F5344CB8AC3E}">
        <p14:creationId xmlns:p14="http://schemas.microsoft.com/office/powerpoint/2010/main" val="1893144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pseudocolumn</a:t>
            </a:r>
            <a:endParaRPr lang="en-IN" dirty="0"/>
          </a:p>
        </p:txBody>
      </p:sp>
    </p:spTree>
    <p:extLst>
      <p:ext uri="{BB962C8B-B14F-4D97-AF65-F5344CB8AC3E}">
        <p14:creationId xmlns:p14="http://schemas.microsoft.com/office/powerpoint/2010/main" val="2291061462"/>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rownum</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743200"/>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rownum</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ROWNUM pseudocolumn returns a number indicating the order in which Oracle selects the row from a table or set of joined rows. The first row selected has a ROWNUM of 1.</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3276600"/>
            <a:ext cx="8873836"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order</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smtClean="0">
                <a:solidFill>
                  <a:srgbClr val="B22251"/>
                </a:solidFill>
                <a:latin typeface="Calibri" panose="020F0502020204030204" pitchFamily="34" charset="0"/>
                <a:cs typeface="Arial" panose="020B0604020202020204" pitchFamily="34" charset="0"/>
              </a:rPr>
              <a:t> </a:t>
            </a:r>
            <a:r>
              <a:rPr lang="en-US" sz="2200" dirty="0" smtClean="0">
                <a:latin typeface="Calibri" panose="020F0502020204030204" pitchFamily="34" charset="0"/>
                <a:cs typeface="Arial" panose="020B060402020202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 </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6"/>
                </a:solidFill>
                <a:latin typeface="Calibri" panose="020F0502020204030204" pitchFamily="34" charset="0"/>
                <a:cs typeface="Arial" panose="020B0604020202020204" pitchFamily="34" charset="0"/>
              </a:rPr>
              <a:t>&lt;</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rgbClr val="C00000"/>
                </a:solidFill>
                <a:latin typeface="Calibri" panose="020F0502020204030204" pitchFamily="34" charset="0"/>
                <a:cs typeface="Arial" panose="020B060402020202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
        <p:nvSpPr>
          <p:cNvPr id="3" name="Rectangle 2"/>
          <p:cNvSpPr/>
          <p:nvPr/>
        </p:nvSpPr>
        <p:spPr>
          <a:xfrm>
            <a:off x="3581400" y="1676400"/>
            <a:ext cx="5486400" cy="969496"/>
          </a:xfrm>
          <a:prstGeom prst="rect">
            <a:avLst/>
          </a:prstGeom>
          <a:solidFill>
            <a:schemeClr val="bg1">
              <a:lumMod val="95000"/>
            </a:schemeClr>
          </a:solidFill>
        </p:spPr>
        <p:txBody>
          <a:bodyPr wrap="square">
            <a:spAutoFit/>
          </a:bodyPr>
          <a:lstStyle/>
          <a:p>
            <a:r>
              <a:rPr lang="en-US" sz="1900" dirty="0">
                <a:solidFill>
                  <a:schemeClr val="bg2">
                    <a:lumMod val="25000"/>
                  </a:schemeClr>
                </a:solidFill>
              </a:rPr>
              <a:t>If an ORDER BY clause follows ROWNUM in the same query, then the rows will be reordered by the ORDER BY clause.</a:t>
            </a:r>
          </a:p>
        </p:txBody>
      </p:sp>
    </p:spTree>
    <p:extLst>
      <p:ext uri="{BB962C8B-B14F-4D97-AF65-F5344CB8AC3E}">
        <p14:creationId xmlns:p14="http://schemas.microsoft.com/office/powerpoint/2010/main" val="3691373979"/>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rowid</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221468"/>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rowid</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1200329"/>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ROWID is a pseudocolumn that uniquely defines a single row in a database table. The term pseudocolumn is used because you can refer to ROWID in the WHERE clauses of a query as you would refer to a column stored in your database; the difference is you cannot insert, update, or delete ROWID values.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27432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graphicFrame>
        <p:nvGraphicFramePr>
          <p:cNvPr id="2" name="Table 1"/>
          <p:cNvGraphicFramePr>
            <a:graphicFrameLocks noGrp="1"/>
          </p:cNvGraphicFramePr>
          <p:nvPr>
            <p:extLst>
              <p:ext uri="{D42A27DB-BD31-4B8C-83A1-F6EECF244321}">
                <p14:modId xmlns:p14="http://schemas.microsoft.com/office/powerpoint/2010/main" val="1193080068"/>
              </p:ext>
            </p:extLst>
          </p:nvPr>
        </p:nvGraphicFramePr>
        <p:xfrm>
          <a:off x="152400" y="3200400"/>
          <a:ext cx="8873836" cy="1280160"/>
        </p:xfrm>
        <a:graphic>
          <a:graphicData uri="http://schemas.openxmlformats.org/drawingml/2006/table">
            <a:tbl>
              <a:tblPr>
                <a:tableStyleId>{5940675A-B579-460E-94D1-54222C63F5DA}</a:tableStyleId>
              </a:tblPr>
              <a:tblGrid>
                <a:gridCol w="3124200"/>
                <a:gridCol w="5749636"/>
              </a:tblGrid>
              <a:tr h="0">
                <a:tc>
                  <a:txBody>
                    <a:bodyPr/>
                    <a:lstStyle/>
                    <a:p>
                      <a:pPr algn="l" rtl="0" fontAlgn="t"/>
                      <a:r>
                        <a:rPr lang="en-US" u="none" strike="noStrike" dirty="0" smtClean="0">
                          <a:effectLst/>
                          <a:latin typeface="Calibri" panose="020F0502020204030204" pitchFamily="34" charset="0"/>
                          <a:cs typeface="Calibri" panose="020F0502020204030204" pitchFamily="34" charset="0"/>
                        </a:rPr>
                        <a:t>   </a:t>
                      </a:r>
                      <a:r>
                        <a:rPr kumimoji="0" lang="en-US" b="0" u="none" strike="noStrike" kern="1200" dirty="0" smtClean="0">
                          <a:solidFill>
                            <a:srgbClr val="145C93"/>
                          </a:solidFill>
                          <a:effectLst/>
                          <a:latin typeface="Calibri" panose="020F0502020204030204" pitchFamily="34" charset="0"/>
                          <a:ea typeface="+mn-ea"/>
                          <a:cs typeface="Calibri" panose="020F0502020204030204" pitchFamily="34" charset="0"/>
                        </a:rPr>
                        <a:t>ROWID_BLOCK_NUMBER</a:t>
                      </a:r>
                      <a:endParaRPr kumimoji="0" lang="en-US" b="0" u="none" strike="noStrike" kern="1200" dirty="0">
                        <a:solidFill>
                          <a:srgbClr val="145C93"/>
                        </a:solidFill>
                        <a:effectLst/>
                        <a:latin typeface="Calibri" panose="020F0502020204030204" pitchFamily="34" charset="0"/>
                        <a:ea typeface="+mn-ea"/>
                        <a:cs typeface="Calibri" panose="020F0502020204030204" pitchFamily="34" charset="0"/>
                      </a:endParaRPr>
                    </a:p>
                  </a:txBody>
                  <a:tcPr marL="57150" marR="57150" marT="76200" marB="76200"/>
                </a:tc>
                <a:tc>
                  <a:txBody>
                    <a:bodyPr/>
                    <a:lstStyle/>
                    <a:p>
                      <a:pPr algn="l" rtl="0" fontAlgn="t"/>
                      <a:r>
                        <a:rPr lang="en-US" dirty="0" smtClean="0">
                          <a:effectLst/>
                          <a:latin typeface="Calibri" panose="020F0502020204030204" pitchFamily="34" charset="0"/>
                          <a:cs typeface="Calibri" panose="020F0502020204030204" pitchFamily="34" charset="0"/>
                        </a:rPr>
                        <a:t>   Returns </a:t>
                      </a:r>
                      <a:r>
                        <a:rPr lang="en-US" dirty="0">
                          <a:effectLst/>
                          <a:latin typeface="Calibri" panose="020F0502020204030204" pitchFamily="34" charset="0"/>
                          <a:cs typeface="Calibri" panose="020F0502020204030204" pitchFamily="34" charset="0"/>
                        </a:rPr>
                        <a:t>the block number of a ROWID</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r>
              <a:tr h="0">
                <a:tc>
                  <a:txBody>
                    <a:bodyPr/>
                    <a:lstStyle/>
                    <a:p>
                      <a:pPr algn="l" rtl="0" fontAlgn="t"/>
                      <a:r>
                        <a:rPr lang="en-US" b="0" u="none" strike="noStrike" dirty="0" smtClean="0">
                          <a:solidFill>
                            <a:srgbClr val="145C93"/>
                          </a:solidFill>
                          <a:effectLst/>
                          <a:latin typeface="Calibri" panose="020F0502020204030204" pitchFamily="34" charset="0"/>
                          <a:cs typeface="Calibri" panose="020F0502020204030204" pitchFamily="34" charset="0"/>
                        </a:rPr>
                        <a:t>   ROWID_RELATIVE_FNO</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c>
                  <a:txBody>
                    <a:bodyPr/>
                    <a:lstStyle/>
                    <a:p>
                      <a:pPr algn="l" rtl="0" fontAlgn="t"/>
                      <a:r>
                        <a:rPr lang="en-US" b="0" dirty="0" smtClean="0">
                          <a:solidFill>
                            <a:srgbClr val="222222"/>
                          </a:solidFill>
                          <a:effectLst/>
                          <a:latin typeface="Calibri" panose="020F0502020204030204" pitchFamily="34" charset="0"/>
                          <a:cs typeface="Calibri" panose="020F0502020204030204" pitchFamily="34" charset="0"/>
                        </a:rPr>
                        <a:t>   Returns </a:t>
                      </a:r>
                      <a:r>
                        <a:rPr lang="en-US" b="0" dirty="0">
                          <a:solidFill>
                            <a:srgbClr val="222222"/>
                          </a:solidFill>
                          <a:effectLst/>
                          <a:latin typeface="Calibri" panose="020F0502020204030204" pitchFamily="34" charset="0"/>
                          <a:cs typeface="Calibri" panose="020F0502020204030204" pitchFamily="34" charset="0"/>
                        </a:rPr>
                        <a:t>the file number of a ROWID</a:t>
                      </a:r>
                    </a:p>
                  </a:txBody>
                  <a:tcPr marL="57150" marR="57150" marT="76200" marB="76200"/>
                </a:tc>
              </a:tr>
              <a:tr h="0">
                <a:tc>
                  <a:txBody>
                    <a:bodyPr/>
                    <a:lstStyle/>
                    <a:p>
                      <a:pPr algn="l" rtl="0" fontAlgn="t"/>
                      <a:r>
                        <a:rPr lang="en-US" b="0" u="none" strike="noStrike" dirty="0" smtClean="0">
                          <a:solidFill>
                            <a:srgbClr val="145C93"/>
                          </a:solidFill>
                          <a:effectLst/>
                          <a:latin typeface="Calibri" panose="020F0502020204030204" pitchFamily="34" charset="0"/>
                          <a:cs typeface="Calibri" panose="020F0502020204030204" pitchFamily="34" charset="0"/>
                        </a:rPr>
                        <a:t>   ROWID_ROW_NUMBER</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c>
                  <a:txBody>
                    <a:bodyPr/>
                    <a:lstStyle/>
                    <a:p>
                      <a:pPr algn="l" rtl="0" fontAlgn="t"/>
                      <a:r>
                        <a:rPr lang="en-US" b="0" dirty="0" smtClean="0">
                          <a:solidFill>
                            <a:srgbClr val="222222"/>
                          </a:solidFill>
                          <a:effectLst/>
                          <a:latin typeface="Calibri" panose="020F0502020204030204" pitchFamily="34" charset="0"/>
                          <a:cs typeface="Calibri" panose="020F0502020204030204" pitchFamily="34" charset="0"/>
                        </a:rPr>
                        <a:t>   Returns </a:t>
                      </a:r>
                      <a:r>
                        <a:rPr lang="en-US" b="0" dirty="0">
                          <a:solidFill>
                            <a:srgbClr val="222222"/>
                          </a:solidFill>
                          <a:effectLst/>
                          <a:latin typeface="Calibri" panose="020F0502020204030204" pitchFamily="34" charset="0"/>
                          <a:cs typeface="Calibri" panose="020F0502020204030204" pitchFamily="34" charset="0"/>
                        </a:rPr>
                        <a:t>the row number</a:t>
                      </a:r>
                    </a:p>
                  </a:txBody>
                  <a:tcPr marL="57150" marR="57150" marT="76200" marB="76200"/>
                </a:tc>
              </a:tr>
            </a:tbl>
          </a:graphicData>
        </a:graphic>
      </p:graphicFrame>
      <p:sp>
        <p:nvSpPr>
          <p:cNvPr id="4" name="Rectangle 3"/>
          <p:cNvSpPr/>
          <p:nvPr/>
        </p:nvSpPr>
        <p:spPr>
          <a:xfrm>
            <a:off x="61289" y="89613"/>
            <a:ext cx="2127505" cy="430887"/>
          </a:xfrm>
          <a:prstGeom prst="rect">
            <a:avLst/>
          </a:prstGeom>
        </p:spPr>
        <p:txBody>
          <a:bodyPr wrap="none">
            <a:spAutoFit/>
          </a:bodyPr>
          <a:lstStyle/>
          <a:p>
            <a:r>
              <a:rPr lang="en-US" sz="2200" dirty="0">
                <a:solidFill>
                  <a:srgbClr val="FFFF00"/>
                </a:solidFill>
              </a:rPr>
              <a:t>DBMS_ROWID</a:t>
            </a:r>
          </a:p>
        </p:txBody>
      </p:sp>
      <p:sp>
        <p:nvSpPr>
          <p:cNvPr id="3" name="Rectangle 2"/>
          <p:cNvSpPr/>
          <p:nvPr/>
        </p:nvSpPr>
        <p:spPr>
          <a:xfrm>
            <a:off x="152400" y="4677251"/>
            <a:ext cx="8873836" cy="400110"/>
          </a:xfrm>
          <a:prstGeom prst="rect">
            <a:avLst/>
          </a:prstGeom>
          <a:solidFill>
            <a:schemeClr val="bg2"/>
          </a:solidFill>
        </p:spPr>
        <p:txBody>
          <a:bodyPr wrap="square">
            <a:spAutoFit/>
          </a:bodyPr>
          <a:lstStyle/>
          <a:p>
            <a:r>
              <a:rPr lang="en-US" sz="2000" dirty="0">
                <a:solidFill>
                  <a:schemeClr val="accent2">
                    <a:lumMod val="50000"/>
                  </a:schemeClr>
                </a:solidFill>
                <a:latin typeface="Helvetica Neue"/>
              </a:rPr>
              <a:t>They are unique identifiers for rows in a table.</a:t>
            </a:r>
            <a:endParaRPr lang="en-US" sz="2000" dirty="0">
              <a:solidFill>
                <a:schemeClr val="accent2">
                  <a:lumMod val="50000"/>
                </a:schemeClr>
              </a:solidFill>
            </a:endParaRPr>
          </a:p>
        </p:txBody>
      </p:sp>
      <p:sp>
        <p:nvSpPr>
          <p:cNvPr id="10" name="Rectangle 9"/>
          <p:cNvSpPr/>
          <p:nvPr/>
        </p:nvSpPr>
        <p:spPr>
          <a:xfrm>
            <a:off x="152400" y="5201721"/>
            <a:ext cx="8873836" cy="923330"/>
          </a:xfrm>
          <a:prstGeom prst="rect">
            <a:avLst/>
          </a:prstGeom>
        </p:spPr>
        <p:txBody>
          <a:bodyPr wrap="square">
            <a:spAutoFit/>
          </a:bodyPr>
          <a:lstStyle/>
          <a:p>
            <a:r>
              <a:rPr lang="en-US" dirty="0">
                <a:solidFill>
                  <a:schemeClr val="bg2">
                    <a:lumMod val="50000"/>
                  </a:schemeClr>
                </a:solidFill>
              </a:rPr>
              <a:t>Although you can use the ROWID pseudocolumn in the SELECT and WHERE clause of a query, these pseudocolumn values are not actually stored in the database. You cannot insert, update, or delete a value of the ROWID pseudocolumn.</a:t>
            </a:r>
          </a:p>
        </p:txBody>
      </p:sp>
    </p:spTree>
    <p:extLst>
      <p:ext uri="{BB962C8B-B14F-4D97-AF65-F5344CB8AC3E}">
        <p14:creationId xmlns:p14="http://schemas.microsoft.com/office/powerpoint/2010/main" val="2733845068"/>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sys_guid()</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221468"/>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SYS_GUID()</a:t>
            </a:r>
          </a:p>
        </p:txBody>
      </p:sp>
      <p:sp>
        <p:nvSpPr>
          <p:cNvPr id="7" name="Rectangle 6"/>
          <p:cNvSpPr/>
          <p:nvPr/>
        </p:nvSpPr>
        <p:spPr>
          <a:xfrm>
            <a:off x="76200" y="838200"/>
            <a:ext cx="8991600" cy="1200329"/>
          </a:xfrm>
          <a:prstGeom prst="rect">
            <a:avLst/>
          </a:prstGeom>
        </p:spPr>
        <p:txBody>
          <a:bodyPr wrap="square">
            <a:spAutoFit/>
          </a:bodyPr>
          <a:lstStyle/>
          <a:p>
            <a:r>
              <a:rPr lang="en-US" dirty="0"/>
              <a:t>In </a:t>
            </a:r>
            <a:r>
              <a:rPr lang="en-US" b="1" dirty="0"/>
              <a:t>Oracle</a:t>
            </a:r>
            <a:r>
              <a:rPr lang="en-US" dirty="0"/>
              <a:t> PL/SQL, </a:t>
            </a:r>
            <a:r>
              <a:rPr lang="en-US" b="1" dirty="0"/>
              <a:t>SYS_GUID</a:t>
            </a:r>
            <a:r>
              <a:rPr lang="en-US" dirty="0"/>
              <a:t> is a built in function which returns the Global Unique Identifier (GUID) for a row in a table. It accepts no arguments and </a:t>
            </a:r>
            <a:r>
              <a:rPr lang="en-US" b="1" dirty="0">
                <a:solidFill>
                  <a:srgbClr val="C00000"/>
                </a:solidFill>
              </a:rPr>
              <a:t>returns a RAW value of 16 bytes</a:t>
            </a:r>
            <a:r>
              <a:rPr lang="en-US" dirty="0"/>
              <a:t>. Note that it is different from ROWID. A GUID is a sequence of characters that are supposed to be globally unique.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2743200"/>
            <a:ext cx="8873836"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sys_guid()</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sys_guid()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sys_guid()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20808858"/>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random package</a:t>
            </a:r>
            <a:endParaRPr lang="en-IN" dirty="0"/>
          </a:p>
        </p:txBody>
      </p:sp>
    </p:spTree>
    <p:extLst>
      <p:ext uri="{BB962C8B-B14F-4D97-AF65-F5344CB8AC3E}">
        <p14:creationId xmlns:p14="http://schemas.microsoft.com/office/powerpoint/2010/main" val="2053158875"/>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string</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a:t>
            </a:r>
            <a:r>
              <a:rPr lang="en-US" dirty="0" smtClean="0">
                <a:latin typeface="Arial" panose="020B0604020202020204" pitchFamily="34" charset="0"/>
                <a:cs typeface="Arial" panose="020B0604020202020204" pitchFamily="34" charset="0"/>
              </a:rPr>
              <a:t>string generator</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4495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string</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u</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20</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52400" y="1905000"/>
            <a:ext cx="8839200" cy="2169825"/>
          </a:xfrm>
          <a:prstGeom prst="rect">
            <a:avLst/>
          </a:prstGeom>
        </p:spPr>
        <p:txBody>
          <a:bodyPr wrap="square">
            <a:spAutoFit/>
          </a:bodyPr>
          <a:lstStyle/>
          <a:p>
            <a:pPr>
              <a:lnSpc>
                <a:spcPct val="150000"/>
              </a:lnSpc>
            </a:pPr>
            <a:r>
              <a:rPr lang="en-US" dirty="0" smtClean="0">
                <a:solidFill>
                  <a:schemeClr val="accent2">
                    <a:lumMod val="50000"/>
                  </a:schemeClr>
                </a:solidFill>
                <a:latin typeface="Arial" pitchFamily="34" charset="0"/>
                <a:cs typeface="Arial" pitchFamily="34" charset="0"/>
              </a:rPr>
              <a:t>'u', 'U' - returning string in uppercase alpha characters</a:t>
            </a:r>
          </a:p>
          <a:p>
            <a:pPr>
              <a:lnSpc>
                <a:spcPct val="150000"/>
              </a:lnSpc>
            </a:pPr>
            <a:r>
              <a:rPr lang="en-US" dirty="0" smtClean="0">
                <a:solidFill>
                  <a:schemeClr val="accent2">
                    <a:lumMod val="50000"/>
                  </a:schemeClr>
                </a:solidFill>
                <a:latin typeface="Arial" pitchFamily="34" charset="0"/>
                <a:cs typeface="Arial" pitchFamily="34" charset="0"/>
              </a:rPr>
              <a:t>'l', 'L' - returning string in lowercase alpha characters</a:t>
            </a:r>
          </a:p>
          <a:p>
            <a:pPr>
              <a:lnSpc>
                <a:spcPct val="150000"/>
              </a:lnSpc>
            </a:pPr>
            <a:r>
              <a:rPr lang="en-US" dirty="0" smtClean="0">
                <a:solidFill>
                  <a:schemeClr val="accent2">
                    <a:lumMod val="50000"/>
                  </a:schemeClr>
                </a:solidFill>
                <a:latin typeface="Arial" pitchFamily="34" charset="0"/>
                <a:cs typeface="Arial" pitchFamily="34" charset="0"/>
              </a:rPr>
              <a:t>'a', 'A' - returning string in mixed case alpha characters</a:t>
            </a:r>
          </a:p>
          <a:p>
            <a:pPr>
              <a:lnSpc>
                <a:spcPct val="150000"/>
              </a:lnSpc>
            </a:pPr>
            <a:r>
              <a:rPr lang="en-US" dirty="0" smtClean="0">
                <a:solidFill>
                  <a:schemeClr val="accent2">
                    <a:lumMod val="50000"/>
                  </a:schemeClr>
                </a:solidFill>
                <a:latin typeface="Arial" pitchFamily="34" charset="0"/>
                <a:cs typeface="Arial" pitchFamily="34" charset="0"/>
              </a:rPr>
              <a:t>'x', 'X' - returning string in uppercase alpha-numeric characters</a:t>
            </a:r>
          </a:p>
          <a:p>
            <a:pPr>
              <a:lnSpc>
                <a:spcPct val="150000"/>
              </a:lnSpc>
            </a:pPr>
            <a:r>
              <a:rPr lang="en-US" dirty="0" smtClean="0">
                <a:solidFill>
                  <a:schemeClr val="accent2">
                    <a:lumMod val="50000"/>
                  </a:schemeClr>
                </a:solidFill>
                <a:latin typeface="Arial" pitchFamily="34" charset="0"/>
                <a:cs typeface="Arial" pitchFamily="34" charset="0"/>
              </a:rPr>
              <a:t>'p', 'P' - returning string in any printable characters.</a:t>
            </a:r>
            <a:endParaRPr lang="en-US" dirty="0">
              <a:solidFill>
                <a:schemeClr val="accent2">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1745905814"/>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number</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dbms_random.value()</a:t>
            </a:r>
          </a:p>
          <a:p>
            <a:r>
              <a:rPr lang="en-US" i="1" dirty="0">
                <a:solidFill>
                  <a:srgbClr val="FCF75E"/>
                </a:solidFill>
                <a:latin typeface="Arial" pitchFamily="34" charset="0"/>
                <a:cs typeface="Arial" pitchFamily="34" charset="0"/>
              </a:rPr>
              <a:t>dbms_random.value(low in number, high in number)</a:t>
            </a:r>
          </a:p>
        </p:txBody>
      </p:sp>
      <p:sp>
        <p:nvSpPr>
          <p:cNvPr id="9" name="Rectangle 8"/>
          <p:cNvSpPr/>
          <p:nvPr/>
        </p:nvSpPr>
        <p:spPr>
          <a:xfrm>
            <a:off x="152400" y="2286000"/>
            <a:ext cx="8873836"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dbms_random</a:t>
            </a:r>
            <a:r>
              <a:rPr lang="en-US" sz="2200" dirty="0" smtClean="0">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value</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value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100</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number generator.</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4201176"/>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system datetime functions</a:t>
            </a:r>
            <a:endParaRPr lang="en-US" dirty="0"/>
          </a:p>
        </p:txBody>
      </p:sp>
    </p:spTree>
    <p:extLst>
      <p:ext uri="{BB962C8B-B14F-4D97-AF65-F5344CB8AC3E}">
        <p14:creationId xmlns:p14="http://schemas.microsoft.com/office/powerpoint/2010/main" val="692721048"/>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sysdate</a:t>
            </a:r>
            <a:endParaRPr lang="en-IN" sz="3200" b="1" i="1" dirty="0">
              <a:solidFill>
                <a:srgbClr val="FFFF00"/>
              </a:solidFill>
              <a:latin typeface="Arial" pitchFamily="34" charset="0"/>
              <a:cs typeface="Arial" pitchFamily="34" charset="0"/>
            </a:endParaRPr>
          </a:p>
        </p:txBody>
      </p:sp>
      <p:sp>
        <p:nvSpPr>
          <p:cNvPr id="11" name="Rectangle 10"/>
          <p:cNvSpPr/>
          <p:nvPr/>
        </p:nvSpPr>
        <p:spPr>
          <a:xfrm>
            <a:off x="101532" y="762000"/>
            <a:ext cx="8890067" cy="923330"/>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sysdate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systimestamp</a:t>
            </a:r>
            <a:r>
              <a:rPr lang="en-US" dirty="0" smtClean="0">
                <a:latin typeface="Arial" panose="020B0604020202020204" pitchFamily="34" charset="0"/>
                <a:cs typeface="Arial" panose="020B0604020202020204" pitchFamily="34" charset="0"/>
              </a:rPr>
              <a:t> returns the database's date and timestamp, whereas </a:t>
            </a:r>
            <a:r>
              <a:rPr lang="en-US" b="1" dirty="0" smtClean="0">
                <a:latin typeface="Arial" panose="020B0604020202020204" pitchFamily="34" charset="0"/>
                <a:cs typeface="Arial" panose="020B0604020202020204" pitchFamily="34" charset="0"/>
              </a:rPr>
              <a:t>current_date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current_timestamp</a:t>
            </a:r>
            <a:r>
              <a:rPr lang="en-US" dirty="0" smtClean="0">
                <a:latin typeface="Arial" panose="020B0604020202020204" pitchFamily="34" charset="0"/>
                <a:cs typeface="Arial" panose="020B0604020202020204" pitchFamily="34" charset="0"/>
              </a:rPr>
              <a:t> returns the date and timestamp of the location from where you work.</a:t>
            </a:r>
            <a:endParaRPr lang="en-IN" b="1" dirty="0">
              <a:solidFill>
                <a:srgbClr val="222222"/>
              </a:solidFill>
              <a:latin typeface="Arial" panose="020B0604020202020204" pitchFamily="34" charset="0"/>
              <a:cs typeface="Arial" panose="020B0604020202020204" pitchFamily="34" charset="0"/>
            </a:endParaRPr>
          </a:p>
        </p:txBody>
      </p:sp>
      <p:sp>
        <p:nvSpPr>
          <p:cNvPr id="2" name="Rectangle 1"/>
          <p:cNvSpPr/>
          <p:nvPr/>
        </p:nvSpPr>
        <p:spPr>
          <a:xfrm>
            <a:off x="101531" y="1905000"/>
            <a:ext cx="8890067"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97346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Database</a:t>
            </a:r>
            <a:r>
              <a:rPr lang="en-IN" sz="3200" b="1" i="1" dirty="0">
                <a:solidFill>
                  <a:srgbClr val="FFFF00"/>
                </a:solidFill>
                <a:latin typeface="Arial" pitchFamily="34" charset="0"/>
                <a:cs typeface="Arial"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or </a:t>
            </a:r>
            <a:r>
              <a:rPr lang="en-IN" sz="3200" b="1" i="1" dirty="0" smtClean="0">
                <a:solidFill>
                  <a:srgbClr val="FFFF00"/>
                </a:solidFill>
                <a:latin typeface="Arial" pitchFamily="34" charset="0"/>
                <a:cs typeface="Arial" pitchFamily="34" charset="0"/>
              </a:rPr>
              <a:t>– operator with date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85058" y="762000"/>
            <a:ext cx="871945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Arithmetic </a:t>
            </a:r>
            <a:r>
              <a:rPr lang="en-IN" dirty="0" smtClean="0">
                <a:latin typeface="Arial" panose="020B0604020202020204" pitchFamily="34" charset="0"/>
                <a:cs typeface="Arial" panose="020B0604020202020204" pitchFamily="34" charset="0"/>
              </a:rPr>
              <a:t>operator like </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or</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also can be performed </a:t>
            </a:r>
            <a:r>
              <a:rPr lang="en-IN" dirty="0" smtClean="0">
                <a:latin typeface="Arial" panose="020B0604020202020204" pitchFamily="34" charset="0"/>
                <a:cs typeface="Arial" panose="020B0604020202020204" pitchFamily="34" charset="0"/>
              </a:rPr>
              <a:t>with dates.</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101531" y="1295400"/>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 </a:t>
            </a:r>
            <a:r>
              <a:rPr lang="en-US" sz="2200" dirty="0" smtClean="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a:solidFill>
                  <a:srgbClr val="C00000"/>
                </a:solidFill>
                <a:latin typeface="Calibri" panose="020F0502020204030204" pitchFamily="34" charset="0"/>
              </a:rPr>
              <a:t>1</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current_date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
        <p:nvSpPr>
          <p:cNvPr id="3" name="Rectangle 2"/>
          <p:cNvSpPr/>
          <p:nvPr/>
        </p:nvSpPr>
        <p:spPr>
          <a:xfrm>
            <a:off x="185058" y="3794373"/>
            <a:ext cx="8958942"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solidFill>
                  <a:schemeClr val="accent6"/>
                </a:solidFill>
                <a:latin typeface="Calibri" panose="020F0502020204030204" pitchFamily="34" charset="0"/>
              </a:rPr>
              <a:t>/</a:t>
            </a:r>
            <a:r>
              <a:rPr lang="en-US" sz="2200" dirty="0" smtClean="0">
                <a:solidFill>
                  <a:srgbClr val="C00000"/>
                </a:solidFill>
                <a:latin typeface="Calibri" panose="020F0502020204030204" pitchFamily="34" charset="0"/>
              </a:rPr>
              <a:t>24</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           </a:t>
            </a:r>
            <a:r>
              <a:rPr lang="en-US" sz="2200" dirty="0" smtClean="0">
                <a:solidFill>
                  <a:srgbClr val="92D050"/>
                </a:solidFill>
                <a:latin typeface="Calibri" panose="020F0502020204030204" pitchFamily="34" charset="0"/>
              </a:rPr>
              <a:t>// </a:t>
            </a:r>
            <a:r>
              <a:rPr lang="en-US" sz="2200" dirty="0">
                <a:solidFill>
                  <a:srgbClr val="92D050"/>
                </a:solidFill>
                <a:latin typeface="Calibri" panose="020F0502020204030204" pitchFamily="34" charset="0"/>
              </a:rPr>
              <a:t>Adds a number of hours to a </a:t>
            </a:r>
            <a:r>
              <a:rPr lang="en-US" sz="2200" dirty="0" smtClean="0">
                <a:solidFill>
                  <a:srgbClr val="92D050"/>
                </a:solidFill>
                <a:latin typeface="Calibri" panose="020F0502020204030204" pitchFamily="34" charset="0"/>
              </a:rPr>
              <a:t>date</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solidFill>
                  <a:schemeClr val="accent6"/>
                </a:solidFill>
                <a:latin typeface="Calibri" panose="020F0502020204030204" pitchFamily="34" charset="0"/>
              </a:rPr>
              <a:t>/</a:t>
            </a:r>
            <a:r>
              <a:rPr lang="en-US" sz="2200" dirty="0" smtClean="0">
                <a:solidFill>
                  <a:srgbClr val="C00000"/>
                </a:solidFill>
                <a:latin typeface="Calibri" panose="020F0502020204030204" pitchFamily="34" charset="0"/>
              </a:rPr>
              <a:t>1440</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       </a:t>
            </a:r>
            <a:r>
              <a:rPr lang="en-US" sz="2200" dirty="0" smtClean="0">
                <a:solidFill>
                  <a:srgbClr val="92D050"/>
                </a:solidFill>
                <a:latin typeface="Calibri" panose="020F0502020204030204" pitchFamily="34" charset="0"/>
              </a:rPr>
              <a:t>// </a:t>
            </a:r>
            <a:r>
              <a:rPr lang="en-US" sz="2200" dirty="0">
                <a:solidFill>
                  <a:srgbClr val="92D050"/>
                </a:solidFill>
                <a:latin typeface="Calibri" panose="020F0502020204030204" pitchFamily="34" charset="0"/>
              </a:rPr>
              <a:t>Adds a number of </a:t>
            </a:r>
            <a:r>
              <a:rPr lang="en-US" sz="2200" dirty="0" smtClean="0">
                <a:solidFill>
                  <a:srgbClr val="92D050"/>
                </a:solidFill>
                <a:latin typeface="Calibri" panose="020F0502020204030204" pitchFamily="34" charset="0"/>
              </a:rPr>
              <a:t>minutes to </a:t>
            </a:r>
            <a:r>
              <a:rPr lang="en-US" sz="2200" dirty="0">
                <a:solidFill>
                  <a:srgbClr val="92D050"/>
                </a:solidFill>
                <a:latin typeface="Calibri" panose="020F0502020204030204" pitchFamily="34" charset="0"/>
              </a:rPr>
              <a:t>a </a:t>
            </a:r>
            <a:r>
              <a:rPr lang="en-US" sz="2200" dirty="0" smtClean="0">
                <a:solidFill>
                  <a:srgbClr val="92D050"/>
                </a:solidFill>
                <a:latin typeface="Calibri" panose="020F0502020204030204" pitchFamily="34" charset="0"/>
              </a:rPr>
              <a:t>date</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solidFill>
                  <a:schemeClr val="accent6"/>
                </a:solidFill>
                <a:latin typeface="Calibri" panose="020F0502020204030204" pitchFamily="34" charset="0"/>
              </a:rPr>
              <a:t>/</a:t>
            </a:r>
            <a:r>
              <a:rPr lang="en-US" sz="2200" dirty="0" smtClean="0">
                <a:solidFill>
                  <a:srgbClr val="C00000"/>
                </a:solidFill>
                <a:latin typeface="Calibri" panose="020F0502020204030204" pitchFamily="34" charset="0"/>
              </a:rPr>
              <a:t>86400</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     </a:t>
            </a:r>
            <a:r>
              <a:rPr lang="en-US" sz="2200" dirty="0" smtClean="0">
                <a:solidFill>
                  <a:srgbClr val="92D050"/>
                </a:solidFill>
                <a:latin typeface="Calibri" panose="020F0502020204030204" pitchFamily="34" charset="0"/>
              </a:rPr>
              <a:t>// </a:t>
            </a:r>
            <a:r>
              <a:rPr lang="en-US" sz="2200" dirty="0">
                <a:solidFill>
                  <a:srgbClr val="92D050"/>
                </a:solidFill>
                <a:latin typeface="Calibri" panose="020F0502020204030204" pitchFamily="34" charset="0"/>
              </a:rPr>
              <a:t>Adds a number of </a:t>
            </a:r>
            <a:r>
              <a:rPr lang="en-US" sz="2200" dirty="0" smtClean="0">
                <a:solidFill>
                  <a:srgbClr val="92D050"/>
                </a:solidFill>
                <a:latin typeface="Calibri" panose="020F0502020204030204" pitchFamily="34" charset="0"/>
              </a:rPr>
              <a:t>seconds to </a:t>
            </a:r>
            <a:r>
              <a:rPr lang="en-US" sz="2200" dirty="0">
                <a:solidFill>
                  <a:srgbClr val="92D050"/>
                </a:solidFill>
                <a:latin typeface="Calibri" panose="020F0502020204030204" pitchFamily="34" charset="0"/>
              </a:rPr>
              <a:t>a date</a:t>
            </a:r>
          </a:p>
        </p:txBody>
      </p:sp>
    </p:spTree>
    <p:extLst>
      <p:ext uri="{BB962C8B-B14F-4D97-AF65-F5344CB8AC3E}">
        <p14:creationId xmlns:p14="http://schemas.microsoft.com/office/powerpoint/2010/main" val="2757144955"/>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nls_date_format format</a:t>
            </a:r>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session</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fr-FR" sz="2200" dirty="0" smtClean="0">
                <a:solidFill>
                  <a:srgbClr val="FC6F0D"/>
                </a:solidFill>
                <a:latin typeface="Calibri" panose="020F0502020204030204" pitchFamily="34" charset="0"/>
                <a:cs typeface="Calibri" panose="020F0502020204030204" pitchFamily="34" charset="0"/>
              </a:rPr>
              <a:t>nls_date_format</a:t>
            </a:r>
            <a:r>
              <a:rPr lang="fr-FR" sz="2200" dirty="0" smtClean="0">
                <a:latin typeface="Calibri" panose="020F0502020204030204" pitchFamily="34" charset="0"/>
                <a:cs typeface="Calibri" panose="020F0502020204030204" pitchFamily="34" charset="0"/>
              </a:rPr>
              <a:t> </a:t>
            </a:r>
            <a:r>
              <a:rPr lang="fr-FR" sz="2200" dirty="0" smtClean="0">
                <a:solidFill>
                  <a:schemeClr val="accent5"/>
                </a:solidFill>
                <a:latin typeface="Calibri" panose="020F0502020204030204" pitchFamily="34" charset="0"/>
                <a:cs typeface="Calibri" panose="020F0502020204030204" pitchFamily="34" charset="0"/>
              </a:rPr>
              <a:t>=</a:t>
            </a:r>
            <a:r>
              <a:rPr lang="fr-FR" sz="2200" dirty="0" smtClean="0">
                <a:latin typeface="Calibri" panose="020F0502020204030204" pitchFamily="34" charset="0"/>
                <a:cs typeface="Calibri" panose="020F0502020204030204" pitchFamily="34" charset="0"/>
              </a:rPr>
              <a:t> </a:t>
            </a:r>
            <a:r>
              <a:rPr lang="fr-FR" sz="2200" dirty="0" smtClean="0">
                <a:solidFill>
                  <a:schemeClr val="bg1">
                    <a:lumMod val="50000"/>
                  </a:schemeClr>
                </a:solidFill>
                <a:latin typeface="Calibri" panose="020F0502020204030204" pitchFamily="34" charset="0"/>
                <a:cs typeface="Calibri" panose="020F0502020204030204" pitchFamily="34" charset="0"/>
              </a:rPr>
              <a:t>'</a:t>
            </a:r>
            <a:r>
              <a:rPr lang="fr-FR" sz="2200" dirty="0" smtClean="0">
                <a:solidFill>
                  <a:srgbClr val="00B050"/>
                </a:solidFill>
                <a:latin typeface="Calibri" panose="020F0502020204030204" pitchFamily="34" charset="0"/>
                <a:cs typeface="Calibri" panose="020F0502020204030204" pitchFamily="34" charset="0"/>
              </a:rPr>
              <a:t>dd-mon-</a:t>
            </a:r>
            <a:r>
              <a:rPr lang="fr-FR" sz="2200" dirty="0" err="1" smtClean="0">
                <a:solidFill>
                  <a:srgbClr val="00B050"/>
                </a:solidFill>
                <a:latin typeface="Calibri" panose="020F0502020204030204" pitchFamily="34" charset="0"/>
                <a:cs typeface="Calibri" panose="020F0502020204030204" pitchFamily="34" charset="0"/>
              </a:rPr>
              <a:t>yyyy</a:t>
            </a:r>
            <a:r>
              <a:rPr lang="fr-FR" sz="2200" dirty="0" smtClean="0">
                <a:solidFill>
                  <a:srgbClr val="00B050"/>
                </a:solidFill>
                <a:latin typeface="Calibri" panose="020F0502020204030204" pitchFamily="34" charset="0"/>
                <a:cs typeface="Calibri" panose="020F0502020204030204" pitchFamily="34" charset="0"/>
              </a:rPr>
              <a:t> hh:mi:ss</a:t>
            </a:r>
            <a:r>
              <a:rPr lang="fr-FR"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NLS_DATE_FORMAT = "format"</a:t>
            </a:r>
          </a:p>
        </p:txBody>
      </p:sp>
      <p:sp>
        <p:nvSpPr>
          <p:cNvPr id="5" name="Rectangle 4"/>
          <p:cNvSpPr/>
          <p:nvPr/>
        </p:nvSpPr>
        <p:spPr>
          <a:xfrm>
            <a:off x="76200" y="29587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NLS_DATE_FORMAT specifies the default date format to use with the TO_CHAR and TO_DATE functions. The value of this parameter can be any valid date format mask, and the value must be surrounded by double quotation marks.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2690820"/>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a:t>
            </a:r>
            <a:r>
              <a:rPr lang="en-IN" dirty="0"/>
              <a:t>and </a:t>
            </a:r>
            <a:r>
              <a:rPr lang="en-IN" dirty="0" smtClean="0"/>
              <a:t>time formats</a:t>
            </a:r>
            <a:endParaRPr lang="en-US" dirty="0"/>
          </a:p>
        </p:txBody>
      </p:sp>
    </p:spTree>
    <p:extLst>
      <p:ext uri="{BB962C8B-B14F-4D97-AF65-F5344CB8AC3E}">
        <p14:creationId xmlns:p14="http://schemas.microsoft.com/office/powerpoint/2010/main" val="372362414"/>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425362255"/>
              </p:ext>
            </p:extLst>
          </p:nvPr>
        </p:nvGraphicFramePr>
        <p:xfrm>
          <a:off x="228600" y="1371601"/>
          <a:ext cx="8686800" cy="4114799"/>
        </p:xfrm>
        <a:graphic>
          <a:graphicData uri="http://schemas.openxmlformats.org/drawingml/2006/table">
            <a:tbl>
              <a:tblPr firstRow="1" bandRow="1">
                <a:tableStyleId>{5940675A-B579-460E-94D1-54222C63F5DA}</a:tableStyleId>
              </a:tblPr>
              <a:tblGrid>
                <a:gridCol w="1673236"/>
                <a:gridCol w="7013564"/>
              </a:tblGrid>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month.</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year.</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day of the week.</a:t>
                      </a:r>
                    </a:p>
                  </a:txBody>
                  <a:tcPr marL="68580" marR="68580" marT="0" marB="0" anchor="ctr"/>
                </a:tc>
              </a:tr>
              <a:tr h="607959">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Day, which suppresses blank padding, the length of the return value may vary</a:t>
                      </a:r>
                    </a:p>
                  </a:txBody>
                  <a:tcPr marL="68580" marR="68580" marT="0" marB="0" anchor="ctr"/>
                </a:tc>
              </a:tr>
              <a:tr h="399396">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month</a:t>
                      </a:r>
                    </a:p>
                  </a:txBody>
                  <a:tcPr marL="68580" marR="68580" marT="0" marB="0" anchor="ctr"/>
                </a:tc>
              </a:tr>
              <a:tr h="444810">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year</a:t>
                      </a:r>
                    </a:p>
                  </a:txBody>
                  <a:tcPr marL="68580" marR="68580" marT="0" marB="0" anchor="ctr"/>
                </a:tc>
              </a:tr>
              <a:tr h="60795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month.</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d</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37670277"/>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3021446874"/>
              </p:ext>
            </p:extLst>
          </p:nvPr>
        </p:nvGraphicFramePr>
        <p:xfrm>
          <a:off x="228600" y="1371597"/>
          <a:ext cx="8686800" cy="4114803"/>
        </p:xfrm>
        <a:graphic>
          <a:graphicData uri="http://schemas.openxmlformats.org/drawingml/2006/table">
            <a:tbl>
              <a:tblPr firstRow="1" bandRow="1">
                <a:tableStyleId>{5940675A-B579-460E-94D1-54222C63F5DA}</a:tableStyleId>
              </a:tblPr>
              <a:tblGrid>
                <a:gridCol w="1673236"/>
                <a:gridCol w="7013564"/>
              </a:tblGrid>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fmMonth</a:t>
                      </a:r>
                    </a:p>
                  </a:txBody>
                  <a:tcPr marL="68580" marR="68580" marT="0" marB="0" anchor="ctr"/>
                </a:tc>
                <a:tc>
                  <a:txBody>
                    <a:bodyPr/>
                    <a:lstStyle/>
                    <a:p>
                      <a:pPr marL="4763"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Month, which suppresses blank padding, the length of the return value may vary</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year.</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year in numbers.</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Year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Year spelled out (in English).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Q</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Quarter of year.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Mon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74192447"/>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194501023"/>
              </p:ext>
            </p:extLst>
          </p:nvPr>
        </p:nvGraphicFramePr>
        <p:xfrm>
          <a:off x="228600" y="1371599"/>
          <a:ext cx="8686800" cy="4114801"/>
        </p:xfrm>
        <a:graphic>
          <a:graphicData uri="http://schemas.openxmlformats.org/drawingml/2006/table">
            <a:tbl>
              <a:tblPr firstRow="1" bandRow="1">
                <a:tableStyleId>{5940675A-B579-460E-94D1-54222C63F5DA}</a:tableStyleId>
              </a:tblPr>
              <a:tblGrid>
                <a:gridCol w="1673236"/>
                <a:gridCol w="7013564"/>
              </a:tblGrid>
              <a:tr h="511754">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Ordinal number. Eg 4th</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Spelled-out number. </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HH12</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(1-12).</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HH24</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(0-23).</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Minute</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SS</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Seconds</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AM/PM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Meridian indicator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HH</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505861"/>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function</a:t>
            </a:r>
            <a:endParaRPr lang="en-US" dirty="0"/>
          </a:p>
        </p:txBody>
      </p:sp>
    </p:spTree>
    <p:extLst>
      <p:ext uri="{BB962C8B-B14F-4D97-AF65-F5344CB8AC3E}">
        <p14:creationId xmlns:p14="http://schemas.microsoft.com/office/powerpoint/2010/main" val="2669709701"/>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nvPr>
        </p:nvGraphicFramePr>
        <p:xfrm>
          <a:off x="228600" y="1371601"/>
          <a:ext cx="8686800" cy="1498308"/>
        </p:xfrm>
        <a:graphic>
          <a:graphicData uri="http://schemas.openxmlformats.org/drawingml/2006/table">
            <a:tbl>
              <a:tblPr firstRow="1" bandRow="1">
                <a:tableStyleId>{5940675A-B579-460E-94D1-54222C63F5DA}</a:tableStyleId>
              </a:tblPr>
              <a:tblGrid>
                <a:gridCol w="2057400"/>
                <a:gridCol w="6629400"/>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months_between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months_between ('01-sep-95', '11-jan-94')</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add_months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add_months ('01-sep-95', 6)</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next_day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next_day ('01-sep-95', 'Friday')</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last_day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last_day ('01-feb-95')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months_bwtween</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01-sep-95</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11-jan-94</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70720554"/>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function</a:t>
            </a:r>
            <a:endParaRPr lang="en-US" dirty="0"/>
          </a:p>
        </p:txBody>
      </p:sp>
    </p:spTree>
    <p:extLst>
      <p:ext uri="{BB962C8B-B14F-4D97-AF65-F5344CB8AC3E}">
        <p14:creationId xmlns:p14="http://schemas.microsoft.com/office/powerpoint/2010/main" val="2820726949"/>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nvPr>
        </p:nvGraphicFramePr>
        <p:xfrm>
          <a:off x="228600" y="1371601"/>
          <a:ext cx="8686800" cy="3419572"/>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abs</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ceil</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floor</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greatest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least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13114">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mod</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round</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sqrt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truncate</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abs</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362066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t>
            </a:r>
            <a:r>
              <a:rPr lang="en-IN" dirty="0" smtClean="0">
                <a:solidFill>
                  <a:srgbClr val="7EEEE3"/>
                </a:solidFill>
                <a:latin typeface="Segoe UI Light" panose="020B0502040204020203" pitchFamily="34" charset="0"/>
                <a:cs typeface="Segoe UI Light" panose="020B0502040204020203" pitchFamily="34" charset="0"/>
              </a:rPr>
              <a:t>data?</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formats</a:t>
            </a:r>
            <a:endParaRPr lang="en-US" dirty="0"/>
          </a:p>
        </p:txBody>
      </p:sp>
    </p:spTree>
    <p:extLst>
      <p:ext uri="{BB962C8B-B14F-4D97-AF65-F5344CB8AC3E}">
        <p14:creationId xmlns:p14="http://schemas.microsoft.com/office/powerpoint/2010/main" val="3875175715"/>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formats</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111264741"/>
              </p:ext>
            </p:extLst>
          </p:nvPr>
        </p:nvGraphicFramePr>
        <p:xfrm>
          <a:off x="228600" y="1371601"/>
          <a:ext cx="8686800" cy="3809999"/>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algn="ct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9</a:t>
                      </a:r>
                    </a:p>
                  </a:txBody>
                  <a:tcPr anchor="ctr"/>
                </a:tc>
                <a:tc>
                  <a:txBody>
                    <a:bodyPr/>
                    <a:lstStyle/>
                    <a:p>
                      <a:pPr algn="l"/>
                      <a:r>
                        <a:rPr kumimoji="0" lang="en-US" sz="1800" kern="1200" dirty="0" smtClean="0">
                          <a:solidFill>
                            <a:schemeClr val="tx1"/>
                          </a:solidFill>
                          <a:latin typeface="Calibri" panose="020F0502020204030204" pitchFamily="34" charset="0"/>
                          <a:ea typeface="+mj-ea"/>
                          <a:cs typeface="Calibri" panose="020F0502020204030204" pitchFamily="34" charset="0"/>
                        </a:rPr>
                        <a:t>Represents a number.</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0</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Forces a zero to be displayed.</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Places a dollar sign.</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.(dot) / D</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decimal point.</a:t>
                      </a:r>
                    </a:p>
                  </a:txBody>
                  <a:tcPr marL="68580" marR="68580" marT="0" marB="0" anchor="ctr"/>
                </a:tc>
              </a:tr>
              <a:tr h="374577">
                <a:tc>
                  <a:txBody>
                    <a:bodyPr/>
                    <a:lstStyle/>
                    <a:p>
                      <a:pPr marL="0" marR="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,(comma)/ G</a:t>
                      </a:r>
                    </a:p>
                  </a:txBody>
                  <a:tcPr marL="68580" marR="68580" marT="0" marB="0" anchor="ctr"/>
                </a:tc>
                <a:tc>
                  <a:txBody>
                    <a:bodyPr/>
                    <a:lstStyle/>
                    <a:p>
                      <a:pPr marL="0" marR="0" indent="0" algn="l">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comma as thousands.</a:t>
                      </a:r>
                    </a:p>
                  </a:txBody>
                  <a:tcPr marL="68580" marR="68580" marT="0" marB="0" anchor="ctr"/>
                </a:tc>
              </a:tr>
              <a:tr h="413114">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Currency  USD. </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the negative or positive value</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Minus sign to right (negative values</a:t>
                      </a:r>
                    </a:p>
                  </a:txBody>
                  <a:tcPr marL="68580" marR="68580" marT="0" marB="0" anchor="ctr"/>
                </a:tc>
              </a:tr>
              <a:tr h="405455">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PR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negative value in &lt;angle brackets&gt;.</a:t>
                      </a:r>
                    </a:p>
                  </a:txBody>
                  <a:tcPr marL="68580" marR="68580" marT="0" marB="0" anchor="ctr"/>
                </a:tc>
              </a:tr>
              <a:tr h="39042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Local currency.</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sal</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9999</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2948670"/>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nls_currency format</a:t>
            </a:r>
          </a:p>
          <a:p>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session</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nls_currency</a:t>
            </a:r>
            <a:r>
              <a:rPr lang="en-US" sz="2200" dirty="0" smtClean="0">
                <a:latin typeface="Calibri" panose="020F0502020204030204" pitchFamily="34" charset="0"/>
                <a:cs typeface="Calibri" panose="020F0502020204030204" pitchFamily="34" charset="0"/>
              </a:rPr>
              <a:t> </a:t>
            </a:r>
            <a:r>
              <a:rPr lang="en-US" sz="2200" dirty="0">
                <a:solidFill>
                  <a:schemeClr val="accent5"/>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fr-FR" sz="2200" dirty="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Rs</a:t>
            </a:r>
            <a:r>
              <a:rPr lang="en-US" sz="2200" dirty="0" smtClean="0">
                <a:latin typeface="Calibri" panose="020F0502020204030204" pitchFamily="34" charset="0"/>
                <a:cs typeface="Calibri" panose="020F0502020204030204" pitchFamily="34" charset="0"/>
              </a:rPr>
              <a:t>.</a:t>
            </a:r>
            <a:r>
              <a:rPr lang="fr-FR"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NLS_CURRENCY = "currency_symbol"</a:t>
            </a:r>
          </a:p>
        </p:txBody>
      </p:sp>
      <p:sp>
        <p:nvSpPr>
          <p:cNvPr id="5" name="Rectangle 4"/>
          <p:cNvSpPr/>
          <p:nvPr/>
        </p:nvSpPr>
        <p:spPr>
          <a:xfrm>
            <a:off x="76200" y="29587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NLS_CURRENCY specifies the string to use as the local currency symbol for the L number format element.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0722213"/>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string function</a:t>
            </a:r>
            <a:endParaRPr lang="en-US" dirty="0"/>
          </a:p>
        </p:txBody>
      </p:sp>
    </p:spTree>
    <p:extLst>
      <p:ext uri="{BB962C8B-B14F-4D97-AF65-F5344CB8AC3E}">
        <p14:creationId xmlns:p14="http://schemas.microsoft.com/office/powerpoint/2010/main" val="2978324064"/>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266768488"/>
              </p:ext>
            </p:extLst>
          </p:nvPr>
        </p:nvGraphicFramePr>
        <p:xfrm>
          <a:off x="228600" y="1371601"/>
          <a:ext cx="8686800" cy="4764916"/>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lower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LOWER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upper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UPPER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initcap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INITCAP ('string')</a:t>
                      </a: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concat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CONCAT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substr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1,5)</a:t>
                      </a:r>
                    </a:p>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5)</a:t>
                      </a:r>
                    </a:p>
                  </a:txBody>
                  <a:tcPr marL="68580" marR="68580" marT="0" marB="0" anchor="ctr"/>
                </a:tc>
              </a:tr>
              <a:tr h="413114">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length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LENGTH ('string')</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coalesce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COALESCE (null,20,30)</a:t>
                      </a:r>
                    </a:p>
                  </a:txBody>
                  <a:tcPr marL="68580" marR="68580" marT="0" marB="0" anchor="ctr"/>
                </a:tc>
              </a:tr>
              <a:tr h="364059">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INSTR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LPAD </a:t>
                      </a:r>
                      <a:r>
                        <a:rPr kumimoji="0" lang="en-US" sz="1800" kern="1200" dirty="0">
                          <a:solidFill>
                            <a:schemeClr val="tx1"/>
                          </a:solidFill>
                          <a:latin typeface="Calibri" panose="020F0502020204030204" pitchFamily="34" charset="0"/>
                          <a:ea typeface="+mj-ea"/>
                          <a:cs typeface="Calibri" panose="020F0502020204030204" pitchFamily="34" charset="0"/>
                        </a:rPr>
                        <a:t>(</a:t>
                      </a:r>
                      <a:r>
                        <a:rPr kumimoji="0" lang="en-US" sz="1800" kern="1200" dirty="0" smtClean="0">
                          <a:solidFill>
                            <a:schemeClr val="tx1"/>
                          </a:solidFill>
                          <a:latin typeface="Calibri" panose="020F0502020204030204" pitchFamily="34" charset="0"/>
                          <a:ea typeface="+mj-ea"/>
                          <a:cs typeface="Calibri" panose="020F0502020204030204" pitchFamily="34" charset="0"/>
                        </a:rPr>
                        <a:t>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RPAD (salary,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ascii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ASCII('A')</a:t>
                      </a: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chr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CHR(65)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lower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1898144"/>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873970853"/>
              </p:ext>
            </p:extLst>
          </p:nvPr>
        </p:nvGraphicFramePr>
        <p:xfrm>
          <a:off x="228600" y="1371601"/>
          <a:ext cx="8686800" cy="2285999"/>
        </p:xfrm>
        <a:graphic>
          <a:graphicData uri="http://schemas.openxmlformats.org/drawingml/2006/table">
            <a:tbl>
              <a:tblPr firstRow="1" bandRow="1">
                <a:tableStyleId>{5940675A-B579-460E-94D1-54222C63F5DA}</a:tableStyleId>
              </a:tblPr>
              <a:tblGrid>
                <a:gridCol w="1673236"/>
                <a:gridCol w="7013564"/>
              </a:tblGrid>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RTRIM ('string', 'H') </a:t>
                      </a:r>
                    </a:p>
                  </a:txBody>
                  <a:tcPr marL="68580" marR="68580" marT="0" marB="0" anchor="ctr"/>
                </a:tc>
              </a:tr>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LTRIM ('string', 'H')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trim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TRIM ('    HelloWorld     ')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reverse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REVERSE ('Hello')</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replace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REPLACE (ename, 'S', 'x')</a:t>
                      </a:r>
                    </a:p>
                  </a:txBody>
                  <a:tcPr marL="68580" marR="68580" marT="0" marB="0" anchor="ctr"/>
                </a:tc>
              </a:tr>
              <a:tr h="413114">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translate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TRANSLATE (ename, 'S', 'x')</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rtrim</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03686972"/>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between … and … condition</a:t>
            </a:r>
            <a:endParaRPr lang="en-US" dirty="0"/>
          </a:p>
        </p:txBody>
      </p:sp>
    </p:spTree>
    <p:extLst>
      <p:ext uri="{BB962C8B-B14F-4D97-AF65-F5344CB8AC3E}">
        <p14:creationId xmlns:p14="http://schemas.microsoft.com/office/powerpoint/2010/main" val="894017907"/>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49579"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BETWEEN ... AND ... condition </a:t>
            </a: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
        <p:nvSpPr>
          <p:cNvPr id="13" name="Rectangle 12"/>
          <p:cNvSpPr/>
          <p:nvPr/>
        </p:nvSpPr>
        <p:spPr>
          <a:xfrm>
            <a:off x="162115" y="2506682"/>
            <a:ext cx="8853145" cy="330859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KING</a:t>
            </a:r>
            <a:r>
              <a:rPr lang="en-US" sz="2200" dirty="0">
                <a:solidFill>
                  <a:srgbClr val="7F7F7F"/>
                </a:solidFill>
                <a:latin typeface="Calibri" panose="020F0502020204030204" pitchFamily="34" charset="0"/>
              </a:rPr>
              <a:t>');</a:t>
            </a:r>
          </a:p>
        </p:txBody>
      </p:sp>
      <p:sp>
        <p:nvSpPr>
          <p:cNvPr id="19" name="Rectangle 18"/>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514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BETWEEN ... AND ... condition </a:t>
            </a:r>
          </a:p>
        </p:txBody>
      </p:sp>
      <p:sp>
        <p:nvSpPr>
          <p:cNvPr id="6" name="Rectangle 5"/>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13" name="Rectangle 12"/>
          <p:cNvSpPr/>
          <p:nvPr/>
        </p:nvSpPr>
        <p:spPr>
          <a:xfrm>
            <a:off x="162115" y="2506682"/>
            <a:ext cx="8981885" cy="3139321"/>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KING</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8" name="Rectangle 7"/>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2074616249"/>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 condition</a:t>
            </a:r>
            <a:endParaRPr lang="en-US" dirty="0"/>
          </a:p>
        </p:txBody>
      </p:sp>
    </p:spTree>
    <p:extLst>
      <p:ext uri="{BB962C8B-B14F-4D97-AF65-F5344CB8AC3E}">
        <p14:creationId xmlns:p14="http://schemas.microsoft.com/office/powerpoint/2010/main" val="2227085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a:t>
            </a:r>
            <a:r>
              <a:rPr lang="en-IN" sz="3200" b="1" i="1" dirty="0">
                <a:solidFill>
                  <a:srgbClr val="FFFF00"/>
                </a:solidFill>
                <a:latin typeface="Arial" pitchFamily="34" charset="0"/>
                <a:cs typeface="Arial" pitchFamily="34" charset="0"/>
              </a:rPr>
              <a: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=ANY.</a:t>
            </a:r>
          </a:p>
        </p:txBody>
      </p:sp>
      <p:sp>
        <p:nvSpPr>
          <p:cNvPr id="15" name="Rectangle 14"/>
          <p:cNvSpPr/>
          <p:nvPr/>
        </p:nvSpPr>
        <p:spPr>
          <a:xfrm>
            <a:off x="152400" y="20574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[alias_name] WHERE ColName1 IN (</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
        <p:nvSpPr>
          <p:cNvPr id="16" name="Rectangle 15"/>
          <p:cNvSpPr/>
          <p:nvPr/>
        </p:nvSpPr>
        <p:spPr>
          <a:xfrm>
            <a:off x="162115" y="2895600"/>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in</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 (</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t>
            </a:r>
            <a:r>
              <a:rPr lang="en-US" sz="2000" dirty="0" smtClean="0">
                <a:solidFill>
                  <a:srgbClr val="006C86"/>
                </a:solidFill>
              </a:rPr>
              <a:t>!=</a:t>
            </a:r>
            <a:r>
              <a:rPr lang="en-US" sz="2000" dirty="0">
                <a:solidFill>
                  <a:srgbClr val="006C86"/>
                </a:solidFill>
              </a:rPr>
              <a:t>ANY.</a:t>
            </a:r>
          </a:p>
        </p:txBody>
      </p:sp>
      <p:sp>
        <p:nvSpPr>
          <p:cNvPr id="16" name="Rectangle 15"/>
          <p:cNvSpPr/>
          <p:nvPr/>
        </p:nvSpPr>
        <p:spPr>
          <a:xfrm>
            <a:off x="152400" y="2884866"/>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a:t>
            </a:r>
            <a:r>
              <a:rPr lang="en-US" sz="2200" dirty="0" smtClean="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a:solidFill>
                  <a:srgbClr val="7F7F7F"/>
                </a:solidFill>
                <a:latin typeface="Calibri" panose="020F0502020204030204" pitchFamily="34" charset="0"/>
              </a:rPr>
              <a:t>;</a:t>
            </a:r>
          </a:p>
        </p:txBody>
      </p:sp>
      <p:sp>
        <p:nvSpPr>
          <p:cNvPr id="8" name="Rectangle 7"/>
          <p:cNvSpPr/>
          <p:nvPr/>
        </p:nvSpPr>
        <p:spPr>
          <a:xfrm>
            <a:off x="152400" y="20574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[alias_name] WHERE ColName1 </a:t>
            </a:r>
            <a:r>
              <a:rPr lang="en-US" dirty="0" smtClean="0">
                <a:solidFill>
                  <a:srgbClr val="0070C0"/>
                </a:solidFill>
                <a:latin typeface="Consolas" panose="020B0609020204030204" pitchFamily="49" charset="0"/>
                <a:cs typeface="Arial" panose="020B0604020202020204" pitchFamily="34" charset="0"/>
              </a:rPr>
              <a:t>NOT IN </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376180923"/>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like condition</a:t>
            </a:r>
            <a:endParaRPr lang="en-US" dirty="0"/>
          </a:p>
        </p:txBody>
      </p:sp>
      <p:sp>
        <p:nvSpPr>
          <p:cNvPr id="3" name="Rectangle 2"/>
          <p:cNvSpPr/>
          <p:nvPr/>
        </p:nvSpPr>
        <p:spPr>
          <a:xfrm>
            <a:off x="990600" y="3254829"/>
            <a:ext cx="71628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a:t>
            </a:r>
            <a:r>
              <a:rPr lang="en-IN" sz="2200" b="1" i="1" dirty="0">
                <a:latin typeface="Segoe UI Light" panose="020B0502040204020203" pitchFamily="34" charset="0"/>
                <a:ea typeface="Calibri" panose="020F0502020204030204" pitchFamily="34" charset="0"/>
                <a:cs typeface="Segoe UI Light" panose="020B0502040204020203" pitchFamily="34" charset="0"/>
              </a:rPr>
              <a:t>ESCAPE</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is used to escape pattern matching characters such as the (%) percentage and underscore (_) if they form part of the data.</a:t>
            </a:r>
          </a:p>
        </p:txBody>
      </p:sp>
    </p:spTree>
    <p:extLst>
      <p:ext uri="{BB962C8B-B14F-4D97-AF65-F5344CB8AC3E}">
        <p14:creationId xmlns:p14="http://schemas.microsoft.com/office/powerpoint/2010/main" val="3908369716"/>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WHERE ColName1 LIKE </a:t>
            </a:r>
            <a:r>
              <a:rPr lang="en-US" dirty="0" smtClean="0">
                <a:solidFill>
                  <a:srgbClr val="0070C0"/>
                </a:solidFill>
                <a:latin typeface="Consolas" panose="020B0609020204030204" pitchFamily="49" charset="0"/>
                <a:cs typeface="Arial" panose="020B0604020202020204" pitchFamily="34" charset="0"/>
              </a:rPr>
              <a:t>'expression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01532" y="2895600"/>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7" name="Rectangle 6"/>
          <p:cNvSpPr/>
          <p:nvPr/>
        </p:nvSpPr>
        <p:spPr>
          <a:xfrm>
            <a:off x="101532" y="3886200"/>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sal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col2</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9" name="Rectangle 8"/>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230521808"/>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7" name="Rectangle 6"/>
          <p:cNvSpPr/>
          <p:nvPr/>
        </p:nvSpPr>
        <p:spPr>
          <a:xfrm>
            <a:off x="152400" y="20574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chemeClr val="accent6">
                  <a:lumMod val="50000"/>
                </a:schemeClr>
              </a:solidFill>
              <a:latin typeface="Calibri" panose="020F0502020204030204" pitchFamily="34" charset="0"/>
            </a:endParaRPr>
          </a:p>
        </p:txBody>
      </p:sp>
      <p:sp>
        <p:nvSpPr>
          <p:cNvPr id="8" name="Rectangle 7"/>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911466151"/>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like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LIKE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WHERE ColName1 </a:t>
            </a:r>
            <a:r>
              <a:rPr lang="en-US" dirty="0" smtClean="0">
                <a:solidFill>
                  <a:srgbClr val="0070C0"/>
                </a:solidFill>
                <a:latin typeface="Consolas" panose="020B0609020204030204" pitchFamily="49" charset="0"/>
                <a:cs typeface="Arial" panose="020B0604020202020204" pitchFamily="34" charset="0"/>
              </a:rPr>
              <a:t>NOT LIKE 'expression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9" name="Rectangle 8"/>
          <p:cNvSpPr/>
          <p:nvPr/>
        </p:nvSpPr>
        <p:spPr>
          <a:xfrm>
            <a:off x="101532" y="2981742"/>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11" name="Rectangle 10"/>
          <p:cNvSpPr/>
          <p:nvPr/>
        </p:nvSpPr>
        <p:spPr>
          <a:xfrm>
            <a:off x="101532" y="3972342"/>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col2</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3206878941"/>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in condition</a:t>
            </a:r>
            <a:endParaRPr lang="en-US" dirty="0"/>
          </a:p>
        </p:txBody>
      </p:sp>
      <p:sp>
        <p:nvSpPr>
          <p:cNvPr id="3" name="Rectangle 2"/>
          <p:cNvSpPr/>
          <p:nvPr/>
        </p:nvSpPr>
        <p:spPr>
          <a:xfrm>
            <a:off x="1866900" y="3200400"/>
            <a:ext cx="5410200" cy="430887"/>
          </a:xfrm>
          <a:prstGeom prst="rect">
            <a:avLst/>
          </a:prstGeom>
          <a:solidFill>
            <a:srgbClr val="EDE701"/>
          </a:solidFill>
        </p:spPr>
        <p:txBody>
          <a:bodyPr wrap="square">
            <a:spAutoFit/>
          </a:bodyPr>
          <a:lstStyle/>
          <a:p>
            <a:r>
              <a:rPr lang="en-US" sz="2200" dirty="0">
                <a:latin typeface="Segoe UI Light" panose="020B0502040204020203" pitchFamily="34" charset="0"/>
                <a:cs typeface="Segoe UI Light" panose="020B0502040204020203" pitchFamily="34" charset="0"/>
              </a:rPr>
              <a:t>Do not treat </a:t>
            </a:r>
            <a:r>
              <a:rPr lang="en-US" sz="2200" b="1" i="1" dirty="0">
                <a:latin typeface="Segoe UI Light" panose="020B0502040204020203" pitchFamily="34" charset="0"/>
                <a:cs typeface="Segoe UI Light" panose="020B0502040204020203" pitchFamily="34" charset="0"/>
              </a:rPr>
              <a:t>empty</a:t>
            </a:r>
            <a:r>
              <a:rPr lang="en-US" sz="2200" dirty="0">
                <a:latin typeface="Segoe UI Light" panose="020B0502040204020203" pitchFamily="34" charset="0"/>
                <a:cs typeface="Segoe UI Light" panose="020B0502040204020203" pitchFamily="34" charset="0"/>
              </a:rPr>
              <a:t> </a:t>
            </a:r>
            <a:r>
              <a:rPr lang="en-US" sz="2200" b="1" i="1" dirty="0">
                <a:latin typeface="Segoe UI Light" panose="020B0502040204020203" pitchFamily="34" charset="0"/>
                <a:cs typeface="Segoe UI Light" panose="020B0502040204020203" pitchFamily="34" charset="0"/>
              </a:rPr>
              <a:t>strings</a:t>
            </a:r>
            <a:r>
              <a:rPr lang="en-US" sz="2200" dirty="0">
                <a:latin typeface="Segoe UI Light" panose="020B0502040204020203" pitchFamily="34" charset="0"/>
                <a:cs typeface="Segoe UI Light" panose="020B0502040204020203" pitchFamily="34" charset="0"/>
              </a:rPr>
              <a:t> the same as </a:t>
            </a:r>
            <a:r>
              <a:rPr lang="en-US" sz="2200" b="1" i="1" dirty="0">
                <a:latin typeface="Segoe UI Light" panose="020B0502040204020203" pitchFamily="34" charset="0"/>
                <a:cs typeface="Segoe UI Light" panose="020B0502040204020203" pitchFamily="34" charset="0"/>
              </a:rPr>
              <a:t>nulls</a:t>
            </a:r>
            <a:r>
              <a:rPr lang="en-US" sz="2200" dirty="0">
                <a:latin typeface="Segoe UI Light" panose="020B0502040204020203" pitchFamily="34" charset="0"/>
                <a:cs typeface="Segoe UI Light" panose="020B0502040204020203" pitchFamily="34" charset="0"/>
              </a:rPr>
              <a:t>.</a:t>
            </a:r>
          </a:p>
        </p:txBody>
      </p:sp>
      <p:sp>
        <p:nvSpPr>
          <p:cNvPr id="4" name="Rectangle 3"/>
          <p:cNvSpPr/>
          <p:nvPr/>
        </p:nvSpPr>
        <p:spPr>
          <a:xfrm>
            <a:off x="101533" y="152400"/>
            <a:ext cx="8890067" cy="923330"/>
          </a:xfrm>
          <a:prstGeom prst="rect">
            <a:avLst/>
          </a:prstGeom>
          <a:solidFill>
            <a:schemeClr val="accent6">
              <a:lumMod val="20000"/>
              <a:lumOff val="80000"/>
            </a:schemeClr>
          </a:solidFill>
        </p:spPr>
        <p:txBody>
          <a:bodyPr wrap="square">
            <a:spAutoFit/>
          </a:bodyPr>
          <a:lstStyle/>
          <a:p>
            <a:pPr algn="just"/>
            <a:r>
              <a:rPr lang="en-US" dirty="0">
                <a:solidFill>
                  <a:schemeClr val="accent6">
                    <a:lumMod val="50000"/>
                  </a:schemeClr>
                </a:solidFill>
              </a:rPr>
              <a:t>If a column in a row has no value, then the column is said to be null, or to contain null. Nulls can appear in columns of any datatype that are not restricted by NOT NULL or PRIMARY KEY integrity constraints.</a:t>
            </a:r>
          </a:p>
        </p:txBody>
      </p:sp>
      <p:sp>
        <p:nvSpPr>
          <p:cNvPr id="5" name="Rectangle 4"/>
          <p:cNvSpPr/>
          <p:nvPr/>
        </p:nvSpPr>
        <p:spPr>
          <a:xfrm>
            <a:off x="197723" y="3916978"/>
            <a:ext cx="8748553" cy="615553"/>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sz="2000" b="1" i="1" dirty="0" smtClean="0">
                <a:solidFill>
                  <a:srgbClr val="222222"/>
                </a:solidFill>
                <a:latin typeface="arial" panose="020B0604020202020204" pitchFamily="34" charset="0"/>
              </a:rPr>
              <a:t>IS NULL</a:t>
            </a:r>
            <a:r>
              <a:rPr lang="en-IN" sz="2000" i="1" dirty="0" smtClean="0">
                <a:solidFill>
                  <a:srgbClr val="222222"/>
                </a:solidFill>
                <a:latin typeface="arial" panose="020B0604020202020204" pitchFamily="34" charset="0"/>
              </a:rPr>
              <a:t> or </a:t>
            </a:r>
            <a:r>
              <a:rPr lang="en-IN" sz="2000"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Tree>
    <p:extLst>
      <p:ext uri="{BB962C8B-B14F-4D97-AF65-F5344CB8AC3E}">
        <p14:creationId xmlns:p14="http://schemas.microsoft.com/office/powerpoint/2010/main" val="3147268252"/>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9438477"/>
              </p:ext>
            </p:extLst>
          </p:nvPr>
        </p:nvGraphicFramePr>
        <p:xfrm>
          <a:off x="304800" y="2204720"/>
          <a:ext cx="4064000" cy="195580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2913653"/>
              </p:ext>
            </p:extLst>
          </p:nvPr>
        </p:nvGraphicFramePr>
        <p:xfrm>
          <a:off x="4699000" y="2204720"/>
          <a:ext cx="4064000" cy="274828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bl>
          </a:graphicData>
        </a:graphic>
      </p:graphicFrame>
    </p:spTree>
    <p:extLst>
      <p:ext uri="{BB962C8B-B14F-4D97-AF65-F5344CB8AC3E}">
        <p14:creationId xmlns:p14="http://schemas.microsoft.com/office/powerpoint/2010/main" val="1957224511"/>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r</a:t>
            </a:r>
            <a:r>
              <a:rPr lang="en-US" dirty="0" smtClean="0"/>
              <a:t>elated functions</a:t>
            </a:r>
            <a:endParaRPr lang="en-US" dirty="0"/>
          </a:p>
        </p:txBody>
      </p:sp>
    </p:spTree>
    <p:extLst>
      <p:ext uri="{BB962C8B-B14F-4D97-AF65-F5344CB8AC3E}">
        <p14:creationId xmlns:p14="http://schemas.microsoft.com/office/powerpoint/2010/main" val="994350102"/>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a:t>
            </a:r>
            <a:r>
              <a:rPr lang="en-US" dirty="0">
                <a:solidFill>
                  <a:srgbClr val="222222"/>
                </a:solidFill>
                <a:latin typeface="arial" panose="020B0604020202020204" pitchFamily="34" charset="0"/>
              </a:rPr>
              <a:t> function allows you to replace null values with a default value. If the value in the first parameter is null, the function returns the value in the second parameter. If the first parameter is any value other than null, it is returned unchanged.</a:t>
            </a:r>
            <a:endParaRPr lang="en-IN" sz="2000" dirty="0">
              <a:solidFill>
                <a:srgbClr val="222222"/>
              </a:solidFill>
              <a:latin typeface="arial" panose="020B0604020202020204" pitchFamily="34" charset="0"/>
            </a:endParaRPr>
          </a:p>
        </p:txBody>
      </p:sp>
      <p:sp>
        <p:nvSpPr>
          <p:cNvPr id="4" name="Rectangle 3"/>
          <p:cNvSpPr/>
          <p:nvPr/>
        </p:nvSpPr>
        <p:spPr>
          <a:xfrm>
            <a:off x="90647" y="1887955"/>
            <a:ext cx="34145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NVL(expr1, replace_with)</a:t>
            </a:r>
          </a:p>
        </p:txBody>
      </p:sp>
      <p:sp>
        <p:nvSpPr>
          <p:cNvPr id="2" name="Rectangle 1"/>
          <p:cNvSpPr/>
          <p:nvPr/>
        </p:nvSpPr>
        <p:spPr>
          <a:xfrm>
            <a:off x="4191000" y="1752600"/>
            <a:ext cx="4876800" cy="1477328"/>
          </a:xfrm>
          <a:prstGeom prst="rect">
            <a:avLst/>
          </a:prstGeom>
          <a:solidFill>
            <a:schemeClr val="bg1">
              <a:lumMod val="95000"/>
            </a:schemeClr>
          </a:solidFill>
        </p:spPr>
        <p:txBody>
          <a:bodyPr wrap="square">
            <a:spAutoFit/>
          </a:bodyPr>
          <a:lstStyle/>
          <a:p>
            <a:pPr algn="just"/>
            <a:r>
              <a:rPr lang="en-US" dirty="0">
                <a:solidFill>
                  <a:schemeClr val="bg2">
                    <a:lumMod val="50000"/>
                  </a:schemeClr>
                </a:solidFill>
              </a:rPr>
              <a:t>The arguments expr1 and expr2 can have any data type. If their data types are different, then Oracle </a:t>
            </a:r>
            <a:r>
              <a:rPr lang="en-US" dirty="0" smtClean="0">
                <a:solidFill>
                  <a:schemeClr val="bg2">
                    <a:lumMod val="50000"/>
                  </a:schemeClr>
                </a:solidFill>
              </a:rPr>
              <a:t>implicitly </a:t>
            </a:r>
            <a:r>
              <a:rPr lang="en-US" dirty="0">
                <a:solidFill>
                  <a:schemeClr val="bg2">
                    <a:lumMod val="50000"/>
                  </a:schemeClr>
                </a:solidFill>
              </a:rPr>
              <a:t>converts one to the other. If they cannot be converted implicitly, </a:t>
            </a:r>
            <a:r>
              <a:rPr lang="en-US" dirty="0" smtClean="0">
                <a:solidFill>
                  <a:schemeClr val="bg2">
                    <a:lumMod val="50000"/>
                  </a:schemeClr>
                </a:solidFill>
              </a:rPr>
              <a:t>then will returns </a:t>
            </a:r>
            <a:r>
              <a:rPr lang="en-US" dirty="0">
                <a:solidFill>
                  <a:schemeClr val="bg2">
                    <a:lumMod val="50000"/>
                  </a:schemeClr>
                </a:solidFill>
              </a:rPr>
              <a:t>an error.</a:t>
            </a:r>
          </a:p>
        </p:txBody>
      </p:sp>
      <p:sp>
        <p:nvSpPr>
          <p:cNvPr id="8" name="Rectangle 7"/>
          <p:cNvSpPr/>
          <p:nvPr/>
        </p:nvSpPr>
        <p:spPr>
          <a:xfrm>
            <a:off x="101532" y="3505200"/>
            <a:ext cx="8879182"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null,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Unknown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dual</a:t>
            </a:r>
            <a:r>
              <a:rPr lang="en-US" sz="2200" dirty="0" smtClean="0">
                <a:solidFill>
                  <a:srgbClr val="7F7F7F"/>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comm, </a:t>
            </a:r>
            <a:r>
              <a:rPr lang="en-US" sz="2200" dirty="0" smtClean="0">
                <a:solidFill>
                  <a:srgbClr val="C00000"/>
                </a:solidFill>
                <a:latin typeface="Calibri" panose="020F0502020204030204" pitchFamily="34" charset="0"/>
                <a:cs typeface="Calibri" panose="020F0502020204030204" pitchFamily="34" charset="0"/>
              </a:rPr>
              <a:t>0</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rgbClr val="7F7F7F"/>
                </a:solidFill>
                <a:latin typeface="Calibri" panose="020F0502020204030204" pitchFamily="34" charset="0"/>
                <a:cs typeface="Calibri" panose="020F0502020204030204" pitchFamily="34" charset="0"/>
              </a:rPr>
              <a:t>;</a:t>
            </a:r>
          </a:p>
        </p:txBody>
      </p:sp>
      <p:sp>
        <p:nvSpPr>
          <p:cNvPr id="6" name="TextBox 5"/>
          <p:cNvSpPr txBox="1"/>
          <p:nvPr/>
        </p:nvSpPr>
        <p:spPr>
          <a:xfrm>
            <a:off x="65247" y="106690"/>
            <a:ext cx="4621778" cy="369332"/>
          </a:xfrm>
          <a:prstGeom prst="rect">
            <a:avLst/>
          </a:prstGeom>
          <a:noFill/>
        </p:spPr>
        <p:txBody>
          <a:bodyPr wrap="none" rtlCol="0">
            <a:spAutoFit/>
          </a:bodyPr>
          <a:lstStyle/>
          <a:p>
            <a:r>
              <a:rPr lang="en-US" dirty="0" smtClean="0">
                <a:solidFill>
                  <a:srgbClr val="FFFF00"/>
                </a:solidFill>
              </a:rPr>
              <a:t>Datatype of both parameters must be same</a:t>
            </a:r>
            <a:endParaRPr lang="en-US" dirty="0">
              <a:solidFill>
                <a:srgbClr val="FFFF00"/>
              </a:solidFill>
            </a:endParaRPr>
          </a:p>
        </p:txBody>
      </p:sp>
    </p:spTree>
    <p:extLst>
      <p:ext uri="{BB962C8B-B14F-4D97-AF65-F5344CB8AC3E}">
        <p14:creationId xmlns:p14="http://schemas.microsoft.com/office/powerpoint/2010/main" val="41900722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nvl2</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NVL2</a:t>
            </a:r>
            <a:r>
              <a:rPr lang="en-US" dirty="0">
                <a:solidFill>
                  <a:srgbClr val="222222"/>
                </a:solidFill>
                <a:latin typeface="arial" panose="020B0604020202020204" pitchFamily="34" charset="0"/>
              </a:rPr>
              <a:t> function accepts three parameters. If the first parameter value is not null it returns the value in the second parameter. If the first parameter value is null, it returns the third parameter.</a:t>
            </a:r>
            <a:endParaRPr lang="en-IN" sz="2000" dirty="0">
              <a:solidFill>
                <a:srgbClr val="222222"/>
              </a:solidFill>
              <a:latin typeface="arial" panose="020B0604020202020204" pitchFamily="34" charset="0"/>
            </a:endParaRPr>
          </a:p>
        </p:txBody>
      </p:sp>
      <p:sp>
        <p:nvSpPr>
          <p:cNvPr id="5" name="Rectangle 4"/>
          <p:cNvSpPr/>
          <p:nvPr/>
        </p:nvSpPr>
        <p:spPr>
          <a:xfrm>
            <a:off x="90647" y="1887955"/>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NVL2(expr1, value_if_NOT_null, value_if_null )</a:t>
            </a:r>
          </a:p>
        </p:txBody>
      </p:sp>
    </p:spTree>
    <p:extLst>
      <p:ext uri="{BB962C8B-B14F-4D97-AF65-F5344CB8AC3E}">
        <p14:creationId xmlns:p14="http://schemas.microsoft.com/office/powerpoint/2010/main" val="3762283191"/>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nullif</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646331"/>
          </a:xfrm>
          <a:prstGeom prst="rect">
            <a:avLst/>
          </a:prstGeom>
          <a:noFill/>
        </p:spPr>
        <p:txBody>
          <a:bodyPr wrap="square">
            <a:spAutoFit/>
          </a:bodyPr>
          <a:lstStyle/>
          <a:p>
            <a:r>
              <a:rPr lang="en-US" dirty="0">
                <a:solidFill>
                  <a:srgbClr val="222222"/>
                </a:solidFill>
                <a:latin typeface="arial" panose="020B0604020202020204" pitchFamily="34" charset="0"/>
              </a:rPr>
              <a:t>The NULLIF function, it accepts two parameters and returns null if both parameters are equal. If they are not equal, the first parameter value is returned.</a:t>
            </a:r>
            <a:endParaRPr lang="en-IN" sz="2000" dirty="0">
              <a:solidFill>
                <a:srgbClr val="222222"/>
              </a:solidFill>
              <a:latin typeface="arial" panose="020B0604020202020204" pitchFamily="34" charset="0"/>
            </a:endParaRPr>
          </a:p>
        </p:txBody>
      </p:sp>
      <p:sp>
        <p:nvSpPr>
          <p:cNvPr id="4" name="Rectangle 3"/>
          <p:cNvSpPr/>
          <p:nvPr/>
        </p:nvSpPr>
        <p:spPr>
          <a:xfrm>
            <a:off x="90648" y="1887955"/>
            <a:ext cx="2728752"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NVLIF(expr1, expr2)</a:t>
            </a:r>
          </a:p>
        </p:txBody>
      </p:sp>
    </p:spTree>
    <p:extLst>
      <p:ext uri="{BB962C8B-B14F-4D97-AF65-F5344CB8AC3E}">
        <p14:creationId xmlns:p14="http://schemas.microsoft.com/office/powerpoint/2010/main" val="553285673"/>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coalesce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90647" y="762000"/>
            <a:ext cx="8890067" cy="369332"/>
          </a:xfrm>
          <a:prstGeom prst="rect">
            <a:avLst/>
          </a:prstGeom>
          <a:noFill/>
        </p:spPr>
        <p:txBody>
          <a:bodyPr wrap="square">
            <a:spAutoFit/>
          </a:bodyPr>
          <a:lstStyle/>
          <a:p>
            <a:r>
              <a:rPr lang="en-IN" dirty="0" smtClean="0">
                <a:solidFill>
                  <a:srgbClr val="222222"/>
                </a:solidFill>
                <a:latin typeface="arial" panose="020B0604020202020204" pitchFamily="34" charset="0"/>
              </a:rPr>
              <a:t>TODO</a:t>
            </a:r>
            <a:endParaRPr lang="en-IN" sz="2000" dirty="0">
              <a:solidFill>
                <a:srgbClr val="222222"/>
              </a:solidFill>
              <a:latin typeface="arial" panose="020B0604020202020204" pitchFamily="34" charset="0"/>
            </a:endParaRPr>
          </a:p>
        </p:txBody>
      </p:sp>
    </p:spTree>
    <p:extLst>
      <p:ext uri="{BB962C8B-B14F-4D97-AF65-F5344CB8AC3E}">
        <p14:creationId xmlns:p14="http://schemas.microsoft.com/office/powerpoint/2010/main" val="1034840709"/>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control flow functions</a:t>
            </a:r>
            <a:endParaRPr lang="en-US" dirty="0"/>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decode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r>
              <a:rPr lang="en-US" dirty="0">
                <a:solidFill>
                  <a:srgbClr val="222222"/>
                </a:solidFill>
                <a:latin typeface="arial" panose="020B0604020202020204" pitchFamily="34" charset="0"/>
              </a:rPr>
              <a:t>DECODE compares expr to each search value one by one. If expr is equal to a search, then Oracle Database returns the corresponding result. If no match is found, then Oracle returns default. If default is omitted, then Oracle returns null.</a:t>
            </a:r>
            <a:endParaRPr lang="en-IN" sz="2000" dirty="0">
              <a:solidFill>
                <a:srgbClr val="222222"/>
              </a:solidFill>
              <a:latin typeface="arial" panose="020B0604020202020204" pitchFamily="34" charset="0"/>
            </a:endParaRPr>
          </a:p>
        </p:txBody>
      </p:sp>
      <p:sp>
        <p:nvSpPr>
          <p:cNvPr id="2" name="Rectangle 1"/>
          <p:cNvSpPr/>
          <p:nvPr/>
        </p:nvSpPr>
        <p:spPr>
          <a:xfrm>
            <a:off x="228600" y="1905000"/>
            <a:ext cx="4572000" cy="1200329"/>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DECODE(expr, search, result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search, result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default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937020373"/>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4" name="Rectangle 3"/>
          <p:cNvSpPr/>
          <p:nvPr/>
        </p:nvSpPr>
        <p:spPr>
          <a:xfrm>
            <a:off x="139631" y="1550362"/>
            <a:ext cx="8851967"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 selector</a:t>
            </a:r>
          </a:p>
          <a:p>
            <a:r>
              <a:rPr lang="en-US" i="1" dirty="0">
                <a:solidFill>
                  <a:srgbClr val="FCF75E"/>
                </a:solidFill>
                <a:latin typeface="Arial" pitchFamily="34" charset="0"/>
                <a:cs typeface="Arial" pitchFamily="34" charset="0"/>
              </a:rPr>
              <a:t>    WHEN selector_value_1 THEN statements_1</a:t>
            </a:r>
          </a:p>
          <a:p>
            <a:r>
              <a:rPr lang="en-US" i="1" dirty="0">
                <a:solidFill>
                  <a:srgbClr val="FCF75E"/>
                </a:solidFill>
                <a:latin typeface="Arial" pitchFamily="34" charset="0"/>
                <a:cs typeface="Arial" pitchFamily="34" charset="0"/>
              </a:rPr>
              <a:t>    WHEN selector_value_2 THEN statements_2</a:t>
            </a:r>
          </a:p>
          <a:p>
            <a:r>
              <a:rPr lang="en-US" i="1" dirty="0">
                <a:solidFill>
                  <a:srgbClr val="FCF75E"/>
                </a:solidFill>
                <a:latin typeface="Arial" pitchFamily="34" charset="0"/>
                <a:cs typeface="Arial" pitchFamily="34" charset="0"/>
              </a:rPr>
              <a:t>    …</a:t>
            </a:r>
          </a:p>
          <a:p>
            <a:r>
              <a:rPr lang="en-US" i="1" dirty="0">
                <a:solidFill>
                  <a:srgbClr val="FCF75E"/>
                </a:solidFill>
                <a:latin typeface="Arial" pitchFamily="34" charset="0"/>
                <a:cs typeface="Arial" pitchFamily="34" charset="0"/>
              </a:rPr>
              <a:t>    WHEN selector_value_n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
        <p:nvSpPr>
          <p:cNvPr id="5" name="Rectangle 4"/>
          <p:cNvSpPr/>
          <p:nvPr/>
        </p:nvSpPr>
        <p:spPr>
          <a:xfrm>
            <a:off x="152400" y="4368969"/>
            <a:ext cx="8686800" cy="769441"/>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case</a:t>
            </a:r>
            <a:r>
              <a:rPr lang="en-US" sz="2200" dirty="0" smtClean="0">
                <a:solidFill>
                  <a:srgbClr val="962626"/>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when</a:t>
            </a:r>
            <a:r>
              <a:rPr lang="en-US" sz="2200" dirty="0" smtClean="0">
                <a:solidFill>
                  <a:srgbClr val="000000"/>
                </a:solidFill>
                <a:latin typeface="Calibri" panose="020F0502020204030204" pitchFamily="34" charset="0"/>
              </a:rPr>
              <a:t> </a:t>
            </a:r>
            <a:r>
              <a:rPr lang="en-US" sz="2200" dirty="0" smtClean="0">
                <a:solidFill>
                  <a:schemeClr val="accent3">
                    <a:lumMod val="75000"/>
                  </a:schemeClr>
                </a:solidFill>
                <a:latin typeface="Calibri" panose="020F0502020204030204" pitchFamily="34" charset="0"/>
              </a:rPr>
              <a:t>10 </a:t>
            </a:r>
            <a:r>
              <a:rPr lang="en-US" sz="2200" dirty="0">
                <a:solidFill>
                  <a:srgbClr val="962626"/>
                </a:solidFill>
                <a:latin typeface="Calibri" panose="020F0502020204030204" pitchFamily="34" charset="0"/>
              </a:rPr>
              <a:t>then</a:t>
            </a:r>
            <a:r>
              <a:rPr lang="en-US" sz="2200" dirty="0" smtClean="0">
                <a:solidFill>
                  <a:srgbClr val="000000"/>
                </a:solidFill>
                <a:latin typeface="Calibri" panose="020F0502020204030204" pitchFamily="34" charset="0"/>
              </a:rPr>
              <a:t> </a:t>
            </a:r>
            <a:r>
              <a:rPr lang="en-IN" sz="2200" dirty="0">
                <a:latin typeface="Calibri" panose="020F0502020204030204" pitchFamily="34" charset="0"/>
                <a:ea typeface="Times New Roman" panose="02020603050405020304" pitchFamily="18" charset="0"/>
              </a:rPr>
              <a:t>'</a:t>
            </a:r>
            <a:r>
              <a:rPr lang="en-US" sz="2200" dirty="0" smtClean="0">
                <a:solidFill>
                  <a:schemeClr val="accent3">
                    <a:lumMod val="75000"/>
                  </a:schemeClr>
                </a:solidFill>
                <a:latin typeface="Calibri" panose="020F0502020204030204" pitchFamily="34" charset="0"/>
              </a:rPr>
              <a:t>Accounts</a:t>
            </a:r>
            <a:r>
              <a:rPr lang="en-IN" sz="2200" dirty="0" smtClean="0">
                <a:latin typeface="Calibri" panose="020F0502020204030204" pitchFamily="34" charset="0"/>
                <a:ea typeface="Times New Roman" panose="02020603050405020304" pitchFamily="18" charset="0"/>
              </a:rPr>
              <a:t>'</a:t>
            </a:r>
            <a:r>
              <a:rPr lang="en-US" sz="2200" dirty="0" smtClean="0">
                <a:solidFill>
                  <a:srgbClr val="000000"/>
                </a:solidFill>
                <a:latin typeface="Calibri" panose="020F0502020204030204" pitchFamily="34" charset="0"/>
              </a:rPr>
              <a:t> </a:t>
            </a:r>
            <a:r>
              <a:rPr lang="en-US" sz="2200" dirty="0">
                <a:solidFill>
                  <a:srgbClr val="962626"/>
                </a:solidFill>
                <a:latin typeface="Calibri" panose="020F0502020204030204" pitchFamily="34" charset="0"/>
              </a:rPr>
              <a:t>else</a:t>
            </a:r>
            <a:r>
              <a:rPr lang="en-US" sz="2200" dirty="0" smtClean="0">
                <a:solidFill>
                  <a:srgbClr val="000000"/>
                </a:solidFill>
                <a:latin typeface="Calibri" panose="020F0502020204030204" pitchFamily="34" charset="0"/>
              </a:rPr>
              <a:t> </a:t>
            </a:r>
            <a:r>
              <a:rPr lang="en-IN" sz="2200" dirty="0" smtClean="0">
                <a:latin typeface="Calibri" panose="020F0502020204030204" pitchFamily="34" charset="0"/>
                <a:ea typeface="Times New Roman" panose="02020603050405020304" pitchFamily="18" charset="0"/>
              </a:rPr>
              <a:t>'</a:t>
            </a:r>
            <a:r>
              <a:rPr lang="en-IN" sz="2200" dirty="0" smtClean="0">
                <a:solidFill>
                  <a:schemeClr val="accent3">
                    <a:lumMod val="75000"/>
                  </a:schemeClr>
                </a:solidFill>
                <a:latin typeface="Calibri" panose="020F0502020204030204" pitchFamily="34" charset="0"/>
                <a:ea typeface="Times New Roman" panose="02020603050405020304" pitchFamily="18" charset="0"/>
              </a:rPr>
              <a:t>N/A</a:t>
            </a:r>
            <a:r>
              <a:rPr lang="en-IN" sz="2200" dirty="0" smtClean="0">
                <a:latin typeface="Calibri" panose="020F0502020204030204" pitchFamily="34" charset="0"/>
                <a:ea typeface="Times New Roman" panose="02020603050405020304" pitchFamily="18" charset="0"/>
              </a:rPr>
              <a:t>' </a:t>
            </a:r>
            <a:r>
              <a:rPr lang="en-IN" sz="2200" dirty="0">
                <a:solidFill>
                  <a:srgbClr val="962626"/>
                </a:solidFill>
                <a:latin typeface="Calibri" panose="020F0502020204030204" pitchFamily="34" charset="0"/>
              </a:rPr>
              <a:t>end</a:t>
            </a:r>
            <a:r>
              <a:rPr lang="en-IN" sz="2200" dirty="0" smtClean="0">
                <a:latin typeface="Calibri" panose="020F0502020204030204" pitchFamily="34" charset="0"/>
                <a:ea typeface="Times New Roman" panose="02020603050405020304" pitchFamily="18" charset="0"/>
              </a:rPr>
              <a:t> </a:t>
            </a:r>
            <a:r>
              <a:rPr lang="en-US" sz="2200" dirty="0" smtClean="0">
                <a:solidFill>
                  <a:srgbClr val="00A2E8"/>
                </a:solidFill>
                <a:latin typeface="Calibri" panose="020F0502020204030204" pitchFamily="34" charset="0"/>
              </a:rPr>
              <a:t>from</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4419600"/>
            <a:ext cx="8839200" cy="769441"/>
          </a:xfrm>
          <a:prstGeom prst="rect">
            <a:avLst/>
          </a:prstGeom>
        </p:spPr>
        <p:txBody>
          <a:bodyPr wrap="square">
            <a:spAutoFit/>
          </a:bodyPr>
          <a:lstStyle/>
          <a:p>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deptno,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case when </a:t>
            </a:r>
            <a:r>
              <a:rPr lang="en-IN" sz="2200" dirty="0" smtClean="0">
                <a:latin typeface="Calibri" panose="020F0502020204030204" pitchFamily="34" charset="0"/>
                <a:cs typeface="Calibri" panose="020F0502020204030204" pitchFamily="34" charset="0"/>
              </a:rPr>
              <a:t>deptno</a:t>
            </a:r>
            <a:r>
              <a:rPr lang="en-IN" sz="2200" dirty="0" smtClean="0">
                <a:latin typeface="Calibri" panose="020F0502020204030204" pitchFamily="34" charset="0"/>
                <a:ea typeface="Times New Roman" panose="02020603050405020304" pitchFamily="18" charset="0"/>
                <a:cs typeface="Calibri" panose="020F0502020204030204" pitchFamily="34" charset="0"/>
              </a:rPr>
              <a:t> = 10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'sales'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when </a:t>
            </a:r>
            <a:r>
              <a:rPr lang="en-IN" sz="2200" dirty="0" smtClean="0">
                <a:latin typeface="Calibri" panose="020F0502020204030204" pitchFamily="34" charset="0"/>
                <a:cs typeface="Calibri" panose="020F0502020204030204" pitchFamily="34" charset="0"/>
              </a:rPr>
              <a:t>deptno </a:t>
            </a:r>
            <a:r>
              <a:rPr lang="en-IN" sz="2200" dirty="0" smtClean="0">
                <a:latin typeface="Calibri" panose="020F0502020204030204" pitchFamily="34" charset="0"/>
                <a:ea typeface="Times New Roman" panose="02020603050405020304" pitchFamily="18" charset="0"/>
                <a:cs typeface="Calibri" panose="020F0502020204030204" pitchFamily="34" charset="0"/>
              </a:rPr>
              <a:t>= 20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'purchase'</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else </a:t>
            </a:r>
            <a:r>
              <a:rPr lang="en-IN" sz="2200" dirty="0" smtClean="0">
                <a:latin typeface="Calibri" panose="020F0502020204030204" pitchFamily="34" charset="0"/>
                <a:ea typeface="Times New Roman" panose="02020603050405020304" pitchFamily="18" charset="0"/>
                <a:cs typeface="Calibri" panose="020F0502020204030204" pitchFamily="34" charset="0"/>
              </a:rPr>
              <a:t>'n/a'</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end </a:t>
            </a:r>
            <a:r>
              <a:rPr lang="en-IN" sz="2200" dirty="0" smtClean="0">
                <a:latin typeface="Calibri" panose="020F0502020204030204" pitchFamily="34" charset="0"/>
                <a:ea typeface="Times New Roman" panose="02020603050405020304" pitchFamily="18" charset="0"/>
                <a:cs typeface="Calibri" panose="020F0502020204030204" pitchFamily="34" charset="0"/>
              </a:rPr>
              <a:t>r1</a:t>
            </a:r>
            <a:r>
              <a:rPr lang="en-IN" sz="2200" dirty="0" smtClean="0">
                <a:latin typeface="Calibri" panose="020F0502020204030204" pitchFamily="34" charset="0"/>
                <a:cs typeface="Calibri" panose="020F0502020204030204" pitchFamily="34" charset="0"/>
              </a:rPr>
              <a:t> </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emp;</a:t>
            </a:r>
            <a:endParaRPr lang="en-IN" sz="2200" dirty="0">
              <a:latin typeface="Calibri" panose="020F0502020204030204" pitchFamily="34" charset="0"/>
              <a:cs typeface="Calibri" panose="020F0502020204030204"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5" name="Rectangle 4"/>
          <p:cNvSpPr/>
          <p:nvPr/>
        </p:nvSpPr>
        <p:spPr>
          <a:xfrm>
            <a:off x="152399" y="1560255"/>
            <a:ext cx="8839199"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condition_1 THEN statements_1</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WHEN condition_2 THEN statements_2</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aggregate functions</a:t>
            </a:r>
          </a:p>
        </p:txBody>
      </p:sp>
    </p:spTree>
    <p:extLst>
      <p:ext uri="{BB962C8B-B14F-4D97-AF65-F5344CB8AC3E}">
        <p14:creationId xmlns:p14="http://schemas.microsoft.com/office/powerpoint/2010/main" val="3936532640"/>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76200"/>
            <a:ext cx="8839200" cy="1323439"/>
          </a:xfrm>
          <a:prstGeom prst="rect">
            <a:avLst/>
          </a:prstGeom>
          <a:solidFill>
            <a:srgbClr val="E8F97F"/>
          </a:solidFill>
        </p:spPr>
        <p:txBody>
          <a:bodyPr wrap="square">
            <a:spAutoFit/>
          </a:bodyPr>
          <a:lstStyle/>
          <a:p>
            <a:pPr algn="just"/>
            <a:r>
              <a:rPr lang="en-US" sz="2000" dirty="0">
                <a:latin typeface="Segoe UI Light" panose="020B0502040204020203" pitchFamily="34" charset="0"/>
                <a:cs typeface="Segoe UI Light" panose="020B0502040204020203" pitchFamily="34" charset="0"/>
              </a:rPr>
              <a:t>Aggregate functions calculate on a group of rows and return a single value for each group. We commonly use the aggregate functions together with the GROUP BY clause. The GROUP BY clause divides the rows into groups and an aggregate function calculates and returns a single result for each group.</a:t>
            </a:r>
            <a:r>
              <a:rPr lang="en-IN" sz="2000" dirty="0" smtClean="0">
                <a:latin typeface="Segoe UI Light" panose="020B0502040204020203" pitchFamily="34" charset="0"/>
                <a:cs typeface="Segoe UI Light" panose="020B0502040204020203" pitchFamily="34" charset="0"/>
              </a:rPr>
              <a:t>.</a:t>
            </a:r>
            <a:endParaRPr lang="en-IN" sz="2000" dirty="0">
              <a:latin typeface="Segoe UI Light" panose="020B0502040204020203" pitchFamily="34" charset="0"/>
              <a:cs typeface="Segoe UI Light" panose="020B0502040204020203" pitchFamily="34" charset="0"/>
            </a:endParaRPr>
          </a:p>
        </p:txBody>
      </p:sp>
      <p:sp>
        <p:nvSpPr>
          <p:cNvPr id="4" name="Rectangle 3"/>
          <p:cNvSpPr/>
          <p:nvPr/>
        </p:nvSpPr>
        <p:spPr>
          <a:xfrm>
            <a:off x="152400" y="4677385"/>
            <a:ext cx="8839200" cy="830997"/>
          </a:xfrm>
          <a:prstGeom prst="rect">
            <a:avLst/>
          </a:prstGeom>
        </p:spPr>
        <p:txBody>
          <a:bodyPr wrap="square">
            <a:spAutoFit/>
          </a:bodyPr>
          <a:lstStyle/>
          <a:p>
            <a:r>
              <a:rPr lang="en-IN" sz="2400" i="1" dirty="0">
                <a:solidFill>
                  <a:srgbClr val="008080"/>
                </a:solidFill>
              </a:rPr>
              <a:t>The HAVING clause can refer to aggregate functions, which the WHERE clause cannot.</a:t>
            </a:r>
          </a:p>
        </p:txBody>
      </p:sp>
      <p:grpSp>
        <p:nvGrpSpPr>
          <p:cNvPr id="7" name="Group 6"/>
          <p:cNvGrpSpPr/>
          <p:nvPr/>
        </p:nvGrpSpPr>
        <p:grpSpPr>
          <a:xfrm>
            <a:off x="304800" y="2133600"/>
            <a:ext cx="8271782" cy="1939694"/>
            <a:chOff x="186418" y="3911369"/>
            <a:chExt cx="8271782" cy="1939694"/>
          </a:xfrm>
        </p:grpSpPr>
        <p:grpSp>
          <p:nvGrpSpPr>
            <p:cNvPr id="5" name="Group 4"/>
            <p:cNvGrpSpPr/>
            <p:nvPr/>
          </p:nvGrpSpPr>
          <p:grpSpPr>
            <a:xfrm>
              <a:off x="186418" y="3911369"/>
              <a:ext cx="8271782" cy="1939694"/>
              <a:chOff x="186418" y="3911369"/>
              <a:chExt cx="8271782" cy="1939694"/>
            </a:xfrm>
          </p:grpSpPr>
          <p:pic>
            <p:nvPicPr>
              <p:cNvPr id="14" name="Picture 13"/>
              <p:cNvPicPr>
                <a:picLocks noChangeAspect="1"/>
              </p:cNvPicPr>
              <p:nvPr/>
            </p:nvPicPr>
            <p:blipFill>
              <a:blip r:embed="rId2"/>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3"/>
                <a:stretch>
                  <a:fillRect/>
                </a:stretch>
              </p:blipFill>
              <p:spPr>
                <a:xfrm>
                  <a:off x="2599206" y="4942951"/>
                  <a:ext cx="1737120" cy="413629"/>
                </a:xfrm>
                <a:prstGeom prst="rect">
                  <a:avLst/>
                </a:prstGeom>
              </p:spPr>
            </p:pic>
            <p:pic>
              <p:nvPicPr>
                <p:cNvPr id="16" name="Picture 15"/>
                <p:cNvPicPr>
                  <a:picLocks noChangeAspect="1"/>
                </p:cNvPicPr>
                <p:nvPr/>
              </p:nvPicPr>
              <p:blipFill>
                <a:blip r:embed="rId4"/>
                <a:stretch>
                  <a:fillRect/>
                </a:stretch>
              </p:blipFill>
              <p:spPr>
                <a:xfrm>
                  <a:off x="4651106" y="5385869"/>
                  <a:ext cx="1770851" cy="429849"/>
                </a:xfrm>
                <a:prstGeom prst="rect">
                  <a:avLst/>
                </a:prstGeom>
              </p:spPr>
            </p:pic>
            <p:pic>
              <p:nvPicPr>
                <p:cNvPr id="17" name="Picture 16"/>
                <p:cNvPicPr>
                  <a:picLocks noChangeAspect="1"/>
                </p:cNvPicPr>
                <p:nvPr/>
              </p:nvPicPr>
              <p:blipFill>
                <a:blip r:embed="rId5"/>
                <a:stretch>
                  <a:fillRect/>
                </a:stretch>
              </p:blipFill>
              <p:spPr>
                <a:xfrm>
                  <a:off x="4648653" y="4918620"/>
                  <a:ext cx="1762418" cy="437960"/>
                </a:xfrm>
                <a:prstGeom prst="rect">
                  <a:avLst/>
                </a:prstGeom>
              </p:spPr>
            </p:pic>
            <p:pic>
              <p:nvPicPr>
                <p:cNvPr id="18" name="Picture 17"/>
                <p:cNvPicPr>
                  <a:picLocks noChangeAspect="1"/>
                </p:cNvPicPr>
                <p:nvPr/>
              </p:nvPicPr>
              <p:blipFill>
                <a:blip r:embed="rId6"/>
                <a:stretch>
                  <a:fillRect/>
                </a:stretch>
              </p:blipFill>
              <p:spPr>
                <a:xfrm>
                  <a:off x="2566549" y="5406144"/>
                  <a:ext cx="1787716" cy="413629"/>
                </a:xfrm>
                <a:prstGeom prst="rect">
                  <a:avLst/>
                </a:prstGeom>
              </p:spPr>
            </p:pic>
            <p:pic>
              <p:nvPicPr>
                <p:cNvPr id="19" name="Picture 18"/>
                <p:cNvPicPr>
                  <a:picLocks noChangeAspect="1"/>
                </p:cNvPicPr>
                <p:nvPr/>
              </p:nvPicPr>
              <p:blipFill>
                <a:blip r:embed="rId7"/>
                <a:stretch>
                  <a:fillRect/>
                </a:stretch>
              </p:blipFill>
              <p:spPr>
                <a:xfrm>
                  <a:off x="6782253" y="5410200"/>
                  <a:ext cx="2209347" cy="405518"/>
                </a:xfrm>
                <a:prstGeom prst="rect">
                  <a:avLst/>
                </a:prstGeom>
              </p:spPr>
            </p:pic>
            <p:pic>
              <p:nvPicPr>
                <p:cNvPr id="21" name="Picture 20"/>
                <p:cNvPicPr>
                  <a:picLocks noChangeAspect="1"/>
                </p:cNvPicPr>
                <p:nvPr/>
              </p:nvPicPr>
              <p:blipFill>
                <a:blip r:embed="rId8"/>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FF0000"/>
                  </a:solidFill>
                </a:rPr>
                <a:t>// ERROR</a:t>
              </a:r>
              <a:endParaRPr lang="en-IN" sz="2400" dirty="0">
                <a:solidFill>
                  <a:srgbClr val="FF0000"/>
                </a:solidFill>
              </a:endParaRPr>
            </a:p>
          </p:txBody>
        </p:sp>
      </p:grpSp>
    </p:spTree>
    <p:extLst>
      <p:ext uri="{BB962C8B-B14F-4D97-AF65-F5344CB8AC3E}">
        <p14:creationId xmlns:p14="http://schemas.microsoft.com/office/powerpoint/2010/main" val="3146546057"/>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524000"/>
            <a:ext cx="8686800" cy="1615827"/>
          </a:xfrm>
          <a:prstGeom prst="rect">
            <a:avLst/>
          </a:prstGeom>
          <a:solidFill>
            <a:schemeClr val="bg1"/>
          </a:solidFill>
        </p:spPr>
        <p:txBody>
          <a:bodyPr wrap="square">
            <a:spAutoFit/>
          </a:bodyPr>
          <a:lstStyle/>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SELECT-LIST</a:t>
            </a:r>
            <a:r>
              <a:rPr lang="en-US" sz="2200" dirty="0" smtClean="0">
                <a:solidFill>
                  <a:srgbClr val="036883"/>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ORDER BY</a:t>
            </a:r>
            <a:r>
              <a:rPr lang="en-US" sz="2200" dirty="0" smtClean="0">
                <a:solidFill>
                  <a:srgbClr val="036883"/>
                </a:solidFill>
                <a:latin typeface="Arial" pitchFamily="34" charset="0"/>
                <a:ea typeface="+mj-ea"/>
                <a:cs typeface="Arial" pitchFamily="34" charset="0"/>
              </a:rPr>
              <a:t>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and in the </a:t>
            </a:r>
            <a:r>
              <a:rPr lang="en-US" sz="2200" b="1" dirty="0" smtClean="0">
                <a:solidFill>
                  <a:srgbClr val="036883"/>
                </a:solidFill>
                <a:latin typeface="Arial" pitchFamily="34" charset="0"/>
                <a:ea typeface="+mj-ea"/>
                <a:cs typeface="Arial" pitchFamily="34" charset="0"/>
              </a:rPr>
              <a:t>HAVING</a:t>
            </a:r>
            <a:r>
              <a:rPr lang="en-US" sz="2200" dirty="0" smtClean="0">
                <a:solidFill>
                  <a:srgbClr val="036883"/>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381000" y="3429000"/>
            <a:ext cx="8382000" cy="1292662"/>
          </a:xfrm>
          <a:prstGeom prst="rect">
            <a:avLst/>
          </a:prstGeom>
          <a:solidFill>
            <a:schemeClr val="accent6">
              <a:lumMod val="20000"/>
              <a:lumOff val="80000"/>
            </a:schemeClr>
          </a:solidFill>
        </p:spPr>
        <p:txBody>
          <a:bodyPr wrap="square">
            <a:spAutoFit/>
          </a:bodyPr>
          <a:lstStyle/>
          <a:p>
            <a:r>
              <a:rPr lang="en-IN" sz="2300" dirty="0">
                <a:solidFill>
                  <a:srgbClr val="242729"/>
                </a:solidFill>
                <a:latin typeface="Segoe UI Light" panose="020B0502040204020203" pitchFamily="34" charset="0"/>
                <a:cs typeface="Segoe UI Light" panose="020B0502040204020203" pitchFamily="34" charset="0"/>
              </a:rPr>
              <a:t>"An aggregate may </a:t>
            </a:r>
            <a:r>
              <a:rPr lang="en-IN" sz="2300" b="1" i="1" dirty="0">
                <a:solidFill>
                  <a:srgbClr val="C00000"/>
                </a:solidFill>
                <a:latin typeface="Segoe UI Light" panose="020B0502040204020203" pitchFamily="34" charset="0"/>
                <a:cs typeface="Segoe UI Light" panose="020B0502040204020203" pitchFamily="34" charset="0"/>
              </a:rPr>
              <a:t>not</a:t>
            </a:r>
            <a:r>
              <a:rPr lang="en-IN" sz="2300" dirty="0">
                <a:solidFill>
                  <a:srgbClr val="242729"/>
                </a:solidFill>
                <a:latin typeface="Segoe UI Light" panose="020B0502040204020203" pitchFamily="34" charset="0"/>
                <a:cs typeface="Segoe UI Light" panose="020B0502040204020203" pitchFamily="34" charset="0"/>
              </a:rPr>
              <a:t> appear in the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b="1" i="1" dirty="0">
                <a:solidFill>
                  <a:srgbClr val="C00000"/>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a:t>
            </a:r>
            <a:r>
              <a:rPr lang="en-IN" sz="3200" b="1" dirty="0">
                <a:solidFill>
                  <a:srgbClr val="FC6F0D"/>
                </a:solidFill>
                <a:latin typeface="Segoe UI Light" panose="020B0502040204020203" pitchFamily="34" charset="0"/>
                <a:cs typeface="Segoe UI Light" panose="020B0502040204020203" pitchFamily="34" charset="0"/>
              </a:rPr>
              <a:t>unless</a:t>
            </a:r>
            <a:r>
              <a:rPr lang="en-IN" sz="3200" dirty="0">
                <a:solidFill>
                  <a:srgbClr val="FC6F0D"/>
                </a:solidFill>
                <a:latin typeface="Segoe UI Light" panose="020B0502040204020203" pitchFamily="34" charset="0"/>
                <a:cs typeface="Segoe UI Light" panose="020B0502040204020203" pitchFamily="34" charset="0"/>
              </a:rPr>
              <a:t> </a:t>
            </a:r>
            <a:r>
              <a:rPr lang="en-IN" sz="2300" dirty="0">
                <a:solidFill>
                  <a:srgbClr val="242729"/>
                </a:solidFill>
                <a:latin typeface="Segoe UI Light" panose="020B0502040204020203" pitchFamily="34" charset="0"/>
                <a:cs typeface="Segoe UI Light" panose="020B0502040204020203" pitchFamily="34" charset="0"/>
              </a:rPr>
              <a:t>it is in a subquery contained in a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dirty="0" smtClean="0">
                <a:solidFill>
                  <a:srgbClr val="242729"/>
                </a:solidFill>
                <a:latin typeface="Segoe UI Light" panose="020B0502040204020203" pitchFamily="34" charset="0"/>
                <a:cs typeface="Segoe UI Light" panose="020B0502040204020203" pitchFamily="34" charset="0"/>
              </a:rPr>
              <a:t> or </a:t>
            </a:r>
            <a:r>
              <a:rPr lang="en-IN" sz="2300" b="1" i="1" dirty="0">
                <a:solidFill>
                  <a:srgbClr val="B22251"/>
                </a:solidFill>
                <a:latin typeface="Segoe UI Light" panose="020B0502040204020203" pitchFamily="34" charset="0"/>
                <a:cs typeface="Segoe UI Light" panose="020B0502040204020203" pitchFamily="34" charset="0"/>
              </a:rPr>
              <a:t>HAVING</a:t>
            </a:r>
            <a:r>
              <a:rPr lang="en-IN" sz="2300" dirty="0" smtClean="0">
                <a:solidFill>
                  <a:srgbClr val="242729"/>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or a select list, and the column being aggregated is an outer reference"</a:t>
            </a:r>
            <a:endParaRPr lang="en-IN" sz="23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605867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CAP Theorem?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8433"/>
            <a:ext cx="4143704" cy="32477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p14="http://schemas.microsoft.com/office/powerpoint/2010/main" val="23498785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Difference between DBMS and RDBMS?</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sum</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5" name="Rectangle 4"/>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SUM([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1" y="2637137"/>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unique</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2" name="Rectangle 1"/>
          <p:cNvSpPr/>
          <p:nvPr/>
        </p:nvSpPr>
        <p:spPr>
          <a:xfrm>
            <a:off x="101531" y="4876800"/>
            <a:ext cx="812869" cy="1446550"/>
          </a:xfrm>
          <a:prstGeom prst="rect">
            <a:avLst/>
          </a:prstGeom>
        </p:spPr>
        <p:txBody>
          <a:bodyPr wrap="square">
            <a:spAutoFit/>
          </a:bodyPr>
          <a:lstStyle/>
          <a:p>
            <a:r>
              <a:rPr lang="en-US" sz="2200" dirty="0"/>
              <a:t> </a:t>
            </a:r>
            <a:r>
              <a:rPr lang="en-US" sz="2200" dirty="0" smtClean="0"/>
              <a:t>C1</a:t>
            </a:r>
            <a:endParaRPr lang="en-US" sz="2200" dirty="0"/>
          </a:p>
          <a:p>
            <a:r>
              <a:rPr lang="en-US" sz="2200" dirty="0"/>
              <a:t>------</a:t>
            </a:r>
          </a:p>
          <a:p>
            <a:r>
              <a:rPr lang="en-US" sz="2200" dirty="0"/>
              <a:t>     3</a:t>
            </a:r>
          </a:p>
          <a:p>
            <a:r>
              <a:rPr lang="en-US" sz="2200" dirty="0"/>
              <a:t>    -1</a:t>
            </a:r>
          </a:p>
        </p:txBody>
      </p:sp>
      <p:sp>
        <p:nvSpPr>
          <p:cNvPr id="3" name="Rectangle 2"/>
          <p:cNvSpPr/>
          <p:nvPr/>
        </p:nvSpPr>
        <p:spPr>
          <a:xfrm>
            <a:off x="914400" y="4760795"/>
            <a:ext cx="8077198" cy="1708160"/>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a:solidFill>
                  <a:srgbClr val="92D050"/>
                </a:solidFill>
                <a:latin typeface="Calibri" panose="020F0502020204030204" pitchFamily="34" charset="0"/>
                <a:cs typeface="Calibri" panose="020F0502020204030204" pitchFamily="34" charset="0"/>
              </a:rPr>
              <a:t>2</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smtClean="0">
                <a:solidFill>
                  <a:srgbClr val="92D050"/>
                </a:solidFill>
                <a:latin typeface="Calibri" panose="020F0502020204030204" pitchFamily="34" charset="0"/>
                <a:cs typeface="Calibri" panose="020F0502020204030204" pitchFamily="34" charset="0"/>
              </a:rPr>
              <a:t>null</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17 rows</a:t>
            </a:r>
            <a:endParaRPr lang="en-US" sz="2200" dirty="0">
              <a:solidFill>
                <a:srgbClr val="92D050"/>
              </a:solidFill>
              <a:latin typeface="Calibri" panose="020F0502020204030204" pitchFamily="34" charset="0"/>
              <a:cs typeface="Calibri" panose="020F0502020204030204" pitchFamily="34" charset="0"/>
            </a:endParaRPr>
          </a:p>
        </p:txBody>
      </p:sp>
      <p:sp>
        <p:nvSpPr>
          <p:cNvPr id="9" name="Rectangle 8"/>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078263838"/>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avg</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1887955"/>
            <a:ext cx="71483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AVG([ 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2" name="Rectangle 1"/>
          <p:cNvSpPr/>
          <p:nvPr/>
        </p:nvSpPr>
        <p:spPr>
          <a:xfrm>
            <a:off x="101531" y="2637137"/>
            <a:ext cx="8890067" cy="267765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unique</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
        <p:nvSpPr>
          <p:cNvPr id="10" name="Rectangle 9"/>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031385"/>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min</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2" name="Rectangle 1"/>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null</a:t>
            </a:r>
            <a:endParaRPr lang="en-US" sz="2200" dirty="0">
              <a:solidFill>
                <a:srgbClr val="00A2E8"/>
              </a:solidFill>
              <a:latin typeface="Calibri" panose="020F0502020204030204" pitchFamily="34" charset="0"/>
            </a:endParaRPr>
          </a:p>
        </p:txBody>
      </p:sp>
      <p:sp>
        <p:nvSpPr>
          <p:cNvPr id="8" name="Rectangle 7"/>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MIN([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3" name="Rectangle 2"/>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MIN()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871332085"/>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max</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8" name="Rectangle 7"/>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 </a:t>
            </a:r>
            <a:r>
              <a:rPr lang="en-US" sz="2200" dirty="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
        <p:nvSpPr>
          <p:cNvPr id="9" name="Rectangle 8"/>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MAX([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11" name="Rectangle 10"/>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MAX()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402546345"/>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count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1200329"/>
          </a:xfrm>
          <a:prstGeom prst="rect">
            <a:avLst/>
          </a:prstGeom>
        </p:spPr>
        <p:txBody>
          <a:bodyPr wrap="square">
            <a:spAutoFit/>
          </a:bodyPr>
          <a:lstStyle/>
          <a:p>
            <a:r>
              <a:rPr lang="en-US" dirty="0">
                <a:solidFill>
                  <a:srgbClr val="222222"/>
                </a:solidFill>
                <a:latin typeface="arial" panose="020B0604020202020204" pitchFamily="34" charset="0"/>
              </a:rPr>
              <a:t>If you specify expr, then COUNT returns the number of rows where expr is not null. You can count either all rows, or only distinct values of expr. If you specify the </a:t>
            </a:r>
            <a:r>
              <a:rPr lang="en-US" dirty="0">
                <a:solidFill>
                  <a:srgbClr val="00B0F0"/>
                </a:solidFill>
                <a:latin typeface="arial" panose="020B0604020202020204" pitchFamily="34" charset="0"/>
              </a:rPr>
              <a:t>asterisk (*)</a:t>
            </a:r>
            <a:r>
              <a:rPr lang="en-US" dirty="0">
                <a:solidFill>
                  <a:srgbClr val="222222"/>
                </a:solidFill>
                <a:latin typeface="arial" panose="020B0604020202020204" pitchFamily="34" charset="0"/>
              </a:rPr>
              <a:t>, then this function returns all rows, including duplicates and nulls. COUNT never returns null.</a:t>
            </a:r>
            <a:endParaRPr lang="en-IN" b="1" dirty="0">
              <a:solidFill>
                <a:srgbClr val="222222"/>
              </a:solidFill>
              <a:latin typeface="arial" panose="020B0604020202020204" pitchFamily="34" charset="0"/>
            </a:endParaRPr>
          </a:p>
        </p:txBody>
      </p:sp>
      <p:sp>
        <p:nvSpPr>
          <p:cNvPr id="5" name="Rectangle 4"/>
          <p:cNvSpPr/>
          <p:nvPr/>
        </p:nvSpPr>
        <p:spPr>
          <a:xfrm>
            <a:off x="90646" y="2749611"/>
            <a:ext cx="8900953" cy="3185487"/>
          </a:xfrm>
          <a:prstGeom prst="rect">
            <a:avLst/>
          </a:prstGeom>
        </p:spPr>
        <p:txBody>
          <a:bodyPr wrap="square">
            <a:spAutoFit/>
          </a:bodyPr>
          <a:lstStyle/>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0</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0000"/>
                </a:solidFill>
                <a:latin typeface="Calibri" panose="020F0502020204030204" pitchFamily="34" charset="0"/>
                <a:cs typeface="Calibri" panose="020F0502020204030204" pitchFamily="34" charset="0"/>
              </a:rPr>
              <a:t>// error</a:t>
            </a:r>
            <a:endParaRPr lang="en-US" sz="2200" dirty="0">
              <a:solidFill>
                <a:srgbClr val="FF0000"/>
              </a:solidFill>
              <a:latin typeface="Calibri" panose="020F0502020204030204" pitchFamily="34" charset="0"/>
              <a:cs typeface="Calibri" panose="020F0502020204030204" pitchFamily="34" charset="0"/>
            </a:endParaRPr>
          </a:p>
        </p:txBody>
      </p:sp>
      <p:sp>
        <p:nvSpPr>
          <p:cNvPr id="8" name="Rectangle 7"/>
          <p:cNvSpPr/>
          <p:nvPr/>
        </p:nvSpPr>
        <p:spPr>
          <a:xfrm>
            <a:off x="90647" y="2145268"/>
            <a:ext cx="73007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COUNT([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7" name="Rectangle 6"/>
          <p:cNvSpPr/>
          <p:nvPr/>
        </p:nvSpPr>
        <p:spPr>
          <a:xfrm>
            <a:off x="4053047" y="2672259"/>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4025288854"/>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group by clause</a:t>
            </a:r>
            <a:endParaRPr lang="en-US" dirty="0"/>
          </a:p>
        </p:txBody>
      </p:sp>
    </p:spTree>
    <p:extLst>
      <p:ext uri="{BB962C8B-B14F-4D97-AF65-F5344CB8AC3E}">
        <p14:creationId xmlns:p14="http://schemas.microsoft.com/office/powerpoint/2010/main" val="1845356391"/>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161871"/>
            <a:ext cx="8839200" cy="1200329"/>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GROUP </a:t>
            </a:r>
            <a:r>
              <a:rPr lang="en-US" dirty="0">
                <a:latin typeface="Arial" panose="020B0604020202020204" pitchFamily="34" charset="0"/>
                <a:cs typeface="Arial" panose="020B0604020202020204" pitchFamily="34" charset="0"/>
              </a:rPr>
              <a:t>BY clause, part of a </a:t>
            </a:r>
            <a:r>
              <a:rPr lang="en-US" dirty="0">
                <a:solidFill>
                  <a:srgbClr val="00B0F0"/>
                </a:solidFill>
                <a:latin typeface="Arial" panose="020B0604020202020204" pitchFamily="34" charset="0"/>
                <a:cs typeface="Arial" panose="020B0604020202020204" pitchFamily="34" charset="0"/>
              </a:rPr>
              <a:t>SelectExpression</a:t>
            </a:r>
            <a:r>
              <a:rPr lang="en-US" dirty="0">
                <a:latin typeface="Arial" panose="020B0604020202020204" pitchFamily="34" charset="0"/>
                <a:cs typeface="Arial" panose="020B0604020202020204" pitchFamily="34" charset="0"/>
              </a:rPr>
              <a:t>, groups a result into subsets that have matching values for one or more columns. In each group, no two rows have the same value for the grouping column or columns. NULLs are considered equivalent for grouping purposes.</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0" name="Rectangle 9"/>
          <p:cNvSpPr/>
          <p:nvPr/>
        </p:nvSpPr>
        <p:spPr>
          <a:xfrm>
            <a:off x="152400" y="2734270"/>
            <a:ext cx="8839200" cy="1107996"/>
          </a:xfrm>
          <a:prstGeom prst="rect">
            <a:avLst/>
          </a:prstGeom>
          <a:solidFill>
            <a:schemeClr val="accent5">
              <a:lumMod val="20000"/>
              <a:lumOff val="80000"/>
            </a:schemeClr>
          </a:solidFill>
        </p:spPr>
        <p:txBody>
          <a:bodyPr wrap="square">
            <a:spAutoFit/>
          </a:bodyPr>
          <a:lstStyle/>
          <a:p>
            <a:r>
              <a:rPr lang="en-US" sz="2200" dirty="0">
                <a:latin typeface="Segoe UI Light" panose="020B0502040204020203" pitchFamily="34" charset="0"/>
                <a:cs typeface="Segoe UI Light" panose="020B0502040204020203" pitchFamily="34" charset="0"/>
              </a:rPr>
              <a:t>column-Name must be a column from the current scope of the query</a:t>
            </a:r>
            <a:r>
              <a:rPr lang="en-US" sz="2200" dirty="0" smtClean="0">
                <a:latin typeface="Segoe UI Light" panose="020B0502040204020203" pitchFamily="34" charset="0"/>
                <a:cs typeface="Segoe UI Light" panose="020B0502040204020203" pitchFamily="34" charset="0"/>
              </a:rPr>
              <a:t>; </a:t>
            </a:r>
            <a:r>
              <a:rPr lang="en-US" sz="2200" b="1" dirty="0">
                <a:latin typeface="Segoe UI Light" panose="020B0502040204020203" pitchFamily="34" charset="0"/>
                <a:cs typeface="Segoe UI Light" panose="020B0502040204020203" pitchFamily="34" charset="0"/>
              </a:rPr>
              <a:t>if a GROUP BY clause is in a subquery, it cannot refer to columns in the outer query</a:t>
            </a:r>
            <a:r>
              <a:rPr lang="en-US" sz="2200" dirty="0">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2082737218"/>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1" name="Rectangle 10"/>
          <p:cNvSpPr/>
          <p:nvPr/>
        </p:nvSpPr>
        <p:spPr>
          <a:xfrm>
            <a:off x="152400" y="1143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a:t>
            </a:r>
            <a:r>
              <a:rPr lang="en-US" dirty="0" smtClean="0">
                <a:solidFill>
                  <a:srgbClr val="0077AA"/>
                </a:solidFill>
                <a:latin typeface="Consolas" panose="020B0609020204030204" pitchFamily="49" charset="0"/>
              </a:rPr>
              <a:t>[ GROUP </a:t>
            </a:r>
            <a:r>
              <a:rPr lang="en-US" dirty="0">
                <a:solidFill>
                  <a:srgbClr val="0077AA"/>
                </a:solidFill>
                <a:latin typeface="Consolas" panose="020B0609020204030204" pitchFamily="49" charset="0"/>
              </a:rPr>
              <a:t>BY </a:t>
            </a:r>
            <a:r>
              <a:rPr lang="en-US" dirty="0" smtClean="0">
                <a:solidFill>
                  <a:srgbClr val="0077AA"/>
                </a:solidFill>
                <a:latin typeface="Consolas" panose="020B0609020204030204" pitchFamily="49" charset="0"/>
              </a:rPr>
              <a:t>{ col_name </a:t>
            </a:r>
            <a:r>
              <a:rPr lang="en-US" dirty="0">
                <a:solidFill>
                  <a:srgbClr val="0077AA"/>
                </a:solidFill>
                <a:latin typeface="Consolas" panose="020B0609020204030204" pitchFamily="49" charset="0"/>
              </a:rPr>
              <a:t>} | { ROLLUP | CUBE } (grouping_expression_list</a:t>
            </a:r>
            <a:r>
              <a:rPr lang="en-US" dirty="0" smtClean="0">
                <a:solidFill>
                  <a:srgbClr val="0077AA"/>
                </a:solidFill>
                <a:latin typeface="Consolas" panose="020B0609020204030204" pitchFamily="49" charset="0"/>
              </a:rPr>
              <a:t>)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175346" y="2340352"/>
            <a:ext cx="8816254" cy="2631490"/>
          </a:xfrm>
          <a:prstGeom prst="rect">
            <a:avLst/>
          </a:prstGeom>
        </p:spPr>
        <p:txBody>
          <a:bodyPr wrap="square">
            <a:spAutoFit/>
          </a:bodyPr>
          <a:lstStyle/>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latin typeface="Calibri" panose="020F0502020204030204" pitchFamily="34" charset="0"/>
                <a:cs typeface="Calibri" panose="020F0502020204030204" pitchFamily="34" charset="0"/>
              </a:rPr>
              <a:t>job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ename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solidFill>
                  <a:srgbClr val="BAB294"/>
                </a:solidFill>
                <a:latin typeface="Calibri" panose="020F0502020204030204" pitchFamily="34" charset="0"/>
                <a:cs typeface="Calibri" panose="020F0502020204030204" pitchFamily="34" charset="0"/>
              </a:rPr>
              <a:t>substr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3</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error</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ename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solidFill>
                  <a:srgbClr val="BAB294"/>
                </a:solidFill>
                <a:latin typeface="Calibri" panose="020F0502020204030204" pitchFamily="34" charset="0"/>
                <a:cs typeface="Calibri" panose="020F0502020204030204" pitchFamily="34" charset="0"/>
              </a:rPr>
              <a:t>substr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3</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error</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j</a:t>
            </a:r>
            <a:r>
              <a:rPr lang="en-US" sz="2200" dirty="0" smtClean="0">
                <a:latin typeface="Calibri" panose="020F0502020204030204" pitchFamily="34" charset="0"/>
                <a:ea typeface="Times New Roman" panose="02020603050405020304" pitchFamily="18" charset="0"/>
                <a:cs typeface="Calibri" panose="020F0502020204030204" pitchFamily="34" charset="0"/>
              </a:rPr>
              <a:t>ob</a:t>
            </a:r>
            <a:r>
              <a:rPr lang="en-IN" sz="2200" dirty="0" smtClean="0">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count</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job</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count</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job</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92D050"/>
                </a:solidFill>
                <a:latin typeface="Calibri" panose="020F0502020204030204" pitchFamily="34" charset="0"/>
                <a:ea typeface="Times New Roman" panose="02020603050405020304" pitchFamily="18" charset="0"/>
                <a:cs typeface="Calibri" panose="020F0502020204030204" pitchFamily="34" charset="0"/>
              </a:rPr>
              <a:t>//error</a:t>
            </a:r>
            <a:endParaRPr lang="en-US" sz="2200" dirty="0">
              <a:solidFill>
                <a:srgbClr val="92D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47247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having clause</a:t>
            </a:r>
            <a:endParaRPr lang="en-US" dirty="0"/>
          </a:p>
        </p:txBody>
      </p:sp>
      <p:sp>
        <p:nvSpPr>
          <p:cNvPr id="4" name="Rectangle 3"/>
          <p:cNvSpPr/>
          <p:nvPr/>
        </p:nvSpPr>
        <p:spPr>
          <a:xfrm>
            <a:off x="0" y="21771"/>
            <a:ext cx="6248400" cy="707886"/>
          </a:xfrm>
          <a:prstGeom prst="rect">
            <a:avLst/>
          </a:prstGeom>
        </p:spPr>
        <p:txBody>
          <a:bodyPr wrap="square">
            <a:spAutoFit/>
          </a:bodyPr>
          <a:lstStyle/>
          <a:p>
            <a:r>
              <a:rPr lang="en-IN" sz="2000" dirty="0">
                <a:solidFill>
                  <a:srgbClr val="008080"/>
                </a:solidFill>
              </a:rPr>
              <a:t>The HAVING clause can refer to aggregate functions, which the WHERE clause cannot.</a:t>
            </a:r>
          </a:p>
        </p:txBody>
      </p:sp>
      <p:sp>
        <p:nvSpPr>
          <p:cNvPr id="6" name="Rectangle 5"/>
          <p:cNvSpPr/>
          <p:nvPr/>
        </p:nvSpPr>
        <p:spPr>
          <a:xfrm>
            <a:off x="152400" y="3172361"/>
            <a:ext cx="8839200" cy="1323439"/>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A HAVING clause restricts the results of a GROUP BY in a </a:t>
            </a:r>
            <a:r>
              <a:rPr lang="en-US" dirty="0">
                <a:solidFill>
                  <a:srgbClr val="00B0F0"/>
                </a:solidFill>
                <a:latin typeface="Arial" panose="020B0604020202020204" pitchFamily="34" charset="0"/>
                <a:cs typeface="Arial" panose="020B0604020202020204" pitchFamily="34" charset="0"/>
              </a:rPr>
              <a:t>SelectExpression</a:t>
            </a:r>
            <a:r>
              <a:rPr lang="en-US" sz="2000" dirty="0">
                <a:latin typeface="Segoe UI Light" panose="020B0502040204020203" pitchFamily="34" charset="0"/>
                <a:cs typeface="Segoe UI Light" panose="020B0502040204020203" pitchFamily="34" charset="0"/>
              </a:rPr>
              <a:t>. The HAVING clause is applied to each group of the grouped table, much as a WHERE clause is applied to a select list. </a:t>
            </a:r>
            <a:r>
              <a:rPr lang="en-US" sz="2000" b="1" dirty="0">
                <a:latin typeface="Segoe UI Light" panose="020B0502040204020203" pitchFamily="34" charset="0"/>
                <a:cs typeface="Segoe UI Light" panose="020B0502040204020203" pitchFamily="34" charset="0"/>
              </a:rPr>
              <a:t>Aggregates in the HAVING clause do not need to appear in the SELECT list.</a:t>
            </a:r>
          </a:p>
        </p:txBody>
      </p:sp>
      <p:sp>
        <p:nvSpPr>
          <p:cNvPr id="3" name="Rectangle 2"/>
          <p:cNvSpPr/>
          <p:nvPr/>
        </p:nvSpPr>
        <p:spPr>
          <a:xfrm>
            <a:off x="4572000" y="956650"/>
            <a:ext cx="4572000" cy="1200329"/>
          </a:xfrm>
          <a:prstGeom prst="rect">
            <a:avLst/>
          </a:prstGeom>
          <a:solidFill>
            <a:schemeClr val="accent5">
              <a:lumMod val="20000"/>
              <a:lumOff val="80000"/>
            </a:schemeClr>
          </a:solidFill>
        </p:spPr>
        <p:txBody>
          <a:bodyPr>
            <a:spAutoFit/>
          </a:bodyPr>
          <a:lstStyle/>
          <a:p>
            <a:r>
              <a:rPr lang="en-US" dirty="0"/>
              <a:t>Specify GROUP BY and HAVING after the where_clause. If you specify both GROUP BY and HAVING, then they can appear in either order.</a:t>
            </a:r>
          </a:p>
        </p:txBody>
      </p:sp>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76200" y="2057400"/>
            <a:ext cx="89916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7AA"/>
                </a:solidFill>
                <a:latin typeface="Consolas" panose="020B0609020204030204" pitchFamily="49" charset="0"/>
              </a:rPr>
              <a:t>GROUP </a:t>
            </a:r>
            <a:r>
              <a:rPr lang="en-US" dirty="0">
                <a:solidFill>
                  <a:srgbClr val="0077AA"/>
                </a:solidFill>
                <a:latin typeface="Consolas" panose="020B0609020204030204" pitchFamily="49" charset="0"/>
              </a:rPr>
              <a:t>BY { col_name } | { ROLLUP | CUBE } (grouping_expression_list) </a:t>
            </a:r>
            <a:r>
              <a:rPr lang="en-US" dirty="0" smtClean="0">
                <a:solidFill>
                  <a:srgbClr val="0070C0"/>
                </a:solidFill>
                <a:latin typeface="Consolas" panose="020B0609020204030204" pitchFamily="49" charset="0"/>
                <a:cs typeface="Arial" panose="020B0604020202020204" pitchFamily="34" charset="0"/>
              </a:rPr>
              <a:t>] [ HAVING having_condition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76200" y="3161337"/>
            <a:ext cx="89154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 </a:t>
            </a:r>
            <a:r>
              <a:rPr lang="en-US" sz="2200" dirty="0">
                <a:latin typeface="Calibri" panose="020F0502020204030204" pitchFamily="34" charset="0"/>
                <a:cs typeface="Calibri" panose="020F0502020204030204" pitchFamily="34" charset="0"/>
              </a:rPr>
              <a:t>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 </a:t>
            </a:r>
            <a:r>
              <a:rPr lang="en-US" sz="2200" dirty="0">
                <a:solidFill>
                  <a:srgbClr val="B22251"/>
                </a:solidFill>
                <a:latin typeface="Calibri" panose="020F0502020204030204" pitchFamily="34" charset="0"/>
                <a:cs typeface="Calibri" panose="020F0502020204030204" pitchFamily="34" charset="0"/>
              </a:rPr>
              <a:t>having</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a:t>
            </a:r>
            <a:r>
              <a:rPr lang="en-US" sz="2200" dirty="0">
                <a:solidFill>
                  <a:srgbClr val="00B050"/>
                </a:solidFill>
                <a:latin typeface="Calibri" panose="020F0502020204030204" pitchFamily="34" charset="0"/>
                <a:cs typeface="Calibri" panose="020F0502020204030204" pitchFamily="34" charset="0"/>
              </a:rPr>
              <a:t>MANAGER</a:t>
            </a:r>
            <a:r>
              <a:rPr lang="en-US" sz="2200" dirty="0">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job </a:t>
            </a:r>
            <a:r>
              <a:rPr lang="en-US" sz="2200" dirty="0">
                <a:solidFill>
                  <a:srgbClr val="B22251"/>
                </a:solidFill>
                <a:latin typeface="Calibri" panose="020F0502020204030204" pitchFamily="34" charset="0"/>
                <a:cs typeface="Calibri" panose="020F0502020204030204" pitchFamily="34" charset="0"/>
              </a:rPr>
              <a:t>having</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2</a:t>
            </a:r>
            <a:r>
              <a:rPr lang="en-US" sz="2200" dirty="0">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a:latin typeface="Calibri" panose="020F0502020204030204" pitchFamily="34" charset="0"/>
                <a:cs typeface="Calibri" panose="020F0502020204030204" pitchFamily="34" charset="0"/>
              </a:rPr>
              <a:t>job</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a:solidFill>
                  <a:srgbClr val="B22251"/>
                </a:solidFill>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having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&gt;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5000</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ACID properties of transactions</a:t>
            </a:r>
          </a:p>
        </p:txBody>
      </p:sp>
    </p:spTree>
  </p:cSld>
  <p:clrMapOvr>
    <a:masterClrMapping/>
  </p:clrMapOvr>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difference between where and having clause</a:t>
            </a:r>
            <a:endParaRPr lang="en-US" dirty="0"/>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a:t>
            </a:r>
            <a:r>
              <a:rPr lang="en-US" dirty="0" smtClean="0"/>
              <a:t>for update</a:t>
            </a:r>
            <a:endParaRPr lang="en-US" dirty="0"/>
          </a:p>
        </p:txBody>
      </p:sp>
    </p:spTree>
    <p:extLst>
      <p:ext uri="{BB962C8B-B14F-4D97-AF65-F5344CB8AC3E}">
        <p14:creationId xmlns:p14="http://schemas.microsoft.com/office/powerpoint/2010/main" val="1618499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14793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analytic functions</a:t>
            </a:r>
          </a:p>
        </p:txBody>
      </p:sp>
      <p:sp>
        <p:nvSpPr>
          <p:cNvPr id="3" name="Rectangle 2"/>
          <p:cNvSpPr/>
          <p:nvPr/>
        </p:nvSpPr>
        <p:spPr>
          <a:xfrm>
            <a:off x="190005" y="3352800"/>
            <a:ext cx="8839200"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cannot any other analytic function for expr. That is, </a:t>
            </a:r>
            <a:r>
              <a:rPr lang="en-US" sz="2000" b="1" dirty="0">
                <a:latin typeface="Segoe UI Light" panose="020B0502040204020203" pitchFamily="34" charset="0"/>
                <a:cs typeface="Segoe UI Light" panose="020B0502040204020203" pitchFamily="34" charset="0"/>
              </a:rPr>
              <a:t>you cannot nest analytic functions</a:t>
            </a:r>
            <a:r>
              <a:rPr lang="en-US" sz="2000" dirty="0">
                <a:latin typeface="Segoe UI Light" panose="020B0502040204020203" pitchFamily="34" charset="0"/>
                <a:cs typeface="Segoe UI Light" panose="020B0502040204020203" pitchFamily="34" charset="0"/>
              </a:rPr>
              <a:t>, but you can use other built-in function expressions for expr.</a:t>
            </a:r>
          </a:p>
        </p:txBody>
      </p:sp>
    </p:spTree>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row_number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ROW_NUMBER is an analytic function. It assigns a unique number to each row to which it is applied (either each row in the partition or each row returned by the query), in the ordered sequence of rows specified in the order_by_clause, beginning with 1.</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ROW_NUMBER( </a:t>
            </a:r>
            <a:r>
              <a:rPr lang="en-US" i="1" dirty="0" smtClean="0">
                <a:solidFill>
                  <a:srgbClr val="FCF75E"/>
                </a:solidFill>
                <a:latin typeface="Arial" pitchFamily="34" charset="0"/>
                <a:cs typeface="Arial" pitchFamily="34" charset="0"/>
              </a:rPr>
              <a:t>) OVER </a:t>
            </a:r>
            <a:r>
              <a:rPr lang="en-US" i="1" dirty="0">
                <a:solidFill>
                  <a:srgbClr val="FCF75E"/>
                </a:solidFill>
                <a:latin typeface="Arial" pitchFamily="34" charset="0"/>
                <a:cs typeface="Arial" pitchFamily="34" charset="0"/>
              </a:rPr>
              <a:t>([ query_partition_clause ] order_by_clause)</a:t>
            </a:r>
          </a:p>
        </p:txBody>
      </p:sp>
      <p:sp>
        <p:nvSpPr>
          <p:cNvPr id="2" name="Rectangle 1"/>
          <p:cNvSpPr/>
          <p:nvPr/>
        </p:nvSpPr>
        <p:spPr>
          <a:xfrm>
            <a:off x="185055" y="2514600"/>
            <a:ext cx="8730343"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row_number() 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rank</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76200" y="703183"/>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RANK calculates the rank of a value in a group of values. The return type is NUMBER. Rows with equal values for the ranking criteria receive the same rank. Oracle Database then adds the number of tied rows to the tied rank to calculate the next rank.</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RANK</a:t>
            </a:r>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OVER</a:t>
            </a:r>
            <a:r>
              <a:rPr lang="en-US" i="1" dirty="0">
                <a:solidFill>
                  <a:srgbClr val="FCF75E"/>
                </a:solidFill>
                <a:latin typeface="Arial" pitchFamily="34" charset="0"/>
                <a:cs typeface="Arial" pitchFamily="34" charset="0"/>
              </a:rPr>
              <a:t>([ query_partition_clause ] order_by_clause)</a:t>
            </a:r>
          </a:p>
        </p:txBody>
      </p:sp>
      <p:sp>
        <p:nvSpPr>
          <p:cNvPr id="6" name="Rectangle 5"/>
          <p:cNvSpPr/>
          <p:nvPr/>
        </p:nvSpPr>
        <p:spPr>
          <a:xfrm>
            <a:off x="185055" y="2514600"/>
            <a:ext cx="8730343"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rank() </a:t>
            </a:r>
            <a:r>
              <a:rPr lang="en-US" sz="2200" dirty="0">
                <a:solidFill>
                  <a:srgbClr val="FF1C00"/>
                </a:solidFill>
                <a:latin typeface="Calibri" panose="020F0502020204030204" pitchFamily="34" charset="0"/>
                <a:cs typeface="Calibri" panose="020F0502020204030204" pitchFamily="34" charset="0"/>
              </a:rPr>
              <a:t>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rank() over(order by </a:t>
            </a:r>
            <a:r>
              <a:rPr lang="en-US" sz="2200" dirty="0" smtClean="0">
                <a:solidFill>
                  <a:srgbClr val="FF1C00"/>
                </a:solidFill>
                <a:latin typeface="Calibri" panose="020F0502020204030204" pitchFamily="34" charset="0"/>
                <a:cs typeface="Calibri" panose="020F0502020204030204" pitchFamily="34" charset="0"/>
              </a:rPr>
              <a:t>comm NULLS FIRST)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02384391"/>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
            </a:r>
            <a:r>
              <a:rPr lang="en-US" sz="3200" b="1" i="1" dirty="0" smtClean="0">
                <a:solidFill>
                  <a:srgbClr val="FFFF00"/>
                </a:solidFill>
                <a:latin typeface="Arial" pitchFamily="34" charset="0"/>
                <a:cs typeface="Arial" pitchFamily="34" charset="0"/>
              </a:rPr>
              <a:t>ense_rank</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ROW_NUMBER is an analytic function. It assigns a unique number to each row to which it is applied (either each row in the partition or each row returned by the query), in the ordered sequence of rows specified in the order_by_clause, beginning with 1.</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DENSE_RANK( </a:t>
            </a:r>
            <a:r>
              <a:rPr lang="en-US" i="1" dirty="0" smtClean="0">
                <a:solidFill>
                  <a:srgbClr val="FCF75E"/>
                </a:solidFill>
                <a:latin typeface="Arial" pitchFamily="34" charset="0"/>
                <a:cs typeface="Arial" pitchFamily="34" charset="0"/>
              </a:rPr>
              <a:t>) OVER</a:t>
            </a:r>
            <a:r>
              <a:rPr lang="en-US" i="1" dirty="0">
                <a:solidFill>
                  <a:srgbClr val="FCF75E"/>
                </a:solidFill>
                <a:latin typeface="Arial" pitchFamily="34" charset="0"/>
                <a:cs typeface="Arial" pitchFamily="34" charset="0"/>
              </a:rPr>
              <a:t>([ query_partition_clause ] order_by_clause)</a:t>
            </a:r>
          </a:p>
        </p:txBody>
      </p:sp>
      <p:sp>
        <p:nvSpPr>
          <p:cNvPr id="7" name="Rectangle 6"/>
          <p:cNvSpPr/>
          <p:nvPr/>
        </p:nvSpPr>
        <p:spPr>
          <a:xfrm>
            <a:off x="185055" y="2514600"/>
            <a:ext cx="8730343" cy="1107996"/>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dense_rank</a:t>
            </a:r>
            <a:r>
              <a:rPr lang="en-US" sz="2200" dirty="0" smtClean="0">
                <a:solidFill>
                  <a:srgbClr val="FF1C00"/>
                </a:solidFill>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dense_rank() over(order by </a:t>
            </a:r>
            <a:r>
              <a:rPr lang="en-US" sz="2200" dirty="0" smtClean="0">
                <a:solidFill>
                  <a:srgbClr val="FF1C00"/>
                </a:solidFill>
                <a:latin typeface="Calibri" panose="020F0502020204030204" pitchFamily="34" charset="0"/>
                <a:cs typeface="Calibri" panose="020F0502020204030204" pitchFamily="34" charset="0"/>
              </a:rPr>
              <a:t>comm NULLS FIRST)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09794019"/>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a:t>
            </a:r>
            <a:r>
              <a:rPr lang="en-US" dirty="0" smtClean="0"/>
              <a:t>cursor</a:t>
            </a:r>
            <a:endParaRPr lang="en-US" dirty="0"/>
          </a:p>
        </p:txBody>
      </p:sp>
    </p:spTree>
    <p:extLst>
      <p:ext uri="{BB962C8B-B14F-4D97-AF65-F5344CB8AC3E}">
        <p14:creationId xmlns:p14="http://schemas.microsoft.com/office/powerpoint/2010/main" val="23619513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CURSOR expression returns a nested cursor. A nested cursor is implicitly opened when the cursor expression is evaluated.</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CURSOR (subquery)</a:t>
            </a:r>
          </a:p>
        </p:txBody>
      </p:sp>
      <p:sp>
        <p:nvSpPr>
          <p:cNvPr id="7" name="Rectangle 6"/>
          <p:cNvSpPr/>
          <p:nvPr/>
        </p:nvSpPr>
        <p:spPr>
          <a:xfrm>
            <a:off x="185055" y="2514600"/>
            <a:ext cx="8730343"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dept</a:t>
            </a:r>
            <a:r>
              <a:rPr lang="en-US" sz="2200" dirty="0" smtClean="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cursor</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.deptno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dept</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80012895"/>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INTO</a:t>
            </a: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INTO var_list</a:t>
            </a: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sub-queries</a:t>
            </a:r>
            <a:endParaRPr lang="en-US" dirty="0"/>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t>
            </a:r>
            <a:r>
              <a:rPr lang="en-IN" sz="1900" b="1" dirty="0" smtClean="0"/>
              <a:t>A </a:t>
            </a:r>
            <a:r>
              <a:rPr lang="en-IN" sz="1900" b="1" dirty="0"/>
              <a:t>subquery must be enclosed in </a:t>
            </a:r>
            <a:r>
              <a:rPr lang="en-IN" sz="1900" b="1" dirty="0" smtClean="0"/>
              <a:t>parentheses (…)</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352800"/>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4258270"/>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spTree>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sub-queries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063284"/>
            <a:ext cx="8839200" cy="1880316"/>
          </a:xfrm>
          <a:prstGeom prst="rect">
            <a:avLst/>
          </a:prstGeom>
        </p:spPr>
      </p:pic>
      <p:sp>
        <p:nvSpPr>
          <p:cNvPr id="9" name="Rectangle 8"/>
          <p:cNvSpPr/>
          <p:nvPr/>
        </p:nvSpPr>
        <p:spPr>
          <a:xfrm>
            <a:off x="76200" y="272296"/>
            <a:ext cx="8991600" cy="1938992"/>
          </a:xfrm>
          <a:prstGeom prst="rect">
            <a:avLst/>
          </a:prstGeom>
        </p:spPr>
        <p:txBody>
          <a:bodyPr wrap="square">
            <a:spAutoFit/>
          </a:bodyPr>
          <a:lstStyle/>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Scalar </a:t>
            </a:r>
            <a:r>
              <a:rPr lang="en-IN" sz="2400" dirty="0">
                <a:solidFill>
                  <a:srgbClr val="008080"/>
                </a:solidFill>
                <a:latin typeface="Arial" panose="020B0604020202020204" pitchFamily="34" charset="0"/>
                <a:cs typeface="Arial" panose="020B0604020202020204" pitchFamily="34" charset="0"/>
              </a:rPr>
              <a:t>Subquery</a:t>
            </a:r>
            <a:r>
              <a:rPr lang="en-IN" sz="2400" dirty="0" smtClean="0">
                <a:solidFill>
                  <a:srgbClr val="C00000"/>
                </a:solidFill>
                <a:latin typeface="Arial" panose="020B0604020202020204" pitchFamily="34" charset="0"/>
                <a:cs typeface="Arial" panose="020B0604020202020204" pitchFamily="34" charset="0"/>
              </a:rPr>
              <a:t> 	    </a:t>
            </a:r>
            <a:r>
              <a:rPr lang="en-IN" sz="2400" dirty="0" smtClean="0">
                <a:solidFill>
                  <a:srgbClr val="008080"/>
                </a:solidFill>
                <a:latin typeface="Arial" panose="020B0604020202020204" pitchFamily="34" charset="0"/>
                <a:cs typeface="Arial" panose="020B0604020202020204" pitchFamily="34" charset="0"/>
              </a:rPr>
              <a:t>// SELECT in selection-list</a:t>
            </a: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Inline Views 	    // SELECT in FROM clause</a:t>
            </a: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Nested Subquery	    // SELECT in WHERE / HAVING clause.</a:t>
            </a:r>
            <a:endParaRPr lang="en-IN" sz="24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742950" y="3240974"/>
            <a:ext cx="7658100" cy="400110"/>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 nest up to </a:t>
            </a:r>
            <a:r>
              <a:rPr lang="en-US" sz="2000" b="1" i="1" dirty="0">
                <a:latin typeface="Segoe UI Light" panose="020B0502040204020203" pitchFamily="34" charset="0"/>
                <a:cs typeface="Segoe UI Light" panose="020B0502040204020203" pitchFamily="34" charset="0"/>
              </a:rPr>
              <a:t>255 levels</a:t>
            </a:r>
            <a:r>
              <a:rPr lang="en-US" sz="2000" dirty="0">
                <a:latin typeface="Segoe UI Light" panose="020B0502040204020203" pitchFamily="34" charset="0"/>
                <a:cs typeface="Segoe UI Light" panose="020B0502040204020203" pitchFamily="34" charset="0"/>
              </a:rPr>
              <a:t> of subqueries in the a nested subquery.</a:t>
            </a:r>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914400"/>
            <a:ext cx="8991600" cy="2308324"/>
          </a:xfrm>
          <a:prstGeom prst="rect">
            <a:avLst/>
          </a:prstGeom>
        </p:spPr>
        <p:txBody>
          <a:bodyPr wrap="square">
            <a:spAutoFit/>
          </a:bodyPr>
          <a:lstStyle/>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Scalar </a:t>
            </a:r>
            <a:r>
              <a:rPr lang="en-IN" sz="2400" dirty="0">
                <a:solidFill>
                  <a:srgbClr val="008080"/>
                </a:solidFill>
                <a:latin typeface="Arial" panose="020B0604020202020204" pitchFamily="34" charset="0"/>
                <a:cs typeface="Arial" panose="020B0604020202020204" pitchFamily="34" charset="0"/>
              </a:rPr>
              <a:t>Subquery</a:t>
            </a:r>
            <a:r>
              <a:rPr lang="en-IN" sz="2400" dirty="0" smtClean="0">
                <a:solidFill>
                  <a:srgbClr val="C00000"/>
                </a:solidFill>
                <a:latin typeface="Arial" panose="020B0604020202020204" pitchFamily="34" charset="0"/>
                <a:cs typeface="Arial" panose="020B0604020202020204" pitchFamily="34" charset="0"/>
              </a:rPr>
              <a:t>      </a:t>
            </a:r>
            <a:r>
              <a:rPr lang="en-IN" sz="2400" dirty="0" smtClean="0">
                <a:solidFill>
                  <a:srgbClr val="008080"/>
                </a:solidFill>
                <a:latin typeface="Arial" panose="020B0604020202020204" pitchFamily="34" charset="0"/>
                <a:cs typeface="Arial" panose="020B0604020202020204" pitchFamily="34" charset="0"/>
              </a:rPr>
              <a:t>// SELECT statement in selection-list</a:t>
            </a: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Inline Views 	    // SELECT </a:t>
            </a:r>
            <a:r>
              <a:rPr lang="en-IN" sz="2400" dirty="0">
                <a:solidFill>
                  <a:srgbClr val="008080"/>
                </a:solidFill>
                <a:latin typeface="Arial" panose="020B0604020202020204" pitchFamily="34" charset="0"/>
                <a:cs typeface="Arial" panose="020B0604020202020204" pitchFamily="34" charset="0"/>
              </a:rPr>
              <a:t>statement in </a:t>
            </a:r>
            <a:r>
              <a:rPr lang="en-IN" sz="2400" dirty="0" smtClean="0">
                <a:solidFill>
                  <a:srgbClr val="008080"/>
                </a:solidFill>
                <a:latin typeface="Arial" panose="020B0604020202020204" pitchFamily="34" charset="0"/>
                <a:cs typeface="Arial" panose="020B0604020202020204" pitchFamily="34" charset="0"/>
              </a:rPr>
              <a:t>FROM clause</a:t>
            </a: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Nested Subquery	    // SELECT </a:t>
            </a:r>
            <a:r>
              <a:rPr lang="en-IN" sz="2400" dirty="0">
                <a:solidFill>
                  <a:srgbClr val="008080"/>
                </a:solidFill>
                <a:latin typeface="Arial" panose="020B0604020202020204" pitchFamily="34" charset="0"/>
                <a:cs typeface="Arial" panose="020B0604020202020204" pitchFamily="34" charset="0"/>
              </a:rPr>
              <a:t>statement in </a:t>
            </a:r>
            <a:r>
              <a:rPr lang="en-IN" sz="2400" dirty="0" smtClean="0">
                <a:solidFill>
                  <a:srgbClr val="008080"/>
                </a:solidFill>
                <a:latin typeface="Arial" panose="020B0604020202020204" pitchFamily="34" charset="0"/>
                <a:cs typeface="Arial" panose="020B0604020202020204" pitchFamily="34" charset="0"/>
              </a:rPr>
              <a:t>WHERE / </a:t>
            </a:r>
          </a:p>
          <a:p>
            <a:pPr lvl="6"/>
            <a:r>
              <a:rPr lang="en-IN" sz="2400" dirty="0" smtClean="0">
                <a:solidFill>
                  <a:srgbClr val="008080"/>
                </a:solidFill>
                <a:latin typeface="Arial" panose="020B0604020202020204" pitchFamily="34" charset="0"/>
                <a:cs typeface="Arial" panose="020B0604020202020204" pitchFamily="34" charset="0"/>
              </a:rPr>
              <a:t>       HAVING clause.</a:t>
            </a:r>
            <a:endParaRPr lang="en-IN" sz="2400"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3285" y="3371909"/>
            <a:ext cx="8817429" cy="1508105"/>
          </a:xfrm>
          <a:prstGeom prst="rect">
            <a:avLst/>
          </a:prstGeom>
        </p:spPr>
        <p:txBody>
          <a:bodyPr wrap="square">
            <a:spAutoFit/>
          </a:bodyPr>
          <a:lstStyle/>
          <a:p>
            <a:r>
              <a:rPr lang="en-IN" sz="2400" dirty="0">
                <a:latin typeface="Open Sans"/>
                <a:cs typeface="Arial" panose="020B0604020202020204" pitchFamily="34" charset="0"/>
              </a:rPr>
              <a:t>A subquery's outer statement can be any one </a:t>
            </a:r>
            <a:r>
              <a:rPr lang="en-IN" sz="2400" dirty="0" smtClean="0">
                <a:latin typeface="Open Sans"/>
                <a:cs typeface="Arial" panose="020B0604020202020204" pitchFamily="34" charset="0"/>
              </a:rPr>
              <a:t>of the following:</a:t>
            </a:r>
          </a:p>
          <a:p>
            <a:endParaRPr lang="en-IN" sz="2400" dirty="0" smtClean="0">
              <a:latin typeface="Open Sans"/>
              <a:cs typeface="Arial" panose="020B0604020202020204" pitchFamily="34" charset="0"/>
            </a:endParaRPr>
          </a:p>
          <a:p>
            <a:r>
              <a:rPr lang="en-IN" sz="2200" dirty="0" smtClean="0">
                <a:latin typeface="Open Sans"/>
                <a:cs typeface="Arial" panose="020B0604020202020204" pitchFamily="34" charset="0"/>
              </a:rPr>
              <a:t>DML – </a:t>
            </a:r>
            <a:r>
              <a:rPr lang="en-IN" sz="2200" b="1" i="1" dirty="0" smtClean="0">
                <a:solidFill>
                  <a:srgbClr val="FC6F0D"/>
                </a:solidFill>
                <a:latin typeface="Open Sans"/>
                <a:cs typeface="Arial" panose="020B0604020202020204" pitchFamily="34" charset="0"/>
              </a:rPr>
              <a:t>SELECT</a:t>
            </a:r>
            <a:r>
              <a:rPr lang="en-IN" sz="2200" b="1" i="1" dirty="0" smtClean="0">
                <a:latin typeface="Open Sans"/>
                <a:cs typeface="Arial" panose="020B0604020202020204" pitchFamily="34" charset="0"/>
              </a:rPr>
              <a:t>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INSERT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UPDATE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DELETE</a:t>
            </a:r>
            <a:r>
              <a:rPr lang="en-IN" sz="2200" b="1" i="1" dirty="0" smtClean="0">
                <a:latin typeface="Open Sans"/>
                <a:cs typeface="Arial" panose="020B0604020202020204" pitchFamily="34" charset="0"/>
              </a:rPr>
              <a:t>.</a:t>
            </a:r>
          </a:p>
          <a:p>
            <a:r>
              <a:rPr lang="en-IN" sz="2200" dirty="0" smtClean="0">
                <a:latin typeface="Open Sans"/>
                <a:cs typeface="Arial" panose="020B0604020202020204" pitchFamily="34" charset="0"/>
              </a:rPr>
              <a:t>DDL</a:t>
            </a:r>
            <a:r>
              <a:rPr lang="en-IN" sz="2200" dirty="0">
                <a:latin typeface="Open Sans"/>
                <a:cs typeface="Arial" panose="020B0604020202020204" pitchFamily="34" charset="0"/>
              </a:rPr>
              <a:t> – </a:t>
            </a:r>
            <a:r>
              <a:rPr lang="en-IN" sz="2200" b="1" i="1" dirty="0" smtClean="0">
                <a:solidFill>
                  <a:srgbClr val="FC6F0D"/>
                </a:solidFill>
                <a:latin typeface="Open Sans"/>
                <a:cs typeface="Arial" panose="020B0604020202020204" pitchFamily="34" charset="0"/>
              </a:rPr>
              <a:t>CREATE {table </a:t>
            </a:r>
            <a:r>
              <a:rPr lang="en-IN" sz="2200" b="1" i="1" dirty="0">
                <a:solidFill>
                  <a:schemeClr val="bg1">
                    <a:lumMod val="50000"/>
                  </a:schemeClr>
                </a:solidFill>
                <a:latin typeface="Open Sans"/>
                <a:cs typeface="Arial" panose="020B0604020202020204" pitchFamily="34" charset="0"/>
              </a:rPr>
              <a:t>|</a:t>
            </a:r>
            <a:r>
              <a:rPr lang="en-IN" sz="2200" b="1" i="1" dirty="0" smtClean="0">
                <a:solidFill>
                  <a:srgbClr val="FC6F0D"/>
                </a:solidFill>
                <a:latin typeface="Open Sans"/>
                <a:cs typeface="Arial" panose="020B0604020202020204" pitchFamily="34" charset="0"/>
              </a:rPr>
              <a:t> view </a:t>
            </a:r>
            <a:r>
              <a:rPr lang="en-IN" sz="2200" b="1" i="1" dirty="0">
                <a:solidFill>
                  <a:schemeClr val="bg1">
                    <a:lumMod val="50000"/>
                  </a:schemeClr>
                </a:solidFill>
                <a:latin typeface="Open Sans"/>
                <a:cs typeface="Arial" panose="020B0604020202020204" pitchFamily="34" charset="0"/>
              </a:rPr>
              <a:t>|</a:t>
            </a:r>
            <a:r>
              <a:rPr lang="en-IN" sz="2200" b="1" i="1" dirty="0" smtClean="0">
                <a:solidFill>
                  <a:srgbClr val="FC6F0D"/>
                </a:solidFill>
                <a:latin typeface="Open Sans"/>
                <a:cs typeface="Arial" panose="020B0604020202020204" pitchFamily="34" charset="0"/>
              </a:rPr>
              <a:t> materialized view}</a:t>
            </a:r>
            <a:endParaRPr lang="en-IN" sz="2200" b="1" i="1" dirty="0">
              <a:solidFill>
                <a:srgbClr val="FC6F0D"/>
              </a:solidFill>
              <a:latin typeface="Open Sans"/>
              <a:cs typeface="Arial" panose="020B0604020202020204" pitchFamily="34" charset="0"/>
            </a:endParaRPr>
          </a:p>
        </p:txBody>
      </p:sp>
      <p:sp>
        <p:nvSpPr>
          <p:cNvPr id="2" name="Rectangle 1"/>
          <p:cNvSpPr/>
          <p:nvPr/>
        </p:nvSpPr>
        <p:spPr>
          <a:xfrm>
            <a:off x="163285" y="5181600"/>
            <a:ext cx="4855030" cy="1015663"/>
          </a:xfrm>
          <a:prstGeom prst="rect">
            <a:avLst/>
          </a:prstGeom>
          <a:solidFill>
            <a:srgbClr val="B22251"/>
          </a:solidFill>
        </p:spPr>
        <p:txBody>
          <a:bodyPr wrap="square">
            <a:spAutoFit/>
          </a:bodyPr>
          <a:lstStyle/>
          <a:p>
            <a:r>
              <a:rPr lang="en-US" sz="2000" dirty="0">
                <a:solidFill>
                  <a:srgbClr val="FFC000"/>
                </a:solidFill>
                <a:latin typeface="Open Sans"/>
                <a:cs typeface="Arial" panose="020B0604020202020204" pitchFamily="34" charset="0"/>
              </a:rPr>
              <a:t>The parent statement can be a SELECT, UPDATE, or DELETE statement in which the subquery is nested.</a:t>
            </a:r>
          </a:p>
        </p:txBody>
      </p:sp>
    </p:spTree>
    <p:extLst>
      <p:ext uri="{BB962C8B-B14F-4D97-AF65-F5344CB8AC3E}">
        <p14:creationId xmlns:p14="http://schemas.microsoft.com/office/powerpoint/2010/main" val="1179420188"/>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multiple row 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Tree>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scalar subquery</a:t>
            </a:r>
            <a:endParaRPr lang="en-US" dirty="0"/>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scalar subquery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3016210"/>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A scalar subquery expression is a subquery that returns exactly one column value from one row. The value of the scalar subquery expression is the value of the select list item of the subquery. If the subquery returns 0 rows, then the value of the scalar subquery expression is NULL. If the subquery returns more than one row, then Oracle returns an error.</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the subquery </a:t>
            </a:r>
            <a:r>
              <a:rPr lang="en-IN" sz="2000" b="1" i="1" dirty="0" smtClean="0">
                <a:latin typeface="Arial" panose="020B0604020202020204" pitchFamily="34" charset="0"/>
                <a:cs typeface="Arial" panose="020B0604020202020204" pitchFamily="34" charset="0"/>
              </a:rPr>
              <a:t>returns 0 rows then the value of scalar subquery expression is </a:t>
            </a:r>
            <a:r>
              <a:rPr lang="en-IN" sz="2000" b="1" i="1" dirty="0" smtClean="0">
                <a:solidFill>
                  <a:srgbClr val="0089A4"/>
                </a:solidFill>
                <a:latin typeface="Arial" panose="020B0604020202020204" pitchFamily="34" charset="0"/>
                <a:cs typeface="Arial" panose="020B0604020202020204" pitchFamily="34" charset="0"/>
              </a:rPr>
              <a:t>NULL</a:t>
            </a:r>
            <a:r>
              <a:rPr lang="en-IN" sz="2000" b="1" i="1"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the subquery </a:t>
            </a:r>
            <a:r>
              <a:rPr lang="en-IN" sz="2000" b="1" i="1" dirty="0" smtClean="0">
                <a:latin typeface="Arial" panose="020B0604020202020204" pitchFamily="34" charset="0"/>
                <a:cs typeface="Arial" panose="020B0604020202020204" pitchFamily="34" charset="0"/>
              </a:rPr>
              <a:t>returns more than one row or more than one column</a:t>
            </a:r>
            <a:r>
              <a:rPr lang="en-IN" sz="2000" dirty="0" smtClean="0">
                <a:latin typeface="Arial" panose="020B0604020202020204" pitchFamily="34" charset="0"/>
                <a:cs typeface="Arial" panose="020B0604020202020204" pitchFamily="34" charset="0"/>
              </a:rPr>
              <a:t>  then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8" name="Rectangle 7"/>
          <p:cNvSpPr/>
          <p:nvPr/>
        </p:nvSpPr>
        <p:spPr>
          <a:xfrm>
            <a:off x="76200" y="4267200"/>
            <a:ext cx="8991600" cy="369332"/>
          </a:xfrm>
          <a:prstGeom prst="rect">
            <a:avLst/>
          </a:prstGeom>
          <a:noFill/>
        </p:spPr>
        <p:txBody>
          <a:bodyPr wrap="square">
            <a:spAutoFit/>
          </a:bodyPr>
          <a:lstStyle/>
          <a:p>
            <a:r>
              <a:rPr lang="en-US" dirty="0" smtClean="0">
                <a:solidFill>
                  <a:srgbClr val="0070C0"/>
                </a:solidFill>
                <a:latin typeface="Consolas" panose="020B0609020204030204" pitchFamily="49" charset="0"/>
                <a:cs typeface="Arial" panose="020B0604020202020204" pitchFamily="34" charset="0"/>
              </a:rPr>
              <a:t>SELECT (subquery), ... </a:t>
            </a:r>
            <a:r>
              <a:rPr lang="en-US" dirty="0">
                <a:solidFill>
                  <a:srgbClr val="0070C0"/>
                </a:solidFill>
                <a:latin typeface="Consolas" panose="020B0609020204030204" pitchFamily="49" charset="0"/>
                <a:cs typeface="Arial" panose="020B0604020202020204" pitchFamily="34" charset="0"/>
              </a:rPr>
              <a:t>FROM &lt; ... &gt; </a:t>
            </a:r>
            <a:r>
              <a:rPr lang="en-US" dirty="0" smtClean="0">
                <a:solidFill>
                  <a:srgbClr val="0070C0"/>
                </a:solidFill>
                <a:latin typeface="Consolas" panose="020B0609020204030204" pitchFamily="49" charset="0"/>
                <a:cs typeface="Arial" panose="020B0604020202020204" pitchFamily="34" charset="0"/>
              </a:rPr>
              <a:t>[alias_name]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scalar subquery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2800767"/>
          </a:xfrm>
          <a:prstGeom prst="rect">
            <a:avLst/>
          </a:prstGeom>
        </p:spPr>
        <p:txBody>
          <a:bodyPr wrap="square">
            <a:spAutoFit/>
          </a:bodyPr>
          <a:lstStyle/>
          <a:p>
            <a:pPr marL="342900" indent="-342900">
              <a:lnSpc>
                <a:spcPct val="150000"/>
              </a:lnSpc>
              <a:buFont typeface="+mj-lt"/>
              <a:buAutoNum type="arabicPeriod"/>
            </a:pPr>
            <a:r>
              <a:rPr lang="en-IN" sz="2200" dirty="0" smtClean="0">
                <a:solidFill>
                  <a:srgbClr val="FF0000"/>
                </a:solidFill>
                <a:latin typeface="Calibri" panose="020F0502020204030204" pitchFamily="34" charset="0"/>
                <a:cs typeface="Calibri" panose="020F0502020204030204" pitchFamily="34" charset="0"/>
              </a:rPr>
              <a:t>select (select 1, 2) from dual ; </a:t>
            </a:r>
            <a:r>
              <a:rPr lang="en-IN" sz="2200" dirty="0" smtClean="0">
                <a:solidFill>
                  <a:srgbClr val="92D050"/>
                </a:solidFill>
                <a:latin typeface="Calibri" panose="020F0502020204030204" pitchFamily="34" charset="0"/>
                <a:cs typeface="Calibri" panose="020F0502020204030204" pitchFamily="34" charset="0"/>
              </a:rPr>
              <a:t>// error</a:t>
            </a:r>
          </a:p>
          <a:p>
            <a:pPr marL="342900" indent="-342900">
              <a:lnSpc>
                <a:spcPct val="150000"/>
              </a:lnSpc>
              <a:buFont typeface="+mj-lt"/>
              <a:buAutoNum type="arabicPeriod"/>
            </a:pPr>
            <a:r>
              <a:rPr lang="en-IN" sz="2200" dirty="0" smtClean="0">
                <a:solidFill>
                  <a:srgbClr val="FF0000"/>
                </a:solidFill>
                <a:latin typeface="Calibri" panose="020F0502020204030204" pitchFamily="34" charset="0"/>
                <a:cs typeface="Calibri" panose="020F0502020204030204" pitchFamily="34" charset="0"/>
              </a:rPr>
              <a:t>select (select ename, sal from </a:t>
            </a:r>
            <a:r>
              <a:rPr lang="en-IN" sz="2200" dirty="0">
                <a:solidFill>
                  <a:srgbClr val="FF0000"/>
                </a:solidFill>
                <a:latin typeface="Calibri" panose="020F0502020204030204" pitchFamily="34" charset="0"/>
                <a:cs typeface="Calibri" panose="020F0502020204030204" pitchFamily="34" charset="0"/>
              </a:rPr>
              <a:t>emp) from dual ;</a:t>
            </a:r>
            <a:r>
              <a:rPr lang="en-IN" sz="2200" dirty="0" smtClean="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error</a:t>
            </a:r>
            <a:endParaRPr lang="en-IN" sz="2200" dirty="0" smtClean="0">
              <a:latin typeface="Calibri" panose="020F0502020204030204" pitchFamily="34" charset="0"/>
              <a:cs typeface="Calibri" panose="020F0502020204030204" pitchFamily="34" charset="0"/>
            </a:endParaRPr>
          </a:p>
          <a:p>
            <a:pPr marL="342900" indent="-342900">
              <a:lnSpc>
                <a:spcPct val="150000"/>
              </a:lnSpc>
              <a:buFont typeface="+mj-lt"/>
              <a:buAutoNum type="arabicPeriod"/>
            </a:pPr>
            <a:r>
              <a:rPr lang="en-IN" sz="2200" dirty="0" smtClean="0">
                <a:solidFill>
                  <a:srgbClr val="FF0000"/>
                </a:solidFill>
                <a:latin typeface="Calibri" panose="020F0502020204030204" pitchFamily="34" charset="0"/>
                <a:cs typeface="Calibri" panose="020F0502020204030204" pitchFamily="34" charset="0"/>
              </a:rPr>
              <a:t>select (select * from </a:t>
            </a:r>
            <a:r>
              <a:rPr lang="en-IN" sz="2200" dirty="0">
                <a:solidFill>
                  <a:srgbClr val="FF0000"/>
                </a:solidFill>
                <a:latin typeface="Calibri" panose="020F0502020204030204" pitchFamily="34" charset="0"/>
                <a:cs typeface="Calibri" panose="020F0502020204030204" pitchFamily="34" charset="0"/>
              </a:rPr>
              <a:t>emp) from dual ;</a:t>
            </a:r>
            <a:r>
              <a:rPr lang="en-IN" sz="2200" dirty="0" smtClean="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error</a:t>
            </a:r>
            <a:endParaRPr lang="en-IN" sz="2200" dirty="0" smtClean="0">
              <a:latin typeface="Calibri" panose="020F0502020204030204" pitchFamily="34" charset="0"/>
              <a:cs typeface="Calibri" panose="020F0502020204030204" pitchFamily="34" charset="0"/>
            </a:endParaRPr>
          </a:p>
          <a:p>
            <a:pPr marL="342900" indent="-342900">
              <a:lnSpc>
                <a:spcPct val="150000"/>
              </a:lnSpc>
              <a:buFont typeface="+mj-lt"/>
              <a:buAutoNum type="arabicPeriod"/>
            </a:pP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smtClean="0">
                <a:solidFill>
                  <a:schemeClr val="bg1">
                    <a:lumMod val="65000"/>
                  </a:schemeClr>
                </a:solidFill>
                <a:latin typeface="Calibri" panose="020F0502020204030204" pitchFamily="34" charset="0"/>
                <a:cs typeface="Calibri" panose="020F0502020204030204" pitchFamily="34" charset="0"/>
              </a:rPr>
              <a:t>(</a:t>
            </a: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null </a:t>
            </a:r>
            <a:r>
              <a:rPr lang="en-IN" sz="2200" dirty="0" smtClean="0">
                <a:solidFill>
                  <a:schemeClr val="accent6"/>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1 </a:t>
            </a:r>
            <a:r>
              <a:rPr lang="en-IN" sz="2200" dirty="0">
                <a:solidFill>
                  <a:srgbClr val="00A2E8"/>
                </a:solidFill>
                <a:latin typeface="Calibri" panose="020F0502020204030204" pitchFamily="34" charset="0"/>
                <a:cs typeface="Calibri" panose="020F0502020204030204" pitchFamily="34" charset="0"/>
              </a:rPr>
              <a:t>from</a:t>
            </a:r>
            <a:r>
              <a:rPr lang="en-IN" sz="2200" dirty="0">
                <a:solidFill>
                  <a:schemeClr val="bg1">
                    <a:lumMod val="65000"/>
                  </a:schemeClr>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dual</a:t>
            </a:r>
            <a:r>
              <a:rPr lang="en-IN" sz="2200" dirty="0" smtClean="0">
                <a:solidFill>
                  <a:schemeClr val="bg1">
                    <a:lumMod val="65000"/>
                  </a:schemeClr>
                </a:solidFill>
                <a:latin typeface="Calibri" panose="020F0502020204030204" pitchFamily="34" charset="0"/>
                <a:cs typeface="Calibri" panose="020F0502020204030204" pitchFamily="34" charset="0"/>
              </a:rPr>
              <a:t>) </a:t>
            </a:r>
            <a:r>
              <a:rPr lang="en-IN" sz="2200" dirty="0">
                <a:solidFill>
                  <a:srgbClr val="00A2E8"/>
                </a:solidFill>
                <a:latin typeface="Calibri" panose="020F0502020204030204" pitchFamily="34" charset="0"/>
                <a:cs typeface="Calibri" panose="020F0502020204030204" pitchFamily="34" charset="0"/>
              </a:rPr>
              <a:t>from</a:t>
            </a:r>
            <a:r>
              <a:rPr lang="en-IN" sz="2200" dirty="0" smtClean="0">
                <a:solidFill>
                  <a:schemeClr val="bg1">
                    <a:lumMod val="65000"/>
                  </a:schemeClr>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dual</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a:t>
            </a:r>
          </a:p>
          <a:p>
            <a:pPr marL="342900" indent="-342900">
              <a:buFont typeface="+mj-lt"/>
              <a:buAutoNum type="arabicPeriod"/>
            </a:pP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ename, </a:t>
            </a:r>
            <a:r>
              <a:rPr lang="en-IN" sz="2200" dirty="0" smtClean="0">
                <a:solidFill>
                  <a:schemeClr val="bg1">
                    <a:lumMod val="65000"/>
                  </a:schemeClr>
                </a:solidFill>
                <a:latin typeface="Calibri" panose="020F0502020204030204" pitchFamily="34" charset="0"/>
                <a:cs typeface="Calibri" panose="020F0502020204030204" pitchFamily="34" charset="0"/>
              </a:rPr>
              <a:t>(</a:t>
            </a: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dname </a:t>
            </a:r>
            <a:r>
              <a:rPr lang="en-IN" sz="2200" dirty="0">
                <a:solidFill>
                  <a:srgbClr val="00A2E8"/>
                </a:solidFill>
                <a:latin typeface="Calibri" panose="020F0502020204030204" pitchFamily="34" charset="0"/>
                <a:cs typeface="Calibri" panose="020F0502020204030204" pitchFamily="34" charset="0"/>
              </a:rPr>
              <a:t>from</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where</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65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r1 </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3522827"/>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inline view</a:t>
            </a:r>
            <a:endParaRPr lang="en-IN" dirty="0"/>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inline view</a:t>
            </a:r>
          </a:p>
        </p:txBody>
      </p:sp>
      <p:sp>
        <p:nvSpPr>
          <p:cNvPr id="5" name="Rectangle 4"/>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subquery in the FROM clause of a SELECT statement is called an inline view.</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FROM (subquery) [alias_name]</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76200" y="1852758"/>
            <a:ext cx="6640531"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rownum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nested subquery</a:t>
            </a:r>
            <a:endParaRPr lang="en-IN" dirty="0"/>
          </a:p>
        </p:txBody>
      </p:sp>
    </p:spTree>
    <p:extLst>
      <p:ext uri="{BB962C8B-B14F-4D97-AF65-F5344CB8AC3E}">
        <p14:creationId xmlns:p14="http://schemas.microsoft.com/office/powerpoint/2010/main" val="790747125"/>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nested subquery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subquery in the FROM clause of a SELECT statement is called an inline view.</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7"/>
          <p:cNvSpPr/>
          <p:nvPr/>
        </p:nvSpPr>
        <p:spPr>
          <a:xfrm>
            <a:off x="116774" y="1446311"/>
            <a:ext cx="89916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FROM &lt; ... &gt; [alias_name] [ WHERE (subquery)</a:t>
            </a:r>
            <a:r>
              <a:rPr lang="en-US" dirty="0" smtClean="0">
                <a:solidFill>
                  <a:srgbClr val="0070C0"/>
                </a:solidFill>
                <a:latin typeface="Consolas" panose="020B0609020204030204" pitchFamily="49" charset="0"/>
                <a:cs typeface="Arial" panose="020B0604020202020204" pitchFamily="34" charset="0"/>
              </a:rPr>
              <a:t> ] | ... </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HAVING </a:t>
            </a:r>
            <a:r>
              <a:rPr lang="en-US" dirty="0">
                <a:solidFill>
                  <a:srgbClr val="0070C0"/>
                </a:solidFill>
                <a:latin typeface="Consolas" panose="020B0609020204030204" pitchFamily="49" charset="0"/>
                <a:cs typeface="Arial" panose="020B0604020202020204" pitchFamily="34" charset="0"/>
              </a:rPr>
              <a:t>(subquery)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t>
            </a:r>
          </a:p>
        </p:txBody>
      </p:sp>
    </p:spTree>
    <p:extLst>
      <p:ext uri="{BB962C8B-B14F-4D97-AF65-F5344CB8AC3E}">
        <p14:creationId xmlns:p14="http://schemas.microsoft.com/office/powerpoint/2010/main" val="196455183"/>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subquery with in,  all, any, and some</a:t>
            </a:r>
            <a:endParaRPr lang="en-IN" dirty="0"/>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
        <p:nvSpPr>
          <p:cNvPr id="6" name="Rectangle 5"/>
          <p:cNvSpPr/>
          <p:nvPr/>
        </p:nvSpPr>
        <p:spPr>
          <a:xfrm>
            <a:off x="2419350" y="3240974"/>
            <a:ext cx="4305300" cy="400110"/>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subqueries with in,  all, any, or some</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smtClean="0">
                <a:solidFill>
                  <a:srgbClr val="000000"/>
                </a:solidFill>
                <a:latin typeface="Arial" panose="020B0604020202020204" pitchFamily="34" charset="0"/>
                <a:cs typeface="Arial" panose="020B0604020202020204" pitchFamily="34" charset="0"/>
              </a:rPr>
              <a:t>expressions</a:t>
            </a:r>
            <a:r>
              <a:rPr lang="en-IN" sz="2000" dirty="0" smtClean="0">
                <a:solidFill>
                  <a:srgbClr val="999999"/>
                </a:solidFill>
                <a:latin typeface="Arial" panose="020B0604020202020204" pitchFamily="34" charset="0"/>
                <a:cs typeface="Arial" panose="020B0604020202020204" pitchFamily="34" charset="0"/>
              </a:rPr>
              <a:t> | </a:t>
            </a:r>
            <a:r>
              <a:rPr lang="en-IN" sz="2000" i="1" dirty="0" smtClean="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smtClean="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expressions</a:t>
            </a:r>
            <a:r>
              <a:rPr lang="en-IN" sz="2000" dirty="0">
                <a:solidFill>
                  <a:srgbClr val="999999"/>
                </a:solidFill>
                <a:latin typeface="Arial" panose="020B0604020202020204" pitchFamily="34" charset="0"/>
                <a:cs typeface="Arial" panose="020B0604020202020204" pitchFamily="34" charset="0"/>
              </a:rPr>
              <a:t> | </a:t>
            </a:r>
            <a:r>
              <a:rPr lang="en-IN" sz="2000" i="1" dirty="0" smtClean="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smtClean="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expressions</a:t>
            </a:r>
            <a:r>
              <a:rPr lang="en-IN" sz="2000" dirty="0">
                <a:solidFill>
                  <a:srgbClr val="999999"/>
                </a:solidFill>
                <a:latin typeface="Arial" panose="020B0604020202020204" pitchFamily="34" charset="0"/>
                <a:cs typeface="Arial" panose="020B0604020202020204" pitchFamily="34" charset="0"/>
              </a:rPr>
              <a:t> | </a:t>
            </a:r>
            <a:r>
              <a:rPr lang="en-IN" sz="2000" i="1" dirty="0" smtClean="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smtClean="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expressions</a:t>
            </a:r>
            <a:r>
              <a:rPr lang="en-IN" sz="2000" dirty="0">
                <a:solidFill>
                  <a:srgbClr val="999999"/>
                </a:solidFill>
                <a:latin typeface="Arial" panose="020B0604020202020204" pitchFamily="34" charset="0"/>
                <a:cs typeface="Arial" panose="020B0604020202020204" pitchFamily="34" charset="0"/>
              </a:rPr>
              <a:t> | </a:t>
            </a:r>
            <a:r>
              <a:rPr lang="en-IN" sz="2000" i="1" dirty="0" smtClean="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6" y="3067523"/>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11" name="Rectangle 10"/>
          <p:cNvSpPr/>
          <p:nvPr/>
        </p:nvSpPr>
        <p:spPr>
          <a:xfrm>
            <a:off x="108856" y="4191000"/>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7801"/>
            <a:ext cx="9144000" cy="2308324"/>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any / some</a:t>
            </a:r>
            <a:endParaRPr lang="en-IN" sz="3200" b="1" i="1" dirty="0">
              <a:solidFill>
                <a:srgbClr val="FFFF00"/>
              </a:solidFill>
              <a:latin typeface="Arial" pitchFamily="34" charset="0"/>
              <a:cs typeface="Arial" pitchFamily="34" charset="0"/>
            </a:endParaRPr>
          </a:p>
        </p:txBody>
      </p:sp>
      <p:pic>
        <p:nvPicPr>
          <p:cNvPr id="1026" name="Picture 2" descr="greater_than_an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00" y="3124200"/>
            <a:ext cx="4366800" cy="28675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ss_than_an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5281" y="3124199"/>
            <a:ext cx="4436906" cy="286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065693"/>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51" y="722055"/>
            <a:ext cx="9144000" cy="2308324"/>
          </a:xfrm>
          <a:prstGeom prst="rect">
            <a:avLst/>
          </a:prstGeom>
          <a:noFill/>
        </p:spPr>
        <p:txBody>
          <a:bodyPr wrap="square">
            <a:spAutoFit/>
          </a:bodyPr>
          <a:lstStyle/>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all</a:t>
            </a:r>
            <a:endParaRPr lang="en-IN" sz="3200" b="1" i="1" dirty="0">
              <a:solidFill>
                <a:srgbClr val="FFFF00"/>
              </a:solidFill>
              <a:latin typeface="Arial" pitchFamily="34" charset="0"/>
              <a:cs typeface="Arial" pitchFamily="34" charset="0"/>
            </a:endParaRPr>
          </a:p>
        </p:txBody>
      </p:sp>
      <p:sp>
        <p:nvSpPr>
          <p:cNvPr id="10" name="AutoShape 4" descr="sql_greater_than_a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sql_greater_than_al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s://i2.wp.com/ramkedem.com/wp-content/uploads/2015/08/sql_greater_than_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51" y="3275800"/>
            <a:ext cx="4630457" cy="25884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i2.wp.com/ramkedem.com/wp-content/uploads/2015/08/less_than_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3094" y="3237400"/>
            <a:ext cx="4580906" cy="2665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386951"/>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0"/>
            <a:ext cx="9144000" cy="3785652"/>
          </a:xfrm>
          <a:prstGeom prst="rect">
            <a:avLst/>
          </a:prstGeom>
          <a:noFill/>
        </p:spPr>
        <p:txBody>
          <a:bodyPr wrap="square">
            <a:spAutoFit/>
          </a:bodyPr>
          <a:lstStyle/>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subqueries with all</a:t>
            </a:r>
            <a:endParaRPr lang="en-IN" sz="3200" b="1" i="1" dirty="0">
              <a:solidFill>
                <a:srgbClr val="FFFF00"/>
              </a:solidFill>
              <a:latin typeface="Arial" pitchFamily="34" charset="0"/>
              <a:cs typeface="Arial" pitchFamily="34" charset="0"/>
            </a:endParaRPr>
          </a:p>
        </p:txBody>
      </p:sp>
      <p:grpSp>
        <p:nvGrpSpPr>
          <p:cNvPr id="6" name="Group 5"/>
          <p:cNvGrpSpPr/>
          <p:nvPr/>
        </p:nvGrpSpPr>
        <p:grpSpPr>
          <a:xfrm>
            <a:off x="76200" y="4460040"/>
            <a:ext cx="8998426" cy="1559760"/>
            <a:chOff x="152400" y="4634526"/>
            <a:chExt cx="8998426" cy="1559760"/>
          </a:xfrm>
        </p:grpSpPr>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52748676"/>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subqueries with in,  all, any, or some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exists or not exists</a:t>
            </a:r>
            <a:endParaRPr lang="en-IN" dirty="0"/>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exists or not exists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correlated subquery</a:t>
            </a:r>
            <a:endParaRPr lang="en-IN" dirty="0"/>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correlated 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495346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269557"/>
            <a:ext cx="8686800" cy="523220"/>
          </a:xfrm>
          <a:prstGeom prst="rect">
            <a:avLst/>
          </a:prstGeom>
        </p:spPr>
        <p:txBody>
          <a:bodyPr wrap="square">
            <a:spAutoFit/>
          </a:bodyPr>
          <a:lstStyle/>
          <a:p>
            <a:pPr lvl="0" algn="just" fontAlgn="base">
              <a:spcBef>
                <a:spcPct val="0"/>
              </a:spcBef>
              <a:spcAft>
                <a:spcPct val="0"/>
              </a:spcAft>
            </a:pPr>
            <a:r>
              <a:rPr lang="en-US" sz="2800" dirty="0">
                <a:solidFill>
                  <a:srgbClr val="527E67"/>
                </a:solidFill>
                <a:latin typeface="Arial" pitchFamily="34" charset="0"/>
                <a:ea typeface="MS Mincho" pitchFamily="49" charset="-128"/>
                <a:cs typeface="Arial" pitchFamily="34" charset="0"/>
              </a:rPr>
              <a:t>An entity can be a </a:t>
            </a:r>
            <a:r>
              <a:rPr lang="en-US" sz="2800" b="1" dirty="0">
                <a:solidFill>
                  <a:srgbClr val="527E67"/>
                </a:solidFill>
                <a:latin typeface="Arial" pitchFamily="34" charset="0"/>
                <a:ea typeface="MS Mincho" pitchFamily="49" charset="-128"/>
                <a:cs typeface="Arial" pitchFamily="34" charset="0"/>
              </a:rPr>
              <a:t>real-world </a:t>
            </a:r>
            <a:r>
              <a:rPr lang="en-US" sz="2800" b="1" dirty="0" smtClean="0">
                <a:solidFill>
                  <a:srgbClr val="527E67"/>
                </a:solidFill>
                <a:latin typeface="Arial" pitchFamily="34" charset="0"/>
                <a:ea typeface="MS Mincho" pitchFamily="49" charset="-128"/>
                <a:cs typeface="Arial" pitchFamily="34" charset="0"/>
              </a:rPr>
              <a:t>object.</a:t>
            </a:r>
            <a:endParaRPr lang="en-US" sz="28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906" y="3200400"/>
            <a:ext cx="8120189" cy="3112472"/>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2335755992"/>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2192818329"/>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joins</a:t>
            </a:r>
            <a:endParaRPr lang="en-US" dirty="0"/>
          </a:p>
        </p:txBody>
      </p:sp>
    </p:spTree>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cartesian/cross joins</a:t>
            </a:r>
            <a:endParaRPr lang="en-US" dirty="0"/>
          </a:p>
        </p:txBody>
      </p:sp>
    </p:spTree>
    <p:extLst>
      <p:ext uri="{BB962C8B-B14F-4D97-AF65-F5344CB8AC3E}">
        <p14:creationId xmlns:p14="http://schemas.microsoft.com/office/powerpoint/2010/main" val="611873288"/>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30200"/>
            <a:ext cx="9143999" cy="1994400"/>
          </a:xfrm>
          <a:prstGeom prst="rect">
            <a:avLst/>
          </a:prstGeom>
        </p:spPr>
      </p:pic>
      <p:sp>
        <p:nvSpPr>
          <p:cNvPr id="8" name="Rectangle 7"/>
          <p:cNvSpPr/>
          <p:nvPr/>
        </p:nvSpPr>
        <p:spPr>
          <a:xfrm>
            <a:off x="152400" y="1792069"/>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9" name="Rectangle 8"/>
          <p:cNvSpPr/>
          <p:nvPr/>
        </p:nvSpPr>
        <p:spPr>
          <a:xfrm>
            <a:off x="228600" y="3122668"/>
            <a:ext cx="86868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cross join</a:t>
            </a:r>
            <a:endParaRPr lang="en-IN" sz="3200" b="1" i="1" dirty="0">
              <a:solidFill>
                <a:srgbClr val="FFFF00"/>
              </a:solidFill>
              <a:latin typeface="Arial" pitchFamily="34" charset="0"/>
              <a:cs typeface="Arial" pitchFamily="3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30200"/>
            <a:ext cx="9143999" cy="1994400"/>
          </a:xfrm>
          <a:prstGeom prst="rect">
            <a:avLst/>
          </a:prstGeom>
        </p:spPr>
      </p:pic>
      <p:sp>
        <p:nvSpPr>
          <p:cNvPr id="7" name="Rectangle 6"/>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152400" y="1792069"/>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CROSS JOIN </a:t>
            </a:r>
            <a:r>
              <a:rPr lang="en-US" dirty="0">
                <a:solidFill>
                  <a:srgbClr val="0070C0"/>
                </a:solidFill>
                <a:latin typeface="Consolas" panose="020B0609020204030204" pitchFamily="49" charset="0"/>
                <a:cs typeface="Arial" panose="020B0604020202020204" pitchFamily="34" charset="0"/>
              </a:rPr>
              <a:t>{ table | view | </a:t>
            </a:r>
            <a:r>
              <a:rPr lang="en-US" dirty="0" smtClean="0">
                <a:solidFill>
                  <a:srgbClr val="0070C0"/>
                </a:solidFill>
                <a:latin typeface="Consolas" panose="020B0609020204030204" pitchFamily="49" charset="0"/>
                <a:cs typeface="Arial" panose="020B0604020202020204" pitchFamily="34" charset="0"/>
              </a:rPr>
              <a:t>materialized </a:t>
            </a:r>
            <a:r>
              <a:rPr lang="en-US" dirty="0">
                <a:solidFill>
                  <a:srgbClr val="0070C0"/>
                </a:solidFill>
                <a:latin typeface="Consolas" panose="020B0609020204030204" pitchFamily="49" charset="0"/>
                <a:cs typeface="Arial" panose="020B0604020202020204" pitchFamily="34" charset="0"/>
              </a:rPr>
              <a:t>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1" name="Rectangle 10"/>
          <p:cNvSpPr/>
          <p:nvPr/>
        </p:nvSpPr>
        <p:spPr>
          <a:xfrm>
            <a:off x="228600" y="3122668"/>
            <a:ext cx="86868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CROSS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equi/inner </a:t>
            </a:r>
            <a:r>
              <a:rPr lang="en-US" dirty="0"/>
              <a:t>join</a:t>
            </a:r>
            <a:r>
              <a:rPr lang="en-US" dirty="0" smtClean="0"/>
              <a:t>s</a:t>
            </a:r>
            <a:endParaRPr lang="en-US" dirty="0"/>
          </a:p>
        </p:txBody>
      </p:sp>
    </p:spTree>
    <p:extLst>
      <p:ext uri="{BB962C8B-B14F-4D97-AF65-F5344CB8AC3E}">
        <p14:creationId xmlns:p14="http://schemas.microsoft.com/office/powerpoint/2010/main" val="2270374555"/>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43400"/>
            <a:ext cx="8382000" cy="1981200"/>
          </a:xfrm>
          <a:prstGeom prst="rect">
            <a:avLst/>
          </a:prstGeom>
        </p:spPr>
      </p:pic>
      <p:sp>
        <p:nvSpPr>
          <p:cNvPr id="14" name="Rectangle 13"/>
          <p:cNvSpPr/>
          <p:nvPr/>
        </p:nvSpPr>
        <p:spPr>
          <a:xfrm>
            <a:off x="152400" y="179206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WHERE table1.column-name = table2.column-name</a:t>
            </a:r>
          </a:p>
        </p:txBody>
      </p:sp>
      <p:sp>
        <p:nvSpPr>
          <p:cNvPr id="15" name="Rectangle 14"/>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11793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a:t>
            </a: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on condition and using attribute</a:t>
            </a:r>
            <a:endParaRPr lang="en-US" dirty="0"/>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648200"/>
            <a:ext cx="7789492"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
        <p:nvSpPr>
          <p:cNvPr id="13" name="Rectangle 12"/>
          <p:cNvSpPr/>
          <p:nvPr/>
        </p:nvSpPr>
        <p:spPr>
          <a:xfrm>
            <a:off x="152400" y="179206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[INNER]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ON </a:t>
            </a:r>
            <a:r>
              <a:rPr lang="en-US" dirty="0">
                <a:solidFill>
                  <a:srgbClr val="0070C0"/>
                </a:solidFill>
                <a:latin typeface="Consolas" panose="020B0609020204030204" pitchFamily="49" charset="0"/>
                <a:cs typeface="Arial" panose="020B0604020202020204" pitchFamily="34" charset="0"/>
              </a:rPr>
              <a:t>table1.column-name = table2.column-name</a:t>
            </a:r>
          </a:p>
        </p:txBody>
      </p:sp>
      <p:sp>
        <p:nvSpPr>
          <p:cNvPr id="15" name="Rectangle 14"/>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inner</a:t>
            </a:r>
            <a:r>
              <a:rPr lang="en-IN" sz="2200" dirty="0" smtClean="0">
                <a:solidFill>
                  <a:schemeClr val="accent4">
                    <a:lumMod val="50000"/>
                  </a:schemeClr>
                </a:solidFill>
                <a:latin typeface="Calibri" panose="020F0502020204030204" pitchFamily="34" charset="0"/>
                <a:cs typeface="Calibri" panose="020F0502020204030204" pitchFamily="34" charset="0"/>
              </a:rPr>
              <a:t> </a:t>
            </a:r>
            <a:r>
              <a:rPr lang="en-IN" sz="2200" dirty="0">
                <a:solidFill>
                  <a:srgbClr val="E0D612"/>
                </a:solidFill>
                <a:latin typeface="Calibri" panose="020F0502020204030204" pitchFamily="34" charset="0"/>
                <a:cs typeface="Calibri" panose="020F0502020204030204" pitchFamily="34" charset="0"/>
              </a:rPr>
              <a:t>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
        <p:nvSpPr>
          <p:cNvPr id="14" name="Rectangle 13"/>
          <p:cNvSpPr/>
          <p:nvPr/>
        </p:nvSpPr>
        <p:spPr>
          <a:xfrm>
            <a:off x="152400" y="1793175"/>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[INNER]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USING(column-name)</a:t>
            </a:r>
            <a:endParaRPr lang="en-US" dirty="0">
              <a:solidFill>
                <a:srgbClr val="0070C0"/>
              </a:solidFill>
              <a:latin typeface="Consolas" panose="020B0609020204030204" pitchFamily="49" charset="0"/>
              <a:cs typeface="Arial" panose="020B0604020202020204" pitchFamily="34" charset="0"/>
            </a:endParaRPr>
          </a:p>
        </p:txBody>
      </p:sp>
      <p:sp>
        <p:nvSpPr>
          <p:cNvPr id="8" name="Rectangle 7"/>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inner</a:t>
            </a:r>
            <a:r>
              <a:rPr lang="en-IN" sz="2200" dirty="0" smtClean="0">
                <a:solidFill>
                  <a:schemeClr val="accent4">
                    <a:lumMod val="50000"/>
                  </a:schemeClr>
                </a:solidFill>
                <a:latin typeface="Calibri" panose="020F0502020204030204" pitchFamily="34" charset="0"/>
                <a:cs typeface="Calibri" panose="020F0502020204030204" pitchFamily="34" charset="0"/>
              </a:rPr>
              <a:t> </a:t>
            </a:r>
            <a:r>
              <a:rPr lang="en-IN" sz="2200" dirty="0">
                <a:solidFill>
                  <a:srgbClr val="E0D612"/>
                </a:solidFill>
                <a:latin typeface="Calibri" panose="020F0502020204030204" pitchFamily="34" charset="0"/>
                <a:cs typeface="Calibri" panose="020F0502020204030204" pitchFamily="34" charset="0"/>
              </a:rPr>
              <a:t>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6766802"/>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natural joins</a:t>
            </a:r>
            <a:endParaRPr lang="en-US" dirty="0"/>
          </a:p>
        </p:txBody>
      </p:sp>
    </p:spTree>
    <p:extLst>
      <p:ext uri="{BB962C8B-B14F-4D97-AF65-F5344CB8AC3E}">
        <p14:creationId xmlns:p14="http://schemas.microsoft.com/office/powerpoint/2010/main" val="464027424"/>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natural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1066800"/>
            <a:ext cx="8991600" cy="707886"/>
          </a:xfrm>
          <a:prstGeom prst="rect">
            <a:avLst/>
          </a:prstGeom>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The NATURAL JOIN is such a join that performs the same task as an </a:t>
            </a:r>
            <a:r>
              <a:rPr lang="en-IN" sz="2000" dirty="0" smtClean="0">
                <a:solidFill>
                  <a:srgbClr val="C00000"/>
                </a:solidFill>
                <a:latin typeface="Arial" panose="020B0604020202020204" pitchFamily="34" charset="0"/>
                <a:cs typeface="Arial" panose="020B0604020202020204" pitchFamily="34" charset="0"/>
              </a:rPr>
              <a:t>INNER JOIN.</a:t>
            </a:r>
            <a:endParaRPr lang="en-IN" sz="2000" dirty="0">
              <a:solidFill>
                <a:srgbClr val="C00000"/>
              </a:solidFill>
              <a:latin typeface="Arial" panose="020B0604020202020204" pitchFamily="34" charset="0"/>
              <a:cs typeface="Arial" panose="020B0604020202020204" pitchFamily="34" charset="0"/>
            </a:endParaRPr>
          </a:p>
        </p:txBody>
      </p:sp>
      <p:sp>
        <p:nvSpPr>
          <p:cNvPr id="11" name="Rectangle 10"/>
          <p:cNvSpPr/>
          <p:nvPr/>
        </p:nvSpPr>
        <p:spPr>
          <a:xfrm>
            <a:off x="58385" y="3430598"/>
            <a:ext cx="8991600" cy="1631216"/>
          </a:xfrm>
          <a:prstGeom prst="rect">
            <a:avLst/>
          </a:prstGeom>
          <a:solidFill>
            <a:schemeClr val="bg2">
              <a:lumMod val="25000"/>
            </a:schemeClr>
          </a:solidFill>
        </p:spPr>
        <p:txBody>
          <a:bodyPr wrap="square">
            <a:spAutoFit/>
          </a:bodyPr>
          <a:lstStyle/>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data type.</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76198" y="5830669"/>
            <a:ext cx="8991601" cy="369332"/>
          </a:xfrm>
          <a:prstGeom prst="rect">
            <a:avLst/>
          </a:prstGeom>
          <a:solidFill>
            <a:srgbClr val="FE1212"/>
          </a:solidFill>
        </p:spPr>
        <p:txBody>
          <a:bodyPr wrap="square">
            <a:spAutoFit/>
          </a:bodyPr>
          <a:lstStyle/>
          <a:p>
            <a:r>
              <a:rPr lang="en-IN" dirty="0" smtClean="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76199" y="5269468"/>
            <a:ext cx="8991601" cy="369332"/>
          </a:xfrm>
          <a:prstGeom prst="rect">
            <a:avLst/>
          </a:prstGeom>
        </p:spPr>
        <p:txBody>
          <a:bodyPr wrap="square">
            <a:spAutoFit/>
          </a:bodyPr>
          <a:lstStyle/>
          <a:p>
            <a:r>
              <a:rPr lang="en-US" dirty="0" smtClean="0">
                <a:latin typeface="Arial" pitchFamily="34" charset="0"/>
                <a:cs typeface="Arial" pitchFamily="34" charset="0"/>
              </a:rPr>
              <a:t>A </a:t>
            </a:r>
            <a:r>
              <a:rPr lang="en-US" b="1" dirty="0" smtClean="0">
                <a:latin typeface="Arial" pitchFamily="34" charset="0"/>
                <a:cs typeface="Arial" pitchFamily="34" charset="0"/>
              </a:rPr>
              <a:t>NATURAL JOIN </a:t>
            </a:r>
            <a:r>
              <a:rPr lang="en-US" dirty="0" smtClean="0">
                <a:latin typeface="Arial" pitchFamily="34" charset="0"/>
                <a:cs typeface="Arial" pitchFamily="34" charset="0"/>
              </a:rPr>
              <a:t>can be used with </a:t>
            </a:r>
            <a:r>
              <a:rPr lang="en-US" b="1" dirty="0" smtClean="0">
                <a:latin typeface="Arial" pitchFamily="34" charset="0"/>
                <a:cs typeface="Arial" pitchFamily="34" charset="0"/>
              </a:rPr>
              <a:t>a LEFT OUTER join, </a:t>
            </a:r>
            <a:r>
              <a:rPr lang="en-US" dirty="0" smtClean="0">
                <a:latin typeface="Arial" pitchFamily="34" charset="0"/>
                <a:cs typeface="Arial" pitchFamily="34" charset="0"/>
              </a:rPr>
              <a:t>or</a:t>
            </a:r>
            <a:r>
              <a:rPr lang="en-US" b="1" dirty="0" smtClean="0">
                <a:latin typeface="Arial" pitchFamily="34" charset="0"/>
                <a:cs typeface="Arial" pitchFamily="34" charset="0"/>
              </a:rPr>
              <a:t> a RIGHT OUTER join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sp>
        <p:nvSpPr>
          <p:cNvPr id="6" name="Rectangle 5"/>
          <p:cNvSpPr/>
          <p:nvPr/>
        </p:nvSpPr>
        <p:spPr>
          <a:xfrm>
            <a:off x="21771" y="28666"/>
            <a:ext cx="59980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
        <p:nvSpPr>
          <p:cNvPr id="12" name="Rectangle 11"/>
          <p:cNvSpPr/>
          <p:nvPr/>
        </p:nvSpPr>
        <p:spPr>
          <a:xfrm>
            <a:off x="152400" y="1793175"/>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5" name="Rectangle 14"/>
          <p:cNvSpPr/>
          <p:nvPr/>
        </p:nvSpPr>
        <p:spPr>
          <a:xfrm>
            <a:off x="152400" y="2788822"/>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natural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simple joins</a:t>
            </a:r>
            <a:endParaRPr lang="en-US" dirty="0"/>
          </a:p>
        </p:txBody>
      </p:sp>
    </p:spTree>
    <p:extLst>
      <p:ext uri="{BB962C8B-B14F-4D97-AF65-F5344CB8AC3E}">
        <p14:creationId xmlns:p14="http://schemas.microsoft.com/office/powerpoint/2010/main" val="1412027178"/>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simple join</a:t>
            </a:r>
            <a:endParaRPr lang="en-IN" sz="3200" b="1" i="1" dirty="0">
              <a:solidFill>
                <a:srgbClr val="FFFF00"/>
              </a:solidFill>
              <a:latin typeface="Arial" pitchFamily="34" charset="0"/>
              <a:cs typeface="Arial" pitchFamily="34" charset="0"/>
            </a:endParaRPr>
          </a:p>
        </p:txBody>
      </p:sp>
      <p:sp>
        <p:nvSpPr>
          <p:cNvPr id="13" name="Rectangle 12"/>
          <p:cNvSpPr/>
          <p:nvPr/>
        </p:nvSpPr>
        <p:spPr>
          <a:xfrm>
            <a:off x="76200" y="818891"/>
            <a:ext cx="8991600" cy="707886"/>
          </a:xfrm>
          <a:prstGeom prst="rect">
            <a:avLst/>
          </a:prstGeom>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The </a:t>
            </a:r>
            <a:r>
              <a:rPr lang="en-IN" sz="2000" dirty="0" smtClean="0">
                <a:solidFill>
                  <a:srgbClr val="C00000"/>
                </a:solidFill>
                <a:latin typeface="Arial" panose="020B0604020202020204" pitchFamily="34" charset="0"/>
                <a:cs typeface="Arial" panose="020B0604020202020204" pitchFamily="34" charset="0"/>
              </a:rPr>
              <a:t>SIMPLE JOIN </a:t>
            </a:r>
            <a:r>
              <a:rPr lang="en-IN" sz="2000" dirty="0">
                <a:solidFill>
                  <a:srgbClr val="C00000"/>
                </a:solidFill>
                <a:latin typeface="Arial" panose="020B0604020202020204" pitchFamily="34" charset="0"/>
                <a:cs typeface="Arial" panose="020B0604020202020204" pitchFamily="34" charset="0"/>
              </a:rPr>
              <a:t>is such a join that performs the same task as an </a:t>
            </a:r>
            <a:r>
              <a:rPr lang="en-IN" sz="2000" dirty="0" smtClean="0">
                <a:solidFill>
                  <a:srgbClr val="C00000"/>
                </a:solidFill>
                <a:latin typeface="Arial" panose="020B0604020202020204" pitchFamily="34" charset="0"/>
                <a:cs typeface="Arial" panose="020B0604020202020204" pitchFamily="34" charset="0"/>
              </a:rPr>
              <a:t>INNER JOIN.</a:t>
            </a:r>
            <a:endParaRPr lang="en-IN" sz="2000" dirty="0">
              <a:solidFill>
                <a:srgbClr val="C00000"/>
              </a:solidFill>
              <a:latin typeface="Arial" panose="020B0604020202020204" pitchFamily="34" charset="0"/>
              <a:cs typeface="Arial" panose="020B0604020202020204" pitchFamily="34" charset="0"/>
            </a:endParaRPr>
          </a:p>
        </p:txBody>
      </p:sp>
      <p:sp>
        <p:nvSpPr>
          <p:cNvPr id="14" name="Rectangle 13"/>
          <p:cNvSpPr/>
          <p:nvPr/>
        </p:nvSpPr>
        <p:spPr>
          <a:xfrm>
            <a:off x="152400" y="1545266"/>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0C0"/>
                </a:solidFill>
                <a:latin typeface="Consolas" panose="020B0609020204030204" pitchFamily="49" charset="0"/>
                <a:cs typeface="Arial" panose="020B0604020202020204" pitchFamily="34" charset="0"/>
              </a:rPr>
              <a:t>SIMPLE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USING(column-name)</a:t>
            </a:r>
          </a:p>
        </p:txBody>
      </p:sp>
      <p:sp>
        <p:nvSpPr>
          <p:cNvPr id="15" name="Rectangle 14"/>
          <p:cNvSpPr/>
          <p:nvPr/>
        </p:nvSpPr>
        <p:spPr>
          <a:xfrm>
            <a:off x="152400" y="26171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simple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rgbClr val="B22251"/>
                </a:solidFill>
                <a:latin typeface="Calibri" panose="020F0502020204030204" pitchFamily="34" charset="0"/>
                <a:cs typeface="Calibri" panose="020F0502020204030204" pitchFamily="34" charset="0"/>
              </a:rPr>
              <a:t> using</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ea typeface="Times New Roman" panose="02020603050405020304" pitchFamily="18" charset="0"/>
                <a:cs typeface="Calibri" panose="020F0502020204030204" pitchFamily="34" charset="0"/>
              </a:rPr>
              <a:t>deptno</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outer joins using (+)</a:t>
            </a:r>
            <a:endParaRPr lang="en-US" dirty="0"/>
          </a:p>
        </p:txBody>
      </p:sp>
    </p:spTree>
    <p:extLst>
      <p:ext uri="{BB962C8B-B14F-4D97-AF65-F5344CB8AC3E}">
        <p14:creationId xmlns:p14="http://schemas.microsoft.com/office/powerpoint/2010/main" val="2803708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 operator for outer joins</a:t>
            </a:r>
            <a:endParaRPr lang="en-IN" sz="3200" b="1" i="1" dirty="0">
              <a:solidFill>
                <a:srgbClr val="FFFF00"/>
              </a:solidFill>
              <a:latin typeface="Arial" pitchFamily="34" charset="0"/>
              <a:cs typeface="Arial" pitchFamily="34" charset="0"/>
            </a:endParaRPr>
          </a:p>
        </p:txBody>
      </p:sp>
      <p:sp>
        <p:nvSpPr>
          <p:cNvPr id="14" name="Rectangle 13"/>
          <p:cNvSpPr/>
          <p:nvPr/>
        </p:nvSpPr>
        <p:spPr>
          <a:xfrm>
            <a:off x="152400" y="1054894"/>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WHERE </a:t>
            </a:r>
            <a:r>
              <a:rPr lang="en-US" dirty="0">
                <a:solidFill>
                  <a:srgbClr val="0070C0"/>
                </a:solidFill>
                <a:latin typeface="Consolas" panose="020B0609020204030204" pitchFamily="49" charset="0"/>
                <a:cs typeface="Arial" panose="020B0604020202020204" pitchFamily="34" charset="0"/>
              </a:rPr>
              <a:t>table1.column-name = </a:t>
            </a:r>
            <a:r>
              <a:rPr lang="en-US" dirty="0" smtClean="0">
                <a:solidFill>
                  <a:srgbClr val="0070C0"/>
                </a:solidFill>
                <a:latin typeface="Consolas" panose="020B0609020204030204" pitchFamily="49" charset="0"/>
                <a:cs typeface="Arial" panose="020B0604020202020204" pitchFamily="34" charset="0"/>
              </a:rPr>
              <a:t>table2.column-name(+)</a:t>
            </a:r>
            <a:endParaRPr lang="en-US"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52400" y="2283024"/>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solidFill>
                  <a:schemeClr val="accent4">
                    <a:lumMod val="50000"/>
                  </a:schemeClr>
                </a:solidFill>
                <a:latin typeface="Calibri" panose="020F0502020204030204" pitchFamily="34" charset="0"/>
                <a:cs typeface="Calibri" panose="020F0502020204030204" pitchFamily="34" charset="0"/>
              </a:rPr>
              <a:t> 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6" name="Rectangle 5"/>
          <p:cNvSpPr/>
          <p:nvPr/>
        </p:nvSpPr>
        <p:spPr>
          <a:xfrm>
            <a:off x="152400" y="3475911"/>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 </a:t>
            </a:r>
            <a:r>
              <a:rPr lang="en-US" dirty="0">
                <a:solidFill>
                  <a:srgbClr val="0070C0"/>
                </a:solidFill>
                <a:latin typeface="Consolas" panose="020B0609020204030204" pitchFamily="49" charset="0"/>
                <a:cs typeface="Arial" panose="020B0604020202020204" pitchFamily="34" charset="0"/>
              </a:rPr>
              <a:t>table | view | materialized view | </a:t>
            </a:r>
            <a:endParaRPr lang="en-US" dirty="0" smtClean="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WHERE table1.column-name(+) </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table2.column-name</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152400" y="4567282"/>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accent4">
                    <a:lumMod val="50000"/>
                  </a:schemeClr>
                </a:solidFill>
                <a:latin typeface="Calibri" panose="020F0502020204030204" pitchFamily="34" charset="0"/>
                <a:cs typeface="Calibri" panose="020F0502020204030204" pitchFamily="34" charset="0"/>
              </a:rPr>
              <a:t> 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8" name="Straight Connector 7"/>
          <p:cNvCxnSpPr/>
          <p:nvPr/>
        </p:nvCxnSpPr>
        <p:spPr>
          <a:xfrm>
            <a:off x="152400" y="2866311"/>
            <a:ext cx="88392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53390" y="609600"/>
            <a:ext cx="2283830" cy="461665"/>
          </a:xfrm>
          <a:prstGeom prst="rect">
            <a:avLst/>
          </a:prstGeom>
          <a:noFill/>
        </p:spPr>
        <p:txBody>
          <a:bodyPr wrap="none" rtlCol="0">
            <a:spAutoFit/>
          </a:bodyPr>
          <a:lstStyle/>
          <a:p>
            <a:r>
              <a:rPr lang="en-US" sz="2400" dirty="0" smtClean="0">
                <a:solidFill>
                  <a:srgbClr val="FF1C00"/>
                </a:solidFill>
              </a:rPr>
              <a:t>LEFT outer join</a:t>
            </a:r>
            <a:endParaRPr lang="en-US" sz="2400" dirty="0">
              <a:solidFill>
                <a:srgbClr val="FF1C00"/>
              </a:solidFill>
            </a:endParaRPr>
          </a:p>
        </p:txBody>
      </p:sp>
      <p:sp>
        <p:nvSpPr>
          <p:cNvPr id="10" name="TextBox 9"/>
          <p:cNvSpPr txBox="1"/>
          <p:nvPr/>
        </p:nvSpPr>
        <p:spPr>
          <a:xfrm>
            <a:off x="153390" y="2909855"/>
            <a:ext cx="2489015" cy="461665"/>
          </a:xfrm>
          <a:prstGeom prst="rect">
            <a:avLst/>
          </a:prstGeom>
          <a:noFill/>
        </p:spPr>
        <p:txBody>
          <a:bodyPr wrap="none" rtlCol="0">
            <a:spAutoFit/>
          </a:bodyPr>
          <a:lstStyle/>
          <a:p>
            <a:r>
              <a:rPr lang="en-US" sz="2400" dirty="0" smtClean="0">
                <a:solidFill>
                  <a:srgbClr val="FF1C00"/>
                </a:solidFill>
              </a:rPr>
              <a:t>RIGHT outer join</a:t>
            </a:r>
            <a:endParaRPr lang="en-US" sz="2400" dirty="0">
              <a:solidFill>
                <a:srgbClr val="FF1C00"/>
              </a:solidFill>
            </a:endParaRPr>
          </a:p>
        </p:txBody>
      </p:sp>
      <p:sp>
        <p:nvSpPr>
          <p:cNvPr id="2" name="Rectangle 1"/>
          <p:cNvSpPr/>
          <p:nvPr/>
        </p:nvSpPr>
        <p:spPr>
          <a:xfrm>
            <a:off x="152400" y="5631359"/>
            <a:ext cx="8839200"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setb</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.c1</a:t>
            </a:r>
            <a:r>
              <a:rPr lang="en-US"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US" sz="2200" dirty="0">
                <a:latin typeface="Calibri" panose="020F0502020204030204" pitchFamily="34" charset="0"/>
                <a:cs typeface="Calibri" panose="020F0502020204030204" pitchFamily="34" charset="0"/>
              </a:rPr>
              <a:t> =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.c1 </a:t>
            </a:r>
            <a:r>
              <a:rPr lang="en-US" sz="2200" dirty="0">
                <a:solidFill>
                  <a:srgbClr val="FF1C00"/>
                </a:solidFill>
                <a:latin typeface="Calibri" panose="020F0502020204030204" pitchFamily="34" charset="0"/>
                <a:cs typeface="Calibri" panose="020F0502020204030204" pitchFamily="34" charset="0"/>
              </a:rPr>
              <a:t>union</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setb</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.c1 =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.c1</a:t>
            </a:r>
            <a:r>
              <a:rPr lang="en-US"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p>
        </p:txBody>
      </p:sp>
      <p:cxnSp>
        <p:nvCxnSpPr>
          <p:cNvPr id="11" name="Straight Connector 10"/>
          <p:cNvCxnSpPr/>
          <p:nvPr/>
        </p:nvCxnSpPr>
        <p:spPr>
          <a:xfrm>
            <a:off x="152400" y="5076111"/>
            <a:ext cx="88392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53390" y="5152311"/>
            <a:ext cx="2279598" cy="461665"/>
          </a:xfrm>
          <a:prstGeom prst="rect">
            <a:avLst/>
          </a:prstGeom>
          <a:noFill/>
        </p:spPr>
        <p:txBody>
          <a:bodyPr wrap="none" rtlCol="0">
            <a:spAutoFit/>
          </a:bodyPr>
          <a:lstStyle/>
          <a:p>
            <a:r>
              <a:rPr lang="en-US" sz="2400" dirty="0" smtClean="0">
                <a:solidFill>
                  <a:srgbClr val="FF1C00"/>
                </a:solidFill>
              </a:rPr>
              <a:t>FULL outer join</a:t>
            </a:r>
            <a:endParaRPr lang="en-US" sz="2400" dirty="0">
              <a:solidFill>
                <a:srgbClr val="FF1C00"/>
              </a:solidFill>
            </a:endParaRPr>
          </a:p>
        </p:txBody>
      </p:sp>
      <p:sp>
        <p:nvSpPr>
          <p:cNvPr id="9" name="Rectangle 8"/>
          <p:cNvSpPr/>
          <p:nvPr/>
        </p:nvSpPr>
        <p:spPr>
          <a:xfrm>
            <a:off x="0" y="22464"/>
            <a:ext cx="4572000" cy="646331"/>
          </a:xfrm>
          <a:prstGeom prst="rect">
            <a:avLst/>
          </a:prstGeom>
        </p:spPr>
        <p:txBody>
          <a:bodyPr>
            <a:spAutoFit/>
          </a:bodyPr>
          <a:lstStyle/>
          <a:p>
            <a:r>
              <a:rPr lang="en-US" dirty="0"/>
              <a:t>outer join operator (+) not allowed in operand of OR </a:t>
            </a:r>
            <a:r>
              <a:rPr lang="en-US" dirty="0" err="1"/>
              <a:t>or</a:t>
            </a:r>
            <a:r>
              <a:rPr lang="en-US" dirty="0"/>
              <a:t> IN</a:t>
            </a:r>
          </a:p>
        </p:txBody>
      </p:sp>
    </p:spTree>
    <p:extLst>
      <p:ext uri="{BB962C8B-B14F-4D97-AF65-F5344CB8AC3E}">
        <p14:creationId xmlns:p14="http://schemas.microsoft.com/office/powerpoint/2010/main" val="3337480541"/>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outer joins</a:t>
            </a:r>
            <a:endParaRPr lang="en-US" dirty="0"/>
          </a:p>
        </p:txBody>
      </p:sp>
    </p:spTree>
    <p:extLst>
      <p:ext uri="{BB962C8B-B14F-4D97-AF65-F5344CB8AC3E}">
        <p14:creationId xmlns:p14="http://schemas.microsoft.com/office/powerpoint/2010/main" val="2522059746"/>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left outer join </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59805"/>
            <a:ext cx="9144000" cy="1964795"/>
          </a:xfrm>
          <a:prstGeom prst="rect">
            <a:avLst/>
          </a:prstGeom>
        </p:spPr>
      </p:pic>
      <p:sp>
        <p:nvSpPr>
          <p:cNvPr id="16" name="Rectangle 1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left outer join</a:t>
            </a:r>
            <a:endParaRPr lang="en-IN" sz="3200" b="1" i="1" dirty="0">
              <a:solidFill>
                <a:srgbClr val="FFFF00"/>
              </a:solidFill>
              <a:latin typeface="Arial" pitchFamily="34" charset="0"/>
              <a:cs typeface="Arial" pitchFamily="34" charset="0"/>
            </a:endParaRPr>
          </a:p>
        </p:txBody>
      </p:sp>
      <p:sp>
        <p:nvSpPr>
          <p:cNvPr id="14" name="Rectangle 13"/>
          <p:cNvSpPr/>
          <p:nvPr/>
        </p:nvSpPr>
        <p:spPr>
          <a:xfrm>
            <a:off x="152400" y="6858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LEFT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5" name="Rectangle 14"/>
          <p:cNvSpPr/>
          <p:nvPr/>
        </p:nvSpPr>
        <p:spPr>
          <a:xfrm>
            <a:off x="152400" y="1975991"/>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6" name="Rectangle 15"/>
          <p:cNvSpPr/>
          <p:nvPr/>
        </p:nvSpPr>
        <p:spPr>
          <a:xfrm>
            <a:off x="152400" y="2667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LEFT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7" name="Rectangle 16"/>
          <p:cNvSpPr/>
          <p:nvPr/>
        </p:nvSpPr>
        <p:spPr>
          <a:xfrm>
            <a:off x="150421" y="3962400"/>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8" name="Rectangle 17"/>
          <p:cNvSpPr/>
          <p:nvPr/>
        </p:nvSpPr>
        <p:spPr>
          <a:xfrm>
            <a:off x="152400" y="47916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LEFT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9" name="Rectangle 18"/>
          <p:cNvSpPr/>
          <p:nvPr/>
        </p:nvSpPr>
        <p:spPr>
          <a:xfrm>
            <a:off x="152400" y="5893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natural 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3" name="Straight Connector 2"/>
          <p:cNvCxnSpPr/>
          <p:nvPr/>
        </p:nvCxnSpPr>
        <p:spPr>
          <a:xfrm>
            <a:off x="150421" y="45720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50421" y="25146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right outer join</a:t>
            </a:r>
            <a:endParaRPr lang="en-IN" sz="3200" b="1" i="1" dirty="0">
              <a:solidFill>
                <a:srgbClr val="FFFF00"/>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96541"/>
            <a:ext cx="9144000" cy="2028059"/>
          </a:xfrm>
          <a:prstGeom prst="rect">
            <a:avLst/>
          </a:prstGeom>
        </p:spPr>
      </p:pic>
      <p:sp>
        <p:nvSpPr>
          <p:cNvPr id="17" name="Rectangle 16"/>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right outer join</a:t>
            </a:r>
            <a:endParaRPr lang="en-IN" sz="3200" b="1" i="1" dirty="0">
              <a:solidFill>
                <a:srgbClr val="FFFF00"/>
              </a:solidFill>
              <a:latin typeface="Arial" pitchFamily="34" charset="0"/>
              <a:cs typeface="Arial" pitchFamily="34" charset="0"/>
            </a:endParaRPr>
          </a:p>
        </p:txBody>
      </p:sp>
      <p:sp>
        <p:nvSpPr>
          <p:cNvPr id="15" name="Rectangle 14"/>
          <p:cNvSpPr/>
          <p:nvPr/>
        </p:nvSpPr>
        <p:spPr>
          <a:xfrm>
            <a:off x="152400" y="6858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RIGHT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6" name="Rectangle 15"/>
          <p:cNvSpPr/>
          <p:nvPr/>
        </p:nvSpPr>
        <p:spPr>
          <a:xfrm>
            <a:off x="152400" y="1975991"/>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right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7" name="Rectangle 16"/>
          <p:cNvSpPr/>
          <p:nvPr/>
        </p:nvSpPr>
        <p:spPr>
          <a:xfrm>
            <a:off x="152400" y="2667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RIGHT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8" name="Rectangle 17"/>
          <p:cNvSpPr/>
          <p:nvPr/>
        </p:nvSpPr>
        <p:spPr>
          <a:xfrm>
            <a:off x="150421" y="39125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right</a:t>
            </a:r>
            <a:r>
              <a:rPr lang="en-IN" sz="2200" dirty="0" smtClean="0">
                <a:solidFill>
                  <a:srgbClr val="E0D612"/>
                </a:solidFill>
                <a:latin typeface="Calibri" panose="020F0502020204030204" pitchFamily="34" charset="0"/>
                <a:cs typeface="Calibri" panose="020F0502020204030204" pitchFamily="34" charset="0"/>
              </a:rPr>
              <a: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9" name="Rectangle 18"/>
          <p:cNvSpPr/>
          <p:nvPr/>
        </p:nvSpPr>
        <p:spPr>
          <a:xfrm>
            <a:off x="152400" y="47916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RIGHT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p>
        </p:txBody>
      </p:sp>
      <p:sp>
        <p:nvSpPr>
          <p:cNvPr id="20" name="Rectangle 19"/>
          <p:cNvSpPr/>
          <p:nvPr/>
        </p:nvSpPr>
        <p:spPr>
          <a:xfrm>
            <a:off x="152400" y="5893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natural right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21" name="Straight Connector 20"/>
          <p:cNvCxnSpPr/>
          <p:nvPr/>
        </p:nvCxnSpPr>
        <p:spPr>
          <a:xfrm>
            <a:off x="150421" y="45720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50421" y="25146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full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FULL JOIN </a:t>
            </a:r>
            <a:r>
              <a:rPr lang="en-IN" dirty="0">
                <a:latin typeface="Arial" panose="020B0604020202020204" pitchFamily="34" charset="0"/>
                <a:cs typeface="Arial" panose="020B0604020202020204" pitchFamily="34" charset="0"/>
              </a:rPr>
              <a:t>keyword returns all rows from the right table (table2), with the matching rows in the left table (table1</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all </a:t>
            </a:r>
            <a:r>
              <a:rPr lang="en-IN" dirty="0">
                <a:latin typeface="Arial" panose="020B0604020202020204" pitchFamily="34" charset="0"/>
                <a:cs typeface="Arial" panose="020B0604020202020204" pitchFamily="34" charset="0"/>
              </a:rPr>
              <a:t>rows from the </a:t>
            </a:r>
            <a:r>
              <a:rPr lang="en-IN" dirty="0" smtClean="0">
                <a:latin typeface="Arial" panose="020B0604020202020204" pitchFamily="34" charset="0"/>
                <a:cs typeface="Arial" panose="020B0604020202020204" pitchFamily="34" charset="0"/>
              </a:rPr>
              <a:t>left </a:t>
            </a:r>
            <a:r>
              <a:rPr lang="en-IN" dirty="0">
                <a:latin typeface="Arial" panose="020B0604020202020204" pitchFamily="34" charset="0"/>
                <a:cs typeface="Arial" panose="020B0604020202020204" pitchFamily="34" charset="0"/>
              </a:rPr>
              <a:t>table (</a:t>
            </a:r>
            <a:r>
              <a:rPr lang="en-IN" dirty="0" smtClean="0">
                <a:latin typeface="Arial" panose="020B0604020202020204" pitchFamily="34" charset="0"/>
                <a:cs typeface="Arial" panose="020B0604020202020204" pitchFamily="34" charset="0"/>
              </a:rPr>
              <a:t>table1), </a:t>
            </a:r>
            <a:r>
              <a:rPr lang="en-IN" dirty="0">
                <a:latin typeface="Arial" panose="020B0604020202020204" pitchFamily="34" charset="0"/>
                <a:cs typeface="Arial" panose="020B0604020202020204" pitchFamily="34" charset="0"/>
              </a:rPr>
              <a:t>with the matching rows in the </a:t>
            </a:r>
            <a:r>
              <a:rPr lang="en-IN" dirty="0" smtClean="0">
                <a:latin typeface="Arial" panose="020B0604020202020204" pitchFamily="34" charset="0"/>
                <a:cs typeface="Arial" panose="020B0604020202020204" pitchFamily="34" charset="0"/>
              </a:rPr>
              <a:t>right </a:t>
            </a:r>
            <a:r>
              <a:rPr lang="en-IN" dirty="0">
                <a:latin typeface="Arial" panose="020B0604020202020204" pitchFamily="34" charset="0"/>
                <a:cs typeface="Arial" panose="020B0604020202020204" pitchFamily="34" charset="0"/>
              </a:rPr>
              <a:t>table (</a:t>
            </a:r>
            <a:r>
              <a:rPr lang="en-IN" dirty="0" smtClean="0">
                <a:latin typeface="Arial" panose="020B0604020202020204" pitchFamily="34" charset="0"/>
                <a:cs typeface="Arial" panose="020B0604020202020204" pitchFamily="34" charset="0"/>
              </a:rPr>
              <a:t>table2).</a:t>
            </a:r>
            <a:endParaRPr lang="en-IN" dirty="0">
              <a:latin typeface="Arial" panose="020B0604020202020204" pitchFamily="34" charset="0"/>
              <a:cs typeface="Arial" panose="020B0604020202020204" pitchFamily="34" charset="0"/>
            </a:endParaRPr>
          </a:p>
        </p:txBody>
      </p:sp>
      <p:sp>
        <p:nvSpPr>
          <p:cNvPr id="15" name="Rectangle 14"/>
          <p:cNvSpPr/>
          <p:nvPr/>
        </p:nvSpPr>
        <p:spPr>
          <a:xfrm>
            <a:off x="76200" y="203078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FULL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6" name="Rectangle 15"/>
          <p:cNvSpPr/>
          <p:nvPr/>
        </p:nvSpPr>
        <p:spPr>
          <a:xfrm>
            <a:off x="76200" y="3320980"/>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full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7" name="Rectangle 16"/>
          <p:cNvSpPr/>
          <p:nvPr/>
        </p:nvSpPr>
        <p:spPr>
          <a:xfrm>
            <a:off x="78179" y="4231957"/>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FULL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8" name="Rectangle 17"/>
          <p:cNvSpPr/>
          <p:nvPr/>
        </p:nvSpPr>
        <p:spPr>
          <a:xfrm>
            <a:off x="76200" y="5512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full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19" name="Straight Connector 18"/>
          <p:cNvCxnSpPr/>
          <p:nvPr/>
        </p:nvCxnSpPr>
        <p:spPr>
          <a:xfrm flipV="1">
            <a:off x="76200" y="3921443"/>
            <a:ext cx="8991600" cy="40957"/>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9413430"/>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self joins</a:t>
            </a:r>
            <a:endParaRPr lang="en-US" dirty="0"/>
          </a:p>
        </p:txBody>
      </p:sp>
    </p:spTree>
    <p:extLst>
      <p:ext uri="{BB962C8B-B14F-4D97-AF65-F5344CB8AC3E}">
        <p14:creationId xmlns:p14="http://schemas.microsoft.com/office/powerpoint/2010/main" val="2706030270"/>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6" name="Rectangle 5"/>
          <p:cNvSpPr/>
          <p:nvPr/>
        </p:nvSpPr>
        <p:spPr>
          <a:xfrm>
            <a:off x="152400" y="1909345"/>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0C0"/>
                </a:solidFill>
                <a:latin typeface="Consolas" panose="020B0609020204030204" pitchFamily="49" charset="0"/>
                <a:cs typeface="Arial" panose="020B0604020202020204" pitchFamily="34" charset="0"/>
              </a:rPr>
              <a:t>where table1.column-name = table2.column-name</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set operation</a:t>
            </a:r>
            <a:endParaRPr lang="en-US" dirty="0"/>
          </a:p>
        </p:txBody>
      </p:sp>
      <p:sp>
        <p:nvSpPr>
          <p:cNvPr id="4" name="Rectangle 3"/>
          <p:cNvSpPr/>
          <p:nvPr/>
        </p:nvSpPr>
        <p:spPr>
          <a:xfrm>
            <a:off x="266700" y="3200400"/>
            <a:ext cx="8610600" cy="1323439"/>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 combine multiple queries using the set operators UNION, UNION ALL, INTERSECT, and MINUS. All set operators have equal precedence. If a SQL statement contains multiple set operators, then Oracle Database evaluates them from the left to right unless parentheses explicitly specify another order.</a:t>
            </a:r>
          </a:p>
        </p:txBody>
      </p:sp>
      <p:sp>
        <p:nvSpPr>
          <p:cNvPr id="5" name="Rectangle 4"/>
          <p:cNvSpPr/>
          <p:nvPr/>
        </p:nvSpPr>
        <p:spPr>
          <a:xfrm>
            <a:off x="266700" y="152400"/>
            <a:ext cx="8610600" cy="1631216"/>
          </a:xfrm>
          <a:prstGeom prst="rect">
            <a:avLst/>
          </a:prstGeom>
          <a:solidFill>
            <a:schemeClr val="accent6">
              <a:lumMod val="20000"/>
              <a:lumOff val="80000"/>
            </a:schemeClr>
          </a:solidFill>
        </p:spPr>
        <p:txBody>
          <a:bodyPr wrap="square">
            <a:spAutoFit/>
          </a:bodyPr>
          <a:lstStyle/>
          <a:p>
            <a:pPr marL="285750" indent="-285750">
              <a:buFont typeface="Arial" panose="020B0604020202020204" pitchFamily="34" charset="0"/>
              <a:buChar char="•"/>
            </a:pPr>
            <a:r>
              <a:rPr lang="en-US" sz="2000">
                <a:solidFill>
                  <a:schemeClr val="accent6">
                    <a:lumMod val="75000"/>
                  </a:schemeClr>
                </a:solidFill>
              </a:rPr>
              <a:t>The number and the order of columns must be the same in the two queries</a:t>
            </a:r>
            <a:r>
              <a:rPr lang="en-US" sz="2000" smtClean="0">
                <a:solidFill>
                  <a:schemeClr val="accent6">
                    <a:lumMod val="75000"/>
                  </a:schemeClr>
                </a:solidFill>
              </a:rPr>
              <a:t>.</a:t>
            </a:r>
          </a:p>
          <a:p>
            <a:pPr marL="285750" indent="-285750">
              <a:buFont typeface="Arial" panose="020B0604020202020204" pitchFamily="34" charset="0"/>
              <a:buChar char="•"/>
            </a:pPr>
            <a:endParaRPr lang="en-US" sz="2000" dirty="0">
              <a:solidFill>
                <a:schemeClr val="accent6">
                  <a:lumMod val="75000"/>
                </a:schemeClr>
              </a:solidFill>
            </a:endParaRPr>
          </a:p>
          <a:p>
            <a:pPr marL="285750" indent="-285750">
              <a:buFont typeface="Arial" panose="020B0604020202020204" pitchFamily="34" charset="0"/>
              <a:buChar char="•"/>
            </a:pPr>
            <a:r>
              <a:rPr lang="en-US" sz="2000" dirty="0">
                <a:solidFill>
                  <a:schemeClr val="accent6">
                    <a:lumMod val="75000"/>
                  </a:schemeClr>
                </a:solidFill>
              </a:rPr>
              <a:t>The data type of the corresponding columns must be in the same data type group such as numeric or character.</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 type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set operation</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2953407745"/>
              </p:ext>
            </p:extLst>
          </p:nvPr>
        </p:nvGraphicFramePr>
        <p:xfrm>
          <a:off x="76200" y="3289300"/>
          <a:ext cx="8991600" cy="1809750"/>
        </p:xfrm>
        <a:graphic>
          <a:graphicData uri="http://schemas.openxmlformats.org/drawingml/2006/table">
            <a:tbl>
              <a:tblPr>
                <a:tableStyleId>{5940675A-B579-460E-94D1-54222C63F5DA}</a:tableStyleId>
              </a:tblPr>
              <a:tblGrid>
                <a:gridCol w="1295400"/>
                <a:gridCol w="7696200"/>
              </a:tblGrid>
              <a:tr h="86150">
                <a:tc>
                  <a:txBody>
                    <a:bodyPr/>
                    <a:lstStyle/>
                    <a:p>
                      <a:pPr algn="l"/>
                      <a:r>
                        <a:rPr lang="en-US" sz="2000" dirty="0">
                          <a:solidFill>
                            <a:schemeClr val="accent6">
                              <a:lumMod val="20000"/>
                              <a:lumOff val="80000"/>
                            </a:schemeClr>
                          </a:solidFill>
                        </a:rPr>
                        <a:t>Operator </a:t>
                      </a:r>
                    </a:p>
                  </a:txBody>
                  <a:tcPr marL="28575" marR="28575" marT="28575" marB="28575">
                    <a:solidFill>
                      <a:schemeClr val="accent6">
                        <a:lumMod val="50000"/>
                      </a:schemeClr>
                    </a:solidFill>
                  </a:tcPr>
                </a:tc>
                <a:tc>
                  <a:txBody>
                    <a:bodyPr/>
                    <a:lstStyle/>
                    <a:p>
                      <a:pPr algn="l"/>
                      <a:r>
                        <a:rPr lang="en-US" sz="2000" dirty="0">
                          <a:solidFill>
                            <a:schemeClr val="accent6">
                              <a:lumMod val="20000"/>
                              <a:lumOff val="80000"/>
                            </a:schemeClr>
                          </a:solidFill>
                        </a:rPr>
                        <a:t>Returns </a:t>
                      </a:r>
                    </a:p>
                  </a:txBody>
                  <a:tcPr marL="28575" marR="28575" marT="28575" marB="28575">
                    <a:solidFill>
                      <a:schemeClr val="accent6">
                        <a:lumMod val="50000"/>
                      </a:schemeClr>
                    </a:solidFill>
                  </a:tcPr>
                </a:tc>
              </a:tr>
              <a:tr h="86150">
                <a:tc>
                  <a:txBody>
                    <a:bodyPr/>
                    <a:lstStyle/>
                    <a:p>
                      <a:pPr algn="l"/>
                      <a:r>
                        <a:rPr lang="en-US" sz="2000" dirty="0" smtClean="0">
                          <a:solidFill>
                            <a:schemeClr val="bg2">
                              <a:lumMod val="50000"/>
                            </a:schemeClr>
                          </a:solidFill>
                        </a:rPr>
                        <a:t>  union</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rows selected by either query. </a:t>
                      </a:r>
                    </a:p>
                  </a:txBody>
                  <a:tcPr marL="28575" marR="28575" marT="28575" marB="28575"/>
                </a:tc>
              </a:tr>
              <a:tr h="86150">
                <a:tc>
                  <a:txBody>
                    <a:bodyPr/>
                    <a:lstStyle/>
                    <a:p>
                      <a:pPr algn="l"/>
                      <a:r>
                        <a:rPr lang="en-US" sz="2000" dirty="0" smtClean="0">
                          <a:solidFill>
                            <a:schemeClr val="bg2">
                              <a:lumMod val="50000"/>
                            </a:schemeClr>
                          </a:solidFill>
                        </a:rPr>
                        <a:t>  union all</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rows selected by either query, including all duplicates. </a:t>
                      </a:r>
                    </a:p>
                  </a:txBody>
                  <a:tcPr marL="28575" marR="28575" marT="28575" marB="28575"/>
                </a:tc>
              </a:tr>
              <a:tr h="93025">
                <a:tc>
                  <a:txBody>
                    <a:bodyPr/>
                    <a:lstStyle/>
                    <a:p>
                      <a:pPr algn="l"/>
                      <a:r>
                        <a:rPr lang="en-US" sz="2000" dirty="0" smtClean="0">
                          <a:solidFill>
                            <a:schemeClr val="bg2">
                              <a:lumMod val="50000"/>
                            </a:schemeClr>
                          </a:solidFill>
                        </a:rPr>
                        <a:t>  intersect</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distinct rows selected by both queries. </a:t>
                      </a:r>
                    </a:p>
                  </a:txBody>
                  <a:tcPr marL="28575" marR="28575" marT="28575" marB="28575"/>
                </a:tc>
              </a:tr>
              <a:tr h="93025">
                <a:tc>
                  <a:txBody>
                    <a:bodyPr/>
                    <a:lstStyle/>
                    <a:p>
                      <a:pPr algn="l"/>
                      <a:r>
                        <a:rPr lang="en-US" sz="2000" dirty="0" smtClean="0">
                          <a:solidFill>
                            <a:schemeClr val="bg2">
                              <a:lumMod val="50000"/>
                            </a:schemeClr>
                          </a:solidFill>
                        </a:rPr>
                        <a:t>  minus</a:t>
                      </a:r>
                      <a:endParaRPr lang="en-US" sz="2000" dirty="0">
                        <a:solidFill>
                          <a:schemeClr val="bg2">
                            <a:lumMod val="50000"/>
                          </a:schemeClr>
                        </a:solidFill>
                      </a:endParaRPr>
                    </a:p>
                  </a:txBody>
                  <a:tcPr marL="28575" marR="28575" marT="28575" marB="28575"/>
                </a:tc>
                <a:tc>
                  <a:txBody>
                    <a:bodyPr/>
                    <a:lstStyle/>
                    <a:p>
                      <a:pPr algn="l"/>
                      <a:r>
                        <a:rPr lang="en-US" sz="2000" baseline="0" dirty="0" smtClean="0"/>
                        <a:t>  </a:t>
                      </a:r>
                      <a:r>
                        <a:rPr lang="en-US" sz="2000" dirty="0" smtClean="0"/>
                        <a:t>All </a:t>
                      </a:r>
                      <a:r>
                        <a:rPr lang="en-US" sz="2000" dirty="0"/>
                        <a:t>distinct rows selected by the first query but not the </a:t>
                      </a:r>
                      <a:r>
                        <a:rPr lang="en-US" sz="2000" dirty="0" smtClean="0"/>
                        <a:t>second</a:t>
                      </a:r>
                      <a:r>
                        <a:rPr lang="en-US" sz="2000" dirty="0"/>
                        <a:t>. </a:t>
                      </a:r>
                    </a:p>
                  </a:txBody>
                  <a:tcPr marL="28575" marR="28575" marT="28575" marB="28575"/>
                </a:tc>
              </a:tr>
            </a:tbl>
          </a:graphicData>
        </a:graphic>
      </p:graphicFrame>
      <p:sp>
        <p:nvSpPr>
          <p:cNvPr id="6" name="Rectangle 5"/>
          <p:cNvSpPr/>
          <p:nvPr/>
        </p:nvSpPr>
        <p:spPr>
          <a:xfrm>
            <a:off x="266700" y="152400"/>
            <a:ext cx="8610600" cy="1631216"/>
          </a:xfrm>
          <a:prstGeom prst="rect">
            <a:avLst/>
          </a:prstGeom>
          <a:solidFill>
            <a:schemeClr val="accent6">
              <a:lumMod val="20000"/>
              <a:lumOff val="80000"/>
            </a:schemeClr>
          </a:solidFill>
        </p:spPr>
        <p:txBody>
          <a:bodyPr wrap="square">
            <a:spAutoFit/>
          </a:bodyPr>
          <a:lstStyle/>
          <a:p>
            <a:pPr marL="285750" indent="-285750">
              <a:buFont typeface="Arial" panose="020B0604020202020204" pitchFamily="34" charset="0"/>
              <a:buChar char="•"/>
            </a:pPr>
            <a:r>
              <a:rPr lang="en-US" sz="2000">
                <a:solidFill>
                  <a:schemeClr val="accent6">
                    <a:lumMod val="75000"/>
                  </a:schemeClr>
                </a:solidFill>
              </a:rPr>
              <a:t>The number and the order of columns must be the same in the two queries</a:t>
            </a:r>
            <a:r>
              <a:rPr lang="en-US" sz="2000" smtClean="0">
                <a:solidFill>
                  <a:schemeClr val="accent6">
                    <a:lumMod val="75000"/>
                  </a:schemeClr>
                </a:solidFill>
              </a:rPr>
              <a:t>.</a:t>
            </a:r>
          </a:p>
          <a:p>
            <a:pPr marL="285750" indent="-285750">
              <a:buFont typeface="Arial" panose="020B0604020202020204" pitchFamily="34" charset="0"/>
              <a:buChar char="•"/>
            </a:pPr>
            <a:endParaRPr lang="en-US" sz="2000" dirty="0">
              <a:solidFill>
                <a:schemeClr val="accent6">
                  <a:lumMod val="75000"/>
                </a:schemeClr>
              </a:solidFill>
            </a:endParaRPr>
          </a:p>
          <a:p>
            <a:pPr marL="285750" indent="-285750">
              <a:buFont typeface="Arial" panose="020B0604020202020204" pitchFamily="34" charset="0"/>
              <a:buChar char="•"/>
            </a:pPr>
            <a:r>
              <a:rPr lang="en-US" sz="2000" dirty="0">
                <a:solidFill>
                  <a:schemeClr val="accent6">
                    <a:lumMod val="75000"/>
                  </a:schemeClr>
                </a:solidFill>
              </a:rPr>
              <a:t>The data type of the corresponding columns must be in the same data type group such as numeric or character.</a:t>
            </a:r>
          </a:p>
        </p:txBody>
      </p:sp>
      <p:sp>
        <p:nvSpPr>
          <p:cNvPr id="3" name="Rectangle 2"/>
          <p:cNvSpPr/>
          <p:nvPr/>
        </p:nvSpPr>
        <p:spPr>
          <a:xfrm>
            <a:off x="152400" y="5257800"/>
            <a:ext cx="8839200" cy="646331"/>
          </a:xfrm>
          <a:prstGeom prst="rect">
            <a:avLst/>
          </a:prstGeom>
        </p:spPr>
        <p:txBody>
          <a:bodyPr wrap="square">
            <a:spAutoFit/>
          </a:bodyPr>
          <a:lstStyle/>
          <a:p>
            <a:r>
              <a:rPr lang="en-US" dirty="0">
                <a:solidFill>
                  <a:srgbClr val="049DC8"/>
                </a:solidFill>
              </a:rPr>
              <a:t>The UNION, INTERSECT, and MINUS operators are not valid on LONG, BLOB, CLOB, BFILE, VARRAY, or nested table.</a:t>
            </a:r>
          </a:p>
        </p:txBody>
      </p:sp>
    </p:spTree>
    <p:extLst>
      <p:ext uri="{BB962C8B-B14F-4D97-AF65-F5344CB8AC3E}">
        <p14:creationId xmlns:p14="http://schemas.microsoft.com/office/powerpoint/2010/main" val="942398231"/>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14400"/>
            <a:ext cx="8839200" cy="286232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 ALL | DISTINCT | UNIQUE }   select_list</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FROM &lt; { table </a:t>
            </a:r>
            <a:r>
              <a:rPr lang="en-US" dirty="0">
                <a:solidFill>
                  <a:srgbClr val="0070C0"/>
                </a:solidFill>
                <a:latin typeface="Consolas" panose="020B0609020204030204" pitchFamily="49" charset="0"/>
                <a:cs typeface="Arial" panose="020B0604020202020204" pitchFamily="34" charset="0"/>
              </a:rPr>
              <a:t>|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alias_name]</a:t>
            </a:r>
          </a:p>
          <a:p>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where_clause ]</a:t>
            </a:r>
          </a:p>
          <a:p>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group_by_clause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having_clause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 UNION [ ALL ] | INTERSECT | MINUS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(subquery)</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order_by_clause ]</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set operator syntax</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272871915"/>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union [ ALL ]</a:t>
            </a:r>
            <a:endParaRPr lang="en-US" dirty="0"/>
          </a:p>
        </p:txBody>
      </p:sp>
    </p:spTree>
    <p:extLst>
      <p:ext uri="{BB962C8B-B14F-4D97-AF65-F5344CB8AC3E}">
        <p14:creationId xmlns:p14="http://schemas.microsoft.com/office/powerpoint/2010/main" val="2815459351"/>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589853"/>
            <a:ext cx="8991600" cy="2123658"/>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smtClean="0">
                <a:solidFill>
                  <a:srgbClr val="FF1C00"/>
                </a:solidFill>
                <a:latin typeface="Calibri" panose="020F0502020204030204" pitchFamily="34" charset="0"/>
                <a:cs typeface="Calibri" panose="020F0502020204030204" pitchFamily="34" charset="0"/>
              </a:rPr>
              <a:t>union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a:t>
            </a:r>
          </a:p>
          <a:p>
            <a:endParaRPr lang="en-IN" sz="2200" dirty="0" smtClean="0">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all</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a:t>
            </a:r>
          </a:p>
          <a:p>
            <a:endParaRPr lang="en-IN" sz="2200" dirty="0" smtClean="0">
              <a:latin typeface="Calibri" panose="020F0502020204030204" pitchFamily="34" charset="0"/>
              <a:cs typeface="Calibri" panose="020F0502020204030204" pitchFamily="34" charset="0"/>
            </a:endParaRPr>
          </a:p>
          <a:p>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'emp' </a:t>
            </a:r>
            <a:r>
              <a:rPr lang="en-IN" sz="2200" dirty="0">
                <a:solidFill>
                  <a:srgbClr val="00A2E8"/>
                </a:solidFill>
                <a:latin typeface="Calibri" panose="020F0502020204030204" pitchFamily="34" charset="0"/>
                <a:cs typeface="Calibri" panose="020F0502020204030204" pitchFamily="34" charset="0"/>
              </a:rPr>
              <a:t>as</a:t>
            </a:r>
            <a:r>
              <a:rPr lang="en-IN" sz="2200" dirty="0" smtClean="0">
                <a:latin typeface="Calibri" panose="020F0502020204030204" pitchFamily="34" charset="0"/>
                <a:cs typeface="Calibri" panose="020F0502020204030204" pitchFamily="34" charset="0"/>
              </a:rPr>
              <a:t> "table name",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'bonus',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bonus</a:t>
            </a:r>
            <a:r>
              <a:rPr lang="en-IN" sz="2200" dirty="0" smtClean="0">
                <a:latin typeface="Calibri" panose="020F0502020204030204" pitchFamily="34" charset="0"/>
                <a:cs typeface="Calibri" panose="020F0502020204030204" pitchFamily="34" charset="0"/>
              </a:rPr>
              <a:t>;</a:t>
            </a:r>
          </a:p>
        </p:txBody>
      </p:sp>
      <p:sp>
        <p:nvSpPr>
          <p:cNvPr id="2" name="Rectangle 1"/>
          <p:cNvSpPr/>
          <p:nvPr/>
        </p:nvSpPr>
        <p:spPr>
          <a:xfrm>
            <a:off x="76200" y="2114328"/>
            <a:ext cx="8991600" cy="369332"/>
          </a:xfrm>
          <a:prstGeom prst="rect">
            <a:avLst/>
          </a:prstGeom>
        </p:spPr>
        <p:txBody>
          <a:bodyPr wrap="square">
            <a:spAutoFit/>
          </a:bodyPr>
          <a:lstStyle/>
          <a:p>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union</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77AA"/>
                </a:solidFill>
                <a:latin typeface="Consolas" panose="020B0609020204030204" pitchFamily="49" charset="0"/>
              </a:rPr>
              <a:t>all</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 </a:t>
            </a:r>
            <a:r>
              <a:rPr lang="en-US" dirty="0">
                <a:solidFill>
                  <a:srgbClr val="0070C0"/>
                </a:solidFill>
                <a:latin typeface="Consolas" panose="020B0609020204030204" pitchFamily="49" charset="0"/>
                <a:cs typeface="Arial" panose="020B0604020202020204" pitchFamily="34" charset="0"/>
              </a:rPr>
              <a:t>[ order_by_clause ]</a:t>
            </a:r>
            <a:endParaRPr lang="en-IN" dirty="0">
              <a:latin typeface="Consolas" panose="020B0609020204030204" pitchFamily="49" charset="0"/>
            </a:endParaRPr>
          </a:p>
        </p:txBody>
      </p:sp>
      <p:sp>
        <p:nvSpPr>
          <p:cNvPr id="7" name="Rectangle 6"/>
          <p:cNvSpPr/>
          <p:nvPr/>
        </p:nvSpPr>
        <p:spPr>
          <a:xfrm>
            <a:off x="152400" y="2678668"/>
            <a:ext cx="8915400" cy="707886"/>
          </a:xfrm>
          <a:prstGeom prst="rect">
            <a:avLst/>
          </a:prstGeom>
          <a:solidFill>
            <a:srgbClr val="E5EAC8"/>
          </a:solidFill>
        </p:spPr>
        <p:txBody>
          <a:bodyPr wrap="square">
            <a:spAutoFit/>
          </a:bodyPr>
          <a:lstStyle/>
          <a:p>
            <a:r>
              <a:rPr lang="en-IN" sz="2000" dirty="0"/>
              <a:t>The default </a:t>
            </a:r>
            <a:r>
              <a:rPr lang="en-IN" sz="2000" dirty="0" smtClean="0"/>
              <a:t>behaviour </a:t>
            </a:r>
            <a:r>
              <a:rPr lang="en-IN" sz="2000"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union &amp; union all</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0" y="838200"/>
            <a:ext cx="9124185" cy="2514600"/>
          </a:xfrm>
          <a:prstGeom prst="rect">
            <a:avLst/>
          </a:prstGeom>
        </p:spPr>
      </p:pic>
      <p:pic>
        <p:nvPicPr>
          <p:cNvPr id="3" name="Picture 2"/>
          <p:cNvPicPr>
            <a:picLocks noChangeAspect="1"/>
          </p:cNvPicPr>
          <p:nvPr/>
        </p:nvPicPr>
        <p:blipFill>
          <a:blip r:embed="rId3"/>
          <a:stretch>
            <a:fillRect/>
          </a:stretch>
        </p:blipFill>
        <p:spPr>
          <a:xfrm>
            <a:off x="34316" y="3644084"/>
            <a:ext cx="9040503" cy="2667180"/>
          </a:xfrm>
          <a:prstGeom prst="rect">
            <a:avLst/>
          </a:prstGeom>
        </p:spPr>
      </p:pic>
    </p:spTree>
    <p:extLst>
      <p:ext uri="{BB962C8B-B14F-4D97-AF65-F5344CB8AC3E}">
        <p14:creationId xmlns:p14="http://schemas.microsoft.com/office/powerpoint/2010/main" val="2325023237"/>
      </p:ext>
    </p:extLst>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intersect</a:t>
            </a:r>
            <a:endParaRPr lang="en-US" dirty="0"/>
          </a:p>
        </p:txBody>
      </p:sp>
    </p:spTree>
    <p:extLst>
      <p:ext uri="{BB962C8B-B14F-4D97-AF65-F5344CB8AC3E}">
        <p14:creationId xmlns:p14="http://schemas.microsoft.com/office/powerpoint/2010/main" val="187408787"/>
      </p:ext>
    </p:extLst>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362200"/>
            <a:ext cx="89916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intersect</a:t>
            </a:r>
            <a:r>
              <a:rPr lang="en-IN"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p>
        </p:txBody>
      </p:sp>
      <p:pic>
        <p:nvPicPr>
          <p:cNvPr id="2" name="Picture 1"/>
          <p:cNvPicPr>
            <a:picLocks noChangeAspect="1"/>
          </p:cNvPicPr>
          <p:nvPr/>
        </p:nvPicPr>
        <p:blipFill>
          <a:blip r:embed="rId2"/>
          <a:stretch>
            <a:fillRect/>
          </a:stretch>
        </p:blipFill>
        <p:spPr>
          <a:xfrm>
            <a:off x="76199" y="3127100"/>
            <a:ext cx="9073663" cy="2206900"/>
          </a:xfrm>
          <a:prstGeom prst="rect">
            <a:avLst/>
          </a:prstGeom>
        </p:spPr>
      </p:pic>
      <p:sp>
        <p:nvSpPr>
          <p:cNvPr id="8" name="Rectangle 7"/>
          <p:cNvSpPr/>
          <p:nvPr/>
        </p:nvSpPr>
        <p:spPr>
          <a:xfrm>
            <a:off x="76200" y="1688068"/>
            <a:ext cx="8991600" cy="369332"/>
          </a:xfrm>
          <a:prstGeom prst="rect">
            <a:avLst/>
          </a:prstGeom>
        </p:spPr>
        <p:txBody>
          <a:bodyPr wrap="square">
            <a:spAutoFit/>
          </a:bodyPr>
          <a:lstStyle/>
          <a:p>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intersect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 </a:t>
            </a:r>
            <a:r>
              <a:rPr lang="en-US" dirty="0">
                <a:solidFill>
                  <a:srgbClr val="0070C0"/>
                </a:solidFill>
                <a:latin typeface="Consolas" panose="020B0609020204030204" pitchFamily="49" charset="0"/>
                <a:cs typeface="Arial" panose="020B0604020202020204" pitchFamily="34" charset="0"/>
              </a:rPr>
              <a:t>[ order_by_clause ]</a:t>
            </a:r>
            <a:endParaRPr lang="en-IN" dirty="0">
              <a:latin typeface="Consolas" panose="020B0609020204030204" pitchFamily="49" charset="0"/>
            </a:endParaRPr>
          </a:p>
        </p:txBody>
      </p:sp>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minus</a:t>
            </a:r>
            <a:endParaRPr lang="en-US" dirty="0"/>
          </a:p>
        </p:txBody>
      </p:sp>
    </p:spTree>
    <p:extLst>
      <p:ext uri="{BB962C8B-B14F-4D97-AF65-F5344CB8AC3E}">
        <p14:creationId xmlns:p14="http://schemas.microsoft.com/office/powerpoint/2010/main" val="2588068706"/>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62586" y="2362200"/>
            <a:ext cx="89916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minus</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p>
        </p:txBody>
      </p:sp>
      <p:grpSp>
        <p:nvGrpSpPr>
          <p:cNvPr id="10" name="Group 9"/>
          <p:cNvGrpSpPr/>
          <p:nvPr/>
        </p:nvGrpSpPr>
        <p:grpSpPr>
          <a:xfrm>
            <a:off x="87086" y="3127100"/>
            <a:ext cx="8842248" cy="1964139"/>
            <a:chOff x="149352" y="3294677"/>
            <a:chExt cx="8842248" cy="1964139"/>
          </a:xfrm>
        </p:grpSpPr>
        <p:pic>
          <p:nvPicPr>
            <p:cNvPr id="6" name="Picture 5"/>
            <p:cNvPicPr>
              <a:picLocks noChangeAspect="1"/>
            </p:cNvPicPr>
            <p:nvPr/>
          </p:nvPicPr>
          <p:blipFill>
            <a:blip r:embed="rId2"/>
            <a:stretch>
              <a:fillRect/>
            </a:stretch>
          </p:blipFill>
          <p:spPr>
            <a:xfrm>
              <a:off x="149352" y="3810000"/>
              <a:ext cx="8842248" cy="1448816"/>
            </a:xfrm>
            <a:prstGeom prst="rect">
              <a:avLst/>
            </a:prstGeom>
          </p:spPr>
        </p:pic>
        <p:sp>
          <p:nvSpPr>
            <p:cNvPr id="8" name="Rectangle 7"/>
            <p:cNvSpPr/>
            <p:nvPr/>
          </p:nvSpPr>
          <p:spPr>
            <a:xfrm>
              <a:off x="3200400" y="3294677"/>
              <a:ext cx="1356462" cy="584775"/>
            </a:xfrm>
            <a:prstGeom prst="rect">
              <a:avLst/>
            </a:prstGeom>
          </p:spPr>
          <p:txBody>
            <a:bodyPr wrap="none">
              <a:spAutoFit/>
            </a:bodyPr>
            <a:lstStyle/>
            <a:p>
              <a:r>
                <a:rPr lang="en-US" sz="3200" dirty="0">
                  <a:solidFill>
                    <a:srgbClr val="FF7F27"/>
                  </a:solidFill>
                  <a:latin typeface="Calibri" panose="020F0502020204030204" pitchFamily="34" charset="0"/>
                  <a:cs typeface="Calibri" panose="020F0502020204030204" pitchFamily="34" charset="0"/>
                </a:rPr>
                <a:t>MINUS</a:t>
              </a:r>
              <a:endParaRPr lang="en-US" sz="3200" dirty="0">
                <a:latin typeface="Calibri" panose="020F0502020204030204" pitchFamily="34" charset="0"/>
                <a:cs typeface="Calibri" panose="020F0502020204030204" pitchFamily="34" charset="0"/>
              </a:endParaRPr>
            </a:p>
          </p:txBody>
        </p:sp>
      </p:grpSp>
      <p:sp>
        <p:nvSpPr>
          <p:cNvPr id="11" name="Rectangle 10"/>
          <p:cNvSpPr/>
          <p:nvPr/>
        </p:nvSpPr>
        <p:spPr>
          <a:xfrm>
            <a:off x="76200" y="1688068"/>
            <a:ext cx="8991600" cy="369332"/>
          </a:xfrm>
          <a:prstGeom prst="rect">
            <a:avLst/>
          </a:prstGeom>
        </p:spPr>
        <p:txBody>
          <a:bodyPr wrap="square">
            <a:spAutoFit/>
          </a:bodyPr>
          <a:lstStyle/>
          <a:p>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a:solidFill>
                  <a:srgbClr val="0077AA"/>
                </a:solidFill>
                <a:latin typeface="Consolas" panose="020B0609020204030204" pitchFamily="49" charset="0"/>
              </a:rPr>
              <a:t>m</a:t>
            </a:r>
            <a:r>
              <a:rPr lang="en-IN" dirty="0" smtClean="0">
                <a:solidFill>
                  <a:srgbClr val="0077AA"/>
                </a:solidFill>
                <a:latin typeface="Consolas" panose="020B0609020204030204" pitchFamily="49" charset="0"/>
              </a:rPr>
              <a:t>inus 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 </a:t>
            </a:r>
            <a:r>
              <a:rPr lang="en-US" dirty="0">
                <a:solidFill>
                  <a:srgbClr val="0070C0"/>
                </a:solidFill>
                <a:latin typeface="Consolas" panose="020B0609020204030204" pitchFamily="49" charset="0"/>
                <a:cs typeface="Arial" panose="020B0604020202020204" pitchFamily="34" charset="0"/>
              </a:rPr>
              <a:t>[ order_by_clause ]</a:t>
            </a:r>
            <a:endParaRPr lang="en-IN" dirty="0">
              <a:latin typeface="Consolas" panose="020B0609020204030204" pitchFamily="49" charset="0"/>
            </a:endParaRPr>
          </a:p>
        </p:txBody>
      </p:sp>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metadata package</a:t>
            </a:r>
            <a:endParaRPr lang="en-IN" dirty="0"/>
          </a:p>
        </p:txBody>
      </p:sp>
    </p:spTree>
    <p:extLst>
      <p:ext uri="{BB962C8B-B14F-4D97-AF65-F5344CB8AC3E}">
        <p14:creationId xmlns:p14="http://schemas.microsoft.com/office/powerpoint/2010/main" val="12053897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metadata</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smtClean="0">
                <a:solidFill>
                  <a:srgbClr val="FF0000"/>
                </a:solidFill>
                <a:latin typeface="Arial" panose="020B0604020202020204" pitchFamily="34" charset="0"/>
                <a:cs typeface="Arial" panose="020B0604020202020204" pitchFamily="34" charset="0"/>
              </a:rPr>
              <a:t>TODO</a:t>
            </a:r>
            <a:endParaRPr lang="en-IN" dirty="0">
              <a:solidFill>
                <a:srgbClr val="FF0000"/>
              </a:solidFill>
              <a:latin typeface="Arial" panose="020B0604020202020204" pitchFamily="34" charset="0"/>
              <a:cs typeface="Arial" panose="020B0604020202020204" pitchFamily="34" charset="0"/>
            </a:endParaRPr>
          </a:p>
        </p:txBody>
      </p:sp>
      <p:sp>
        <p:nvSpPr>
          <p:cNvPr id="11" name="Rectangle 10"/>
          <p:cNvSpPr/>
          <p:nvPr/>
        </p:nvSpPr>
        <p:spPr>
          <a:xfrm>
            <a:off x="152400" y="1891698"/>
            <a:ext cx="8839200" cy="3594702"/>
          </a:xfrm>
          <a:prstGeom prst="rect">
            <a:avLst/>
          </a:prstGeom>
        </p:spPr>
        <p:txBody>
          <a:bodyPr wrap="square">
            <a:spAutoFit/>
          </a:bodyPr>
          <a:lstStyle/>
          <a:p>
            <a:pPr>
              <a:lnSpc>
                <a:spcPct val="150000"/>
              </a:lnSpc>
            </a:pPr>
            <a:r>
              <a:rPr lang="en-US" sz="2200" dirty="0">
                <a:solidFill>
                  <a:srgbClr val="FFC000"/>
                </a:solidFill>
                <a:latin typeface="Calibri" panose="020F0502020204030204" pitchFamily="34" charset="0"/>
                <a:cs typeface="Calibri" panose="020F0502020204030204" pitchFamily="34" charset="0"/>
              </a:rPr>
              <a:t>dbms_metadata</a:t>
            </a:r>
            <a:r>
              <a:rPr lang="en-US" sz="2200" dirty="0">
                <a:solidFill>
                  <a:schemeClr val="accent2">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get_ddl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1C00"/>
                </a:solidFill>
                <a:latin typeface="Calibri" panose="020F0502020204030204" pitchFamily="34" charset="0"/>
                <a:cs typeface="Calibri" panose="020F0502020204030204" pitchFamily="34" charset="0"/>
              </a:rPr>
              <a:t>TABLE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TABLE_NAME</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FFC000"/>
                </a:solidFill>
                <a:latin typeface="Calibri" panose="020F0502020204030204" pitchFamily="34" charset="0"/>
                <a:cs typeface="Calibri" panose="020F0502020204030204" pitchFamily="34" charset="0"/>
              </a:rPr>
              <a:t>dbms_metadata</a:t>
            </a:r>
            <a:r>
              <a:rPr lang="en-US" sz="2200" dirty="0">
                <a:solidFill>
                  <a:schemeClr val="accent2">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get_ddl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1C00"/>
                </a:solidFill>
                <a:latin typeface="Calibri" panose="020F0502020204030204" pitchFamily="34" charset="0"/>
                <a:cs typeface="Calibri" panose="020F0502020204030204" pitchFamily="34" charset="0"/>
              </a:rPr>
              <a:t>VIEW</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VIEW_NAME</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FFC000"/>
                </a:solidFill>
                <a:latin typeface="Calibri" panose="020F0502020204030204" pitchFamily="34" charset="0"/>
                <a:cs typeface="Calibri" panose="020F0502020204030204" pitchFamily="34" charset="0"/>
              </a:rPr>
              <a:t>dbms_metadata</a:t>
            </a:r>
            <a:r>
              <a:rPr lang="en-US" sz="2200" dirty="0" smtClean="0">
                <a:solidFill>
                  <a:schemeClr val="accent2">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FUNCTION</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FUNCTION_NAME</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2">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FFC000"/>
                </a:solidFill>
                <a:latin typeface="Calibri" panose="020F0502020204030204" pitchFamily="34" charset="0"/>
                <a:cs typeface="Calibri" panose="020F0502020204030204" pitchFamily="34" charset="0"/>
              </a:rPr>
              <a:t>dbms_metadata</a:t>
            </a:r>
            <a:r>
              <a:rPr lang="en-US" sz="2200" dirty="0" smtClean="0">
                <a:solidFill>
                  <a:schemeClr val="accent2">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PACKAGE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PACKAGE_NAME</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FFC000"/>
                </a:solidFill>
                <a:latin typeface="Calibri" panose="020F0502020204030204" pitchFamily="34" charset="0"/>
                <a:cs typeface="Calibri" panose="020F0502020204030204" pitchFamily="34" charset="0"/>
              </a:rPr>
              <a:t>dbms_metadata</a:t>
            </a:r>
            <a:r>
              <a:rPr lang="en-US" sz="2200" dirty="0">
                <a:solidFill>
                  <a:schemeClr val="accent2">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TYPE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TYPE_NAME</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2">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FFC000"/>
                </a:solidFill>
                <a:latin typeface="Calibri" panose="020F0502020204030204" pitchFamily="34" charset="0"/>
                <a:cs typeface="Calibri" panose="020F0502020204030204" pitchFamily="34" charset="0"/>
              </a:rPr>
              <a:t>dbms_metadata</a:t>
            </a:r>
            <a:r>
              <a:rPr lang="en-US" sz="2200" dirty="0" smtClean="0">
                <a:solidFill>
                  <a:schemeClr val="accent2">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MATERIALIZED_VIEW</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MATERIALIZED_VIEW_NAME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2">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4258148"/>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commit, rollback, and savepoint</a:t>
            </a:r>
            <a:endParaRPr lang="en-US" dirty="0"/>
          </a:p>
        </p:txBody>
      </p:sp>
      <p:sp>
        <p:nvSpPr>
          <p:cNvPr id="6" name="Rectangle 5"/>
          <p:cNvSpPr/>
          <p:nvPr/>
        </p:nvSpPr>
        <p:spPr>
          <a:xfrm>
            <a:off x="152400" y="3272642"/>
            <a:ext cx="8839200"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The </a:t>
            </a:r>
            <a:r>
              <a:rPr lang="en-US" sz="2000" b="1" i="1" dirty="0" smtClean="0">
                <a:latin typeface="Segoe UI Light" panose="020B0502040204020203" pitchFamily="34" charset="0"/>
                <a:cs typeface="Segoe UI Light" panose="020B0502040204020203" pitchFamily="34" charset="0"/>
              </a:rPr>
              <a:t>COMMIT </a:t>
            </a:r>
            <a:r>
              <a:rPr lang="en-US" sz="2000" dirty="0" smtClean="0">
                <a:latin typeface="Segoe UI Light" panose="020B0502040204020203" pitchFamily="34" charset="0"/>
                <a:cs typeface="Segoe UI Light" panose="020B0502040204020203" pitchFamily="34" charset="0"/>
              </a:rPr>
              <a:t>and </a:t>
            </a:r>
            <a:r>
              <a:rPr lang="en-US" sz="2000" b="1" i="1" dirty="0" smtClean="0">
                <a:latin typeface="Segoe UI Light" panose="020B0502040204020203" pitchFamily="34" charset="0"/>
                <a:cs typeface="Segoe UI Light" panose="020B0502040204020203" pitchFamily="34" charset="0"/>
              </a:rPr>
              <a:t>ROLLBACK</a:t>
            </a:r>
            <a:r>
              <a:rPr lang="en-US" sz="2000" dirty="0" smtClean="0">
                <a:latin typeface="Segoe UI Light" panose="020B0502040204020203" pitchFamily="34" charset="0"/>
                <a:cs typeface="Segoe UI Light" panose="020B0502040204020203" pitchFamily="34" charset="0"/>
              </a:rPr>
              <a:t> </a:t>
            </a:r>
            <a:r>
              <a:rPr lang="en-US" sz="2000" dirty="0">
                <a:latin typeface="Segoe UI Light" panose="020B0502040204020203" pitchFamily="34" charset="0"/>
                <a:cs typeface="Segoe UI Light" panose="020B0502040204020203" pitchFamily="34" charset="0"/>
              </a:rPr>
              <a:t>statement ends a transaction, but </a:t>
            </a:r>
            <a:r>
              <a:rPr lang="en-US" sz="2000" b="1" i="1" dirty="0">
                <a:latin typeface="Segoe UI Light" panose="020B0502040204020203" pitchFamily="34" charset="0"/>
                <a:cs typeface="Segoe UI Light" panose="020B0502040204020203" pitchFamily="34" charset="0"/>
              </a:rPr>
              <a:t>ROLLBACK</a:t>
            </a:r>
            <a:r>
              <a:rPr lang="en-US" sz="2000" dirty="0">
                <a:latin typeface="Segoe UI Light" panose="020B0502040204020203" pitchFamily="34" charset="0"/>
                <a:cs typeface="Segoe UI Light" panose="020B0502040204020203" pitchFamily="34" charset="0"/>
              </a:rPr>
              <a:t> </a:t>
            </a:r>
            <a:r>
              <a:rPr lang="en-US" sz="2000" b="1" i="1" dirty="0">
                <a:latin typeface="Segoe UI Light" panose="020B0502040204020203" pitchFamily="34" charset="0"/>
                <a:cs typeface="Segoe UI Light" panose="020B0502040204020203" pitchFamily="34" charset="0"/>
              </a:rPr>
              <a:t>TO</a:t>
            </a:r>
            <a:r>
              <a:rPr lang="en-US" sz="2000" dirty="0">
                <a:latin typeface="Segoe UI Light" panose="020B0502040204020203" pitchFamily="34" charset="0"/>
                <a:cs typeface="Segoe UI Light" panose="020B0502040204020203" pitchFamily="34" charset="0"/>
              </a:rPr>
              <a:t> </a:t>
            </a:r>
            <a:r>
              <a:rPr lang="en-US" sz="2000" b="1" i="1" dirty="0">
                <a:latin typeface="Segoe UI Light" panose="020B0502040204020203" pitchFamily="34" charset="0"/>
                <a:cs typeface="Segoe UI Light" panose="020B0502040204020203" pitchFamily="34" charset="0"/>
              </a:rPr>
              <a:t>SAVEPOINT</a:t>
            </a:r>
            <a:r>
              <a:rPr lang="en-US" sz="2000" dirty="0">
                <a:latin typeface="Segoe UI Light" panose="020B0502040204020203" pitchFamily="34" charset="0"/>
                <a:cs typeface="Segoe UI Light" panose="020B0502040204020203" pitchFamily="34" charset="0"/>
              </a:rPr>
              <a:t> does not.</a:t>
            </a: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commit, rollback and savepoint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a:t>
            </a:r>
            <a:r>
              <a:rPr lang="en-IN" dirty="0" smtClean="0">
                <a:latin typeface="Arial" panose="020B0604020202020204" pitchFamily="34" charset="0"/>
                <a:cs typeface="Arial" panose="020B0604020202020204" pitchFamily="34" charset="0"/>
              </a:rPr>
              <a:t>statements </a:t>
            </a:r>
            <a:r>
              <a:rPr lang="en-IN" dirty="0">
                <a:latin typeface="Arial" panose="020B0604020202020204" pitchFamily="34" charset="0"/>
                <a:cs typeface="Arial" panose="020B0604020202020204" pitchFamily="34" charset="0"/>
              </a:rPr>
              <a:t>you use the </a:t>
            </a:r>
            <a:r>
              <a:rPr lang="en-IN" dirty="0">
                <a:solidFill>
                  <a:srgbClr val="00B0F0"/>
                </a:solidFill>
                <a:latin typeface="Arial" panose="020B0604020202020204" pitchFamily="34" charset="0"/>
                <a:cs typeface="Arial" panose="020B0604020202020204" pitchFamily="34" charset="0"/>
              </a:rPr>
              <a:t>ROLLBACK</a:t>
            </a:r>
            <a:r>
              <a:rPr lang="en-IN" dirty="0">
                <a:latin typeface="Arial" panose="020B0604020202020204" pitchFamily="34" charset="0"/>
                <a:cs typeface="Arial" panose="020B0604020202020204" pitchFamily="34" charset="0"/>
              </a:rPr>
              <a:t> statement. To write the changes into the database within a transaction, you use the </a:t>
            </a:r>
            <a:r>
              <a:rPr lang="en-IN" dirty="0">
                <a:solidFill>
                  <a:srgbClr val="00B0F0"/>
                </a:solidFill>
                <a:latin typeface="Arial" panose="020B0604020202020204" pitchFamily="34" charset="0"/>
                <a:cs typeface="Arial" panose="020B0604020202020204" pitchFamily="34" charset="0"/>
              </a:rPr>
              <a:t>COMMIT</a:t>
            </a:r>
            <a:r>
              <a:rPr lang="en-IN" dirty="0">
                <a:latin typeface="Arial" panose="020B0604020202020204" pitchFamily="34" charset="0"/>
                <a:cs typeface="Arial" panose="020B0604020202020204" pitchFamily="34" charset="0"/>
              </a:rPr>
              <a:t> statement.</a:t>
            </a:r>
          </a:p>
        </p:txBody>
      </p:sp>
      <p:sp>
        <p:nvSpPr>
          <p:cNvPr id="3" name="Rectangle 2"/>
          <p:cNvSpPr/>
          <p:nvPr/>
        </p:nvSpPr>
        <p:spPr>
          <a:xfrm>
            <a:off x="99951" y="1737956"/>
            <a:ext cx="2155398" cy="369332"/>
          </a:xfrm>
          <a:prstGeom prst="rect">
            <a:avLst/>
          </a:prstGeom>
        </p:spPr>
        <p:txBody>
          <a:bodyPr wrap="none">
            <a:spAutoFit/>
          </a:bodyPr>
          <a:lstStyle/>
          <a:p>
            <a:r>
              <a:rPr lang="en-US" dirty="0">
                <a:solidFill>
                  <a:srgbClr val="FC6F0D"/>
                </a:solidFill>
              </a:rPr>
              <a:t>COMMIT</a:t>
            </a:r>
            <a:r>
              <a:rPr lang="en-US" dirty="0"/>
              <a:t> </a:t>
            </a:r>
            <a:r>
              <a:rPr lang="en-US" dirty="0">
                <a:solidFill>
                  <a:schemeClr val="bg1">
                    <a:lumMod val="50000"/>
                  </a:schemeClr>
                </a:solidFill>
              </a:rPr>
              <a:t>[</a:t>
            </a:r>
            <a:r>
              <a:rPr lang="en-US" dirty="0"/>
              <a:t> </a:t>
            </a:r>
            <a:r>
              <a:rPr lang="en-US" dirty="0">
                <a:solidFill>
                  <a:srgbClr val="FFC000"/>
                </a:solidFill>
              </a:rPr>
              <a:t>WORK</a:t>
            </a:r>
            <a:r>
              <a:rPr lang="en-US" dirty="0"/>
              <a:t> </a:t>
            </a:r>
            <a:r>
              <a:rPr lang="en-US" dirty="0">
                <a:solidFill>
                  <a:schemeClr val="bg1">
                    <a:lumMod val="50000"/>
                  </a:schemeClr>
                </a:solidFill>
              </a:rPr>
              <a:t>]</a:t>
            </a:r>
          </a:p>
        </p:txBody>
      </p:sp>
      <p:sp>
        <p:nvSpPr>
          <p:cNvPr id="11" name="Rectangle 10"/>
          <p:cNvSpPr/>
          <p:nvPr/>
        </p:nvSpPr>
        <p:spPr>
          <a:xfrm>
            <a:off x="99950" y="2438400"/>
            <a:ext cx="8663049" cy="369332"/>
          </a:xfrm>
          <a:prstGeom prst="rect">
            <a:avLst/>
          </a:prstGeom>
        </p:spPr>
        <p:txBody>
          <a:bodyPr wrap="square">
            <a:spAutoFit/>
          </a:bodyPr>
          <a:lstStyle/>
          <a:p>
            <a:r>
              <a:rPr lang="en-US" dirty="0">
                <a:solidFill>
                  <a:srgbClr val="FC6F0D"/>
                </a:solidFill>
              </a:rPr>
              <a:t>ROLLBACK</a:t>
            </a:r>
            <a:r>
              <a:rPr lang="en-US" dirty="0"/>
              <a:t> </a:t>
            </a:r>
            <a:r>
              <a:rPr lang="en-US" dirty="0">
                <a:solidFill>
                  <a:schemeClr val="bg1">
                    <a:lumMod val="50000"/>
                  </a:schemeClr>
                </a:solidFill>
              </a:rPr>
              <a:t>[</a:t>
            </a:r>
            <a:r>
              <a:rPr lang="en-US" dirty="0"/>
              <a:t> </a:t>
            </a:r>
            <a:r>
              <a:rPr lang="en-US" dirty="0">
                <a:solidFill>
                  <a:srgbClr val="FFC000"/>
                </a:solidFill>
              </a:rPr>
              <a:t>WORK</a:t>
            </a:r>
            <a:r>
              <a:rPr lang="en-US" dirty="0">
                <a:solidFill>
                  <a:schemeClr val="bg1">
                    <a:lumMod val="50000"/>
                  </a:schemeClr>
                </a:solidFill>
              </a:rPr>
              <a:t> </a:t>
            </a:r>
            <a:r>
              <a:rPr lang="en-US" dirty="0" smtClean="0">
                <a:solidFill>
                  <a:schemeClr val="bg1">
                    <a:lumMod val="50000"/>
                  </a:schemeClr>
                </a:solidFill>
              </a:rPr>
              <a:t>] </a:t>
            </a:r>
            <a:r>
              <a:rPr lang="en-US" dirty="0" smtClean="0"/>
              <a:t> </a:t>
            </a:r>
            <a:r>
              <a:rPr lang="en-US" dirty="0">
                <a:solidFill>
                  <a:schemeClr val="bg1">
                    <a:lumMod val="50000"/>
                  </a:schemeClr>
                </a:solidFill>
              </a:rPr>
              <a:t>[</a:t>
            </a:r>
            <a:r>
              <a:rPr lang="en-US" dirty="0"/>
              <a:t> </a:t>
            </a:r>
            <a:r>
              <a:rPr lang="en-US" dirty="0">
                <a:solidFill>
                  <a:srgbClr val="FC6F0D"/>
                </a:solidFill>
              </a:rPr>
              <a:t>TO</a:t>
            </a:r>
            <a:r>
              <a:rPr lang="en-US" dirty="0"/>
              <a:t> </a:t>
            </a:r>
            <a:r>
              <a:rPr lang="en-US" dirty="0">
                <a:solidFill>
                  <a:schemeClr val="bg1">
                    <a:lumMod val="50000"/>
                  </a:schemeClr>
                </a:solidFill>
              </a:rPr>
              <a:t>[</a:t>
            </a:r>
            <a:r>
              <a:rPr lang="en-US" dirty="0"/>
              <a:t> </a:t>
            </a:r>
            <a:r>
              <a:rPr lang="en-US" dirty="0">
                <a:solidFill>
                  <a:srgbClr val="FFC000"/>
                </a:solidFill>
              </a:rPr>
              <a:t>SAVEPOINT</a:t>
            </a:r>
            <a:r>
              <a:rPr lang="en-US" dirty="0"/>
              <a:t> </a:t>
            </a:r>
            <a:r>
              <a:rPr lang="en-US" dirty="0">
                <a:solidFill>
                  <a:schemeClr val="bg1">
                    <a:lumMod val="50000"/>
                  </a:schemeClr>
                </a:solidFill>
              </a:rPr>
              <a:t>]</a:t>
            </a:r>
            <a:r>
              <a:rPr lang="en-US" dirty="0"/>
              <a:t> savepoint </a:t>
            </a:r>
            <a:r>
              <a:rPr lang="en-US" dirty="0">
                <a:solidFill>
                  <a:schemeClr val="bg1">
                    <a:lumMod val="50000"/>
                  </a:schemeClr>
                </a:solidFill>
              </a:rPr>
              <a:t>]</a:t>
            </a:r>
          </a:p>
        </p:txBody>
      </p:sp>
      <p:sp>
        <p:nvSpPr>
          <p:cNvPr id="2" name="Rectangle 1"/>
          <p:cNvSpPr/>
          <p:nvPr/>
        </p:nvSpPr>
        <p:spPr>
          <a:xfrm>
            <a:off x="99949" y="3332395"/>
            <a:ext cx="8967851"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SAVEPOINT statement names and marks the current point in the processing of a transaction. With the ROLLBACK TO statement, savepoint undo parts of a transaction instead of the whole transaction.</a:t>
            </a:r>
          </a:p>
        </p:txBody>
      </p:sp>
      <p:sp>
        <p:nvSpPr>
          <p:cNvPr id="7" name="Rectangle 6"/>
          <p:cNvSpPr/>
          <p:nvPr/>
        </p:nvSpPr>
        <p:spPr>
          <a:xfrm>
            <a:off x="99949" y="4507468"/>
            <a:ext cx="3369384" cy="369332"/>
          </a:xfrm>
          <a:prstGeom prst="rect">
            <a:avLst/>
          </a:prstGeom>
        </p:spPr>
        <p:txBody>
          <a:bodyPr wrap="none">
            <a:spAutoFit/>
          </a:bodyPr>
          <a:lstStyle/>
          <a:p>
            <a:r>
              <a:rPr lang="en-US" dirty="0">
                <a:solidFill>
                  <a:srgbClr val="FC6F0D"/>
                </a:solidFill>
              </a:rPr>
              <a:t>SAVEPOINT</a:t>
            </a:r>
            <a:r>
              <a:rPr lang="en-US" dirty="0"/>
              <a:t> </a:t>
            </a:r>
            <a:r>
              <a:rPr lang="en-US" dirty="0" smtClean="0"/>
              <a:t>savepoint_name </a:t>
            </a:r>
            <a:r>
              <a:rPr lang="en-US" dirty="0"/>
              <a: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dbms_transaction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t>The DBMS_TRANSACTION package provides access to SQL transaction statements from stored procedures.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1828800"/>
            <a:ext cx="8763000" cy="2123658"/>
          </a:xfrm>
          <a:prstGeom prst="rect">
            <a:avLst/>
          </a:prstGeom>
        </p:spPr>
        <p:txBody>
          <a:bodyPr wrap="square">
            <a:spAutoFit/>
          </a:bodyPr>
          <a:lstStyle/>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smtClean="0">
                <a:solidFill>
                  <a:srgbClr val="FFC000"/>
                </a:solidFill>
                <a:latin typeface="Calibri" panose="020F0502020204030204" pitchFamily="34" charset="0"/>
                <a:cs typeface="Calibri" panose="020F0502020204030204" pitchFamily="34" charset="0"/>
              </a:rPr>
              <a:t> dbms_transaction</a:t>
            </a:r>
            <a:r>
              <a:rPr lang="en-US" sz="2200" dirty="0" smtClean="0">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commit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a:solidFill>
                  <a:srgbClr val="FFC000"/>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dbms_transaction</a:t>
            </a:r>
            <a:r>
              <a:rPr lang="en-US" sz="2200" dirty="0" smtClean="0">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rollback</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a:solidFill>
                  <a:srgbClr val="FFC000"/>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dbms_transaction</a:t>
            </a:r>
            <a:r>
              <a:rPr lang="en-US" sz="2200" dirty="0" smtClean="0">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savepoint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savepoint_name'</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a:solidFill>
                  <a:srgbClr val="FFC000"/>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dbms_transaction</a:t>
            </a:r>
            <a:r>
              <a:rPr lang="en-US" sz="2200" dirty="0" smtClean="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rollback_</a:t>
            </a:r>
            <a:r>
              <a:rPr lang="en-US" sz="2200" dirty="0" smtClean="0">
                <a:solidFill>
                  <a:srgbClr val="FC6F0D"/>
                </a:solidFill>
                <a:latin typeface="Calibri" panose="020F0502020204030204" pitchFamily="34" charset="0"/>
                <a:cs typeface="Calibri" panose="020F0502020204030204" pitchFamily="34" charset="0"/>
              </a:rPr>
              <a:t>savepoint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savepoint_name</a:t>
            </a:r>
            <a:r>
              <a:rPr lang="en-US" sz="2200" dirty="0" smtClean="0">
                <a:solidFill>
                  <a:srgbClr val="FC6F0D"/>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942518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anomalies in dbms</a:t>
            </a:r>
            <a:endParaRPr lang="en-US" dirty="0"/>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anomalies in 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insert rows</a:t>
            </a:r>
            <a:endParaRPr lang="en-US" dirty="0"/>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76200" y="1981200"/>
            <a:ext cx="8991600" cy="1477328"/>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INSERT_INTO </a:t>
            </a:r>
            <a:r>
              <a:rPr lang="en-US" dirty="0" smtClean="0">
                <a:solidFill>
                  <a:srgbClr val="0070C0"/>
                </a:solidFill>
                <a:latin typeface="Consolas" panose="020B0609020204030204" pitchFamily="49" charset="0"/>
                <a:cs typeface="Arial" panose="020B0604020202020204" pitchFamily="34" charset="0"/>
              </a:rPr>
              <a:t>{ table_reference </a:t>
            </a:r>
            <a:r>
              <a:rPr lang="en-US" dirty="0">
                <a:solidFill>
                  <a:srgbClr val="0070C0"/>
                </a:solidFill>
                <a:latin typeface="Consolas" panose="020B0609020204030204" pitchFamily="49" charset="0"/>
                <a:cs typeface="Arial" panose="020B0604020202020204" pitchFamily="34" charset="0"/>
              </a:rPr>
              <a:t>| (subquery1</a:t>
            </a:r>
            <a:r>
              <a:rPr lang="en-US" dirty="0" smtClean="0">
                <a:solidFill>
                  <a:srgbClr val="0070C0"/>
                </a:solidFill>
                <a:latin typeface="Consolas" panose="020B0609020204030204" pitchFamily="49" charset="0"/>
                <a:cs typeface="Arial" panose="020B0604020202020204" pitchFamily="34" charset="0"/>
              </a:rPr>
              <a:t>) } [ (</a:t>
            </a:r>
            <a:r>
              <a:rPr lang="en-US" dirty="0">
                <a:solidFill>
                  <a:srgbClr val="0070C0"/>
                </a:solidFill>
                <a:latin typeface="Consolas" panose="020B0609020204030204" pitchFamily="49" charset="0"/>
                <a:cs typeface="Arial" panose="020B0604020202020204" pitchFamily="34" charset="0"/>
              </a:rPr>
              <a:t>column_name [, column_name</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{VALUES </a:t>
            </a:r>
            <a:r>
              <a:rPr lang="en-US" dirty="0">
                <a:solidFill>
                  <a:srgbClr val="0070C0"/>
                </a:solidFill>
                <a:latin typeface="Consolas" panose="020B0609020204030204" pitchFamily="49" charset="0"/>
                <a:cs typeface="Arial" panose="020B0604020202020204" pitchFamily="34" charset="0"/>
              </a:rPr>
              <a:t>(sql_expression [, sql_expression</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subquery2 | </a:t>
            </a:r>
            <a:r>
              <a:rPr lang="en-US" dirty="0" smtClean="0">
                <a:solidFill>
                  <a:srgbClr val="0070C0"/>
                </a:solidFill>
                <a:latin typeface="Consolas" panose="020B0609020204030204" pitchFamily="49" charset="0"/>
                <a:cs typeface="Arial" panose="020B0604020202020204" pitchFamily="34" charset="0"/>
              </a:rPr>
              <a:t>DEFAULT}</a:t>
            </a:r>
            <a:endParaRPr lang="en-US" dirty="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[RETURNING]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row_expression [, row_expression]... INTO  {variable_name | :host_variable_name}  [, {variable_name | :host_variable_name}]...];</a:t>
            </a:r>
          </a:p>
        </p:txBody>
      </p:sp>
      <p:sp>
        <p:nvSpPr>
          <p:cNvPr id="6" name="Rectangle 5"/>
          <p:cNvSpPr/>
          <p:nvPr/>
        </p:nvSpPr>
        <p:spPr>
          <a:xfrm>
            <a:off x="114300" y="3822918"/>
            <a:ext cx="8915400" cy="1815882"/>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insert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Baroda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rgbClr val="00A2E8"/>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values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default,</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insert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solidFill>
                  <a:schemeClr val="bg1">
                    <a:lumMod val="50000"/>
                  </a:schemeClr>
                </a:solidFill>
                <a:latin typeface="Calibri" panose="020F0502020204030204" pitchFamily="34" charset="0"/>
                <a:cs typeface="Arial" panose="020B0604020202020204" pitchFamily="34" charset="0"/>
              </a:rPr>
              <a:t>(</a:t>
            </a:r>
            <a:r>
              <a:rPr lang="en-US" sz="2200" dirty="0">
                <a:latin typeface="Calibri" panose="020F0502020204030204" pitchFamily="34" charset="0"/>
                <a:cs typeface="Arial" panose="020B0604020202020204" pitchFamily="34" charset="0"/>
              </a:rPr>
              <a:t>deptno</a:t>
            </a:r>
            <a:r>
              <a:rPr lang="en-US" sz="2200" dirty="0">
                <a:solidFill>
                  <a:schemeClr val="bg1">
                    <a:lumMod val="50000"/>
                  </a:schemeClr>
                </a:solidFill>
                <a:latin typeface="Calibri" panose="020F0502020204030204" pitchFamily="34" charset="0"/>
                <a:cs typeface="Arial" panose="020B0604020202020204" pitchFamily="34" charset="0"/>
              </a:rPr>
              <a:t>, </a:t>
            </a:r>
            <a:r>
              <a:rPr lang="en-US" sz="2200" dirty="0">
                <a:latin typeface="Calibri" panose="020F0502020204030204" pitchFamily="34" charset="0"/>
                <a:cs typeface="Arial" panose="020B0604020202020204" pitchFamily="34" charset="0"/>
              </a:rPr>
              <a:t>dname</a:t>
            </a:r>
            <a:r>
              <a:rPr lang="en-US" sz="2200" dirty="0">
                <a:solidFill>
                  <a:schemeClr val="bg1">
                    <a:lumMod val="50000"/>
                  </a:schemeClr>
                </a:solidFill>
                <a:latin typeface="Calibri" panose="020F0502020204030204" pitchFamily="34" charset="0"/>
                <a:cs typeface="Arial" panose="020B060402020202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values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a:t>
            </a:r>
          </a:p>
          <a:p>
            <a:endParaRPr lang="en-US" sz="800" dirty="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Arial" panose="020B060402020202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a:latin typeface="Calibri" panose="020F0502020204030204" pitchFamily="34" charset="0"/>
                <a:cs typeface="Arial" panose="020B060402020202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solidFill>
                  <a:schemeClr val="accent4">
                    <a:lumMod val="50000"/>
                  </a:schemeClr>
                </a:solidFill>
                <a:latin typeface="Calibri" panose="020F0502020204030204" pitchFamily="34" charset="0"/>
                <a:cs typeface="Arial" panose="020B0604020202020204" pitchFamily="34" charset="0"/>
              </a:rPr>
              <a:t> dept</a:t>
            </a:r>
            <a:r>
              <a:rPr lang="en-US" sz="2200" dirty="0" smtClean="0">
                <a:solidFill>
                  <a:schemeClr val="bg1">
                    <a:lumMod val="50000"/>
                  </a:schemeClr>
                </a:solidFill>
                <a:latin typeface="Calibri" panose="020F0502020204030204" pitchFamily="34" charset="0"/>
                <a:cs typeface="Arial" panose="020B0604020202020204" pitchFamily="34" charset="0"/>
              </a:rPr>
              <a:t>)</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Baroda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14300" y="1987154"/>
            <a:ext cx="8915400" cy="2492990"/>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max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10</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err="1">
                <a:solidFill>
                  <a:srgbClr val="00B050"/>
                </a:solidFill>
                <a:latin typeface="Calibri" panose="020F0502020204030204" pitchFamily="34" charset="0"/>
                <a:cs typeface="Calibri" panose="020F0502020204030204" pitchFamily="34" charset="0"/>
              </a:rPr>
              <a:t>pune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1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err="1" smtClean="0">
                <a:solidFill>
                  <a:srgbClr val="00B050"/>
                </a:solidFill>
                <a:latin typeface="Calibri" panose="020F0502020204030204" pitchFamily="34" charset="0"/>
                <a:cs typeface="Calibri" panose="020F0502020204030204" pitchFamily="34" charset="0"/>
              </a:rPr>
              <a:t>baroda</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returning</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dname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loc</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walletid </a:t>
            </a:r>
            <a:r>
              <a:rPr lang="en-US" sz="2200" dirty="0" smtClean="0">
                <a:solidFill>
                  <a:schemeClr val="bg1">
                    <a:lumMod val="50000"/>
                  </a:schemeClr>
                </a:solidFill>
                <a:latin typeface="Calibri" panose="020F0502020204030204" pitchFamily="34" charset="0"/>
                <a:cs typeface="Calibri" panose="020F0502020204030204" pitchFamily="34" charset="0"/>
              </a:rPr>
              <a:t>into </a:t>
            </a:r>
            <a:r>
              <a:rPr lang="en-US" sz="2200" dirty="0" smtClean="0">
                <a:latin typeface="Calibri" panose="020F0502020204030204" pitchFamily="34" charset="0"/>
                <a:cs typeface="Calibri" panose="020F0502020204030204" pitchFamily="34" charset="0"/>
              </a:rPr>
              <a:t>:x</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:z</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:z1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:y</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err="1" smtClean="0">
                <a:solidFill>
                  <a:srgbClr val="00B050"/>
                </a:solidFill>
                <a:latin typeface="Calibri" panose="020F0502020204030204" pitchFamily="34" charset="0"/>
                <a:cs typeface="Calibri" panose="020F0502020204030204" pitchFamily="34" charset="0"/>
              </a:rPr>
              <a:t>baroda</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returning</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sysdate</a:t>
            </a:r>
            <a:r>
              <a:rPr lang="en-US" sz="2200" dirty="0" smtClean="0">
                <a:solidFill>
                  <a:schemeClr val="bg1">
                    <a:lumMod val="50000"/>
                  </a:schemeClr>
                </a:solidFill>
                <a:latin typeface="Calibri" panose="020F0502020204030204" pitchFamily="34" charset="0"/>
                <a:cs typeface="Calibri" panose="020F0502020204030204" pitchFamily="34" charset="0"/>
              </a:rPr>
              <a:t> into </a:t>
            </a:r>
            <a:r>
              <a:rPr lang="en-US" sz="2200" dirty="0" smtClean="0">
                <a:latin typeface="Calibri" panose="020F0502020204030204" pitchFamily="34" charset="0"/>
                <a:cs typeface="Calibri" panose="020F0502020204030204" pitchFamily="34" charset="0"/>
              </a:rPr>
              <a:t>:z</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dname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err="1" smtClean="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returning</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smtClean="0">
                <a:solidFill>
                  <a:schemeClr val="bg1">
                    <a:lumMod val="50000"/>
                  </a:schemeClr>
                </a:solidFill>
                <a:latin typeface="Calibri" panose="020F0502020204030204" pitchFamily="34" charset="0"/>
                <a:cs typeface="Calibri" panose="020F0502020204030204" pitchFamily="34" charset="0"/>
              </a:rPr>
              <a:t> into </a:t>
            </a:r>
            <a:r>
              <a:rPr lang="en-US" sz="2200" dirty="0" smtClean="0">
                <a:latin typeface="Calibri" panose="020F0502020204030204" pitchFamily="34" charset="0"/>
                <a:cs typeface="Calibri" panose="020F0502020204030204" pitchFamily="34" charset="0"/>
              </a:rPr>
              <a:t>:z</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6843520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838200"/>
            <a:ext cx="8839200" cy="523220"/>
          </a:xfrm>
          <a:prstGeom prst="rect">
            <a:avLst/>
          </a:prstGeom>
        </p:spPr>
        <p:txBody>
          <a:bodyPr wrap="square">
            <a:spAutoFit/>
          </a:bodyPr>
          <a:lstStyle/>
          <a:p>
            <a:r>
              <a:rPr lang="en-IN" sz="2800" dirty="0">
                <a:solidFill>
                  <a:schemeClr val="bg2">
                    <a:lumMod val="90000"/>
                  </a:schemeClr>
                </a:solidFill>
                <a:latin typeface="arial" panose="020B0604020202020204" pitchFamily="34" charset="0"/>
              </a:rPr>
              <a:t>A table has rows and </a:t>
            </a:r>
            <a:r>
              <a:rPr lang="en-IN" sz="2800" dirty="0" smtClean="0">
                <a:solidFill>
                  <a:schemeClr val="bg2">
                    <a:lumMod val="90000"/>
                  </a:schemeClr>
                </a:solidFill>
                <a:latin typeface="arial" panose="020B0604020202020204" pitchFamily="34" charset="0"/>
              </a:rPr>
              <a:t>columns</a:t>
            </a:r>
            <a:endParaRPr lang="en-IN" sz="2800" dirty="0">
              <a:solidFill>
                <a:schemeClr val="bg2">
                  <a:lumMod val="90000"/>
                </a:schemeClr>
              </a:solidFill>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
        <p:nvSpPr>
          <p:cNvPr id="8" name="Rectangle 7"/>
          <p:cNvSpPr/>
          <p:nvPr/>
        </p:nvSpPr>
        <p:spPr>
          <a:xfrm>
            <a:off x="152400" y="1560731"/>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smtClean="0">
                <a:solidFill>
                  <a:srgbClr val="C00000"/>
                </a:solidFill>
                <a:latin typeface="Arial" panose="020B0604020202020204" pitchFamily="34" charset="0"/>
                <a:cs typeface="Arial" panose="020B0604020202020204" pitchFamily="34" charset="0"/>
              </a:rPr>
              <a:t>ATTRIBUTES / FIELDS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insert multiple rows</a:t>
            </a:r>
            <a:endParaRPr lang="en-US" dirty="0"/>
          </a:p>
        </p:txBody>
      </p:sp>
    </p:spTree>
    <p:extLst>
      <p:ext uri="{BB962C8B-B14F-4D97-AF65-F5344CB8AC3E}">
        <p14:creationId xmlns:p14="http://schemas.microsoft.com/office/powerpoint/2010/main" val="2690777823"/>
      </p:ext>
    </p:extLst>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all</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90994" y="3658850"/>
            <a:ext cx="8724405" cy="1446550"/>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insert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all</a:t>
            </a:r>
            <a:r>
              <a:rPr lang="en-US" sz="2200" dirty="0">
                <a:latin typeface="Calibri" panose="020F0502020204030204" pitchFamily="34" charset="0"/>
                <a:cs typeface="Calibri" panose="020F0502020204030204" pitchFamily="34" charset="0"/>
              </a:rPr>
              <a:t> </a:t>
            </a:r>
          </a:p>
          <a:p>
            <a:r>
              <a:rPr lang="en-US" sz="2200" dirty="0" smtClean="0">
                <a:solidFill>
                  <a:srgbClr val="00A2E8"/>
                </a:solidFill>
                <a:latin typeface="Calibri" panose="020F0502020204030204" pitchFamily="34" charset="0"/>
                <a:cs typeface="Calibri" panose="020F0502020204030204" pitchFamily="34" charset="0"/>
              </a:rPr>
              <a:t>   into</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values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HRD1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Baroda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   into</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HRD2</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Pune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6</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4">
                  <a:lumMod val="50000"/>
                </a:schemeClr>
              </a:solidFill>
              <a:latin typeface="Calibri" panose="020F0502020204030204" pitchFamily="34" charset="0"/>
              <a:cs typeface="Arial" panose="020B0604020202020204" pitchFamily="34" charset="0"/>
            </a:endParaRPr>
          </a:p>
        </p:txBody>
      </p:sp>
      <p:sp>
        <p:nvSpPr>
          <p:cNvPr id="7" name="Rectangle 6"/>
          <p:cNvSpPr/>
          <p:nvPr/>
        </p:nvSpPr>
        <p:spPr>
          <a:xfrm>
            <a:off x="76200" y="685800"/>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90993" y="1976496"/>
            <a:ext cx="8724405" cy="1477328"/>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INSERT </a:t>
            </a:r>
            <a:r>
              <a:rPr lang="en-US" dirty="0" smtClean="0">
                <a:solidFill>
                  <a:srgbClr val="0070C0"/>
                </a:solidFill>
                <a:latin typeface="Consolas" panose="020B0609020204030204" pitchFamily="49" charset="0"/>
                <a:cs typeface="Arial" panose="020B0604020202020204" pitchFamily="34" charset="0"/>
              </a:rPr>
              <a:t>ALL</a:t>
            </a:r>
          </a:p>
          <a:p>
            <a:r>
              <a:rPr lang="en-US" dirty="0" smtClean="0">
                <a:solidFill>
                  <a:srgbClr val="0070C0"/>
                </a:solidFill>
                <a:latin typeface="Consolas" panose="020B0609020204030204" pitchFamily="49" charset="0"/>
                <a:cs typeface="Arial" panose="020B0604020202020204" pitchFamily="34" charset="0"/>
              </a:rPr>
              <a:t>	into_clause </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values </a:t>
            </a:r>
            <a:r>
              <a:rPr lang="en-US" dirty="0">
                <a:solidFill>
                  <a:srgbClr val="0070C0"/>
                </a:solidFill>
                <a:latin typeface="Consolas" panose="020B0609020204030204" pitchFamily="49" charset="0"/>
                <a:cs typeface="Arial" panose="020B0604020202020204" pitchFamily="34" charset="0"/>
              </a:rPr>
              <a:t>| (subquery) } </a:t>
            </a:r>
          </a:p>
          <a:p>
            <a:r>
              <a:rPr lang="en-US" dirty="0" smtClean="0">
                <a:solidFill>
                  <a:srgbClr val="0070C0"/>
                </a:solidFill>
                <a:latin typeface="Consolas" panose="020B0609020204030204" pitchFamily="49" charset="0"/>
                <a:cs typeface="Arial" panose="020B0604020202020204" pitchFamily="34" charset="0"/>
              </a:rPr>
              <a:t>	into_clause </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values </a:t>
            </a:r>
            <a:r>
              <a:rPr lang="en-US" dirty="0">
                <a:solidFill>
                  <a:srgbClr val="0070C0"/>
                </a:solidFill>
                <a:latin typeface="Consolas" panose="020B0609020204030204" pitchFamily="49" charset="0"/>
                <a:cs typeface="Arial" panose="020B0604020202020204" pitchFamily="34" charset="0"/>
              </a:rPr>
              <a:t>| (subquery) }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chemeClr val="bg1">
                    <a:lumMod val="50000"/>
                  </a:schemeClr>
                </a:solidFill>
                <a:latin typeface="Consolas" panose="020B0609020204030204" pitchFamily="49" charset="0"/>
                <a:cs typeface="Arial" panose="020B0604020202020204" pitchFamily="34" charset="0"/>
              </a:rPr>
              <a:t>...</a:t>
            </a:r>
          </a:p>
          <a:p>
            <a:r>
              <a:rPr lang="en-US" dirty="0">
                <a:solidFill>
                  <a:srgbClr val="0070C0"/>
                </a:solidFill>
                <a:latin typeface="Consolas" panose="020B0609020204030204" pitchFamily="49" charset="0"/>
                <a:cs typeface="Arial" panose="020B0604020202020204" pitchFamily="34" charset="0"/>
              </a:rPr>
              <a:t>select </a:t>
            </a:r>
            <a:r>
              <a:rPr lang="en-US" dirty="0">
                <a:solidFill>
                  <a:schemeClr val="bg1">
                    <a:lumMod val="50000"/>
                  </a:schemeClr>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853719684"/>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when</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76200" y="711875"/>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228600" y="1976496"/>
            <a:ext cx="8458200" cy="2585323"/>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INSERT ALL</a:t>
            </a:r>
          </a:p>
          <a:p>
            <a:r>
              <a:rPr lang="en-US" dirty="0">
                <a:solidFill>
                  <a:srgbClr val="0070C0"/>
                </a:solidFill>
                <a:latin typeface="Consolas" panose="020B0609020204030204" pitchFamily="49" charset="0"/>
                <a:cs typeface="Arial" panose="020B0604020202020204" pitchFamily="34" charset="0"/>
              </a:rPr>
              <a:t>	WHEN condition THEN </a:t>
            </a:r>
          </a:p>
          <a:p>
            <a:r>
              <a:rPr lang="en-US" dirty="0">
                <a:solidFill>
                  <a:srgbClr val="0070C0"/>
                </a:solidFill>
                <a:latin typeface="Consolas" panose="020B0609020204030204" pitchFamily="49" charset="0"/>
                <a:cs typeface="Arial" panose="020B0604020202020204" pitchFamily="34" charset="0"/>
              </a:rPr>
              <a:t>   		insert_into_clause [ values_clause ]</a:t>
            </a:r>
          </a:p>
          <a:p>
            <a:r>
              <a:rPr lang="en-US" dirty="0">
                <a:solidFill>
                  <a:srgbClr val="0070C0"/>
                </a:solidFill>
                <a:latin typeface="Consolas" panose="020B0609020204030204" pitchFamily="49" charset="0"/>
                <a:cs typeface="Arial" panose="020B0604020202020204" pitchFamily="34" charset="0"/>
              </a:rPr>
              <a:t>	WHEN condition THEN </a:t>
            </a:r>
          </a:p>
          <a:p>
            <a:r>
              <a:rPr lang="en-US" dirty="0">
                <a:solidFill>
                  <a:srgbClr val="0070C0"/>
                </a:solidFill>
                <a:latin typeface="Consolas" panose="020B0609020204030204" pitchFamily="49" charset="0"/>
                <a:cs typeface="Arial" panose="020B0604020202020204" pitchFamily="34" charset="0"/>
              </a:rPr>
              <a:t>   		insert_into_clause [ values_clause ]</a:t>
            </a:r>
          </a:p>
          <a:p>
            <a:r>
              <a:rPr lang="en-US" dirty="0">
                <a:solidFill>
                  <a:srgbClr val="0070C0"/>
                </a:solidFill>
                <a:latin typeface="Consolas" panose="020B0609020204030204" pitchFamily="49" charset="0"/>
                <a:cs typeface="Arial" panose="020B0604020202020204" pitchFamily="34" charset="0"/>
              </a:rPr>
              <a:t>	[ ELSE </a:t>
            </a:r>
          </a:p>
          <a:p>
            <a:r>
              <a:rPr lang="en-US" dirty="0">
                <a:solidFill>
                  <a:srgbClr val="0070C0"/>
                </a:solidFill>
                <a:latin typeface="Consolas" panose="020B0609020204030204" pitchFamily="49" charset="0"/>
                <a:cs typeface="Arial" panose="020B0604020202020204" pitchFamily="34" charset="0"/>
              </a:rPr>
              <a:t>   		insert_into_clause [ values_clause ] </a:t>
            </a:r>
          </a:p>
          <a:p>
            <a:r>
              <a:rPr lang="en-US" dirty="0">
                <a:solidFill>
                  <a:srgbClr val="0070C0"/>
                </a:solidFill>
                <a:latin typeface="Consolas" panose="020B0609020204030204" pitchFamily="49" charset="0"/>
                <a:cs typeface="Arial" panose="020B0604020202020204" pitchFamily="34" charset="0"/>
              </a:rPr>
              <a:t>	]</a:t>
            </a:r>
          </a:p>
          <a:p>
            <a:r>
              <a:rPr lang="en-US" dirty="0">
                <a:solidFill>
                  <a:srgbClr val="0070C0"/>
                </a:solidFill>
                <a:latin typeface="Consolas" panose="020B0609020204030204" pitchFamily="49" charset="0"/>
                <a:cs typeface="Arial" panose="020B0604020202020204" pitchFamily="34" charset="0"/>
              </a:rPr>
              <a:t>select </a:t>
            </a:r>
            <a:r>
              <a:rPr lang="en-US" dirty="0" smtClean="0">
                <a:solidFill>
                  <a:schemeClr val="bg1">
                    <a:lumMod val="50000"/>
                  </a:schemeClr>
                </a:solidFill>
                <a:latin typeface="Consolas" panose="020B0609020204030204" pitchFamily="49" charset="0"/>
                <a:cs typeface="Arial" panose="020B0604020202020204" pitchFamily="34" charset="0"/>
              </a:rPr>
              <a:t>...</a:t>
            </a:r>
            <a:endParaRPr lang="en-US" dirty="0">
              <a:solidFill>
                <a:schemeClr val="bg1">
                  <a:lumMod val="50000"/>
                </a:schemeClr>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537871992"/>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981200"/>
            <a:ext cx="8686800" cy="280076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all</a:t>
            </a:r>
          </a:p>
          <a:p>
            <a:r>
              <a:rPr lang="en-US" sz="2200" dirty="0" smtClean="0">
                <a:solidFill>
                  <a:srgbClr val="FFC000"/>
                </a:solidFill>
                <a:latin typeface="Calibri" panose="020F0502020204030204" pitchFamily="34" charset="0"/>
                <a:cs typeface="Calibri" panose="020F0502020204030204" pitchFamily="34" charset="0"/>
              </a:rPr>
              <a:t>when</a:t>
            </a:r>
            <a:r>
              <a:rPr lang="en-US" sz="2200" dirty="0" smtClean="0">
                <a:latin typeface="Calibri" panose="020F0502020204030204" pitchFamily="34" charset="0"/>
                <a:cs typeface="Calibri" panose="020F0502020204030204" pitchFamily="34" charset="0"/>
              </a:rPr>
              <a:t> deptno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10</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then</a:t>
            </a:r>
          </a:p>
          <a:p>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d1</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loc</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walletid</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FFC000"/>
                </a:solidFill>
                <a:latin typeface="Calibri" panose="020F0502020204030204" pitchFamily="34" charset="0"/>
                <a:cs typeface="Calibri" panose="020F0502020204030204" pitchFamily="34" charset="0"/>
              </a:rPr>
              <a:t>when</a:t>
            </a:r>
            <a:r>
              <a:rPr lang="en-US" sz="2200" dirty="0" smtClean="0">
                <a:latin typeface="Calibri" panose="020F0502020204030204" pitchFamily="34" charset="0"/>
                <a:cs typeface="Calibri" panose="020F0502020204030204" pitchFamily="34" charset="0"/>
              </a:rPr>
              <a:t> deptno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20</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then</a:t>
            </a:r>
          </a:p>
          <a:p>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 </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FFC000"/>
                </a:solidFill>
                <a:latin typeface="Calibri" panose="020F0502020204030204" pitchFamily="34" charset="0"/>
                <a:cs typeface="Calibri" panose="020F0502020204030204" pitchFamily="34" charset="0"/>
              </a:rPr>
              <a:t>else</a:t>
            </a:r>
          </a:p>
          <a:p>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d3</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loc</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walletid</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Arial" panose="020B0604020202020204" pitchFamily="34" charset="0"/>
              </a:rPr>
              <a:t>;</a:t>
            </a:r>
            <a:endParaRPr lang="en-US" sz="2200" dirty="0">
              <a:solidFill>
                <a:schemeClr val="bg1">
                  <a:lumMod val="50000"/>
                </a:schemeClr>
              </a:solidFill>
              <a:latin typeface="Calibri" panose="020F050202020403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when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11875"/>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4736799"/>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update</a:t>
            </a:r>
            <a:endParaRPr lang="en-US" dirty="0"/>
          </a:p>
        </p:txBody>
      </p:sp>
    </p:spTree>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update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685800"/>
            <a:ext cx="8991600" cy="923330"/>
          </a:xfrm>
          <a:prstGeom prst="rect">
            <a:avLst/>
          </a:prstGeom>
        </p:spPr>
        <p:txBody>
          <a:bodyPr wrap="square">
            <a:spAutoFit/>
          </a:bodyPr>
          <a:lstStyle/>
          <a:p>
            <a:r>
              <a:rPr lang="en-US" dirty="0"/>
              <a:t>Use the UPDATE statement to change existing values in a table or in the base table of a view or the master table of a materialized view</a:t>
            </a:r>
            <a:r>
              <a:rPr lang="en-US" dirty="0" smtClean="0"/>
              <a:t>. </a:t>
            </a:r>
            <a:r>
              <a:rPr lang="en-IN" dirty="0">
                <a:latin typeface="Arial" panose="020B0604020202020204" pitchFamily="34" charset="0"/>
                <a:cs typeface="Arial" panose="020B0604020202020204" pitchFamily="34" charset="0"/>
              </a:rPr>
              <a:t>The optional WHERE clause identify which rows to </a:t>
            </a:r>
            <a:r>
              <a:rPr lang="en-IN" dirty="0" smtClean="0">
                <a:latin typeface="Arial" panose="020B0604020202020204" pitchFamily="34" charset="0"/>
                <a:cs typeface="Arial" panose="020B0604020202020204" pitchFamily="34" charset="0"/>
              </a:rPr>
              <a:t>update. </a:t>
            </a:r>
            <a:r>
              <a:rPr lang="en-IN" dirty="0">
                <a:latin typeface="Arial" panose="020B0604020202020204" pitchFamily="34" charset="0"/>
                <a:cs typeface="Arial" panose="020B0604020202020204" pitchFamily="34" charset="0"/>
              </a:rPr>
              <a:t>With no WHERE clause, all rows are </a:t>
            </a:r>
            <a:r>
              <a:rPr lang="en-IN" dirty="0" smtClean="0">
                <a:latin typeface="Arial" panose="020B0604020202020204" pitchFamily="34" charset="0"/>
                <a:cs typeface="Arial" panose="020B0604020202020204" pitchFamily="34" charset="0"/>
              </a:rPr>
              <a:t>updated.</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76200" y="1828800"/>
            <a:ext cx="9067800" cy="2031325"/>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UPDATE { table| view | materialized view | ( subquery </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SET  </a:t>
            </a:r>
            <a:r>
              <a:rPr lang="en-US" dirty="0">
                <a:solidFill>
                  <a:srgbClr val="0070C0"/>
                </a:solidFill>
                <a:latin typeface="Consolas" panose="020B0609020204030204" pitchFamily="49" charset="0"/>
                <a:cs typeface="Arial" panose="020B0604020202020204" pitchFamily="34" charset="0"/>
              </a:rPr>
              <a:t>{ (column [, column ]...) = (subquery) | column = { expr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(subquery) | DEFAULT }  </a:t>
            </a: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WHERE where_condition ] </a:t>
            </a:r>
          </a:p>
          <a:p>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RETURNING]  [row_expression [, row_expression]... INTO  </a:t>
            </a:r>
            <a:r>
              <a:rPr lang="en-US" dirty="0" smtClean="0">
                <a:solidFill>
                  <a:srgbClr val="0070C0"/>
                </a:solidFill>
                <a:latin typeface="Consolas" panose="020B0609020204030204" pitchFamily="49" charset="0"/>
                <a:cs typeface="Arial" panose="020B0604020202020204" pitchFamily="34" charset="0"/>
              </a:rPr>
              <a:t>{ variable_name | :</a:t>
            </a:r>
            <a:r>
              <a:rPr lang="en-US" dirty="0">
                <a:solidFill>
                  <a:srgbClr val="0070C0"/>
                </a:solidFill>
                <a:latin typeface="Consolas" panose="020B0609020204030204" pitchFamily="49" charset="0"/>
                <a:cs typeface="Arial" panose="020B0604020202020204" pitchFamily="34" charset="0"/>
              </a:rPr>
              <a:t>host_variable_name}  [, {variable_name </a:t>
            </a:r>
            <a:r>
              <a:rPr lang="en-US" dirty="0" smtClean="0">
                <a:solidFill>
                  <a:srgbClr val="0070C0"/>
                </a:solidFill>
                <a:latin typeface="Consolas" panose="020B0609020204030204" pitchFamily="49" charset="0"/>
                <a:cs typeface="Arial" panose="020B0604020202020204" pitchFamily="34" charset="0"/>
              </a:rPr>
              <a:t>| :host_variable_name } ]...];</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190500" y="4091118"/>
            <a:ext cx="87630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update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sal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case</a:t>
            </a:r>
            <a:r>
              <a:rPr lang="en-US" sz="2200" dirty="0">
                <a:latin typeface="Calibri" panose="020F0502020204030204" pitchFamily="34" charset="0"/>
                <a:cs typeface="Calibri" panose="020F0502020204030204" pitchFamily="34" charset="0"/>
              </a:rPr>
              <a:t> deptno </a:t>
            </a:r>
            <a:r>
              <a:rPr lang="en-US" sz="2200" dirty="0">
                <a:solidFill>
                  <a:srgbClr val="FFC000"/>
                </a:solidFill>
                <a:latin typeface="Calibri" panose="020F0502020204030204" pitchFamily="34" charset="0"/>
                <a:cs typeface="Calibri" panose="020F0502020204030204" pitchFamily="34" charset="0"/>
              </a:rPr>
              <a:t>when</a:t>
            </a:r>
            <a:r>
              <a:rPr lang="en-US" sz="2200" dirty="0">
                <a:latin typeface="Calibri" panose="020F0502020204030204" pitchFamily="34" charset="0"/>
                <a:cs typeface="Calibri" panose="020F0502020204030204" pitchFamily="34" charset="0"/>
              </a:rPr>
              <a:t> 10 </a:t>
            </a:r>
            <a:r>
              <a:rPr lang="en-US" sz="2200" dirty="0">
                <a:solidFill>
                  <a:srgbClr val="FC6F0D"/>
                </a:solidFill>
                <a:latin typeface="Calibri" panose="020F0502020204030204" pitchFamily="34" charset="0"/>
                <a:cs typeface="Calibri" panose="020F0502020204030204" pitchFamily="34" charset="0"/>
              </a:rPr>
              <a:t>then</a:t>
            </a:r>
            <a:r>
              <a:rPr lang="en-US" sz="2200" dirty="0">
                <a:latin typeface="Calibri" panose="020F0502020204030204" pitchFamily="34" charset="0"/>
                <a:cs typeface="Calibri" panose="020F0502020204030204" pitchFamily="34" charset="0"/>
              </a:rPr>
              <a:t> -1 </a:t>
            </a:r>
            <a:r>
              <a:rPr lang="en-US" sz="2200" dirty="0">
                <a:solidFill>
                  <a:srgbClr val="FFC000"/>
                </a:solidFill>
                <a:latin typeface="Calibri" panose="020F0502020204030204" pitchFamily="34" charset="0"/>
                <a:cs typeface="Calibri" panose="020F0502020204030204" pitchFamily="34" charset="0"/>
              </a:rPr>
              <a:t>when</a:t>
            </a:r>
            <a:r>
              <a:rPr lang="en-US" sz="2200" dirty="0">
                <a:latin typeface="Calibri" panose="020F0502020204030204" pitchFamily="34" charset="0"/>
                <a:cs typeface="Calibri" panose="020F0502020204030204" pitchFamily="34" charset="0"/>
              </a:rPr>
              <a:t> 20 </a:t>
            </a:r>
            <a:r>
              <a:rPr lang="en-US" sz="2200" dirty="0">
                <a:solidFill>
                  <a:srgbClr val="FC6F0D"/>
                </a:solidFill>
                <a:latin typeface="Calibri" panose="020F0502020204030204" pitchFamily="34" charset="0"/>
                <a:cs typeface="Calibri" panose="020F0502020204030204" pitchFamily="34" charset="0"/>
              </a:rPr>
              <a:t>then</a:t>
            </a:r>
            <a:r>
              <a:rPr lang="en-US" sz="2200" dirty="0">
                <a:latin typeface="Calibri" panose="020F0502020204030204" pitchFamily="34" charset="0"/>
                <a:cs typeface="Calibri" panose="020F0502020204030204" pitchFamily="34" charset="0"/>
              </a:rPr>
              <a:t> -2 </a:t>
            </a:r>
            <a:r>
              <a:rPr lang="en-US" sz="2200" dirty="0">
                <a:solidFill>
                  <a:srgbClr val="FFC000"/>
                </a:solidFill>
                <a:latin typeface="Calibri" panose="020F0502020204030204" pitchFamily="34" charset="0"/>
                <a:cs typeface="Calibri" panose="020F0502020204030204" pitchFamily="34" charset="0"/>
              </a:rPr>
              <a:t>end</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7EEEE3"/>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a:t>
            </a:r>
            <a:r>
              <a:rPr lang="en-IN" dirty="0" smtClean="0">
                <a:latin typeface="Arial" panose="020B0604020202020204" pitchFamily="34" charset="0"/>
                <a:cs typeface="Arial" panose="020B0604020202020204" pitchFamily="34" charset="0"/>
              </a:rPr>
              <a:t>The optional </a:t>
            </a:r>
            <a:r>
              <a:rPr lang="en-IN" dirty="0">
                <a:latin typeface="Arial" panose="020B0604020202020204" pitchFamily="34" charset="0"/>
                <a:cs typeface="Arial" panose="020B0604020202020204" pitchFamily="34" charset="0"/>
              </a:rPr>
              <a:t>WHERE clause identify which rows to delete. With no WHERE clause, all rows are deleted. </a:t>
            </a:r>
          </a:p>
        </p:txBody>
      </p:sp>
      <p:sp>
        <p:nvSpPr>
          <p:cNvPr id="2" name="Rectangle 1"/>
          <p:cNvSpPr/>
          <p:nvPr/>
        </p:nvSpPr>
        <p:spPr>
          <a:xfrm>
            <a:off x="76200" y="2014955"/>
            <a:ext cx="8991600" cy="1477328"/>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DELETE [ FROM ]  { table | view | materialized view | ( subquery ) }</a:t>
            </a:r>
          </a:p>
          <a:p>
            <a:r>
              <a:rPr lang="en-US" dirty="0">
                <a:solidFill>
                  <a:srgbClr val="0070C0"/>
                </a:solidFill>
                <a:latin typeface="Consolas" panose="020B0609020204030204" pitchFamily="49" charset="0"/>
                <a:cs typeface="Arial" panose="020B0604020202020204" pitchFamily="34" charset="0"/>
              </a:rPr>
              <a:t>[ WHERE where_condition ]</a:t>
            </a:r>
          </a:p>
          <a:p>
            <a:r>
              <a:rPr lang="en-US" dirty="0">
                <a:solidFill>
                  <a:srgbClr val="0070C0"/>
                </a:solidFill>
                <a:latin typeface="Consolas" panose="020B0609020204030204" pitchFamily="49" charset="0"/>
                <a:cs typeface="Arial" panose="020B0604020202020204" pitchFamily="34" charset="0"/>
              </a:rPr>
              <a:t>[RETURNING]  [row_expression [, row_expression]... INTO  { variable_name | :host_variable_name} [, {variable_name | :host_variable_name } ]...];</a:t>
            </a: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create table ... AS select </a:t>
            </a:r>
            <a:r>
              <a:rPr lang="en-US" dirty="0"/>
              <a:t>...</a:t>
            </a:r>
          </a:p>
        </p:txBody>
      </p:sp>
    </p:spTree>
    <p:extLst>
      <p:ext uri="{BB962C8B-B14F-4D97-AF65-F5344CB8AC3E}">
        <p14:creationId xmlns:p14="http://schemas.microsoft.com/office/powerpoint/2010/main" val="6034245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11" name="Rectangle 10"/>
          <p:cNvSpPr/>
          <p:nvPr/>
        </p:nvSpPr>
        <p:spPr>
          <a:xfrm>
            <a:off x="152400" y="1626275"/>
            <a:ext cx="8839200" cy="2031325"/>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 GLOBAL TEMPORARY ] TABLE [ schema. ] table_name</a:t>
            </a:r>
          </a:p>
          <a:p>
            <a:r>
              <a:rPr lang="en-US" dirty="0">
                <a:solidFill>
                  <a:srgbClr val="0070C0"/>
                </a:solidFill>
                <a:latin typeface="Consolas" panose="020B0609020204030204" pitchFamily="49" charset="0"/>
                <a:cs typeface="Arial" panose="020B0604020202020204" pitchFamily="34" charset="0"/>
              </a:rPr>
              <a:t> (column_name  </a:t>
            </a:r>
          </a:p>
          <a:p>
            <a:r>
              <a:rPr lang="en-US" dirty="0">
                <a:solidFill>
                  <a:srgbClr val="0070C0"/>
                </a:solidFill>
                <a:latin typeface="Consolas" panose="020B0609020204030204" pitchFamily="49" charset="0"/>
                <a:cs typeface="Arial" panose="020B0604020202020204" pitchFamily="34" charset="0"/>
              </a:rPr>
              <a:t>    [ { VISIBLE | INVISIBLE } ] )</a:t>
            </a:r>
          </a:p>
          <a:p>
            <a:r>
              <a:rPr lang="en-US" dirty="0">
                <a:solidFill>
                  <a:srgbClr val="0070C0"/>
                </a:solidFill>
                <a:latin typeface="Consolas" panose="020B0609020204030204" pitchFamily="49" charset="0"/>
                <a:cs typeface="Arial" panose="020B0604020202020204" pitchFamily="34" charset="0"/>
              </a:rPr>
              <a:t>    [ DEFAULT [ ON NULL ] expr]</a:t>
            </a:r>
          </a:p>
          <a:p>
            <a:r>
              <a:rPr lang="en-US" dirty="0">
                <a:solidFill>
                  <a:srgbClr val="0070C0"/>
                </a:solidFill>
                <a:latin typeface="Consolas" panose="020B0609020204030204" pitchFamily="49" charset="0"/>
                <a:cs typeface="Arial" panose="020B0604020202020204" pitchFamily="34" charset="0"/>
              </a:rPr>
              <a:t>    [ ENCRYPT ]</a:t>
            </a:r>
          </a:p>
          <a:p>
            <a:r>
              <a:rPr lang="en-US" dirty="0">
                <a:solidFill>
                  <a:srgbClr val="0070C0"/>
                </a:solidFill>
                <a:latin typeface="Consolas" panose="020B0609020204030204" pitchFamily="49" charset="0"/>
                <a:cs typeface="Arial" panose="020B0604020202020204" pitchFamily="34" charset="0"/>
              </a:rPr>
              <a:t>    [ { inline_constraint }... ] </a:t>
            </a:r>
            <a:r>
              <a:rPr lang="en-US" dirty="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 )</a:t>
            </a:r>
          </a:p>
        </p:txBody>
      </p:sp>
      <p:sp>
        <p:nvSpPr>
          <p:cNvPr id="6" name="Rectangle 5"/>
          <p:cNvSpPr/>
          <p:nvPr/>
        </p:nvSpPr>
        <p:spPr>
          <a:xfrm>
            <a:off x="76200" y="-36731"/>
            <a:ext cx="4343400" cy="646331"/>
          </a:xfrm>
          <a:prstGeom prst="rect">
            <a:avLst/>
          </a:prstGeom>
        </p:spPr>
        <p:txBody>
          <a:bodyPr wrap="square">
            <a:spAutoFit/>
          </a:bodyPr>
          <a:lstStyle/>
          <a:p>
            <a:r>
              <a:rPr lang="en-US" dirty="0" smtClean="0">
                <a:solidFill>
                  <a:schemeClr val="bg1">
                    <a:lumMod val="50000"/>
                  </a:schemeClr>
                </a:solidFill>
              </a:rPr>
              <a:t>You must </a:t>
            </a:r>
            <a:r>
              <a:rPr lang="en-US" dirty="0" smtClean="0">
                <a:solidFill>
                  <a:schemeClr val="bg1">
                    <a:lumMod val="50000"/>
                  </a:schemeClr>
                </a:solidFill>
              </a:rPr>
              <a:t>not </a:t>
            </a:r>
            <a:r>
              <a:rPr lang="en-US" dirty="0">
                <a:solidFill>
                  <a:schemeClr val="bg1">
                    <a:lumMod val="50000"/>
                  </a:schemeClr>
                </a:solidFill>
              </a:rPr>
              <a:t>specify column </a:t>
            </a:r>
            <a:r>
              <a:rPr lang="en-US" dirty="0" smtClean="0">
                <a:solidFill>
                  <a:schemeClr val="bg1">
                    <a:lumMod val="50000"/>
                  </a:schemeClr>
                </a:solidFill>
              </a:rPr>
              <a:t>datatype </a:t>
            </a:r>
            <a:r>
              <a:rPr lang="en-US" dirty="0">
                <a:solidFill>
                  <a:schemeClr val="bg1">
                    <a:lumMod val="50000"/>
                  </a:schemeClr>
                </a:solidFill>
              </a:rPr>
              <a:t>in this CREATE </a:t>
            </a:r>
            <a:r>
              <a:rPr lang="en-US" dirty="0" smtClean="0">
                <a:solidFill>
                  <a:schemeClr val="bg1">
                    <a:lumMod val="50000"/>
                  </a:schemeClr>
                </a:solidFill>
              </a:rPr>
              <a:t>TABLE AS SELECT …</a:t>
            </a:r>
            <a:endParaRPr lang="en-US" dirty="0">
              <a:solidFill>
                <a:schemeClr val="bg1">
                  <a:lumMod val="50000"/>
                </a:schemeClr>
              </a:solidFill>
            </a:endParaRPr>
          </a:p>
        </p:txBody>
      </p:sp>
      <p:sp>
        <p:nvSpPr>
          <p:cNvPr id="2" name="Rectangle 1"/>
          <p:cNvSpPr/>
          <p:nvPr/>
        </p:nvSpPr>
        <p:spPr>
          <a:xfrm>
            <a:off x="152400" y="3733800"/>
            <a:ext cx="8915400" cy="2492990"/>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create</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empl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c1 </a:t>
            </a:r>
            <a:r>
              <a:rPr lang="en-US" sz="2200" dirty="0">
                <a:solidFill>
                  <a:schemeClr val="bg1">
                    <a:lumMod val="50000"/>
                  </a:schemeClr>
                </a:solidFill>
                <a:latin typeface="Calibri" panose="020F0502020204030204" pitchFamily="34" charset="0"/>
                <a:cs typeface="Calibri" panose="020F0502020204030204" pitchFamily="34" charset="0"/>
              </a:rPr>
              <a:t>visible,</a:t>
            </a:r>
            <a:r>
              <a:rPr lang="en-US" sz="2200" dirty="0">
                <a:latin typeface="Calibri" panose="020F0502020204030204" pitchFamily="34" charset="0"/>
                <a:cs typeface="Calibri" panose="020F0502020204030204" pitchFamily="34" charset="0"/>
              </a:rPr>
              <a:t> c2 </a:t>
            </a:r>
            <a:r>
              <a:rPr lang="en-US" sz="2200" dirty="0" smtClean="0">
                <a:solidFill>
                  <a:schemeClr val="bg1">
                    <a:lumMod val="50000"/>
                  </a:schemeClr>
                </a:solidFill>
                <a:latin typeface="Calibri" panose="020F0502020204030204" pitchFamily="34" charset="0"/>
                <a:cs typeface="Calibri" panose="020F0502020204030204" pitchFamily="34" charset="0"/>
              </a:rPr>
              <a:t>invisible)</a:t>
            </a:r>
            <a:r>
              <a:rPr lang="en-US" sz="2200" dirty="0" smtClean="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empno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ename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create</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c1 </a:t>
            </a:r>
            <a:r>
              <a:rPr lang="en-US" sz="2200" dirty="0">
                <a:solidFill>
                  <a:schemeClr val="bg1">
                    <a:lumMod val="50000"/>
                  </a:schemeClr>
                </a:solidFill>
                <a:latin typeface="Calibri" panose="020F0502020204030204" pitchFamily="34" charset="0"/>
                <a:cs typeface="Calibri" panose="020F0502020204030204" pitchFamily="34" charset="0"/>
              </a:rPr>
              <a:t>default 0</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c2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empno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create</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c1 </a:t>
            </a:r>
            <a:r>
              <a:rPr lang="en-US" sz="2200" dirty="0">
                <a:solidFill>
                  <a:schemeClr val="bg1">
                    <a:lumMod val="50000"/>
                  </a:schemeClr>
                </a:solidFill>
                <a:latin typeface="Calibri" panose="020F0502020204030204" pitchFamily="34" charset="0"/>
                <a:cs typeface="Calibri" panose="020F0502020204030204" pitchFamily="34" charset="0"/>
              </a:rPr>
              <a:t>default </a:t>
            </a:r>
            <a:r>
              <a:rPr lang="en-US" sz="2200" dirty="0" smtClean="0">
                <a:solidFill>
                  <a:schemeClr val="bg1">
                    <a:lumMod val="50000"/>
                  </a:schemeClr>
                </a:solidFill>
                <a:latin typeface="Calibri" panose="020F0502020204030204" pitchFamily="34" charset="0"/>
                <a:cs typeface="Calibri" panose="020F0502020204030204" pitchFamily="34" charset="0"/>
              </a:rPr>
              <a:t>on null 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c2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empno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ename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create</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c1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c2 </a:t>
            </a:r>
            <a:r>
              <a:rPr lang="en-US" sz="2200" dirty="0">
                <a:solidFill>
                  <a:schemeClr val="bg1">
                    <a:lumMod val="50000"/>
                  </a:schemeClr>
                </a:solidFill>
                <a:latin typeface="Calibri" panose="020F0502020204030204" pitchFamily="34" charset="0"/>
                <a:cs typeface="Calibri" panose="020F0502020204030204" pitchFamily="34" charset="0"/>
              </a:rPr>
              <a:t>encrypt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empno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create</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c2 </a:t>
            </a:r>
            <a:r>
              <a:rPr lang="en-US" sz="2200" dirty="0">
                <a:solidFill>
                  <a:schemeClr val="bg1">
                    <a:lumMod val="50000"/>
                  </a:schemeClr>
                </a:solidFill>
                <a:latin typeface="Calibri" panose="020F0502020204030204" pitchFamily="34" charset="0"/>
                <a:cs typeface="Calibri" panose="020F0502020204030204" pitchFamily="34" charset="0"/>
              </a:rPr>
              <a:t>constraint pk_c1 primary key</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empno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49975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datatype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49069"/>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07868" y="1524000"/>
            <a:ext cx="45720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 CHAR [ (size [ BYTE | CHAR ]) ]</a:t>
            </a:r>
          </a:p>
          <a:p>
            <a:r>
              <a:rPr lang="en-US" dirty="0">
                <a:solidFill>
                  <a:srgbClr val="0070C0"/>
                </a:solidFill>
                <a:latin typeface="Consolas" panose="020B0609020204030204" pitchFamily="49" charset="0"/>
                <a:cs typeface="Arial" panose="020B0604020202020204" pitchFamily="34" charset="0"/>
              </a:rPr>
              <a:t>| VARCHAR2 (size [ BYTE | CHAR ])</a:t>
            </a:r>
          </a:p>
        </p:txBody>
      </p:sp>
      <p:sp>
        <p:nvSpPr>
          <p:cNvPr id="2" name="Rectangle 1"/>
          <p:cNvSpPr/>
          <p:nvPr/>
        </p:nvSpPr>
        <p:spPr>
          <a:xfrm>
            <a:off x="107869" y="3420070"/>
            <a:ext cx="8807532" cy="923330"/>
          </a:xfrm>
          <a:prstGeom prst="rect">
            <a:avLst/>
          </a:prstGeom>
        </p:spPr>
        <p:txBody>
          <a:bodyPr wrap="square">
            <a:spAutoFit/>
          </a:bodyPr>
          <a:lstStyle/>
          <a:p>
            <a:r>
              <a:rPr lang="en-US" dirty="0"/>
              <a:t>The CHAR datatype stores fixed-length character strings. When you create a table with a CHAR column, you must specify a string length (in bytes or characters) </a:t>
            </a:r>
            <a:r>
              <a:rPr lang="en-US" b="1" i="1" dirty="0">
                <a:solidFill>
                  <a:srgbClr val="B22251"/>
                </a:solidFill>
              </a:rPr>
              <a:t>between 1 and 2000 bytes for the CHAR</a:t>
            </a:r>
            <a:r>
              <a:rPr lang="en-US" dirty="0"/>
              <a:t> column width. The default is 1 byte.</a:t>
            </a:r>
          </a:p>
        </p:txBody>
      </p:sp>
      <p:sp>
        <p:nvSpPr>
          <p:cNvPr id="6" name="Rectangle 5"/>
          <p:cNvSpPr/>
          <p:nvPr/>
        </p:nvSpPr>
        <p:spPr>
          <a:xfrm>
            <a:off x="107868" y="3000522"/>
            <a:ext cx="8807532"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char</a:t>
            </a:r>
            <a:endParaRPr lang="en-IN" sz="2400" dirty="0">
              <a:solidFill>
                <a:srgbClr val="FF1C00"/>
              </a:solidFill>
              <a:latin typeface="Calibri" panose="020F0502020204030204" pitchFamily="34" charset="0"/>
              <a:cs typeface="Calibri" panose="020F0502020204030204" pitchFamily="34" charset="0"/>
            </a:endParaRPr>
          </a:p>
        </p:txBody>
      </p:sp>
      <p:sp>
        <p:nvSpPr>
          <p:cNvPr id="10" name="Rectangle 9"/>
          <p:cNvSpPr/>
          <p:nvPr/>
        </p:nvSpPr>
        <p:spPr>
          <a:xfrm>
            <a:off x="107869" y="4944070"/>
            <a:ext cx="8807532" cy="923330"/>
          </a:xfrm>
          <a:prstGeom prst="rect">
            <a:avLst/>
          </a:prstGeom>
        </p:spPr>
        <p:txBody>
          <a:bodyPr wrap="square">
            <a:spAutoFit/>
          </a:bodyPr>
          <a:lstStyle/>
          <a:p>
            <a:r>
              <a:rPr lang="en-US" dirty="0"/>
              <a:t>The VARCHAR2 datatype stores variable-length character strings. When you create a table with a VARCHAR2 column, you specify a maximum string length (in bytes or characters) </a:t>
            </a:r>
            <a:r>
              <a:rPr lang="en-US" b="1" i="1" dirty="0">
                <a:solidFill>
                  <a:srgbClr val="B22251"/>
                </a:solidFill>
              </a:rPr>
              <a:t>between 1 and 4000 bytes for the VARCHAR2</a:t>
            </a:r>
            <a:r>
              <a:rPr lang="en-US" b="1" i="1" dirty="0"/>
              <a:t> </a:t>
            </a:r>
            <a:r>
              <a:rPr lang="en-US" dirty="0"/>
              <a:t>column.</a:t>
            </a:r>
          </a:p>
        </p:txBody>
      </p:sp>
      <p:sp>
        <p:nvSpPr>
          <p:cNvPr id="11" name="Rectangle 10"/>
          <p:cNvSpPr/>
          <p:nvPr/>
        </p:nvSpPr>
        <p:spPr>
          <a:xfrm>
            <a:off x="107869" y="4524522"/>
            <a:ext cx="8807532"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varchar2</a:t>
            </a:r>
            <a:endParaRPr lang="en-IN" sz="2400" dirty="0">
              <a:solidFill>
                <a:srgbClr val="FF1C00"/>
              </a:solidFill>
              <a:latin typeface="Calibri" panose="020F0502020204030204" pitchFamily="34" charset="0"/>
              <a:cs typeface="Calibri" panose="020F0502020204030204" pitchFamily="34" charset="0"/>
            </a:endParaRPr>
          </a:p>
        </p:txBody>
      </p:sp>
      <p:sp>
        <p:nvSpPr>
          <p:cNvPr id="3" name="Rectangle 2"/>
          <p:cNvSpPr/>
          <p:nvPr/>
        </p:nvSpPr>
        <p:spPr>
          <a:xfrm>
            <a:off x="107868" y="5906869"/>
            <a:ext cx="8807532" cy="369332"/>
          </a:xfrm>
          <a:prstGeom prst="rect">
            <a:avLst/>
          </a:prstGeom>
          <a:solidFill>
            <a:schemeClr val="accent4"/>
          </a:solidFill>
        </p:spPr>
        <p:txBody>
          <a:bodyPr wrap="square">
            <a:spAutoFit/>
          </a:bodyPr>
          <a:lstStyle/>
          <a:p>
            <a:r>
              <a:rPr lang="en-US" dirty="0">
                <a:latin typeface="Open Sans"/>
              </a:rPr>
              <a:t>The </a:t>
            </a:r>
            <a:r>
              <a:rPr lang="en-US" dirty="0">
                <a:solidFill>
                  <a:srgbClr val="FF1C00"/>
                </a:solidFill>
                <a:latin typeface="Open Sans"/>
              </a:rPr>
              <a:t>VARCHAR</a:t>
            </a:r>
            <a:r>
              <a:rPr lang="en-US" dirty="0">
                <a:latin typeface="Open Sans"/>
              </a:rPr>
              <a:t> datatype is synonymous with the </a:t>
            </a:r>
            <a:r>
              <a:rPr lang="en-US" dirty="0">
                <a:solidFill>
                  <a:srgbClr val="FF1C00"/>
                </a:solidFill>
                <a:latin typeface="Open Sans"/>
              </a:rPr>
              <a:t>VARCHAR2</a:t>
            </a:r>
            <a:r>
              <a:rPr lang="en-US" dirty="0">
                <a:latin typeface="Open Sans"/>
              </a:rPr>
              <a:t> datatype.</a:t>
            </a:r>
          </a:p>
        </p:txBody>
      </p:sp>
      <p:sp>
        <p:nvSpPr>
          <p:cNvPr id="12" name="Rectangle 11"/>
          <p:cNvSpPr/>
          <p:nvPr/>
        </p:nvSpPr>
        <p:spPr>
          <a:xfrm>
            <a:off x="152399" y="2240800"/>
            <a:ext cx="2937535" cy="646331"/>
          </a:xfrm>
          <a:prstGeom prst="rect">
            <a:avLst/>
          </a:prstGeom>
        </p:spPr>
        <p:txBody>
          <a:bodyPr wrap="none">
            <a:spAutoFit/>
          </a:bodyPr>
          <a:lstStyle/>
          <a:p>
            <a:r>
              <a:rPr lang="en-US" dirty="0">
                <a:solidFill>
                  <a:srgbClr val="BAB294"/>
                </a:solidFill>
              </a:rPr>
              <a:t>column_name</a:t>
            </a:r>
            <a:r>
              <a:rPr lang="en-US" dirty="0">
                <a:solidFill>
                  <a:srgbClr val="FC6F0D"/>
                </a:solidFill>
              </a:rPr>
              <a:t> </a:t>
            </a:r>
            <a:r>
              <a:rPr lang="en-US" dirty="0" smtClean="0">
                <a:solidFill>
                  <a:srgbClr val="FFC000"/>
                </a:solidFill>
              </a:rPr>
              <a:t>CHAR</a:t>
            </a:r>
          </a:p>
          <a:p>
            <a:r>
              <a:rPr lang="en-US" dirty="0">
                <a:solidFill>
                  <a:srgbClr val="BAB294"/>
                </a:solidFill>
              </a:rPr>
              <a:t>column_name </a:t>
            </a:r>
            <a:r>
              <a:rPr lang="en-US" dirty="0" smtClean="0">
                <a:solidFill>
                  <a:srgbClr val="FFC000"/>
                </a:solidFill>
              </a:rPr>
              <a:t>VARCHAR2</a:t>
            </a:r>
            <a:endParaRPr lang="en-US" dirty="0">
              <a:solidFill>
                <a:srgbClr val="FFC000"/>
              </a:solidFill>
            </a:endParaRP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datatype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49069"/>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07868" y="1524000"/>
            <a:ext cx="45720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LONG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399" y="3136834"/>
            <a:ext cx="8809200" cy="646331"/>
          </a:xfrm>
          <a:prstGeom prst="rect">
            <a:avLst/>
          </a:prstGeom>
        </p:spPr>
        <p:txBody>
          <a:bodyPr wrap="square">
            <a:spAutoFit/>
          </a:bodyPr>
          <a:lstStyle/>
          <a:p>
            <a:r>
              <a:rPr lang="en-US" dirty="0"/>
              <a:t>Columns defined as LONG can store variable-length character data containing </a:t>
            </a:r>
            <a:r>
              <a:rPr lang="en-US" b="1" i="1" dirty="0">
                <a:solidFill>
                  <a:srgbClr val="B22251"/>
                </a:solidFill>
              </a:rPr>
              <a:t>up to 2 gigabytes</a:t>
            </a:r>
            <a:r>
              <a:rPr lang="en-US" dirty="0"/>
              <a:t> of information.</a:t>
            </a:r>
          </a:p>
        </p:txBody>
      </p:sp>
      <p:sp>
        <p:nvSpPr>
          <p:cNvPr id="6" name="Rectangle 5"/>
          <p:cNvSpPr/>
          <p:nvPr/>
        </p:nvSpPr>
        <p:spPr>
          <a:xfrm>
            <a:off x="152399" y="2743200"/>
            <a:ext cx="8763001"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long</a:t>
            </a:r>
            <a:endParaRPr lang="en-IN" sz="2400" dirty="0">
              <a:solidFill>
                <a:srgbClr val="FF1C00"/>
              </a:solidFill>
              <a:latin typeface="Calibri" panose="020F0502020204030204" pitchFamily="34" charset="0"/>
              <a:cs typeface="Calibri" panose="020F0502020204030204" pitchFamily="34" charset="0"/>
            </a:endParaRPr>
          </a:p>
        </p:txBody>
      </p:sp>
      <p:sp>
        <p:nvSpPr>
          <p:cNvPr id="13" name="Rectangle 12"/>
          <p:cNvSpPr/>
          <p:nvPr/>
        </p:nvSpPr>
        <p:spPr>
          <a:xfrm>
            <a:off x="152399" y="2240800"/>
            <a:ext cx="2351926" cy="369332"/>
          </a:xfrm>
          <a:prstGeom prst="rect">
            <a:avLst/>
          </a:prstGeom>
        </p:spPr>
        <p:txBody>
          <a:bodyPr wrap="none">
            <a:spAutoFit/>
          </a:bodyPr>
          <a:lstStyle/>
          <a:p>
            <a:r>
              <a:rPr lang="en-US" dirty="0">
                <a:solidFill>
                  <a:srgbClr val="BAB294"/>
                </a:solidFill>
              </a:rPr>
              <a:t>column_name</a:t>
            </a:r>
            <a:r>
              <a:rPr lang="en-US" dirty="0">
                <a:solidFill>
                  <a:srgbClr val="FC6F0D"/>
                </a:solidFill>
              </a:rPr>
              <a:t> </a:t>
            </a:r>
            <a:r>
              <a:rPr lang="en-US" dirty="0" smtClean="0">
                <a:solidFill>
                  <a:srgbClr val="FFC000"/>
                </a:solidFill>
              </a:rPr>
              <a:t>LONG</a:t>
            </a:r>
          </a:p>
        </p:txBody>
      </p:sp>
    </p:spTree>
    <p:extLst>
      <p:ext uri="{BB962C8B-B14F-4D97-AF65-F5344CB8AC3E}">
        <p14:creationId xmlns:p14="http://schemas.microsoft.com/office/powerpoint/2010/main" val="1869669471"/>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numeric </a:t>
            </a:r>
            <a:r>
              <a:rPr lang="en-IN" sz="3200" b="1" i="1" dirty="0">
                <a:solidFill>
                  <a:srgbClr val="FFFF00"/>
                </a:solidFill>
                <a:latin typeface="Arial" pitchFamily="34" charset="0"/>
                <a:cs typeface="Arial" pitchFamily="34" charset="0"/>
              </a:rPr>
              <a:t>datatype</a:t>
            </a:r>
          </a:p>
        </p:txBody>
      </p:sp>
      <p:sp>
        <p:nvSpPr>
          <p:cNvPr id="7" name="Rectangle 6"/>
          <p:cNvSpPr/>
          <p:nvPr/>
        </p:nvSpPr>
        <p:spPr>
          <a:xfrm>
            <a:off x="76200" y="649069"/>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107868" y="1524000"/>
            <a:ext cx="4845132" cy="369332"/>
          </a:xfrm>
          <a:prstGeom prst="rect">
            <a:avLst/>
          </a:prstGeom>
          <a:noFill/>
        </p:spPr>
        <p:txBody>
          <a:bodyPr wrap="square">
            <a:spAutoFit/>
          </a:bodyPr>
          <a:lstStyle/>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NUMBER [ (precision [, scale ]) </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
        <p:nvSpPr>
          <p:cNvPr id="11" name="Rectangle 10"/>
          <p:cNvSpPr/>
          <p:nvPr/>
        </p:nvSpPr>
        <p:spPr>
          <a:xfrm>
            <a:off x="152399" y="2240800"/>
            <a:ext cx="2698175" cy="369332"/>
          </a:xfrm>
          <a:prstGeom prst="rect">
            <a:avLst/>
          </a:prstGeom>
        </p:spPr>
        <p:txBody>
          <a:bodyPr wrap="none">
            <a:spAutoFit/>
          </a:bodyPr>
          <a:lstStyle/>
          <a:p>
            <a:r>
              <a:rPr lang="en-US" dirty="0">
                <a:solidFill>
                  <a:srgbClr val="BAB294"/>
                </a:solidFill>
              </a:rPr>
              <a:t>column_name</a:t>
            </a:r>
            <a:r>
              <a:rPr lang="en-US" dirty="0">
                <a:solidFill>
                  <a:srgbClr val="FC6F0D"/>
                </a:solidFill>
              </a:rPr>
              <a:t> </a:t>
            </a:r>
            <a:r>
              <a:rPr lang="en-US" dirty="0" smtClean="0">
                <a:solidFill>
                  <a:srgbClr val="FFC000"/>
                </a:solidFill>
              </a:rPr>
              <a:t>NUMBER</a:t>
            </a:r>
          </a:p>
        </p:txBody>
      </p:sp>
      <p:sp>
        <p:nvSpPr>
          <p:cNvPr id="12" name="Rectangle 11"/>
          <p:cNvSpPr/>
          <p:nvPr/>
        </p:nvSpPr>
        <p:spPr>
          <a:xfrm>
            <a:off x="166255" y="3200400"/>
            <a:ext cx="8807532" cy="369332"/>
          </a:xfrm>
          <a:prstGeom prst="rect">
            <a:avLst/>
          </a:prstGeom>
        </p:spPr>
        <p:txBody>
          <a:bodyPr wrap="square">
            <a:spAutoFit/>
          </a:bodyPr>
          <a:lstStyle/>
          <a:p>
            <a:r>
              <a:rPr lang="en-US" dirty="0"/>
              <a:t>Number having precision p and scale s. The precision p can </a:t>
            </a:r>
            <a:r>
              <a:rPr lang="en-US" b="1" i="1" dirty="0">
                <a:solidFill>
                  <a:srgbClr val="B22251"/>
                </a:solidFill>
              </a:rPr>
              <a:t>range from 1 to 38</a:t>
            </a:r>
            <a:r>
              <a:rPr lang="en-US" dirty="0"/>
              <a:t>.</a:t>
            </a:r>
          </a:p>
        </p:txBody>
      </p:sp>
      <p:sp>
        <p:nvSpPr>
          <p:cNvPr id="13" name="Rectangle 12"/>
          <p:cNvSpPr/>
          <p:nvPr/>
        </p:nvSpPr>
        <p:spPr>
          <a:xfrm>
            <a:off x="166254" y="2780852"/>
            <a:ext cx="8807532"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number</a:t>
            </a:r>
            <a:endParaRPr lang="en-IN" sz="2400" dirty="0">
              <a:solidFill>
                <a:srgbClr val="FF1C00"/>
              </a:solidFill>
              <a:latin typeface="Calibri" panose="020F0502020204030204" pitchFamily="34" charset="0"/>
              <a:cs typeface="Calibri" panose="020F0502020204030204" pitchFamily="34" charset="0"/>
            </a:endParaRPr>
          </a:p>
        </p:txBody>
      </p:sp>
      <p:sp>
        <p:nvSpPr>
          <p:cNvPr id="2" name="Rectangle 1"/>
          <p:cNvSpPr/>
          <p:nvPr/>
        </p:nvSpPr>
        <p:spPr>
          <a:xfrm>
            <a:off x="166254" y="3890665"/>
            <a:ext cx="3730508"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 INTEGER | INT | SMALLINT }</a:t>
            </a:r>
          </a:p>
        </p:txBody>
      </p:sp>
      <p:sp>
        <p:nvSpPr>
          <p:cNvPr id="3" name="Rectangle 2"/>
          <p:cNvSpPr/>
          <p:nvPr/>
        </p:nvSpPr>
        <p:spPr>
          <a:xfrm>
            <a:off x="3733800" y="3934599"/>
            <a:ext cx="5239986" cy="646331"/>
          </a:xfrm>
          <a:prstGeom prst="rect">
            <a:avLst/>
          </a:prstGeom>
        </p:spPr>
        <p:txBody>
          <a:bodyPr wrap="square">
            <a:spAutoFit/>
          </a:bodyPr>
          <a:lstStyle/>
          <a:p>
            <a:r>
              <a:rPr lang="en-US" dirty="0" smtClean="0">
                <a:solidFill>
                  <a:srgbClr val="FF1C00"/>
                </a:solidFill>
                <a:sym typeface="Wingdings" panose="05000000000000000000" pitchFamily="2" charset="2"/>
              </a:rPr>
              <a:t> </a:t>
            </a:r>
            <a:r>
              <a:rPr lang="en-US" dirty="0" smtClean="0">
                <a:solidFill>
                  <a:srgbClr val="FF1C00"/>
                </a:solidFill>
              </a:rPr>
              <a:t>converting </a:t>
            </a:r>
            <a:r>
              <a:rPr lang="en-US" dirty="0">
                <a:solidFill>
                  <a:srgbClr val="FF1C00"/>
                </a:solidFill>
              </a:rPr>
              <a:t>to Oracle </a:t>
            </a:r>
            <a:r>
              <a:rPr lang="en-US" dirty="0" smtClean="0">
                <a:solidFill>
                  <a:srgbClr val="FF1C00"/>
                </a:solidFill>
              </a:rPr>
              <a:t>datatype NUMBER with default 38 digits size.</a:t>
            </a:r>
            <a:endParaRPr lang="en-US" dirty="0">
              <a:solidFill>
                <a:srgbClr val="FF1C00"/>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t>
            </a:r>
            <a:r>
              <a:rPr lang="en-IN" sz="3200" b="1" i="1" dirty="0" smtClean="0">
                <a:solidFill>
                  <a:srgbClr val="FFFF00"/>
                </a:solidFill>
                <a:latin typeface="Arial" pitchFamily="34" charset="0"/>
                <a:cs typeface="Arial" pitchFamily="34" charset="0"/>
              </a:rPr>
              <a:t>datatype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649069"/>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07868" y="1524000"/>
            <a:ext cx="4845132" cy="369332"/>
          </a:xfrm>
          <a:prstGeom prst="rect">
            <a:avLst/>
          </a:prstGeom>
          <a:noFill/>
        </p:spPr>
        <p:txBody>
          <a:bodyPr wrap="square">
            <a:spAutoFit/>
          </a:bodyPr>
          <a:lstStyle/>
          <a:p>
            <a:r>
              <a:rPr lang="en-US" dirty="0" smtClean="0">
                <a:solidFill>
                  <a:srgbClr val="0070C0"/>
                </a:solidFill>
                <a:latin typeface="Consolas" panose="020B0609020204030204" pitchFamily="49" charset="0"/>
                <a:cs typeface="Arial" panose="020B0604020202020204" pitchFamily="34" charset="0"/>
              </a:rPr>
              <a:t>{ DATE }</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152399" y="2240800"/>
            <a:ext cx="2296334" cy="369332"/>
          </a:xfrm>
          <a:prstGeom prst="rect">
            <a:avLst/>
          </a:prstGeom>
        </p:spPr>
        <p:txBody>
          <a:bodyPr wrap="none">
            <a:spAutoFit/>
          </a:bodyPr>
          <a:lstStyle/>
          <a:p>
            <a:r>
              <a:rPr lang="en-US" dirty="0">
                <a:solidFill>
                  <a:srgbClr val="BAB294"/>
                </a:solidFill>
              </a:rPr>
              <a:t>column_name</a:t>
            </a:r>
            <a:r>
              <a:rPr lang="en-US" dirty="0">
                <a:solidFill>
                  <a:srgbClr val="FC6F0D"/>
                </a:solidFill>
              </a:rPr>
              <a:t> </a:t>
            </a:r>
            <a:r>
              <a:rPr lang="en-US" dirty="0" smtClean="0">
                <a:solidFill>
                  <a:srgbClr val="FFC000"/>
                </a:solidFill>
              </a:rPr>
              <a:t>DATE</a:t>
            </a:r>
          </a:p>
        </p:txBody>
      </p:sp>
      <p:sp>
        <p:nvSpPr>
          <p:cNvPr id="8" name="Rectangle 7"/>
          <p:cNvSpPr/>
          <p:nvPr/>
        </p:nvSpPr>
        <p:spPr>
          <a:xfrm>
            <a:off x="166255" y="3200400"/>
            <a:ext cx="8807532" cy="646331"/>
          </a:xfrm>
          <a:prstGeom prst="rect">
            <a:avLst/>
          </a:prstGeom>
        </p:spPr>
        <p:txBody>
          <a:bodyPr wrap="square">
            <a:spAutoFit/>
          </a:bodyPr>
          <a:lstStyle/>
          <a:p>
            <a:r>
              <a:rPr lang="en-US" dirty="0"/>
              <a:t>The </a:t>
            </a:r>
            <a:r>
              <a:rPr lang="en-US" b="1" i="1" dirty="0">
                <a:solidFill>
                  <a:srgbClr val="B22251"/>
                </a:solidFill>
              </a:rPr>
              <a:t>size is fixed at 7 bytes</a:t>
            </a:r>
            <a:r>
              <a:rPr lang="en-US" dirty="0"/>
              <a:t>. This datatype contains the datetime fields </a:t>
            </a:r>
            <a:r>
              <a:rPr lang="en-US" dirty="0">
                <a:solidFill>
                  <a:srgbClr val="FFC000"/>
                </a:solidFill>
              </a:rPr>
              <a:t>YEAR</a:t>
            </a:r>
            <a:r>
              <a:rPr lang="en-US" dirty="0"/>
              <a:t>, </a:t>
            </a:r>
            <a:r>
              <a:rPr lang="en-US" dirty="0">
                <a:solidFill>
                  <a:srgbClr val="FFC000"/>
                </a:solidFill>
              </a:rPr>
              <a:t>MONTH</a:t>
            </a:r>
            <a:r>
              <a:rPr lang="en-US" dirty="0"/>
              <a:t>, </a:t>
            </a:r>
            <a:r>
              <a:rPr lang="en-US" dirty="0">
                <a:solidFill>
                  <a:srgbClr val="FFC000"/>
                </a:solidFill>
              </a:rPr>
              <a:t>DAY</a:t>
            </a:r>
            <a:r>
              <a:rPr lang="en-US" dirty="0"/>
              <a:t>, </a:t>
            </a:r>
            <a:r>
              <a:rPr lang="en-US" dirty="0">
                <a:solidFill>
                  <a:srgbClr val="FFC000"/>
                </a:solidFill>
              </a:rPr>
              <a:t>HOUR</a:t>
            </a:r>
            <a:r>
              <a:rPr lang="en-US" dirty="0"/>
              <a:t>, </a:t>
            </a:r>
            <a:r>
              <a:rPr lang="en-US" dirty="0">
                <a:solidFill>
                  <a:srgbClr val="FFC000"/>
                </a:solidFill>
              </a:rPr>
              <a:t>MINUTE</a:t>
            </a:r>
            <a:r>
              <a:rPr lang="en-US" dirty="0"/>
              <a:t>, and </a:t>
            </a:r>
            <a:r>
              <a:rPr lang="en-US" dirty="0">
                <a:solidFill>
                  <a:srgbClr val="FFC000"/>
                </a:solidFill>
              </a:rPr>
              <a:t>SECOND</a:t>
            </a:r>
            <a:r>
              <a:rPr lang="en-US" dirty="0"/>
              <a:t>.</a:t>
            </a:r>
          </a:p>
        </p:txBody>
      </p:sp>
      <p:sp>
        <p:nvSpPr>
          <p:cNvPr id="9" name="Rectangle 8"/>
          <p:cNvSpPr/>
          <p:nvPr/>
        </p:nvSpPr>
        <p:spPr>
          <a:xfrm>
            <a:off x="166254" y="2780852"/>
            <a:ext cx="8807532"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date</a:t>
            </a:r>
            <a:endParaRPr lang="en-IN" sz="2400" dirty="0">
              <a:solidFill>
                <a:srgbClr val="FF1C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create table</a:t>
            </a:r>
            <a:endParaRPr lang="en-US" dirty="0"/>
          </a:p>
        </p:txBody>
      </p:sp>
      <p:sp>
        <p:nvSpPr>
          <p:cNvPr id="4" name="Rectangle 3"/>
          <p:cNvSpPr/>
          <p:nvPr/>
        </p:nvSpPr>
        <p:spPr>
          <a:xfrm>
            <a:off x="1828800" y="3200400"/>
            <a:ext cx="5486400" cy="369332"/>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a:t>
            </a:r>
            <a:r>
              <a:rPr lang="en-IN" b="1" i="1" dirty="0" smtClean="0">
                <a:latin typeface="Segoe UI Light" panose="020B0502040204020203" pitchFamily="34" charset="0"/>
                <a:cs typeface="Segoe UI Light" panose="020B0502040204020203" pitchFamily="34" charset="0"/>
              </a:rPr>
              <a:t>tablespace</a:t>
            </a:r>
            <a:r>
              <a:rPr lang="en-IN" dirty="0" smtClean="0">
                <a:latin typeface="Segoe UI Light" panose="020B0502040204020203" pitchFamily="34" charset="0"/>
                <a:cs typeface="Segoe UI Light" panose="020B0502040204020203" pitchFamily="34" charset="0"/>
              </a:rPr>
              <a:t>.</a:t>
            </a:r>
            <a:endParaRPr lang="en-IN" dirty="0">
              <a:latin typeface="Segoe UI Light" panose="020B0502040204020203" pitchFamily="34" charset="0"/>
              <a:cs typeface="Segoe UI Light" panose="020B0502040204020203" pitchFamily="34" charset="0"/>
            </a:endParaRP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3" name="Rectangle 2"/>
          <p:cNvSpPr/>
          <p:nvPr/>
        </p:nvSpPr>
        <p:spPr>
          <a:xfrm>
            <a:off x="228600" y="1581090"/>
            <a:ext cx="8686800" cy="400110"/>
          </a:xfrm>
          <a:prstGeom prst="rect">
            <a:avLst/>
          </a:prstGeom>
        </p:spPr>
        <p:txBody>
          <a:bodyPr wrap="square">
            <a:spAutoFit/>
          </a:bodyPr>
          <a:lstStyle/>
          <a:p>
            <a:r>
              <a:rPr lang="en-US" sz="2000" dirty="0" smtClean="0">
                <a:solidFill>
                  <a:srgbClr val="036883"/>
                </a:solidFill>
              </a:rPr>
              <a:t>Ordinary </a:t>
            </a:r>
            <a:r>
              <a:rPr lang="en-US" sz="2000" dirty="0">
                <a:solidFill>
                  <a:srgbClr val="036883"/>
                </a:solidFill>
              </a:rPr>
              <a:t>table, Clustered table, Partitioned table, and Index-organized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2000"/>
            <a:ext cx="8839200" cy="1600438"/>
          </a:xfrm>
          <a:prstGeom prst="rect">
            <a:avLst/>
          </a:prstGeom>
        </p:spPr>
        <p:txBody>
          <a:bodyPr wrap="square">
            <a:spAutoFit/>
          </a:bodyPr>
          <a:lstStyle/>
          <a:p>
            <a:r>
              <a:rPr lang="en-US" dirty="0">
                <a:latin typeface="Arial" panose="020B0604020202020204" pitchFamily="34" charset="0"/>
                <a:cs typeface="Arial" panose="020B0604020202020204" pitchFamily="34" charset="0"/>
              </a:rPr>
              <a:t>Use the CREATE TABLE statement to create one of the following types of tables:</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 relational table</a:t>
            </a:r>
            <a:r>
              <a:rPr lang="en-US" dirty="0">
                <a:latin typeface="Arial" panose="020B0604020202020204" pitchFamily="34" charset="0"/>
                <a:cs typeface="Arial" panose="020B0604020202020204" pitchFamily="34" charset="0"/>
              </a:rPr>
              <a:t>, which is the basic structure to hold user data</a:t>
            </a:r>
            <a:r>
              <a:rPr lang="en-US"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An object table</a:t>
            </a:r>
            <a:r>
              <a:rPr lang="en-US" dirty="0">
                <a:latin typeface="Arial" panose="020B0604020202020204" pitchFamily="34" charset="0"/>
                <a:cs typeface="Arial" panose="020B0604020202020204" pitchFamily="34" charset="0"/>
              </a:rPr>
              <a:t>, which is a table that uses an object type for a column definition. An object table is explicitly defined to hold object instances of a particular type.</a:t>
            </a:r>
          </a:p>
        </p:txBody>
      </p:sp>
      <p:sp>
        <p:nvSpPr>
          <p:cNvPr id="3" name="Rectangle 2"/>
          <p:cNvSpPr/>
          <p:nvPr/>
        </p:nvSpPr>
        <p:spPr>
          <a:xfrm>
            <a:off x="152400" y="2590800"/>
            <a:ext cx="8839200" cy="286232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 GLOBAL TEMPORARY ] TABLE [ schema. ] </a:t>
            </a:r>
            <a:r>
              <a:rPr lang="en-US" dirty="0" smtClean="0">
                <a:solidFill>
                  <a:srgbClr val="0070C0"/>
                </a:solidFill>
                <a:latin typeface="Consolas" panose="020B0609020204030204" pitchFamily="49" charset="0"/>
                <a:cs typeface="Arial" panose="020B0604020202020204" pitchFamily="34" charset="0"/>
              </a:rPr>
              <a:t>table_name</a:t>
            </a:r>
          </a:p>
          <a:p>
            <a:r>
              <a:rPr lang="en-US" dirty="0" smtClean="0">
                <a:solidFill>
                  <a:srgbClr val="0070C0"/>
                </a:solidFill>
                <a:latin typeface="Consolas" panose="020B0609020204030204" pitchFamily="49" charset="0"/>
                <a:cs typeface="Arial" panose="020B0604020202020204" pitchFamily="34" charset="0"/>
              </a:rPr>
              <a:t>( { column_name </a:t>
            </a:r>
            <a:r>
              <a:rPr lang="en-US" dirty="0">
                <a:solidFill>
                  <a:srgbClr val="0070C0"/>
                </a:solidFill>
                <a:latin typeface="Consolas" panose="020B0609020204030204" pitchFamily="49" charset="0"/>
                <a:cs typeface="Arial" panose="020B0604020202020204" pitchFamily="34" charset="0"/>
              </a:rPr>
              <a:t>datatype </a:t>
            </a:r>
            <a:r>
              <a:rPr lang="en-US" dirty="0" smtClean="0">
                <a:solidFill>
                  <a:srgbClr val="0070C0"/>
                </a:solidFill>
                <a:latin typeface="Consolas" panose="020B0609020204030204" pitchFamily="49" charset="0"/>
                <a:cs typeface="Arial" panose="020B0604020202020204" pitchFamily="34" charset="0"/>
              </a:rPr>
              <a:t>[ (size) ] </a:t>
            </a:r>
            <a:endParaRPr lang="en-US" dirty="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VISIBLE | INVISIBLE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DEFAULT [ ON NULL ] expr | identity_clause ]</a:t>
            </a: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ENCRYPT ]</a:t>
            </a: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 inline_constraint }... </a:t>
            </a:r>
            <a:r>
              <a:rPr lang="en-US" dirty="0" smtClean="0">
                <a:solidFill>
                  <a:srgbClr val="0070C0"/>
                </a:solidFill>
                <a:latin typeface="Consolas" panose="020B0609020204030204" pitchFamily="49" charset="0"/>
                <a:cs typeface="Arial" panose="020B0604020202020204" pitchFamily="34" charset="0"/>
              </a:rPr>
              <a:t>] ,</a:t>
            </a:r>
          </a:p>
          <a:p>
            <a:r>
              <a:rPr lang="en-US" dirty="0" smtClean="0">
                <a:solidFill>
                  <a:srgbClr val="0070C0"/>
                </a:solidFill>
                <a:latin typeface="Consolas" panose="020B0609020204030204" pitchFamily="49" charset="0"/>
                <a:cs typeface="Arial" panose="020B0604020202020204" pitchFamily="34" charset="0"/>
              </a:rPr>
              <a:t>  column_name </a:t>
            </a:r>
            <a:r>
              <a:rPr lang="en-US" dirty="0">
                <a:solidFill>
                  <a:srgbClr val="0070C0"/>
                </a:solidFill>
                <a:latin typeface="Consolas" panose="020B0609020204030204" pitchFamily="49" charset="0"/>
                <a:cs typeface="Arial" panose="020B0604020202020204" pitchFamily="34" charset="0"/>
              </a:rPr>
              <a:t>[datatype] [GENERATED ALWAYS] AS (column_expression)</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[VIRTUAL]</a:t>
            </a: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inline_constraint [inline_constraint]... </a:t>
            </a:r>
            <a:r>
              <a:rPr lang="en-US" dirty="0" smtClean="0">
                <a:solidFill>
                  <a:srgbClr val="0070C0"/>
                </a:solidFill>
                <a:latin typeface="Consolas" panose="020B0609020204030204" pitchFamily="49" charset="0"/>
                <a:cs typeface="Arial" panose="020B0604020202020204" pitchFamily="34" charset="0"/>
              </a:rPr>
              <a:t>]</a:t>
            </a:r>
          </a:p>
          <a:p>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2000"/>
            <a:ext cx="8839200" cy="1600438"/>
          </a:xfrm>
          <a:prstGeom prst="rect">
            <a:avLst/>
          </a:prstGeom>
        </p:spPr>
        <p:txBody>
          <a:bodyPr wrap="square">
            <a:spAutoFit/>
          </a:bodyPr>
          <a:lstStyle/>
          <a:p>
            <a:r>
              <a:rPr lang="en-US" dirty="0">
                <a:latin typeface="Arial" panose="020B0604020202020204" pitchFamily="34" charset="0"/>
                <a:cs typeface="Arial" panose="020B0604020202020204" pitchFamily="34" charset="0"/>
              </a:rPr>
              <a:t>Use the CREATE TABLE statement to create one of the following types of tables:</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 relational table</a:t>
            </a:r>
            <a:r>
              <a:rPr lang="en-US" dirty="0">
                <a:latin typeface="Arial" panose="020B0604020202020204" pitchFamily="34" charset="0"/>
                <a:cs typeface="Arial" panose="020B0604020202020204" pitchFamily="34" charset="0"/>
              </a:rPr>
              <a:t>, which is the basic structure to hold user data</a:t>
            </a:r>
            <a:r>
              <a:rPr lang="en-US"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An object table</a:t>
            </a:r>
            <a:r>
              <a:rPr lang="en-US" dirty="0">
                <a:latin typeface="Arial" panose="020B0604020202020204" pitchFamily="34" charset="0"/>
                <a:cs typeface="Arial" panose="020B0604020202020204" pitchFamily="34" charset="0"/>
              </a:rPr>
              <a:t>, which is a table that uses an object type for a column definition. An object table is explicitly defined to hold object instances of a particular type.</a:t>
            </a:r>
          </a:p>
        </p:txBody>
      </p:sp>
      <p:sp>
        <p:nvSpPr>
          <p:cNvPr id="5" name="Rectangle 4"/>
          <p:cNvSpPr/>
          <p:nvPr/>
        </p:nvSpPr>
        <p:spPr>
          <a:xfrm>
            <a:off x="381000" y="2819400"/>
            <a:ext cx="3886200"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create</a:t>
            </a:r>
            <a:r>
              <a:rPr lang="en-US" sz="2200" dirty="0" smtClean="0">
                <a:solidFill>
                  <a:srgbClr val="FF1C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smtClean="0">
                <a:solidFill>
                  <a:srgbClr val="FF1C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id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endParaRPr lang="en-US" sz="2200" dirty="0" smtClean="0">
              <a:latin typeface="Calibri" panose="020F0502020204030204" pitchFamily="34" charset="0"/>
              <a:cs typeface="Calibri" panose="020F0502020204030204" pitchFamily="34" charset="0"/>
            </a:endParaRP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firstName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lastName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endParaRPr lang="en-US" sz="2200" dirty="0" smtClean="0">
              <a:latin typeface="Calibri" panose="020F0502020204030204" pitchFamily="34" charset="0"/>
              <a:cs typeface="Calibri" panose="020F0502020204030204" pitchFamily="34" charset="0"/>
            </a:endParaRP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salary </a:t>
            </a:r>
            <a:r>
              <a:rPr lang="en-US" sz="2200" dirty="0" smtClean="0">
                <a:solidFill>
                  <a:srgbClr val="FC6F0D"/>
                </a:solidFill>
                <a:latin typeface="Calibri" panose="020F0502020204030204" pitchFamily="34" charset="0"/>
                <a:cs typeface="Calibri" panose="020F0502020204030204" pitchFamily="34" charset="0"/>
              </a:rPr>
              <a:t>number</a:t>
            </a:r>
            <a:endParaRPr lang="en-US" sz="2200" dirty="0" smtClean="0">
              <a:solidFill>
                <a:srgbClr val="C00000"/>
              </a:solidFill>
              <a:latin typeface="Calibri" panose="020F0502020204030204" pitchFamily="34" charset="0"/>
              <a:cs typeface="Calibri" panose="020F0502020204030204" pitchFamily="34" charset="0"/>
            </a:endParaRPr>
          </a:p>
          <a:p>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53346524"/>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encrypt column</a:t>
            </a:r>
            <a:endParaRPr lang="en-US" dirty="0"/>
          </a:p>
        </p:txBody>
      </p:sp>
    </p:spTree>
    <p:extLst>
      <p:ext uri="{BB962C8B-B14F-4D97-AF65-F5344CB8AC3E}">
        <p14:creationId xmlns:p14="http://schemas.microsoft.com/office/powerpoint/2010/main" val="802429784"/>
      </p:ext>
    </p:extLst>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encrypt column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2000"/>
            <a:ext cx="88392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ENCRYPT keyword against a column specifies that the column should be encrypted.</a:t>
            </a:r>
          </a:p>
        </p:txBody>
      </p:sp>
      <p:sp>
        <p:nvSpPr>
          <p:cNvPr id="6" name="Rectangle 5"/>
          <p:cNvSpPr/>
          <p:nvPr/>
        </p:nvSpPr>
        <p:spPr>
          <a:xfrm>
            <a:off x="228600" y="2819400"/>
            <a:ext cx="3886200"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create</a:t>
            </a:r>
            <a:r>
              <a:rPr lang="en-US" sz="2200" dirty="0">
                <a:solidFill>
                  <a:srgbClr val="FF1C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solidFill>
                  <a:srgbClr val="FF1C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id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firstName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lastName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salary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encrypt </a:t>
            </a:r>
          </a:p>
          <a:p>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7" name="Rectangle 6"/>
          <p:cNvSpPr/>
          <p:nvPr/>
        </p:nvSpPr>
        <p:spPr>
          <a:xfrm>
            <a:off x="76200" y="1657148"/>
            <a:ext cx="89916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 column_name column_type ENCRYPT</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76200" y="2192827"/>
            <a:ext cx="89916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ALTER TABLE table_name MODIFY ( column_name column_type ENCRYPT</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
        <p:nvSpPr>
          <p:cNvPr id="8" name="Rectangle 7"/>
          <p:cNvSpPr/>
          <p:nvPr/>
        </p:nvSpPr>
        <p:spPr>
          <a:xfrm>
            <a:off x="4267200" y="2819400"/>
            <a:ext cx="4572000" cy="1107996"/>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 table</a:t>
            </a:r>
            <a:r>
              <a:rPr lang="en-US" sz="2200" dirty="0" smtClean="0">
                <a:solidFill>
                  <a:srgbClr val="FF1C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modify</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endParaRPr lang="en-US" sz="2200" dirty="0">
              <a:latin typeface="Calibri" panose="020F0502020204030204" pitchFamily="34" charset="0"/>
              <a:cs typeface="Calibri" panose="020F0502020204030204" pitchFamily="34" charset="0"/>
            </a:endParaRPr>
          </a:p>
          <a:p>
            <a:r>
              <a:rPr lang="en-US" sz="2200" dirty="0" smtClean="0">
                <a:latin typeface="Calibri" panose="020F0502020204030204" pitchFamily="34" charset="0"/>
                <a:cs typeface="Calibri" panose="020F0502020204030204" pitchFamily="34" charset="0"/>
              </a:rPr>
              <a:t>    salary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encrypt </a:t>
            </a:r>
          </a:p>
          <a:p>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7489097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default value for column</a:t>
            </a:r>
            <a:endParaRPr lang="en-US" dirty="0"/>
          </a:p>
        </p:txBody>
      </p:sp>
    </p:spTree>
    <p:extLst>
      <p:ext uri="{BB962C8B-B14F-4D97-AF65-F5344CB8AC3E}">
        <p14:creationId xmlns:p14="http://schemas.microsoft.com/office/powerpoint/2010/main" val="3347822188"/>
      </p:ext>
    </p:extLst>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default expr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2400" y="762000"/>
            <a:ext cx="8839200" cy="1200329"/>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column can be given a default value using the DEFAULT keyword. The DEFAULT keyword provides a default value to a column when the Oracle INSERT INTO statement does not provide a specific value. The default value can be literal value, an expression, or a SQL Function, such as SYSDATE.</a:t>
            </a:r>
          </a:p>
        </p:txBody>
      </p:sp>
      <p:sp>
        <p:nvSpPr>
          <p:cNvPr id="6" name="Rectangle 5"/>
          <p:cNvSpPr/>
          <p:nvPr/>
        </p:nvSpPr>
        <p:spPr>
          <a:xfrm>
            <a:off x="228600" y="2895600"/>
            <a:ext cx="4343400"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create</a:t>
            </a:r>
            <a:r>
              <a:rPr lang="en-US" sz="2200" dirty="0">
                <a:solidFill>
                  <a:srgbClr val="FF1C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solidFill>
                  <a:srgbClr val="FF1C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id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firstName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p>
          <a:p>
            <a:r>
              <a:rPr lang="en-US" sz="2200" dirty="0" smtClean="0">
                <a:latin typeface="Calibri" panose="020F0502020204030204" pitchFamily="34" charset="0"/>
                <a:cs typeface="Calibri" panose="020F0502020204030204" pitchFamily="34" charset="0"/>
              </a:rPr>
              <a:t>    city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default '</a:t>
            </a:r>
            <a:r>
              <a:rPr lang="en-US" sz="2200" dirty="0">
                <a:solidFill>
                  <a:srgbClr val="00B050"/>
                </a:solidFill>
                <a:latin typeface="Calibri" panose="020F0502020204030204" pitchFamily="34" charset="0"/>
                <a:cs typeface="Calibri" panose="020F0502020204030204" pitchFamily="34" charset="0"/>
              </a:rPr>
              <a:t>Pune</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todate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date</a:t>
            </a:r>
            <a:r>
              <a:rPr lang="en-US" sz="2200" dirty="0" smtClean="0">
                <a:solidFill>
                  <a:schemeClr val="bg1">
                    <a:lumMod val="50000"/>
                  </a:schemeClr>
                </a:solidFill>
                <a:latin typeface="Calibri" panose="020F0502020204030204" pitchFamily="34" charset="0"/>
                <a:cs typeface="Calibri" panose="020F0502020204030204" pitchFamily="34" charset="0"/>
              </a:rPr>
              <a:t> default </a:t>
            </a:r>
            <a:r>
              <a:rPr lang="en-US" sz="2200" dirty="0" smtClean="0">
                <a:solidFill>
                  <a:srgbClr val="C00000"/>
                </a:solidFill>
                <a:latin typeface="Calibri" panose="020F0502020204030204" pitchFamily="34" charset="0"/>
                <a:cs typeface="Calibri" panose="020F0502020204030204" pitchFamily="34" charset="0"/>
              </a:rPr>
              <a:t>sysdate</a:t>
            </a:r>
            <a:endParaRPr lang="en-US" sz="2200" dirty="0">
              <a:latin typeface="Calibri" panose="020F0502020204030204" pitchFamily="34" charset="0"/>
              <a:cs typeface="Calibri" panose="020F0502020204030204" pitchFamily="34" charset="0"/>
            </a:endParaRPr>
          </a:p>
          <a:p>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7" name="Rectangle 6"/>
          <p:cNvSpPr/>
          <p:nvPr/>
        </p:nvSpPr>
        <p:spPr>
          <a:xfrm>
            <a:off x="76200" y="2145268"/>
            <a:ext cx="89916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 column_name column_type DEFAULT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ON NULL ] expr</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4789714" y="2895600"/>
            <a:ext cx="4191000" cy="2123658"/>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sequence</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seq1</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table</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latin typeface="Calibri" panose="020F0502020204030204" pitchFamily="34" charset="0"/>
                <a:cs typeface="Calibri" panose="020F0502020204030204" pitchFamily="34" charset="0"/>
              </a:rPr>
              <a:t>    id </a:t>
            </a:r>
            <a:r>
              <a:rPr lang="en-US" sz="2200" dirty="0" smtClean="0">
                <a:solidFill>
                  <a:srgbClr val="FC6F0D"/>
                </a:solidFill>
                <a:latin typeface="Calibri" panose="020F0502020204030204" pitchFamily="34" charset="0"/>
                <a:cs typeface="Calibri" panose="020F0502020204030204" pitchFamily="34" charset="0"/>
              </a:rPr>
              <a:t>number</a:t>
            </a:r>
            <a:r>
              <a:rPr lang="en-US" sz="2200" dirty="0" smtClean="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default</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seq1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nextval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latin typeface="Calibri" panose="020F0502020204030204" pitchFamily="34" charset="0"/>
                <a:cs typeface="Calibri" panose="020F0502020204030204" pitchFamily="34" charset="0"/>
              </a:rPr>
              <a:t>    description </a:t>
            </a:r>
            <a:r>
              <a:rPr lang="en-US" sz="2200" dirty="0" smtClean="0">
                <a:solidFill>
                  <a:srgbClr val="FC6F0D"/>
                </a:solidFill>
                <a:latin typeface="Calibri" panose="020F0502020204030204" pitchFamily="34" charset="0"/>
                <a:cs typeface="Calibri" panose="020F0502020204030204" pitchFamily="34" charset="0"/>
              </a:rPr>
              <a:t>varchar2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30</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salary </a:t>
            </a:r>
            <a:r>
              <a:rPr lang="en-US" sz="2200" dirty="0" smtClean="0">
                <a:solidFill>
                  <a:srgbClr val="FC6F0D"/>
                </a:solidFill>
                <a:latin typeface="Calibri" panose="020F0502020204030204" pitchFamily="34" charset="0"/>
                <a:cs typeface="Calibri" panose="020F0502020204030204" pitchFamily="34" charset="0"/>
              </a:rPr>
              <a:t>number </a:t>
            </a:r>
            <a:r>
              <a:rPr lang="en-US" sz="2200" dirty="0">
                <a:solidFill>
                  <a:schemeClr val="bg1">
                    <a:lumMod val="50000"/>
                  </a:schemeClr>
                </a:solidFill>
                <a:latin typeface="Calibri" panose="020F0502020204030204" pitchFamily="34" charset="0"/>
                <a:cs typeface="Calibri" panose="020F0502020204030204" pitchFamily="34" charset="0"/>
              </a:rPr>
              <a:t>default</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10</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10</a:t>
            </a:r>
          </a:p>
          <a:p>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3" name="Rectangle 2"/>
          <p:cNvSpPr/>
          <p:nvPr/>
        </p:nvSpPr>
        <p:spPr>
          <a:xfrm>
            <a:off x="152400" y="5123259"/>
            <a:ext cx="8839200" cy="1015663"/>
          </a:xfrm>
          <a:prstGeom prst="rect">
            <a:avLst/>
          </a:prstGeom>
        </p:spPr>
        <p:txBody>
          <a:bodyPr wrap="square">
            <a:spAutoFit/>
          </a:bodyPr>
          <a:lstStyle/>
          <a:p>
            <a:r>
              <a:rPr lang="en-US" sz="2000" dirty="0" smtClean="0"/>
              <a:t>DEFAULT values </a:t>
            </a:r>
            <a:r>
              <a:rPr lang="en-US" sz="2000" dirty="0"/>
              <a:t>are only used when a column is not referenced in an </a:t>
            </a:r>
            <a:r>
              <a:rPr lang="en-US" sz="2000" dirty="0" smtClean="0"/>
              <a:t>INSERT statement</a:t>
            </a:r>
            <a:r>
              <a:rPr lang="en-US" sz="2000" dirty="0"/>
              <a:t>. </a:t>
            </a:r>
            <a:r>
              <a:rPr lang="en-US" sz="2000" dirty="0" smtClean="0"/>
              <a:t>If </a:t>
            </a:r>
            <a:r>
              <a:rPr lang="en-US" sz="2000" dirty="0"/>
              <a:t>the column is referenced, even when supplying the value NULL, the default value is not used.</a:t>
            </a:r>
          </a:p>
        </p:txBody>
      </p:sp>
      <p:sp>
        <p:nvSpPr>
          <p:cNvPr id="8" name="Rectangle 7"/>
          <p:cNvSpPr/>
          <p:nvPr/>
        </p:nvSpPr>
        <p:spPr>
          <a:xfrm>
            <a:off x="76200" y="-36731"/>
            <a:ext cx="5867400" cy="707886"/>
          </a:xfrm>
          <a:prstGeom prst="rect">
            <a:avLst/>
          </a:prstGeom>
        </p:spPr>
        <p:txBody>
          <a:bodyPr wrap="square">
            <a:spAutoFit/>
          </a:bodyPr>
          <a:lstStyle/>
          <a:p>
            <a:r>
              <a:rPr lang="en-US" sz="2000" dirty="0"/>
              <a:t>A DEFAULT expression cannot contain references to PL/SQL functions or to other </a:t>
            </a:r>
            <a:r>
              <a:rPr lang="en-US" sz="2000" dirty="0" smtClean="0"/>
              <a:t>columns.</a:t>
            </a:r>
            <a:endParaRPr lang="en-US" sz="2000" dirty="0"/>
          </a:p>
        </p:txBody>
      </p:sp>
    </p:spTree>
    <p:extLst>
      <p:ext uri="{BB962C8B-B14F-4D97-AF65-F5344CB8AC3E}">
        <p14:creationId xmlns:p14="http://schemas.microsoft.com/office/powerpoint/2010/main" val="818690422"/>
      </p:ext>
    </p:extLst>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default on null expr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2400" y="762000"/>
            <a:ext cx="8839200" cy="1200329"/>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column can be given a default value using the DEFAULT keyword. The DEFAULT keyword provides a default value to a column when the Oracle INSERT INTO statement does not provide a specific value. The default value can be literal value, an expression, or a SQL Function, such as SYSDATE.</a:t>
            </a:r>
          </a:p>
        </p:txBody>
      </p:sp>
      <p:sp>
        <p:nvSpPr>
          <p:cNvPr id="6" name="Rectangle 5"/>
          <p:cNvSpPr/>
          <p:nvPr/>
        </p:nvSpPr>
        <p:spPr>
          <a:xfrm>
            <a:off x="228600" y="3048000"/>
            <a:ext cx="4953000" cy="1785104"/>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create</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sequence</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seq1</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smtClean="0">
                <a:latin typeface="Calibri" panose="020F0502020204030204" pitchFamily="34" charset="0"/>
                <a:cs typeface="Calibri" panose="020F0502020204030204" pitchFamily="34" charset="0"/>
              </a:rPr>
              <a:t>    id </a:t>
            </a:r>
            <a:r>
              <a:rPr lang="en-US" sz="2200" dirty="0" smtClean="0">
                <a:solidFill>
                  <a:srgbClr val="FC6F0D"/>
                </a:solidFill>
                <a:latin typeface="Calibri" panose="020F0502020204030204" pitchFamily="34" charset="0"/>
                <a:cs typeface="Calibri" panose="020F0502020204030204" pitchFamily="34" charset="0"/>
              </a:rPr>
              <a:t>number</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default </a:t>
            </a:r>
            <a:r>
              <a:rPr lang="en-US" sz="2200" dirty="0">
                <a:solidFill>
                  <a:schemeClr val="bg1">
                    <a:lumMod val="50000"/>
                  </a:schemeClr>
                </a:solidFill>
                <a:latin typeface="Calibri" panose="020F0502020204030204" pitchFamily="34" charset="0"/>
                <a:cs typeface="Calibri" panose="020F0502020204030204" pitchFamily="34" charset="0"/>
              </a:rPr>
              <a:t>on null  </a:t>
            </a:r>
            <a:r>
              <a:rPr lang="en-US" sz="2200" dirty="0" smtClean="0">
                <a:solidFill>
                  <a:schemeClr val="accent4">
                    <a:lumMod val="50000"/>
                  </a:schemeClr>
                </a:solidFill>
                <a:latin typeface="Calibri" panose="020F0502020204030204" pitchFamily="34" charset="0"/>
                <a:cs typeface="Arial" panose="020B0604020202020204" pitchFamily="34" charset="0"/>
              </a:rPr>
              <a:t>seq1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nextval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latin typeface="Calibri" panose="020F0502020204030204" pitchFamily="34" charset="0"/>
                <a:cs typeface="Calibri" panose="020F0502020204030204" pitchFamily="34" charset="0"/>
              </a:rPr>
              <a:t>    description </a:t>
            </a:r>
            <a:r>
              <a:rPr lang="en-US" sz="2200" dirty="0" smtClean="0">
                <a:solidFill>
                  <a:srgbClr val="FC6F0D"/>
                </a:solidFill>
                <a:latin typeface="Calibri" panose="020F0502020204030204" pitchFamily="34" charset="0"/>
                <a:cs typeface="Calibri" panose="020F0502020204030204" pitchFamily="34" charset="0"/>
              </a:rPr>
              <a:t>varchar2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30</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7" name="Rectangle 6"/>
          <p:cNvSpPr/>
          <p:nvPr/>
        </p:nvSpPr>
        <p:spPr>
          <a:xfrm>
            <a:off x="76200" y="2145268"/>
            <a:ext cx="89916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 column_name column_type DEFAULT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ON NULL ] expr</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526942430"/>
      </p:ext>
    </p:extLst>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visible/invisible column</a:t>
            </a:r>
            <a:endParaRPr lang="en-US" dirty="0"/>
          </a:p>
        </p:txBody>
      </p:sp>
      <p:sp>
        <p:nvSpPr>
          <p:cNvPr id="3" name="Rectangle 2"/>
          <p:cNvSpPr/>
          <p:nvPr/>
        </p:nvSpPr>
        <p:spPr>
          <a:xfrm>
            <a:off x="1001485" y="3212574"/>
            <a:ext cx="7141030" cy="1738938"/>
          </a:xfrm>
          <a:prstGeom prst="rect">
            <a:avLst/>
          </a:prstGeom>
          <a:solidFill>
            <a:srgbClr val="EDE701"/>
          </a:solidFill>
        </p:spPr>
        <p:txBody>
          <a:bodyPr wrap="square">
            <a:spAutoFit/>
          </a:bodyPr>
          <a:lstStyle/>
          <a:p>
            <a:r>
              <a:rPr lang="en-US" dirty="0">
                <a:latin typeface="Segoe UI Light" panose="020B0502040204020203" pitchFamily="34" charset="0"/>
                <a:cs typeface="Segoe UI Light" panose="020B0502040204020203" pitchFamily="34" charset="0"/>
              </a:rPr>
              <a:t>The following operations do not display invisible columns in the output:</a:t>
            </a:r>
          </a:p>
          <a:p>
            <a:endParaRPr lang="en-US" sz="800" dirty="0">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US" b="1" dirty="0">
                <a:latin typeface="Segoe UI Light" panose="020B0502040204020203" pitchFamily="34" charset="0"/>
                <a:cs typeface="Segoe UI Light" panose="020B0502040204020203" pitchFamily="34" charset="0"/>
              </a:rPr>
              <a:t>SELECT * FROM statements in SQL</a:t>
            </a:r>
          </a:p>
          <a:p>
            <a:pPr marL="285750" indent="-285750">
              <a:lnSpc>
                <a:spcPct val="150000"/>
              </a:lnSpc>
              <a:buFont typeface="Arial" panose="020B0604020202020204" pitchFamily="34" charset="0"/>
              <a:buChar char="•"/>
            </a:pPr>
            <a:r>
              <a:rPr lang="en-US" b="1" dirty="0">
                <a:latin typeface="Segoe UI Light" panose="020B0502040204020203" pitchFamily="34" charset="0"/>
                <a:cs typeface="Segoe UI Light" panose="020B0502040204020203" pitchFamily="34" charset="0"/>
              </a:rPr>
              <a:t>DESCRIBE commands in SQL*Plus</a:t>
            </a:r>
          </a:p>
          <a:p>
            <a:pPr marL="285750" indent="-285750">
              <a:lnSpc>
                <a:spcPct val="150000"/>
              </a:lnSpc>
              <a:buFont typeface="Arial" panose="020B0604020202020204" pitchFamily="34" charset="0"/>
              <a:buChar char="•"/>
            </a:pPr>
            <a:r>
              <a:rPr lang="en-US" b="1" dirty="0">
                <a:latin typeface="Segoe UI Light" panose="020B0502040204020203" pitchFamily="34" charset="0"/>
                <a:cs typeface="Segoe UI Light" panose="020B0502040204020203" pitchFamily="34" charset="0"/>
              </a:rPr>
              <a:t>%ROWTYPE attribute declarations in PL/SQL</a:t>
            </a:r>
          </a:p>
        </p:txBody>
      </p:sp>
    </p:spTree>
    <p:extLst>
      <p:ext uri="{BB962C8B-B14F-4D97-AF65-F5344CB8AC3E}">
        <p14:creationId xmlns:p14="http://schemas.microsoft.com/office/powerpoint/2010/main" val="1330731583"/>
      </p:ext>
    </p:extLst>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visible/invisible column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2400" y="676870"/>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Making a column invisible means it is no longer seen by SELECT * FROM, SQL*Plus or OCI describes and %ROWTYPE attributes.</a:t>
            </a:r>
          </a:p>
          <a:p>
            <a:r>
              <a:rPr lang="en-US" dirty="0" smtClean="0">
                <a:latin typeface="Arial" panose="020B0604020202020204" pitchFamily="34" charset="0"/>
                <a:cs typeface="Arial" panose="020B0604020202020204" pitchFamily="34" charset="0"/>
              </a:rPr>
              <a:t>.By </a:t>
            </a:r>
            <a:r>
              <a:rPr lang="en-US" dirty="0">
                <a:latin typeface="Arial" panose="020B0604020202020204" pitchFamily="34" charset="0"/>
                <a:cs typeface="Arial" panose="020B0604020202020204" pitchFamily="34" charset="0"/>
              </a:rPr>
              <a:t>default, table columns are always visible.</a:t>
            </a:r>
          </a:p>
        </p:txBody>
      </p:sp>
      <p:sp>
        <p:nvSpPr>
          <p:cNvPr id="6" name="Rectangle 5"/>
          <p:cNvSpPr/>
          <p:nvPr/>
        </p:nvSpPr>
        <p:spPr>
          <a:xfrm>
            <a:off x="228599" y="2739794"/>
            <a:ext cx="4953000"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create</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sequence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seq1</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id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default </a:t>
            </a:r>
            <a:r>
              <a:rPr lang="en-US" sz="2200" dirty="0">
                <a:solidFill>
                  <a:schemeClr val="bg1">
                    <a:lumMod val="50000"/>
                  </a:schemeClr>
                </a:solidFill>
                <a:latin typeface="Calibri" panose="020F0502020204030204" pitchFamily="34" charset="0"/>
                <a:cs typeface="Calibri" panose="020F0502020204030204" pitchFamily="34" charset="0"/>
              </a:rPr>
              <a:t>on null </a:t>
            </a:r>
            <a:r>
              <a:rPr lang="en-US" sz="2200" dirty="0">
                <a:solidFill>
                  <a:schemeClr val="accent4">
                    <a:lumMod val="50000"/>
                  </a:schemeClr>
                </a:solidFill>
                <a:latin typeface="Calibri" panose="020F0502020204030204" pitchFamily="34" charset="0"/>
                <a:cs typeface="Arial" panose="020B0604020202020204" pitchFamily="34" charset="0"/>
              </a:rPr>
              <a:t>seq1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nextval</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description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30</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password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varchar2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10</a:t>
            </a:r>
            <a:r>
              <a:rPr lang="en-US" sz="2200" dirty="0" smtClean="0">
                <a:solidFill>
                  <a:schemeClr val="bg1">
                    <a:lumMod val="50000"/>
                  </a:schemeClr>
                </a:solidFill>
                <a:latin typeface="Calibri" panose="020F0502020204030204" pitchFamily="34" charset="0"/>
                <a:cs typeface="Calibri" panose="020F0502020204030204" pitchFamily="34" charset="0"/>
              </a:rPr>
              <a:t>) invisible</a:t>
            </a:r>
            <a:endParaRPr lang="en-US" sz="2200" dirty="0">
              <a:solidFill>
                <a:schemeClr val="bg1">
                  <a:lumMod val="50000"/>
                </a:schemeClr>
              </a:solidFill>
              <a:latin typeface="Calibri" panose="020F0502020204030204" pitchFamily="34" charset="0"/>
              <a:cs typeface="Calibri" panose="020F0502020204030204" pitchFamily="34" charset="0"/>
            </a:endParaRPr>
          </a:p>
          <a:p>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7" name="Rectangle 6"/>
          <p:cNvSpPr/>
          <p:nvPr/>
        </p:nvSpPr>
        <p:spPr>
          <a:xfrm>
            <a:off x="152400" y="1792069"/>
            <a:ext cx="8839201"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 column_name column_type [ VISIBLE | INVISIBLE </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92034" y="61747"/>
            <a:ext cx="3168047" cy="492443"/>
          </a:xfrm>
          <a:prstGeom prst="rect">
            <a:avLst/>
          </a:prstGeom>
        </p:spPr>
        <p:txBody>
          <a:bodyPr wrap="none">
            <a:spAutoFit/>
          </a:bodyPr>
          <a:lstStyle/>
          <a:p>
            <a:r>
              <a:rPr lang="en-US" sz="2600" dirty="0">
                <a:solidFill>
                  <a:srgbClr val="C74C49"/>
                </a:solidFill>
                <a:latin typeface="Calibri" panose="020F0502020204030204" pitchFamily="34" charset="0"/>
                <a:cs typeface="Calibri" panose="020F0502020204030204" pitchFamily="34" charset="0"/>
              </a:rPr>
              <a:t>set</a:t>
            </a:r>
            <a:r>
              <a:rPr lang="en-US" sz="2600" dirty="0">
                <a:latin typeface="Calibri" panose="020F0502020204030204" pitchFamily="34" charset="0"/>
                <a:cs typeface="Calibri" panose="020F0502020204030204" pitchFamily="34" charset="0"/>
              </a:rPr>
              <a:t> </a:t>
            </a:r>
            <a:r>
              <a:rPr lang="en-US" sz="2600" dirty="0">
                <a:solidFill>
                  <a:srgbClr val="A67F59"/>
                </a:solidFill>
                <a:latin typeface="Calibri" panose="020F0502020204030204" pitchFamily="34" charset="0"/>
                <a:cs typeface="Calibri" panose="020F0502020204030204" pitchFamily="34" charset="0"/>
              </a:rPr>
              <a:t>colinvisible</a:t>
            </a:r>
            <a:r>
              <a:rPr lang="en-US" sz="2600" dirty="0">
                <a:latin typeface="Calibri" panose="020F0502020204030204" pitchFamily="34" charset="0"/>
                <a:cs typeface="Calibri" panose="020F0502020204030204" pitchFamily="34" charset="0"/>
              </a:rPr>
              <a:t> </a:t>
            </a:r>
            <a:r>
              <a:rPr lang="en-US" sz="2600" dirty="0" smtClean="0">
                <a:solidFill>
                  <a:schemeClr val="accent5">
                    <a:lumMod val="60000"/>
                    <a:lumOff val="40000"/>
                  </a:schemeClr>
                </a:solidFill>
                <a:latin typeface="Calibri" panose="020F0502020204030204" pitchFamily="34" charset="0"/>
                <a:cs typeface="Calibri" panose="020F0502020204030204" pitchFamily="34" charset="0"/>
              </a:rPr>
              <a:t>on/off</a:t>
            </a:r>
            <a:r>
              <a:rPr lang="en-US" sz="2600" dirty="0" smtClean="0">
                <a:solidFill>
                  <a:schemeClr val="bg1">
                    <a:lumMod val="50000"/>
                  </a:schemeClr>
                </a:solidFill>
                <a:latin typeface="Calibri" panose="020F0502020204030204" pitchFamily="34" charset="0"/>
                <a:cs typeface="Calibri" panose="020F0502020204030204" pitchFamily="34" charset="0"/>
              </a:rPr>
              <a:t>;</a:t>
            </a:r>
            <a:endParaRPr lang="en-US" sz="2600" dirty="0">
              <a:solidFill>
                <a:schemeClr val="bg1">
                  <a:lumMod val="50000"/>
                </a:schemeClr>
              </a:solidFill>
              <a:latin typeface="Calibri" panose="020F0502020204030204" pitchFamily="34" charset="0"/>
              <a:cs typeface="Calibri" panose="020F0502020204030204" pitchFamily="34" charset="0"/>
            </a:endParaRPr>
          </a:p>
        </p:txBody>
      </p:sp>
      <p:sp>
        <p:nvSpPr>
          <p:cNvPr id="11" name="Rectangle 10"/>
          <p:cNvSpPr/>
          <p:nvPr/>
        </p:nvSpPr>
        <p:spPr>
          <a:xfrm>
            <a:off x="228599" y="5334000"/>
            <a:ext cx="1963807" cy="430887"/>
          </a:xfrm>
          <a:prstGeom prst="rect">
            <a:avLst/>
          </a:prstGeom>
        </p:spPr>
        <p:txBody>
          <a:bodyPr wrap="none">
            <a:spAutoFit/>
          </a:bodyPr>
          <a:lstStyle/>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employee</a:t>
            </a:r>
            <a:endParaRPr lang="en-IN" sz="2200" dirty="0">
              <a:solidFill>
                <a:schemeClr val="accent4">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16469518"/>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visible/invisible column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2400" y="676870"/>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Making a column invisible means it is no longer seen by SELECT * FROM, SQL*Plus or OCI describes and %ROWTYPE attributes.</a:t>
            </a:r>
          </a:p>
          <a:p>
            <a:r>
              <a:rPr lang="en-US" dirty="0" smtClean="0">
                <a:latin typeface="Arial" panose="020B0604020202020204" pitchFamily="34" charset="0"/>
                <a:cs typeface="Arial" panose="020B0604020202020204" pitchFamily="34" charset="0"/>
              </a:rPr>
              <a:t>.By </a:t>
            </a:r>
            <a:r>
              <a:rPr lang="en-US" dirty="0">
                <a:latin typeface="Arial" panose="020B0604020202020204" pitchFamily="34" charset="0"/>
                <a:cs typeface="Arial" panose="020B0604020202020204" pitchFamily="34" charset="0"/>
              </a:rPr>
              <a:t>default, table columns are always visible.</a:t>
            </a:r>
          </a:p>
        </p:txBody>
      </p:sp>
      <p:sp>
        <p:nvSpPr>
          <p:cNvPr id="3" name="Rectangle 2"/>
          <p:cNvSpPr/>
          <p:nvPr/>
        </p:nvSpPr>
        <p:spPr>
          <a:xfrm>
            <a:off x="92034" y="61747"/>
            <a:ext cx="3168047" cy="492443"/>
          </a:xfrm>
          <a:prstGeom prst="rect">
            <a:avLst/>
          </a:prstGeom>
        </p:spPr>
        <p:txBody>
          <a:bodyPr wrap="none">
            <a:spAutoFit/>
          </a:bodyPr>
          <a:lstStyle/>
          <a:p>
            <a:r>
              <a:rPr lang="en-US" sz="2600" dirty="0">
                <a:solidFill>
                  <a:srgbClr val="C74C49"/>
                </a:solidFill>
                <a:latin typeface="Calibri" panose="020F0502020204030204" pitchFamily="34" charset="0"/>
                <a:cs typeface="Calibri" panose="020F0502020204030204" pitchFamily="34" charset="0"/>
              </a:rPr>
              <a:t>set</a:t>
            </a:r>
            <a:r>
              <a:rPr lang="en-US" sz="2600" dirty="0">
                <a:latin typeface="Calibri" panose="020F0502020204030204" pitchFamily="34" charset="0"/>
                <a:cs typeface="Calibri" panose="020F0502020204030204" pitchFamily="34" charset="0"/>
              </a:rPr>
              <a:t> </a:t>
            </a:r>
            <a:r>
              <a:rPr lang="en-US" sz="2600" dirty="0">
                <a:solidFill>
                  <a:srgbClr val="A67F59"/>
                </a:solidFill>
                <a:latin typeface="Calibri" panose="020F0502020204030204" pitchFamily="34" charset="0"/>
                <a:cs typeface="Calibri" panose="020F0502020204030204" pitchFamily="34" charset="0"/>
              </a:rPr>
              <a:t>colinvisible</a:t>
            </a:r>
            <a:r>
              <a:rPr lang="en-US" sz="2600" dirty="0">
                <a:latin typeface="Calibri" panose="020F0502020204030204" pitchFamily="34" charset="0"/>
                <a:cs typeface="Calibri" panose="020F0502020204030204" pitchFamily="34" charset="0"/>
              </a:rPr>
              <a:t> </a:t>
            </a:r>
            <a:r>
              <a:rPr lang="en-US" sz="2600" dirty="0" smtClean="0">
                <a:solidFill>
                  <a:schemeClr val="accent5">
                    <a:lumMod val="60000"/>
                    <a:lumOff val="40000"/>
                  </a:schemeClr>
                </a:solidFill>
                <a:latin typeface="Calibri" panose="020F0502020204030204" pitchFamily="34" charset="0"/>
                <a:cs typeface="Calibri" panose="020F0502020204030204" pitchFamily="34" charset="0"/>
              </a:rPr>
              <a:t>on/off</a:t>
            </a:r>
            <a:r>
              <a:rPr lang="en-US" sz="2600" dirty="0" smtClean="0">
                <a:solidFill>
                  <a:schemeClr val="bg1">
                    <a:lumMod val="50000"/>
                  </a:schemeClr>
                </a:solidFill>
                <a:latin typeface="Calibri" panose="020F0502020204030204" pitchFamily="34" charset="0"/>
                <a:cs typeface="Calibri" panose="020F0502020204030204" pitchFamily="34" charset="0"/>
              </a:rPr>
              <a:t>;</a:t>
            </a:r>
            <a:endParaRPr lang="en-US" sz="2600" dirty="0">
              <a:solidFill>
                <a:schemeClr val="bg1">
                  <a:lumMod val="50000"/>
                </a:schemeClr>
              </a:solidFill>
              <a:latin typeface="Calibri" panose="020F0502020204030204" pitchFamily="34" charset="0"/>
              <a:cs typeface="Calibri" panose="020F0502020204030204" pitchFamily="34" charset="0"/>
            </a:endParaRPr>
          </a:p>
        </p:txBody>
      </p:sp>
      <p:sp>
        <p:nvSpPr>
          <p:cNvPr id="9" name="Rectangle 8"/>
          <p:cNvSpPr/>
          <p:nvPr/>
        </p:nvSpPr>
        <p:spPr>
          <a:xfrm>
            <a:off x="152400" y="2394972"/>
            <a:ext cx="8762999"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alter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modify</a:t>
            </a:r>
            <a:r>
              <a:rPr lang="en-US" sz="2200" dirty="0">
                <a:latin typeface="Calibri" panose="020F0502020204030204" pitchFamily="34" charset="0"/>
                <a:cs typeface="Calibri" panose="020F0502020204030204" pitchFamily="34" charset="0"/>
              </a:rPr>
              <a:t> password </a:t>
            </a:r>
            <a:r>
              <a:rPr lang="en-US" sz="2200" dirty="0">
                <a:solidFill>
                  <a:schemeClr val="bg1">
                    <a:lumMod val="50000"/>
                  </a:schemeClr>
                </a:solidFill>
                <a:latin typeface="Calibri" panose="020F0502020204030204" pitchFamily="34" charset="0"/>
                <a:cs typeface="Calibri" panose="020F0502020204030204" pitchFamily="34" charset="0"/>
              </a:rPr>
              <a:t>visible</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alter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modify</a:t>
            </a:r>
            <a:r>
              <a:rPr lang="en-US" sz="2200" dirty="0">
                <a:latin typeface="Calibri" panose="020F0502020204030204" pitchFamily="34" charset="0"/>
                <a:cs typeface="Calibri" panose="020F0502020204030204" pitchFamily="34" charset="0"/>
              </a:rPr>
              <a:t> password </a:t>
            </a:r>
            <a:r>
              <a:rPr lang="en-US" sz="2200" dirty="0">
                <a:solidFill>
                  <a:schemeClr val="bg1">
                    <a:lumMod val="50000"/>
                  </a:schemeClr>
                </a:solidFill>
                <a:latin typeface="Calibri" panose="020F0502020204030204" pitchFamily="34" charset="0"/>
                <a:cs typeface="Calibri" panose="020F0502020204030204" pitchFamily="34" charset="0"/>
              </a:rPr>
              <a:t>in</a:t>
            </a:r>
            <a:r>
              <a:rPr lang="en-US" sz="2200" dirty="0" smtClean="0">
                <a:solidFill>
                  <a:schemeClr val="bg1">
                    <a:lumMod val="50000"/>
                  </a:schemeClr>
                </a:solidFill>
                <a:latin typeface="Calibri" panose="020F0502020204030204" pitchFamily="34" charset="0"/>
                <a:cs typeface="Calibri" panose="020F0502020204030204" pitchFamily="34" charset="0"/>
              </a:rPr>
              <a:t>visible;</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12" name="Rectangle 11"/>
          <p:cNvSpPr/>
          <p:nvPr/>
        </p:nvSpPr>
        <p:spPr>
          <a:xfrm>
            <a:off x="152400" y="1764268"/>
            <a:ext cx="8991600" cy="369332"/>
          </a:xfrm>
          <a:prstGeom prst="rect">
            <a:avLst/>
          </a:prstGeom>
          <a:noFill/>
        </p:spPr>
        <p:txBody>
          <a:bodyPr wrap="square">
            <a:spAutoFit/>
          </a:bodyPr>
          <a:lstStyle/>
          <a:p>
            <a:r>
              <a:rPr lang="en-US" dirty="0" smtClean="0">
                <a:solidFill>
                  <a:srgbClr val="0070C0"/>
                </a:solidFill>
                <a:latin typeface="Consolas" panose="020B0609020204030204" pitchFamily="49" charset="0"/>
                <a:cs typeface="Arial" panose="020B0604020202020204" pitchFamily="34" charset="0"/>
              </a:rPr>
              <a:t>ALTER TABLE </a:t>
            </a:r>
            <a:r>
              <a:rPr lang="en-US" dirty="0">
                <a:solidFill>
                  <a:srgbClr val="0070C0"/>
                </a:solidFill>
                <a:latin typeface="Consolas" panose="020B0609020204030204" pitchFamily="49" charset="0"/>
                <a:cs typeface="Arial" panose="020B0604020202020204" pitchFamily="34" charset="0"/>
              </a:rPr>
              <a:t>table_name </a:t>
            </a:r>
            <a:r>
              <a:rPr lang="en-US" dirty="0" smtClean="0">
                <a:solidFill>
                  <a:srgbClr val="0070C0"/>
                </a:solidFill>
                <a:latin typeface="Consolas" panose="020B0609020204030204" pitchFamily="49" charset="0"/>
                <a:cs typeface="Arial" panose="020B0604020202020204" pitchFamily="34" charset="0"/>
              </a:rPr>
              <a:t>MODIFY(column_name) [{ VISIBLE | INVISIBLE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681366510"/>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06817"/>
            <a:ext cx="8839200" cy="4431983"/>
          </a:xfrm>
          <a:prstGeom prst="rect">
            <a:avLst/>
          </a:prstGeom>
        </p:spPr>
        <p:txBody>
          <a:bodyPr wrap="square">
            <a:spAutoFit/>
          </a:bodyPr>
          <a:lstStyle/>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The SELECT * syntax will not display an INVISIBLE column. However, if you include an INVISIBLE </a:t>
            </a:r>
            <a:r>
              <a:rPr lang="en-US" dirty="0" smtClean="0">
                <a:solidFill>
                  <a:srgbClr val="049DC8"/>
                </a:solidFill>
                <a:latin typeface="Arial" panose="020B0604020202020204" pitchFamily="34" charset="0"/>
                <a:cs typeface="Arial" panose="020B0604020202020204" pitchFamily="34" charset="0"/>
              </a:rPr>
              <a:t>column_name </a:t>
            </a:r>
            <a:r>
              <a:rPr lang="en-US" dirty="0">
                <a:solidFill>
                  <a:srgbClr val="049DC8"/>
                </a:solidFill>
                <a:latin typeface="Arial" panose="020B0604020202020204" pitchFamily="34" charset="0"/>
                <a:cs typeface="Arial" panose="020B0604020202020204" pitchFamily="34" charset="0"/>
              </a:rPr>
              <a:t>in the select list of a SELECT statement, then the column will be displayed</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You cannot implicitly specify a value for an INVISIBLE column in the VALUES clause of an INSERT statement. You must specify the INVISIBLE </a:t>
            </a:r>
            <a:r>
              <a:rPr lang="en-US" dirty="0" smtClean="0">
                <a:solidFill>
                  <a:srgbClr val="049DC8"/>
                </a:solidFill>
                <a:latin typeface="Arial" panose="020B0604020202020204" pitchFamily="34" charset="0"/>
                <a:cs typeface="Arial" panose="020B0604020202020204" pitchFamily="34" charset="0"/>
              </a:rPr>
              <a:t>column_name </a:t>
            </a:r>
            <a:r>
              <a:rPr lang="en-US" dirty="0">
                <a:solidFill>
                  <a:srgbClr val="049DC8"/>
                </a:solidFill>
                <a:latin typeface="Arial" panose="020B0604020202020204" pitchFamily="34" charset="0"/>
                <a:cs typeface="Arial" panose="020B0604020202020204" pitchFamily="34" charset="0"/>
              </a:rPr>
              <a:t>in the column list</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A virtual column can be an INVISIBLE column</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PL/SQL %ROWTYPE attributes do not show INVISIBLE columns</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Invisible columns are not assigned a column order, so if an invisible column is made visible it is listed as the last column of the table</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smtClean="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External tables, Cluster tables, and Temporary tables cannot have invisible columns</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Attributes of user-defined types cannot be invisible.</a:t>
            </a: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visible/invisible  column</a:t>
            </a:r>
            <a:endParaRPr lang="en-IN" sz="3200" b="1" i="1" dirty="0">
              <a:solidFill>
                <a:srgbClr val="FFFF00"/>
              </a:solidFill>
              <a:latin typeface="Arial" pitchFamily="34" charset="0"/>
              <a:cs typeface="Arial" pitchFamily="34" charset="0"/>
            </a:endParaRPr>
          </a:p>
        </p:txBody>
      </p:sp>
      <p:sp>
        <p:nvSpPr>
          <p:cNvPr id="4" name="TextBox 3"/>
          <p:cNvSpPr txBox="1"/>
          <p:nvPr/>
        </p:nvSpPr>
        <p:spPr>
          <a:xfrm>
            <a:off x="228600" y="685800"/>
            <a:ext cx="3020379" cy="400110"/>
          </a:xfrm>
          <a:prstGeom prst="rect">
            <a:avLst/>
          </a:prstGeom>
          <a:noFill/>
        </p:spPr>
        <p:txBody>
          <a:bodyPr wrap="none" rtlCol="0">
            <a:spAutoFit/>
          </a:bodyPr>
          <a:lstStyle/>
          <a:p>
            <a:r>
              <a:rPr lang="en-US" sz="2000" dirty="0" smtClean="0">
                <a:solidFill>
                  <a:srgbClr val="FF0000"/>
                </a:solidFill>
              </a:rPr>
              <a:t>Remember the following:</a:t>
            </a:r>
            <a:endParaRPr lang="en-US" sz="2000" dirty="0">
              <a:solidFill>
                <a:srgbClr val="FF0000"/>
              </a:solidFill>
            </a:endParaRPr>
          </a:p>
        </p:txBody>
      </p:sp>
    </p:spTree>
    <p:extLst>
      <p:ext uri="{BB962C8B-B14F-4D97-AF65-F5344CB8AC3E}">
        <p14:creationId xmlns:p14="http://schemas.microsoft.com/office/powerpoint/2010/main" val="1476611570"/>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virtual column</a:t>
            </a:r>
            <a:endParaRPr lang="en-US" dirty="0"/>
          </a:p>
        </p:txBody>
      </p:sp>
      <p:sp>
        <p:nvSpPr>
          <p:cNvPr id="3" name="Rectangle 2"/>
          <p:cNvSpPr/>
          <p:nvPr/>
        </p:nvSpPr>
        <p:spPr>
          <a:xfrm>
            <a:off x="1491342" y="3259777"/>
            <a:ext cx="6161315" cy="369332"/>
          </a:xfrm>
          <a:prstGeom prst="rect">
            <a:avLst/>
          </a:prstGeom>
          <a:solidFill>
            <a:srgbClr val="EDE701"/>
          </a:solidFill>
        </p:spPr>
        <p:txBody>
          <a:bodyPr wrap="square">
            <a:spAutoFit/>
          </a:bodyPr>
          <a:lstStyle/>
          <a:p>
            <a:r>
              <a:rPr lang="en-US" dirty="0" smtClean="0"/>
              <a:t>Virtual </a:t>
            </a:r>
            <a:r>
              <a:rPr lang="en-US" dirty="0"/>
              <a:t>column's value is calculated only when it is queried</a:t>
            </a:r>
            <a:r>
              <a:rPr lang="en-US" dirty="0" smtClean="0"/>
              <a:t>.</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679470239"/>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0"/>
            <a:ext cx="8839200" cy="646331"/>
          </a:xfrm>
          <a:prstGeom prst="rect">
            <a:avLst/>
          </a:prstGeom>
        </p:spPr>
        <p:txBody>
          <a:bodyPr wrap="square">
            <a:spAutoFit/>
          </a:bodyPr>
          <a:lstStyle/>
          <a:p>
            <a:r>
              <a:rPr lang="en-US" dirty="0" smtClean="0"/>
              <a:t>Virtual </a:t>
            </a:r>
            <a:r>
              <a:rPr lang="en-US" dirty="0"/>
              <a:t>columns appear to be normal table columns, but their values are derived rather than being stored on disc</a:t>
            </a:r>
            <a:r>
              <a:rPr lang="en-US" dirty="0" smtClean="0"/>
              <a:t>.</a:t>
            </a:r>
            <a:endParaRPr lang="en-US" dirty="0">
              <a:latin typeface="Arial" panose="020B0604020202020204" pitchFamily="34" charset="0"/>
              <a:cs typeface="Arial" panose="020B0604020202020204"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virtual column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1792069"/>
            <a:ext cx="89916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(column_name [datatype] [GENERATED ALWAYS] AS (column_expression</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VIRTUAL</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p:txBody>
      </p:sp>
      <p:sp>
        <p:nvSpPr>
          <p:cNvPr id="8" name="Rectangle 7"/>
          <p:cNvSpPr/>
          <p:nvPr/>
        </p:nvSpPr>
        <p:spPr>
          <a:xfrm>
            <a:off x="149431" y="2848973"/>
            <a:ext cx="4953000" cy="1785104"/>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id </a:t>
            </a:r>
            <a:r>
              <a:rPr lang="en-US" sz="2200" dirty="0" smtClean="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r>
              <a:rPr lang="en-US" sz="2200" dirty="0">
                <a:latin typeface="Calibri" panose="020F0502020204030204" pitchFamily="34" charset="0"/>
                <a:cs typeface="Calibri" panose="020F0502020204030204" pitchFamily="34" charset="0"/>
              </a:rPr>
              <a:t>    description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30</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password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varchar2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10</a:t>
            </a:r>
            <a:r>
              <a:rPr lang="en-US" sz="2200" dirty="0" smtClean="0">
                <a:solidFill>
                  <a:schemeClr val="bg1">
                    <a:lumMod val="50000"/>
                  </a:schemeClr>
                </a:solidFill>
                <a:latin typeface="Calibri" panose="020F0502020204030204" pitchFamily="34" charset="0"/>
                <a:cs typeface="Calibri" panose="020F0502020204030204" pitchFamily="34" charset="0"/>
              </a:rPr>
              <a:t>) invisible</a:t>
            </a:r>
            <a:endParaRPr lang="en-US" sz="2200" dirty="0">
              <a:solidFill>
                <a:schemeClr val="bg1">
                  <a:lumMod val="50000"/>
                </a:schemeClr>
              </a:solidFill>
              <a:latin typeface="Calibri" panose="020F0502020204030204" pitchFamily="34" charset="0"/>
              <a:cs typeface="Calibri" panose="020F0502020204030204" pitchFamily="34" charset="0"/>
            </a:endParaRPr>
          </a:p>
          <a:p>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63896680"/>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virtual column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2400" y="1295400"/>
            <a:ext cx="8839200"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It cannot refer to another virtual column by name</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Any columns referenced in column_expression must be defined on the same table</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It can refer to a deterministic user-defined function</a:t>
            </a:r>
            <a:r>
              <a:rPr lang="en-US" dirty="0" smtClean="0">
                <a:solidFill>
                  <a:srgbClr val="049DC8"/>
                </a:solidFill>
                <a:latin typeface="Arial" panose="020B0604020202020204" pitchFamily="34" charset="0"/>
                <a:cs typeface="Arial" panose="020B0604020202020204" pitchFamily="34" charset="0"/>
              </a:rPr>
              <a:t>.</a:t>
            </a:r>
          </a:p>
        </p:txBody>
      </p:sp>
      <p:sp>
        <p:nvSpPr>
          <p:cNvPr id="6" name="TextBox 5"/>
          <p:cNvSpPr txBox="1"/>
          <p:nvPr/>
        </p:nvSpPr>
        <p:spPr>
          <a:xfrm>
            <a:off x="228600" y="685800"/>
            <a:ext cx="3020379" cy="400110"/>
          </a:xfrm>
          <a:prstGeom prst="rect">
            <a:avLst/>
          </a:prstGeom>
          <a:noFill/>
        </p:spPr>
        <p:txBody>
          <a:bodyPr wrap="none" rtlCol="0">
            <a:spAutoFit/>
          </a:bodyPr>
          <a:lstStyle/>
          <a:p>
            <a:r>
              <a:rPr lang="en-US" sz="2000" dirty="0" smtClean="0">
                <a:solidFill>
                  <a:srgbClr val="FF0000"/>
                </a:solidFill>
              </a:rPr>
              <a:t>Remember the following:</a:t>
            </a:r>
            <a:endParaRPr lang="en-US" sz="2000" dirty="0">
              <a:solidFill>
                <a:srgbClr val="FF0000"/>
              </a:solidFill>
            </a:endParaRPr>
          </a:p>
        </p:txBody>
      </p:sp>
    </p:spTree>
    <p:extLst>
      <p:ext uri="{BB962C8B-B14F-4D97-AF65-F5344CB8AC3E}">
        <p14:creationId xmlns:p14="http://schemas.microsoft.com/office/powerpoint/2010/main" val="27596332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Composite</a:t>
            </a:r>
            <a:r>
              <a:rPr lang="en-US" sz="4800" b="1" dirty="0">
                <a:solidFill>
                  <a:srgbClr val="7EEEE3"/>
                </a:solidFill>
                <a:latin typeface="Arial" pitchFamily="34" charset="0"/>
                <a:ea typeface="MS Mincho" pitchFamily="49" charset="-128"/>
                <a:cs typeface="Arial" pitchFamily="34" charset="0"/>
              </a:rPr>
              <a:t> </a:t>
            </a:r>
            <a:r>
              <a:rPr lang="en-US" sz="4800" b="1" dirty="0" smtClean="0">
                <a:solidFill>
                  <a:srgbClr val="7EEEE3"/>
                </a:solidFill>
                <a:latin typeface="Segoe UI Light" panose="020B0502040204020203" pitchFamily="34" charset="0"/>
                <a:cs typeface="Segoe UI Light" panose="020B0502040204020203" pitchFamily="34" charset="0"/>
              </a:rPr>
              <a:t>VS </a:t>
            </a:r>
            <a:r>
              <a:rPr lang="en-US" sz="4800" dirty="0">
                <a:solidFill>
                  <a:srgbClr val="7EEEE3"/>
                </a:solidFill>
                <a:latin typeface="Segoe UI Light" panose="020B0502040204020203" pitchFamily="34" charset="0"/>
                <a:cs typeface="Segoe UI Light" panose="020B0502040204020203" pitchFamily="34" charset="0"/>
              </a:rPr>
              <a:t>Multi</a:t>
            </a:r>
            <a:r>
              <a:rPr lang="en-US" sz="4800" b="1" dirty="0">
                <a:solidFill>
                  <a:srgbClr val="7EEEE3"/>
                </a:solidFill>
                <a:latin typeface="Arial" pitchFamily="34" charset="0"/>
                <a:ea typeface="MS Mincho" pitchFamily="49" charset="-128"/>
                <a:cs typeface="Arial" pitchFamily="34" charset="0"/>
              </a:rPr>
              <a:t> </a:t>
            </a:r>
            <a:r>
              <a:rPr lang="en-US" sz="4800" dirty="0">
                <a:solidFill>
                  <a:srgbClr val="7EEEE3"/>
                </a:solidFill>
                <a:latin typeface="Segoe UI Light" panose="020B0502040204020203" pitchFamily="34" charset="0"/>
                <a:cs typeface="Segoe UI Light" panose="020B0502040204020203" pitchFamily="34" charset="0"/>
              </a:rPr>
              <a:t>Valued</a:t>
            </a:r>
            <a:r>
              <a:rPr lang="en-US" sz="4800" b="1" dirty="0">
                <a:solidFill>
                  <a:srgbClr val="7EEEE3"/>
                </a:solidFill>
                <a:latin typeface="Arial" pitchFamily="34" charset="0"/>
                <a:ea typeface="MS Mincho" pitchFamily="49" charset="-128"/>
                <a:cs typeface="Arial" pitchFamily="34" charset="0"/>
              </a:rPr>
              <a:t> </a:t>
            </a:r>
            <a:r>
              <a:rPr lang="en-US" sz="4800" dirty="0" smtClean="0">
                <a:solidFill>
                  <a:srgbClr val="7EEEE3"/>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todo</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2000"/>
            <a:ext cx="8839200"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TODO</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08975665"/>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todo</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2000"/>
            <a:ext cx="8839200"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TODO</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4708837"/>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todo</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2000"/>
            <a:ext cx="8839200"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TODO</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6578619"/>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49069"/>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Specify GLOBAL TEMPORARY to indicate that the table is temporary and that its definition is visible to all sessions with appropriate privileges. The data in a temporary table is visible only to the session that inserts the data into the table.</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90500" y="2895600"/>
            <a:ext cx="8763000" cy="2246769"/>
          </a:xfrm>
          <a:prstGeom prst="rect">
            <a:avLst/>
          </a:prstGeom>
        </p:spPr>
        <p:txBody>
          <a:bodyPr wrap="square">
            <a:spAutoFit/>
          </a:bodyPr>
          <a:lstStyle/>
          <a:p>
            <a:pPr marL="285750" indent="-285750">
              <a:buFont typeface="Arial" panose="020B0604020202020204" pitchFamily="34" charset="0"/>
              <a:buChar char="•"/>
            </a:pPr>
            <a:r>
              <a:rPr lang="en-US" dirty="0">
                <a:solidFill>
                  <a:schemeClr val="accent2">
                    <a:lumMod val="75000"/>
                  </a:schemeClr>
                </a:solidFill>
              </a:rPr>
              <a:t>Temporary tables cannot be partitioned, clustered, or index organized</a:t>
            </a:r>
            <a:r>
              <a:rPr lang="en-US" dirty="0" smtClean="0">
                <a:solidFill>
                  <a:schemeClr val="accent2">
                    <a:lumMod val="75000"/>
                  </a:schemeClr>
                </a:solidFill>
              </a:rPr>
              <a:t>.</a:t>
            </a:r>
          </a:p>
          <a:p>
            <a:pPr marL="285750" indent="-285750">
              <a:buFont typeface="Arial" panose="020B0604020202020204" pitchFamily="34" charset="0"/>
              <a:buChar char="•"/>
            </a:pPr>
            <a:endParaRPr lang="en-US" sz="800" dirty="0">
              <a:solidFill>
                <a:schemeClr val="accent2">
                  <a:lumMod val="75000"/>
                </a:schemeClr>
              </a:solidFill>
            </a:endParaRPr>
          </a:p>
          <a:p>
            <a:pPr marL="285750" indent="-285750">
              <a:buFont typeface="Arial" panose="020B0604020202020204" pitchFamily="34" charset="0"/>
              <a:buChar char="•"/>
            </a:pPr>
            <a:r>
              <a:rPr lang="en-US" dirty="0" smtClean="0">
                <a:solidFill>
                  <a:schemeClr val="accent2">
                    <a:lumMod val="75000"/>
                  </a:schemeClr>
                </a:solidFill>
              </a:rPr>
              <a:t>You </a:t>
            </a:r>
            <a:r>
              <a:rPr lang="en-US" dirty="0">
                <a:solidFill>
                  <a:schemeClr val="accent2">
                    <a:lumMod val="75000"/>
                  </a:schemeClr>
                </a:solidFill>
              </a:rPr>
              <a:t>cannot specify any foreign key constraints on temporary tables</a:t>
            </a:r>
            <a:r>
              <a:rPr lang="en-US" dirty="0" smtClean="0">
                <a:solidFill>
                  <a:schemeClr val="accent2">
                    <a:lumMod val="75000"/>
                  </a:schemeClr>
                </a:solidFill>
              </a:rPr>
              <a:t>.</a:t>
            </a:r>
          </a:p>
          <a:p>
            <a:pPr marL="285750" indent="-285750">
              <a:buFont typeface="Arial" panose="020B0604020202020204" pitchFamily="34" charset="0"/>
              <a:buChar char="•"/>
            </a:pPr>
            <a:endParaRPr lang="en-US" sz="800" dirty="0">
              <a:solidFill>
                <a:schemeClr val="accent2">
                  <a:lumMod val="75000"/>
                </a:schemeClr>
              </a:solidFill>
            </a:endParaRPr>
          </a:p>
          <a:p>
            <a:pPr marL="285750" indent="-285750">
              <a:buFont typeface="Arial" panose="020B0604020202020204" pitchFamily="34" charset="0"/>
              <a:buChar char="•"/>
            </a:pPr>
            <a:r>
              <a:rPr lang="en-US" dirty="0" smtClean="0">
                <a:solidFill>
                  <a:schemeClr val="accent2">
                    <a:lumMod val="75000"/>
                  </a:schemeClr>
                </a:solidFill>
              </a:rPr>
              <a:t>Temporary </a:t>
            </a:r>
            <a:r>
              <a:rPr lang="en-US" dirty="0">
                <a:solidFill>
                  <a:schemeClr val="accent2">
                    <a:lumMod val="75000"/>
                  </a:schemeClr>
                </a:solidFill>
              </a:rPr>
              <a:t>tables cannot contain columns of nested table</a:t>
            </a:r>
            <a:r>
              <a:rPr lang="en-US" dirty="0" smtClean="0">
                <a:solidFill>
                  <a:schemeClr val="accent2">
                    <a:lumMod val="75000"/>
                  </a:schemeClr>
                </a:solidFill>
              </a:rPr>
              <a:t>.</a:t>
            </a:r>
          </a:p>
          <a:p>
            <a:pPr marL="285750" indent="-285750">
              <a:buFont typeface="Arial" panose="020B0604020202020204" pitchFamily="34" charset="0"/>
              <a:buChar char="•"/>
            </a:pPr>
            <a:endParaRPr lang="en-US" sz="800" dirty="0" smtClean="0">
              <a:solidFill>
                <a:schemeClr val="accent2">
                  <a:lumMod val="75000"/>
                </a:schemeClr>
              </a:solidFill>
            </a:endParaRPr>
          </a:p>
          <a:p>
            <a:pPr marL="285750" indent="-285750">
              <a:buFont typeface="Arial" panose="020B0604020202020204" pitchFamily="34" charset="0"/>
              <a:buChar char="•"/>
            </a:pPr>
            <a:r>
              <a:rPr lang="en-US" dirty="0">
                <a:solidFill>
                  <a:schemeClr val="accent2">
                    <a:lumMod val="75000"/>
                  </a:schemeClr>
                </a:solidFill>
              </a:rPr>
              <a:t>If the TRUNCATE statement is issued against a temporary table, only the session specific data is truncated. There is no affect on the data of other sessions</a:t>
            </a:r>
            <a:r>
              <a:rPr lang="en-US" dirty="0" smtClean="0">
                <a:solidFill>
                  <a:schemeClr val="accent2">
                    <a:lumMod val="75000"/>
                  </a:schemeClr>
                </a:solidFill>
              </a:rPr>
              <a:t>.</a:t>
            </a:r>
          </a:p>
          <a:p>
            <a:pPr marL="285750" indent="-285750">
              <a:buFont typeface="Arial" panose="020B0604020202020204" pitchFamily="34" charset="0"/>
              <a:buChar char="•"/>
            </a:pPr>
            <a:endParaRPr lang="en-US" sz="800" dirty="0" smtClean="0">
              <a:solidFill>
                <a:schemeClr val="accent2">
                  <a:lumMod val="75000"/>
                </a:schemeClr>
              </a:solidFill>
            </a:endParaRPr>
          </a:p>
          <a:p>
            <a:pPr marL="285750" indent="-285750">
              <a:buFont typeface="Arial" panose="020B0604020202020204" pitchFamily="34" charset="0"/>
              <a:buChar char="•"/>
            </a:pPr>
            <a:r>
              <a:rPr lang="en-US" dirty="0">
                <a:solidFill>
                  <a:schemeClr val="accent2">
                    <a:lumMod val="75000"/>
                  </a:schemeClr>
                </a:solidFill>
              </a:rPr>
              <a:t>A temporary table cannot contain INVISIBLE columns.</a:t>
            </a:r>
          </a:p>
        </p:txBody>
      </p:sp>
      <p:sp>
        <p:nvSpPr>
          <p:cNvPr id="6" name="Rectangle 5"/>
          <p:cNvSpPr/>
          <p:nvPr/>
        </p:nvSpPr>
        <p:spPr>
          <a:xfrm>
            <a:off x="190500" y="1819870"/>
            <a:ext cx="8763000" cy="923330"/>
          </a:xfrm>
          <a:prstGeom prst="rect">
            <a:avLst/>
          </a:prstGeom>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 GLOBAL TEMPORARY ] TABLE [ schema. ] table_name</a:t>
            </a:r>
          </a:p>
          <a:p>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column_name datatype [ (size) </a:t>
            </a:r>
            <a:r>
              <a:rPr lang="en-US" dirty="0" smtClean="0">
                <a:solidFill>
                  <a:srgbClr val="0070C0"/>
                </a:solidFill>
                <a:latin typeface="Consolas" panose="020B0609020204030204" pitchFamily="49" charset="0"/>
                <a:cs typeface="Arial" panose="020B0604020202020204" pitchFamily="34" charset="0"/>
              </a:rPr>
              <a:t>] ) { ON </a:t>
            </a:r>
            <a:r>
              <a:rPr lang="en-US" dirty="0">
                <a:solidFill>
                  <a:srgbClr val="0070C0"/>
                </a:solidFill>
                <a:latin typeface="Consolas" panose="020B0609020204030204" pitchFamily="49" charset="0"/>
                <a:cs typeface="Arial" panose="020B0604020202020204" pitchFamily="34" charset="0"/>
              </a:rPr>
              <a:t>COMMIT DELETE </a:t>
            </a:r>
            <a:r>
              <a:rPr lang="en-US" dirty="0" smtClean="0">
                <a:solidFill>
                  <a:srgbClr val="0070C0"/>
                </a:solidFill>
                <a:latin typeface="Consolas" panose="020B0609020204030204" pitchFamily="49" charset="0"/>
                <a:cs typeface="Arial" panose="020B0604020202020204" pitchFamily="34" charset="0"/>
              </a:rPr>
              <a:t>ROWS | </a:t>
            </a:r>
            <a:r>
              <a:rPr lang="en-US" dirty="0">
                <a:solidFill>
                  <a:srgbClr val="0070C0"/>
                </a:solidFill>
                <a:latin typeface="Consolas" panose="020B0609020204030204" pitchFamily="49" charset="0"/>
                <a:cs typeface="Arial" panose="020B0604020202020204" pitchFamily="34" charset="0"/>
              </a:rPr>
              <a:t>ON COMMIT PRESERVE ROWS</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05200" y="4754155"/>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52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alter table</a:t>
            </a:r>
            <a:endParaRPr lang="en-US" dirty="0"/>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Composite / Multi 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a:t>account lock/unlock</a:t>
            </a:r>
          </a:p>
        </p:txBody>
      </p:sp>
      <p:sp>
        <p:nvSpPr>
          <p:cNvPr id="3" name="Rectangle 2"/>
          <p:cNvSpPr/>
          <p:nvPr/>
        </p:nvSpPr>
        <p:spPr>
          <a:xfrm>
            <a:off x="76200" y="32004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1173857743"/>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account lock /unlock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US" dirty="0"/>
              <a:t>To </a:t>
            </a:r>
            <a:r>
              <a:rPr lang="en-US" dirty="0" smtClean="0"/>
              <a:t>lock/unlock</a:t>
            </a:r>
            <a:r>
              <a:rPr lang="en-US" dirty="0"/>
              <a:t> an Oracle user account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46512" y="1905000"/>
            <a:ext cx="90678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ALTER USER </a:t>
            </a:r>
            <a:r>
              <a:rPr lang="en-US" dirty="0" smtClean="0">
                <a:solidFill>
                  <a:srgbClr val="0070C0"/>
                </a:solidFill>
                <a:latin typeface="Consolas" panose="020B0609020204030204" pitchFamily="49" charset="0"/>
                <a:cs typeface="Arial" panose="020B0604020202020204" pitchFamily="34" charset="0"/>
              </a:rPr>
              <a:t>user_name </a:t>
            </a:r>
            <a:r>
              <a:rPr lang="en-US" dirty="0">
                <a:solidFill>
                  <a:srgbClr val="0070C0"/>
                </a:solidFill>
                <a:latin typeface="Consolas" panose="020B0609020204030204" pitchFamily="49" charset="0"/>
                <a:cs typeface="Arial" panose="020B0604020202020204" pitchFamily="34" charset="0"/>
              </a:rPr>
              <a:t>{ PASSWORD EXPIRE | ACCOUNT { LOCK | UNLOCK }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97971" y="2694801"/>
            <a:ext cx="4572000" cy="769441"/>
          </a:xfrm>
          <a:prstGeom prst="rect">
            <a:avLst/>
          </a:prstGeom>
        </p:spPr>
        <p:txBody>
          <a:bodyPr>
            <a:spAutoFit/>
          </a:bodyPr>
          <a:lstStyle/>
          <a:p>
            <a:r>
              <a:rPr lang="en-US" sz="2200" dirty="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user</a:t>
            </a:r>
            <a:r>
              <a:rPr lang="en-US" sz="2200" dirty="0" smtClean="0">
                <a:latin typeface="Calibri" panose="020F0502020204030204" pitchFamily="34" charset="0"/>
                <a:cs typeface="Calibri" panose="020F0502020204030204" pitchFamily="34" charset="0"/>
              </a:rPr>
              <a:t> u1 </a:t>
            </a:r>
            <a:r>
              <a:rPr lang="en-US" sz="2200" dirty="0">
                <a:solidFill>
                  <a:srgbClr val="FC6F0D"/>
                </a:solidFill>
                <a:latin typeface="Calibri" panose="020F0502020204030204" pitchFamily="34" charset="0"/>
                <a:cs typeface="Calibri" panose="020F0502020204030204" pitchFamily="34" charset="0"/>
              </a:rPr>
              <a:t>account</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lock</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user</a:t>
            </a:r>
            <a:r>
              <a:rPr lang="en-US" sz="2200" dirty="0" smtClean="0">
                <a:latin typeface="Calibri" panose="020F0502020204030204" pitchFamily="34" charset="0"/>
                <a:cs typeface="Calibri" panose="020F0502020204030204" pitchFamily="34" charset="0"/>
              </a:rPr>
              <a:t> u1 </a:t>
            </a:r>
            <a:r>
              <a:rPr lang="en-US" sz="2200" dirty="0">
                <a:solidFill>
                  <a:srgbClr val="FC6F0D"/>
                </a:solidFill>
                <a:latin typeface="Calibri" panose="020F0502020204030204" pitchFamily="34" charset="0"/>
                <a:cs typeface="Calibri" panose="020F0502020204030204" pitchFamily="34" charset="0"/>
              </a:rPr>
              <a:t>account</a:t>
            </a:r>
            <a:r>
              <a:rPr lang="en-US" sz="2200" dirty="0" smtClean="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unlock</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92018930"/>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drop table</a:t>
            </a:r>
            <a:endParaRPr lang="en-US" dirty="0"/>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drop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41148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
        <p:nvSpPr>
          <p:cNvPr id="3" name="Rectangle 2"/>
          <p:cNvSpPr/>
          <p:nvPr/>
        </p:nvSpPr>
        <p:spPr>
          <a:xfrm>
            <a:off x="152400" y="1737956"/>
            <a:ext cx="4572000" cy="923330"/>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DROP TABLE [ schema. ]table</a:t>
            </a:r>
          </a:p>
          <a:p>
            <a:r>
              <a:rPr lang="en-US" i="1" dirty="0">
                <a:solidFill>
                  <a:srgbClr val="FCF75E"/>
                </a:solidFill>
                <a:latin typeface="Arial" pitchFamily="34" charset="0"/>
                <a:cs typeface="Arial" pitchFamily="34" charset="0"/>
              </a:rPr>
              <a:t>   [ CASCADE CONSTRAINTS ]</a:t>
            </a:r>
          </a:p>
          <a:p>
            <a:r>
              <a:rPr lang="en-US" i="1" dirty="0">
                <a:solidFill>
                  <a:srgbClr val="FCF75E"/>
                </a:solidFill>
                <a:latin typeface="Arial" pitchFamily="34" charset="0"/>
                <a:cs typeface="Arial" pitchFamily="34" charset="0"/>
              </a:rPr>
              <a:t>   [ PURGE ] ;</a:t>
            </a: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truncate table</a:t>
            </a:r>
            <a:endParaRPr lang="en-US" dirty="0"/>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truncate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rename table</a:t>
            </a:r>
            <a:endParaRPr lang="en-US" dirty="0"/>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constraints</a:t>
            </a:r>
            <a:endParaRPr lang="en-US" dirty="0"/>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5146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primary key constraint</a:t>
            </a:r>
            <a:endParaRPr lang="en-US" dirty="0"/>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constraints – primary key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composite key</a:t>
            </a:r>
            <a:endParaRPr lang="en-IN" dirty="0"/>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unique key constraint</a:t>
            </a:r>
            <a:endParaRPr lang="en-US" dirty="0"/>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819400"/>
            <a:ext cx="8839200" cy="762000"/>
          </a:xfrm>
          <a:prstGeom prst="rect">
            <a:avLst/>
          </a:prstGeom>
        </p:spPr>
        <p:txBody>
          <a:bodyPr>
            <a:normAutofit lnSpcReduction="10000"/>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foreign key</a:t>
            </a:r>
            <a:endParaRPr lang="en-US" dirty="0"/>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check constraint</a:t>
            </a:r>
            <a:endParaRPr lang="en-US" dirty="0"/>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rmAutofit fontScale="92500" lnSpcReduction="20000"/>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views</a:t>
            </a:r>
            <a:endParaRPr lang="en-US" dirty="0"/>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alter / drop view</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index</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400110"/>
          </a:xfrm>
          <a:prstGeom prst="rect">
            <a:avLst/>
          </a:prstGeom>
          <a:solidFill>
            <a:srgbClr val="FFFF00"/>
          </a:solidFill>
        </p:spPr>
        <p:txBody>
          <a:bodyPr wrap="square">
            <a:spAutoFit/>
          </a:bodyPr>
          <a:lstStyle/>
          <a:p>
            <a:r>
              <a:rPr lang="en-IN" sz="2000" dirty="0" smtClean="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drop index</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lock / unlock</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How would you explain a database to a child?</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Binary</a:t>
            </a: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STARTON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STARTON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ENDON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Unary</a:t>
            </a: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STARTON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ENDON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COUNTRYID(FK)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Big Data?</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90500" y="9906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Tree>
    <p:extLst>
      <p:ext uri="{BB962C8B-B14F-4D97-AF65-F5344CB8AC3E}">
        <p14:creationId xmlns:p14="http://schemas.microsoft.com/office/powerpoint/2010/main" val="639760000"/>
      </p:ext>
    </p:extLst>
  </p:cSld>
  <p:clrMapOvr>
    <a:masterClrMapping/>
  </p:clrMapOvr>
  <p:timing>
    <p:tnLst>
      <p:par>
        <p:cTn id="1" dur="indefinite" restart="never" nodeType="tmRoot"/>
      </p:par>
    </p:tnLst>
  </p:timing>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32537"/>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2" name="Rectangle 1"/>
          <p:cNvSpPr/>
          <p:nvPr/>
        </p:nvSpPr>
        <p:spPr>
          <a:xfrm>
            <a:off x="0" y="4953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981200"/>
            <a:ext cx="8305800" cy="1754326"/>
          </a:xfrm>
          <a:prstGeom prst="rect">
            <a:avLst/>
          </a:prstGeom>
        </p:spPr>
        <p:txBody>
          <a:bodyPr wrap="square">
            <a:spAutoFit/>
          </a:bodyPr>
          <a:lstStyle/>
          <a:p>
            <a:r>
              <a:rPr lang="en-US" dirty="0"/>
              <a:t>The ALTER TABLE...DROP UNUSED COLUMNS statement is the only action allowed on unused columns. It physically removes unused columns from the table and reclaims disk space</a:t>
            </a:r>
            <a:r>
              <a:rPr lang="en-US" dirty="0" smtClean="0"/>
              <a:t>.</a:t>
            </a:r>
          </a:p>
          <a:p>
            <a:endParaRPr lang="en-US" dirty="0" smtClean="0"/>
          </a:p>
          <a:p>
            <a:r>
              <a:rPr lang="en-US" dirty="0" smtClean="0">
                <a:solidFill>
                  <a:srgbClr val="FF0000"/>
                </a:solidFill>
              </a:rPr>
              <a:t>alter </a:t>
            </a:r>
            <a:r>
              <a:rPr lang="en-US" dirty="0">
                <a:solidFill>
                  <a:srgbClr val="FF0000"/>
                </a:solidFill>
              </a:rPr>
              <a:t>table t set unused(c2);</a:t>
            </a:r>
          </a:p>
          <a:p>
            <a:r>
              <a:rPr lang="en-US" dirty="0" smtClean="0">
                <a:solidFill>
                  <a:srgbClr val="FF0000"/>
                </a:solidFill>
              </a:rPr>
              <a:t> </a:t>
            </a:r>
            <a:r>
              <a:rPr lang="en-US" dirty="0">
                <a:solidFill>
                  <a:srgbClr val="FF0000"/>
                </a:solidFill>
              </a:rPr>
              <a:t>alter table t drop unused column;</a:t>
            </a:r>
          </a:p>
        </p:txBody>
      </p:sp>
    </p:spTree>
    <p:extLst>
      <p:ext uri="{BB962C8B-B14F-4D97-AF65-F5344CB8AC3E}">
        <p14:creationId xmlns:p14="http://schemas.microsoft.com/office/powerpoint/2010/main" val="1183446369"/>
      </p:ext>
    </p:extLst>
  </p:cSld>
  <p:clrMapOvr>
    <a:masterClrMapping/>
  </p:clrMapOvr>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Ternary</a:t>
            </a: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Explain a database in </a:t>
            </a:r>
            <a:r>
              <a:rPr lang="en-IN" sz="3200" b="1" i="1">
                <a:solidFill>
                  <a:srgbClr val="FFFF00"/>
                </a:solidFill>
                <a:latin typeface="Arial" pitchFamily="34" charset="0"/>
                <a:cs typeface="Arial" pitchFamily="34" charset="0"/>
              </a:rPr>
              <a:t>three sentences.</a:t>
            </a:r>
            <a:r>
              <a:rPr lang="en-US" sz="3200" b="1" i="1">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one Relationships</a:t>
            </a: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many Relationships</a:t>
            </a: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one Relationships</a:t>
            </a: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What</a:t>
            </a:r>
            <a:r>
              <a:rPr lang="en-US" sz="4800" dirty="0" smtClean="0">
                <a:solidFill>
                  <a:srgbClr val="7EEEE3"/>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ORACLE</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a:t>
            </a:r>
            <a:endParaRPr lang="en-IN" sz="2800" b="1" dirty="0" smtClean="0">
              <a:latin typeface="Arial" panose="020B0604020202020204" pitchFamily="34" charset="0"/>
              <a:cs typeface="Arial" panose="020B0604020202020204" pitchFamily="34" charset="0"/>
            </a:endParaRP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ORACLE</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819400"/>
            <a:ext cx="8686800" cy="738664"/>
          </a:xfrm>
          <a:prstGeom prst="rect">
            <a:avLst/>
          </a:prstGeom>
        </p:spPr>
        <p:txBody>
          <a:bodyPr wrap="square">
            <a:spAutoFit/>
          </a:bodyPr>
          <a:lstStyle/>
          <a:p>
            <a:pPr algn="ctr"/>
            <a:r>
              <a:rPr lang="en-US" sz="1400" dirty="0">
                <a:latin typeface="Arial" panose="020B0604020202020204" pitchFamily="34" charset="0"/>
                <a:cs typeface="Arial" panose="020B0604020202020204" pitchFamily="34" charset="0"/>
              </a:rPr>
              <a:t>Oracle Corporation is an American multinational computer technology corporation headquartered in Redwood Shores, California. The company specializes primarily in developing and marketing database software and technology, cloud engineered systems, and enterprise software products.</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2819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Schema?</a:t>
            </a: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Logical Model 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Physical Model 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Relational Algebra</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3019817" y="3124200"/>
            <a:ext cx="3104366"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(and),</a:t>
            </a:r>
            <a:r>
              <a:rPr lang="en-US" sz="16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(or),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(not)</a:t>
            </a:r>
            <a:endParaRPr lang="en-IN" sz="1600" dirty="0">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Relation and </a:t>
            </a:r>
            <a:r>
              <a:rPr lang="en-IN" dirty="0" smtClean="0">
                <a:solidFill>
                  <a:srgbClr val="7EEEE3"/>
                </a:solidFill>
                <a:latin typeface="Segoe UI Light" panose="020B0502040204020203" pitchFamily="34" charset="0"/>
                <a:cs typeface="Segoe UI Light" panose="020B0502040204020203" pitchFamily="34" charset="0"/>
              </a:rPr>
              <a:t>Relationship?</a:t>
            </a:r>
            <a:endParaRPr lang="en-US"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Closure of Attributes</a:t>
            </a:r>
            <a:endParaRPr lang="en-US" sz="48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SQL</a:t>
            </a:r>
            <a:r>
              <a:rPr lang="en-US"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Structured</a:t>
            </a:r>
            <a:r>
              <a:rPr lang="en-IN"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Query Language</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i="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i="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i="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Relation and Relationship?</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3962400"/>
            <a:ext cx="8686800" cy="492443"/>
          </a:xfrm>
          <a:prstGeom prst="rect">
            <a:avLst/>
          </a:prstGeom>
          <a:solidFill>
            <a:srgbClr val="CFFF21"/>
          </a:solidFill>
        </p:spPr>
        <p:txBody>
          <a:bodyPr wrap="square">
            <a:spAutoFit/>
          </a:bodyPr>
          <a:lstStyle/>
          <a:p>
            <a:r>
              <a:rPr lang="en-IN" sz="2600" b="1" dirty="0" smtClean="0">
                <a:solidFill>
                  <a:srgbClr val="C00000"/>
                </a:solidFill>
                <a:latin typeface="Arial" panose="020B0604020202020204" pitchFamily="34" charset="0"/>
                <a:cs typeface="Arial" panose="020B0604020202020204" pitchFamily="34" charset="0"/>
              </a:rPr>
              <a:t>Primary/Foreign </a:t>
            </a:r>
            <a:r>
              <a:rPr lang="en-IN" sz="2600" b="1" dirty="0">
                <a:solidFill>
                  <a:srgbClr val="C00000"/>
                </a:solidFill>
                <a:latin typeface="Arial" panose="020B0604020202020204" pitchFamily="34" charset="0"/>
                <a:cs typeface="Arial" panose="020B0604020202020204" pitchFamily="34" charset="0"/>
              </a:rPr>
              <a:t>key</a:t>
            </a:r>
            <a:r>
              <a:rPr lang="en-IN" sz="26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client </a:t>
            </a:r>
            <a:r>
              <a:rPr lang="en-IN" sz="4800" dirty="0">
                <a:solidFill>
                  <a:srgbClr val="7EEEE3"/>
                </a:solidFill>
                <a:latin typeface="Segoe UI Light" panose="020B0502040204020203" pitchFamily="34" charset="0"/>
                <a:cs typeface="Segoe UI Light" panose="020B0502040204020203" pitchFamily="34" charset="0"/>
              </a:rPr>
              <a:t>configuration parameters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2298262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client configuration parameters</a:t>
            </a:r>
            <a:endParaRPr lang="en-US" sz="3200" b="1" i="1" dirty="0">
              <a:solidFill>
                <a:srgbClr val="FFFF00"/>
              </a:solidFill>
              <a:latin typeface="Arial" pitchFamily="34" charset="0"/>
              <a:cs typeface="Arial" pitchFamily="34" charset="0"/>
            </a:endParaRPr>
          </a:p>
        </p:txBody>
      </p:sp>
      <p:sp>
        <p:nvSpPr>
          <p:cNvPr id="8" name="Rectangle 7"/>
          <p:cNvSpPr/>
          <p:nvPr/>
        </p:nvSpPr>
        <p:spPr>
          <a:xfrm>
            <a:off x="0" y="968023"/>
            <a:ext cx="9144000" cy="280076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Service Name (orcl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Host Name (Server Name / IP address</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Protocol (TCP/IP) (Transmission Control Protocol / Internet Protocol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Port (</a:t>
            </a:r>
            <a:r>
              <a:rPr lang="en-IN" sz="2200" dirty="0" smtClean="0">
                <a:solidFill>
                  <a:schemeClr val="bg2">
                    <a:lumMod val="25000"/>
                  </a:schemeClr>
                </a:solidFill>
                <a:latin typeface="Segoe UI Light" panose="020B0502040204020203" pitchFamily="34" charset="0"/>
                <a:cs typeface="Segoe UI Light" panose="020B0502040204020203" pitchFamily="34" charset="0"/>
              </a:rPr>
              <a:t>1521) - Port </a:t>
            </a:r>
            <a:r>
              <a:rPr lang="en-IN" sz="2200" dirty="0">
                <a:solidFill>
                  <a:schemeClr val="bg2">
                    <a:lumMod val="25000"/>
                  </a:schemeClr>
                </a:solidFill>
                <a:latin typeface="Segoe UI Light" panose="020B0502040204020203" pitchFamily="34" charset="0"/>
                <a:cs typeface="Segoe UI Light" panose="020B0502040204020203" pitchFamily="34" charset="0"/>
              </a:rPr>
              <a:t>number is the gateway from where the data is send or received</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endParaRPr lang="en-IN" sz="2200" dirty="0">
              <a:solidFill>
                <a:schemeClr val="bg2">
                  <a:lumMod val="25000"/>
                </a:schemeClr>
              </a:solidFill>
              <a:latin typeface="Segoe UI Light" panose="020B0502040204020203" pitchFamily="34" charset="0"/>
              <a:cs typeface="Segoe UI Light" panose="020B0502040204020203" pitchFamily="34" charset="0"/>
            </a:endParaRPr>
          </a:p>
        </p:txBody>
      </p:sp>
      <p:sp>
        <p:nvSpPr>
          <p:cNvPr id="5" name="Rectangle 4"/>
          <p:cNvSpPr/>
          <p:nvPr/>
        </p:nvSpPr>
        <p:spPr>
          <a:xfrm>
            <a:off x="155574" y="4090482"/>
            <a:ext cx="8836025" cy="1631216"/>
          </a:xfrm>
          <a:prstGeom prst="rect">
            <a:avLst/>
          </a:prstGeom>
        </p:spPr>
        <p:txBody>
          <a:bodyPr wrap="square">
            <a:spAutoFit/>
          </a:bodyPr>
          <a:lstStyle/>
          <a:p>
            <a:pPr marL="285750" indent="-285750">
              <a:buFont typeface="Arial" panose="020B0604020202020204" pitchFamily="34" charset="0"/>
              <a:buChar char="•"/>
            </a:pPr>
            <a:r>
              <a:rPr lang="en-IN" sz="2000" b="1" dirty="0"/>
              <a:t>Physical</a:t>
            </a:r>
            <a:r>
              <a:rPr lang="en-IN" sz="2000" dirty="0"/>
              <a:t> </a:t>
            </a:r>
            <a:r>
              <a:rPr lang="en-IN" sz="2000" b="1" dirty="0"/>
              <a:t>ports</a:t>
            </a:r>
            <a:r>
              <a:rPr lang="en-IN" sz="2000" dirty="0"/>
              <a:t> allow connecting cables to computers, routers, modems and other peripheral devices</a:t>
            </a:r>
            <a:r>
              <a:rPr lang="en-IN" sz="2000" dirty="0" smtClean="0"/>
              <a:t>.</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b="1" dirty="0"/>
              <a:t>Virtual</a:t>
            </a:r>
            <a:r>
              <a:rPr lang="en-IN" sz="2000" dirty="0"/>
              <a:t> </a:t>
            </a:r>
            <a:r>
              <a:rPr lang="en-IN" sz="2000" b="1" dirty="0"/>
              <a:t>ports</a:t>
            </a:r>
            <a:r>
              <a:rPr lang="en-IN" sz="2000" dirty="0"/>
              <a:t> are part of TCP/IP networking. These ports allow software applications to share hardware resources.</a:t>
            </a:r>
          </a:p>
        </p:txBody>
      </p:sp>
    </p:spTree>
    <p:extLst>
      <p:ext uri="{BB962C8B-B14F-4D97-AF65-F5344CB8AC3E}">
        <p14:creationId xmlns:p14="http://schemas.microsoft.com/office/powerpoint/2010/main" val="226962740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a:solidFill>
                  <a:srgbClr val="7EEEE3"/>
                </a:solidFill>
                <a:latin typeface="Segoe UI Light" panose="020B0502040204020203" pitchFamily="34" charset="0"/>
                <a:cs typeface="Segoe UI Light" panose="020B0502040204020203" pitchFamily="34" charset="0"/>
              </a:rPr>
              <a:t>t</a:t>
            </a:r>
            <a:r>
              <a:rPr lang="en-IN" sz="4800" dirty="0" smtClean="0">
                <a:solidFill>
                  <a:srgbClr val="7EEEE3"/>
                </a:solidFill>
                <a:latin typeface="Segoe UI Light" panose="020B0502040204020203" pitchFamily="34" charset="0"/>
                <a:cs typeface="Segoe UI Light" panose="020B0502040204020203" pitchFamily="34" charset="0"/>
              </a:rPr>
              <a: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commands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002480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command types</a:t>
            </a:r>
            <a:endParaRPr lang="en-US" sz="3200" b="1" i="1" dirty="0">
              <a:solidFill>
                <a:srgbClr val="FFFF00"/>
              </a:solidFill>
              <a:latin typeface="Arial" pitchFamily="34" charset="0"/>
              <a:cs typeface="Arial" pitchFamily="34" charset="0"/>
            </a:endParaRPr>
          </a:p>
        </p:txBody>
      </p:sp>
      <p:sp>
        <p:nvSpPr>
          <p:cNvPr id="9" name="Rectangle 8"/>
          <p:cNvSpPr/>
          <p:nvPr/>
        </p:nvSpPr>
        <p:spPr>
          <a:xfrm>
            <a:off x="460375" y="968023"/>
            <a:ext cx="8150226" cy="2554545"/>
          </a:xfrm>
          <a:prstGeom prst="rect">
            <a:avLst/>
          </a:prstGeom>
          <a:noFill/>
        </p:spPr>
        <p:txBody>
          <a:bodyPr wrap="square">
            <a:spAutoFit/>
          </a:bodyPr>
          <a:lstStyle/>
          <a:p>
            <a:pPr marL="342900" indent="-342900">
              <a:buFont typeface="Arial" panose="020B0604020202020204" pitchFamily="34" charset="0"/>
              <a:buChar char="•"/>
            </a:pPr>
            <a:r>
              <a:rPr lang="en-IN" sz="2000" dirty="0" smtClean="0">
                <a:solidFill>
                  <a:schemeClr val="bg2">
                    <a:lumMod val="25000"/>
                  </a:schemeClr>
                </a:solidFill>
                <a:latin typeface="Arial" panose="020B0604020202020204" pitchFamily="34" charset="0"/>
                <a:cs typeface="Arial" panose="020B0604020202020204" pitchFamily="34" charset="0"/>
              </a:rPr>
              <a:t>System </a:t>
            </a:r>
            <a:r>
              <a:rPr lang="en-IN" sz="2000" dirty="0">
                <a:solidFill>
                  <a:schemeClr val="bg2">
                    <a:lumMod val="25000"/>
                  </a:schemeClr>
                </a:solidFill>
                <a:latin typeface="Arial" panose="020B0604020202020204" pitchFamily="34" charset="0"/>
                <a:cs typeface="Arial" panose="020B0604020202020204" pitchFamily="34" charset="0"/>
              </a:rPr>
              <a:t>Variable Commands (Sets a system variable to alter the SQL*Plus environment settings for your current session</a:t>
            </a:r>
            <a:r>
              <a:rPr lang="en-IN" sz="2000" dirty="0" smtClean="0">
                <a:solidFill>
                  <a:schemeClr val="bg2">
                    <a:lumMod val="2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PL/SQL Commands</a:t>
            </a:r>
          </a:p>
        </p:txBody>
      </p:sp>
    </p:spTree>
    <p:extLst>
      <p:ext uri="{BB962C8B-B14F-4D97-AF65-F5344CB8AC3E}">
        <p14:creationId xmlns:p14="http://schemas.microsoft.com/office/powerpoint/2010/main" val="76557625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object</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13113359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 types</a:t>
            </a:r>
            <a:endParaRPr lang="en-US" sz="3200" b="1" i="1" dirty="0">
              <a:solidFill>
                <a:srgbClr val="FFFF00"/>
              </a:solidFill>
              <a:latin typeface="Arial" pitchFamily="34" charset="0"/>
              <a:cs typeface="Arial" pitchFamily="34" charset="0"/>
            </a:endParaRPr>
          </a:p>
        </p:txBody>
      </p:sp>
      <p:sp>
        <p:nvSpPr>
          <p:cNvPr id="6" name="Rectangle 5"/>
          <p:cNvSpPr/>
          <p:nvPr/>
        </p:nvSpPr>
        <p:spPr>
          <a:xfrm>
            <a:off x="4419600" y="762000"/>
            <a:ext cx="4572000" cy="240065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Java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Procedure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Function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Trigger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Package Object</a:t>
            </a:r>
          </a:p>
        </p:txBody>
      </p:sp>
      <p:sp>
        <p:nvSpPr>
          <p:cNvPr id="9" name="Rectangle 8"/>
          <p:cNvSpPr/>
          <p:nvPr/>
        </p:nvSpPr>
        <p:spPr>
          <a:xfrm>
            <a:off x="914400" y="762000"/>
            <a:ext cx="4572000" cy="332398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Table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View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Synonym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Sequence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Index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Type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User Object</a:t>
            </a:r>
          </a:p>
        </p:txBody>
      </p:sp>
    </p:spTree>
    <p:extLst>
      <p:ext uri="{BB962C8B-B14F-4D97-AF65-F5344CB8AC3E}">
        <p14:creationId xmlns:p14="http://schemas.microsoft.com/office/powerpoint/2010/main" val="36179931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comments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6043588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comments</a:t>
            </a:r>
          </a:p>
        </p:txBody>
      </p:sp>
      <p:sp>
        <p:nvSpPr>
          <p:cNvPr id="4" name="Rectangle 3"/>
          <p:cNvSpPr/>
          <p:nvPr/>
        </p:nvSpPr>
        <p:spPr>
          <a:xfrm>
            <a:off x="152400" y="1065600"/>
            <a:ext cx="8839200" cy="4154984"/>
          </a:xfrm>
          <a:prstGeom prst="rect">
            <a:avLst/>
          </a:prstGeom>
        </p:spPr>
        <p:txBody>
          <a:bodyPr wrap="square">
            <a:spAutoFit/>
          </a:bodyPr>
          <a:lstStyle/>
          <a:p>
            <a:pPr marL="342900" indent="-342900">
              <a:buFont typeface="Arial" panose="020B0604020202020204" pitchFamily="34" charset="0"/>
              <a:buChar char="•"/>
            </a:pPr>
            <a:r>
              <a:rPr lang="en-IN" dirty="0"/>
              <a:t>B</a:t>
            </a:r>
            <a:r>
              <a:rPr lang="en-IN" dirty="0" smtClean="0"/>
              <a:t>egin </a:t>
            </a:r>
            <a:r>
              <a:rPr lang="en-IN" dirty="0"/>
              <a:t>the comment with </a:t>
            </a:r>
            <a:r>
              <a:rPr lang="en-IN" b="1" dirty="0">
                <a:solidFill>
                  <a:srgbClr val="FF0000"/>
                </a:solidFill>
                <a:latin typeface="Arial" panose="020B0604020202020204" pitchFamily="34" charset="0"/>
                <a:cs typeface="Arial" panose="020B0604020202020204" pitchFamily="34" charset="0"/>
              </a:rPr>
              <a:t>--</a:t>
            </a:r>
            <a:r>
              <a:rPr lang="en-IN" dirty="0"/>
              <a:t> </a:t>
            </a:r>
            <a:r>
              <a:rPr lang="en-IN" b="1" i="1" dirty="0"/>
              <a:t>(two hyphens)</a:t>
            </a:r>
            <a:r>
              <a:rPr lang="en-IN" dirty="0"/>
              <a:t>. Proceed with the text of the comment. This text cannot extend to a new line</a:t>
            </a:r>
            <a:r>
              <a:rPr lang="en-IN" dirty="0" smtClean="0"/>
              <a:t>.</a:t>
            </a:r>
          </a:p>
          <a:p>
            <a:endParaRPr lang="en-IN"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smtClean="0"/>
              <a:t>Begin the comment with a </a:t>
            </a:r>
            <a:r>
              <a:rPr lang="en-IN" b="1" i="1" dirty="0"/>
              <a:t>slash and an asterisk </a:t>
            </a:r>
            <a:r>
              <a:rPr lang="en-IN" dirty="0" smtClean="0"/>
              <a:t>(</a:t>
            </a:r>
            <a:r>
              <a:rPr lang="en-IN" b="1" dirty="0">
                <a:solidFill>
                  <a:srgbClr val="FF0000"/>
                </a:solidFill>
                <a:latin typeface="Arial" panose="020B0604020202020204" pitchFamily="34" charset="0"/>
                <a:cs typeface="Arial" panose="020B0604020202020204" pitchFamily="34" charset="0"/>
              </a:rPr>
              <a:t>/*</a:t>
            </a:r>
            <a:r>
              <a:rPr lang="en-IN" dirty="0" smtClean="0"/>
              <a:t>). Proceed with the text of the comment. This text can span multiple lines. End </a:t>
            </a:r>
            <a:r>
              <a:rPr lang="en-IN" dirty="0"/>
              <a:t>the comment with an </a:t>
            </a:r>
            <a:r>
              <a:rPr lang="en-IN" b="1" i="1" dirty="0"/>
              <a:t>asterisk and a slash</a:t>
            </a:r>
            <a:r>
              <a:rPr lang="en-IN" dirty="0"/>
              <a:t> </a:t>
            </a:r>
            <a:r>
              <a:rPr lang="en-IN" dirty="0" smtClean="0"/>
              <a:t>(</a:t>
            </a:r>
            <a:r>
              <a:rPr lang="en-IN" b="1" dirty="0" smtClean="0">
                <a:solidFill>
                  <a:srgbClr val="FF0000"/>
                </a:solidFill>
                <a:latin typeface="Arial" panose="020B0604020202020204" pitchFamily="34" charset="0"/>
                <a:cs typeface="Arial" panose="020B0604020202020204" pitchFamily="34" charset="0"/>
              </a:rPr>
              <a:t>*/</a:t>
            </a:r>
            <a:r>
              <a:rPr lang="en-IN" dirty="0" smtClean="0"/>
              <a:t>).</a:t>
            </a:r>
          </a:p>
          <a:p>
            <a:pPr marL="342900" indent="-34290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a:t>
            </a:r>
            <a:r>
              <a:rPr lang="en-IN" sz="2200" dirty="0" smtClean="0">
                <a:solidFill>
                  <a:srgbClr val="92D050"/>
                </a:solidFill>
                <a:latin typeface="Calibri" panose="020F0502020204030204" pitchFamily="34" charset="0"/>
                <a:cs typeface="Calibri" panose="020F0502020204030204" pitchFamily="34" charset="0"/>
              </a:rPr>
              <a:t> by saleel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solidFill>
                  <a:srgbClr val="C00000"/>
                </a:solidFill>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solidFill>
                  <a:srgbClr val="C00000"/>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a:solidFill>
                  <a:srgbClr val="006C86"/>
                </a:solidFill>
                <a:latin typeface="Calibri" panose="020F0502020204030204" pitchFamily="34" charset="0"/>
                <a:cs typeface="Calibri" panose="020F0502020204030204" pitchFamily="34" charset="0"/>
              </a:rPr>
              <a:t>select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 </a:t>
            </a:r>
            <a:r>
              <a:rPr lang="en-IN" sz="2200" dirty="0">
                <a:solidFill>
                  <a:srgbClr val="006C86"/>
                </a:solidFill>
                <a:latin typeface="Calibri" panose="020F0502020204030204" pitchFamily="34" charset="0"/>
                <a:cs typeface="Calibri" panose="020F0502020204030204" pitchFamily="34" charset="0"/>
              </a:rPr>
              <a:t>from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 </a:t>
            </a:r>
            <a:r>
              <a:rPr lang="en-IN" sz="2200" dirty="0">
                <a:solidFill>
                  <a:srgbClr val="92D050"/>
                </a:solidFill>
                <a:latin typeface="Calibri" panose="020F0502020204030204" pitchFamily="34" charset="0"/>
                <a:cs typeface="Calibri" panose="020F0502020204030204" pitchFamily="34" charset="0"/>
              </a:rPr>
              <a:t>This is the test </a:t>
            </a:r>
            <a:r>
              <a:rPr lang="en-IN" sz="2200" dirty="0" smtClean="0">
                <a:solidFill>
                  <a:srgbClr val="92D050"/>
                </a:solidFill>
                <a:latin typeface="Calibri" panose="020F0502020204030204" pitchFamily="34"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a:t>
            </a:r>
            <a:r>
              <a:rPr lang="en-IN" sz="2200" dirty="0" smtClean="0">
                <a:solidFill>
                  <a:srgbClr val="C00000"/>
                </a:solidFill>
                <a:latin typeface="Calibri" panose="020F0502020204030204" pitchFamily="34" charset="0"/>
                <a:cs typeface="Calibri" panose="020F0502020204030204" pitchFamily="34" charset="0"/>
              </a:rPr>
              <a:t>// error</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login</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login</a:t>
            </a:r>
            <a:endParaRPr lang="en-US" sz="3200" b="1" i="1" dirty="0">
              <a:solidFill>
                <a:srgbClr val="FFFF00"/>
              </a:solidFill>
              <a:latin typeface="Arial" pitchFamily="34" charset="0"/>
              <a:cs typeface="Arial" pitchFamily="34" charset="0"/>
            </a:endParaRPr>
          </a:p>
        </p:txBody>
      </p:sp>
      <p:sp>
        <p:nvSpPr>
          <p:cNvPr id="2" name="Rectangle 1"/>
          <p:cNvSpPr/>
          <p:nvPr/>
        </p:nvSpPr>
        <p:spPr>
          <a:xfrm>
            <a:off x="76200" y="76200"/>
            <a:ext cx="2363147" cy="400110"/>
          </a:xfrm>
          <a:prstGeom prst="rect">
            <a:avLst/>
          </a:prstGeom>
          <a:solidFill>
            <a:schemeClr val="accent4">
              <a:lumMod val="75000"/>
            </a:schemeClr>
          </a:solidFill>
        </p:spPr>
        <p:txBody>
          <a:bodyPr wrap="none">
            <a:spAutoFit/>
          </a:bodyPr>
          <a:lstStyle/>
          <a:p>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default </a:t>
            </a:r>
            <a:r>
              <a:rPr lang="en-IN" sz="2000" i="1" dirty="0">
                <a:solidFill>
                  <a:srgbClr val="FFFF00"/>
                </a:solidFill>
                <a:latin typeface="Arial" panose="020B0604020202020204" pitchFamily="34" charset="0"/>
                <a:ea typeface="Calibri" panose="020F0502020204030204" pitchFamily="34" charset="0"/>
                <a:cs typeface="Arial" panose="020B0604020202020204" pitchFamily="34" charset="0"/>
              </a:rPr>
              <a:t>port </a:t>
            </a:r>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is 1521</a:t>
            </a:r>
            <a:endParaRPr lang="en-IN" sz="2000" i="1" dirty="0">
              <a:solidFill>
                <a:srgbClr val="FFFF00"/>
              </a:solidFill>
              <a:latin typeface="Arial" panose="020B0604020202020204" pitchFamily="34" charset="0"/>
              <a:cs typeface="Arial" panose="020B0604020202020204" pitchFamily="34" charset="0"/>
            </a:endParaRPr>
          </a:p>
        </p:txBody>
      </p:sp>
      <p:grpSp>
        <p:nvGrpSpPr>
          <p:cNvPr id="6" name="Group 5"/>
          <p:cNvGrpSpPr/>
          <p:nvPr/>
        </p:nvGrpSpPr>
        <p:grpSpPr>
          <a:xfrm>
            <a:off x="155575" y="609600"/>
            <a:ext cx="8836026" cy="1615827"/>
            <a:chOff x="155575" y="609600"/>
            <a:chExt cx="8836026" cy="1615827"/>
          </a:xfrm>
        </p:grpSpPr>
        <p:sp>
          <p:nvSpPr>
            <p:cNvPr id="4" name="Rectangle 3"/>
            <p:cNvSpPr/>
            <p:nvPr/>
          </p:nvSpPr>
          <p:spPr>
            <a:xfrm>
              <a:off x="155575" y="609600"/>
              <a:ext cx="8836026" cy="161582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a:t>
              </a:r>
              <a:r>
                <a:rPr lang="en-IN" sz="2200" dirty="0" smtClean="0">
                  <a:solidFill>
                    <a:srgbClr val="006C86"/>
                  </a:solidFill>
                  <a:latin typeface="Calibri" panose="020F0502020204030204" pitchFamily="34" charset="0"/>
                  <a:cs typeface="Calibri" panose="020F0502020204030204" pitchFamily="34" charset="0"/>
                </a:rPr>
                <a:t>sqlplus</a:t>
              </a:r>
            </a:p>
            <a:p>
              <a:pPr marL="342900" indent="-342900">
                <a:lnSpc>
                  <a:spcPct val="150000"/>
                </a:lnSpc>
                <a:buFont typeface="Wingdings" panose="05000000000000000000" pitchFamily="2" charset="2"/>
                <a:buChar char="§"/>
              </a:pPr>
              <a:r>
                <a:rPr lang="en-IN" sz="2200" dirty="0" smtClean="0">
                  <a:solidFill>
                    <a:srgbClr val="006C86"/>
                  </a:solidFill>
                  <a:latin typeface="Calibri" panose="020F0502020204030204" pitchFamily="34" charset="0"/>
                  <a:cs typeface="Calibri" panose="020F0502020204030204" pitchFamily="34" charset="0"/>
                </a:rPr>
                <a:t>C</a:t>
              </a:r>
              <a:r>
                <a:rPr lang="en-IN" sz="2200" dirty="0">
                  <a:solidFill>
                    <a:srgbClr val="006C86"/>
                  </a:solidFill>
                  <a:latin typeface="Calibri" panose="020F0502020204030204" pitchFamily="34" charset="0"/>
                  <a:cs typeface="Calibri" panose="020F0502020204030204" pitchFamily="34" charset="0"/>
                </a:rPr>
                <a:t>:\&gt; sqlplus c##</a:t>
              </a:r>
              <a:r>
                <a:rPr lang="en-IN" sz="2200" dirty="0" smtClean="0">
                  <a:solidFill>
                    <a:srgbClr val="006C86"/>
                  </a:solidFill>
                  <a:latin typeface="Calibri" panose="020F0502020204030204" pitchFamily="34" charset="0"/>
                  <a:cs typeface="Calibri" panose="020F0502020204030204" pitchFamily="34" charset="0"/>
                </a:rPr>
                <a:t>saleel</a:t>
              </a:r>
            </a:p>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sqlplus c##</a:t>
              </a:r>
              <a:r>
                <a:rPr lang="en-IN" sz="2200" dirty="0" smtClean="0">
                  <a:solidFill>
                    <a:srgbClr val="006C86"/>
                  </a:solidFill>
                  <a:latin typeface="Calibri" panose="020F0502020204030204" pitchFamily="34" charset="0"/>
                  <a:cs typeface="Calibri" panose="020F0502020204030204" pitchFamily="34" charset="0"/>
                </a:rPr>
                <a:t>saleel/saleel@orcl</a:t>
              </a:r>
              <a:endParaRPr lang="en-IN" sz="2200" dirty="0">
                <a:solidFill>
                  <a:srgbClr val="006C86"/>
                </a:solidFill>
                <a:latin typeface="Calibri" panose="020F0502020204030204" pitchFamily="34" charset="0"/>
                <a:cs typeface="Calibri" panose="020F0502020204030204" pitchFamily="34" charset="0"/>
              </a:endParaRPr>
            </a:p>
          </p:txBody>
        </p:sp>
        <p:sp>
          <p:nvSpPr>
            <p:cNvPr id="38" name="Rectangle 37"/>
            <p:cNvSpPr/>
            <p:nvPr/>
          </p:nvSpPr>
          <p:spPr>
            <a:xfrm>
              <a:off x="1905000" y="75111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42" name="Rectangle 41"/>
            <p:cNvSpPr/>
            <p:nvPr/>
          </p:nvSpPr>
          <p:spPr>
            <a:xfrm>
              <a:off x="4419600" y="171994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10" name="Rectangle 9"/>
            <p:cNvSpPr/>
            <p:nvPr/>
          </p:nvSpPr>
          <p:spPr>
            <a:xfrm>
              <a:off x="2971800" y="1219200"/>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grpSp>
      <p:pic>
        <p:nvPicPr>
          <p:cNvPr id="5" name="Picture 4"/>
          <p:cNvPicPr>
            <a:picLocks noChangeAspect="1"/>
          </p:cNvPicPr>
          <p:nvPr/>
        </p:nvPicPr>
        <p:blipFill>
          <a:blip r:embed="rId2"/>
          <a:stretch>
            <a:fillRect/>
          </a:stretch>
        </p:blipFill>
        <p:spPr>
          <a:xfrm>
            <a:off x="155575" y="2197801"/>
            <a:ext cx="8836025" cy="4294689"/>
          </a:xfrm>
          <a:prstGeom prst="rect">
            <a:avLst/>
          </a:prstGeom>
        </p:spPr>
      </p:pic>
      <p:sp>
        <p:nvSpPr>
          <p:cNvPr id="3" name="Rectangle 2"/>
          <p:cNvSpPr/>
          <p:nvPr/>
        </p:nvSpPr>
        <p:spPr>
          <a:xfrm>
            <a:off x="4800600" y="160338"/>
            <a:ext cx="3121432" cy="369332"/>
          </a:xfrm>
          <a:prstGeom prst="rect">
            <a:avLst/>
          </a:prstGeom>
        </p:spPr>
        <p:txBody>
          <a:bodyPr wrap="none">
            <a:spAutoFit/>
          </a:bodyPr>
          <a:lstStyle/>
          <a:p>
            <a:r>
              <a:rPr lang="en-US" dirty="0">
                <a:solidFill>
                  <a:srgbClr val="FF1C00"/>
                </a:solidFill>
                <a:latin typeface="arial" panose="020B0604020202020204" pitchFamily="34" charset="0"/>
              </a:rPr>
              <a:t>SYS/password AS SYSDBA.</a:t>
            </a:r>
            <a:endParaRPr lang="en-US" dirty="0">
              <a:solidFill>
                <a:srgbClr val="FF1C00"/>
              </a:solidFill>
            </a:endParaRPr>
          </a:p>
        </p:txBody>
      </p:sp>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database </a:t>
            </a:r>
            <a:r>
              <a:rPr lang="en-IN" dirty="0" smtClean="0">
                <a:solidFill>
                  <a:srgbClr val="7EEEE3"/>
                </a:solidFill>
                <a:latin typeface="Segoe UI Light" panose="020B0502040204020203" pitchFamily="34" charset="0"/>
                <a:cs typeface="Segoe UI Light" panose="020B0502040204020203" pitchFamily="34" charset="0"/>
              </a:rPr>
              <a:t>management </a:t>
            </a:r>
            <a:r>
              <a:rPr lang="en-IN" dirty="0">
                <a:solidFill>
                  <a:srgbClr val="7EEEE3"/>
                </a:solidFill>
                <a:latin typeface="Segoe UI Light" panose="020B0502040204020203" pitchFamily="34" charset="0"/>
                <a:cs typeface="Segoe UI Light" panose="020B0502040204020203" pitchFamily="34" charset="0"/>
              </a:rPr>
              <a:t>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connect and disconnect</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52875956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connect and disconnect</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5115503" cy="400110"/>
          </a:xfrm>
          <a:prstGeom prst="rect">
            <a:avLst/>
          </a:prstGeom>
        </p:spPr>
        <p:txBody>
          <a:bodyPr wrap="none">
            <a:spAutoFit/>
          </a:bodyPr>
          <a:lstStyle/>
          <a:p>
            <a:r>
              <a:rPr lang="en-IN" sz="2000" dirty="0">
                <a:solidFill>
                  <a:srgbClr val="BAB294"/>
                </a:solidFill>
              </a:rPr>
              <a:t>username[/password] [@connect_identifier]</a:t>
            </a:r>
          </a:p>
        </p:txBody>
      </p:sp>
      <p:sp>
        <p:nvSpPr>
          <p:cNvPr id="10" name="Rectangle 9"/>
          <p:cNvSpPr/>
          <p:nvPr/>
        </p:nvSpPr>
        <p:spPr>
          <a:xfrm>
            <a:off x="457200" y="2000310"/>
            <a:ext cx="8229600" cy="430887"/>
          </a:xfrm>
          <a:prstGeom prst="rect">
            <a:avLst/>
          </a:prstGeom>
        </p:spPr>
        <p:txBody>
          <a:bodyPr wrap="square">
            <a:spAutoFit/>
          </a:bodyPr>
          <a:lstStyle/>
          <a:p>
            <a:r>
              <a:rPr lang="en-IN" sz="2200" dirty="0" smtClean="0">
                <a:solidFill>
                  <a:srgbClr val="006C86"/>
                </a:solidFill>
                <a:latin typeface="Calibri" panose="020F0502020204030204" pitchFamily="34" charset="0"/>
                <a:cs typeface="Calibri" panose="020F0502020204030204" pitchFamily="34" charset="0"/>
              </a:rPr>
              <a:t>connect </a:t>
            </a:r>
            <a:r>
              <a:rPr lang="en-IN" sz="2200" dirty="0" smtClean="0">
                <a:solidFill>
                  <a:srgbClr val="BAB294"/>
                </a:solidFill>
                <a:latin typeface="Calibri" panose="020F0502020204030204" pitchFamily="34" charset="0"/>
                <a:cs typeface="Calibri" panose="020F0502020204030204" pitchFamily="34" charset="0"/>
              </a:rPr>
              <a:t>user_name/password@connect_identifier</a:t>
            </a:r>
            <a:endParaRPr lang="en-IN" sz="2200" dirty="0">
              <a:solidFill>
                <a:srgbClr val="BAB294"/>
              </a:solidFill>
              <a:latin typeface="Calibri" panose="020F0502020204030204" pitchFamily="34" charset="0"/>
              <a:cs typeface="Calibri" panose="020F0502020204030204" pitchFamily="34" charset="0"/>
            </a:endParaRPr>
          </a:p>
        </p:txBody>
      </p:sp>
      <p:sp>
        <p:nvSpPr>
          <p:cNvPr id="7" name="Rectangle 6"/>
          <p:cNvSpPr/>
          <p:nvPr/>
        </p:nvSpPr>
        <p:spPr>
          <a:xfrm>
            <a:off x="457200" y="2659797"/>
            <a:ext cx="8229600" cy="430887"/>
          </a:xfrm>
          <a:prstGeom prst="rect">
            <a:avLst/>
          </a:prstGeom>
        </p:spPr>
        <p:txBody>
          <a:bodyPr wrap="square">
            <a:spAutoFit/>
          </a:bodyPr>
          <a:lstStyle/>
          <a:p>
            <a:r>
              <a:rPr lang="en-IN" sz="2200" dirty="0" smtClean="0">
                <a:solidFill>
                  <a:srgbClr val="006C86"/>
                </a:solidFill>
                <a:latin typeface="Calibri" panose="020F0502020204030204" pitchFamily="34" charset="0"/>
                <a:cs typeface="Calibri" panose="020F0502020204030204" pitchFamily="34" charset="0"/>
              </a:rPr>
              <a:t>connect </a:t>
            </a:r>
            <a:r>
              <a:rPr lang="en-IN" sz="2200" dirty="0" smtClean="0">
                <a:solidFill>
                  <a:srgbClr val="FC6F0D"/>
                </a:solidFill>
                <a:latin typeface="Calibri" panose="020F0502020204030204" pitchFamily="34" charset="0"/>
                <a:cs typeface="Calibri" panose="020F0502020204030204" pitchFamily="34" charset="0"/>
              </a:rPr>
              <a:t>c##saleel</a:t>
            </a:r>
            <a:r>
              <a:rPr lang="en-IN" sz="2200" dirty="0" smtClean="0">
                <a:solidFill>
                  <a:srgbClr val="BAB294"/>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saleel</a:t>
            </a:r>
            <a:r>
              <a:rPr lang="en-IN" sz="2200" dirty="0" smtClean="0">
                <a:solidFill>
                  <a:srgbClr val="BAB294"/>
                </a:solidFill>
                <a:latin typeface="Calibri" panose="020F0502020204030204" pitchFamily="34" charset="0"/>
                <a:cs typeface="Calibri" panose="020F0502020204030204" pitchFamily="34" charset="0"/>
              </a:rPr>
              <a:t>@</a:t>
            </a:r>
            <a:r>
              <a:rPr lang="en-IN" sz="2200" dirty="0" smtClean="0">
                <a:solidFill>
                  <a:srgbClr val="FFC000"/>
                </a:solidFill>
                <a:latin typeface="Calibri" panose="020F0502020204030204" pitchFamily="34" charset="0"/>
                <a:cs typeface="Calibri" panose="020F0502020204030204" pitchFamily="34" charset="0"/>
              </a:rPr>
              <a:t>orcl</a:t>
            </a:r>
            <a:endParaRPr lang="en-IN" sz="2200" dirty="0">
              <a:solidFill>
                <a:srgbClr val="FFC000"/>
              </a:solidFill>
              <a:latin typeface="Calibri" panose="020F0502020204030204" pitchFamily="34" charset="0"/>
              <a:cs typeface="Calibri" panose="020F0502020204030204" pitchFamily="34" charset="0"/>
            </a:endParaRPr>
          </a:p>
        </p:txBody>
      </p:sp>
      <p:cxnSp>
        <p:nvCxnSpPr>
          <p:cNvPr id="5" name="Straight Connector 4"/>
          <p:cNvCxnSpPr/>
          <p:nvPr/>
        </p:nvCxnSpPr>
        <p:spPr>
          <a:xfrm>
            <a:off x="304800" y="3581400"/>
            <a:ext cx="85344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72142" y="3697069"/>
            <a:ext cx="8567057" cy="646331"/>
          </a:xfrm>
          <a:prstGeom prst="rect">
            <a:avLst/>
          </a:prstGeom>
        </p:spPr>
        <p:txBody>
          <a:bodyPr wrap="square">
            <a:spAutoFit/>
          </a:bodyPr>
          <a:lstStyle/>
          <a:p>
            <a:r>
              <a:rPr lang="en-US" dirty="0"/>
              <a:t>Disconnect commits pending changes to the database and logs the current username out of Oracle Database, but does not exit SQL*Plus.</a:t>
            </a:r>
          </a:p>
        </p:txBody>
      </p:sp>
      <p:sp>
        <p:nvSpPr>
          <p:cNvPr id="8" name="Rectangle 7"/>
          <p:cNvSpPr/>
          <p:nvPr/>
        </p:nvSpPr>
        <p:spPr>
          <a:xfrm>
            <a:off x="457200" y="4684931"/>
            <a:ext cx="2024913" cy="400110"/>
          </a:xfrm>
          <a:prstGeom prst="rect">
            <a:avLst/>
          </a:prstGeom>
        </p:spPr>
        <p:txBody>
          <a:bodyPr wrap="none">
            <a:spAutoFit/>
          </a:bodyPr>
          <a:lstStyle/>
          <a:p>
            <a:r>
              <a:rPr lang="en-US" sz="2000" dirty="0">
                <a:solidFill>
                  <a:srgbClr val="BAB294"/>
                </a:solidFill>
              </a:rPr>
              <a:t>DISC[ONNECT]</a:t>
            </a:r>
          </a:p>
        </p:txBody>
      </p:sp>
      <p:sp>
        <p:nvSpPr>
          <p:cNvPr id="11" name="Rectangle 10"/>
          <p:cNvSpPr/>
          <p:nvPr/>
        </p:nvSpPr>
        <p:spPr>
          <a:xfrm>
            <a:off x="457200" y="5211128"/>
            <a:ext cx="8229600" cy="430887"/>
          </a:xfrm>
          <a:prstGeom prst="rect">
            <a:avLst/>
          </a:prstGeom>
        </p:spPr>
        <p:txBody>
          <a:bodyPr wrap="square">
            <a:spAutoFit/>
          </a:bodyPr>
          <a:lstStyle/>
          <a:p>
            <a:r>
              <a:rPr lang="en-IN" sz="2200" dirty="0" smtClean="0">
                <a:solidFill>
                  <a:srgbClr val="006C86"/>
                </a:solidFill>
                <a:latin typeface="Calibri" panose="020F0502020204030204" pitchFamily="34" charset="0"/>
                <a:cs typeface="Calibri" panose="020F0502020204030204" pitchFamily="34" charset="0"/>
              </a:rPr>
              <a:t>disconnect</a:t>
            </a:r>
            <a:endParaRPr lang="en-IN" sz="2200" dirty="0">
              <a:solidFill>
                <a:srgbClr val="FFC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825471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show user</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2665162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user</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1353256" cy="400110"/>
          </a:xfrm>
          <a:prstGeom prst="rect">
            <a:avLst/>
          </a:prstGeom>
        </p:spPr>
        <p:txBody>
          <a:bodyPr wrap="none">
            <a:spAutoFit/>
          </a:bodyPr>
          <a:lstStyle/>
          <a:p>
            <a:r>
              <a:rPr lang="en-IN" sz="2000" dirty="0" smtClean="0">
                <a:solidFill>
                  <a:srgbClr val="BAB294"/>
                </a:solidFill>
              </a:rPr>
              <a:t>show user</a:t>
            </a:r>
            <a:endParaRPr lang="en-IN" sz="2000" dirty="0">
              <a:solidFill>
                <a:srgbClr val="BAB294"/>
              </a:solidFill>
            </a:endParaRPr>
          </a:p>
        </p:txBody>
      </p:sp>
      <p:sp>
        <p:nvSpPr>
          <p:cNvPr id="10" name="Rectangle 9"/>
          <p:cNvSpPr/>
          <p:nvPr/>
        </p:nvSpPr>
        <p:spPr>
          <a:xfrm>
            <a:off x="457200" y="1874282"/>
            <a:ext cx="8229600" cy="1563377"/>
          </a:xfrm>
          <a:prstGeom prst="rect">
            <a:avLst/>
          </a:prstGeom>
        </p:spPr>
        <p:txBody>
          <a:bodyPr wrap="square">
            <a:spAutoFit/>
          </a:bodyPr>
          <a:lstStyle/>
          <a:p>
            <a:pPr>
              <a:lnSpc>
                <a:spcPct val="150000"/>
              </a:lnSpc>
            </a:pPr>
            <a:r>
              <a:rPr lang="en-IN" sz="2200" dirty="0" smtClean="0">
                <a:solidFill>
                  <a:srgbClr val="006C86"/>
                </a:solidFill>
                <a:latin typeface="Calibri" panose="020F0502020204030204" pitchFamily="34" charset="0"/>
                <a:cs typeface="Calibri" panose="020F0502020204030204" pitchFamily="34" charset="0"/>
              </a:rPr>
              <a:t>show </a:t>
            </a:r>
            <a:r>
              <a:rPr lang="en-IN" sz="2200" dirty="0" smtClean="0">
                <a:solidFill>
                  <a:schemeClr val="accent4">
                    <a:lumMod val="50000"/>
                  </a:schemeClr>
                </a:solidFill>
                <a:latin typeface="Calibri" panose="020F0502020204030204" pitchFamily="34" charset="0"/>
                <a:cs typeface="Calibri" panose="020F0502020204030204" pitchFamily="34" charset="0"/>
              </a:rPr>
              <a:t>user</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user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ora_login_user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3" name="Rectangle 2"/>
          <p:cNvSpPr/>
          <p:nvPr/>
        </p:nvSpPr>
        <p:spPr>
          <a:xfrm>
            <a:off x="4800600" y="82629"/>
            <a:ext cx="4191000" cy="923330"/>
          </a:xfrm>
          <a:prstGeom prst="rect">
            <a:avLst/>
          </a:prstGeom>
          <a:solidFill>
            <a:schemeClr val="accent6">
              <a:lumMod val="75000"/>
            </a:schemeClr>
          </a:solidFill>
        </p:spPr>
        <p:txBody>
          <a:bodyPr wrap="square">
            <a:spAutoFit/>
          </a:bodyPr>
          <a:lstStyle/>
          <a:p>
            <a:r>
              <a:rPr lang="en-US" dirty="0">
                <a:solidFill>
                  <a:schemeClr val="accent6">
                    <a:lumMod val="20000"/>
                    <a:lumOff val="80000"/>
                  </a:schemeClr>
                </a:solidFill>
              </a:rPr>
              <a:t>When you do a DESCRIBE, VARCHAR columns are returned with a type of VARCHAR2.</a:t>
            </a:r>
          </a:p>
        </p:txBody>
      </p:sp>
      <p:sp>
        <p:nvSpPr>
          <p:cNvPr id="6" name="Rectangle 5"/>
          <p:cNvSpPr/>
          <p:nvPr/>
        </p:nvSpPr>
        <p:spPr>
          <a:xfrm>
            <a:off x="457200" y="82629"/>
            <a:ext cx="2743200" cy="461665"/>
          </a:xfrm>
          <a:prstGeom prst="rect">
            <a:avLst/>
          </a:prstGeom>
        </p:spPr>
        <p:txBody>
          <a:bodyPr wrap="square">
            <a:spAutoFit/>
          </a:bodyPr>
          <a:lstStyle/>
          <a:p>
            <a:r>
              <a:rPr lang="en-IN" sz="2400" dirty="0">
                <a:solidFill>
                  <a:srgbClr val="C74C49"/>
                </a:solidFill>
                <a:latin typeface="Calibri" panose="020F0502020204030204" pitchFamily="34" charset="0"/>
                <a:cs typeface="Calibri" panose="020F0502020204030204" pitchFamily="34" charset="0"/>
              </a:rPr>
              <a:t>SHOW </a:t>
            </a:r>
            <a:r>
              <a:rPr lang="en-IN" sz="2400" dirty="0" smtClean="0">
                <a:solidFill>
                  <a:srgbClr val="A67F59"/>
                </a:solidFill>
                <a:latin typeface="Calibri" panose="020F0502020204030204" pitchFamily="34" charset="0"/>
                <a:cs typeface="Calibri" panose="020F0502020204030204" pitchFamily="34" charset="0"/>
              </a:rPr>
              <a:t>USER</a:t>
            </a:r>
            <a:endParaRPr lang="en-IN" sz="2400" dirty="0">
              <a:solidFill>
                <a:srgbClr val="A67F5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4168709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describe</a:t>
            </a:r>
            <a:endParaRPr lang="en-US" i="1" dirty="0">
              <a:solidFill>
                <a:srgbClr val="7EEEE3"/>
              </a:solidFill>
            </a:endParaRPr>
          </a:p>
        </p:txBody>
      </p:sp>
      <p:sp>
        <p:nvSpPr>
          <p:cNvPr id="3" name="Rectangle 2"/>
          <p:cNvSpPr/>
          <p:nvPr/>
        </p:nvSpPr>
        <p:spPr>
          <a:xfrm>
            <a:off x="152400" y="3200400"/>
            <a:ext cx="88265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Lists the column definitions for the specified </a:t>
            </a:r>
            <a:r>
              <a:rPr lang="en-IN" sz="2200" b="1" i="1" dirty="0">
                <a:latin typeface="Segoe UI Light" panose="020B0502040204020203" pitchFamily="34" charset="0"/>
                <a:ea typeface="Calibri" panose="020F0502020204030204" pitchFamily="34" charset="0"/>
                <a:cs typeface="Segoe UI Light" panose="020B0502040204020203" pitchFamily="34" charset="0"/>
              </a:rPr>
              <a:t>table, view, materialized view,  type</a:t>
            </a:r>
            <a:r>
              <a:rPr lang="en-IN" sz="2200" dirty="0">
                <a:latin typeface="Segoe UI Light" panose="020B0502040204020203" pitchFamily="34" charset="0"/>
                <a:ea typeface="Calibri" panose="020F0502020204030204" pitchFamily="34" charset="0"/>
                <a:cs typeface="Segoe UI Light" panose="020B0502040204020203" pitchFamily="34" charset="0"/>
              </a:rPr>
              <a:t> or </a:t>
            </a:r>
            <a:r>
              <a:rPr lang="en-IN" sz="2200" b="1" i="1" dirty="0">
                <a:latin typeface="Segoe UI Light" panose="020B0502040204020203" pitchFamily="34" charset="0"/>
                <a:ea typeface="Calibri" panose="020F0502020204030204" pitchFamily="34" charset="0"/>
                <a:cs typeface="Segoe UI Light" panose="020B0502040204020203" pitchFamily="34" charset="0"/>
              </a:rPr>
              <a:t>synonym</a:t>
            </a:r>
            <a:r>
              <a:rPr lang="en-IN" sz="2200" dirty="0">
                <a:latin typeface="Segoe UI Light" panose="020B0502040204020203" pitchFamily="34" charset="0"/>
                <a:ea typeface="Calibri" panose="020F0502020204030204" pitchFamily="34" charset="0"/>
                <a:cs typeface="Segoe UI Light" panose="020B0502040204020203" pitchFamily="34" charset="0"/>
              </a:rPr>
              <a:t>, or the specifications for the specified </a:t>
            </a:r>
            <a:r>
              <a:rPr lang="en-IN" sz="2200" b="1" i="1" dirty="0">
                <a:latin typeface="Segoe UI Light" panose="020B0502040204020203" pitchFamily="34" charset="0"/>
                <a:ea typeface="Calibri" panose="020F0502020204030204" pitchFamily="34" charset="0"/>
                <a:cs typeface="Segoe UI Light" panose="020B0502040204020203" pitchFamily="34" charset="0"/>
              </a:rPr>
              <a:t>function</a:t>
            </a:r>
            <a:r>
              <a:rPr lang="en-IN" sz="2200" dirty="0">
                <a:latin typeface="Segoe UI Light" panose="020B0502040204020203" pitchFamily="34" charset="0"/>
                <a:ea typeface="Calibri" panose="020F0502020204030204" pitchFamily="34" charset="0"/>
                <a:cs typeface="Segoe UI Light" panose="020B0502040204020203" pitchFamily="34" charset="0"/>
              </a:rPr>
              <a:t>,  </a:t>
            </a:r>
            <a:r>
              <a:rPr lang="en-IN" sz="2200" b="1" i="1" dirty="0">
                <a:latin typeface="Segoe UI Light" panose="020B0502040204020203" pitchFamily="34" charset="0"/>
                <a:ea typeface="Calibri" panose="020F0502020204030204" pitchFamily="34" charset="0"/>
                <a:cs typeface="Segoe UI Light" panose="020B0502040204020203" pitchFamily="34" charset="0"/>
              </a:rPr>
              <a:t>procedure</a:t>
            </a:r>
            <a:r>
              <a:rPr lang="en-IN" sz="2200" dirty="0">
                <a:latin typeface="Segoe UI Light" panose="020B0502040204020203" pitchFamily="34" charset="0"/>
                <a:ea typeface="Calibri" panose="020F0502020204030204" pitchFamily="34" charset="0"/>
                <a:cs typeface="Segoe UI Light" panose="020B0502040204020203" pitchFamily="34" charset="0"/>
              </a:rPr>
              <a:t>  or </a:t>
            </a:r>
            <a:r>
              <a:rPr lang="en-IN" sz="2200" b="1" i="1" dirty="0">
                <a:latin typeface="Segoe UI Light" panose="020B0502040204020203" pitchFamily="34" charset="0"/>
                <a:ea typeface="Calibri" panose="020F0502020204030204" pitchFamily="34" charset="0"/>
                <a:cs typeface="Segoe UI Light" panose="020B0502040204020203" pitchFamily="34" charset="0"/>
              </a:rPr>
              <a:t>package</a:t>
            </a:r>
            <a:r>
              <a:rPr lang="en-IN" sz="2200" dirty="0">
                <a:latin typeface="Segoe UI Light" panose="020B0502040204020203" pitchFamily="34" charset="0"/>
                <a:ea typeface="Calibri" panose="020F0502020204030204" pitchFamily="34" charset="0"/>
                <a:cs typeface="Segoe UI Light" panose="020B0502040204020203" pitchFamily="34" charset="0"/>
              </a:rPr>
              <a:t>.</a:t>
            </a:r>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describe</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4889480" cy="400110"/>
          </a:xfrm>
          <a:prstGeom prst="rect">
            <a:avLst/>
          </a:prstGeom>
        </p:spPr>
        <p:txBody>
          <a:bodyPr wrap="none">
            <a:spAutoFit/>
          </a:bodyPr>
          <a:lstStyle/>
          <a:p>
            <a:r>
              <a:rPr lang="en-IN" sz="2000" dirty="0">
                <a:solidFill>
                  <a:srgbClr val="BAB294"/>
                </a:solidFill>
              </a:rPr>
              <a:t>DESC[RIBE] {[schema.]object[@db_link]}</a:t>
            </a:r>
          </a:p>
        </p:txBody>
      </p:sp>
      <p:sp>
        <p:nvSpPr>
          <p:cNvPr id="10" name="Rectangle 9"/>
          <p:cNvSpPr/>
          <p:nvPr/>
        </p:nvSpPr>
        <p:spPr>
          <a:xfrm>
            <a:off x="457200" y="1874282"/>
            <a:ext cx="8229600" cy="1785104"/>
          </a:xfrm>
          <a:prstGeom prst="rect">
            <a:avLst/>
          </a:prstGeom>
        </p:spPr>
        <p:txBody>
          <a:bodyPr wrap="square">
            <a:spAutoFit/>
          </a:bodyPr>
          <a:lstStyle/>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table_name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view_name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materialized_view_name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procedure_name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function_name</a:t>
            </a:r>
          </a:p>
        </p:txBody>
      </p:sp>
      <p:sp>
        <p:nvSpPr>
          <p:cNvPr id="3" name="Rectangle 2"/>
          <p:cNvSpPr/>
          <p:nvPr/>
        </p:nvSpPr>
        <p:spPr>
          <a:xfrm>
            <a:off x="4800600" y="82629"/>
            <a:ext cx="4191000" cy="923330"/>
          </a:xfrm>
          <a:prstGeom prst="rect">
            <a:avLst/>
          </a:prstGeom>
          <a:solidFill>
            <a:schemeClr val="accent6">
              <a:lumMod val="75000"/>
            </a:schemeClr>
          </a:solidFill>
        </p:spPr>
        <p:txBody>
          <a:bodyPr wrap="square">
            <a:spAutoFit/>
          </a:bodyPr>
          <a:lstStyle/>
          <a:p>
            <a:r>
              <a:rPr lang="en-US" dirty="0">
                <a:solidFill>
                  <a:schemeClr val="accent6">
                    <a:lumMod val="20000"/>
                    <a:lumOff val="80000"/>
                  </a:schemeClr>
                </a:solidFill>
              </a:rPr>
              <a:t>When you do a DESCRIBE, VARCHAR columns are returned with a type of VARCHAR2.</a:t>
            </a:r>
          </a:p>
        </p:txBody>
      </p:sp>
      <p:sp>
        <p:nvSpPr>
          <p:cNvPr id="6" name="Rectangle 5"/>
          <p:cNvSpPr/>
          <p:nvPr/>
        </p:nvSpPr>
        <p:spPr>
          <a:xfrm>
            <a:off x="457200" y="82629"/>
            <a:ext cx="2743200" cy="461665"/>
          </a:xfrm>
          <a:prstGeom prst="rect">
            <a:avLst/>
          </a:prstGeom>
        </p:spPr>
        <p:txBody>
          <a:bodyPr wrap="square">
            <a:spAutoFit/>
          </a:bodyPr>
          <a:lstStyle/>
          <a:p>
            <a:r>
              <a:rPr lang="en-IN" sz="2400" dirty="0">
                <a:solidFill>
                  <a:srgbClr val="C74C49"/>
                </a:solidFill>
                <a:latin typeface="Calibri" panose="020F0502020204030204" pitchFamily="34" charset="0"/>
                <a:cs typeface="Calibri" panose="020F0502020204030204" pitchFamily="34" charset="0"/>
              </a:rPr>
              <a:t>SHOW </a:t>
            </a:r>
            <a:r>
              <a:rPr lang="en-IN" sz="2400" dirty="0" smtClean="0">
                <a:solidFill>
                  <a:srgbClr val="A67F59"/>
                </a:solidFill>
                <a:latin typeface="Calibri" panose="020F0502020204030204" pitchFamily="34" charset="0"/>
                <a:cs typeface="Calibri" panose="020F0502020204030204" pitchFamily="34" charset="0"/>
              </a:rPr>
              <a:t>DESCRIBE</a:t>
            </a:r>
            <a:endParaRPr lang="en-IN" sz="2400" dirty="0">
              <a:solidFill>
                <a:srgbClr val="A67F5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set and show</a:t>
            </a:r>
            <a:endParaRPr lang="en-US" i="1" dirty="0">
              <a:solidFill>
                <a:srgbClr val="7EEEE3"/>
              </a:solidFill>
            </a:endParaRPr>
          </a:p>
        </p:txBody>
      </p:sp>
      <p:sp>
        <p:nvSpPr>
          <p:cNvPr id="4" name="Rectangle 3"/>
          <p:cNvSpPr/>
          <p:nvPr/>
        </p:nvSpPr>
        <p:spPr>
          <a:xfrm>
            <a:off x="152400" y="352646"/>
            <a:ext cx="8839200" cy="1631216"/>
          </a:xfrm>
          <a:prstGeom prst="rect">
            <a:avLst/>
          </a:prstGeom>
        </p:spPr>
        <p:txBody>
          <a:bodyPr wrap="square">
            <a:spAutoFit/>
          </a:bodyPr>
          <a:lstStyle/>
          <a:p>
            <a:r>
              <a:rPr lang="en-IN" sz="2000" b="1" i="1" dirty="0"/>
              <a:t>Sets</a:t>
            </a:r>
            <a:r>
              <a:rPr lang="en-IN" sz="2000" dirty="0"/>
              <a:t> a system variable to alter the SQL*Plus environment settings for your current session.</a:t>
            </a:r>
          </a:p>
          <a:p>
            <a:endParaRPr lang="en-IN" sz="2000" dirty="0"/>
          </a:p>
          <a:p>
            <a:r>
              <a:rPr lang="en-IN" sz="2000" b="1" i="1" dirty="0"/>
              <a:t>Shows</a:t>
            </a:r>
            <a:r>
              <a:rPr lang="en-IN" sz="2000" dirty="0"/>
              <a:t> the value of a SQL*Plus system variable or the current SQL*Plus environment.</a:t>
            </a:r>
          </a:p>
        </p:txBody>
      </p:sp>
    </p:spTree>
    <p:extLst>
      <p:ext uri="{BB962C8B-B14F-4D97-AF65-F5344CB8AC3E}">
        <p14:creationId xmlns:p14="http://schemas.microsoft.com/office/powerpoint/2010/main" val="14052105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03483"/>
            <a:ext cx="3276600" cy="533400"/>
          </a:xfrm>
        </p:spPr>
        <p:txBody>
          <a:bodyPr>
            <a:normAutofit fontScale="90000"/>
          </a:bodyPr>
          <a:lstStyle/>
          <a:p>
            <a:pPr lvl="0">
              <a:spcBef>
                <a:spcPts val="700"/>
              </a:spcBef>
              <a:buClr>
                <a:schemeClr val="accent2"/>
              </a:buClr>
              <a:buSzPct val="60000"/>
              <a:defRPr/>
            </a:pPr>
            <a:r>
              <a:rPr lang="en-IN" sz="3600" b="1" dirty="0">
                <a:solidFill>
                  <a:srgbClr val="BAB294"/>
                </a:solidFill>
                <a:latin typeface="Arial" pitchFamily="34" charset="0"/>
                <a:cs typeface="Arial" pitchFamily="34" charset="0"/>
              </a:rPr>
              <a:t>SET</a:t>
            </a:r>
            <a:r>
              <a:rPr lang="en-IN" b="1" dirty="0" smtClean="0">
                <a:latin typeface="Arial" pitchFamily="34" charset="0"/>
                <a:cs typeface="Arial" pitchFamily="34" charset="0"/>
              </a:rPr>
              <a:t> </a:t>
            </a:r>
            <a:r>
              <a:rPr lang="en-IN" sz="3600" b="1" dirty="0">
                <a:solidFill>
                  <a:srgbClr val="BAB294"/>
                </a:solidFill>
                <a:latin typeface="Arial" pitchFamily="34" charset="0"/>
                <a:cs typeface="Arial" pitchFamily="34" charset="0"/>
              </a:rPr>
              <a:t>and</a:t>
            </a:r>
            <a:r>
              <a:rPr lang="en-IN" b="1" dirty="0" smtClean="0">
                <a:latin typeface="Arial" pitchFamily="34" charset="0"/>
                <a:cs typeface="Arial" pitchFamily="34" charset="0"/>
              </a:rPr>
              <a:t> </a:t>
            </a:r>
            <a:r>
              <a:rPr lang="en-IN" sz="3600" b="1" dirty="0">
                <a:solidFill>
                  <a:srgbClr val="BAB294"/>
                </a:solidFill>
                <a:latin typeface="Arial" pitchFamily="34" charset="0"/>
                <a:cs typeface="Arial" pitchFamily="34" charset="0"/>
              </a:rPr>
              <a:t>SHOW</a:t>
            </a:r>
          </a:p>
        </p:txBody>
      </p:sp>
      <p:sp>
        <p:nvSpPr>
          <p:cNvPr id="9" name="Rectangle 8"/>
          <p:cNvSpPr/>
          <p:nvPr/>
        </p:nvSpPr>
        <p:spPr>
          <a:xfrm>
            <a:off x="457200" y="1422737"/>
            <a:ext cx="8305800" cy="1107996"/>
          </a:xfrm>
          <a:prstGeom prst="rect">
            <a:avLst/>
          </a:prstGeom>
        </p:spPr>
        <p:txBody>
          <a:bodyPr wrap="square">
            <a:spAutoFit/>
          </a:bodyPr>
          <a:lstStyle/>
          <a:p>
            <a:r>
              <a:rPr lang="en-IN" sz="2200" dirty="0">
                <a:solidFill>
                  <a:srgbClr val="0077AA"/>
                </a:solidFill>
                <a:latin typeface="Calibri" panose="020F0502020204030204" pitchFamily="34" charset="0"/>
                <a:cs typeface="Calibri" panose="020F0502020204030204" pitchFamily="34" charset="0"/>
              </a:rPr>
              <a:t>SET</a:t>
            </a:r>
            <a:r>
              <a:rPr lang="en-IN" sz="2200" dirty="0">
                <a:latin typeface="Calibri" panose="020F0502020204030204" pitchFamily="34" charset="0"/>
                <a:cs typeface="Calibri" panose="020F0502020204030204" pitchFamily="34" charset="0"/>
              </a:rPr>
              <a:t> </a:t>
            </a:r>
            <a:r>
              <a:rPr lang="en-IN" sz="2200" dirty="0">
                <a:solidFill>
                  <a:srgbClr val="A67F59"/>
                </a:solidFill>
                <a:latin typeface="Calibri" panose="020F0502020204030204" pitchFamily="34" charset="0"/>
                <a:cs typeface="Calibri" panose="020F0502020204030204" pitchFamily="34" charset="0"/>
              </a:rPr>
              <a:t>system_variable</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value</a:t>
            </a:r>
          </a:p>
          <a:p>
            <a:endParaRPr lang="en-IN" sz="2200" dirty="0">
              <a:latin typeface="Calibri" panose="020F0502020204030204" pitchFamily="34" charset="0"/>
              <a:cs typeface="Calibri" panose="020F0502020204030204" pitchFamily="34" charset="0"/>
            </a:endParaRPr>
          </a:p>
          <a:p>
            <a:r>
              <a:rPr lang="en-IN" sz="2200" dirty="0">
                <a:solidFill>
                  <a:srgbClr val="0077AA"/>
                </a:solidFill>
                <a:latin typeface="Calibri" panose="020F0502020204030204" pitchFamily="34" charset="0"/>
                <a:cs typeface="Calibri" panose="020F0502020204030204" pitchFamily="34" charset="0"/>
              </a:rPr>
              <a:t>SHO</a:t>
            </a:r>
            <a:r>
              <a:rPr lang="en-IN" sz="2200" dirty="0">
                <a:solidFill>
                  <a:srgbClr val="A67F59"/>
                </a:solidFill>
                <a:latin typeface="Calibri" panose="020F0502020204030204" pitchFamily="34" charset="0"/>
                <a:cs typeface="Calibri" panose="020F0502020204030204" pitchFamily="34" charset="0"/>
              </a:rPr>
              <a:t>[W]</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option</a:t>
            </a:r>
          </a:p>
        </p:txBody>
      </p:sp>
      <p:sp>
        <p:nvSpPr>
          <p:cNvPr id="10" name="Rectangle 9"/>
          <p:cNvSpPr/>
          <p:nvPr/>
        </p:nvSpPr>
        <p:spPr>
          <a:xfrm>
            <a:off x="3962400" y="112066"/>
            <a:ext cx="5029200" cy="1723549"/>
          </a:xfrm>
          <a:prstGeom prst="rect">
            <a:avLst/>
          </a:prstGeom>
          <a:solidFill>
            <a:schemeClr val="accent3">
              <a:lumMod val="75000"/>
            </a:schemeClr>
          </a:solidFill>
        </p:spPr>
        <p:txBody>
          <a:bodyPr wrap="square">
            <a:spAutoFit/>
          </a:bodyPr>
          <a:lstStyle/>
          <a:p>
            <a:pPr algn="just"/>
            <a:r>
              <a:rPr lang="en-IN" dirty="0">
                <a:solidFill>
                  <a:srgbClr val="FFFF00"/>
                </a:solidFill>
                <a:latin typeface="Arial" panose="020B0604020202020204" pitchFamily="34" charset="0"/>
                <a:cs typeface="Arial" panose="020B0604020202020204" pitchFamily="34" charset="0"/>
              </a:rPr>
              <a:t>To format the DESCRIBE output use the </a:t>
            </a:r>
            <a:r>
              <a:rPr lang="en-IN" sz="2000" b="1" i="1" dirty="0">
                <a:solidFill>
                  <a:srgbClr val="FFFF00"/>
                </a:solidFill>
                <a:latin typeface="Arial" panose="020B0604020202020204" pitchFamily="34" charset="0"/>
                <a:cs typeface="Arial" panose="020B0604020202020204" pitchFamily="34" charset="0"/>
              </a:rPr>
              <a:t>SET</a:t>
            </a:r>
            <a:r>
              <a:rPr lang="en-IN" sz="2400" dirty="0">
                <a:solidFill>
                  <a:srgbClr val="FFFF00"/>
                </a:solidFill>
                <a:latin typeface="Arial" panose="020B0604020202020204" pitchFamily="34" charset="0"/>
                <a:cs typeface="Arial" panose="020B0604020202020204" pitchFamily="34" charset="0"/>
              </a:rPr>
              <a:t> </a:t>
            </a:r>
            <a:r>
              <a:rPr lang="en-IN" dirty="0" smtClean="0">
                <a:solidFill>
                  <a:srgbClr val="FFFF00"/>
                </a:solidFill>
                <a:latin typeface="Arial" panose="020B0604020202020204" pitchFamily="34" charset="0"/>
                <a:cs typeface="Arial" panose="020B0604020202020204" pitchFamily="34" charset="0"/>
              </a:rPr>
              <a:t>command.</a:t>
            </a:r>
            <a:endParaRPr lang="en-IN" dirty="0">
              <a:solidFill>
                <a:srgbClr val="FFFF00"/>
              </a:solidFill>
              <a:latin typeface="Arial" panose="020B0604020202020204" pitchFamily="34" charset="0"/>
              <a:cs typeface="Arial" panose="020B0604020202020204" pitchFamily="34" charset="0"/>
            </a:endParaRPr>
          </a:p>
          <a:p>
            <a:pPr algn="just"/>
            <a:endParaRPr lang="en-IN" dirty="0" smtClean="0">
              <a:solidFill>
                <a:srgbClr val="FFFF00"/>
              </a:solidFill>
              <a:latin typeface="Arial" panose="020B0604020202020204" pitchFamily="34" charset="0"/>
              <a:cs typeface="Arial" panose="020B0604020202020204" pitchFamily="34" charset="0"/>
            </a:endParaRPr>
          </a:p>
          <a:p>
            <a:pPr algn="just"/>
            <a:r>
              <a:rPr lang="en-IN" dirty="0" smtClean="0">
                <a:solidFill>
                  <a:srgbClr val="FFFF00"/>
                </a:solidFill>
                <a:latin typeface="Arial" panose="020B0604020202020204" pitchFamily="34" charset="0"/>
                <a:cs typeface="Arial" panose="020B0604020202020204" pitchFamily="34" charset="0"/>
              </a:rPr>
              <a:t>To </a:t>
            </a:r>
            <a:r>
              <a:rPr lang="en-IN" dirty="0">
                <a:solidFill>
                  <a:srgbClr val="FFFF00"/>
                </a:solidFill>
                <a:latin typeface="Arial" panose="020B0604020202020204" pitchFamily="34" charset="0"/>
                <a:cs typeface="Arial" panose="020B0604020202020204" pitchFamily="34" charset="0"/>
              </a:rPr>
              <a:t>display the settings for the object, use the </a:t>
            </a:r>
            <a:r>
              <a:rPr lang="en-IN" sz="2000" b="1" i="1" dirty="0">
                <a:solidFill>
                  <a:srgbClr val="FFFF00"/>
                </a:solidFill>
                <a:latin typeface="Arial" panose="020B0604020202020204" pitchFamily="34" charset="0"/>
                <a:cs typeface="Arial" panose="020B0604020202020204" pitchFamily="34" charset="0"/>
              </a:rPr>
              <a:t>SHOW</a:t>
            </a:r>
            <a:r>
              <a:rPr lang="en-IN" sz="2400" dirty="0">
                <a:solidFill>
                  <a:srgbClr val="FFFF00"/>
                </a:solidFill>
                <a:latin typeface="Arial" panose="020B0604020202020204" pitchFamily="34" charset="0"/>
                <a:cs typeface="Arial" panose="020B0604020202020204" pitchFamily="34" charset="0"/>
              </a:rPr>
              <a:t> </a:t>
            </a:r>
            <a:r>
              <a:rPr lang="en-IN" dirty="0">
                <a:solidFill>
                  <a:srgbClr val="FFFF00"/>
                </a:solidFill>
                <a:latin typeface="Arial" panose="020B0604020202020204" pitchFamily="34" charset="0"/>
                <a:cs typeface="Arial" panose="020B0604020202020204" pitchFamily="34" charset="0"/>
              </a:rPr>
              <a:t>command</a:t>
            </a:r>
            <a:r>
              <a:rPr lang="en-IN" dirty="0" smtClean="0">
                <a:solidFill>
                  <a:srgbClr val="FFFF00"/>
                </a:solidFill>
                <a:latin typeface="Arial" panose="020B0604020202020204" pitchFamily="34" charset="0"/>
                <a:cs typeface="Arial" panose="020B0604020202020204" pitchFamily="34" charset="0"/>
              </a:rPr>
              <a:t>.</a:t>
            </a:r>
            <a:endParaRPr lang="en-IN" dirty="0">
              <a:solidFill>
                <a:srgbClr val="FFFF00"/>
              </a:solidFill>
              <a:latin typeface="Arial" panose="020B0604020202020204" pitchFamily="34" charset="0"/>
              <a:cs typeface="Arial" panose="020B0604020202020204" pitchFamily="34" charset="0"/>
            </a:endParaRPr>
          </a:p>
        </p:txBody>
      </p:sp>
      <p:sp>
        <p:nvSpPr>
          <p:cNvPr id="11" name="Rectangle 10"/>
          <p:cNvSpPr/>
          <p:nvPr/>
        </p:nvSpPr>
        <p:spPr>
          <a:xfrm>
            <a:off x="462643" y="2796752"/>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SHOW </a:t>
            </a:r>
            <a:r>
              <a:rPr lang="en-IN" sz="2200" dirty="0">
                <a:solidFill>
                  <a:srgbClr val="A67F59"/>
                </a:solidFill>
                <a:latin typeface="Calibri" panose="020F0502020204030204" pitchFamily="34" charset="0"/>
                <a:cs typeface="Calibri" panose="020F0502020204030204" pitchFamily="34" charset="0"/>
              </a:rPr>
              <a:t>ALL/DESCRIBE</a:t>
            </a:r>
          </a:p>
        </p:txBody>
      </p:sp>
      <p:sp>
        <p:nvSpPr>
          <p:cNvPr id="13" name="Rectangle 12"/>
          <p:cNvSpPr/>
          <p:nvPr/>
        </p:nvSpPr>
        <p:spPr>
          <a:xfrm>
            <a:off x="457200" y="3355159"/>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SET </a:t>
            </a:r>
            <a:r>
              <a:rPr lang="en-IN" sz="2200" dirty="0" smtClean="0">
                <a:solidFill>
                  <a:srgbClr val="A67F59"/>
                </a:solidFill>
                <a:latin typeface="Calibri" panose="020F0502020204030204" pitchFamily="34" charset="0"/>
                <a:cs typeface="Calibri" panose="020F0502020204030204" pitchFamily="34" charset="0"/>
              </a:rPr>
              <a:t>DESCRIBE</a:t>
            </a:r>
            <a:r>
              <a:rPr lang="en-IN" sz="2200" dirty="0" smtClean="0">
                <a:solidFill>
                  <a:srgbClr val="C74C49"/>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DEPTH</a:t>
            </a:r>
            <a:r>
              <a:rPr lang="en-IN" sz="2200" dirty="0" smtClean="0">
                <a:solidFill>
                  <a:schemeClr val="accent5">
                    <a:lumMod val="60000"/>
                    <a:lumOff val="40000"/>
                  </a:schemeClr>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2 LINENUM OFF INDENT ON</a:t>
            </a:r>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a:t>
            </a:r>
            <a:r>
              <a:rPr lang="en-US" sz="4800" dirty="0" smtClean="0">
                <a:solidFill>
                  <a:srgbClr val="7EEEE3"/>
                </a:solidFill>
                <a:latin typeface="Segoe UI Light" panose="020B0502040204020203" pitchFamily="34" charset="0"/>
                <a:cs typeface="Segoe UI Light" panose="020B0502040204020203" pitchFamily="34" charset="0"/>
              </a:rPr>
              <a:t>elect statement…</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2862322"/>
          </a:xfrm>
          <a:prstGeom prst="rect">
            <a:avLst/>
          </a:prstGeom>
        </p:spPr>
        <p:txBody>
          <a:bodyPr wrap="square">
            <a:spAutoFit/>
          </a:bodyPr>
          <a:lstStyle/>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fetch one or more fields in a single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star (*) in place of fields. In this case, SELECT will return all the fields.</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any condition using WHERE clause</a:t>
            </a:r>
            <a:r>
              <a:rPr lang="en-IN" b="1" dirty="0" smtClean="0">
                <a:solidFill>
                  <a:schemeClr val="tx1">
                    <a:lumMod val="65000"/>
                    <a:lumOff val="35000"/>
                  </a:schemeClr>
                </a:solidFill>
                <a:latin typeface="Arial" panose="020B0604020202020204" pitchFamily="34" charset="0"/>
                <a:cs typeface="Arial" panose="020B0604020202020204" pitchFamily="34" charset="0"/>
              </a:rPr>
              <a:t>..</a:t>
            </a:r>
            <a:endParaRPr lang="en-IN" b="1"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24699</TotalTime>
  <Words>26988</Words>
  <Application>Microsoft Office PowerPoint</Application>
  <PresentationFormat>On-screen Show (4:3)</PresentationFormat>
  <Paragraphs>3615</Paragraphs>
  <Slides>458</Slides>
  <Notes>10</Notes>
  <HiddenSlides>48</HiddenSlides>
  <MMClips>0</MMClips>
  <ScaleCrop>false</ScaleCrop>
  <HeadingPairs>
    <vt:vector size="6" baseType="variant">
      <vt:variant>
        <vt:lpstr>Fonts Used</vt:lpstr>
      </vt:variant>
      <vt:variant>
        <vt:i4>33</vt:i4>
      </vt:variant>
      <vt:variant>
        <vt:lpstr>Theme</vt:lpstr>
      </vt:variant>
      <vt:variant>
        <vt:i4>1</vt:i4>
      </vt:variant>
      <vt:variant>
        <vt:lpstr>Slide Titles</vt:lpstr>
      </vt:variant>
      <vt:variant>
        <vt:i4>458</vt:i4>
      </vt:variant>
    </vt:vector>
  </HeadingPairs>
  <TitlesOfParts>
    <vt:vector size="492" baseType="lpstr">
      <vt:lpstr>Microsoft JhengHei</vt:lpstr>
      <vt:lpstr>SimSun</vt:lpstr>
      <vt:lpstr>Arial</vt:lpstr>
      <vt:lpstr>Arial</vt:lpstr>
      <vt:lpstr>Arial Unicode MS</vt:lpstr>
      <vt:lpstr>Bookman Old Style</vt:lpstr>
      <vt:lpstr>Calibri</vt:lpstr>
      <vt:lpstr>Cambria</vt:lpstr>
      <vt:lpstr>Consolas</vt:lpstr>
      <vt:lpstr>Gentium Basic</vt:lpstr>
      <vt:lpstr>Georgia</vt:lpstr>
      <vt:lpstr>Gill Sans MT</vt:lpstr>
      <vt:lpstr>Gill Sans MT (Body)</vt:lpstr>
      <vt:lpstr>Helvetica</vt:lpstr>
      <vt:lpstr>Helvetica Neue</vt:lpstr>
      <vt:lpstr>inherit</vt:lpstr>
      <vt:lpstr>Liberation Mono</vt:lpstr>
      <vt:lpstr>Monotype Sorts</vt:lpstr>
      <vt:lpstr>MS Mincho</vt:lpstr>
      <vt:lpstr>Open Sans</vt:lpstr>
      <vt:lpstr>Palatino Linotype</vt:lpstr>
      <vt:lpstr>Segoe Print</vt:lpstr>
      <vt:lpstr>Segoe UI</vt:lpstr>
      <vt:lpstr>Segoe UI Light</vt:lpstr>
      <vt:lpstr>Segoe UI Semilight</vt:lpstr>
      <vt:lpstr>Segoe UI Symbol</vt:lpstr>
      <vt:lpstr>Symbol</vt:lpstr>
      <vt:lpstr>Times New Roman</vt:lpstr>
      <vt:lpstr>verdana</vt:lpstr>
      <vt:lpstr>verdana</vt:lpstr>
      <vt:lpstr>Webdings</vt:lpstr>
      <vt:lpstr>Wingdings</vt:lpstr>
      <vt:lpstr>Wingdings 3</vt:lpstr>
      <vt:lpstr>Origin</vt:lpstr>
      <vt:lpstr>Database Technologies - Oracle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connect and disconnect</vt:lpstr>
      <vt:lpstr>PowerPoint Presentation</vt:lpstr>
      <vt:lpstr>user</vt:lpstr>
      <vt:lpstr>PowerPoint Presentation</vt:lpstr>
      <vt:lpstr>describe</vt:lpstr>
      <vt:lpstr>PowerPoint Presentation</vt:lpstr>
      <vt:lpstr>SET and SHOW</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4870</cp:revision>
  <dcterms:created xsi:type="dcterms:W3CDTF">2015-10-09T06:09:34Z</dcterms:created>
  <dcterms:modified xsi:type="dcterms:W3CDTF">2018-11-27T06:50:50Z</dcterms:modified>
</cp:coreProperties>
</file>