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80"/>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284" r:id="rId52"/>
    <p:sldId id="1285" r:id="rId53"/>
    <p:sldId id="1334" r:id="rId54"/>
    <p:sldId id="1351" r:id="rId55"/>
    <p:sldId id="1335" r:id="rId56"/>
    <p:sldId id="1282" r:id="rId57"/>
    <p:sldId id="1283" r:id="rId58"/>
    <p:sldId id="1228" r:id="rId59"/>
    <p:sldId id="1229" r:id="rId60"/>
    <p:sldId id="1171" r:id="rId61"/>
    <p:sldId id="1172" r:id="rId62"/>
    <p:sldId id="1167" r:id="rId63"/>
    <p:sldId id="1168" r:id="rId64"/>
    <p:sldId id="1142" r:id="rId65"/>
    <p:sldId id="1143" r:id="rId66"/>
    <p:sldId id="1144" r:id="rId67"/>
    <p:sldId id="1350" r:id="rId68"/>
    <p:sldId id="1407" r:id="rId69"/>
    <p:sldId id="1340" r:id="rId70"/>
    <p:sldId id="1156" r:id="rId71"/>
    <p:sldId id="1145" r:id="rId72"/>
    <p:sldId id="1146" r:id="rId73"/>
    <p:sldId id="1147" r:id="rId74"/>
    <p:sldId id="1148" r:id="rId75"/>
    <p:sldId id="1149" r:id="rId76"/>
    <p:sldId id="1150" r:id="rId77"/>
    <p:sldId id="1151" r:id="rId78"/>
    <p:sldId id="1152" r:id="rId79"/>
    <p:sldId id="1153" r:id="rId80"/>
    <p:sldId id="1226" r:id="rId81"/>
    <p:sldId id="1227" r:id="rId82"/>
    <p:sldId id="1161" r:id="rId83"/>
    <p:sldId id="1162" r:id="rId84"/>
    <p:sldId id="1154" r:id="rId85"/>
    <p:sldId id="1155" r:id="rId86"/>
    <p:sldId id="1191" r:id="rId87"/>
    <p:sldId id="1192" r:id="rId88"/>
    <p:sldId id="1179" r:id="rId89"/>
    <p:sldId id="1180" r:id="rId90"/>
    <p:sldId id="1183" r:id="rId91"/>
    <p:sldId id="1184" r:id="rId92"/>
    <p:sldId id="1413" r:id="rId93"/>
    <p:sldId id="1414" r:id="rId94"/>
    <p:sldId id="1415" r:id="rId95"/>
    <p:sldId id="1416" r:id="rId96"/>
    <p:sldId id="1417" r:id="rId97"/>
    <p:sldId id="1420" r:id="rId98"/>
    <p:sldId id="1421" r:id="rId99"/>
    <p:sldId id="1332" r:id="rId100"/>
    <p:sldId id="1333" r:id="rId101"/>
    <p:sldId id="1193" r:id="rId102"/>
    <p:sldId id="1194" r:id="rId103"/>
    <p:sldId id="1223" r:id="rId104"/>
    <p:sldId id="1224" r:id="rId105"/>
    <p:sldId id="1277" r:id="rId106"/>
    <p:sldId id="1330" r:id="rId107"/>
    <p:sldId id="1328" r:id="rId108"/>
    <p:sldId id="1331" r:id="rId109"/>
    <p:sldId id="1329" r:id="rId110"/>
    <p:sldId id="1410" r:id="rId111"/>
    <p:sldId id="1412" r:id="rId112"/>
    <p:sldId id="1185" r:id="rId113"/>
    <p:sldId id="1186" r:id="rId114"/>
    <p:sldId id="1187" r:id="rId115"/>
    <p:sldId id="1188" r:id="rId116"/>
    <p:sldId id="1189" r:id="rId117"/>
    <p:sldId id="1190" r:id="rId118"/>
    <p:sldId id="1234" r:id="rId119"/>
    <p:sldId id="1235" r:id="rId120"/>
    <p:sldId id="1275" r:id="rId121"/>
    <p:sldId id="1276" r:id="rId122"/>
    <p:sldId id="1336" r:id="rId123"/>
    <p:sldId id="1337" r:id="rId124"/>
    <p:sldId id="1418" r:id="rId125"/>
    <p:sldId id="1419" r:id="rId126"/>
    <p:sldId id="1310" r:id="rId127"/>
    <p:sldId id="1311" r:id="rId128"/>
    <p:sldId id="1273" r:id="rId129"/>
    <p:sldId id="1274" r:id="rId130"/>
    <p:sldId id="1173" r:id="rId131"/>
    <p:sldId id="1174" r:id="rId132"/>
    <p:sldId id="1308" r:id="rId133"/>
    <p:sldId id="1309" r:id="rId134"/>
    <p:sldId id="1200" r:id="rId135"/>
    <p:sldId id="1201" r:id="rId136"/>
    <p:sldId id="1099" r:id="rId137"/>
    <p:sldId id="1256" r:id="rId138"/>
    <p:sldId id="1257" r:id="rId139"/>
    <p:sldId id="1258" r:id="rId140"/>
    <p:sldId id="1259" r:id="rId141"/>
    <p:sldId id="1348" r:id="rId142"/>
    <p:sldId id="1349" r:id="rId143"/>
    <p:sldId id="1326" r:id="rId144"/>
    <p:sldId id="1327" r:id="rId145"/>
    <p:sldId id="1322" r:id="rId146"/>
    <p:sldId id="1323" r:id="rId147"/>
    <p:sldId id="1324" r:id="rId148"/>
    <p:sldId id="1325" r:id="rId149"/>
    <p:sldId id="1260" r:id="rId150"/>
    <p:sldId id="1261" r:id="rId151"/>
    <p:sldId id="1262" r:id="rId152"/>
    <p:sldId id="1263" r:id="rId153"/>
    <p:sldId id="1406" r:id="rId154"/>
    <p:sldId id="1411" r:id="rId155"/>
    <p:sldId id="1264" r:id="rId156"/>
    <p:sldId id="1341" r:id="rId157"/>
    <p:sldId id="1342" r:id="rId158"/>
    <p:sldId id="1265" r:id="rId159"/>
    <p:sldId id="1266" r:id="rId160"/>
    <p:sldId id="1267" r:id="rId161"/>
    <p:sldId id="1268" r:id="rId162"/>
    <p:sldId id="1216" r:id="rId163"/>
    <p:sldId id="1092" r:id="rId164"/>
    <p:sldId id="1251" r:id="rId165"/>
    <p:sldId id="1252" r:id="rId166"/>
    <p:sldId id="1269" r:id="rId167"/>
    <p:sldId id="1270" r:id="rId168"/>
    <p:sldId id="1271" r:id="rId169"/>
    <p:sldId id="1272" r:id="rId170"/>
    <p:sldId id="1219" r:id="rId171"/>
    <p:sldId id="1204" r:id="rId172"/>
    <p:sldId id="1338" r:id="rId173"/>
    <p:sldId id="1339" r:id="rId174"/>
    <p:sldId id="1346" r:id="rId175"/>
    <p:sldId id="1347" r:id="rId176"/>
    <p:sldId id="1528" r:id="rId177"/>
    <p:sldId id="1529" r:id="rId178"/>
    <p:sldId id="1530" r:id="rId179"/>
    <p:sldId id="1531" r:id="rId180"/>
    <p:sldId id="1408" r:id="rId181"/>
    <p:sldId id="1409" r:id="rId182"/>
    <p:sldId id="1315" r:id="rId183"/>
    <p:sldId id="1316" r:id="rId184"/>
    <p:sldId id="1318" r:id="rId185"/>
    <p:sldId id="1292" r:id="rId186"/>
    <p:sldId id="1301" r:id="rId187"/>
    <p:sldId id="1302" r:id="rId188"/>
    <p:sldId id="1294" r:id="rId189"/>
    <p:sldId id="1293" r:id="rId190"/>
    <p:sldId id="1295" r:id="rId191"/>
    <p:sldId id="1296" r:id="rId192"/>
    <p:sldId id="1297" r:id="rId193"/>
    <p:sldId id="1303" r:id="rId194"/>
    <p:sldId id="1304" r:id="rId195"/>
    <p:sldId id="954" r:id="rId196"/>
    <p:sldId id="1307" r:id="rId197"/>
    <p:sldId id="788" r:id="rId198"/>
    <p:sldId id="1499" r:id="rId199"/>
    <p:sldId id="1422" r:id="rId200"/>
    <p:sldId id="1514" r:id="rId201"/>
    <p:sldId id="1516" r:id="rId202"/>
    <p:sldId id="1519" r:id="rId203"/>
    <p:sldId id="1515" r:id="rId204"/>
    <p:sldId id="1518" r:id="rId205"/>
    <p:sldId id="1517" r:id="rId206"/>
    <p:sldId id="1423" r:id="rId207"/>
    <p:sldId id="1436" r:id="rId208"/>
    <p:sldId id="1437" r:id="rId209"/>
    <p:sldId id="1424" r:id="rId210"/>
    <p:sldId id="1441" r:id="rId211"/>
    <p:sldId id="1442" r:id="rId212"/>
    <p:sldId id="1520" r:id="rId213"/>
    <p:sldId id="1443" r:id="rId214"/>
    <p:sldId id="1444" r:id="rId215"/>
    <p:sldId id="1445" r:id="rId216"/>
    <p:sldId id="1446" r:id="rId217"/>
    <p:sldId id="1447" r:id="rId218"/>
    <p:sldId id="1521" r:id="rId219"/>
    <p:sldId id="1426" r:id="rId220"/>
    <p:sldId id="1438" r:id="rId221"/>
    <p:sldId id="1439" r:id="rId222"/>
    <p:sldId id="1448" r:id="rId223"/>
    <p:sldId id="1449" r:id="rId224"/>
    <p:sldId id="1450" r:id="rId225"/>
    <p:sldId id="1451" r:id="rId226"/>
    <p:sldId id="1452" r:id="rId227"/>
    <p:sldId id="1453" r:id="rId228"/>
    <p:sldId id="1454" r:id="rId229"/>
    <p:sldId id="1522" r:id="rId230"/>
    <p:sldId id="1440" r:id="rId231"/>
    <p:sldId id="1455" r:id="rId232"/>
    <p:sldId id="1456" r:id="rId233"/>
    <p:sldId id="1523" r:id="rId234"/>
    <p:sldId id="1524" r:id="rId235"/>
    <p:sldId id="1525" r:id="rId236"/>
    <p:sldId id="1526" r:id="rId237"/>
    <p:sldId id="1527" r:id="rId238"/>
    <p:sldId id="1500" r:id="rId239"/>
    <p:sldId id="1457" r:id="rId240"/>
    <p:sldId id="1498" r:id="rId241"/>
    <p:sldId id="1474" r:id="rId242"/>
    <p:sldId id="1475" r:id="rId243"/>
    <p:sldId id="1476" r:id="rId244"/>
    <p:sldId id="1477" r:id="rId245"/>
    <p:sldId id="1478" r:id="rId246"/>
    <p:sldId id="1479" r:id="rId247"/>
    <p:sldId id="1480" r:id="rId248"/>
    <p:sldId id="1481" r:id="rId249"/>
    <p:sldId id="1482" r:id="rId250"/>
    <p:sldId id="1483" r:id="rId251"/>
    <p:sldId id="1484" r:id="rId252"/>
    <p:sldId id="1485" r:id="rId253"/>
    <p:sldId id="1486" r:id="rId254"/>
    <p:sldId id="1487" r:id="rId255"/>
    <p:sldId id="1488" r:id="rId256"/>
    <p:sldId id="1489" r:id="rId257"/>
    <p:sldId id="1490" r:id="rId258"/>
    <p:sldId id="1491" r:id="rId259"/>
    <p:sldId id="1492" r:id="rId260"/>
    <p:sldId id="1493" r:id="rId261"/>
    <p:sldId id="1494" r:id="rId262"/>
    <p:sldId id="1495" r:id="rId263"/>
    <p:sldId id="1496" r:id="rId264"/>
    <p:sldId id="1497" r:id="rId265"/>
    <p:sldId id="1501" r:id="rId266"/>
    <p:sldId id="1513" r:id="rId267"/>
    <p:sldId id="1502" r:id="rId268"/>
    <p:sldId id="1503" r:id="rId269"/>
    <p:sldId id="1504" r:id="rId270"/>
    <p:sldId id="1505" r:id="rId271"/>
    <p:sldId id="1506" r:id="rId272"/>
    <p:sldId id="1507" r:id="rId273"/>
    <p:sldId id="1508" r:id="rId274"/>
    <p:sldId id="1512" r:id="rId275"/>
    <p:sldId id="1509" r:id="rId276"/>
    <p:sldId id="1510" r:id="rId277"/>
    <p:sldId id="1511" r:id="rId278"/>
    <p:sldId id="1087" r:id="rId27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731B"/>
    <a:srgbClr val="FF5A36"/>
    <a:srgbClr val="910D3F"/>
    <a:srgbClr val="B22251"/>
    <a:srgbClr val="732B54"/>
    <a:srgbClr val="036883"/>
    <a:srgbClr val="B6816E"/>
    <a:srgbClr val="C05893"/>
    <a:srgbClr val="047796"/>
    <a:srgbClr val="4F08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6" d="100"/>
          <a:sy n="66" d="100"/>
        </p:scale>
        <p:origin x="792" y="84"/>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slide" Target="slides/slide267.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79" Type="http://schemas.openxmlformats.org/officeDocument/2006/relationships/slide" Target="slides/slide278.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notesMaster" Target="notesMasters/notesMaster1.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260" Type="http://schemas.openxmlformats.org/officeDocument/2006/relationships/slide" Target="slides/slide259.xml"/><Relationship Id="rId265" Type="http://schemas.openxmlformats.org/officeDocument/2006/relationships/slide" Target="slides/slide264.xml"/><Relationship Id="rId281" Type="http://schemas.openxmlformats.org/officeDocument/2006/relationships/commentAuthors" Target="commentAuthor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71" Type="http://schemas.openxmlformats.org/officeDocument/2006/relationships/slide" Target="slides/slide270.xml"/><Relationship Id="rId276" Type="http://schemas.openxmlformats.org/officeDocument/2006/relationships/slide" Target="slides/slide275.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slide" Target="slides/slide260.xml"/><Relationship Id="rId266" Type="http://schemas.openxmlformats.org/officeDocument/2006/relationships/slide" Target="slides/slide265.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282"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77" Type="http://schemas.openxmlformats.org/officeDocument/2006/relationships/slide" Target="slides/slide276.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72" Type="http://schemas.openxmlformats.org/officeDocument/2006/relationships/slide" Target="slides/slide27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slide" Target="slides/slide266.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slide" Target="slides/slide261.xml"/><Relationship Id="rId283"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theme" Target="theme/theme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tableStyles" Target="tableStyle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02-07-2022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65</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66</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266</a:t>
            </a:fld>
            <a:endParaRPr lang="en-IN"/>
          </a:p>
        </p:txBody>
      </p:sp>
    </p:spTree>
    <p:extLst>
      <p:ext uri="{BB962C8B-B14F-4D97-AF65-F5344CB8AC3E}">
        <p14:creationId xmlns:p14="http://schemas.microsoft.com/office/powerpoint/2010/main" val="1691245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7/2/2022</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7/2/2022</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7/2/2022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7/2/2022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5" y="5753968"/>
            <a:ext cx="7704856" cy="87851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val="391652235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263352" y="5398532"/>
            <a:ext cx="11593288"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8765106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276872"/>
            <a:ext cx="11449272" cy="249299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330188" y="2852936"/>
            <a:ext cx="11598460" cy="1600438"/>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dirty="0">
              <a:latin typeface="Source Code Pro" panose="020B0509030403020204" pitchFamily="49" charset="0"/>
              <a:ea typeface="Source Code Pro" panose="020B0509030403020204" pitchFamily="49" charset="0"/>
            </a:endParaRPr>
          </a:p>
        </p:txBody>
      </p:sp>
      <p:sp>
        <p:nvSpPr>
          <p:cNvPr id="17" name="Rectangle 16">
            <a:extLst>
              <a:ext uri="{FF2B5EF4-FFF2-40B4-BE49-F238E27FC236}">
                <a16:creationId xmlns:a16="http://schemas.microsoft.com/office/drawing/2014/main" id="{6D7B71ED-369E-4850-9FCD-DC0F923DAED8}"/>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filter.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282101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721386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output.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62649428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646331"/>
          </a:xfrm>
          <a:prstGeom prst="rect">
            <a:avLst/>
          </a:prstGeom>
        </p:spPr>
        <p:txBody>
          <a:bodyPr wrap="square">
            <a:spAutoFit/>
          </a:bodyPr>
          <a:lstStyle/>
          <a:p>
            <a:r>
              <a:rPr lang="en-US" dirty="0">
                <a:solidFill>
                  <a:srgbClr val="222222"/>
                </a:solidFill>
                <a:latin typeface="arial" panose="020B0604020202020204" pitchFamily="34" charset="0"/>
              </a:rPr>
              <a:t>Removes field(s) from the output. </a:t>
            </a:r>
            <a:r>
              <a:rPr lang="en-US" b="1" dirty="0">
                <a:solidFill>
                  <a:srgbClr val="222222"/>
                </a:solidFill>
                <a:latin typeface="arial" panose="020B0604020202020204" pitchFamily="34" charset="0"/>
              </a:rPr>
              <a:t>Will not delete the field(s) from the saved document.</a:t>
            </a:r>
            <a:endParaRPr lang="en-IN" b="1" dirty="0"/>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expression.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41279376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Tree>
    <p:extLst>
      <p:ext uri="{BB962C8B-B14F-4D97-AF65-F5344CB8AC3E}">
        <p14:creationId xmlns:p14="http://schemas.microsoft.com/office/powerpoint/2010/main" val="325785248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049DC8"/>
                </a:solidFill>
                <a:latin typeface="Consolas" panose="020B0609020204030204" pitchFamily="49" charset="0"/>
                <a:cs typeface="Calibri" panose="020F0502020204030204" pitchFamily="34" charset="0"/>
              </a:rPr>
              <a:t> </a:t>
            </a:r>
            <a:r>
              <a:rPr lang="en-US" dirty="0">
                <a:solidFill>
                  <a:srgbClr val="D83713"/>
                </a:solidFill>
                <a:latin typeface="Source Code Pro" panose="020B0509030403020204" pitchFamily="49" charset="0"/>
              </a:rPr>
              <a:t>$addFields</a:t>
            </a:r>
            <a:r>
              <a:rPr lang="en-US" dirty="0">
                <a:solidFill>
                  <a:srgbClr val="061621"/>
                </a:solidFill>
                <a:latin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ndParaRPr>
          </a:p>
          <a:p>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$set</a:t>
            </a:r>
            <a:r>
              <a:rPr lang="en-IN" b="0" i="0" dirty="0">
                <a:solidFill>
                  <a:srgbClr val="061621"/>
                </a:solidFill>
                <a:effectLst/>
                <a:latin typeface="Source Code Pro" panose="020B0509030403020204" pitchFamily="49" charset="0"/>
              </a:rPr>
              <a:t>: { &lt;newField&gt;: &lt;expression&gt;, ... } }</a:t>
            </a:r>
            <a:endParaRPr lang="en-IN" dirty="0"/>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923330"/>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"$sal",  commission: "$comm"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"$salary", "$commission"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p:txBody>
      </p:sp>
    </p:spTree>
    <p:extLst>
      <p:ext uri="{BB962C8B-B14F-4D97-AF65-F5344CB8AC3E}">
        <p14:creationId xmlns:p14="http://schemas.microsoft.com/office/powerpoint/2010/main" val="95593075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767408" y="5301208"/>
            <a:ext cx="1051316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21528817"/>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$round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$round</a:t>
                      </a:r>
                      <a:r>
                        <a:rPr kumimoji="0" lang="en-IN" b="0" i="0" kern="1200" dirty="0">
                          <a:solidFill>
                            <a:schemeClr val="tx1"/>
                          </a:solidFill>
                          <a:effectLst/>
                          <a:latin typeface="+mn-lt"/>
                          <a:ea typeface="+mn-ea"/>
                          <a:cs typeface="+mn-cs"/>
                        </a:rPr>
                        <a:t>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524000" y="609600"/>
            <a:ext cx="9144000"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58830312"/>
              </p:ext>
            </p:extLst>
          </p:nvPr>
        </p:nvGraphicFramePr>
        <p:xfrm>
          <a:off x="263352" y="1799805"/>
          <a:ext cx="11737304" cy="4093032"/>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['$&lt;array&gt;', &lt;</a:t>
                      </a:r>
                      <a:r>
                        <a:rPr kumimoji="0" lang="en-US"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4240260"/>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8209904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98488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216539"/>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2" name="Rectangle 1"/>
          <p:cNvSpPr/>
          <p:nvPr/>
        </p:nvSpPr>
        <p:spPr>
          <a:xfrm>
            <a:off x="191344" y="5661248"/>
            <a:ext cx="11233248"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619244506"/>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14488836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'$&lt;field path&gt;' }</a:t>
            </a:r>
          </a:p>
        </p:txBody>
      </p:sp>
      <p:sp>
        <p:nvSpPr>
          <p:cNvPr id="8" name="Rectangle 7"/>
          <p:cNvSpPr/>
          <p:nvPr/>
        </p:nvSpPr>
        <p:spPr>
          <a:xfrm>
            <a:off x="1524000" y="236038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157192"/>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185354401"/>
              </p:ext>
            </p:extLst>
          </p:nvPr>
        </p:nvGraphicFramePr>
        <p:xfrm>
          <a:off x="1524000" y="2433816"/>
          <a:ext cx="9684568" cy="240792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Akzidenz"/>
              </a:rPr>
              <a:t>TODO</a:t>
            </a:r>
            <a:endParaRPr lang="en-IN" dirty="0"/>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Akzidenz"/>
              </a:rPr>
              <a:t>Takes the documents returned by the aggregation pipeline and writes them to a specified collection.</a:t>
            </a:r>
            <a:endParaRPr lang="en-IN" dirty="0"/>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190821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62062293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todo</a:t>
            </a:r>
            <a:endParaRPr lang="en-IN" dirty="0"/>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221088"/>
            <a:ext cx="10009112" cy="116955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todo</a:t>
            </a:r>
            <a:endParaRPr lang="en-IN" dirty="0"/>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&lt;field&gt;,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Returns the document position.</a:t>
            </a:r>
            <a:endParaRPr lang="en-IN" dirty="0"/>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157192"/>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r>
              <a:rPr lang="en-IN" b="0" i="0" dirty="0">
                <a:solidFill>
                  <a:srgbClr val="D83713"/>
                </a:solidFill>
                <a:effectLst/>
                <a:latin typeface="Source Code Pro" panose="020B0509030403020204" pitchFamily="49" charset="0"/>
              </a:rPr>
              <a:t> 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103262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 _id: 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17852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6" name="Rectangle 5">
            <a:extLst>
              <a:ext uri="{FF2B5EF4-FFF2-40B4-BE49-F238E27FC236}">
                <a16:creationId xmlns:a16="http://schemas.microsoft.com/office/drawing/2014/main" id="{63486432-9B17-4A66-94B9-71713B41A538}"/>
              </a:ext>
            </a:extLst>
          </p:cNvPr>
          <p:cNvSpPr/>
          <p:nvPr/>
        </p:nvSpPr>
        <p:spPr>
          <a:xfrm>
            <a:off x="911424" y="3291949"/>
            <a:ext cx="10369152" cy="2585323"/>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15478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075934680"/>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0" indent="0">
                        <a:buFont typeface="Arial" panose="020B0604020202020204" pitchFamily="34" charset="0"/>
                        <a:buNone/>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30579250"/>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29184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991109712"/>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583244215"/>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06167590"/>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648059813"/>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$match: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68906647"/>
              </p:ext>
            </p:extLst>
          </p:nvPr>
        </p:nvGraphicFramePr>
        <p:xfrm>
          <a:off x="262800" y="836712"/>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24138151"/>
              </p:ext>
            </p:extLst>
          </p:nvPr>
        </p:nvGraphicFramePr>
        <p:xfrm>
          <a:off x="262800" y="836712"/>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93620138"/>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7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2196993532"/>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41861815"/>
              </p:ext>
            </p:extLst>
          </p:nvPr>
        </p:nvGraphicFramePr>
        <p:xfrm>
          <a:off x="262800" y="836712"/>
          <a:ext cx="11664000" cy="5831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2296336712"/>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1322465525"/>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4153484830"/>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049818993"/>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50449409"/>
              </p:ext>
            </p:extLst>
          </p:nvPr>
        </p:nvGraphicFramePr>
        <p:xfrm>
          <a:off x="262800" y="836712"/>
          <a:ext cx="11664000" cy="5969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03642189"/>
              </p:ext>
            </p:extLst>
          </p:nvPr>
        </p:nvGraphicFramePr>
        <p:xfrm>
          <a:off x="262800" y="836712"/>
          <a:ext cx="11664000" cy="55372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 Rating: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537417771"/>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377057091"/>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191308331"/>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490910387"/>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33095707"/>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3952723489"/>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205939872"/>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the </a:t>
                      </a:r>
                      <a:r>
                        <a:rPr lang="en-US">
                          <a:latin typeface="Source Code Pro" panose="020B0509030403020204" pitchFamily="49" charset="0"/>
                          <a:ea typeface="Source Code Pro" panose="020B0509030403020204" pitchFamily="49" charset="0"/>
                        </a:rPr>
                        <a:t>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i="1" kern="1200" dirty="0">
                          <a:solidFill>
                            <a:schemeClr val="accent6"/>
                          </a:solidFill>
                          <a:latin typeface="Consolas" panose="020B0609020204030204" pitchFamily="49" charset="0"/>
                          <a:ea typeface="+mn-ea"/>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i="0" kern="1200" dirty="0">
                          <a:solidFill>
                            <a:schemeClr val="accent6"/>
                          </a:solidFill>
                          <a:latin typeface="Consolas" panose="020B0609020204030204" pitchFamily="49" charset="0"/>
                          <a:ea typeface="+mn-ea"/>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 doc.Salary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608418218"/>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2232184393"/>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474326241"/>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48498488"/>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60049472"/>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01163617"/>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952756336"/>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614182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57333889"/>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224770354"/>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858420004"/>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55476400"/>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23118897"/>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64578744"/>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632734901"/>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812043719"/>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769850586"/>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1852965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333132652"/>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257564072"/>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08619164"/>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13443300"/>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76095413"/>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499296393"/>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641057659"/>
              </p:ext>
            </p:extLst>
          </p:nvPr>
        </p:nvGraphicFramePr>
        <p:xfrm>
          <a:off x="262800" y="1331064"/>
          <a:ext cx="11664000" cy="37541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import movies.csv file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exec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'child_process'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exec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exec('</a:t>
                      </a:r>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db1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movies</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csv</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d:/movie.csv</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err.message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else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 collection imported!"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mongoimport movie.csv collection</a:t>
            </a:r>
          </a:p>
        </p:txBody>
      </p:sp>
    </p:spTree>
    <p:extLst>
      <p:ext uri="{BB962C8B-B14F-4D97-AF65-F5344CB8AC3E}">
        <p14:creationId xmlns:p14="http://schemas.microsoft.com/office/powerpoint/2010/main" val="2987111199"/>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91256254"/>
              </p:ext>
            </p:extLst>
          </p:nvPr>
        </p:nvGraphicFramePr>
        <p:xfrm>
          <a:off x="262800" y="836712"/>
          <a:ext cx="11664000" cy="5400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createCollection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else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 collection created!"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db.createCollection()</a:t>
            </a:r>
          </a:p>
        </p:txBody>
      </p:sp>
    </p:spTree>
    <p:extLst>
      <p:ext uri="{BB962C8B-B14F-4D97-AF65-F5344CB8AC3E}">
        <p14:creationId xmlns:p14="http://schemas.microsoft.com/office/powerpoint/2010/main" val="1386197085"/>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92469804"/>
              </p:ext>
            </p:extLst>
          </p:nvPr>
        </p:nvGraphicFramePr>
        <p:xfrm>
          <a:off x="262800" y="836712"/>
          <a:ext cx="11664000" cy="5948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print all the collection from ‘primaryDB’ db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doc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new 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doc.</a:t>
                      </a:r>
                      <a:r>
                        <a:rPr kumimoji="0" lang="en-IN" b="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forEach</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elements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elements.</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collectionName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endPar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db.getCollectionNames()</a:t>
            </a:r>
          </a:p>
        </p:txBody>
      </p:sp>
    </p:spTree>
    <p:extLst>
      <p:ext uri="{BB962C8B-B14F-4D97-AF65-F5344CB8AC3E}">
        <p14:creationId xmlns:p14="http://schemas.microsoft.com/office/powerpoint/2010/main" val="841730785"/>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66550866"/>
              </p:ext>
            </p:extLst>
          </p:nvPr>
        </p:nvGraphicFramePr>
        <p:xfrm>
          <a:off x="262800" y="836712"/>
          <a:ext cx="11664000" cy="51257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single document in ‘student’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saleel</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Tree>
    <p:extLst>
      <p:ext uri="{BB962C8B-B14F-4D97-AF65-F5344CB8AC3E}">
        <p14:creationId xmlns:p14="http://schemas.microsoft.com/office/powerpoint/2010/main" val="36975616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997898718"/>
              </p:ext>
            </p:extLst>
          </p:nvPr>
        </p:nvGraphicFramePr>
        <p:xfrm>
          <a:off x="262800" y="836712"/>
          <a:ext cx="11664000" cy="54965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single document in ‘employee’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"employee"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"saleel",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"manager"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870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endPar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7063960"/>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Tree>
    <p:extLst>
      <p:ext uri="{BB962C8B-B14F-4D97-AF65-F5344CB8AC3E}">
        <p14:creationId xmlns:p14="http://schemas.microsoft.com/office/powerpoint/2010/main" val="2698352175"/>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23374560"/>
              </p:ext>
            </p:extLst>
          </p:nvPr>
        </p:nvGraphicFramePr>
        <p:xfrm>
          <a:off x="262800" y="836712"/>
          <a:ext cx="11664000" cy="56743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multiple document in ‘employee’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"employee"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insertMany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"ruhan"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"salesman"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75000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570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"sharmin"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"manager"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95000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350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insertMany()</a:t>
            </a:r>
          </a:p>
        </p:txBody>
      </p:sp>
    </p:spTree>
    <p:extLst>
      <p:ext uri="{BB962C8B-B14F-4D97-AF65-F5344CB8AC3E}">
        <p14:creationId xmlns:p14="http://schemas.microsoft.com/office/powerpoint/2010/main" val="3466529896"/>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040073055"/>
              </p:ext>
            </p:extLst>
          </p:nvPr>
        </p:nvGraphicFramePr>
        <p:xfrm>
          <a:off x="262800" y="836712"/>
          <a:ext cx="11664000" cy="5400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first 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findOne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findOne()</a:t>
            </a:r>
          </a:p>
        </p:txBody>
      </p:sp>
    </p:spTree>
    <p:extLst>
      <p:ext uri="{BB962C8B-B14F-4D97-AF65-F5344CB8AC3E}">
        <p14:creationId xmlns:p14="http://schemas.microsoft.com/office/powerpoint/2010/main" val="3613775578"/>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79975383"/>
              </p:ext>
            </p:extLst>
          </p:nvPr>
        </p:nvGraphicFramePr>
        <p:xfrm>
          <a:off x="262800" y="836712"/>
          <a:ext cx="11664000" cy="5943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all document from the ‘movies’ collection whose color = ‘Color’ 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find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color: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"Color"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language: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"Hindi"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genres: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Comedy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toArray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099371511"/>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240035851"/>
              </p:ext>
            </p:extLst>
          </p:nvPr>
        </p:nvGraphicFramePr>
        <p:xfrm>
          <a:off x="262800" y="836712"/>
          <a:ext cx="11664000" cy="5948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db.createCollection("doctor", { capped: true, size: 100, max: 2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pipeline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"actor_1_name":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"Jimmy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Bennett"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$sort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"movie_title":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$count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"Count Movies"</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pipeline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toArray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doc</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doc.</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forEach</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key, index</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key.movie_title,  index</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198342674"/>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454945063"/>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125766886"/>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1933730687"/>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551384" y="4510861"/>
            <a:ext cx="10945216"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dbs | databases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&lt;db&gt;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824192" y="194313"/>
            <a:ext cx="4176464" cy="2983189"/>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339784" cy="1323439"/>
          </a:xfrm>
          <a:prstGeom prst="rect">
            <a:avLst/>
          </a:prstGeom>
          <a:noFill/>
        </p:spPr>
        <p:txBody>
          <a:bodyPr wrap="square">
            <a:spAutoFit/>
          </a:bodyPr>
          <a:lstStyle/>
          <a:p>
            <a:pPr algn="just"/>
            <a:r>
              <a:rPr lang="en-IN" sz="20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485733" y="2859901"/>
            <a:ext cx="11442914" cy="2616101"/>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Rectangle 6">
            <a:extLst>
              <a:ext uri="{FF2B5EF4-FFF2-40B4-BE49-F238E27FC236}">
                <a16:creationId xmlns:a16="http://schemas.microsoft.com/office/drawing/2014/main" id="{7184209A-4738-47AF-8419-89250FADB6AB}"/>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524000" y="762000"/>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1558533"/>
            <a:ext cx="9144000" cy="64633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p:txBody>
      </p:sp>
      <p:sp>
        <p:nvSpPr>
          <p:cNvPr id="2" name="Rectangle 1"/>
          <p:cNvSpPr/>
          <p:nvPr/>
        </p:nvSpPr>
        <p:spPr>
          <a:xfrm>
            <a:off x="1523706" y="243840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(name, { options1, options2,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cs typeface="Calibri" panose="020F0502020204030204" pitchFamily="34" charset="0"/>
              </a:rPr>
              <a:t>.log.</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(&lt;database&gt;)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(target, dropTarget)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cs typeface="Calibri" panose="020F0502020204030204" pitchFamily="34" charset="0"/>
              </a:rPr>
              <a:t>.emp.</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9887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3907343"/>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TextBox 7">
            <a:extLst>
              <a:ext uri="{FF2B5EF4-FFF2-40B4-BE49-F238E27FC236}">
                <a16:creationId xmlns:a16="http://schemas.microsoft.com/office/drawing/2014/main" id="{09F73F9A-74FC-4DFC-83E5-BBF69EFB27A9}"/>
              </a:ext>
            </a:extLst>
          </p:cNvPr>
          <p:cNvSpPr txBox="1"/>
          <p:nvPr/>
        </p:nvSpPr>
        <p:spPr>
          <a:xfrm>
            <a:off x="1524000" y="2606643"/>
            <a:ext cx="10593802"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with like in</a:t>
            </a:r>
          </a:p>
        </p:txBody>
      </p:sp>
      <p:sp>
        <p:nvSpPr>
          <p:cNvPr id="9" name="Rectangle 8"/>
          <p:cNvSpPr/>
          <p:nvPr/>
        </p:nvSpPr>
        <p:spPr>
          <a:xfrm>
            <a:off x="191344" y="1602666"/>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356759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val="27626726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957895849"/>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a:solidFill>
                  <a:schemeClr val="accent1">
                    <a:lumMod val="50000"/>
                  </a:schemeClr>
                </a:solidFill>
                <a:latin typeface="Source Code Pro" panose="020B0509030403020204" pitchFamily="49" charset="0"/>
                <a:ea typeface="Source Code Pro" panose="020B0509030403020204" pitchFamily="49" charset="0"/>
              </a:rPr>
              <a:t>passport </a:t>
            </a:r>
            <a:r>
              <a:rPr lang="en-IN" b="1" dirty="0">
                <a:solidFill>
                  <a:schemeClr val="accent1">
                    <a:lumMod val="50000"/>
                  </a:schemeClr>
                </a:solidFill>
                <a:latin typeface="Source Code Pro" panose="020B0509030403020204" pitchFamily="49" charset="0"/>
                <a:ea typeface="Source Code Pro" panose="020B0509030403020204" pitchFamily="49" charset="0"/>
              </a:rPr>
              <a:t>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34878</TotalTime>
  <Words>21818</Words>
  <Application>Microsoft Office PowerPoint</Application>
  <PresentationFormat>Widescreen</PresentationFormat>
  <Paragraphs>2215</Paragraphs>
  <Slides>278</Slides>
  <Notes>4</Notes>
  <HiddenSlides>3</HiddenSlides>
  <MMClips>0</MMClips>
  <ScaleCrop>false</ScaleCrop>
  <HeadingPairs>
    <vt:vector size="6" baseType="variant">
      <vt:variant>
        <vt:lpstr>Fonts Used</vt:lpstr>
      </vt:variant>
      <vt:variant>
        <vt:i4>23</vt:i4>
      </vt:variant>
      <vt:variant>
        <vt:lpstr>Theme</vt:lpstr>
      </vt:variant>
      <vt:variant>
        <vt:i4>1</vt:i4>
      </vt:variant>
      <vt:variant>
        <vt:lpstr>Slide Titles</vt:lpstr>
      </vt:variant>
      <vt:variant>
        <vt:i4>278</vt:i4>
      </vt:variant>
    </vt:vector>
  </HeadingPairs>
  <TitlesOfParts>
    <vt:vector size="302"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saleel.bagde@hotmail.com</cp:lastModifiedBy>
  <cp:revision>7049</cp:revision>
  <dcterms:created xsi:type="dcterms:W3CDTF">2015-10-09T06:09:34Z</dcterms:created>
  <dcterms:modified xsi:type="dcterms:W3CDTF">2022-07-02T11:11:54Z</dcterms:modified>
</cp:coreProperties>
</file>