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slides/slide142.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129.xml" ContentType="application/vnd.openxmlformats-officedocument.presentationml.slide+xml"/>
  <Override PartName="/ppt/slides/slide147.xml" ContentType="application/vnd.openxmlformats-officedocument.presentationml.slide+xml"/>
  <Override PartName="/ppt/slides/slide99.xml" ContentType="application/vnd.openxmlformats-officedocument.presentationml.slide+xml"/>
  <Override PartName="/ppt/slides/slide118.xml" ContentType="application/vnd.openxmlformats-officedocument.presentationml.slide+xml"/>
  <Override PartName="/ppt/slides/slide136.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slides/slide143.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32.xml" ContentType="application/vnd.openxmlformats-officedocument.presentationml.slide+xml"/>
  <Override PartName="/ppt/slides/slide150.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slides/slide119.xml" ContentType="application/vnd.openxmlformats-officedocument.presentationml.slide+xml"/>
  <Override PartName="/ppt/slides/slide148.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slides/slide117.xml" ContentType="application/vnd.openxmlformats-officedocument.presentationml.slide+xml"/>
  <Override PartName="/ppt/slides/slide126.xml" ContentType="application/vnd.openxmlformats-officedocument.presentationml.slide+xml"/>
  <Override PartName="/ppt/slides/slide128.xml" ContentType="application/vnd.openxmlformats-officedocument.presentationml.slide+xml"/>
  <Override PartName="/ppt/slides/slide137.xml" ContentType="application/vnd.openxmlformats-officedocument.presentationml.slide+xml"/>
  <Override PartName="/ppt/slides/slide146.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slides/slide115.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144.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s/slide151.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s/slide140.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s/slide149.xml" ContentType="application/vnd.openxmlformats-officedocument.presentationml.slide+xml"/>
  <Override PartName="/ppt/slideLayouts/slideLayout11.xml" ContentType="application/vnd.openxmlformats-officedocument.presentationml.slideLayout+xml"/>
  <Override PartName="/ppt/slides/slide138.xml" ContentType="application/vnd.openxmlformats-officedocument.presentationml.slide+xml"/>
  <Override PartName="/ppt/commentAuthors.xml" ContentType="application/vnd.openxmlformats-officedocument.presentationml.commentAuthors+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145.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Layouts/slideLayout9.xml" ContentType="application/vnd.openxmlformats-officedocument.presentationml.slideLayout+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141.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slides/slide20.xml" ContentType="application/vnd.openxmlformats-officedocument.presentationml.slide+xml"/>
  <Override PartName="/ppt/slides/slide139.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53"/>
  </p:notesMasterIdLst>
  <p:sldIdLst>
    <p:sldId id="497" r:id="rId2"/>
    <p:sldId id="472" r:id="rId3"/>
    <p:sldId id="1290" r:id="rId4"/>
    <p:sldId id="1291" r:id="rId5"/>
    <p:sldId id="1306" r:id="rId6"/>
    <p:sldId id="1279" r:id="rId7"/>
    <p:sldId id="1312" r:id="rId8"/>
    <p:sldId id="1287" r:id="rId9"/>
    <p:sldId id="1289" r:id="rId10"/>
    <p:sldId id="667" r:id="rId11"/>
    <p:sldId id="1317" r:id="rId12"/>
    <p:sldId id="532" r:id="rId13"/>
    <p:sldId id="1305" r:id="rId14"/>
    <p:sldId id="1315" r:id="rId15"/>
    <p:sldId id="1316" r:id="rId16"/>
    <p:sldId id="1088" r:id="rId17"/>
    <p:sldId id="1089" r:id="rId18"/>
    <p:sldId id="1177" r:id="rId19"/>
    <p:sldId id="1313" r:id="rId20"/>
    <p:sldId id="1314" r:id="rId21"/>
    <p:sldId id="1178" r:id="rId22"/>
    <p:sldId id="1225" r:id="rId23"/>
    <p:sldId id="1100" r:id="rId24"/>
    <p:sldId id="1101" r:id="rId25"/>
    <p:sldId id="1130" r:id="rId26"/>
    <p:sldId id="1131" r:id="rId27"/>
    <p:sldId id="1134" r:id="rId28"/>
    <p:sldId id="1132" r:id="rId29"/>
    <p:sldId id="1133" r:id="rId30"/>
    <p:sldId id="1135" r:id="rId31"/>
    <p:sldId id="1280" r:id="rId32"/>
    <p:sldId id="1281" r:id="rId33"/>
    <p:sldId id="1136" r:id="rId34"/>
    <p:sldId id="1137" r:id="rId35"/>
    <p:sldId id="1138" r:id="rId36"/>
    <p:sldId id="1139" r:id="rId37"/>
    <p:sldId id="1159" r:id="rId38"/>
    <p:sldId id="1160" r:id="rId39"/>
    <p:sldId id="1288" r:id="rId40"/>
    <p:sldId id="1165" r:id="rId41"/>
    <p:sldId id="1166" r:id="rId42"/>
    <p:sldId id="1198" r:id="rId43"/>
    <p:sldId id="1199" r:id="rId44"/>
    <p:sldId id="1140" r:id="rId45"/>
    <p:sldId id="1141" r:id="rId46"/>
    <p:sldId id="1163" r:id="rId47"/>
    <p:sldId id="1164" r:id="rId48"/>
    <p:sldId id="1284" r:id="rId49"/>
    <p:sldId id="1285" r:id="rId50"/>
    <p:sldId id="1282" r:id="rId51"/>
    <p:sldId id="1283" r:id="rId52"/>
    <p:sldId id="1228" r:id="rId53"/>
    <p:sldId id="1229" r:id="rId54"/>
    <p:sldId id="1171" r:id="rId55"/>
    <p:sldId id="1172" r:id="rId56"/>
    <p:sldId id="1167" r:id="rId57"/>
    <p:sldId id="1168" r:id="rId58"/>
    <p:sldId id="1142" r:id="rId59"/>
    <p:sldId id="1143" r:id="rId60"/>
    <p:sldId id="1144" r:id="rId61"/>
    <p:sldId id="1156" r:id="rId62"/>
    <p:sldId id="1145" r:id="rId63"/>
    <p:sldId id="1146" r:id="rId64"/>
    <p:sldId id="1147" r:id="rId65"/>
    <p:sldId id="1148" r:id="rId66"/>
    <p:sldId id="1149" r:id="rId67"/>
    <p:sldId id="1150" r:id="rId68"/>
    <p:sldId id="1151" r:id="rId69"/>
    <p:sldId id="1152" r:id="rId70"/>
    <p:sldId id="1153" r:id="rId71"/>
    <p:sldId id="1226" r:id="rId72"/>
    <p:sldId id="1227" r:id="rId73"/>
    <p:sldId id="1161" r:id="rId74"/>
    <p:sldId id="1162" r:id="rId75"/>
    <p:sldId id="1154" r:id="rId76"/>
    <p:sldId id="1155" r:id="rId77"/>
    <p:sldId id="1191" r:id="rId78"/>
    <p:sldId id="1192" r:id="rId79"/>
    <p:sldId id="1179" r:id="rId80"/>
    <p:sldId id="1180" r:id="rId81"/>
    <p:sldId id="1183" r:id="rId82"/>
    <p:sldId id="1184" r:id="rId83"/>
    <p:sldId id="1181" r:id="rId84"/>
    <p:sldId id="1182" r:id="rId85"/>
    <p:sldId id="1193" r:id="rId86"/>
    <p:sldId id="1194" r:id="rId87"/>
    <p:sldId id="1223" r:id="rId88"/>
    <p:sldId id="1224" r:id="rId89"/>
    <p:sldId id="1277" r:id="rId90"/>
    <p:sldId id="1185" r:id="rId91"/>
    <p:sldId id="1186" r:id="rId92"/>
    <p:sldId id="1187" r:id="rId93"/>
    <p:sldId id="1188" r:id="rId94"/>
    <p:sldId id="1189" r:id="rId95"/>
    <p:sldId id="1190" r:id="rId96"/>
    <p:sldId id="1234" r:id="rId97"/>
    <p:sldId id="1235" r:id="rId98"/>
    <p:sldId id="1275" r:id="rId99"/>
    <p:sldId id="1276" r:id="rId100"/>
    <p:sldId id="1310" r:id="rId101"/>
    <p:sldId id="1311" r:id="rId102"/>
    <p:sldId id="1273" r:id="rId103"/>
    <p:sldId id="1274" r:id="rId104"/>
    <p:sldId id="1173" r:id="rId105"/>
    <p:sldId id="1174" r:id="rId106"/>
    <p:sldId id="1175" r:id="rId107"/>
    <p:sldId id="1176" r:id="rId108"/>
    <p:sldId id="1308" r:id="rId109"/>
    <p:sldId id="1309" r:id="rId110"/>
    <p:sldId id="1200" r:id="rId111"/>
    <p:sldId id="1201" r:id="rId112"/>
    <p:sldId id="1099" r:id="rId113"/>
    <p:sldId id="1256" r:id="rId114"/>
    <p:sldId id="1257" r:id="rId115"/>
    <p:sldId id="1258" r:id="rId116"/>
    <p:sldId id="1259" r:id="rId117"/>
    <p:sldId id="1260" r:id="rId118"/>
    <p:sldId id="1261" r:id="rId119"/>
    <p:sldId id="1262" r:id="rId120"/>
    <p:sldId id="1263" r:id="rId121"/>
    <p:sldId id="1264" r:id="rId122"/>
    <p:sldId id="1265" r:id="rId123"/>
    <p:sldId id="1266" r:id="rId124"/>
    <p:sldId id="1267" r:id="rId125"/>
    <p:sldId id="1268" r:id="rId126"/>
    <p:sldId id="1216" r:id="rId127"/>
    <p:sldId id="1092" r:id="rId128"/>
    <p:sldId id="1251" r:id="rId129"/>
    <p:sldId id="1252" r:id="rId130"/>
    <p:sldId id="1269" r:id="rId131"/>
    <p:sldId id="1270" r:id="rId132"/>
    <p:sldId id="1271" r:id="rId133"/>
    <p:sldId id="1272" r:id="rId134"/>
    <p:sldId id="1219" r:id="rId135"/>
    <p:sldId id="1204" r:id="rId136"/>
    <p:sldId id="1222" r:id="rId137"/>
    <p:sldId id="1298" r:id="rId138"/>
    <p:sldId id="1292" r:id="rId139"/>
    <p:sldId id="1301" r:id="rId140"/>
    <p:sldId id="1302" r:id="rId141"/>
    <p:sldId id="1294" r:id="rId142"/>
    <p:sldId id="1293" r:id="rId143"/>
    <p:sldId id="1295" r:id="rId144"/>
    <p:sldId id="1296" r:id="rId145"/>
    <p:sldId id="1297" r:id="rId146"/>
    <p:sldId id="1303" r:id="rId147"/>
    <p:sldId id="1304" r:id="rId148"/>
    <p:sldId id="954" r:id="rId149"/>
    <p:sldId id="1307" r:id="rId150"/>
    <p:sldId id="788" r:id="rId151"/>
    <p:sldId id="1087" r:id="rId15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xmlns=""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36883"/>
    <a:srgbClr val="FF5A36"/>
    <a:srgbClr val="FF8C00"/>
    <a:srgbClr val="B22251"/>
    <a:srgbClr val="DEB887"/>
    <a:srgbClr val="98817B"/>
    <a:srgbClr val="FFEF00"/>
    <a:srgbClr val="ECD540"/>
    <a:srgbClr val="FFBF00"/>
    <a:srgbClr val="DFE1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8" autoAdjust="0"/>
    <p:restoredTop sz="94737" autoAdjust="0"/>
  </p:normalViewPr>
  <p:slideViewPr>
    <p:cSldViewPr>
      <p:cViewPr>
        <p:scale>
          <a:sx n="75" d="100"/>
          <a:sy n="75" d="100"/>
        </p:scale>
        <p:origin x="-1830" y="-342"/>
      </p:cViewPr>
      <p:guideLst>
        <p:guide orient="horz" pos="2160"/>
        <p:guide pos="288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commentAuthors" Target="commentAuthor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presProps" Target="presProp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slide" Target="slides/slide144.xml"/><Relationship Id="rId153"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10-10-2019</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xmlns=""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9" name="Slide Number Placeholder 28"/>
          <p:cNvSpPr>
            <a:spLocks noGrp="1"/>
          </p:cNvSpPr>
          <p:nvPr>
            <p:ph type="sldNum" sz="quarter" idx="12"/>
          </p:nvPr>
        </p:nvSpPr>
        <p:spPr>
          <a:xfrm>
            <a:off x="1216152" y="6355080"/>
            <a:ext cx="1219200" cy="365760"/>
          </a:xfrm>
        </p:spPr>
        <p:txBody>
          <a:bodyPr/>
          <a:lstStyle/>
          <a:p>
            <a:fld id="{F3BABF9D-069A-4E92-B44E-A92F526D40F2}" type="slidenum">
              <a:rPr lang="en-US" smtClean="0"/>
              <a:pPr/>
              <a:t>‹#›</a:t>
            </a:fld>
            <a:endParaRPr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3" name="Table 12"/>
          <p:cNvGraphicFramePr>
            <a:graphicFrameLocks noGrp="1"/>
          </p:cNvGraphicFramePr>
          <p:nvPr userDrawn="1">
            <p:extLst>
              <p:ext uri="{D42A27DB-BD31-4B8C-83A1-F6EECF244321}">
                <p14:modId xmlns:p14="http://schemas.microsoft.com/office/powerpoint/2010/main" xmlns=""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10/10/2019</a:t>
            </a:fld>
            <a:endParaRPr lang="en-US" dirty="0"/>
          </a:p>
        </p:txBody>
      </p:sp>
      <p:sp>
        <p:nvSpPr>
          <p:cNvPr id="5" name="Footer Placeholder 4"/>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a:prstGeom prst="rect">
            <a:avLst/>
          </a:prstGeom>
        </p:spPr>
        <p:txBody>
          <a:bodyPr/>
          <a:lstStyle/>
          <a:p>
            <a:fld id="{52F73076-280E-4994-B9AF-08CB19D7A53F}" type="datetimeFigureOut">
              <a:rPr lang="en-US" smtClean="0"/>
              <a:pPr/>
              <a:t>10/10/2019</a:t>
            </a:fld>
            <a:endParaRPr lang="en-US" dirty="0"/>
          </a:p>
        </p:txBody>
      </p:sp>
      <p:sp>
        <p:nvSpPr>
          <p:cNvPr id="5" name="Footer Placeholder 4"/>
          <p:cNvSpPr>
            <a:spLocks noGrp="1"/>
          </p:cNvSpPr>
          <p:nvPr>
            <p:ph type="ftr" sz="quarter" idx="11"/>
          </p:nvPr>
        </p:nvSpPr>
        <p:spPr>
          <a:xfrm>
            <a:off x="2898648" y="6355080"/>
            <a:ext cx="347472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69848" y="6355080"/>
            <a:ext cx="1520952" cy="365760"/>
          </a:xfrm>
        </p:spPr>
        <p:txBody>
          <a:bodyPr/>
          <a:lstStyle/>
          <a:p>
            <a:fld id="{F3BABF9D-069A-4E92-B44E-A92F526D40F2}" type="slidenum">
              <a:rPr lang="en-US" smtClean="0"/>
              <a:pPr/>
              <a:t>‹#›</a:t>
            </a:fld>
            <a:endParaRPr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Straight Connector 7"/>
          <p:cNvSpPr>
            <a:spLocks noChangeShapeType="1"/>
          </p:cNvSpPr>
          <p:nvPr userDrawn="1"/>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graphicFrame>
        <p:nvGraphicFramePr>
          <p:cNvPr id="9" name="Table 8"/>
          <p:cNvGraphicFramePr>
            <a:graphicFrameLocks noGrp="1"/>
          </p:cNvGraphicFramePr>
          <p:nvPr userDrawn="1">
            <p:extLst>
              <p:ext uri="{D42A27DB-BD31-4B8C-83A1-F6EECF244321}">
                <p14:modId xmlns:p14="http://schemas.microsoft.com/office/powerpoint/2010/main" xmlns=""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10/10/2019</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10/10/2019</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1" name="Table 10"/>
          <p:cNvGraphicFramePr>
            <a:graphicFrameLocks noGrp="1"/>
          </p:cNvGraphicFramePr>
          <p:nvPr userDrawn="1">
            <p:extLst>
              <p:ext uri="{D42A27DB-BD31-4B8C-83A1-F6EECF244321}">
                <p14:modId xmlns:p14="http://schemas.microsoft.com/office/powerpoint/2010/main" xmlns="" val="990093061"/>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52399" y="152400"/>
            <a:ext cx="2348630" cy="762000"/>
          </a:xfrm>
          <a:prstGeom prst="rect">
            <a:avLst/>
          </a:prstGeom>
        </p:spPr>
      </p:pic>
      <p:sp>
        <p:nvSpPr>
          <p:cNvPr id="5" name="Rectangle 4"/>
          <p:cNvSpPr/>
          <p:nvPr/>
        </p:nvSpPr>
        <p:spPr>
          <a:xfrm>
            <a:off x="2860834" y="0"/>
            <a:ext cx="6283166" cy="1323439"/>
          </a:xfrm>
          <a:prstGeom prst="rect">
            <a:avLst/>
          </a:prstGeom>
        </p:spPr>
        <p:txBody>
          <a:bodyPr wrap="square">
            <a:spAutoFit/>
          </a:bodyPr>
          <a:lstStyle/>
          <a:p>
            <a:r>
              <a:rPr lang="en-IN" sz="4000" dirty="0" smtClean="0">
                <a:solidFill>
                  <a:srgbClr val="FF6000"/>
                </a:solidFill>
                <a:latin typeface="Segoe Print" panose="02000600000000000000" pitchFamily="2" charset="0"/>
              </a:rPr>
              <a:t>A </a:t>
            </a:r>
            <a:r>
              <a:rPr lang="en-IN" sz="4000" dirty="0">
                <a:solidFill>
                  <a:srgbClr val="FF6000"/>
                </a:solidFill>
                <a:latin typeface="Segoe Print" panose="02000600000000000000" pitchFamily="2" charset="0"/>
              </a:rPr>
              <a:t>day without new knowledge is a lost day.</a:t>
            </a:r>
          </a:p>
        </p:txBody>
      </p:sp>
      <p:sp>
        <p:nvSpPr>
          <p:cNvPr id="8" name="Title 2"/>
          <p:cNvSpPr>
            <a:spLocks noGrp="1"/>
          </p:cNvSpPr>
          <p:nvPr>
            <p:ph type="ctrTitle"/>
          </p:nvPr>
        </p:nvSpPr>
        <p:spPr>
          <a:xfrm>
            <a:off x="0" y="4572000"/>
            <a:ext cx="9144000" cy="990600"/>
          </a:xfrm>
        </p:spPr>
        <p:txBody>
          <a:bodyPr vert="horz" anchor="t" anchorCtr="0">
            <a:noAutofit/>
          </a:bodyPr>
          <a:lstStyle/>
          <a:p>
            <a:pPr algn="l"/>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Database Technologies </a:t>
            </a:r>
            <a:r>
              <a:rPr lang="en-US" sz="4200" b="1" i="1" dirty="0">
                <a:solidFill>
                  <a:srgbClr val="00B0F0"/>
                </a:solidFill>
                <a:latin typeface="SimSun" panose="02010600030101010101" pitchFamily="2" charset="-122"/>
                <a:ea typeface="SimSun" panose="02010600030101010101" pitchFamily="2" charset="-122"/>
                <a:cs typeface="Arial" pitchFamily="34" charset="0"/>
              </a:rPr>
              <a:t>- </a:t>
            </a:r>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MongoDB</a:t>
            </a:r>
            <a:endParaRPr lang="en-US" sz="4200" b="1" i="1" dirty="0">
              <a:solidFill>
                <a:srgbClr val="00B0F0"/>
              </a:solidFill>
              <a:latin typeface="SimSun" panose="02010600030101010101" pitchFamily="2" charset="-122"/>
              <a:ea typeface="SimSun" panose="02010600030101010101" pitchFamily="2" charset="-122"/>
              <a:cs typeface="Arial" pitchFamily="34" charset="0"/>
            </a:endParaRPr>
          </a:p>
        </p:txBody>
      </p:sp>
      <p:sp>
        <p:nvSpPr>
          <p:cNvPr id="9" name="Subtitle 3"/>
          <p:cNvSpPr txBox="1">
            <a:spLocks/>
          </p:cNvSpPr>
          <p:nvPr/>
        </p:nvSpPr>
        <p:spPr>
          <a:xfrm>
            <a:off x="1219200" y="5562600"/>
            <a:ext cx="6858000"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pPr fontAlgn="auto">
              <a:spcAft>
                <a:spcPts val="0"/>
              </a:spcAft>
            </a:pPr>
            <a:r>
              <a:rPr lang="en-US" sz="4800" dirty="0" smtClean="0">
                <a:solidFill>
                  <a:srgbClr val="17A889"/>
                </a:solidFill>
                <a:latin typeface="Arial" pitchFamily="34" charset="0"/>
                <a:cs typeface="Arial" pitchFamily="34" charset="0"/>
              </a:rPr>
              <a:t>infoway</a:t>
            </a:r>
            <a:endParaRPr lang="en-US" sz="4800" dirty="0">
              <a:solidFill>
                <a:srgbClr val="17A889"/>
              </a:solidFill>
              <a:latin typeface="Arial" pitchFamily="34" charset="0"/>
              <a:cs typeface="Arial" pitchFamily="34" charset="0"/>
            </a:endParaRPr>
          </a:p>
        </p:txBody>
      </p:sp>
    </p:spTree>
    <p:extLst>
      <p:ext uri="{BB962C8B-B14F-4D97-AF65-F5344CB8AC3E}">
        <p14:creationId xmlns:p14="http://schemas.microsoft.com/office/powerpoint/2010/main" xmlns="" val="9834964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143116"/>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NoSQL</a:t>
            </a:r>
            <a:endParaRPr lang="en-US" dirty="0"/>
          </a:p>
        </p:txBody>
      </p:sp>
      <p:sp>
        <p:nvSpPr>
          <p:cNvPr id="3" name="Rectangle 2"/>
          <p:cNvSpPr/>
          <p:nvPr/>
        </p:nvSpPr>
        <p:spPr>
          <a:xfrm>
            <a:off x="571472" y="2928934"/>
            <a:ext cx="8105804" cy="646331"/>
          </a:xfrm>
          <a:prstGeom prst="rect">
            <a:avLst/>
          </a:prstGeom>
          <a:solidFill>
            <a:schemeClr val="accent6">
              <a:lumMod val="20000"/>
              <a:lumOff val="80000"/>
            </a:schemeClr>
          </a:solidFill>
        </p:spPr>
        <p:txBody>
          <a:bodyPr wrap="square">
            <a:spAutoFit/>
          </a:bodyPr>
          <a:lstStyle/>
          <a:p>
            <a:r>
              <a:rPr lang="en-US" b="1" dirty="0" smtClean="0"/>
              <a:t>MongoDB</a:t>
            </a:r>
            <a:r>
              <a:rPr lang="en-US" dirty="0" smtClean="0"/>
              <a:t> </a:t>
            </a:r>
            <a:r>
              <a:rPr lang="en-US" dirty="0"/>
              <a:t>is </a:t>
            </a:r>
            <a:r>
              <a:rPr lang="en-US" dirty="0" smtClean="0"/>
              <a:t>scalable, open-source</a:t>
            </a:r>
            <a:r>
              <a:rPr lang="en-US" dirty="0"/>
              <a:t>, high-perform, document-oriented database</a:t>
            </a:r>
            <a:r>
              <a:rPr lang="en-US" dirty="0" smtClean="0"/>
              <a:t>. </a:t>
            </a:r>
            <a:r>
              <a:rPr lang="en-US" b="1" dirty="0" smtClean="0">
                <a:solidFill>
                  <a:srgbClr val="222222"/>
                </a:solidFill>
                <a:latin typeface="arial" panose="020B0604020202020204" pitchFamily="34" charset="0"/>
              </a:rPr>
              <a:t>NoSQL</a:t>
            </a:r>
            <a:r>
              <a:rPr lang="en-US" dirty="0" smtClean="0">
                <a:solidFill>
                  <a:srgbClr val="222222"/>
                </a:solidFill>
                <a:latin typeface="arial" panose="020B0604020202020204" pitchFamily="34" charset="0"/>
              </a:rPr>
              <a:t> database are primarily called as </a:t>
            </a:r>
            <a:r>
              <a:rPr lang="en-US" b="1" dirty="0" smtClean="0">
                <a:solidFill>
                  <a:srgbClr val="222222"/>
                </a:solidFill>
                <a:latin typeface="arial" panose="020B0604020202020204" pitchFamily="34" charset="0"/>
              </a:rPr>
              <a:t>non-relational database</a:t>
            </a:r>
            <a:r>
              <a:rPr lang="en-US" dirty="0" smtClean="0">
                <a:solidFill>
                  <a:srgbClr val="222222"/>
                </a:solidFill>
                <a:latin typeface="arial" panose="020B0604020202020204" pitchFamily="34" charset="0"/>
              </a:rPr>
              <a:t>. </a:t>
            </a:r>
            <a:endParaRPr lang="en-US" dirty="0"/>
          </a:p>
        </p:txBody>
      </p:sp>
      <p:pic>
        <p:nvPicPr>
          <p:cNvPr id="1026" name="Picture 2" descr="Image result for why nosql"/>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04800" y="3971916"/>
            <a:ext cx="8001000" cy="2430630"/>
          </a:xfrm>
          <a:prstGeom prst="rect">
            <a:avLst/>
          </a:prstGeom>
          <a:noFill/>
          <a:extLst>
            <a:ext uri="{909E8E84-426E-40DD-AFC4-6F175D3DCCD1}">
              <a14:hiddenFill xmlns:a14="http://schemas.microsoft.com/office/drawing/2010/main" xmlns="">
                <a:solidFill>
                  <a:srgbClr val="FFFFFF"/>
                </a:solidFill>
              </a14:hiddenFill>
            </a:ext>
          </a:extLst>
        </p:spPr>
      </p:pic>
      <p:sp>
        <p:nvSpPr>
          <p:cNvPr id="6" name="Rectangle 5"/>
          <p:cNvSpPr/>
          <p:nvPr/>
        </p:nvSpPr>
        <p:spPr>
          <a:xfrm>
            <a:off x="214282" y="291092"/>
            <a:ext cx="8715436" cy="646331"/>
          </a:xfrm>
          <a:prstGeom prst="rect">
            <a:avLst/>
          </a:prstGeom>
          <a:solidFill>
            <a:schemeClr val="accent2">
              <a:lumMod val="20000"/>
              <a:lumOff val="80000"/>
            </a:schemeClr>
          </a:solidFill>
        </p:spPr>
        <p:txBody>
          <a:bodyPr wrap="square">
            <a:spAutoFit/>
          </a:bodyPr>
          <a:lstStyle/>
          <a:p>
            <a:r>
              <a:rPr lang="en-US" dirty="0" smtClean="0"/>
              <a:t>NoSQL databases are used in real-time web applications and big data and their use are increasing over time. NoSQL systems are also sometimes called Not only SQL.</a:t>
            </a:r>
            <a:endParaRPr lang="en-US" dirty="0"/>
          </a:p>
        </p:txBody>
      </p:sp>
    </p:spTree>
    <p:extLst>
      <p:ext uri="{BB962C8B-B14F-4D97-AF65-F5344CB8AC3E}">
        <p14:creationId xmlns:p14="http://schemas.microsoft.com/office/powerpoint/2010/main" xmlns="" val="2957682473"/>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smtClean="0"/>
              <a:t>db.collection.findOneAndUpdate()</a:t>
            </a:r>
            <a:endParaRPr lang="en-US" sz="4700" dirty="0"/>
          </a:p>
        </p:txBody>
      </p:sp>
      <p:sp>
        <p:nvSpPr>
          <p:cNvPr id="3" name="Rectangle 2"/>
          <p:cNvSpPr/>
          <p:nvPr/>
        </p:nvSpPr>
        <p:spPr>
          <a:xfrm>
            <a:off x="419100" y="3059668"/>
            <a:ext cx="8305800" cy="369332"/>
          </a:xfrm>
          <a:prstGeom prst="rect">
            <a:avLst/>
          </a:prstGeom>
          <a:solidFill>
            <a:schemeClr val="accent6">
              <a:lumMod val="20000"/>
              <a:lumOff val="80000"/>
            </a:schemeClr>
          </a:solidFill>
        </p:spPr>
        <p:txBody>
          <a:bodyPr wrap="square">
            <a:spAutoFit/>
          </a:bodyPr>
          <a:lstStyle/>
          <a:p>
            <a:r>
              <a:rPr lang="en-US" dirty="0" smtClean="0"/>
              <a:t>Updates a single document based on the filter and sort criteria.</a:t>
            </a:r>
            <a:endParaRPr lang="en-US" dirty="0"/>
          </a:p>
        </p:txBody>
      </p:sp>
    </p:spTree>
    <p:extLst>
      <p:ext uri="{BB962C8B-B14F-4D97-AF65-F5344CB8AC3E}">
        <p14:creationId xmlns:p14="http://schemas.microsoft.com/office/powerpoint/2010/main" xmlns="" val="4262821016"/>
      </p:ext>
    </p:extLst>
  </p:cSld>
  <p:clrMapOvr>
    <a:masterClrMapping/>
  </p:clrMapOvr>
  <p:transition spd="slow"/>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646331"/>
          </a:xfrm>
          <a:prstGeom prst="rect">
            <a:avLst/>
          </a:prstGeom>
        </p:spPr>
        <p:txBody>
          <a:bodyPr wrap="square">
            <a:spAutoFit/>
          </a:bodyPr>
          <a:lstStyle/>
          <a:p>
            <a:r>
              <a:rPr lang="en-US" dirty="0" smtClean="0"/>
              <a:t> updates the first matching document in the collection that matches the filter. The sort parameter can be used to influence which document is updated.</a:t>
            </a:r>
            <a:endParaRPr lang="en-IN" dirty="0"/>
          </a:p>
        </p:txBody>
      </p:sp>
      <p:sp>
        <p:nvSpPr>
          <p:cNvPr id="8" name="Rectangle 7"/>
          <p:cNvSpPr/>
          <p:nvPr/>
        </p:nvSpPr>
        <p:spPr>
          <a:xfrm>
            <a:off x="154136" y="16118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db.collection.findOneAndUpdate({ filter }, { update }, { options })</a:t>
            </a: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xmlns="" val="3613658472"/>
      </p:ext>
    </p:extLst>
  </p:cSld>
  <p:clrMapOvr>
    <a:masterClrMapping/>
  </p:clrMapOvr>
  <p:transition/>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Replaces a single document within the collection based on the filter.</a:t>
            </a:r>
            <a:endParaRPr lang="en-US" dirty="0"/>
          </a:p>
        </p:txBody>
      </p:sp>
    </p:spTree>
    <p:extLst>
      <p:ext uri="{BB962C8B-B14F-4D97-AF65-F5344CB8AC3E}">
        <p14:creationId xmlns:p14="http://schemas.microsoft.com/office/powerpoint/2010/main" xmlns="" val="4262821016"/>
      </p:ext>
    </p:extLst>
  </p:cSld>
  <p:clrMapOvr>
    <a:masterClrMapping/>
  </p:clrMapOvr>
  <p:transition spd="slow"/>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49188" y="762000"/>
            <a:ext cx="8845624" cy="369332"/>
          </a:xfrm>
          <a:prstGeom prst="rect">
            <a:avLst/>
          </a:prstGeom>
        </p:spPr>
        <p:txBody>
          <a:bodyPr wrap="square">
            <a:spAutoFit/>
          </a:bodyPr>
          <a:lstStyle/>
          <a:p>
            <a:r>
              <a:rPr lang="en-US" dirty="0"/>
              <a:t>Replaces a single document within the collection based on the filter.</a:t>
            </a:r>
            <a:endParaRPr lang="en-IN" dirty="0"/>
          </a:p>
        </p:txBody>
      </p:sp>
      <p:sp>
        <p:nvSpPr>
          <p:cNvPr id="8" name="Rectangle 7"/>
          <p:cNvSpPr/>
          <p:nvPr/>
        </p:nvSpPr>
        <p:spPr>
          <a:xfrm>
            <a:off x="154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db.collection.replaceOne(filter, replacement, options)</a:t>
            </a:r>
          </a:p>
        </p:txBody>
      </p:sp>
      <p:sp>
        <p:nvSpPr>
          <p:cNvPr id="9" name="Rectangle 8"/>
          <p:cNvSpPr/>
          <p:nvPr/>
        </p:nvSpPr>
        <p:spPr>
          <a:xfrm>
            <a:off x="149188" y="2354759"/>
            <a:ext cx="8845624"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db.emp.replaceOne</a:t>
            </a:r>
            <a:r>
              <a:rPr lang="en-US" sz="2200" dirty="0">
                <a:solidFill>
                  <a:srgbClr val="FC6F0D"/>
                </a:solidFill>
                <a:latin typeface="Calibri" panose="020F0502020204030204" pitchFamily="34" charset="0"/>
                <a:cs typeface="Calibri" panose="020F0502020204030204" pitchFamily="34" charset="0"/>
              </a:rPr>
              <a:t>({ename</a:t>
            </a:r>
            <a:r>
              <a:rPr lang="en-US" sz="2200" dirty="0" smtClean="0">
                <a:solidFill>
                  <a:srgbClr val="FC6F0D"/>
                </a:solidFill>
                <a:latin typeface="Calibri" panose="020F0502020204030204" pitchFamily="34" charset="0"/>
                <a:cs typeface="Calibri" panose="020F0502020204030204" pitchFamily="34" charset="0"/>
              </a:rPr>
              <a:t>: 'saleel</a:t>
            </a:r>
            <a:r>
              <a:rPr lang="en-US" sz="2200" dirty="0">
                <a:solidFill>
                  <a:srgbClr val="FC6F0D"/>
                </a:solidFill>
                <a:latin typeface="Calibri" panose="020F0502020204030204" pitchFamily="34" charset="0"/>
                <a:cs typeface="Calibri" panose="020F0502020204030204" pitchFamily="34" charset="0"/>
              </a:rPr>
              <a:t>'}, {x</a:t>
            </a:r>
            <a:r>
              <a:rPr lang="en-US" sz="2200" dirty="0" smtClean="0">
                <a:solidFill>
                  <a:srgbClr val="FC6F0D"/>
                </a:solidFill>
                <a:latin typeface="Calibri" panose="020F0502020204030204" pitchFamily="34" charset="0"/>
                <a:cs typeface="Calibri" panose="020F0502020204030204" pitchFamily="34" charset="0"/>
              </a:rPr>
              <a:t>: 500</a:t>
            </a:r>
            <a:r>
              <a:rPr lang="en-US" sz="2200" dirty="0">
                <a:solidFill>
                  <a:srgbClr val="FC6F0D"/>
                </a:solidFill>
                <a:latin typeface="Calibri" panose="020F0502020204030204" pitchFamily="34" charset="0"/>
                <a:cs typeface="Calibri" panose="020F0502020204030204" pitchFamily="34" charset="0"/>
              </a:rPr>
              <a:t>, y</a:t>
            </a:r>
            <a:r>
              <a:rPr lang="en-US" sz="2200" dirty="0" smtClean="0">
                <a:solidFill>
                  <a:srgbClr val="FC6F0D"/>
                </a:solidFill>
                <a:latin typeface="Calibri" panose="020F0502020204030204" pitchFamily="34" charset="0"/>
                <a:cs typeface="Calibri" panose="020F0502020204030204" pitchFamily="34" charset="0"/>
              </a:rPr>
              <a:t>: 500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2137549613"/>
      </p:ext>
    </p:extLst>
  </p:cSld>
  <p:clrMapOvr>
    <a:masterClrMapping/>
  </p:clrMapOvr>
  <p:transition/>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Removes a single document from a collection.</a:t>
            </a:r>
            <a:endParaRPr lang="en-US" dirty="0"/>
          </a:p>
        </p:txBody>
      </p:sp>
    </p:spTree>
    <p:extLst>
      <p:ext uri="{BB962C8B-B14F-4D97-AF65-F5344CB8AC3E}">
        <p14:creationId xmlns:p14="http://schemas.microsoft.com/office/powerpoint/2010/main" xmlns="" val="371989654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a:t>
            </a:r>
          </a:p>
        </p:txBody>
      </p:sp>
      <p:sp>
        <p:nvSpPr>
          <p:cNvPr id="7" name="Rectangle 6"/>
          <p:cNvSpPr/>
          <p:nvPr/>
        </p:nvSpPr>
        <p:spPr>
          <a:xfrm>
            <a:off x="149188" y="762000"/>
            <a:ext cx="8845624" cy="646331"/>
          </a:xfrm>
          <a:prstGeom prst="rect">
            <a:avLst/>
          </a:prstGeom>
        </p:spPr>
        <p:txBody>
          <a:bodyPr wrap="square">
            <a:spAutoFit/>
          </a:bodyPr>
          <a:lstStyle/>
          <a:p>
            <a:r>
              <a:rPr lang="en-US" dirty="0"/>
              <a:t>Removes a </a:t>
            </a:r>
            <a:r>
              <a:rPr lang="en-US" b="1" dirty="0">
                <a:solidFill>
                  <a:srgbClr val="FF8C00"/>
                </a:solidFill>
              </a:rPr>
              <a:t>single</a:t>
            </a:r>
            <a:r>
              <a:rPr lang="en-US" dirty="0"/>
              <a:t> document from a collection. Specify an empty document { } to delete the first document returned in the collection.</a:t>
            </a:r>
            <a:endParaRPr lang="en-IN" dirty="0"/>
          </a:p>
        </p:txBody>
      </p:sp>
      <p:sp>
        <p:nvSpPr>
          <p:cNvPr id="8" name="Rectangle 7"/>
          <p:cNvSpPr/>
          <p:nvPr/>
        </p:nvSpPr>
        <p:spPr>
          <a:xfrm>
            <a:off x="154136" y="16118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db.collection.deleteOne({ filter })</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8" y="2286000"/>
            <a:ext cx="8766212"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db.emp.deleteOne({})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db.emp.deleteOne</a:t>
            </a:r>
            <a:r>
              <a:rPr lang="en-US" sz="2200" dirty="0">
                <a:solidFill>
                  <a:srgbClr val="FC6F0D"/>
                </a:solidFill>
                <a:latin typeface="Calibri" panose="020F0502020204030204" pitchFamily="34" charset="0"/>
                <a:cs typeface="Calibri" panose="020F0502020204030204" pitchFamily="34" charset="0"/>
              </a:rPr>
              <a:t>({job</a:t>
            </a:r>
            <a:r>
              <a:rPr lang="en-US" sz="2200" dirty="0" smtClean="0">
                <a:solidFill>
                  <a:srgbClr val="FC6F0D"/>
                </a:solidFill>
                <a:latin typeface="Calibri" panose="020F0502020204030204" pitchFamily="34" charset="0"/>
                <a:cs typeface="Calibri" panose="020F0502020204030204" pitchFamily="34" charset="0"/>
              </a:rPr>
              <a:t>: 'manager'})</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3696592824"/>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db.collection.deleteMany()</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Removes all documents that match the filter from a collection.</a:t>
            </a:r>
            <a:endParaRPr lang="en-US" dirty="0"/>
          </a:p>
        </p:txBody>
      </p:sp>
    </p:spTree>
    <p:extLst>
      <p:ext uri="{BB962C8B-B14F-4D97-AF65-F5344CB8AC3E}">
        <p14:creationId xmlns:p14="http://schemas.microsoft.com/office/powerpoint/2010/main" xmlns="" val="4110389760"/>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db.collection.deleteMany()</a:t>
            </a:r>
          </a:p>
        </p:txBody>
      </p:sp>
      <p:sp>
        <p:nvSpPr>
          <p:cNvPr id="7" name="Rectangle 6"/>
          <p:cNvSpPr/>
          <p:nvPr/>
        </p:nvSpPr>
        <p:spPr>
          <a:xfrm>
            <a:off x="149188" y="762000"/>
            <a:ext cx="8845624" cy="369332"/>
          </a:xfrm>
          <a:prstGeom prst="rect">
            <a:avLst/>
          </a:prstGeom>
        </p:spPr>
        <p:txBody>
          <a:bodyPr wrap="square">
            <a:spAutoFit/>
          </a:bodyPr>
          <a:lstStyle/>
          <a:p>
            <a:r>
              <a:rPr lang="en-US" dirty="0"/>
              <a:t>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4136" y="16118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db.collection.deleteMany({ filter })</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8" y="2286000"/>
            <a:ext cx="8766212"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db.emp.deleteMany</a:t>
            </a:r>
            <a:r>
              <a:rPr lang="en-US" sz="2200" dirty="0">
                <a:solidFill>
                  <a:srgbClr val="FC6F0D"/>
                </a:solidFill>
                <a:latin typeface="Calibri" panose="020F0502020204030204" pitchFamily="34" charset="0"/>
                <a:cs typeface="Calibri" panose="020F0502020204030204" pitchFamily="34" charset="0"/>
              </a:rPr>
              <a:t>({});</a:t>
            </a:r>
            <a:endParaRPr lang="en-US" sz="2200" dirty="0" smtClean="0">
              <a:solidFill>
                <a:srgbClr val="FC6F0D"/>
              </a:solidFill>
              <a:latin typeface="Calibri" panose="020F0502020204030204" pitchFamily="34" charset="0"/>
              <a:cs typeface="Calibri" panose="020F0502020204030204" pitchFamily="34" charset="0"/>
            </a:endParaRP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db.emp.deleteMany({</a:t>
            </a:r>
            <a:r>
              <a:rPr lang="en-US" sz="2200" dirty="0">
                <a:solidFill>
                  <a:srgbClr val="FC6F0D"/>
                </a:solidFill>
                <a:latin typeface="Calibri" panose="020F0502020204030204" pitchFamily="34" charset="0"/>
                <a:cs typeface="Calibri" panose="020F0502020204030204" pitchFamily="34" charset="0"/>
              </a:rPr>
              <a:t>job</a:t>
            </a:r>
            <a:r>
              <a:rPr lang="en-US" sz="2200" dirty="0" smtClean="0">
                <a:solidFill>
                  <a:srgbClr val="FC6F0D"/>
                </a:solidFill>
                <a:latin typeface="Calibri" panose="020F0502020204030204" pitchFamily="34" charset="0"/>
                <a:cs typeface="Calibri" panose="020F0502020204030204" pitchFamily="34" charset="0"/>
              </a:rPr>
              <a:t>: 'manager'})</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3771916804"/>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db.collection.findOneAndDelete()</a:t>
            </a:r>
            <a:endParaRPr lang="en-US" dirty="0"/>
          </a:p>
        </p:txBody>
      </p:sp>
      <p:sp>
        <p:nvSpPr>
          <p:cNvPr id="3" name="Rectangle 2"/>
          <p:cNvSpPr/>
          <p:nvPr/>
        </p:nvSpPr>
        <p:spPr>
          <a:xfrm>
            <a:off x="419100" y="3059668"/>
            <a:ext cx="8305800" cy="646331"/>
          </a:xfrm>
          <a:prstGeom prst="rect">
            <a:avLst/>
          </a:prstGeom>
          <a:solidFill>
            <a:schemeClr val="accent6">
              <a:lumMod val="20000"/>
              <a:lumOff val="80000"/>
            </a:schemeClr>
          </a:solidFill>
        </p:spPr>
        <p:txBody>
          <a:bodyPr wrap="square">
            <a:spAutoFit/>
          </a:bodyPr>
          <a:lstStyle/>
          <a:p>
            <a:r>
              <a:rPr lang="en-US" dirty="0" smtClean="0"/>
              <a:t>Deletes a single document based on the filter and sort criteria, returning the deleted document.</a:t>
            </a:r>
            <a:endParaRPr lang="en-US" dirty="0"/>
          </a:p>
        </p:txBody>
      </p:sp>
    </p:spTree>
    <p:extLst>
      <p:ext uri="{BB962C8B-B14F-4D97-AF65-F5344CB8AC3E}">
        <p14:creationId xmlns:p14="http://schemas.microsoft.com/office/powerpoint/2010/main" xmlns="" val="4110389760"/>
      </p:ext>
    </p:extLst>
  </p:cSld>
  <p:clrMapOvr>
    <a:masterClrMapping/>
  </p:clrMapOvr>
  <p:transition spd="slow"/>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923330"/>
          </a:xfrm>
          <a:prstGeom prst="rect">
            <a:avLst/>
          </a:prstGeom>
        </p:spPr>
        <p:txBody>
          <a:bodyPr wrap="square">
            <a:spAutoFit/>
          </a:bodyPr>
          <a:lstStyle/>
          <a:p>
            <a:r>
              <a:rPr lang="en-US" dirty="0" smtClean="0"/>
              <a:t>findOneAndDelete() deletes the first matching document in the collection that matches the filter. The sort parameter can be used to influence which document is updated.</a:t>
            </a:r>
            <a:endParaRPr lang="en-IN" dirty="0"/>
          </a:p>
        </p:txBody>
      </p:sp>
      <p:sp>
        <p:nvSpPr>
          <p:cNvPr id="8" name="Rectangle 7"/>
          <p:cNvSpPr/>
          <p:nvPr/>
        </p:nvSpPr>
        <p:spPr>
          <a:xfrm>
            <a:off x="0" y="1916660"/>
            <a:ext cx="9144000"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db.collection.findOneAndDelete({ filter }, [ { sort },{ projection }])</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8" y="2679324"/>
            <a:ext cx="8766212"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db.emp.findOneAndDelete({job: ' manager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db.emp.findOneAndDelete({job:  ' manager '}, {sort:{sal: 1}}) </a:t>
            </a:r>
          </a:p>
        </p:txBody>
      </p:sp>
    </p:spTree>
    <p:extLst>
      <p:ext uri="{BB962C8B-B14F-4D97-AF65-F5344CB8AC3E}">
        <p14:creationId xmlns:p14="http://schemas.microsoft.com/office/powerpoint/2010/main" xmlns="" val="3771916804"/>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14282" y="413919"/>
            <a:ext cx="8715436" cy="3139321"/>
          </a:xfrm>
          <a:prstGeom prst="rect">
            <a:avLst/>
          </a:prstGeom>
        </p:spPr>
        <p:txBody>
          <a:bodyPr wrap="square">
            <a:spAutoFit/>
          </a:bodyPr>
          <a:lstStyle/>
          <a:p>
            <a:pPr marL="342900" indent="-342900" fontAlgn="base"/>
            <a:r>
              <a:rPr lang="en-US" sz="2200" b="1" dirty="0" smtClean="0">
                <a:solidFill>
                  <a:srgbClr val="C00000"/>
                </a:solidFill>
              </a:rPr>
              <a:t>When should NoSQL be used:</a:t>
            </a:r>
          </a:p>
          <a:p>
            <a:pPr marL="342900" indent="-342900" fontAlgn="base"/>
            <a:endParaRPr lang="en-US" sz="2200" dirty="0" smtClean="0">
              <a:solidFill>
                <a:srgbClr val="C00000"/>
              </a:solidFill>
            </a:endParaRPr>
          </a:p>
          <a:p>
            <a:pPr marL="342900" indent="-342900" fontAlgn="base">
              <a:buFont typeface="Arial" pitchFamily="34" charset="0"/>
              <a:buChar char="•"/>
            </a:pPr>
            <a:r>
              <a:rPr lang="en-US" sz="2200" dirty="0" smtClean="0">
                <a:solidFill>
                  <a:srgbClr val="036883"/>
                </a:solidFill>
              </a:rPr>
              <a:t>When huge amount of data need to be stored and retrieved.</a:t>
            </a:r>
          </a:p>
          <a:p>
            <a:pPr marL="342900" indent="-342900" fontAlgn="base">
              <a:buFont typeface="Arial" pitchFamily="34" charset="0"/>
              <a:buChar char="•"/>
            </a:pPr>
            <a:endParaRPr lang="en-US" sz="2200" dirty="0" smtClean="0">
              <a:solidFill>
                <a:srgbClr val="036883"/>
              </a:solidFill>
            </a:endParaRPr>
          </a:p>
          <a:p>
            <a:pPr marL="342900" indent="-342900" fontAlgn="base">
              <a:buFont typeface="Arial" pitchFamily="34" charset="0"/>
              <a:buChar char="•"/>
            </a:pPr>
            <a:r>
              <a:rPr lang="en-US" sz="2200" dirty="0" smtClean="0">
                <a:solidFill>
                  <a:srgbClr val="036883"/>
                </a:solidFill>
              </a:rPr>
              <a:t>The relationship between the data you store is not that important.</a:t>
            </a:r>
          </a:p>
          <a:p>
            <a:pPr marL="342900" indent="-342900" fontAlgn="base">
              <a:buFont typeface="Arial" pitchFamily="34" charset="0"/>
              <a:buChar char="•"/>
            </a:pPr>
            <a:endParaRPr lang="en-US" sz="2200" dirty="0" smtClean="0">
              <a:solidFill>
                <a:srgbClr val="036883"/>
              </a:solidFill>
            </a:endParaRPr>
          </a:p>
          <a:p>
            <a:pPr marL="342900" indent="-342900" fontAlgn="base">
              <a:buFont typeface="Arial" pitchFamily="34" charset="0"/>
              <a:buChar char="•"/>
            </a:pPr>
            <a:r>
              <a:rPr lang="en-US" sz="2200" dirty="0" smtClean="0">
                <a:solidFill>
                  <a:srgbClr val="036883"/>
                </a:solidFill>
              </a:rPr>
              <a:t>If the data is not structured.</a:t>
            </a:r>
          </a:p>
          <a:p>
            <a:pPr marL="342900" indent="-342900" fontAlgn="base">
              <a:buFont typeface="Arial" pitchFamily="34" charset="0"/>
              <a:buChar char="•"/>
            </a:pPr>
            <a:endParaRPr lang="en-US" sz="2200" dirty="0" smtClean="0">
              <a:solidFill>
                <a:srgbClr val="036883"/>
              </a:solidFill>
            </a:endParaRPr>
          </a:p>
          <a:p>
            <a:pPr marL="342900" indent="-342900" fontAlgn="base">
              <a:buFont typeface="Arial" pitchFamily="34" charset="0"/>
              <a:buChar char="•"/>
            </a:pPr>
            <a:r>
              <a:rPr lang="en-US" sz="2200" dirty="0" smtClean="0">
                <a:solidFill>
                  <a:srgbClr val="036883"/>
                </a:solidFill>
              </a:rPr>
              <a:t>Support of Constraints and Joins is not required.</a:t>
            </a:r>
          </a:p>
        </p:txBody>
      </p:sp>
    </p:spTree>
    <p:extLst>
      <p:ext uri="{BB962C8B-B14F-4D97-AF65-F5344CB8AC3E}">
        <p14:creationId xmlns:p14="http://schemas.microsoft.com/office/powerpoint/2010/main" xmlns="" val="2957682473"/>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aggregate()</a:t>
            </a:r>
            <a:endParaRPr lang="en-US" dirty="0"/>
          </a:p>
        </p:txBody>
      </p:sp>
      <p:sp>
        <p:nvSpPr>
          <p:cNvPr id="3" name="Rectangle 2"/>
          <p:cNvSpPr/>
          <p:nvPr/>
        </p:nvSpPr>
        <p:spPr>
          <a:xfrm>
            <a:off x="419100" y="2995550"/>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In aggregation, the result of one stage is simply passed to another stage.</a:t>
            </a:r>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xmlns="" val="4131995080"/>
              </p:ext>
            </p:extLst>
          </p:nvPr>
        </p:nvGraphicFramePr>
        <p:xfrm>
          <a:off x="0" y="762000"/>
          <a:ext cx="9144000" cy="914400"/>
        </p:xfrm>
        <a:graphic>
          <a:graphicData uri="http://schemas.openxmlformats.org/drawingml/2006/table">
            <a:tbl>
              <a:tblPr firstRow="1" bandRow="1">
                <a:tableStyleId>{5940675A-B579-460E-94D1-54222C63F5DA}</a:tableStyleId>
              </a:tblPr>
              <a:tblGrid>
                <a:gridCol w="1143000"/>
                <a:gridCol w="1295400"/>
                <a:gridCol w="1295400"/>
                <a:gridCol w="1295400"/>
                <a:gridCol w="1143000"/>
                <a:gridCol w="1295400"/>
                <a:gridCol w="838200"/>
                <a:gridCol w="838200"/>
              </a:tblGrid>
              <a:tr h="370840">
                <a:tc>
                  <a:txBody>
                    <a:bodyPr/>
                    <a:lstStyle/>
                    <a:p>
                      <a:pPr algn="ctr"/>
                      <a:r>
                        <a:rPr lang="en-US" sz="2200" dirty="0" smtClean="0">
                          <a:solidFill>
                            <a:srgbClr val="FF0000"/>
                          </a:solidFill>
                        </a:rPr>
                        <a:t>$match</a:t>
                      </a:r>
                    </a:p>
                    <a:p>
                      <a:pPr algn="ctr"/>
                      <a:r>
                        <a:rPr lang="en-US" sz="1600" dirty="0" smtClean="0">
                          <a:solidFill>
                            <a:srgbClr val="ECD540"/>
                          </a:solidFill>
                        </a:rPr>
                        <a:t>WHERE</a:t>
                      </a:r>
                    </a:p>
                    <a:p>
                      <a:pPr algn="ctr"/>
                      <a:r>
                        <a:rPr lang="en-US" sz="1600" dirty="0" smtClean="0">
                          <a:solidFill>
                            <a:srgbClr val="ECD540"/>
                          </a:solidFill>
                        </a:rPr>
                        <a:t>clause</a:t>
                      </a: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$match</a:t>
                      </a:r>
                    </a:p>
                    <a:p>
                      <a:pPr algn="ctr"/>
                      <a:r>
                        <a:rPr lang="en-US" sz="1600" dirty="0" smtClean="0">
                          <a:solidFill>
                            <a:srgbClr val="ECD540"/>
                          </a:solidFill>
                        </a:rPr>
                        <a:t>HAVING</a:t>
                      </a:r>
                    </a:p>
                    <a:p>
                      <a:pPr algn="ctr"/>
                      <a:r>
                        <a:rPr lang="en-US" sz="1600" dirty="0" smtClean="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$sort</a:t>
                      </a:r>
                    </a:p>
                    <a:p>
                      <a:pPr algn="ctr"/>
                      <a:r>
                        <a:rPr lang="en-US" sz="1600" dirty="0" smtClean="0">
                          <a:solidFill>
                            <a:srgbClr val="ECD540"/>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$limit</a:t>
                      </a:r>
                    </a:p>
                    <a:p>
                      <a:pPr algn="ctr"/>
                      <a:r>
                        <a:rPr lang="en-US" sz="1600" dirty="0" smtClean="0">
                          <a:solidFill>
                            <a:srgbClr val="ECD540"/>
                          </a:solidFill>
                        </a:rPr>
                        <a:t>TOP</a:t>
                      </a:r>
                    </a:p>
                    <a:p>
                      <a:pPr algn="ctr"/>
                      <a:r>
                        <a:rPr lang="en-US" sz="1600" dirty="0" smtClean="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4" name="Rectangle 3"/>
          <p:cNvSpPr/>
          <p:nvPr/>
        </p:nvSpPr>
        <p:spPr>
          <a:xfrm>
            <a:off x="6152811" y="76200"/>
            <a:ext cx="2980303" cy="369332"/>
          </a:xfrm>
          <a:prstGeom prst="rect">
            <a:avLst/>
          </a:prstGeom>
        </p:spPr>
        <p:txBody>
          <a:bodyPr wrap="none">
            <a:spAutoFit/>
          </a:bodyPr>
          <a:lstStyle/>
          <a:p>
            <a:r>
              <a:rPr lang="en-US" dirty="0">
                <a:solidFill>
                  <a:srgbClr val="222222"/>
                </a:solidFill>
                <a:latin typeface="arial" panose="020B0604020202020204" pitchFamily="34" charset="0"/>
              </a:rPr>
              <a:t>All stages are independent.</a:t>
            </a:r>
            <a:endParaRPr lang="en-US" dirty="0"/>
          </a:p>
        </p:txBody>
      </p:sp>
      <p:sp>
        <p:nvSpPr>
          <p:cNvPr id="5" name="Rectangle 4"/>
          <p:cNvSpPr/>
          <p:nvPr/>
        </p:nvSpPr>
        <p:spPr>
          <a:xfrm>
            <a:off x="32657" y="260866"/>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Tree>
    <p:extLst>
      <p:ext uri="{BB962C8B-B14F-4D97-AF65-F5344CB8AC3E}">
        <p14:creationId xmlns:p14="http://schemas.microsoft.com/office/powerpoint/2010/main" xmlns="" val="3320010287"/>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db.collection.aggregate()</a:t>
            </a:r>
          </a:p>
        </p:txBody>
      </p:sp>
      <p:sp>
        <p:nvSpPr>
          <p:cNvPr id="8" name="Rectangle 7"/>
          <p:cNvSpPr/>
          <p:nvPr/>
        </p:nvSpPr>
        <p:spPr>
          <a:xfrm>
            <a:off x="154136" y="2438400"/>
            <a:ext cx="873652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db.collection.aggregate( [ { &lt;</a:t>
            </a:r>
            <a:r>
              <a:rPr lang="en-US" dirty="0" smtClean="0">
                <a:solidFill>
                  <a:srgbClr val="049DC8"/>
                </a:solidFill>
                <a:latin typeface="Consolas" panose="020B0609020204030204" pitchFamily="49" charset="0"/>
                <a:cs typeface="Calibri" panose="020F0502020204030204" pitchFamily="34" charset="0"/>
              </a:rPr>
              <a:t>stage1</a:t>
            </a:r>
            <a:r>
              <a:rPr lang="en-US" dirty="0">
                <a:solidFill>
                  <a:srgbClr val="049DC8"/>
                </a:solidFill>
                <a:latin typeface="Consolas" panose="020B0609020204030204" pitchFamily="49" charset="0"/>
                <a:cs typeface="Calibri" panose="020F0502020204030204" pitchFamily="34" charset="0"/>
              </a:rPr>
              <a:t>&gt; }, { &lt;</a:t>
            </a:r>
            <a:r>
              <a:rPr lang="en-US" dirty="0" smtClean="0">
                <a:solidFill>
                  <a:srgbClr val="049DC8"/>
                </a:solidFill>
                <a:latin typeface="Consolas" panose="020B0609020204030204" pitchFamily="49" charset="0"/>
                <a:cs typeface="Calibri" panose="020F0502020204030204" pitchFamily="34" charset="0"/>
              </a:rPr>
              <a:t>stage2</a:t>
            </a:r>
            <a:r>
              <a:rPr lang="en-US" dirty="0">
                <a:solidFill>
                  <a:srgbClr val="049DC8"/>
                </a:solidFill>
                <a:latin typeface="Consolas" panose="020B0609020204030204" pitchFamily="49" charset="0"/>
                <a:cs typeface="Calibri" panose="020F0502020204030204" pitchFamily="34" charset="0"/>
              </a:rPr>
              <a:t>&gt; }, { &lt;</a:t>
            </a:r>
            <a:r>
              <a:rPr lang="en-US" dirty="0" smtClean="0">
                <a:solidFill>
                  <a:srgbClr val="049DC8"/>
                </a:solidFill>
                <a:latin typeface="Consolas" panose="020B0609020204030204" pitchFamily="49" charset="0"/>
                <a:cs typeface="Calibri" panose="020F0502020204030204" pitchFamily="34" charset="0"/>
              </a:rPr>
              <a:t>stage3</a:t>
            </a:r>
            <a:r>
              <a:rPr lang="en-US" dirty="0">
                <a:solidFill>
                  <a:srgbClr val="049DC8"/>
                </a:solidFill>
                <a:latin typeface="Consolas" panose="020B0609020204030204" pitchFamily="49" charset="0"/>
                <a:cs typeface="Calibri" panose="020F0502020204030204" pitchFamily="34" charset="0"/>
              </a:rPr>
              <a:t>&gt; </a:t>
            </a:r>
            <a:r>
              <a:rPr lang="en-US" dirty="0" smtClean="0">
                <a:solidFill>
                  <a:srgbClr val="049DC8"/>
                </a:solidFill>
                <a:latin typeface="Consolas" panose="020B0609020204030204" pitchFamily="49" charset="0"/>
                <a:cs typeface="Calibri" panose="020F0502020204030204" pitchFamily="34" charset="0"/>
              </a:rPr>
              <a:t>} ... </a:t>
            </a:r>
            <a:r>
              <a:rPr lang="en-US" dirty="0">
                <a:solidFill>
                  <a:srgbClr val="049DC8"/>
                </a:solidFill>
                <a:latin typeface="Consolas" panose="020B0609020204030204" pitchFamily="49" charset="0"/>
                <a:cs typeface="Calibri" panose="020F0502020204030204" pitchFamily="34" charset="0"/>
              </a:rPr>
              <a:t>, { &lt;</a:t>
            </a:r>
            <a:r>
              <a:rPr lang="en-US" dirty="0" smtClean="0">
                <a:solidFill>
                  <a:srgbClr val="049DC8"/>
                </a:solidFill>
                <a:latin typeface="Consolas" panose="020B0609020204030204" pitchFamily="49" charset="0"/>
                <a:cs typeface="Calibri" panose="020F0502020204030204" pitchFamily="34" charset="0"/>
              </a:rPr>
              <a:t>stageN&gt; </a:t>
            </a:r>
            <a:r>
              <a:rPr lang="en-US" dirty="0">
                <a:solidFill>
                  <a:srgbClr val="049DC8"/>
                </a:solidFill>
                <a:latin typeface="Consolas" panose="020B0609020204030204" pitchFamily="49" charset="0"/>
                <a:cs typeface="Calibri" panose="020F0502020204030204" pitchFamily="34" charset="0"/>
              </a:rPr>
              <a:t>}</a:t>
            </a:r>
            <a:r>
              <a:rPr lang="en-US" dirty="0" smtClean="0">
                <a:solidFill>
                  <a:srgbClr val="049DC8"/>
                </a:solidFill>
                <a:latin typeface="Consolas" panose="020B0609020204030204" pitchFamily="49" charset="0"/>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 )</a:t>
            </a:r>
          </a:p>
        </p:txBody>
      </p:sp>
      <p:sp>
        <p:nvSpPr>
          <p:cNvPr id="5" name="Rectangle 4"/>
          <p:cNvSpPr/>
          <p:nvPr/>
        </p:nvSpPr>
        <p:spPr>
          <a:xfrm>
            <a:off x="124448" y="3349823"/>
            <a:ext cx="8766212"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db.emp.aggregate([])</a:t>
            </a:r>
          </a:p>
        </p:txBody>
      </p:sp>
      <p:graphicFrame>
        <p:nvGraphicFramePr>
          <p:cNvPr id="9" name="Table 8"/>
          <p:cNvGraphicFramePr>
            <a:graphicFrameLocks noGrp="1"/>
          </p:cNvGraphicFramePr>
          <p:nvPr>
            <p:extLst>
              <p:ext uri="{D42A27DB-BD31-4B8C-83A1-F6EECF244321}">
                <p14:modId xmlns:p14="http://schemas.microsoft.com/office/powerpoint/2010/main" xmlns="" val="3699582826"/>
              </p:ext>
            </p:extLst>
          </p:nvPr>
        </p:nvGraphicFramePr>
        <p:xfrm>
          <a:off x="0" y="1219200"/>
          <a:ext cx="9144000" cy="914400"/>
        </p:xfrm>
        <a:graphic>
          <a:graphicData uri="http://schemas.openxmlformats.org/drawingml/2006/table">
            <a:tbl>
              <a:tblPr firstRow="1" bandRow="1">
                <a:tableStyleId>{5940675A-B579-460E-94D1-54222C63F5DA}</a:tableStyleId>
              </a:tblPr>
              <a:tblGrid>
                <a:gridCol w="1143000"/>
                <a:gridCol w="1295400"/>
                <a:gridCol w="1295400"/>
                <a:gridCol w="1295400"/>
                <a:gridCol w="1143000"/>
                <a:gridCol w="1295400"/>
                <a:gridCol w="838200"/>
                <a:gridCol w="838200"/>
              </a:tblGrid>
              <a:tr h="370840">
                <a:tc>
                  <a:txBody>
                    <a:bodyPr/>
                    <a:lstStyle/>
                    <a:p>
                      <a:pPr algn="ctr"/>
                      <a:r>
                        <a:rPr lang="en-US" sz="2200" dirty="0" smtClean="0">
                          <a:solidFill>
                            <a:srgbClr val="FF0000"/>
                          </a:solidFill>
                        </a:rPr>
                        <a:t>$match</a:t>
                      </a:r>
                    </a:p>
                    <a:p>
                      <a:pPr algn="ctr"/>
                      <a:r>
                        <a:rPr lang="en-US" sz="1600" dirty="0" smtClean="0">
                          <a:solidFill>
                            <a:srgbClr val="ECD540"/>
                          </a:solidFill>
                        </a:rPr>
                        <a:t>WHERE</a:t>
                      </a:r>
                    </a:p>
                    <a:p>
                      <a:pPr algn="ctr"/>
                      <a:r>
                        <a:rPr lang="en-US" sz="1600" dirty="0" smtClean="0">
                          <a:solidFill>
                            <a:srgbClr val="ECD540"/>
                          </a:solidFill>
                        </a:rPr>
                        <a:t>clause</a:t>
                      </a: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$match</a:t>
                      </a:r>
                    </a:p>
                    <a:p>
                      <a:pPr algn="ctr"/>
                      <a:r>
                        <a:rPr lang="en-US" sz="1600" dirty="0" smtClean="0">
                          <a:solidFill>
                            <a:srgbClr val="ECD540"/>
                          </a:solidFill>
                        </a:rPr>
                        <a:t>HAVING</a:t>
                      </a:r>
                    </a:p>
                    <a:p>
                      <a:pPr algn="ctr"/>
                      <a:r>
                        <a:rPr lang="en-US" sz="1600" dirty="0" smtClean="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$sort</a:t>
                      </a:r>
                    </a:p>
                    <a:p>
                      <a:pPr algn="ctr"/>
                      <a:r>
                        <a:rPr lang="en-US" sz="1600" dirty="0" smtClean="0">
                          <a:solidFill>
                            <a:srgbClr val="ECD540"/>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$limit</a:t>
                      </a:r>
                    </a:p>
                    <a:p>
                      <a:pPr algn="ctr"/>
                      <a:r>
                        <a:rPr lang="en-US" sz="1600" dirty="0" smtClean="0">
                          <a:solidFill>
                            <a:srgbClr val="ECD540"/>
                          </a:solidFill>
                        </a:rPr>
                        <a:t>TOP</a:t>
                      </a:r>
                    </a:p>
                    <a:p>
                      <a:pPr algn="ctr"/>
                      <a:r>
                        <a:rPr lang="en-US" sz="1600" dirty="0" smtClean="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10" name="Rectangle 9"/>
          <p:cNvSpPr/>
          <p:nvPr/>
        </p:nvSpPr>
        <p:spPr>
          <a:xfrm>
            <a:off x="32657" y="718066"/>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Tree>
    <p:extLst>
      <p:ext uri="{BB962C8B-B14F-4D97-AF65-F5344CB8AC3E}">
        <p14:creationId xmlns:p14="http://schemas.microsoft.com/office/powerpoint/2010/main" xmlns="" val="3430102903"/>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49188" y="1254825"/>
            <a:ext cx="8845624" cy="369332"/>
          </a:xfrm>
          <a:prstGeom prst="rect">
            <a:avLst/>
          </a:prstGeom>
        </p:spPr>
        <p:txBody>
          <a:bodyPr wrap="square">
            <a:spAutoFit/>
          </a:bodyPr>
          <a:lstStyle/>
          <a:p>
            <a:r>
              <a:rPr lang="en-US" dirty="0"/>
              <a:t>Each sage starts with stage operator</a:t>
            </a:r>
            <a:r>
              <a:rPr lang="en-US" dirty="0" smtClean="0"/>
              <a:t>.</a:t>
            </a:r>
            <a:endParaRPr lang="en-IN" dirty="0"/>
          </a:p>
        </p:txBody>
      </p:sp>
      <p:sp>
        <p:nvSpPr>
          <p:cNvPr id="8" name="Rectangle 7"/>
          <p:cNvSpPr/>
          <p:nvPr/>
        </p:nvSpPr>
        <p:spPr>
          <a:xfrm>
            <a:off x="149188" y="17642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 $&lt;stageOperator&gt; : { } }</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91547" y="5486400"/>
            <a:ext cx="8845624" cy="461665"/>
          </a:xfrm>
          <a:prstGeom prst="rect">
            <a:avLst/>
          </a:prstGeom>
        </p:spPr>
        <p:txBody>
          <a:bodyPr wrap="square">
            <a:spAutoFit/>
          </a:bodyPr>
          <a:lstStyle/>
          <a:p>
            <a:r>
              <a:rPr lang="en-US" dirty="0"/>
              <a:t>Each </a:t>
            </a:r>
            <a:r>
              <a:rPr lang="en-US" dirty="0" smtClean="0"/>
              <a:t>aggregation expression starts with </a:t>
            </a:r>
            <a:r>
              <a:rPr lang="en-US" sz="2400" dirty="0" smtClean="0">
                <a:solidFill>
                  <a:srgbClr val="B22251"/>
                </a:solidFill>
              </a:rPr>
              <a:t>$ </a:t>
            </a:r>
            <a:r>
              <a:rPr lang="en-US" dirty="0"/>
              <a:t>sign</a:t>
            </a:r>
            <a:r>
              <a:rPr lang="en-US" dirty="0" smtClean="0"/>
              <a:t>.</a:t>
            </a:r>
            <a:endParaRPr lang="en-IN" dirty="0"/>
          </a:p>
        </p:txBody>
      </p:sp>
      <p:sp>
        <p:nvSpPr>
          <p:cNvPr id="10" name="Rectangle 9"/>
          <p:cNvSpPr/>
          <p:nvPr/>
        </p:nvSpPr>
        <p:spPr>
          <a:xfrm>
            <a:off x="188773" y="59552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'$&lt;fieldName&gt;'</a:t>
            </a:r>
            <a:endParaRPr lang="en-US" dirty="0">
              <a:solidFill>
                <a:srgbClr val="049DC8"/>
              </a:solidFill>
              <a:latin typeface="Consolas" panose="020B0609020204030204" pitchFamily="49" charset="0"/>
              <a:cs typeface="Calibri" panose="020F0502020204030204" pitchFamily="34" charset="0"/>
            </a:endParaRPr>
          </a:p>
        </p:txBody>
      </p:sp>
      <p:sp>
        <p:nvSpPr>
          <p:cNvPr id="11" name="Rectangle 10"/>
          <p:cNvSpPr/>
          <p:nvPr/>
        </p:nvSpPr>
        <p:spPr>
          <a:xfrm>
            <a:off x="149188" y="2231648"/>
            <a:ext cx="876126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 $match : { job: 'manager' } </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$group </a:t>
            </a:r>
            <a:r>
              <a:rPr lang="en-US" sz="2200" dirty="0">
                <a:solidFill>
                  <a:srgbClr val="FC6F0D"/>
                </a:solidFill>
                <a:latin typeface="Calibri" panose="020F0502020204030204" pitchFamily="34" charset="0"/>
                <a:cs typeface="Calibri" panose="020F0502020204030204" pitchFamily="34" charset="0"/>
              </a:rPr>
              <a:t>: { </a:t>
            </a:r>
            <a:r>
              <a:rPr lang="en-US" sz="2200" dirty="0" smtClean="0">
                <a:solidFill>
                  <a:srgbClr val="FC6F0D"/>
                </a:solidFill>
                <a:latin typeface="Calibri" panose="020F0502020204030204" pitchFamily="34" charset="0"/>
                <a:cs typeface="Calibri" panose="020F0502020204030204" pitchFamily="34" charset="0"/>
              </a:rPr>
              <a:t>_id : '$job' </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xmlns="" val="2978679404"/>
              </p:ext>
            </p:extLst>
          </p:nvPr>
        </p:nvGraphicFramePr>
        <p:xfrm>
          <a:off x="166010" y="3286825"/>
          <a:ext cx="8784026" cy="2250440"/>
        </p:xfrm>
        <a:graphic>
          <a:graphicData uri="http://schemas.openxmlformats.org/drawingml/2006/table">
            <a:tbl>
              <a:tblPr firstRow="1" bandRow="1">
                <a:tableStyleId>{5940675A-B579-460E-94D1-54222C63F5DA}</a:tableStyleId>
              </a:tblPr>
              <a:tblGrid>
                <a:gridCol w="4392013"/>
                <a:gridCol w="4392013"/>
              </a:tblGrid>
              <a:tr h="370840">
                <a:tc gridSpan="2">
                  <a:txBody>
                    <a:bodyPr/>
                    <a:lstStyle/>
                    <a:p>
                      <a:r>
                        <a:rPr kumimoji="0" lang="en-US" sz="2000" b="1" kern="1200" dirty="0" smtClean="0">
                          <a:solidFill>
                            <a:srgbClr val="DFE100"/>
                          </a:solidFill>
                          <a:latin typeface="+mn-lt"/>
                          <a:ea typeface="+mn-ea"/>
                          <a:cs typeface="+mn-cs"/>
                        </a:rPr>
                        <a:t>Stage Operators</a:t>
                      </a:r>
                      <a:endParaRPr kumimoji="0" lang="en-US" sz="2000" b="1" kern="1200" dirty="0">
                        <a:solidFill>
                          <a:srgbClr val="DFE100"/>
                        </a:solidFill>
                        <a:latin typeface="+mn-lt"/>
                        <a:ea typeface="+mn-ea"/>
                        <a:cs typeface="+mn-cs"/>
                      </a:endParaRPr>
                    </a:p>
                  </a:txBody>
                  <a:tcPr/>
                </a:tc>
                <a:tc hMerge="1">
                  <a:txBody>
                    <a:bodyPr/>
                    <a:lstStyle/>
                    <a:p>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smtClean="0">
                          <a:solidFill>
                            <a:srgbClr val="036883"/>
                          </a:solidFill>
                          <a:latin typeface="+mn-lt"/>
                          <a:ea typeface="+mn-ea"/>
                          <a:cs typeface="+mn-cs"/>
                        </a:rPr>
                        <a:t>  $match</a:t>
                      </a:r>
                    </a:p>
                  </a:txBody>
                  <a:tcPr/>
                </a:tc>
                <a:tc>
                  <a:txBody>
                    <a:bodyPr/>
                    <a:lstStyle/>
                    <a:p>
                      <a:r>
                        <a:rPr kumimoji="0" lang="en-US" kern="1200" dirty="0" smtClean="0">
                          <a:solidFill>
                            <a:srgbClr val="036883"/>
                          </a:solidFill>
                          <a:latin typeface="+mn-lt"/>
                          <a:ea typeface="+mn-ea"/>
                          <a:cs typeface="+mn-cs"/>
                        </a:rPr>
                        <a:t>  $sort  </a:t>
                      </a:r>
                      <a:endParaRPr kumimoji="0" lang="en-US" kern="1200" dirty="0">
                        <a:solidFill>
                          <a:srgbClr val="036883"/>
                        </a:solidFill>
                        <a:latin typeface="+mn-lt"/>
                        <a:ea typeface="+mn-ea"/>
                        <a:cs typeface="+mn-cs"/>
                      </a:endParaRPr>
                    </a:p>
                  </a:txBody>
                  <a:tcPr/>
                </a:tc>
              </a:tr>
              <a:tr h="370840">
                <a:tc>
                  <a:txBody>
                    <a:bodyPr/>
                    <a:lstStyle/>
                    <a:p>
                      <a:r>
                        <a:rPr kumimoji="0" lang="en-US" kern="1200" dirty="0" smtClean="0">
                          <a:solidFill>
                            <a:srgbClr val="036883"/>
                          </a:solidFill>
                          <a:latin typeface="+mn-lt"/>
                          <a:ea typeface="+mn-ea"/>
                          <a:cs typeface="+mn-cs"/>
                        </a:rPr>
                        <a:t>  $project</a:t>
                      </a:r>
                      <a:endParaRPr kumimoji="0" lang="en-US" kern="1200" dirty="0">
                        <a:solidFill>
                          <a:srgbClr val="036883"/>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smtClean="0">
                          <a:solidFill>
                            <a:srgbClr val="036883"/>
                          </a:solidFill>
                          <a:latin typeface="+mn-lt"/>
                          <a:ea typeface="+mn-ea"/>
                          <a:cs typeface="+mn-cs"/>
                        </a:rPr>
                        <a:t>  $limit</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smtClean="0">
                          <a:solidFill>
                            <a:srgbClr val="036883"/>
                          </a:solidFill>
                          <a:latin typeface="+mn-lt"/>
                          <a:ea typeface="+mn-ea"/>
                          <a:cs typeface="+mn-cs"/>
                        </a:rPr>
                        <a:t>  $unwind</a:t>
                      </a:r>
                    </a:p>
                  </a:txBody>
                  <a:tcPr/>
                </a:tc>
                <a:tc>
                  <a:txBody>
                    <a:bodyPr/>
                    <a:lstStyle/>
                    <a:p>
                      <a:r>
                        <a:rPr kumimoji="0" lang="en-US" kern="1200" dirty="0" smtClean="0">
                          <a:solidFill>
                            <a:srgbClr val="036883"/>
                          </a:solidFill>
                          <a:latin typeface="+mn-lt"/>
                          <a:ea typeface="+mn-ea"/>
                          <a:cs typeface="+mn-cs"/>
                        </a:rPr>
                        <a:t>  $skip</a:t>
                      </a:r>
                      <a:endParaRPr kumimoji="0" lang="en-US" kern="1200" dirty="0">
                        <a:solidFill>
                          <a:srgbClr val="036883"/>
                        </a:solidFill>
                        <a:latin typeface="+mn-lt"/>
                        <a:ea typeface="+mn-ea"/>
                        <a:cs typeface="+mn-cs"/>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smtClean="0">
                          <a:solidFill>
                            <a:srgbClr val="036883"/>
                          </a:solidFill>
                          <a:latin typeface="+mn-lt"/>
                          <a:ea typeface="+mn-ea"/>
                          <a:cs typeface="+mn-cs"/>
                        </a:rPr>
                        <a:t>  $group</a:t>
                      </a:r>
                    </a:p>
                  </a:txBody>
                  <a:tcPr/>
                </a:tc>
                <a:tc>
                  <a:txBody>
                    <a:bodyPr/>
                    <a:lstStyle/>
                    <a:p>
                      <a:r>
                        <a:rPr kumimoji="0" lang="en-US" kern="1200" dirty="0" smtClean="0">
                          <a:solidFill>
                            <a:srgbClr val="036883"/>
                          </a:solidFill>
                          <a:latin typeface="+mn-lt"/>
                          <a:ea typeface="+mn-ea"/>
                          <a:cs typeface="+mn-cs"/>
                        </a:rPr>
                        <a:t>  $count</a:t>
                      </a:r>
                      <a:endParaRPr kumimoji="0" lang="en-US" kern="1200" dirty="0">
                        <a:solidFill>
                          <a:srgbClr val="036883"/>
                        </a:solidFill>
                        <a:latin typeface="+mn-lt"/>
                        <a:ea typeface="+mn-ea"/>
                        <a:cs typeface="+mn-cs"/>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smtClean="0">
                          <a:solidFill>
                            <a:srgbClr val="036883"/>
                          </a:solidFill>
                          <a:latin typeface="+mn-lt"/>
                          <a:ea typeface="+mn-ea"/>
                          <a:cs typeface="+mn-cs"/>
                        </a:rPr>
                        <a:t>  $match</a:t>
                      </a:r>
                    </a:p>
                  </a:txBody>
                  <a:tcPr/>
                </a:tc>
                <a:tc>
                  <a:txBody>
                    <a:bodyPr/>
                    <a:lstStyle/>
                    <a:p>
                      <a:endParaRPr kumimoji="0" lang="en-US" kern="1200" dirty="0">
                        <a:solidFill>
                          <a:srgbClr val="036883"/>
                        </a:solidFill>
                        <a:latin typeface="+mn-lt"/>
                        <a:ea typeface="+mn-ea"/>
                        <a:cs typeface="+mn-cs"/>
                      </a:endParaRPr>
                    </a:p>
                  </a:txBody>
                  <a:tcPr/>
                </a:tc>
              </a:tr>
            </a:tbl>
          </a:graphicData>
        </a:graphic>
      </p:graphicFrame>
    </p:spTree>
    <p:extLst>
      <p:ext uri="{BB962C8B-B14F-4D97-AF65-F5344CB8AC3E}">
        <p14:creationId xmlns:p14="http://schemas.microsoft.com/office/powerpoint/2010/main" xmlns="" val="3587670722"/>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$match</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Filters the documents to pass only the documents that match the specified condition(s) to the next pipeline stage.</a:t>
            </a:r>
            <a:endParaRPr lang="en-US" dirty="0"/>
          </a:p>
        </p:txBody>
      </p:sp>
    </p:spTree>
    <p:extLst>
      <p:ext uri="{BB962C8B-B14F-4D97-AF65-F5344CB8AC3E}">
        <p14:creationId xmlns:p14="http://schemas.microsoft.com/office/powerpoint/2010/main" xmlns="" val="387213862"/>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49188" y="762000"/>
            <a:ext cx="8845624"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$match: { &lt;query&gt; } }</a:t>
            </a:r>
          </a:p>
        </p:txBody>
      </p:sp>
      <p:sp>
        <p:nvSpPr>
          <p:cNvPr id="5" name="Rectangle 4"/>
          <p:cNvSpPr/>
          <p:nvPr/>
        </p:nvSpPr>
        <p:spPr>
          <a:xfrm>
            <a:off x="149188" y="2133600"/>
            <a:ext cx="8761264" cy="2954655"/>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a:t>
            </a:r>
            <a:r>
              <a:rPr lang="en-US" sz="2200" dirty="0" smtClean="0">
                <a:solidFill>
                  <a:srgbClr val="FC6F0D"/>
                </a:solidFill>
                <a:latin typeface="Calibri" panose="020F0502020204030204" pitchFamily="34" charset="0"/>
                <a:cs typeface="Calibri" panose="020F0502020204030204" pitchFamily="34" charset="0"/>
              </a:rPr>
              <a:t>{job: 'manager'}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{comm: </a:t>
            </a:r>
            <a:r>
              <a:rPr lang="en-US" sz="2200" dirty="0" smtClean="0">
                <a:solidFill>
                  <a:srgbClr val="FC6F0D"/>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eq</a:t>
            </a:r>
            <a:r>
              <a:rPr lang="en-US" sz="2200" dirty="0" smtClean="0">
                <a:solidFill>
                  <a:srgbClr val="FC6F0D"/>
                </a:solidFill>
                <a:latin typeface="Calibri" panose="020F0502020204030204" pitchFamily="34" charset="0"/>
                <a:cs typeface="Calibri" panose="020F0502020204030204" pitchFamily="34" charset="0"/>
              </a:rPr>
              <a:t>: null} </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match</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gt</a:t>
            </a:r>
            <a:r>
              <a:rPr lang="en-US" sz="2200" dirty="0" smtClean="0">
                <a:solidFill>
                  <a:srgbClr val="FC6F0D"/>
                </a:solidFill>
                <a:latin typeface="Calibri" panose="020F0502020204030204" pitchFamily="34" charset="0"/>
                <a:cs typeface="Calibri" panose="020F0502020204030204" pitchFamily="34" charset="0"/>
              </a:rPr>
              <a:t>: 4000} }},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job', count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sum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a:t>
            </a:r>
            <a:r>
              <a:rPr lang="en-US" sz="2200" dirty="0" smtClean="0">
                <a:solidFill>
                  <a:srgbClr val="FC6F0D"/>
                </a:solidFill>
                <a:latin typeface="Calibri" panose="020F0502020204030204" pitchFamily="34" charset="0"/>
                <a:cs typeface="Calibri" panose="020F0502020204030204" pitchFamily="34" charset="0"/>
              </a:rPr>
              <a:t>}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a:t>
            </a:r>
            <a:r>
              <a:rPr lang="en-US" sz="2200" dirty="0" smtClean="0">
                <a:solidFill>
                  <a:srgbClr val="FC6F0D"/>
                </a:solidFill>
                <a:latin typeface="Calibri" panose="020F0502020204030204" pitchFamily="34" charset="0"/>
                <a:cs typeface="Calibri" panose="020F0502020204030204" pitchFamily="34" charset="0"/>
              </a:rPr>
              <a:t>{favouriteFruit</a:t>
            </a:r>
            <a:r>
              <a:rPr lang="en-US" sz="2200" dirty="0">
                <a:solidFill>
                  <a:srgbClr val="FC6F0D"/>
                </a:solidFill>
                <a:latin typeface="Calibri" panose="020F0502020204030204" pitchFamily="34" charset="0"/>
                <a:cs typeface="Calibri" panose="020F0502020204030204" pitchFamily="34" charset="0"/>
              </a:rPr>
              <a:t>: {$size</a:t>
            </a:r>
            <a:r>
              <a:rPr lang="en-US" sz="2200" dirty="0" smtClean="0">
                <a:solidFill>
                  <a:srgbClr val="FC6F0D"/>
                </a:solidFill>
                <a:latin typeface="Calibri" panose="020F0502020204030204" pitchFamily="34" charset="0"/>
                <a:cs typeface="Calibri" panose="020F0502020204030204" pitchFamily="34" charset="0"/>
              </a:rPr>
              <a:t>: 1}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{$match</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'favouriteFruit.0</a:t>
            </a:r>
            <a:r>
              <a:rPr lang="en-US" sz="2200" dirty="0" smtClean="0">
                <a:solidFill>
                  <a:srgbClr val="FC6F0D"/>
                </a:solidFill>
                <a:latin typeface="Calibri" panose="020F0502020204030204" pitchFamily="34" charset="0"/>
                <a:cs typeface="Calibri" panose="020F0502020204030204" pitchFamily="34" charset="0"/>
              </a:rPr>
              <a:t>': 'Orange'} }, </a:t>
            </a:r>
            <a:r>
              <a:rPr lang="en-US" sz="2200" dirty="0">
                <a:solidFill>
                  <a:srgbClr val="FC6F0D"/>
                </a:solidFill>
                <a:latin typeface="Calibri" panose="020F0502020204030204" pitchFamily="34" charset="0"/>
                <a:cs typeface="Calibri" panose="020F0502020204030204" pitchFamily="34" charset="0"/>
              </a:rPr>
              <a:t>{$project: {favouriteFruit</a:t>
            </a:r>
            <a:r>
              <a:rPr lang="en-US" sz="2200" dirty="0" smtClean="0">
                <a:solidFill>
                  <a:srgbClr val="FC6F0D"/>
                </a:solidFill>
                <a:latin typeface="Calibri" panose="020F0502020204030204" pitchFamily="34" charset="0"/>
                <a:cs typeface="Calibri" panose="020F0502020204030204" pitchFamily="34" charset="0"/>
              </a:rPr>
              <a:t>: true}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2412945075"/>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$project</a:t>
            </a:r>
            <a:endParaRPr lang="en-US" dirty="0"/>
          </a:p>
        </p:txBody>
      </p:sp>
      <p:sp>
        <p:nvSpPr>
          <p:cNvPr id="4" name="Rectangle 3"/>
          <p:cNvSpPr/>
          <p:nvPr/>
        </p:nvSpPr>
        <p:spPr>
          <a:xfrm>
            <a:off x="419100" y="3048000"/>
            <a:ext cx="8305800" cy="923330"/>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Passes along the documents with the requested fields to the next stage in the pipeline. </a:t>
            </a:r>
            <a:r>
              <a:rPr lang="en-US">
                <a:solidFill>
                  <a:srgbClr val="222222"/>
                </a:solidFill>
                <a:latin typeface="arial" panose="020B0604020202020204" pitchFamily="34" charset="0"/>
              </a:rPr>
              <a:t>The specified fields can be existing fields from the input documents or newly computed fields.</a:t>
            </a:r>
            <a:endParaRPr lang="en-US" dirty="0"/>
          </a:p>
        </p:txBody>
      </p:sp>
    </p:spTree>
    <p:extLst>
      <p:ext uri="{BB962C8B-B14F-4D97-AF65-F5344CB8AC3E}">
        <p14:creationId xmlns:p14="http://schemas.microsoft.com/office/powerpoint/2010/main" xmlns="" val="1611367934"/>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49188" y="762000"/>
            <a:ext cx="8845624" cy="923330"/>
          </a:xfrm>
          <a:prstGeom prst="rect">
            <a:avLst/>
          </a:prstGeom>
        </p:spPr>
        <p:txBody>
          <a:bodyPr wrap="square">
            <a:spAutoFit/>
          </a:bodyPr>
          <a:lstStyle/>
          <a:p>
            <a:r>
              <a:rPr lang="en-US" dirty="0"/>
              <a:t>Passes along the documents with the requested fields to the next stage in the pipeline. The specified fields can be existing fields from the input documents or newly computed fields.</a:t>
            </a:r>
            <a:endParaRPr lang="en-IN" dirty="0"/>
          </a:p>
        </p:txBody>
      </p:sp>
      <p:sp>
        <p:nvSpPr>
          <p:cNvPr id="4" name="Rectangle 3"/>
          <p:cNvSpPr/>
          <p:nvPr/>
        </p:nvSpPr>
        <p:spPr>
          <a:xfrm>
            <a:off x="149188" y="1812429"/>
            <a:ext cx="8761264" cy="369332"/>
          </a:xfrm>
          <a:prstGeom prst="rect">
            <a:avLst/>
          </a:prstGeom>
        </p:spPr>
        <p:txBody>
          <a:bodyPr wrap="square">
            <a:spAutoFit/>
          </a:bodyPr>
          <a:lstStyle/>
          <a:p>
            <a:r>
              <a:rPr lang="en-US">
                <a:solidFill>
                  <a:srgbClr val="049DC8"/>
                </a:solidFill>
                <a:latin typeface="Consolas" panose="020B0609020204030204" pitchFamily="49" charset="0"/>
                <a:cs typeface="Calibri" panose="020F0502020204030204" pitchFamily="34" charset="0"/>
              </a:rPr>
              <a:t>{ $project: { &lt;specification(s)&gt; } }</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8" y="2422029"/>
            <a:ext cx="8761264" cy="2954655"/>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 { ename</a:t>
            </a:r>
            <a:r>
              <a:rPr lang="en-US" sz="2200" dirty="0" smtClean="0">
                <a:solidFill>
                  <a:srgbClr val="FC6F0D"/>
                </a:solidFill>
                <a:latin typeface="Calibri" panose="020F0502020204030204" pitchFamily="34" charset="0"/>
                <a:cs typeface="Calibri" panose="020F0502020204030204" pitchFamily="34" charset="0"/>
              </a:rPr>
              <a:t>: true }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 {_id</a:t>
            </a:r>
            <a:r>
              <a:rPr lang="en-US" sz="2200" dirty="0" smtClean="0">
                <a:solidFill>
                  <a:srgbClr val="FC6F0D"/>
                </a:solidFill>
                <a:latin typeface="Calibri" panose="020F0502020204030204" pitchFamily="34" charset="0"/>
                <a:cs typeface="Calibri" panose="020F0502020204030204" pitchFamily="34" charset="0"/>
              </a:rPr>
              <a:t>: false</a:t>
            </a:r>
            <a:r>
              <a:rPr lang="en-US" sz="2200" dirty="0">
                <a:solidFill>
                  <a:srgbClr val="FC6F0D"/>
                </a:solidFill>
                <a:latin typeface="Calibri" panose="020F0502020204030204" pitchFamily="34" charset="0"/>
                <a:cs typeface="Calibri" panose="020F0502020204030204" pitchFamily="34" charset="0"/>
              </a:rPr>
              <a:t>, sal</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comm</a:t>
            </a:r>
            <a:r>
              <a:rPr lang="en-US" sz="2200" dirty="0" smtClean="0">
                <a:solidFill>
                  <a:srgbClr val="FC6F0D"/>
                </a:solidFill>
                <a:latin typeface="Calibri" panose="020F0502020204030204" pitchFamily="34" charset="0"/>
                <a:cs typeface="Calibri" panose="020F0502020204030204" pitchFamily="34" charset="0"/>
              </a:rPr>
              <a:t>: true }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sm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sum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a:t>
            </a:r>
            <a:r>
              <a:rPr lang="en-US" sz="2200" dirty="0" smtClean="0">
                <a:solidFill>
                  <a:srgbClr val="FC6F0D"/>
                </a:solidFill>
                <a:latin typeface="Calibri" panose="020F0502020204030204" pitchFamily="34" charset="0"/>
                <a:cs typeface="Calibri" panose="020F0502020204030204" pitchFamily="34" charset="0"/>
              </a:rPr>
              <a:t>} } ])</a:t>
            </a:r>
            <a:endParaRPr lang="en-US" sz="2200" dirty="0">
              <a:solidFill>
                <a:srgbClr val="FC6F0D"/>
              </a:solidFill>
              <a:latin typeface="Calibri" panose="020F0502020204030204" pitchFamily="34" charset="0"/>
              <a:cs typeface="Calibri" panose="020F0502020204030204" pitchFamily="34" charset="0"/>
            </a:endParaRP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false, sal: true</a:t>
            </a:r>
            <a:r>
              <a:rPr lang="en-US" sz="2200" dirty="0">
                <a:solidFill>
                  <a:srgbClr val="FC6F0D"/>
                </a:solidFill>
                <a:latin typeface="Calibri" panose="020F0502020204030204" pitchFamily="34" charset="0"/>
                <a:cs typeface="Calibri" panose="020F0502020204030204" pitchFamily="34" charset="0"/>
              </a:rPr>
              <a:t>, comm</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xx: {$max</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'$comm'] </a:t>
            </a:r>
            <a:r>
              <a:rPr lang="en-US" sz="2200" dirty="0" smtClean="0">
                <a:solidFill>
                  <a:srgbClr val="FC6F0D"/>
                </a:solidFill>
                <a:latin typeface="Calibri" panose="020F0502020204030204" pitchFamily="34" charset="0"/>
                <a:cs typeface="Calibri" panose="020F0502020204030204" pitchFamily="34" charset="0"/>
              </a:rPr>
              <a:t>}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{$project :{_</a:t>
            </a:r>
            <a:r>
              <a:rPr lang="en-US" sz="2200" dirty="0">
                <a:solidFill>
                  <a:srgbClr val="FC6F0D"/>
                </a:solidFill>
                <a:latin typeface="Calibri" panose="020F0502020204030204" pitchFamily="34" charset="0"/>
                <a:cs typeface="Calibri" panose="020F0502020204030204" pitchFamily="34" charset="0"/>
              </a:rPr>
              <a:t>id: false, indexID: true, favouriteFruit: {$size: '$favouriteFruit'} } } ])</a:t>
            </a:r>
            <a:endParaRPr lang="en-US" sz="2200" dirty="0" smtClean="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1494516498"/>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arithmetic expression operators</a:t>
            </a:r>
            <a:endParaRPr lang="en-US" dirty="0"/>
          </a:p>
        </p:txBody>
      </p:sp>
    </p:spTree>
    <p:extLst>
      <p:ext uri="{BB962C8B-B14F-4D97-AF65-F5344CB8AC3E}">
        <p14:creationId xmlns:p14="http://schemas.microsoft.com/office/powerpoint/2010/main" xmlns="" val="500575493"/>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49188" y="762000"/>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xmlns="" val="3402629295"/>
              </p:ext>
            </p:extLst>
          </p:nvPr>
        </p:nvGraphicFramePr>
        <p:xfrm>
          <a:off x="66063" y="1524000"/>
          <a:ext cx="8994812" cy="3428998"/>
        </p:xfrm>
        <a:graphic>
          <a:graphicData uri="http://schemas.openxmlformats.org/drawingml/2006/table">
            <a:tbl>
              <a:tblPr firstRow="1" bandRow="1">
                <a:tableStyleId>{5940675A-B579-460E-94D1-54222C63F5DA}</a:tableStyleId>
              </a:tblPr>
              <a:tblGrid>
                <a:gridCol w="1165544"/>
                <a:gridCol w="7829268"/>
              </a:tblGrid>
              <a:tr h="459556">
                <a:tc gridSpan="2">
                  <a:txBody>
                    <a:bodyPr/>
                    <a:lstStyle/>
                    <a:p>
                      <a:r>
                        <a:rPr kumimoji="0" lang="en-US" sz="2000" b="1" kern="1200" dirty="0" smtClean="0">
                          <a:solidFill>
                            <a:srgbClr val="DFE100"/>
                          </a:solidFill>
                          <a:latin typeface="+mn-lt"/>
                          <a:ea typeface="+mn-ea"/>
                          <a:cs typeface="+mn-cs"/>
                        </a:rPr>
                        <a:t>Arithmetic expressions</a:t>
                      </a:r>
                      <a:endParaRPr kumimoji="0" lang="en-US" sz="2000" b="1" kern="1200" dirty="0">
                        <a:solidFill>
                          <a:srgbClr val="DFE100"/>
                        </a:solidFill>
                        <a:latin typeface="+mn-lt"/>
                        <a:ea typeface="+mn-ea"/>
                        <a:cs typeface="+mn-cs"/>
                      </a:endParaRP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tr>
              <a:tr h="424206">
                <a:tc>
                  <a:txBody>
                    <a:bodyPr/>
                    <a:lstStyle/>
                    <a:p>
                      <a:r>
                        <a:rPr lang="en-US" u="none" dirty="0" smtClean="0"/>
                        <a:t> </a:t>
                      </a:r>
                      <a:r>
                        <a:rPr kumimoji="0" lang="en-US" kern="1200" dirty="0" smtClean="0">
                          <a:solidFill>
                            <a:srgbClr val="036883"/>
                          </a:solidFill>
                          <a:latin typeface="+mn-lt"/>
                          <a:ea typeface="+mn-ea"/>
                          <a:cs typeface="+mn-cs"/>
                        </a:rPr>
                        <a:t>$abs</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$abs: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&lt;number&gt;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24206">
                <a:tc>
                  <a:txBody>
                    <a:bodyPr/>
                    <a:lstStyle/>
                    <a:p>
                      <a:r>
                        <a:rPr kumimoji="0" lang="en-US" kern="1200" dirty="0" smtClean="0">
                          <a:solidFill>
                            <a:srgbClr val="036883"/>
                          </a:solidFill>
                          <a:latin typeface="+mn-lt"/>
                          <a:ea typeface="+mn-ea"/>
                          <a:cs typeface="+mn-cs"/>
                        </a:rPr>
                        <a:t> $add</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$add: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&lt;expression1&gt;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&lt;expression2&gt;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24206">
                <a:tc>
                  <a:txBody>
                    <a:bodyPr/>
                    <a:lstStyle/>
                    <a:p>
                      <a:r>
                        <a:rPr kumimoji="0" lang="en-US" kern="1200" dirty="0" smtClean="0">
                          <a:solidFill>
                            <a:srgbClr val="036883"/>
                          </a:solidFill>
                          <a:latin typeface="+mn-lt"/>
                          <a:ea typeface="+mn-ea"/>
                          <a:cs typeface="+mn-cs"/>
                        </a:rPr>
                        <a:t>$subtract</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$subtract: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&lt;expression1&gt;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&lt;expression2&gt;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24206">
                <a:tc>
                  <a:txBody>
                    <a:bodyPr/>
                    <a:lstStyle/>
                    <a:p>
                      <a:r>
                        <a:rPr kumimoji="0" lang="en-US" kern="1200" dirty="0" smtClean="0">
                          <a:solidFill>
                            <a:srgbClr val="036883"/>
                          </a:solidFill>
                          <a:latin typeface="+mn-lt"/>
                          <a:ea typeface="+mn-ea"/>
                          <a:cs typeface="+mn-cs"/>
                        </a:rPr>
                        <a:t>$multiply</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$multiply: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&lt;expression1&gt;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&lt;expression2&gt;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24206">
                <a:tc>
                  <a:txBody>
                    <a:bodyPr/>
                    <a:lstStyle/>
                    <a:p>
                      <a:r>
                        <a:rPr kumimoji="0" lang="en-US" kern="1200" dirty="0" smtClean="0">
                          <a:solidFill>
                            <a:srgbClr val="036883"/>
                          </a:solidFill>
                          <a:latin typeface="+mn-lt"/>
                          <a:ea typeface="+mn-ea"/>
                          <a:cs typeface="+mn-cs"/>
                        </a:rPr>
                        <a:t>$divide</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$divide: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&lt;expression1&gt;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&lt;expression2&gt;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24206">
                <a:tc>
                  <a:txBody>
                    <a:bodyPr/>
                    <a:lstStyle/>
                    <a:p>
                      <a:r>
                        <a:rPr kumimoji="0" lang="en-US" kern="1200" dirty="0" smtClean="0">
                          <a:solidFill>
                            <a:srgbClr val="036883"/>
                          </a:solidFill>
                          <a:latin typeface="+mn-lt"/>
                          <a:ea typeface="+mn-ea"/>
                          <a:cs typeface="+mn-cs"/>
                        </a:rPr>
                        <a:t>$mod</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$mod: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&lt;expression1&gt;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&lt;expression2&gt;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24206">
                <a:tc>
                  <a:txBody>
                    <a:bodyPr/>
                    <a:lstStyle/>
                    <a:p>
                      <a:r>
                        <a:rPr kumimoji="0" lang="en-US" kern="1200" dirty="0" smtClean="0">
                          <a:solidFill>
                            <a:srgbClr val="036883"/>
                          </a:solidFill>
                          <a:latin typeface="+mn-lt"/>
                          <a:ea typeface="+mn-ea"/>
                          <a:cs typeface="+mn-cs"/>
                        </a:rPr>
                        <a:t>$trunc</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$trunc: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&lt;number&gt;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bl>
          </a:graphicData>
        </a:graphic>
      </p:graphicFrame>
      <p:sp>
        <p:nvSpPr>
          <p:cNvPr id="3" name="Rectangle 2"/>
          <p:cNvSpPr/>
          <p:nvPr/>
        </p:nvSpPr>
        <p:spPr>
          <a:xfrm>
            <a:off x="149188" y="5181600"/>
            <a:ext cx="8845624"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db.emp.aggregate ([ {$project : { op: { $</a:t>
            </a:r>
            <a:r>
              <a:rPr lang="en-US" sz="2200" dirty="0">
                <a:solidFill>
                  <a:srgbClr val="FC6F0D"/>
                </a:solidFill>
                <a:latin typeface="Calibri" panose="020F0502020204030204" pitchFamily="34" charset="0"/>
                <a:cs typeface="Calibri" panose="020F0502020204030204" pitchFamily="34" charset="0"/>
              </a:rPr>
              <a:t>trunc</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a:t>
            </a:r>
            <a:r>
              <a:rPr lang="en-US" sz="2200" dirty="0" smtClean="0">
                <a:solidFill>
                  <a:srgbClr val="FC6F0D"/>
                </a:solidFill>
                <a:latin typeface="Calibri" panose="020F0502020204030204" pitchFamily="34" charset="0"/>
                <a:cs typeface="Calibri" panose="020F0502020204030204" pitchFamily="34" charset="0"/>
              </a:rPr>
              <a:t>}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a:t>
            </a:r>
            <a:r>
              <a:rPr lang="en-US" sz="2200" dirty="0">
                <a:solidFill>
                  <a:srgbClr val="FC6F0D"/>
                </a:solidFill>
                <a:latin typeface="Calibri" panose="020F0502020204030204" pitchFamily="34" charset="0"/>
                <a:cs typeface="Calibri" panose="020F0502020204030204" pitchFamily="34" charset="0"/>
              </a:rPr>
              <a:t>project: { sal</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op : { $</a:t>
            </a:r>
            <a:r>
              <a:rPr lang="en-US" sz="2200" dirty="0">
                <a:solidFill>
                  <a:srgbClr val="FC6F0D"/>
                </a:solidFill>
                <a:latin typeface="Calibri" panose="020F0502020204030204" pitchFamily="34" charset="0"/>
                <a:cs typeface="Calibri" panose="020F0502020204030204" pitchFamily="34" charset="0"/>
              </a:rPr>
              <a:t>add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1000] } } } ])</a:t>
            </a:r>
          </a:p>
        </p:txBody>
      </p:sp>
    </p:spTree>
    <p:extLst>
      <p:ext uri="{BB962C8B-B14F-4D97-AF65-F5344CB8AC3E}">
        <p14:creationId xmlns:p14="http://schemas.microsoft.com/office/powerpoint/2010/main" xmlns="" val="2681794713"/>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t>
            </a:r>
            <a:r>
              <a:rPr lang="en-IN" dirty="0" smtClean="0"/>
              <a:t>ifNull(), $toUpper, $toLower, $concat, …</a:t>
            </a:r>
            <a:endParaRPr lang="en-US" dirty="0"/>
          </a:p>
        </p:txBody>
      </p:sp>
    </p:spTree>
    <p:extLst>
      <p:ext uri="{BB962C8B-B14F-4D97-AF65-F5344CB8AC3E}">
        <p14:creationId xmlns:p14="http://schemas.microsoft.com/office/powerpoint/2010/main" xmlns="" val="2019831323"/>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a:t>
            </a:r>
            <a:r>
              <a:rPr lang="en-IN" sz="3200" b="1" i="1" dirty="0" smtClean="0">
                <a:solidFill>
                  <a:srgbClr val="FFFF00"/>
                </a:solidFill>
                <a:latin typeface="Arial" pitchFamily="34" charset="0"/>
                <a:cs typeface="Arial" pitchFamily="34" charset="0"/>
              </a:rPr>
              <a:t>Database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1693168"/>
            <a:ext cx="8845624" cy="3093154"/>
          </a:xfrm>
          <a:prstGeom prst="rect">
            <a:avLst/>
          </a:prstGeom>
        </p:spPr>
        <p:txBody>
          <a:bodyPr wrap="square">
            <a:spAutoFit/>
          </a:bodyPr>
          <a:lstStyle/>
          <a:p>
            <a:pPr marL="285750" indent="-285750">
              <a:buFont typeface="Arial" panose="020B0604020202020204" pitchFamily="34" charset="0"/>
              <a:buChar char="•"/>
            </a:pPr>
            <a:r>
              <a:rPr lang="en-US" sz="1900" dirty="0" smtClean="0">
                <a:solidFill>
                  <a:srgbClr val="036883"/>
                </a:solidFill>
              </a:rPr>
              <a:t>SQL databases stores data in form of tables which consists of n number of rows of data.  NoSQL </a:t>
            </a:r>
            <a:r>
              <a:rPr lang="en-US" sz="1900" dirty="0">
                <a:solidFill>
                  <a:srgbClr val="036883"/>
                </a:solidFill>
              </a:rPr>
              <a:t>databases are document based, key-value pairs, or wide-column </a:t>
            </a:r>
            <a:r>
              <a:rPr lang="en-US" sz="1900" dirty="0" smtClean="0">
                <a:solidFill>
                  <a:srgbClr val="036883"/>
                </a:solidFill>
              </a:rPr>
              <a:t>stores. </a:t>
            </a:r>
          </a:p>
          <a:p>
            <a:pPr marL="285750" indent="-285750">
              <a:buFont typeface="Arial" panose="020B0604020202020204" pitchFamily="34" charset="0"/>
              <a:buChar char="•"/>
            </a:pPr>
            <a:endParaRPr lang="en-US" sz="800" dirty="0" smtClean="0">
              <a:solidFill>
                <a:srgbClr val="036883"/>
              </a:solidFill>
            </a:endParaRPr>
          </a:p>
          <a:p>
            <a:pPr marL="285750" indent="-285750">
              <a:buFont typeface="Arial" panose="020B0604020202020204" pitchFamily="34" charset="0"/>
              <a:buChar char="•"/>
            </a:pPr>
            <a:r>
              <a:rPr lang="en-US" sz="1900" dirty="0">
                <a:solidFill>
                  <a:srgbClr val="036883"/>
                </a:solidFill>
              </a:rPr>
              <a:t>SQL databases have predefined schema whereas NoSQL databases have dynamic schema for unstructured data</a:t>
            </a:r>
            <a:r>
              <a:rPr lang="en-US" sz="1900" dirty="0" smtClean="0">
                <a:solidFill>
                  <a:srgbClr val="036883"/>
                </a:solidFill>
              </a:rPr>
              <a:t>.</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sz="1900" dirty="0">
                <a:solidFill>
                  <a:srgbClr val="036883"/>
                </a:solidFill>
              </a:rPr>
              <a:t>SQL databases are vertically scalable whereas the NoSQL databases are horizontally scalable</a:t>
            </a:r>
            <a:r>
              <a:rPr lang="en-US" sz="1900" dirty="0" smtClean="0">
                <a:solidFill>
                  <a:srgbClr val="036883"/>
                </a:solidFill>
              </a:rPr>
              <a:t>.</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sz="1900" dirty="0">
                <a:solidFill>
                  <a:srgbClr val="036883"/>
                </a:solidFill>
              </a:rPr>
              <a:t>SQL databases uses SQL ( structured query language ) </a:t>
            </a:r>
            <a:r>
              <a:rPr lang="en-US" sz="1900" dirty="0" smtClean="0">
                <a:solidFill>
                  <a:srgbClr val="036883"/>
                </a:solidFill>
              </a:rPr>
              <a:t>for manipulating </a:t>
            </a:r>
            <a:r>
              <a:rPr lang="en-US" sz="1900" dirty="0">
                <a:solidFill>
                  <a:srgbClr val="036883"/>
                </a:solidFill>
              </a:rPr>
              <a:t>the data. In NoSQL database, queries are focused on collection of documents</a:t>
            </a:r>
            <a:r>
              <a:rPr lang="en-US" sz="1900" dirty="0" smtClean="0">
                <a:solidFill>
                  <a:srgbClr val="036883"/>
                </a:solidFill>
              </a:rPr>
              <a:t>.</a:t>
            </a:r>
            <a:endParaRPr lang="en-IN" sz="1900" dirty="0">
              <a:solidFill>
                <a:srgbClr val="036883"/>
              </a:solidFill>
            </a:endParaRPr>
          </a:p>
        </p:txBody>
      </p:sp>
      <p:sp>
        <p:nvSpPr>
          <p:cNvPr id="2" name="Rectangle 1"/>
          <p:cNvSpPr/>
          <p:nvPr/>
        </p:nvSpPr>
        <p:spPr>
          <a:xfrm>
            <a:off x="149188" y="771197"/>
            <a:ext cx="8845624" cy="677108"/>
          </a:xfrm>
          <a:prstGeom prst="rect">
            <a:avLst/>
          </a:prstGeom>
        </p:spPr>
        <p:txBody>
          <a:bodyPr wrap="square">
            <a:spAutoFit/>
          </a:bodyPr>
          <a:lstStyle/>
          <a:p>
            <a:r>
              <a:rPr lang="en-US" sz="1900" dirty="0">
                <a:solidFill>
                  <a:srgbClr val="B22251"/>
                </a:solidFill>
              </a:rPr>
              <a:t>Relational databases</a:t>
            </a:r>
            <a:r>
              <a:rPr lang="en-US" sz="1900" dirty="0"/>
              <a:t> are commonly referred to as SQL databases because they use </a:t>
            </a:r>
            <a:r>
              <a:rPr lang="en-US" sz="1900" dirty="0">
                <a:solidFill>
                  <a:srgbClr val="B22251"/>
                </a:solidFill>
              </a:rPr>
              <a:t>SQL</a:t>
            </a:r>
            <a:r>
              <a:rPr lang="en-US" sz="1900" dirty="0"/>
              <a:t> (structured query language) as a way of storing and querying the data.</a:t>
            </a:r>
          </a:p>
        </p:txBody>
      </p:sp>
    </p:spTree>
    <p:extLst>
      <p:ext uri="{BB962C8B-B14F-4D97-AF65-F5344CB8AC3E}">
        <p14:creationId xmlns:p14="http://schemas.microsoft.com/office/powerpoint/2010/main" xmlns="" val="3508096533"/>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a:t>
            </a:r>
            <a:r>
              <a:rPr lang="en-IN" sz="3200" b="1" i="1" dirty="0" smtClean="0">
                <a:solidFill>
                  <a:srgbClr val="FFFF00"/>
                </a:solidFill>
                <a:latin typeface="Arial" pitchFamily="34" charset="0"/>
                <a:cs typeface="Arial" pitchFamily="34" charset="0"/>
              </a:rPr>
              <a:t>(), $toUpper(), $toLower(), $concat</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4136" y="609600"/>
            <a:ext cx="8840676" cy="1200329"/>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xmlns="" val="3218524016"/>
              </p:ext>
            </p:extLst>
          </p:nvPr>
        </p:nvGraphicFramePr>
        <p:xfrm>
          <a:off x="131375" y="1981200"/>
          <a:ext cx="8840676" cy="3581403"/>
        </p:xfrm>
        <a:graphic>
          <a:graphicData uri="http://schemas.openxmlformats.org/drawingml/2006/table">
            <a:tbl>
              <a:tblPr firstRow="1" bandRow="1">
                <a:tableStyleId>{5940675A-B579-460E-94D1-54222C63F5DA}</a:tableStyleId>
              </a:tblPr>
              <a:tblGrid>
                <a:gridCol w="8840676"/>
              </a:tblGrid>
              <a:tr h="511629">
                <a:tc>
                  <a:txBody>
                    <a:bodyPr/>
                    <a:lstStyle/>
                    <a:p>
                      <a:r>
                        <a:rPr lang="en-US" dirty="0" smtClean="0">
                          <a:solidFill>
                            <a:srgbClr val="049DC8"/>
                          </a:solidFill>
                          <a:latin typeface="Consolas" panose="020B0609020204030204" pitchFamily="49" charset="0"/>
                          <a:cs typeface="Calibri" panose="020F0502020204030204" pitchFamily="34" charset="0"/>
                        </a:rPr>
                        <a:t> x: { $ifNull:[ '$&lt;expression&gt;', &lt;replacement-expression-if-null&gt; ] }</a:t>
                      </a:r>
                      <a:endParaRPr lang="en-US" dirty="0"/>
                    </a:p>
                  </a:txBody>
                  <a:tcPr anchor="ctr"/>
                </a:tc>
              </a:tr>
              <a:tr h="511629">
                <a:tc>
                  <a:txBody>
                    <a:bodyPr/>
                    <a:lstStyle/>
                    <a:p>
                      <a:r>
                        <a:rPr lang="en-US" dirty="0" smtClean="0">
                          <a:solidFill>
                            <a:srgbClr val="049DC8"/>
                          </a:solidFill>
                          <a:latin typeface="Consolas" panose="020B0609020204030204" pitchFamily="49" charset="0"/>
                          <a:cs typeface="Calibri" panose="020F0502020204030204" pitchFamily="34" charset="0"/>
                        </a:rPr>
                        <a:t> x: { $toUpper: '$&lt;expression&gt;' }</a:t>
                      </a:r>
                      <a:endParaRPr lang="en-US" dirty="0"/>
                    </a:p>
                  </a:txBody>
                  <a:tcPr anchor="ctr"/>
                </a:tc>
              </a:tr>
              <a:tr h="511629">
                <a:tc>
                  <a:txBody>
                    <a:bodyPr/>
                    <a:lstStyle/>
                    <a:p>
                      <a:r>
                        <a:rPr lang="en-US" dirty="0" smtClean="0">
                          <a:solidFill>
                            <a:srgbClr val="049DC8"/>
                          </a:solidFill>
                          <a:latin typeface="Consolas" panose="020B0609020204030204" pitchFamily="49" charset="0"/>
                          <a:cs typeface="Calibri" panose="020F0502020204030204" pitchFamily="34" charset="0"/>
                        </a:rPr>
                        <a:t> x: { $toLower: '$&lt;expression&gt;' }</a:t>
                      </a:r>
                      <a:endParaRPr lang="en-US" dirty="0"/>
                    </a:p>
                  </a:txBody>
                  <a:tcPr anchor="ctr"/>
                </a:tc>
              </a:tr>
              <a:tr h="511629">
                <a:tc>
                  <a:txBody>
                    <a:bodyPr/>
                    <a:lstStyle/>
                    <a:p>
                      <a:r>
                        <a:rPr lang="en-US" dirty="0" smtClean="0">
                          <a:solidFill>
                            <a:srgbClr val="049DC8"/>
                          </a:solidFill>
                          <a:latin typeface="Consolas" panose="020B0609020204030204" pitchFamily="49" charset="0"/>
                          <a:cs typeface="Calibri" panose="020F0502020204030204" pitchFamily="34" charset="0"/>
                        </a:rPr>
                        <a:t> x: { $concat:[ '$&lt;expression1&gt;', '$&lt;expression2&gt;', ... ] }</a:t>
                      </a:r>
                      <a:endParaRPr lang="en-US" dirty="0"/>
                    </a:p>
                  </a:txBody>
                  <a:tcPr anchor="ctr"/>
                </a:tc>
              </a:tr>
              <a:tr h="511629">
                <a:tc>
                  <a:txBody>
                    <a:bodyPr/>
                    <a:lstStyle/>
                    <a:p>
                      <a:r>
                        <a:rPr lang="en-US" dirty="0" smtClean="0">
                          <a:solidFill>
                            <a:srgbClr val="049DC8"/>
                          </a:solidFill>
                          <a:latin typeface="Consolas" panose="020B0609020204030204" pitchFamily="49" charset="0"/>
                          <a:cs typeface="Calibri" panose="020F0502020204030204" pitchFamily="34" charset="0"/>
                        </a:rPr>
                        <a:t> x: { $substr: [ &lt;string&gt;, &lt;start&gt;, &lt;length&gt; ] }</a:t>
                      </a:r>
                      <a:endParaRPr lang="en-US" dirty="0"/>
                    </a:p>
                  </a:txBody>
                  <a:tcPr anchor="ctr"/>
                </a:tc>
              </a:tr>
              <a:tr h="511629">
                <a:tc>
                  <a:txBody>
                    <a:bodyPr/>
                    <a:lstStyle/>
                    <a:p>
                      <a:r>
                        <a:rPr lang="en-US" dirty="0" smtClean="0">
                          <a:solidFill>
                            <a:srgbClr val="049DC8"/>
                          </a:solidFill>
                          <a:latin typeface="Consolas" panose="020B0609020204030204" pitchFamily="49" charset="0"/>
                          <a:cs typeface="Calibri" panose="020F0502020204030204" pitchFamily="34" charset="0"/>
                        </a:rPr>
                        <a:t> x: { $size: '$&lt;expression&gt;' }</a:t>
                      </a:r>
                      <a:endParaRPr lang="en-US" dirty="0"/>
                    </a:p>
                  </a:txBody>
                  <a:tcPr anchor="ctr"/>
                </a:tc>
              </a:tr>
              <a:tr h="511629">
                <a:tc>
                  <a:txBody>
                    <a:bodyPr/>
                    <a:lstStyle/>
                    <a:p>
                      <a:r>
                        <a:rPr lang="en-US" dirty="0" smtClean="0">
                          <a:solidFill>
                            <a:srgbClr val="049DC8"/>
                          </a:solidFill>
                          <a:latin typeface="Consolas" panose="020B0609020204030204" pitchFamily="49" charset="0"/>
                          <a:cs typeface="Calibri" panose="020F0502020204030204" pitchFamily="34" charset="0"/>
                        </a:rPr>
                        <a:t> x: { $arrayElemAt: ['$&lt;array&gt;', &lt;idx&gt; ] }</a:t>
                      </a:r>
                      <a:endParaRPr lang="en-US" dirty="0"/>
                    </a:p>
                  </a:txBody>
                  <a:tcPr anchor="ctr"/>
                </a:tc>
              </a:tr>
            </a:tbl>
          </a:graphicData>
        </a:graphic>
      </p:graphicFrame>
    </p:spTree>
    <p:extLst>
      <p:ext uri="{BB962C8B-B14F-4D97-AF65-F5344CB8AC3E}">
        <p14:creationId xmlns:p14="http://schemas.microsoft.com/office/powerpoint/2010/main" xmlns="" val="828467443"/>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a:t>
            </a:r>
            <a:r>
              <a:rPr lang="en-IN" sz="3200" b="1" i="1" dirty="0" smtClean="0">
                <a:solidFill>
                  <a:srgbClr val="FFFF00"/>
                </a:solidFill>
                <a:latin typeface="Arial" pitchFamily="34" charset="0"/>
                <a:cs typeface="Arial" pitchFamily="34" charset="0"/>
              </a:rPr>
              <a:t>(), $toUpper(), $toLower(), $concat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70959" y="889099"/>
            <a:ext cx="8823853" cy="3539430"/>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comm :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ifNull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comm', 'NA</a:t>
            </a:r>
            <a:r>
              <a:rPr lang="en-US" sz="2200" dirty="0" smtClean="0">
                <a:solidFill>
                  <a:srgbClr val="FC6F0D"/>
                </a:solidFill>
                <a:latin typeface="Calibri" panose="020F0502020204030204" pitchFamily="34" charset="0"/>
                <a:cs typeface="Calibri" panose="020F0502020204030204" pitchFamily="34" charset="0"/>
              </a:rPr>
              <a:t>'] }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project: {sal</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comm</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"Gross Salary": </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add: ['$sal',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ifNull: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comm', 0</a:t>
            </a:r>
            <a:r>
              <a:rPr lang="en-US" sz="2200" dirty="0" smtClean="0">
                <a:solidFill>
                  <a:srgbClr val="FC6F0D"/>
                </a:solidFill>
                <a:latin typeface="Calibri" panose="020F0502020204030204" pitchFamily="34" charset="0"/>
                <a:cs typeface="Calibri" panose="020F0502020204030204" pitchFamily="34" charset="0"/>
              </a:rPr>
              <a:t>] } ] } }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 { ename : { $toUpper : '$ename</a:t>
            </a:r>
            <a:r>
              <a:rPr lang="en-US" sz="2200" dirty="0" smtClean="0">
                <a:solidFill>
                  <a:srgbClr val="FC6F0D"/>
                </a:solidFill>
                <a:latin typeface="Calibri" panose="020F0502020204030204" pitchFamily="34" charset="0"/>
                <a:cs typeface="Calibri" panose="020F0502020204030204" pitchFamily="34" charset="0"/>
              </a:rPr>
              <a:t>'}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project: { ename : { $toLower : '$ename</a:t>
            </a:r>
            <a:r>
              <a:rPr lang="en-US" sz="2200" dirty="0" smtClean="0">
                <a:solidFill>
                  <a:srgbClr val="FC6F0D"/>
                </a:solidFill>
                <a:latin typeface="Calibri" panose="020F0502020204030204" pitchFamily="34" charset="0"/>
                <a:cs typeface="Calibri" panose="020F0502020204030204" pitchFamily="34" charset="0"/>
              </a:rPr>
              <a:t>'}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project: { ename : { $concat : ['$ename', '$job</a:t>
            </a:r>
            <a:r>
              <a:rPr lang="en-US" sz="2200" dirty="0" smtClean="0">
                <a:solidFill>
                  <a:srgbClr val="FC6F0D"/>
                </a:solidFill>
                <a:latin typeface="Calibri" panose="020F0502020204030204" pitchFamily="34" charset="0"/>
                <a:cs typeface="Calibri" panose="020F0502020204030204" pitchFamily="34" charset="0"/>
              </a:rPr>
              <a:t>']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project: </a:t>
            </a:r>
            <a:r>
              <a:rPr lang="en-US" sz="2200" dirty="0" smtClean="0">
                <a:solidFill>
                  <a:srgbClr val="FC6F0D"/>
                </a:solidFill>
                <a:latin typeface="Calibri" panose="020F0502020204030204" pitchFamily="34" charset="0"/>
                <a:cs typeface="Calibri" panose="020F0502020204030204" pitchFamily="34" charset="0"/>
              </a:rPr>
              <a:t>{ favouriteFruit: { $</a:t>
            </a:r>
            <a:r>
              <a:rPr lang="en-US" sz="2200" dirty="0">
                <a:solidFill>
                  <a:srgbClr val="FC6F0D"/>
                </a:solidFill>
                <a:latin typeface="Calibri" panose="020F0502020204030204" pitchFamily="34" charset="0"/>
                <a:cs typeface="Calibri" panose="020F0502020204030204" pitchFamily="34" charset="0"/>
              </a:rPr>
              <a:t>size: '$favouriteFruit</a:t>
            </a:r>
            <a:r>
              <a:rPr lang="en-US" sz="2200" dirty="0" smtClean="0">
                <a:solidFill>
                  <a:srgbClr val="FC6F0D"/>
                </a:solidFill>
                <a:latin typeface="Calibri" panose="020F0502020204030204" pitchFamily="34" charset="0"/>
                <a:cs typeface="Calibri" panose="020F0502020204030204" pitchFamily="34" charset="0"/>
              </a:rPr>
              <a:t>'}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project</a:t>
            </a:r>
            <a:r>
              <a:rPr lang="en-US" sz="2200" dirty="0" smtClean="0">
                <a:solidFill>
                  <a:srgbClr val="FC6F0D"/>
                </a:solidFill>
                <a:latin typeface="Calibri" panose="020F0502020204030204" pitchFamily="34" charset="0"/>
                <a:cs typeface="Calibri" panose="020F0502020204030204" pitchFamily="34" charset="0"/>
              </a:rPr>
              <a:t>: { op</a:t>
            </a:r>
            <a:r>
              <a:rPr lang="en-US" sz="2200" dirty="0">
                <a:solidFill>
                  <a:srgbClr val="FC6F0D"/>
                </a:solidFill>
                <a:latin typeface="Calibri" panose="020F0502020204030204" pitchFamily="34" charset="0"/>
                <a:cs typeface="Calibri" panose="020F0502020204030204" pitchFamily="34" charset="0"/>
              </a:rPr>
              <a:t>: { $arrayElemAt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favouriteFruit', 1]}}}])</a:t>
            </a:r>
          </a:p>
        </p:txBody>
      </p:sp>
      <p:sp>
        <p:nvSpPr>
          <p:cNvPr id="2" name="Rectangle 1"/>
          <p:cNvSpPr/>
          <p:nvPr/>
        </p:nvSpPr>
        <p:spPr>
          <a:xfrm>
            <a:off x="160073" y="5181600"/>
            <a:ext cx="8823853" cy="646331"/>
          </a:xfrm>
          <a:prstGeom prst="rect">
            <a:avLst/>
          </a:prstGeom>
        </p:spPr>
        <p:txBody>
          <a:bodyPr wrap="square">
            <a:spAutoFit/>
          </a:bodyPr>
          <a:lstStyle/>
          <a:p>
            <a:r>
              <a:rPr lang="en-US" dirty="0">
                <a:solidFill>
                  <a:srgbClr val="FFBF00"/>
                </a:solidFill>
              </a:rPr>
              <a:t>db.emp.aggregate</a:t>
            </a:r>
            <a:r>
              <a:rPr lang="en-US" dirty="0" smtClean="0">
                <a:solidFill>
                  <a:srgbClr val="FFBF00"/>
                </a:solidFill>
              </a:rPr>
              <a:t>([ {$</a:t>
            </a:r>
            <a:r>
              <a:rPr lang="en-US" dirty="0">
                <a:solidFill>
                  <a:srgbClr val="FFBF00"/>
                </a:solidFill>
              </a:rPr>
              <a:t>project</a:t>
            </a:r>
            <a:r>
              <a:rPr lang="en-US" dirty="0" smtClean="0">
                <a:solidFill>
                  <a:srgbClr val="FFBF00"/>
                </a:solidFill>
              </a:rPr>
              <a:t>: { x :{ $</a:t>
            </a:r>
            <a:r>
              <a:rPr lang="en-US" dirty="0">
                <a:solidFill>
                  <a:srgbClr val="FFBF00"/>
                </a:solidFill>
              </a:rPr>
              <a:t>arrayElemAt</a:t>
            </a:r>
            <a:r>
              <a:rPr lang="en-US" dirty="0" smtClean="0">
                <a:solidFill>
                  <a:srgbClr val="FFBF00"/>
                </a:solidFill>
              </a:rPr>
              <a:t>: [ '$</a:t>
            </a:r>
            <a:r>
              <a:rPr lang="en-US" dirty="0">
                <a:solidFill>
                  <a:srgbClr val="FFBF00"/>
                </a:solidFill>
              </a:rPr>
              <a:t>favouriteFruit', 1</a:t>
            </a:r>
            <a:r>
              <a:rPr lang="en-US" dirty="0" smtClean="0">
                <a:solidFill>
                  <a:srgbClr val="FFBF00"/>
                </a:solidFill>
              </a:rPr>
              <a:t>] } } }, {$</a:t>
            </a:r>
            <a:r>
              <a:rPr lang="en-US" dirty="0">
                <a:solidFill>
                  <a:srgbClr val="FFBF00"/>
                </a:solidFill>
              </a:rPr>
              <a:t>match: </a:t>
            </a:r>
            <a:r>
              <a:rPr lang="en-US" dirty="0" smtClean="0">
                <a:solidFill>
                  <a:srgbClr val="FFBF00"/>
                </a:solidFill>
              </a:rPr>
              <a:t>{ x: 'Orange</a:t>
            </a:r>
            <a:r>
              <a:rPr lang="en-US" dirty="0">
                <a:solidFill>
                  <a:srgbClr val="FFBF00"/>
                </a:solidFill>
              </a:rPr>
              <a:t>'</a:t>
            </a:r>
            <a:r>
              <a:rPr lang="en-US" dirty="0" smtClean="0">
                <a:solidFill>
                  <a:srgbClr val="FFBF00"/>
                </a:solidFill>
              </a:rPr>
              <a:t> } } ])</a:t>
            </a:r>
            <a:endParaRPr lang="en-US" dirty="0">
              <a:solidFill>
                <a:srgbClr val="FFBF00"/>
              </a:solidFill>
            </a:endParaRPr>
          </a:p>
        </p:txBody>
      </p:sp>
    </p:spTree>
    <p:extLst>
      <p:ext uri="{BB962C8B-B14F-4D97-AF65-F5344CB8AC3E}">
        <p14:creationId xmlns:p14="http://schemas.microsoft.com/office/powerpoint/2010/main" xmlns="" val="3619244506"/>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date operators</a:t>
            </a:r>
            <a:endParaRPr lang="en-US" dirty="0"/>
          </a:p>
        </p:txBody>
      </p:sp>
    </p:spTree>
    <p:extLst>
      <p:ext uri="{BB962C8B-B14F-4D97-AF65-F5344CB8AC3E}">
        <p14:creationId xmlns:p14="http://schemas.microsoft.com/office/powerpoint/2010/main" xmlns="" val="72079666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date operators</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xmlns="" val="1111543089"/>
              </p:ext>
            </p:extLst>
          </p:nvPr>
        </p:nvGraphicFramePr>
        <p:xfrm>
          <a:off x="149188" y="1600200"/>
          <a:ext cx="8845624" cy="3048000"/>
        </p:xfrm>
        <a:graphic>
          <a:graphicData uri="http://schemas.openxmlformats.org/drawingml/2006/table">
            <a:tbl>
              <a:tblPr firstRow="1" bandRow="1">
                <a:tableStyleId>{5940675A-B579-460E-94D1-54222C63F5DA}</a:tableStyleId>
              </a:tblPr>
              <a:tblGrid>
                <a:gridCol w="1984412"/>
                <a:gridCol w="6861212"/>
              </a:tblGrid>
              <a:tr h="466164">
                <a:tc gridSpan="2">
                  <a:txBody>
                    <a:bodyPr/>
                    <a:lstStyle/>
                    <a:p>
                      <a:r>
                        <a:rPr kumimoji="0" lang="en-US" sz="2000" b="1" kern="1200" dirty="0" smtClean="0">
                          <a:solidFill>
                            <a:srgbClr val="DFE100"/>
                          </a:solidFill>
                          <a:latin typeface="+mn-lt"/>
                          <a:ea typeface="+mn-ea"/>
                          <a:cs typeface="+mn-cs"/>
                        </a:rPr>
                        <a:t>Date expressions</a:t>
                      </a:r>
                      <a:endParaRPr kumimoji="0" lang="en-US" sz="2000" b="1" kern="1200" dirty="0">
                        <a:solidFill>
                          <a:srgbClr val="DFE100"/>
                        </a:solidFill>
                        <a:latin typeface="+mn-lt"/>
                        <a:ea typeface="+mn-ea"/>
                        <a:cs typeface="+mn-cs"/>
                      </a:endParaRP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tr>
              <a:tr h="430306">
                <a:tc>
                  <a:txBody>
                    <a:bodyPr/>
                    <a:lstStyle/>
                    <a:p>
                      <a:r>
                        <a:rPr kumimoji="0" lang="en-US" kern="1200" dirty="0" smtClean="0">
                          <a:solidFill>
                            <a:srgbClr val="036883"/>
                          </a:solidFill>
                          <a:latin typeface="+mn-lt"/>
                          <a:ea typeface="+mn-ea"/>
                          <a:cs typeface="+mn-cs"/>
                        </a:rPr>
                        <a:t> $dayOfMonth</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$dayOfMonth: '$&lt;</a:t>
                      </a:r>
                      <a:r>
                        <a:rPr lang="en-US" sz="1800" kern="1200" dirty="0" smtClean="0">
                          <a:solidFill>
                            <a:srgbClr val="049DC8"/>
                          </a:solidFill>
                          <a:latin typeface="Consolas" panose="020B0609020204030204" pitchFamily="49" charset="0"/>
                          <a:ea typeface="+mn-ea"/>
                          <a:cs typeface="Calibri" panose="020F0502020204030204" pitchFamily="34" charset="0"/>
                        </a:rPr>
                        <a:t>dateExpr</a:t>
                      </a:r>
                      <a:r>
                        <a:rPr kumimoji="0" lang="en-US" sz="1800" kern="1200" dirty="0" smtClean="0">
                          <a:solidFill>
                            <a:srgbClr val="049DC8"/>
                          </a:solidFill>
                          <a:latin typeface="Consolas" panose="020B0609020204030204" pitchFamily="49" charset="0"/>
                          <a:ea typeface="+mn-ea"/>
                          <a:cs typeface="Calibri" panose="020F0502020204030204" pitchFamily="34" charset="0"/>
                        </a:rPr>
                        <a:t>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30306">
                <a:tc>
                  <a:txBody>
                    <a:bodyPr/>
                    <a:lstStyle/>
                    <a:p>
                      <a:r>
                        <a:rPr kumimoji="0" lang="en-US" kern="1200" dirty="0" smtClean="0">
                          <a:solidFill>
                            <a:srgbClr val="036883"/>
                          </a:solidFill>
                          <a:latin typeface="+mn-lt"/>
                          <a:ea typeface="+mn-ea"/>
                          <a:cs typeface="+mn-cs"/>
                        </a:rPr>
                        <a:t> $dayOfWeek</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$dayOfWeek: '$&lt;dateExpression&gt;'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smtClean="0">
                          <a:solidFill>
                            <a:srgbClr val="036883"/>
                          </a:solidFill>
                          <a:latin typeface="+mn-lt"/>
                          <a:ea typeface="+mn-ea"/>
                          <a:cs typeface="+mn-cs"/>
                        </a:rPr>
                        <a:t> $dayOfYear</a:t>
                      </a: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$dayOfYear: '$&lt;dateExpression&gt;'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30306">
                <a:tc>
                  <a:txBody>
                    <a:bodyPr/>
                    <a:lstStyle/>
                    <a:p>
                      <a:r>
                        <a:rPr kumimoji="0" lang="en-US" kern="1200" dirty="0" smtClean="0">
                          <a:solidFill>
                            <a:srgbClr val="036883"/>
                          </a:solidFill>
                          <a:latin typeface="+mn-lt"/>
                          <a:ea typeface="+mn-ea"/>
                          <a:cs typeface="+mn-cs"/>
                        </a:rPr>
                        <a:t> $month</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$month: '$&lt;dateExpression&gt;'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smtClean="0">
                          <a:solidFill>
                            <a:srgbClr val="036883"/>
                          </a:solidFill>
                          <a:latin typeface="+mn-lt"/>
                          <a:ea typeface="+mn-ea"/>
                          <a:cs typeface="+mn-cs"/>
                        </a:rPr>
                        <a:t> $week</a:t>
                      </a: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$week: '$&lt;dateExpression&gt;'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30306">
                <a:tc>
                  <a:txBody>
                    <a:bodyPr/>
                    <a:lstStyle/>
                    <a:p>
                      <a:r>
                        <a:rPr kumimoji="0" lang="en-US" kern="1200" dirty="0" smtClean="0">
                          <a:solidFill>
                            <a:srgbClr val="036883"/>
                          </a:solidFill>
                          <a:latin typeface="+mn-lt"/>
                          <a:ea typeface="+mn-ea"/>
                          <a:cs typeface="+mn-cs"/>
                        </a:rPr>
                        <a:t> $year</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$year: '$&lt;dateExpression&gt;'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bl>
          </a:graphicData>
        </a:graphic>
      </p:graphicFrame>
      <p:sp>
        <p:nvSpPr>
          <p:cNvPr id="3" name="Rectangle 2"/>
          <p:cNvSpPr/>
          <p:nvPr/>
        </p:nvSpPr>
        <p:spPr>
          <a:xfrm>
            <a:off x="146219" y="4876800"/>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project: </a:t>
            </a:r>
            <a:r>
              <a:rPr lang="en-US" sz="2200" dirty="0" smtClean="0">
                <a:solidFill>
                  <a:srgbClr val="FC6F0D"/>
                </a:solidFill>
                <a:latin typeface="Calibri" panose="020F0502020204030204" pitchFamily="34" charset="0"/>
                <a:cs typeface="Calibri" panose="020F0502020204030204" pitchFamily="34" charset="0"/>
              </a:rPr>
              <a:t>{ Day: </a:t>
            </a:r>
            <a:r>
              <a:rPr lang="en-US" sz="2200" dirty="0">
                <a:solidFill>
                  <a:srgbClr val="FC6F0D"/>
                </a:solidFill>
                <a:latin typeface="Calibri" panose="020F0502020204030204" pitchFamily="34" charset="0"/>
                <a:cs typeface="Calibri" panose="020F0502020204030204" pitchFamily="34" charset="0"/>
              </a:rPr>
              <a:t>{$dayOfMonth</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hiredate</a:t>
            </a:r>
            <a:r>
              <a:rPr lang="en-US" sz="2200" dirty="0" smtClean="0">
                <a:solidFill>
                  <a:srgbClr val="FC6F0D"/>
                </a:solidFill>
                <a:latin typeface="Calibri" panose="020F0502020204030204" pitchFamily="34" charset="0"/>
                <a:cs typeface="Calibri" panose="020F0502020204030204" pitchFamily="34" charset="0"/>
              </a:rPr>
              <a:t>'}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{$project: </a:t>
            </a:r>
            <a:r>
              <a:rPr lang="en-US" sz="2200" dirty="0" smtClean="0">
                <a:solidFill>
                  <a:srgbClr val="FC6F0D"/>
                </a:solidFill>
                <a:latin typeface="Calibri" panose="020F0502020204030204" pitchFamily="34" charset="0"/>
                <a:cs typeface="Calibri" panose="020F0502020204030204" pitchFamily="34" charset="0"/>
              </a:rPr>
              <a:t>{ Month: {$month</a:t>
            </a:r>
            <a:r>
              <a:rPr lang="en-US" sz="2200" dirty="0">
                <a:solidFill>
                  <a:srgbClr val="FC6F0D"/>
                </a:solidFill>
                <a:latin typeface="Calibri" panose="020F0502020204030204" pitchFamily="34" charset="0"/>
                <a:cs typeface="Calibri" panose="020F0502020204030204" pitchFamily="34" charset="0"/>
              </a:rPr>
              <a:t>: '$hiredate'} } } </a:t>
            </a:r>
            <a:r>
              <a:rPr lang="en-US" sz="2200" dirty="0" smtClean="0">
                <a:solidFill>
                  <a:srgbClr val="FC6F0D"/>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xmlns="" val="4043007487"/>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$unwind</a:t>
            </a:r>
            <a:endParaRPr lang="en-US" dirty="0"/>
          </a:p>
        </p:txBody>
      </p:sp>
      <p:sp>
        <p:nvSpPr>
          <p:cNvPr id="3" name="Rectangle 2"/>
          <p:cNvSpPr/>
          <p:nvPr/>
        </p:nvSpPr>
        <p:spPr>
          <a:xfrm>
            <a:off x="419100" y="2861953"/>
            <a:ext cx="8305800" cy="923330"/>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Deconstructs an array field from the input documents to output a document for each element. Each output document is the input document with the value of the array field replaced by the element.</a:t>
            </a:r>
            <a:endParaRPr lang="en-US" dirty="0"/>
          </a:p>
        </p:txBody>
      </p:sp>
    </p:spTree>
    <p:extLst>
      <p:ext uri="{BB962C8B-B14F-4D97-AF65-F5344CB8AC3E}">
        <p14:creationId xmlns:p14="http://schemas.microsoft.com/office/powerpoint/2010/main" xmlns="" val="2144888363"/>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$unwind</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$unwind: '$&lt;field path</a:t>
            </a:r>
            <a:r>
              <a:rPr lang="en-US" dirty="0" smtClean="0">
                <a:solidFill>
                  <a:srgbClr val="049DC8"/>
                </a:solidFill>
                <a:latin typeface="Consolas" panose="020B0609020204030204" pitchFamily="49" charset="0"/>
                <a:cs typeface="Calibri" panose="020F0502020204030204" pitchFamily="34" charset="0"/>
              </a:rPr>
              <a:t>&gt;</a:t>
            </a:r>
            <a:r>
              <a:rPr lang="en-US" dirty="0">
                <a:solidFill>
                  <a:srgbClr val="049DC8"/>
                </a:solidFill>
                <a:latin typeface="Consolas" panose="020B0609020204030204" pitchFamily="49" charset="0"/>
                <a:cs typeface="Calibri" panose="020F0502020204030204" pitchFamily="34" charset="0"/>
              </a:rPr>
              <a:t>'</a:t>
            </a:r>
            <a:r>
              <a:rPr lang="en-US" dirty="0" smtClean="0">
                <a:solidFill>
                  <a:srgbClr val="049DC8"/>
                </a:solidFill>
                <a:latin typeface="Consolas" panose="020B0609020204030204" pitchFamily="49" charset="0"/>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p>
        </p:txBody>
      </p:sp>
      <p:sp>
        <p:nvSpPr>
          <p:cNvPr id="8" name="Rectangle 7"/>
          <p:cNvSpPr/>
          <p:nvPr/>
        </p:nvSpPr>
        <p:spPr>
          <a:xfrm>
            <a:off x="149188" y="2231648"/>
            <a:ext cx="8845624"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project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favouriteColor</a:t>
            </a:r>
            <a:r>
              <a:rPr lang="en-US" sz="2200" dirty="0" smtClean="0">
                <a:solidFill>
                  <a:srgbClr val="FC6F0D"/>
                </a:solidFill>
                <a:latin typeface="Calibri" panose="020F0502020204030204" pitchFamily="34" charset="0"/>
                <a:cs typeface="Calibri" panose="020F0502020204030204" pitchFamily="34" charset="0"/>
              </a:rPr>
              <a:t>: true}}, {$</a:t>
            </a:r>
            <a:r>
              <a:rPr lang="en-US" sz="2200" dirty="0">
                <a:solidFill>
                  <a:srgbClr val="FC6F0D"/>
                </a:solidFill>
                <a:latin typeface="Calibri" panose="020F0502020204030204" pitchFamily="34" charset="0"/>
                <a:cs typeface="Calibri" panose="020F0502020204030204" pitchFamily="34" charset="0"/>
              </a:rPr>
              <a:t>unwind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favouriteColor</a:t>
            </a:r>
            <a:r>
              <a:rPr lang="en-US" sz="2200" dirty="0" smtClean="0">
                <a:solidFill>
                  <a:srgbClr val="FC6F0D"/>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xmlns="" val="2916801800"/>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$group</a:t>
            </a:r>
            <a:endParaRPr lang="en-US" dirty="0"/>
          </a:p>
        </p:txBody>
      </p:sp>
      <p:sp>
        <p:nvSpPr>
          <p:cNvPr id="3" name="Rectangle 2"/>
          <p:cNvSpPr/>
          <p:nvPr/>
        </p:nvSpPr>
        <p:spPr>
          <a:xfrm>
            <a:off x="419100" y="2861953"/>
            <a:ext cx="8305800" cy="1477328"/>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documents.</a:t>
            </a:r>
            <a:endParaRPr lang="en-US" dirty="0"/>
          </a:p>
        </p:txBody>
      </p:sp>
    </p:spTree>
    <p:extLst>
      <p:ext uri="{BB962C8B-B14F-4D97-AF65-F5344CB8AC3E}">
        <p14:creationId xmlns:p14="http://schemas.microsoft.com/office/powerpoint/2010/main" xmlns="" val="63110572"/>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49188" y="762000"/>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49188" y="1524000"/>
            <a:ext cx="876126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$group: { _id: '$&lt;expression&gt;', &lt;field1&gt;: { &lt;accumulator1&gt; : &lt;expression1&gt; }, ... } }</a:t>
            </a:r>
          </a:p>
        </p:txBody>
      </p:sp>
      <p:sp>
        <p:nvSpPr>
          <p:cNvPr id="5" name="Rectangle 4"/>
          <p:cNvSpPr/>
          <p:nvPr/>
        </p:nvSpPr>
        <p:spPr>
          <a:xfrm>
            <a:off x="149188" y="4343400"/>
            <a:ext cx="8761264" cy="135421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null</a:t>
            </a:r>
            <a:r>
              <a:rPr lang="en-US" sz="2200" dirty="0">
                <a:solidFill>
                  <a:srgbClr val="FC6F0D"/>
                </a:solidFill>
                <a:latin typeface="Calibri" panose="020F0502020204030204" pitchFamily="34" charset="0"/>
                <a:cs typeface="Calibri" panose="020F0502020204030204" pitchFamily="34" charset="0"/>
              </a:rPr>
              <a:t>, count: {$sum</a:t>
            </a:r>
            <a:r>
              <a:rPr lang="en-US" sz="2200" dirty="0" smtClean="0">
                <a:solidFill>
                  <a:srgbClr val="FC6F0D"/>
                </a:solidFill>
                <a:latin typeface="Calibri" panose="020F0502020204030204" pitchFamily="34" charset="0"/>
                <a:cs typeface="Calibri" panose="020F0502020204030204" pitchFamily="34" charset="0"/>
              </a:rPr>
              <a:t>: 1}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{$group: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null, </a:t>
            </a:r>
            <a:r>
              <a:rPr lang="en-US" sz="2200" dirty="0">
                <a:solidFill>
                  <a:srgbClr val="FC6F0D"/>
                </a:solidFill>
                <a:latin typeface="Calibri" panose="020F0502020204030204" pitchFamily="34" charset="0"/>
                <a:cs typeface="Calibri" panose="020F0502020204030204" pitchFamily="34" charset="0"/>
              </a:rPr>
              <a:t>total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sum: "$</a:t>
            </a:r>
            <a:r>
              <a:rPr lang="en-US" sz="2200" dirty="0" smtClean="0">
                <a:solidFill>
                  <a:srgbClr val="FC6F0D"/>
                </a:solidFill>
                <a:latin typeface="Calibri" panose="020F0502020204030204" pitchFamily="34" charset="0"/>
                <a:cs typeface="Calibri" panose="020F0502020204030204" pitchFamily="34" charset="0"/>
              </a:rPr>
              <a:t>sal"} }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job", count: {$</a:t>
            </a:r>
            <a:r>
              <a:rPr lang="en-US" sz="2200" dirty="0" smtClean="0">
                <a:solidFill>
                  <a:srgbClr val="FC6F0D"/>
                </a:solidFill>
                <a:latin typeface="Calibri" panose="020F0502020204030204" pitchFamily="34" charset="0"/>
                <a:cs typeface="Calibri" panose="020F0502020204030204" pitchFamily="34" charset="0"/>
              </a:rPr>
              <a:t>sum: 1} } } ])</a:t>
            </a:r>
            <a:endParaRPr lang="en-US" sz="2200" dirty="0">
              <a:solidFill>
                <a:srgbClr val="FC6F0D"/>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xmlns="" val="1485724896"/>
              </p:ext>
            </p:extLst>
          </p:nvPr>
        </p:nvGraphicFramePr>
        <p:xfrm>
          <a:off x="149188" y="2286000"/>
          <a:ext cx="8845624" cy="1859280"/>
        </p:xfrm>
        <a:graphic>
          <a:graphicData uri="http://schemas.openxmlformats.org/drawingml/2006/table">
            <a:tbl>
              <a:tblPr firstRow="1" bandRow="1">
                <a:tableStyleId>{5940675A-B579-460E-94D1-54222C63F5DA}</a:tableStyleId>
              </a:tblPr>
              <a:tblGrid>
                <a:gridCol w="1908212"/>
                <a:gridCol w="6937412"/>
              </a:tblGrid>
              <a:tr h="127000">
                <a:tc gridSpan="2">
                  <a:txBody>
                    <a:bodyPr/>
                    <a:lstStyle/>
                    <a:p>
                      <a:r>
                        <a:rPr lang="en-US" sz="2000" b="1" dirty="0" smtClean="0">
                          <a:solidFill>
                            <a:srgbClr val="DFE100"/>
                          </a:solidFill>
                        </a:rPr>
                        <a:t>Accumulator Operator  -</a:t>
                      </a:r>
                      <a:r>
                        <a:rPr lang="en-US" sz="2000" b="1" baseline="0" dirty="0" smtClean="0">
                          <a:solidFill>
                            <a:srgbClr val="DFE100"/>
                          </a:solidFill>
                        </a:rPr>
                        <a:t> </a:t>
                      </a:r>
                      <a:r>
                        <a:rPr kumimoji="0" lang="en-US" sz="2000" kern="1200" dirty="0" smtClean="0">
                          <a:solidFill>
                            <a:schemeClr val="tx1"/>
                          </a:solidFill>
                          <a:latin typeface="+mn-lt"/>
                          <a:ea typeface="+mn-ea"/>
                          <a:cs typeface="+mn-cs"/>
                        </a:rPr>
                        <a:t> [ </a:t>
                      </a:r>
                      <a:r>
                        <a:rPr kumimoji="0" lang="en-US" sz="2000" kern="1200" dirty="0" smtClean="0">
                          <a:solidFill>
                            <a:srgbClr val="C00000"/>
                          </a:solidFill>
                          <a:latin typeface="+mn-lt"/>
                          <a:ea typeface="+mn-ea"/>
                          <a:cs typeface="+mn-cs"/>
                        </a:rPr>
                        <a:t>$group  </a:t>
                      </a:r>
                      <a:r>
                        <a:rPr kumimoji="0" lang="en-US" sz="2000" kern="1200" baseline="0" dirty="0" smtClean="0">
                          <a:solidFill>
                            <a:schemeClr val="tx1"/>
                          </a:solidFill>
                          <a:latin typeface="+mn-lt"/>
                          <a:ea typeface="+mn-ea"/>
                          <a:cs typeface="+mn-cs"/>
                        </a:rPr>
                        <a:t>and </a:t>
                      </a:r>
                      <a:r>
                        <a:rPr lang="en-US" sz="2000" dirty="0" smtClean="0">
                          <a:solidFill>
                            <a:srgbClr val="C00000"/>
                          </a:solidFill>
                        </a:rPr>
                        <a:t>$project </a:t>
                      </a:r>
                      <a:r>
                        <a:rPr lang="en-US" sz="2000" dirty="0" smtClean="0"/>
                        <a:t>stage ]</a:t>
                      </a:r>
                      <a:endParaRPr lang="en-US" sz="2000" b="1" dirty="0">
                        <a:solidFill>
                          <a:srgbClr val="DFE100"/>
                        </a:solidFill>
                      </a:endParaRPr>
                    </a:p>
                  </a:txBody>
                  <a:tcPr anchor="ctr"/>
                </a:tc>
                <a:tc hMerge="1">
                  <a:txBody>
                    <a:bodyPr/>
                    <a:lstStyle/>
                    <a:p>
                      <a:endParaRPr lang="en-US" dirty="0"/>
                    </a:p>
                  </a:txBody>
                  <a:tcPr/>
                </a:tc>
              </a:tr>
              <a:tr h="127000">
                <a:tc>
                  <a:txBody>
                    <a:bodyPr/>
                    <a:lstStyle/>
                    <a:p>
                      <a:r>
                        <a:rPr lang="en-US" dirty="0" smtClean="0">
                          <a:solidFill>
                            <a:srgbClr val="036883"/>
                          </a:solidFill>
                        </a:rPr>
                        <a:t>  $avg</a:t>
                      </a:r>
                      <a:endParaRPr lang="en-US" dirty="0">
                        <a:solidFill>
                          <a:srgbClr val="036883"/>
                        </a:solidFill>
                      </a:endParaRPr>
                    </a:p>
                  </a:txBody>
                  <a:tcPr anchor="ctr"/>
                </a:tc>
                <a:tc>
                  <a:txBody>
                    <a:bodyPr/>
                    <a:lstStyle/>
                    <a:p>
                      <a:r>
                        <a:rPr lang="en-US" dirty="0" smtClean="0">
                          <a:solidFill>
                            <a:srgbClr val="049DC8"/>
                          </a:solidFill>
                          <a:latin typeface="Consolas" panose="020B0609020204030204" pitchFamily="49" charset="0"/>
                          <a:cs typeface="Calibri" panose="020F0502020204030204" pitchFamily="34" charset="0"/>
                        </a:rPr>
                        <a:t> x: </a:t>
                      </a:r>
                      <a:r>
                        <a:rPr lang="en-US" sz="1800" kern="1200" dirty="0" smtClean="0">
                          <a:solidFill>
                            <a:srgbClr val="049DC8"/>
                          </a:solidFill>
                          <a:latin typeface="Consolas" panose="020B0609020204030204" pitchFamily="49" charset="0"/>
                          <a:ea typeface="+mn-ea"/>
                          <a:cs typeface="Calibri" panose="020F0502020204030204" pitchFamily="34" charset="0"/>
                        </a:rPr>
                        <a:t>{ $avg: </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&lt;expression&gt;</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 }</a:t>
                      </a:r>
                      <a:endParaRPr lang="en-US" sz="1800" kern="1200" dirty="0">
                        <a:solidFill>
                          <a:srgbClr val="049DC8"/>
                        </a:solidFill>
                        <a:latin typeface="Consolas" panose="020B0609020204030204" pitchFamily="49" charset="0"/>
                        <a:ea typeface="+mn-ea"/>
                        <a:cs typeface="Calibri" panose="020F0502020204030204" pitchFamily="34" charset="0"/>
                      </a:endParaRPr>
                    </a:p>
                  </a:txBody>
                  <a:tcPr/>
                </a:tc>
              </a:tr>
              <a:tr h="127000">
                <a:tc>
                  <a:txBody>
                    <a:bodyPr/>
                    <a:lstStyle/>
                    <a:p>
                      <a:r>
                        <a:rPr lang="en-US" dirty="0" smtClean="0">
                          <a:solidFill>
                            <a:srgbClr val="036883"/>
                          </a:solidFill>
                        </a:rPr>
                        <a:t>  $sum</a:t>
                      </a:r>
                      <a:endParaRPr lang="en-US" dirty="0">
                        <a:solidFill>
                          <a:srgbClr val="036883"/>
                        </a:solidFill>
                      </a:endParaRPr>
                    </a:p>
                  </a:txBody>
                  <a:tcPr anchor="ctr"/>
                </a:tc>
                <a:tc>
                  <a:txBody>
                    <a:bodyPr/>
                    <a:lstStyle/>
                    <a:p>
                      <a:r>
                        <a:rPr lang="en-US" dirty="0" smtClean="0">
                          <a:solidFill>
                            <a:srgbClr val="049DC8"/>
                          </a:solidFill>
                          <a:latin typeface="Consolas" panose="020B0609020204030204" pitchFamily="49" charset="0"/>
                          <a:cs typeface="Calibri" panose="020F0502020204030204" pitchFamily="34" charset="0"/>
                        </a:rPr>
                        <a:t> x: </a:t>
                      </a:r>
                      <a:r>
                        <a:rPr lang="en-US" sz="1800" kern="1200" dirty="0" smtClean="0">
                          <a:solidFill>
                            <a:srgbClr val="049DC8"/>
                          </a:solidFill>
                          <a:latin typeface="Consolas" panose="020B0609020204030204" pitchFamily="49" charset="0"/>
                          <a:ea typeface="+mn-ea"/>
                          <a:cs typeface="Calibri" panose="020F0502020204030204" pitchFamily="34" charset="0"/>
                        </a:rPr>
                        <a:t>{ $sum: </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&lt;expression&gt;</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 }</a:t>
                      </a:r>
                      <a:endParaRPr lang="en-US" sz="1800" kern="1200" dirty="0">
                        <a:solidFill>
                          <a:srgbClr val="049DC8"/>
                        </a:solidFill>
                        <a:latin typeface="Consolas" panose="020B0609020204030204" pitchFamily="49" charset="0"/>
                        <a:ea typeface="+mn-ea"/>
                        <a:cs typeface="Calibri" panose="020F0502020204030204" pitchFamily="34" charset="0"/>
                      </a:endParaRPr>
                    </a:p>
                  </a:txBody>
                  <a:tcPr/>
                </a:tc>
              </a:tr>
              <a:tr h="127000">
                <a:tc>
                  <a:txBody>
                    <a:bodyPr/>
                    <a:lstStyle/>
                    <a:p>
                      <a:r>
                        <a:rPr lang="en-US" dirty="0" smtClean="0">
                          <a:solidFill>
                            <a:srgbClr val="036883"/>
                          </a:solidFill>
                        </a:rPr>
                        <a:t>  $min</a:t>
                      </a:r>
                      <a:endParaRPr lang="en-US" dirty="0">
                        <a:solidFill>
                          <a:srgbClr val="036883"/>
                        </a:solidFill>
                      </a:endParaRPr>
                    </a:p>
                  </a:txBody>
                  <a:tcPr anchor="ctr"/>
                </a:tc>
                <a:tc>
                  <a:txBody>
                    <a:bodyPr/>
                    <a:lstStyle/>
                    <a:p>
                      <a:r>
                        <a:rPr lang="en-US" dirty="0" smtClean="0">
                          <a:solidFill>
                            <a:srgbClr val="049DC8"/>
                          </a:solidFill>
                          <a:latin typeface="Consolas" panose="020B0609020204030204" pitchFamily="49" charset="0"/>
                          <a:cs typeface="Calibri" panose="020F0502020204030204" pitchFamily="34" charset="0"/>
                        </a:rPr>
                        <a:t> x: </a:t>
                      </a:r>
                      <a:r>
                        <a:rPr lang="en-US" sz="1800" kern="1200" dirty="0" smtClean="0">
                          <a:solidFill>
                            <a:srgbClr val="049DC8"/>
                          </a:solidFill>
                          <a:latin typeface="Consolas" panose="020B0609020204030204" pitchFamily="49" charset="0"/>
                          <a:ea typeface="+mn-ea"/>
                          <a:cs typeface="Calibri" panose="020F0502020204030204" pitchFamily="34" charset="0"/>
                        </a:rPr>
                        <a:t>{ $min: </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&lt;expression&gt;</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 }</a:t>
                      </a:r>
                      <a:endParaRPr lang="en-US" sz="1800" kern="1200" dirty="0">
                        <a:solidFill>
                          <a:srgbClr val="049DC8"/>
                        </a:solidFill>
                        <a:latin typeface="Consolas" panose="020B0609020204030204" pitchFamily="49" charset="0"/>
                        <a:ea typeface="+mn-ea"/>
                        <a:cs typeface="Calibri" panose="020F0502020204030204" pitchFamily="34" charset="0"/>
                      </a:endParaRPr>
                    </a:p>
                  </a:txBody>
                  <a:tcPr/>
                </a:tc>
              </a:tr>
              <a:tr h="127000">
                <a:tc>
                  <a:txBody>
                    <a:bodyPr/>
                    <a:lstStyle/>
                    <a:p>
                      <a:r>
                        <a:rPr lang="en-US" dirty="0" smtClean="0">
                          <a:solidFill>
                            <a:srgbClr val="036883"/>
                          </a:solidFill>
                        </a:rPr>
                        <a:t>  $max</a:t>
                      </a:r>
                      <a:endParaRPr lang="en-US" dirty="0">
                        <a:solidFill>
                          <a:srgbClr val="036883"/>
                        </a:solidFill>
                      </a:endParaRPr>
                    </a:p>
                  </a:txBody>
                  <a:tcPr anchor="ctr"/>
                </a:tc>
                <a:tc>
                  <a:txBody>
                    <a:bodyPr/>
                    <a:lstStyle/>
                    <a:p>
                      <a:r>
                        <a:rPr lang="en-US" dirty="0" smtClean="0">
                          <a:solidFill>
                            <a:srgbClr val="049DC8"/>
                          </a:solidFill>
                          <a:latin typeface="Consolas" panose="020B0609020204030204" pitchFamily="49" charset="0"/>
                          <a:cs typeface="Calibri" panose="020F0502020204030204" pitchFamily="34" charset="0"/>
                        </a:rPr>
                        <a:t> x: </a:t>
                      </a:r>
                      <a:r>
                        <a:rPr lang="en-US" sz="1800" kern="1200" dirty="0" smtClean="0">
                          <a:solidFill>
                            <a:srgbClr val="049DC8"/>
                          </a:solidFill>
                          <a:latin typeface="Consolas" panose="020B0609020204030204" pitchFamily="49" charset="0"/>
                          <a:ea typeface="+mn-ea"/>
                          <a:cs typeface="Calibri" panose="020F0502020204030204" pitchFamily="34" charset="0"/>
                        </a:rPr>
                        <a:t>{ $max: </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&lt;expression&gt;</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 }</a:t>
                      </a:r>
                      <a:endParaRPr lang="en-US" sz="1800" kern="1200" dirty="0">
                        <a:solidFill>
                          <a:srgbClr val="049DC8"/>
                        </a:solidFill>
                        <a:latin typeface="Consolas" panose="020B0609020204030204" pitchFamily="49" charset="0"/>
                        <a:ea typeface="+mn-ea"/>
                        <a:cs typeface="Calibri" panose="020F0502020204030204" pitchFamily="34" charset="0"/>
                      </a:endParaRPr>
                    </a:p>
                  </a:txBody>
                  <a:tcPr/>
                </a:tc>
              </a:tr>
            </a:tbl>
          </a:graphicData>
        </a:graphic>
      </p:graphicFrame>
    </p:spTree>
    <p:extLst>
      <p:ext uri="{BB962C8B-B14F-4D97-AF65-F5344CB8AC3E}">
        <p14:creationId xmlns:p14="http://schemas.microsoft.com/office/powerpoint/2010/main" xmlns="" val="250252946"/>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$group on multiple fields</a:t>
            </a:r>
            <a:endParaRPr lang="en-US" dirty="0"/>
          </a:p>
        </p:txBody>
      </p:sp>
    </p:spTree>
    <p:extLst>
      <p:ext uri="{BB962C8B-B14F-4D97-AF65-F5344CB8AC3E}">
        <p14:creationId xmlns:p14="http://schemas.microsoft.com/office/powerpoint/2010/main" xmlns="" val="2672032252"/>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149188" y="2312313"/>
            <a:ext cx="8761264"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group: {_id</a:t>
            </a:r>
            <a:r>
              <a:rPr lang="en-US" sz="2200" dirty="0" smtClean="0">
                <a:solidFill>
                  <a:srgbClr val="FC6F0D"/>
                </a:solidFill>
                <a:latin typeface="Calibri" panose="020F0502020204030204" pitchFamily="34" charset="0"/>
                <a:cs typeface="Calibri" panose="020F0502020204030204" pitchFamily="34" charset="0"/>
              </a:rPr>
              <a:t>: { job: "$</a:t>
            </a:r>
            <a:r>
              <a:rPr lang="en-US" sz="2200" dirty="0">
                <a:solidFill>
                  <a:srgbClr val="FC6F0D"/>
                </a:solidFill>
                <a:latin typeface="Calibri" panose="020F0502020204030204" pitchFamily="34" charset="0"/>
                <a:cs typeface="Calibri" panose="020F0502020204030204" pitchFamily="34" charset="0"/>
              </a:rPr>
              <a:t>job</a:t>
            </a:r>
            <a:r>
              <a:rPr lang="en-US" sz="2200" dirty="0" smtClean="0">
                <a:solidFill>
                  <a:srgbClr val="FC6F0D"/>
                </a:solidFill>
                <a:latin typeface="Calibri" panose="020F0502020204030204" pitchFamily="34" charset="0"/>
                <a:cs typeface="Calibri" panose="020F0502020204030204" pitchFamily="34" charset="0"/>
              </a:rPr>
              <a:t>", deptno</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$deptno“ }, count : { $</a:t>
            </a:r>
            <a:r>
              <a:rPr lang="en-US" sz="2200" dirty="0">
                <a:solidFill>
                  <a:srgbClr val="FC6F0D"/>
                </a:solidFill>
                <a:latin typeface="Calibri" panose="020F0502020204030204" pitchFamily="34" charset="0"/>
                <a:cs typeface="Calibri" panose="020F0502020204030204" pitchFamily="34" charset="0"/>
              </a:rPr>
              <a:t>sum</a:t>
            </a:r>
            <a:r>
              <a:rPr lang="en-US" sz="2200" dirty="0" smtClean="0">
                <a:solidFill>
                  <a:srgbClr val="FC6F0D"/>
                </a:solidFill>
                <a:latin typeface="Calibri" panose="020F0502020204030204" pitchFamily="34" charset="0"/>
                <a:cs typeface="Calibri" panose="020F0502020204030204" pitchFamily="34" charset="0"/>
              </a:rPr>
              <a:t>: 1 } } } ])</a:t>
            </a:r>
          </a:p>
        </p:txBody>
      </p:sp>
      <p:sp>
        <p:nvSpPr>
          <p:cNvPr id="8" name="Rectangle 7"/>
          <p:cNvSpPr/>
          <p:nvPr/>
        </p:nvSpPr>
        <p:spPr>
          <a:xfrm>
            <a:off x="149188" y="1524000"/>
            <a:ext cx="876126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$group: { _id: </a:t>
            </a:r>
            <a:r>
              <a:rPr lang="en-US" dirty="0" smtClean="0">
                <a:solidFill>
                  <a:srgbClr val="049DC8"/>
                </a:solidFill>
                <a:latin typeface="Consolas" panose="020B0609020204030204" pitchFamily="49" charset="0"/>
                <a:cs typeface="Calibri" panose="020F0502020204030204" pitchFamily="34" charset="0"/>
              </a:rPr>
              <a:t>{ &lt;</a:t>
            </a:r>
            <a:r>
              <a:rPr lang="en-US" dirty="0">
                <a:solidFill>
                  <a:srgbClr val="049DC8"/>
                </a:solidFill>
                <a:latin typeface="Consolas" panose="020B0609020204030204" pitchFamily="49" charset="0"/>
                <a:cs typeface="Calibri" panose="020F0502020204030204" pitchFamily="34" charset="0"/>
              </a:rPr>
              <a:t>field1&gt;: '</a:t>
            </a:r>
            <a:r>
              <a:rPr lang="en-US" dirty="0" smtClean="0">
                <a:solidFill>
                  <a:srgbClr val="049DC8"/>
                </a:solidFill>
                <a:latin typeface="Consolas" panose="020B0609020204030204" pitchFamily="49" charset="0"/>
                <a:cs typeface="Calibri" panose="020F0502020204030204" pitchFamily="34" charset="0"/>
              </a:rPr>
              <a:t>$&lt;</a:t>
            </a:r>
            <a:r>
              <a:rPr lang="en-US" dirty="0">
                <a:solidFill>
                  <a:srgbClr val="049DC8"/>
                </a:solidFill>
                <a:latin typeface="Consolas" panose="020B0609020204030204" pitchFamily="49" charset="0"/>
                <a:cs typeface="Calibri" panose="020F0502020204030204" pitchFamily="34" charset="0"/>
              </a:rPr>
              <a:t>expression&gt;', </a:t>
            </a:r>
            <a:r>
              <a:rPr lang="en-US" dirty="0" smtClean="0">
                <a:solidFill>
                  <a:srgbClr val="049DC8"/>
                </a:solidFill>
                <a:latin typeface="Consolas" panose="020B0609020204030204" pitchFamily="49" charset="0"/>
                <a:cs typeface="Calibri" panose="020F0502020204030204" pitchFamily="34" charset="0"/>
              </a:rPr>
              <a:t>... }, </a:t>
            </a:r>
            <a:r>
              <a:rPr lang="en-US" dirty="0">
                <a:solidFill>
                  <a:srgbClr val="049DC8"/>
                </a:solidFill>
                <a:latin typeface="Consolas" panose="020B0609020204030204" pitchFamily="49" charset="0"/>
                <a:cs typeface="Calibri" panose="020F0502020204030204" pitchFamily="34" charset="0"/>
              </a:rPr>
              <a:t>&lt;field1&gt;: { &lt;accumulator1&gt; : '$</a:t>
            </a:r>
            <a:r>
              <a:rPr lang="en-US" dirty="0" smtClean="0">
                <a:solidFill>
                  <a:srgbClr val="049DC8"/>
                </a:solidFill>
                <a:latin typeface="Consolas" panose="020B0609020204030204" pitchFamily="49" charset="0"/>
                <a:cs typeface="Calibri" panose="020F0502020204030204" pitchFamily="34" charset="0"/>
              </a:rPr>
              <a:t>&lt;</a:t>
            </a:r>
            <a:r>
              <a:rPr lang="en-US" dirty="0">
                <a:solidFill>
                  <a:srgbClr val="049DC8"/>
                </a:solidFill>
                <a:latin typeface="Consolas" panose="020B0609020204030204" pitchFamily="49" charset="0"/>
                <a:cs typeface="Calibri" panose="020F0502020204030204" pitchFamily="34" charset="0"/>
              </a:rPr>
              <a:t>expression1'&gt; }, ... } }</a:t>
            </a:r>
          </a:p>
        </p:txBody>
      </p:sp>
      <p:sp>
        <p:nvSpPr>
          <p:cNvPr id="9" name="Rectangle 8"/>
          <p:cNvSpPr/>
          <p:nvPr/>
        </p:nvSpPr>
        <p:spPr>
          <a:xfrm>
            <a:off x="149188" y="762000"/>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xmlns="" val="6182346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Types of Data</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14282" y="858078"/>
            <a:ext cx="8715436" cy="1231106"/>
          </a:xfrm>
          <a:prstGeom prst="rect">
            <a:avLst/>
          </a:prstGeom>
        </p:spPr>
        <p:txBody>
          <a:bodyPr wrap="square">
            <a:spAutoFit/>
          </a:bodyPr>
          <a:lstStyle/>
          <a:p>
            <a:r>
              <a:rPr lang="en-US" sz="2000" b="1" i="1" dirty="0" smtClean="0">
                <a:solidFill>
                  <a:srgbClr val="FF5A36"/>
                </a:solidFill>
              </a:rPr>
              <a:t>Structured</a:t>
            </a:r>
            <a:endParaRPr lang="en-US" dirty="0" smtClean="0">
              <a:solidFill>
                <a:srgbClr val="FF5A36"/>
              </a:solidFill>
            </a:endParaRPr>
          </a:p>
          <a:p>
            <a:r>
              <a:rPr lang="en-US" dirty="0" smtClean="0">
                <a:solidFill>
                  <a:srgbClr val="036883"/>
                </a:solidFill>
              </a:rPr>
              <a:t>The data that can be stored and processed in a fixed format is called as Structured Data. Data stored in RDBMS is ‘structured’. SQL is often used to manage such kind of Data.</a:t>
            </a:r>
          </a:p>
        </p:txBody>
      </p:sp>
      <p:graphicFrame>
        <p:nvGraphicFramePr>
          <p:cNvPr id="4" name="Table 3"/>
          <p:cNvGraphicFramePr>
            <a:graphicFrameLocks noGrp="1"/>
          </p:cNvGraphicFramePr>
          <p:nvPr/>
        </p:nvGraphicFramePr>
        <p:xfrm>
          <a:off x="428594" y="2643182"/>
          <a:ext cx="8215372" cy="1809764"/>
        </p:xfrm>
        <a:graphic>
          <a:graphicData uri="http://schemas.openxmlformats.org/drawingml/2006/table">
            <a:tbl>
              <a:tblPr/>
              <a:tblGrid>
                <a:gridCol w="2053843"/>
                <a:gridCol w="2053843"/>
                <a:gridCol w="2053843"/>
                <a:gridCol w="2053843"/>
              </a:tblGrid>
              <a:tr h="452441">
                <a:tc>
                  <a:txBody>
                    <a:bodyPr/>
                    <a:lstStyle/>
                    <a:p>
                      <a:pPr latinLnBrk="0"/>
                      <a:r>
                        <a:rPr lang="en-US" dirty="0">
                          <a:solidFill>
                            <a:srgbClr val="002060"/>
                          </a:solidFill>
                        </a:rPr>
                        <a:t>first_name</a:t>
                      </a:r>
                    </a:p>
                  </a:txBody>
                  <a:tcPr marL="95250" marR="95250" marT="47625" marB="47625" anchor="ctr">
                    <a:lnL w="9525" cap="flat" cmpd="sng" algn="ctr">
                      <a:solidFill>
                        <a:srgbClr val="C4C4C4"/>
                      </a:solidFill>
                      <a:prstDash val="solid"/>
                      <a:round/>
                      <a:headEnd type="none" w="med" len="med"/>
                      <a:tailEnd type="none" w="med" len="med"/>
                    </a:lnL>
                    <a:lnR w="9525" cap="flat" cmpd="sng" algn="ctr">
                      <a:solidFill>
                        <a:srgbClr val="C4C4C4"/>
                      </a:solidFill>
                      <a:prstDash val="solid"/>
                      <a:round/>
                      <a:headEnd type="none" w="med" len="med"/>
                      <a:tailEnd type="none" w="med" len="med"/>
                    </a:lnR>
                    <a:lnT w="9525" cap="flat" cmpd="sng" algn="ctr">
                      <a:solidFill>
                        <a:srgbClr val="C4C4C4"/>
                      </a:solidFill>
                      <a:prstDash val="solid"/>
                      <a:round/>
                      <a:headEnd type="none" w="med" len="med"/>
                      <a:tailEnd type="none" w="med" len="med"/>
                    </a:lnT>
                    <a:lnB w="9525" cap="flat" cmpd="sng" algn="ctr">
                      <a:solidFill>
                        <a:srgbClr val="C4C4C4"/>
                      </a:solidFill>
                      <a:prstDash val="solid"/>
                      <a:round/>
                      <a:headEnd type="none" w="med" len="med"/>
                      <a:tailEnd type="none" w="med" len="med"/>
                    </a:lnB>
                    <a:solidFill>
                      <a:schemeClr val="accent5">
                        <a:lumMod val="20000"/>
                        <a:lumOff val="80000"/>
                      </a:schemeClr>
                    </a:solidFill>
                  </a:tcPr>
                </a:tc>
                <a:tc>
                  <a:txBody>
                    <a:bodyPr/>
                    <a:lstStyle/>
                    <a:p>
                      <a:pPr latinLnBrk="0"/>
                      <a:r>
                        <a:rPr lang="en-US" dirty="0">
                          <a:solidFill>
                            <a:srgbClr val="002060"/>
                          </a:solidFill>
                        </a:rPr>
                        <a:t>last_name</a:t>
                      </a:r>
                    </a:p>
                  </a:txBody>
                  <a:tcPr marL="95250" marR="95250" marT="47625" marB="47625" anchor="ctr">
                    <a:lnL w="9525" cap="flat" cmpd="sng" algn="ctr">
                      <a:solidFill>
                        <a:srgbClr val="C4C4C4"/>
                      </a:solidFill>
                      <a:prstDash val="solid"/>
                      <a:round/>
                      <a:headEnd type="none" w="med" len="med"/>
                      <a:tailEnd type="none" w="med" len="med"/>
                    </a:lnL>
                    <a:lnR w="9525" cap="flat" cmpd="sng" algn="ctr">
                      <a:solidFill>
                        <a:srgbClr val="C4C4C4"/>
                      </a:solidFill>
                      <a:prstDash val="solid"/>
                      <a:round/>
                      <a:headEnd type="none" w="med" len="med"/>
                      <a:tailEnd type="none" w="med" len="med"/>
                    </a:lnR>
                    <a:lnT w="9525" cap="flat" cmpd="sng" algn="ctr">
                      <a:solidFill>
                        <a:srgbClr val="C4C4C4"/>
                      </a:solidFill>
                      <a:prstDash val="solid"/>
                      <a:round/>
                      <a:headEnd type="none" w="med" len="med"/>
                      <a:tailEnd type="none" w="med" len="med"/>
                    </a:lnT>
                    <a:lnB w="9525" cap="flat" cmpd="sng" algn="ctr">
                      <a:solidFill>
                        <a:srgbClr val="C4C4C4"/>
                      </a:solidFill>
                      <a:prstDash val="solid"/>
                      <a:round/>
                      <a:headEnd type="none" w="med" len="med"/>
                      <a:tailEnd type="none" w="med" len="med"/>
                    </a:lnB>
                    <a:solidFill>
                      <a:schemeClr val="accent5">
                        <a:lumMod val="20000"/>
                        <a:lumOff val="80000"/>
                      </a:schemeClr>
                    </a:solidFill>
                  </a:tcPr>
                </a:tc>
                <a:tc>
                  <a:txBody>
                    <a:bodyPr/>
                    <a:lstStyle/>
                    <a:p>
                      <a:pPr latinLnBrk="0"/>
                      <a:r>
                        <a:rPr lang="en-US" dirty="0">
                          <a:solidFill>
                            <a:srgbClr val="002060"/>
                          </a:solidFill>
                        </a:rPr>
                        <a:t>order_id</a:t>
                      </a:r>
                    </a:p>
                  </a:txBody>
                  <a:tcPr marL="95250" marR="95250" marT="47625" marB="47625" anchor="ctr">
                    <a:lnL w="9525" cap="flat" cmpd="sng" algn="ctr">
                      <a:solidFill>
                        <a:srgbClr val="C4C4C4"/>
                      </a:solidFill>
                      <a:prstDash val="solid"/>
                      <a:round/>
                      <a:headEnd type="none" w="med" len="med"/>
                      <a:tailEnd type="none" w="med" len="med"/>
                    </a:lnL>
                    <a:lnR w="9525" cap="flat" cmpd="sng" algn="ctr">
                      <a:solidFill>
                        <a:srgbClr val="C4C4C4"/>
                      </a:solidFill>
                      <a:prstDash val="solid"/>
                      <a:round/>
                      <a:headEnd type="none" w="med" len="med"/>
                      <a:tailEnd type="none" w="med" len="med"/>
                    </a:lnR>
                    <a:lnT w="9525" cap="flat" cmpd="sng" algn="ctr">
                      <a:solidFill>
                        <a:srgbClr val="C4C4C4"/>
                      </a:solidFill>
                      <a:prstDash val="solid"/>
                      <a:round/>
                      <a:headEnd type="none" w="med" len="med"/>
                      <a:tailEnd type="none" w="med" len="med"/>
                    </a:lnT>
                    <a:lnB w="9525" cap="flat" cmpd="sng" algn="ctr">
                      <a:solidFill>
                        <a:srgbClr val="C4C4C4"/>
                      </a:solidFill>
                      <a:prstDash val="solid"/>
                      <a:round/>
                      <a:headEnd type="none" w="med" len="med"/>
                      <a:tailEnd type="none" w="med" len="med"/>
                    </a:lnB>
                    <a:solidFill>
                      <a:schemeClr val="accent5">
                        <a:lumMod val="20000"/>
                        <a:lumOff val="80000"/>
                      </a:schemeClr>
                    </a:solidFill>
                  </a:tcPr>
                </a:tc>
                <a:tc>
                  <a:txBody>
                    <a:bodyPr/>
                    <a:lstStyle/>
                    <a:p>
                      <a:pPr latinLnBrk="0"/>
                      <a:r>
                        <a:rPr lang="en-US" dirty="0">
                          <a:solidFill>
                            <a:srgbClr val="002060"/>
                          </a:solidFill>
                        </a:rPr>
                        <a:t>order_total</a:t>
                      </a:r>
                    </a:p>
                  </a:txBody>
                  <a:tcPr marL="95250" marR="95250" marT="47625" marB="47625" anchor="ctr">
                    <a:lnL w="9525" cap="flat" cmpd="sng" algn="ctr">
                      <a:solidFill>
                        <a:srgbClr val="C4C4C4"/>
                      </a:solidFill>
                      <a:prstDash val="solid"/>
                      <a:round/>
                      <a:headEnd type="none" w="med" len="med"/>
                      <a:tailEnd type="none" w="med" len="med"/>
                    </a:lnL>
                    <a:lnR w="9525" cap="flat" cmpd="sng" algn="ctr">
                      <a:solidFill>
                        <a:srgbClr val="C4C4C4"/>
                      </a:solidFill>
                      <a:prstDash val="solid"/>
                      <a:round/>
                      <a:headEnd type="none" w="med" len="med"/>
                      <a:tailEnd type="none" w="med" len="med"/>
                    </a:lnR>
                    <a:lnT w="9525" cap="flat" cmpd="sng" algn="ctr">
                      <a:solidFill>
                        <a:srgbClr val="C4C4C4"/>
                      </a:solidFill>
                      <a:prstDash val="solid"/>
                      <a:round/>
                      <a:headEnd type="none" w="med" len="med"/>
                      <a:tailEnd type="none" w="med" len="med"/>
                    </a:lnT>
                    <a:lnB w="9525" cap="flat" cmpd="sng" algn="ctr">
                      <a:solidFill>
                        <a:srgbClr val="C4C4C4"/>
                      </a:solidFill>
                      <a:prstDash val="solid"/>
                      <a:round/>
                      <a:headEnd type="none" w="med" len="med"/>
                      <a:tailEnd type="none" w="med" len="med"/>
                    </a:lnB>
                    <a:solidFill>
                      <a:schemeClr val="accent5">
                        <a:lumMod val="20000"/>
                        <a:lumOff val="80000"/>
                      </a:schemeClr>
                    </a:solidFill>
                  </a:tcPr>
                </a:tc>
              </a:tr>
              <a:tr h="452441">
                <a:tc>
                  <a:txBody>
                    <a:bodyPr/>
                    <a:lstStyle/>
                    <a:p>
                      <a:pPr latinLnBrk="0"/>
                      <a:r>
                        <a:rPr lang="en-US" dirty="0" smtClean="0"/>
                        <a:t>Saleel</a:t>
                      </a:r>
                      <a:endParaRPr lang="en-US" dirty="0"/>
                    </a:p>
                  </a:txBody>
                  <a:tcPr marL="95250" marR="95250" marT="47625" marB="47625" anchor="ctr">
                    <a:lnL w="9525" cap="flat" cmpd="sng" algn="ctr">
                      <a:solidFill>
                        <a:srgbClr val="C4C4C4"/>
                      </a:solidFill>
                      <a:prstDash val="solid"/>
                      <a:round/>
                      <a:headEnd type="none" w="med" len="med"/>
                      <a:tailEnd type="none" w="med" len="med"/>
                    </a:lnL>
                    <a:lnR w="9525" cap="flat" cmpd="sng" algn="ctr">
                      <a:solidFill>
                        <a:srgbClr val="C4C4C4"/>
                      </a:solidFill>
                      <a:prstDash val="solid"/>
                      <a:round/>
                      <a:headEnd type="none" w="med" len="med"/>
                      <a:tailEnd type="none" w="med" len="med"/>
                    </a:lnR>
                    <a:lnT w="9525" cap="flat" cmpd="sng" algn="ctr">
                      <a:solidFill>
                        <a:srgbClr val="C4C4C4"/>
                      </a:solidFill>
                      <a:prstDash val="solid"/>
                      <a:round/>
                      <a:headEnd type="none" w="med" len="med"/>
                      <a:tailEnd type="none" w="med" len="med"/>
                    </a:lnT>
                    <a:lnB w="9525" cap="flat" cmpd="sng" algn="ctr">
                      <a:solidFill>
                        <a:srgbClr val="C4C4C4"/>
                      </a:solidFill>
                      <a:prstDash val="solid"/>
                      <a:round/>
                      <a:headEnd type="none" w="med" len="med"/>
                      <a:tailEnd type="none" w="med" len="med"/>
                    </a:lnB>
                    <a:solidFill>
                      <a:srgbClr val="FFFFFF"/>
                    </a:solidFill>
                  </a:tcPr>
                </a:tc>
                <a:tc>
                  <a:txBody>
                    <a:bodyPr/>
                    <a:lstStyle/>
                    <a:p>
                      <a:pPr latinLnBrk="0"/>
                      <a:r>
                        <a:rPr lang="en-US" dirty="0" smtClean="0"/>
                        <a:t>Bagde</a:t>
                      </a:r>
                      <a:endParaRPr lang="en-US" dirty="0"/>
                    </a:p>
                  </a:txBody>
                  <a:tcPr marL="95250" marR="95250" marT="47625" marB="47625" anchor="ctr">
                    <a:lnL w="9525" cap="flat" cmpd="sng" algn="ctr">
                      <a:solidFill>
                        <a:srgbClr val="C4C4C4"/>
                      </a:solidFill>
                      <a:prstDash val="solid"/>
                      <a:round/>
                      <a:headEnd type="none" w="med" len="med"/>
                      <a:tailEnd type="none" w="med" len="med"/>
                    </a:lnL>
                    <a:lnR w="9525" cap="flat" cmpd="sng" algn="ctr">
                      <a:solidFill>
                        <a:srgbClr val="C4C4C4"/>
                      </a:solidFill>
                      <a:prstDash val="solid"/>
                      <a:round/>
                      <a:headEnd type="none" w="med" len="med"/>
                      <a:tailEnd type="none" w="med" len="med"/>
                    </a:lnR>
                    <a:lnT w="9525" cap="flat" cmpd="sng" algn="ctr">
                      <a:solidFill>
                        <a:srgbClr val="C4C4C4"/>
                      </a:solidFill>
                      <a:prstDash val="solid"/>
                      <a:round/>
                      <a:headEnd type="none" w="med" len="med"/>
                      <a:tailEnd type="none" w="med" len="med"/>
                    </a:lnT>
                    <a:lnB w="9525" cap="flat" cmpd="sng" algn="ctr">
                      <a:solidFill>
                        <a:srgbClr val="C4C4C4"/>
                      </a:solidFill>
                      <a:prstDash val="solid"/>
                      <a:round/>
                      <a:headEnd type="none" w="med" len="med"/>
                      <a:tailEnd type="none" w="med" len="med"/>
                    </a:lnB>
                    <a:solidFill>
                      <a:srgbClr val="FFFFFF"/>
                    </a:solidFill>
                  </a:tcPr>
                </a:tc>
                <a:tc>
                  <a:txBody>
                    <a:bodyPr/>
                    <a:lstStyle/>
                    <a:p>
                      <a:pPr latinLnBrk="0"/>
                      <a:r>
                        <a:rPr lang="en-US"/>
                        <a:t>123456</a:t>
                      </a:r>
                    </a:p>
                  </a:txBody>
                  <a:tcPr marL="95250" marR="95250" marT="47625" marB="47625" anchor="ctr">
                    <a:lnL w="9525" cap="flat" cmpd="sng" algn="ctr">
                      <a:solidFill>
                        <a:srgbClr val="C4C4C4"/>
                      </a:solidFill>
                      <a:prstDash val="solid"/>
                      <a:round/>
                      <a:headEnd type="none" w="med" len="med"/>
                      <a:tailEnd type="none" w="med" len="med"/>
                    </a:lnL>
                    <a:lnR w="9525" cap="flat" cmpd="sng" algn="ctr">
                      <a:solidFill>
                        <a:srgbClr val="C4C4C4"/>
                      </a:solidFill>
                      <a:prstDash val="solid"/>
                      <a:round/>
                      <a:headEnd type="none" w="med" len="med"/>
                      <a:tailEnd type="none" w="med" len="med"/>
                    </a:lnR>
                    <a:lnT w="9525" cap="flat" cmpd="sng" algn="ctr">
                      <a:solidFill>
                        <a:srgbClr val="C4C4C4"/>
                      </a:solidFill>
                      <a:prstDash val="solid"/>
                      <a:round/>
                      <a:headEnd type="none" w="med" len="med"/>
                      <a:tailEnd type="none" w="med" len="med"/>
                    </a:lnT>
                    <a:lnB w="9525" cap="flat" cmpd="sng" algn="ctr">
                      <a:solidFill>
                        <a:srgbClr val="C4C4C4"/>
                      </a:solidFill>
                      <a:prstDash val="solid"/>
                      <a:round/>
                      <a:headEnd type="none" w="med" len="med"/>
                      <a:tailEnd type="none" w="med" len="med"/>
                    </a:lnB>
                    <a:solidFill>
                      <a:srgbClr val="FFFFFF"/>
                    </a:solidFill>
                  </a:tcPr>
                </a:tc>
                <a:tc>
                  <a:txBody>
                    <a:bodyPr/>
                    <a:lstStyle/>
                    <a:p>
                      <a:pPr latinLnBrk="0"/>
                      <a:r>
                        <a:rPr lang="en-US"/>
                        <a:t>12.34</a:t>
                      </a:r>
                    </a:p>
                  </a:txBody>
                  <a:tcPr marL="95250" marR="95250" marT="47625" marB="47625" anchor="ctr">
                    <a:lnL w="9525" cap="flat" cmpd="sng" algn="ctr">
                      <a:solidFill>
                        <a:srgbClr val="C4C4C4"/>
                      </a:solidFill>
                      <a:prstDash val="solid"/>
                      <a:round/>
                      <a:headEnd type="none" w="med" len="med"/>
                      <a:tailEnd type="none" w="med" len="med"/>
                    </a:lnL>
                    <a:lnR w="9525" cap="flat" cmpd="sng" algn="ctr">
                      <a:solidFill>
                        <a:srgbClr val="C4C4C4"/>
                      </a:solidFill>
                      <a:prstDash val="solid"/>
                      <a:round/>
                      <a:headEnd type="none" w="med" len="med"/>
                      <a:tailEnd type="none" w="med" len="med"/>
                    </a:lnR>
                    <a:lnT w="9525" cap="flat" cmpd="sng" algn="ctr">
                      <a:solidFill>
                        <a:srgbClr val="C4C4C4"/>
                      </a:solidFill>
                      <a:prstDash val="solid"/>
                      <a:round/>
                      <a:headEnd type="none" w="med" len="med"/>
                      <a:tailEnd type="none" w="med" len="med"/>
                    </a:lnT>
                    <a:lnB w="9525" cap="flat" cmpd="sng" algn="ctr">
                      <a:solidFill>
                        <a:srgbClr val="C4C4C4"/>
                      </a:solidFill>
                      <a:prstDash val="solid"/>
                      <a:round/>
                      <a:headEnd type="none" w="med" len="med"/>
                      <a:tailEnd type="none" w="med" len="med"/>
                    </a:lnB>
                    <a:solidFill>
                      <a:srgbClr val="FFFFFF"/>
                    </a:solidFill>
                  </a:tcPr>
                </a:tc>
              </a:tr>
              <a:tr h="452441">
                <a:tc>
                  <a:txBody>
                    <a:bodyPr/>
                    <a:lstStyle/>
                    <a:p>
                      <a:pPr latinLnBrk="0"/>
                      <a:r>
                        <a:rPr lang="en-US" dirty="0" smtClean="0"/>
                        <a:t>Sharmin</a:t>
                      </a:r>
                      <a:endParaRPr lang="en-US" dirty="0"/>
                    </a:p>
                  </a:txBody>
                  <a:tcPr marL="95250" marR="95250" marT="47625" marB="47625" anchor="ctr">
                    <a:lnL w="9525" cap="flat" cmpd="sng" algn="ctr">
                      <a:solidFill>
                        <a:srgbClr val="C4C4C4"/>
                      </a:solidFill>
                      <a:prstDash val="solid"/>
                      <a:round/>
                      <a:headEnd type="none" w="med" len="med"/>
                      <a:tailEnd type="none" w="med" len="med"/>
                    </a:lnL>
                    <a:lnR w="9525" cap="flat" cmpd="sng" algn="ctr">
                      <a:solidFill>
                        <a:srgbClr val="C4C4C4"/>
                      </a:solidFill>
                      <a:prstDash val="solid"/>
                      <a:round/>
                      <a:headEnd type="none" w="med" len="med"/>
                      <a:tailEnd type="none" w="med" len="med"/>
                    </a:lnR>
                    <a:lnT w="9525" cap="flat" cmpd="sng" algn="ctr">
                      <a:solidFill>
                        <a:srgbClr val="C4C4C4"/>
                      </a:solidFill>
                      <a:prstDash val="solid"/>
                      <a:round/>
                      <a:headEnd type="none" w="med" len="med"/>
                      <a:tailEnd type="none" w="med" len="med"/>
                    </a:lnT>
                    <a:lnB w="9525" cap="flat" cmpd="sng" algn="ctr">
                      <a:solidFill>
                        <a:srgbClr val="C4C4C4"/>
                      </a:solidFill>
                      <a:prstDash val="solid"/>
                      <a:round/>
                      <a:headEnd type="none" w="med" len="med"/>
                      <a:tailEnd type="none" w="med" len="med"/>
                    </a:lnB>
                    <a:solidFill>
                      <a:srgbClr val="FFFFFF"/>
                    </a:solidFill>
                  </a:tcPr>
                </a:tc>
                <a:tc>
                  <a:txBody>
                    <a:bodyPr/>
                    <a:lstStyle/>
                    <a:p>
                      <a:pPr latinLnBrk="0"/>
                      <a:r>
                        <a:rPr lang="en-US" dirty="0" smtClean="0"/>
                        <a:t>Bagde</a:t>
                      </a:r>
                      <a:endParaRPr lang="en-US" dirty="0"/>
                    </a:p>
                  </a:txBody>
                  <a:tcPr marL="95250" marR="95250" marT="47625" marB="47625" anchor="ctr">
                    <a:lnL w="9525" cap="flat" cmpd="sng" algn="ctr">
                      <a:solidFill>
                        <a:srgbClr val="C4C4C4"/>
                      </a:solidFill>
                      <a:prstDash val="solid"/>
                      <a:round/>
                      <a:headEnd type="none" w="med" len="med"/>
                      <a:tailEnd type="none" w="med" len="med"/>
                    </a:lnL>
                    <a:lnR w="9525" cap="flat" cmpd="sng" algn="ctr">
                      <a:solidFill>
                        <a:srgbClr val="C4C4C4"/>
                      </a:solidFill>
                      <a:prstDash val="solid"/>
                      <a:round/>
                      <a:headEnd type="none" w="med" len="med"/>
                      <a:tailEnd type="none" w="med" len="med"/>
                    </a:lnR>
                    <a:lnT w="9525" cap="flat" cmpd="sng" algn="ctr">
                      <a:solidFill>
                        <a:srgbClr val="C4C4C4"/>
                      </a:solidFill>
                      <a:prstDash val="solid"/>
                      <a:round/>
                      <a:headEnd type="none" w="med" len="med"/>
                      <a:tailEnd type="none" w="med" len="med"/>
                    </a:lnT>
                    <a:lnB w="9525" cap="flat" cmpd="sng" algn="ctr">
                      <a:solidFill>
                        <a:srgbClr val="C4C4C4"/>
                      </a:solidFill>
                      <a:prstDash val="solid"/>
                      <a:round/>
                      <a:headEnd type="none" w="med" len="med"/>
                      <a:tailEnd type="none" w="med" len="med"/>
                    </a:lnB>
                    <a:solidFill>
                      <a:srgbClr val="FFFFFF"/>
                    </a:solidFill>
                  </a:tcPr>
                </a:tc>
                <a:tc>
                  <a:txBody>
                    <a:bodyPr/>
                    <a:lstStyle/>
                    <a:p>
                      <a:pPr latinLnBrk="0"/>
                      <a:r>
                        <a:rPr lang="en-US" dirty="0" smtClean="0"/>
                        <a:t>198765</a:t>
                      </a:r>
                      <a:endParaRPr lang="en-US" dirty="0"/>
                    </a:p>
                  </a:txBody>
                  <a:tcPr marL="95250" marR="95250" marT="47625" marB="47625" anchor="ctr">
                    <a:lnL w="9525" cap="flat" cmpd="sng" algn="ctr">
                      <a:solidFill>
                        <a:srgbClr val="C4C4C4"/>
                      </a:solidFill>
                      <a:prstDash val="solid"/>
                      <a:round/>
                      <a:headEnd type="none" w="med" len="med"/>
                      <a:tailEnd type="none" w="med" len="med"/>
                    </a:lnL>
                    <a:lnR w="9525" cap="flat" cmpd="sng" algn="ctr">
                      <a:solidFill>
                        <a:srgbClr val="C4C4C4"/>
                      </a:solidFill>
                      <a:prstDash val="solid"/>
                      <a:round/>
                      <a:headEnd type="none" w="med" len="med"/>
                      <a:tailEnd type="none" w="med" len="med"/>
                    </a:lnR>
                    <a:lnT w="9525" cap="flat" cmpd="sng" algn="ctr">
                      <a:solidFill>
                        <a:srgbClr val="C4C4C4"/>
                      </a:solidFill>
                      <a:prstDash val="solid"/>
                      <a:round/>
                      <a:headEnd type="none" w="med" len="med"/>
                      <a:tailEnd type="none" w="med" len="med"/>
                    </a:lnT>
                    <a:lnB w="9525" cap="flat" cmpd="sng" algn="ctr">
                      <a:solidFill>
                        <a:srgbClr val="C4C4C4"/>
                      </a:solidFill>
                      <a:prstDash val="solid"/>
                      <a:round/>
                      <a:headEnd type="none" w="med" len="med"/>
                      <a:tailEnd type="none" w="med" len="med"/>
                    </a:lnB>
                    <a:solidFill>
                      <a:srgbClr val="FFFFFF"/>
                    </a:solidFill>
                  </a:tcPr>
                </a:tc>
                <a:tc>
                  <a:txBody>
                    <a:bodyPr/>
                    <a:lstStyle/>
                    <a:p>
                      <a:pPr latinLnBrk="0"/>
                      <a:r>
                        <a:rPr lang="en-US" dirty="0"/>
                        <a:t>98.76</a:t>
                      </a:r>
                    </a:p>
                  </a:txBody>
                  <a:tcPr marL="95250" marR="95250" marT="47625" marB="47625" anchor="ctr">
                    <a:lnL w="9525" cap="flat" cmpd="sng" algn="ctr">
                      <a:solidFill>
                        <a:srgbClr val="C4C4C4"/>
                      </a:solidFill>
                      <a:prstDash val="solid"/>
                      <a:round/>
                      <a:headEnd type="none" w="med" len="med"/>
                      <a:tailEnd type="none" w="med" len="med"/>
                    </a:lnL>
                    <a:lnR w="9525" cap="flat" cmpd="sng" algn="ctr">
                      <a:solidFill>
                        <a:srgbClr val="C4C4C4"/>
                      </a:solidFill>
                      <a:prstDash val="solid"/>
                      <a:round/>
                      <a:headEnd type="none" w="med" len="med"/>
                      <a:tailEnd type="none" w="med" len="med"/>
                    </a:lnR>
                    <a:lnT w="9525" cap="flat" cmpd="sng" algn="ctr">
                      <a:solidFill>
                        <a:srgbClr val="C4C4C4"/>
                      </a:solidFill>
                      <a:prstDash val="solid"/>
                      <a:round/>
                      <a:headEnd type="none" w="med" len="med"/>
                      <a:tailEnd type="none" w="med" len="med"/>
                    </a:lnT>
                    <a:lnB w="9525" cap="flat" cmpd="sng" algn="ctr">
                      <a:solidFill>
                        <a:srgbClr val="C4C4C4"/>
                      </a:solidFill>
                      <a:prstDash val="solid"/>
                      <a:round/>
                      <a:headEnd type="none" w="med" len="med"/>
                      <a:tailEnd type="none" w="med" len="med"/>
                    </a:lnB>
                    <a:solidFill>
                      <a:srgbClr val="FFFFFF"/>
                    </a:solidFill>
                  </a:tcPr>
                </a:tc>
              </a:tr>
              <a:tr h="452441">
                <a:tc>
                  <a:txBody>
                    <a:bodyPr/>
                    <a:lstStyle/>
                    <a:p>
                      <a:pPr latinLnBrk="0"/>
                      <a:r>
                        <a:rPr lang="en-US" dirty="0" smtClean="0"/>
                        <a:t>Vrushali</a:t>
                      </a:r>
                      <a:endParaRPr lang="en-US" dirty="0"/>
                    </a:p>
                  </a:txBody>
                  <a:tcPr marL="95250" marR="95250" marT="47625" marB="47625" anchor="ctr">
                    <a:lnL w="9525" cap="flat" cmpd="sng" algn="ctr">
                      <a:solidFill>
                        <a:srgbClr val="C4C4C4"/>
                      </a:solidFill>
                      <a:prstDash val="solid"/>
                      <a:round/>
                      <a:headEnd type="none" w="med" len="med"/>
                      <a:tailEnd type="none" w="med" len="med"/>
                    </a:lnL>
                    <a:lnR w="9525" cap="flat" cmpd="sng" algn="ctr">
                      <a:solidFill>
                        <a:srgbClr val="C4C4C4"/>
                      </a:solidFill>
                      <a:prstDash val="solid"/>
                      <a:round/>
                      <a:headEnd type="none" w="med" len="med"/>
                      <a:tailEnd type="none" w="med" len="med"/>
                    </a:lnR>
                    <a:lnT w="9525" cap="flat" cmpd="sng" algn="ctr">
                      <a:solidFill>
                        <a:srgbClr val="C4C4C4"/>
                      </a:solidFill>
                      <a:prstDash val="solid"/>
                      <a:round/>
                      <a:headEnd type="none" w="med" len="med"/>
                      <a:tailEnd type="none" w="med" len="med"/>
                    </a:lnT>
                    <a:lnB w="9525" cap="flat" cmpd="sng" algn="ctr">
                      <a:solidFill>
                        <a:srgbClr val="C4C4C4"/>
                      </a:solidFill>
                      <a:prstDash val="solid"/>
                      <a:round/>
                      <a:headEnd type="none" w="med" len="med"/>
                      <a:tailEnd type="none" w="med" len="med"/>
                    </a:lnB>
                    <a:solidFill>
                      <a:srgbClr val="FFFFFF"/>
                    </a:solidFill>
                  </a:tcPr>
                </a:tc>
                <a:tc>
                  <a:txBody>
                    <a:bodyPr/>
                    <a:lstStyle/>
                    <a:p>
                      <a:pPr latinLnBrk="0"/>
                      <a:r>
                        <a:rPr lang="en-US" dirty="0" smtClean="0"/>
                        <a:t>Bagde</a:t>
                      </a:r>
                      <a:endParaRPr lang="en-US" dirty="0"/>
                    </a:p>
                  </a:txBody>
                  <a:tcPr marL="95250" marR="95250" marT="47625" marB="47625" anchor="ctr">
                    <a:lnL w="9525" cap="flat" cmpd="sng" algn="ctr">
                      <a:solidFill>
                        <a:srgbClr val="C4C4C4"/>
                      </a:solidFill>
                      <a:prstDash val="solid"/>
                      <a:round/>
                      <a:headEnd type="none" w="med" len="med"/>
                      <a:tailEnd type="none" w="med" len="med"/>
                    </a:lnL>
                    <a:lnR w="9525" cap="flat" cmpd="sng" algn="ctr">
                      <a:solidFill>
                        <a:srgbClr val="C4C4C4"/>
                      </a:solidFill>
                      <a:prstDash val="solid"/>
                      <a:round/>
                      <a:headEnd type="none" w="med" len="med"/>
                      <a:tailEnd type="none" w="med" len="med"/>
                    </a:lnR>
                    <a:lnT w="9525" cap="flat" cmpd="sng" algn="ctr">
                      <a:solidFill>
                        <a:srgbClr val="C4C4C4"/>
                      </a:solidFill>
                      <a:prstDash val="solid"/>
                      <a:round/>
                      <a:headEnd type="none" w="med" len="med"/>
                      <a:tailEnd type="none" w="med" len="med"/>
                    </a:lnT>
                    <a:lnB w="9525" cap="flat" cmpd="sng" algn="ctr">
                      <a:solidFill>
                        <a:srgbClr val="C4C4C4"/>
                      </a:solidFill>
                      <a:prstDash val="solid"/>
                      <a:round/>
                      <a:headEnd type="none" w="med" len="med"/>
                      <a:tailEnd type="none" w="med" len="med"/>
                    </a:lnB>
                    <a:solidFill>
                      <a:srgbClr val="FFFFFF"/>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155775</a:t>
                      </a:r>
                    </a:p>
                  </a:txBody>
                  <a:tcPr marL="95250" marR="95250" marT="47625" marB="47625" anchor="ctr">
                    <a:lnL w="9525" cap="flat" cmpd="sng" algn="ctr">
                      <a:solidFill>
                        <a:srgbClr val="C4C4C4"/>
                      </a:solidFill>
                      <a:prstDash val="solid"/>
                      <a:round/>
                      <a:headEnd type="none" w="med" len="med"/>
                      <a:tailEnd type="none" w="med" len="med"/>
                    </a:lnL>
                    <a:lnR w="9525" cap="flat" cmpd="sng" algn="ctr">
                      <a:solidFill>
                        <a:srgbClr val="C4C4C4"/>
                      </a:solidFill>
                      <a:prstDash val="solid"/>
                      <a:round/>
                      <a:headEnd type="none" w="med" len="med"/>
                      <a:tailEnd type="none" w="med" len="med"/>
                    </a:lnR>
                    <a:lnT w="9525" cap="flat" cmpd="sng" algn="ctr">
                      <a:solidFill>
                        <a:srgbClr val="C4C4C4"/>
                      </a:solidFill>
                      <a:prstDash val="solid"/>
                      <a:round/>
                      <a:headEnd type="none" w="med" len="med"/>
                      <a:tailEnd type="none" w="med" len="med"/>
                    </a:lnT>
                    <a:lnB w="9525" cap="flat" cmpd="sng" algn="ctr">
                      <a:solidFill>
                        <a:srgbClr val="C4C4C4"/>
                      </a:solidFill>
                      <a:prstDash val="solid"/>
                      <a:round/>
                      <a:headEnd type="none" w="med" len="med"/>
                      <a:tailEnd type="none" w="med" len="med"/>
                    </a:lnB>
                    <a:solidFill>
                      <a:srgbClr val="FFFFFF"/>
                    </a:solidFill>
                  </a:tcPr>
                </a:tc>
                <a:tc>
                  <a:txBody>
                    <a:bodyPr/>
                    <a:lstStyle/>
                    <a:p>
                      <a:pPr latinLnBrk="0"/>
                      <a:r>
                        <a:rPr lang="en-US" dirty="0" smtClean="0"/>
                        <a:t>127.75</a:t>
                      </a:r>
                      <a:endParaRPr lang="en-US" dirty="0"/>
                    </a:p>
                  </a:txBody>
                  <a:tcPr marL="95250" marR="95250" marT="47625" marB="47625" anchor="ctr">
                    <a:lnL w="9525" cap="flat" cmpd="sng" algn="ctr">
                      <a:solidFill>
                        <a:srgbClr val="C4C4C4"/>
                      </a:solidFill>
                      <a:prstDash val="solid"/>
                      <a:round/>
                      <a:headEnd type="none" w="med" len="med"/>
                      <a:tailEnd type="none" w="med" len="med"/>
                    </a:lnL>
                    <a:lnR w="9525" cap="flat" cmpd="sng" algn="ctr">
                      <a:solidFill>
                        <a:srgbClr val="C4C4C4"/>
                      </a:solidFill>
                      <a:prstDash val="solid"/>
                      <a:round/>
                      <a:headEnd type="none" w="med" len="med"/>
                      <a:tailEnd type="none" w="med" len="med"/>
                    </a:lnR>
                    <a:lnT w="9525" cap="flat" cmpd="sng" algn="ctr">
                      <a:solidFill>
                        <a:srgbClr val="C4C4C4"/>
                      </a:solidFill>
                      <a:prstDash val="solid"/>
                      <a:round/>
                      <a:headEnd type="none" w="med" len="med"/>
                      <a:tailEnd type="none" w="med" len="med"/>
                    </a:lnT>
                    <a:lnB w="9525" cap="flat" cmpd="sng" algn="ctr">
                      <a:solidFill>
                        <a:srgbClr val="C4C4C4"/>
                      </a:solidFill>
                      <a:prstDash val="solid"/>
                      <a:round/>
                      <a:headEnd type="none" w="med" len="med"/>
                      <a:tailEnd type="none" w="med" len="med"/>
                    </a:lnB>
                    <a:solidFill>
                      <a:srgbClr val="FFFFFF"/>
                    </a:solidFill>
                  </a:tcPr>
                </a:tc>
              </a:tr>
            </a:tbl>
          </a:graphicData>
        </a:graphic>
      </p:graphicFrame>
      <p:sp>
        <p:nvSpPr>
          <p:cNvPr id="142337" name="Rectangle 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Arial" charset="0"/>
              </a:rPr>
              <a:t/>
            </a:r>
            <a:br>
              <a:rPr kumimoji="0" lang="en-US" sz="1800" b="0" i="0" u="none" strike="noStrike" cap="none" normalizeH="0" baseline="0" smtClean="0">
                <a:ln>
                  <a:noFill/>
                </a:ln>
                <a:solidFill>
                  <a:schemeClr val="tx1"/>
                </a:solidFill>
                <a:effectLst/>
                <a:latin typeface="Arial" charset="0"/>
                <a:cs typeface="Arial" charset="0"/>
              </a:rPr>
            </a:br>
            <a:endParaRPr kumimoji="0" lang="en-US" sz="1800" b="0" i="0" u="none" strike="noStrike" cap="none" normalizeH="0" baseline="0" smtClean="0">
              <a:ln>
                <a:noFill/>
              </a:ln>
              <a:solidFill>
                <a:schemeClr val="tx1"/>
              </a:solidFill>
              <a:effectLst/>
              <a:latin typeface="Arial" charset="0"/>
              <a:cs typeface="Arial" charset="0"/>
            </a:endParaRPr>
          </a:p>
        </p:txBody>
      </p:sp>
    </p:spTree>
    <p:extLst>
      <p:ext uri="{BB962C8B-B14F-4D97-AF65-F5344CB8AC3E}">
        <p14:creationId xmlns:p14="http://schemas.microsoft.com/office/powerpoint/2010/main" xmlns="" val="3508096533"/>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$sort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Sorts all input documents and returns them to the pipeline in sorted order.</a:t>
            </a:r>
            <a:endParaRPr lang="en-US" dirty="0"/>
          </a:p>
        </p:txBody>
      </p:sp>
    </p:spTree>
    <p:extLst>
      <p:ext uri="{BB962C8B-B14F-4D97-AF65-F5344CB8AC3E}">
        <p14:creationId xmlns:p14="http://schemas.microsoft.com/office/powerpoint/2010/main" xmlns="" val="4184316200"/>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$sort: { &lt;field1&gt;: &lt;sort order&gt;, &lt;field2&gt;: &lt;sort order&gt; ... } }</a:t>
            </a:r>
          </a:p>
        </p:txBody>
      </p:sp>
      <p:sp>
        <p:nvSpPr>
          <p:cNvPr id="5" name="Rectangle 4"/>
          <p:cNvSpPr/>
          <p:nvPr/>
        </p:nvSpPr>
        <p:spPr>
          <a:xfrm>
            <a:off x="149188" y="2231648"/>
            <a:ext cx="8845624" cy="430887"/>
          </a:xfrm>
          <a:prstGeom prst="rect">
            <a:avLst/>
          </a:prstGeom>
        </p:spPr>
        <p:txBody>
          <a:bodyPr wrap="square">
            <a:spAutoFit/>
          </a:bodyPr>
          <a:lstStyle/>
          <a:p>
            <a:r>
              <a:rPr lang="en-US" sz="2200">
                <a:solidFill>
                  <a:srgbClr val="FC6F0D"/>
                </a:solidFill>
                <a:latin typeface="Calibri" panose="020F0502020204030204" pitchFamily="34" charset="0"/>
                <a:cs typeface="Calibri" panose="020F0502020204030204" pitchFamily="34" charset="0"/>
              </a:rPr>
              <a:t>db.emp.aggregate</a:t>
            </a:r>
            <a:r>
              <a:rPr lang="en-US" sz="2200" smtClean="0">
                <a:solidFill>
                  <a:srgbClr val="FC6F0D"/>
                </a:solidFill>
                <a:latin typeface="Calibri" panose="020F0502020204030204" pitchFamily="34" charset="0"/>
                <a:cs typeface="Calibri" panose="020F0502020204030204" pitchFamily="34" charset="0"/>
              </a:rPr>
              <a:t>([ {$</a:t>
            </a:r>
            <a:r>
              <a:rPr lang="en-US" sz="2200">
                <a:solidFill>
                  <a:srgbClr val="FC6F0D"/>
                </a:solidFill>
                <a:latin typeface="Calibri" panose="020F0502020204030204" pitchFamily="34" charset="0"/>
                <a:cs typeface="Calibri" panose="020F0502020204030204" pitchFamily="34" charset="0"/>
              </a:rPr>
              <a:t>sort: {ename: 1</a:t>
            </a:r>
            <a:r>
              <a:rPr lang="en-US" sz="2200" smtClean="0">
                <a:solidFill>
                  <a:srgbClr val="FC6F0D"/>
                </a:solidFill>
                <a:latin typeface="Calibri" panose="020F0502020204030204" pitchFamily="34" charset="0"/>
                <a:cs typeface="Calibri" panose="020F0502020204030204" pitchFamily="34" charset="0"/>
              </a:rPr>
              <a:t>} } ])</a:t>
            </a:r>
            <a:endParaRPr lang="en-US" sz="2200" dirty="0" smtClean="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1128616578"/>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$limit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Limits the number of documents passed to the next stage in the pipeline.</a:t>
            </a:r>
            <a:endParaRPr lang="en-US" dirty="0"/>
          </a:p>
        </p:txBody>
      </p:sp>
    </p:spTree>
    <p:extLst>
      <p:ext uri="{BB962C8B-B14F-4D97-AF65-F5344CB8AC3E}">
        <p14:creationId xmlns:p14="http://schemas.microsoft.com/office/powerpoint/2010/main" xmlns="" val="1385470470"/>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$limit: &lt;positive integer&gt; }</a:t>
            </a:r>
          </a:p>
        </p:txBody>
      </p:sp>
      <p:sp>
        <p:nvSpPr>
          <p:cNvPr id="5" name="Rectangle 4"/>
          <p:cNvSpPr/>
          <p:nvPr/>
        </p:nvSpPr>
        <p:spPr>
          <a:xfrm>
            <a:off x="149188" y="2231648"/>
            <a:ext cx="8845624" cy="1231106"/>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limit</a:t>
            </a:r>
            <a:r>
              <a:rPr lang="en-US" sz="2200" dirty="0" smtClean="0">
                <a:solidFill>
                  <a:srgbClr val="FC6F0D"/>
                </a:solidFill>
                <a:latin typeface="Calibri" panose="020F0502020204030204" pitchFamily="34" charset="0"/>
                <a:cs typeface="Calibri" panose="020F0502020204030204" pitchFamily="34" charset="0"/>
              </a:rPr>
              <a:t>: 2}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a:t>
            </a:r>
            <a:r>
              <a:rPr lang="en-US" sz="2200" dirty="0">
                <a:solidFill>
                  <a:srgbClr val="FC6F0D"/>
                </a:solidFill>
                <a:latin typeface="Calibri" panose="020F0502020204030204" pitchFamily="34" charset="0"/>
                <a:cs typeface="Calibri" panose="020F0502020204030204" pitchFamily="34" charset="0"/>
              </a:rPr>
              <a:t>project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ename</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sal</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comm</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total: {$add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'$comm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limit</a:t>
            </a:r>
            <a:r>
              <a:rPr lang="en-US" sz="2200" dirty="0" smtClean="0">
                <a:solidFill>
                  <a:srgbClr val="FC6F0D"/>
                </a:solidFill>
                <a:latin typeface="Calibri" panose="020F0502020204030204" pitchFamily="34" charset="0"/>
                <a:cs typeface="Calibri" panose="020F0502020204030204" pitchFamily="34" charset="0"/>
              </a:rPr>
              <a:t>: 2} ])</a:t>
            </a:r>
          </a:p>
        </p:txBody>
      </p:sp>
    </p:spTree>
    <p:extLst>
      <p:ext uri="{BB962C8B-B14F-4D97-AF65-F5344CB8AC3E}">
        <p14:creationId xmlns:p14="http://schemas.microsoft.com/office/powerpoint/2010/main" xmlns="" val="1385113070"/>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$skip</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Skips over the specified number of documents that pass into the stage and passes the remaining documents to the next stage in the pipeline.</a:t>
            </a:r>
            <a:endParaRPr lang="en-US" dirty="0"/>
          </a:p>
        </p:txBody>
      </p:sp>
    </p:spTree>
    <p:extLst>
      <p:ext uri="{BB962C8B-B14F-4D97-AF65-F5344CB8AC3E}">
        <p14:creationId xmlns:p14="http://schemas.microsoft.com/office/powerpoint/2010/main" xmlns="" val="2557535835"/>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$skip: &lt;positive integer&gt; }</a:t>
            </a:r>
          </a:p>
        </p:txBody>
      </p:sp>
      <p:sp>
        <p:nvSpPr>
          <p:cNvPr id="8" name="Rectangle 7"/>
          <p:cNvSpPr/>
          <p:nvPr/>
        </p:nvSpPr>
        <p:spPr>
          <a:xfrm>
            <a:off x="149188" y="2231648"/>
            <a:ext cx="8845624"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{$skip:2} ])</a:t>
            </a:r>
          </a:p>
        </p:txBody>
      </p:sp>
    </p:spTree>
    <p:extLst>
      <p:ext uri="{BB962C8B-B14F-4D97-AF65-F5344CB8AC3E}">
        <p14:creationId xmlns:p14="http://schemas.microsoft.com/office/powerpoint/2010/main" xmlns="" val="1459319695"/>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$count</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Passes a document to the next stage that contains a count of the number of documents input to the stage.</a:t>
            </a:r>
            <a:endParaRPr lang="en-US" dirty="0"/>
          </a:p>
        </p:txBody>
      </p:sp>
    </p:spTree>
    <p:extLst>
      <p:ext uri="{BB962C8B-B14F-4D97-AF65-F5344CB8AC3E}">
        <p14:creationId xmlns:p14="http://schemas.microsoft.com/office/powerpoint/2010/main" xmlns="" val="3435054568"/>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$count: &lt;string&gt; }</a:t>
            </a:r>
          </a:p>
        </p:txBody>
      </p:sp>
    </p:spTree>
    <p:extLst>
      <p:ext uri="{BB962C8B-B14F-4D97-AF65-F5344CB8AC3E}">
        <p14:creationId xmlns:p14="http://schemas.microsoft.com/office/powerpoint/2010/main" xmlns="" val="3090784624"/>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Database Security and Authentication</a:t>
            </a:r>
            <a:endParaRPr lang="en-US" dirty="0"/>
          </a:p>
        </p:txBody>
      </p:sp>
      <p:sp>
        <p:nvSpPr>
          <p:cNvPr id="3" name="Rectangle 2"/>
          <p:cNvSpPr/>
          <p:nvPr/>
        </p:nvSpPr>
        <p:spPr>
          <a:xfrm>
            <a:off x="214282" y="3782801"/>
            <a:ext cx="8715436" cy="1754326"/>
          </a:xfrm>
          <a:prstGeom prst="rect">
            <a:avLst/>
          </a:prstGeom>
          <a:solidFill>
            <a:schemeClr val="accent6">
              <a:lumMod val="20000"/>
              <a:lumOff val="80000"/>
            </a:schemeClr>
          </a:solidFill>
        </p:spPr>
        <p:txBody>
          <a:bodyPr wrap="square">
            <a:spAutoFit/>
          </a:bodyPr>
          <a:lstStyle/>
          <a:p>
            <a:r>
              <a:rPr lang="en-US" dirty="0" smtClean="0"/>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endParaRPr lang="en-US" dirty="0"/>
          </a:p>
        </p:txBody>
      </p:sp>
    </p:spTree>
    <p:extLst>
      <p:ext uri="{BB962C8B-B14F-4D97-AF65-F5344CB8AC3E}">
        <p14:creationId xmlns:p14="http://schemas.microsoft.com/office/powerpoint/2010/main" xmlns="" val="3435054568"/>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db.getUser() / db.getUsers()</a:t>
            </a:r>
            <a:endParaRPr lang="en-US" dirty="0" smtClean="0"/>
          </a:p>
          <a:p>
            <a:endParaRPr lang="en-US" dirty="0"/>
          </a:p>
        </p:txBody>
      </p:sp>
    </p:spTree>
    <p:extLst>
      <p:ext uri="{BB962C8B-B14F-4D97-AF65-F5344CB8AC3E}">
        <p14:creationId xmlns:p14="http://schemas.microsoft.com/office/powerpoint/2010/main" xmlns="" val="3435054568"/>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Types of Data</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14282" y="849325"/>
            <a:ext cx="8715436" cy="1508105"/>
          </a:xfrm>
          <a:prstGeom prst="rect">
            <a:avLst/>
          </a:prstGeom>
        </p:spPr>
        <p:txBody>
          <a:bodyPr wrap="square">
            <a:spAutoFit/>
          </a:bodyPr>
          <a:lstStyle/>
          <a:p>
            <a:r>
              <a:rPr lang="en-US" sz="2000" b="1" i="1" dirty="0" smtClean="0">
                <a:solidFill>
                  <a:srgbClr val="FF5A36"/>
                </a:solidFill>
              </a:rPr>
              <a:t>Semi-Structured</a:t>
            </a:r>
            <a:endParaRPr lang="en-US" b="1" i="1" dirty="0" smtClean="0">
              <a:solidFill>
                <a:srgbClr val="FF5A36"/>
              </a:solidFill>
            </a:endParaRPr>
          </a:p>
          <a:p>
            <a:r>
              <a:rPr lang="en-US" dirty="0" smtClean="0">
                <a:solidFill>
                  <a:srgbClr val="036883"/>
                </a:solidFill>
              </a:rPr>
              <a:t>Semi-Structured Data is a type of data which does not have a formal structure of a data model, i.e. a table definition in a relational DBMS, but it has some properties like tags and other markers to separate elements that makes it easier to analyze. XML files or JSON documents are examples of semi-structured data.</a:t>
            </a:r>
          </a:p>
        </p:txBody>
      </p:sp>
      <p:sp>
        <p:nvSpPr>
          <p:cNvPr id="2049" name="Rectangle 1"/>
          <p:cNvSpPr>
            <a:spLocks noChangeArrowheads="1"/>
          </p:cNvSpPr>
          <p:nvPr/>
        </p:nvSpPr>
        <p:spPr bwMode="auto">
          <a:xfrm>
            <a:off x="214282" y="2500306"/>
            <a:ext cx="8501122" cy="3877985"/>
          </a:xfrm>
          <a:prstGeom prst="rect">
            <a:avLst/>
          </a:prstGeom>
          <a:solidFill>
            <a:srgbClr val="F7F7F5"/>
          </a:solid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666600"/>
                </a:solidFill>
                <a:effectLst/>
                <a:latin typeface="Source Code Pro"/>
                <a:cs typeface="Arial" pitchFamily="34" charset="0"/>
              </a:rPr>
              <a:t> [</a:t>
            </a:r>
            <a:r>
              <a:rPr kumimoji="0" lang="en-US" b="0" i="0" u="none" strike="noStrike" cap="none" normalizeH="0" baseline="0" dirty="0" smtClean="0">
                <a:ln>
                  <a:noFill/>
                </a:ln>
                <a:solidFill>
                  <a:srgbClr val="000000"/>
                </a:solidFill>
                <a:effectLst/>
                <a:latin typeface="Source Code Pro"/>
                <a:cs typeface="Arial" pitchFamily="34" charset="0"/>
              </a:rPr>
              <a:t> </a:t>
            </a:r>
          </a:p>
          <a:p>
            <a:pPr lvl="0" fontAlgn="base">
              <a:spcBef>
                <a:spcPct val="0"/>
              </a:spcBef>
              <a:spcAft>
                <a:spcPct val="0"/>
              </a:spcAft>
            </a:pPr>
            <a:r>
              <a:rPr kumimoji="0" lang="en-US" b="0" i="0" u="none" strike="noStrike" cap="none" normalizeH="0" baseline="0" dirty="0" smtClean="0">
                <a:ln>
                  <a:noFill/>
                </a:ln>
                <a:solidFill>
                  <a:srgbClr val="000000"/>
                </a:solidFill>
                <a:effectLst/>
                <a:latin typeface="Source Code Pro"/>
                <a:cs typeface="Arial" pitchFamily="34" charset="0"/>
              </a:rPr>
              <a:t>     </a:t>
            </a:r>
            <a:r>
              <a:rPr kumimoji="0" lang="en-US" b="0" i="0" u="none" strike="noStrike" cap="none" normalizeH="0" baseline="0" dirty="0" smtClean="0">
                <a:ln>
                  <a:noFill/>
                </a:ln>
                <a:solidFill>
                  <a:srgbClr val="666600"/>
                </a:solidFill>
                <a:effectLst/>
                <a:latin typeface="Source Code Pro"/>
                <a:cs typeface="Arial" pitchFamily="34" charset="0"/>
              </a:rPr>
              <a:t>{</a:t>
            </a:r>
          </a:p>
          <a:p>
            <a:pPr lvl="0" fontAlgn="base">
              <a:spcBef>
                <a:spcPct val="0"/>
              </a:spcBef>
              <a:spcAft>
                <a:spcPct val="0"/>
              </a:spcAft>
            </a:pPr>
            <a:r>
              <a:rPr lang="en-US" dirty="0" smtClean="0">
                <a:solidFill>
                  <a:srgbClr val="666600"/>
                </a:solidFill>
                <a:latin typeface="Source Code Pro"/>
                <a:cs typeface="Arial" pitchFamily="34" charset="0"/>
              </a:rPr>
              <a:t>          </a:t>
            </a:r>
            <a:r>
              <a:rPr kumimoji="0" lang="en-US" b="0" i="0" u="none" strike="noStrike" cap="none" normalizeH="0" baseline="0" dirty="0" smtClean="0">
                <a:ln>
                  <a:noFill/>
                </a:ln>
                <a:solidFill>
                  <a:srgbClr val="000000"/>
                </a:solidFill>
                <a:effectLst/>
                <a:latin typeface="Source Code Pro"/>
                <a:cs typeface="Arial" pitchFamily="34" charset="0"/>
              </a:rPr>
              <a:t>first_name </a:t>
            </a:r>
            <a:r>
              <a:rPr kumimoji="0" lang="en-US" b="0" i="0" u="none" strike="noStrike" cap="none" normalizeH="0" baseline="0" dirty="0" smtClean="0">
                <a:ln>
                  <a:noFill/>
                </a:ln>
                <a:solidFill>
                  <a:srgbClr val="666600"/>
                </a:solidFill>
                <a:effectLst/>
                <a:latin typeface="Source Code Pro"/>
                <a:cs typeface="Arial" pitchFamily="34" charset="0"/>
              </a:rPr>
              <a:t>:</a:t>
            </a:r>
            <a:r>
              <a:rPr kumimoji="0" lang="en-US" b="0" i="0" u="none" strike="noStrike" cap="none" normalizeH="0" baseline="0" dirty="0" smtClean="0">
                <a:ln>
                  <a:noFill/>
                </a:ln>
                <a:solidFill>
                  <a:srgbClr val="000000"/>
                </a:solidFill>
                <a:effectLst/>
                <a:latin typeface="Source Code Pro"/>
                <a:cs typeface="Arial" pitchFamily="34" charset="0"/>
              </a:rPr>
              <a:t> </a:t>
            </a:r>
            <a:r>
              <a:rPr lang="en-US" dirty="0" smtClean="0">
                <a:solidFill>
                  <a:srgbClr val="008800"/>
                </a:solidFill>
                <a:latin typeface="Source Code Pro"/>
                <a:cs typeface="Arial" pitchFamily="34" charset="0"/>
              </a:rPr>
              <a:t>"</a:t>
            </a:r>
            <a:r>
              <a:rPr kumimoji="0" lang="en-US" b="0" i="0" u="none" strike="noStrike" cap="none" normalizeH="0" baseline="0" dirty="0" smtClean="0">
                <a:ln>
                  <a:noFill/>
                </a:ln>
                <a:solidFill>
                  <a:srgbClr val="008800"/>
                </a:solidFill>
                <a:effectLst/>
                <a:latin typeface="Source Code Pro"/>
                <a:cs typeface="Arial" pitchFamily="34" charset="0"/>
              </a:rPr>
              <a:t>Saleel"</a:t>
            </a:r>
            <a:r>
              <a:rPr kumimoji="0" lang="en-US" b="0" i="0" u="none" strike="noStrike" cap="none" normalizeH="0" baseline="0" dirty="0" smtClean="0">
                <a:ln>
                  <a:noFill/>
                </a:ln>
                <a:solidFill>
                  <a:srgbClr val="666600"/>
                </a:solidFill>
                <a:effectLst/>
                <a:latin typeface="Source Code Pro"/>
                <a:cs typeface="Arial" pitchFamily="34" charset="0"/>
              </a:rPr>
              <a:t>,</a:t>
            </a:r>
          </a:p>
          <a:p>
            <a:pPr lvl="0" fontAlgn="base">
              <a:spcBef>
                <a:spcPct val="0"/>
              </a:spcBef>
              <a:spcAft>
                <a:spcPct val="0"/>
              </a:spcAft>
            </a:pPr>
            <a:r>
              <a:rPr kumimoji="0" lang="en-US" b="0" i="0" u="none" strike="noStrike" cap="none" normalizeH="0" baseline="0" dirty="0" smtClean="0">
                <a:ln>
                  <a:noFill/>
                </a:ln>
                <a:solidFill>
                  <a:srgbClr val="000000"/>
                </a:solidFill>
                <a:effectLst/>
                <a:latin typeface="Source Code Pro"/>
                <a:cs typeface="Arial" pitchFamily="34" charset="0"/>
              </a:rPr>
              <a:t>          last_name </a:t>
            </a:r>
            <a:r>
              <a:rPr kumimoji="0" lang="en-US" b="0" i="0" u="none" strike="noStrike" cap="none" normalizeH="0" baseline="0" dirty="0" smtClean="0">
                <a:ln>
                  <a:noFill/>
                </a:ln>
                <a:solidFill>
                  <a:srgbClr val="666600"/>
                </a:solidFill>
                <a:effectLst/>
                <a:latin typeface="Source Code Pro"/>
                <a:cs typeface="Arial" pitchFamily="34" charset="0"/>
              </a:rPr>
              <a:t>:</a:t>
            </a:r>
            <a:r>
              <a:rPr kumimoji="0" lang="en-US" b="0" i="0" u="none" strike="noStrike" cap="none" normalizeH="0" baseline="0" dirty="0" smtClean="0">
                <a:ln>
                  <a:noFill/>
                </a:ln>
                <a:solidFill>
                  <a:srgbClr val="000000"/>
                </a:solidFill>
                <a:effectLst/>
                <a:latin typeface="Source Code Pro"/>
                <a:cs typeface="Arial" pitchFamily="34" charset="0"/>
              </a:rPr>
              <a:t> </a:t>
            </a:r>
            <a:r>
              <a:rPr lang="en-US" dirty="0" smtClean="0">
                <a:solidFill>
                  <a:srgbClr val="008800"/>
                </a:solidFill>
                <a:latin typeface="Source Code Pro"/>
                <a:cs typeface="Arial" pitchFamily="34" charset="0"/>
              </a:rPr>
              <a:t>"</a:t>
            </a:r>
            <a:r>
              <a:rPr kumimoji="0" lang="en-US" b="0" i="0" u="none" strike="noStrike" cap="none" normalizeH="0" baseline="0" dirty="0" smtClean="0">
                <a:ln>
                  <a:noFill/>
                </a:ln>
                <a:solidFill>
                  <a:srgbClr val="008800"/>
                </a:solidFill>
                <a:effectLst/>
                <a:latin typeface="Source Code Pro"/>
                <a:cs typeface="Arial" pitchFamily="34" charset="0"/>
              </a:rPr>
              <a:t>Bagde"</a:t>
            </a:r>
            <a:r>
              <a:rPr kumimoji="0" lang="en-US" b="0" i="0" u="none" strike="noStrike" cap="none" normalizeH="0" baseline="0" dirty="0" smtClean="0">
                <a:ln>
                  <a:noFill/>
                </a:ln>
                <a:solidFill>
                  <a:srgbClr val="666600"/>
                </a:solidFill>
                <a:effectLst/>
                <a:latin typeface="Source Code Pro"/>
                <a:cs typeface="Arial" pitchFamily="34" charset="0"/>
              </a:rPr>
              <a:t>,</a:t>
            </a:r>
            <a:r>
              <a:rPr kumimoji="0" lang="en-US" b="0" i="0" u="none" strike="noStrike" cap="none" normalizeH="0" baseline="0" dirty="0" smtClean="0">
                <a:ln>
                  <a:noFill/>
                </a:ln>
                <a:solidFill>
                  <a:srgbClr val="000000"/>
                </a:solidFill>
                <a:effectLst/>
                <a:latin typeface="Source Code Pro"/>
                <a:cs typeface="Arial" pitchFamily="34" charset="0"/>
              </a:rPr>
              <a:t> </a:t>
            </a:r>
          </a:p>
          <a:p>
            <a:pPr lvl="0" fontAlgn="base">
              <a:spcBef>
                <a:spcPct val="0"/>
              </a:spcBef>
              <a:spcAft>
                <a:spcPct val="0"/>
              </a:spcAft>
            </a:pPr>
            <a:r>
              <a:rPr kumimoji="0" lang="en-US" b="0" i="0" u="none" strike="noStrike" cap="none" normalizeH="0" baseline="0" dirty="0" smtClean="0">
                <a:ln>
                  <a:noFill/>
                </a:ln>
                <a:solidFill>
                  <a:srgbClr val="000000"/>
                </a:solidFill>
                <a:effectLst/>
                <a:latin typeface="Source Code Pro"/>
                <a:cs typeface="Arial" pitchFamily="34" charset="0"/>
              </a:rPr>
              <a:t>          order_id </a:t>
            </a:r>
            <a:r>
              <a:rPr kumimoji="0" lang="en-US" b="0" i="0" u="none" strike="noStrike" cap="none" normalizeH="0" baseline="0" dirty="0" smtClean="0">
                <a:ln>
                  <a:noFill/>
                </a:ln>
                <a:solidFill>
                  <a:srgbClr val="666600"/>
                </a:solidFill>
                <a:effectLst/>
                <a:latin typeface="Source Code Pro"/>
                <a:cs typeface="Arial" pitchFamily="34" charset="0"/>
              </a:rPr>
              <a:t>:</a:t>
            </a:r>
            <a:r>
              <a:rPr kumimoji="0" lang="en-US" b="0" i="0" u="none" strike="noStrike" cap="none" normalizeH="0" baseline="0" dirty="0" smtClean="0">
                <a:ln>
                  <a:noFill/>
                </a:ln>
                <a:solidFill>
                  <a:srgbClr val="000000"/>
                </a:solidFill>
                <a:effectLst/>
                <a:latin typeface="Source Code Pro"/>
                <a:cs typeface="Arial" pitchFamily="34" charset="0"/>
              </a:rPr>
              <a:t> </a:t>
            </a:r>
            <a:r>
              <a:rPr kumimoji="0" lang="en-US" b="0" i="0" u="none" strike="noStrike" cap="none" normalizeH="0" baseline="0" dirty="0" smtClean="0">
                <a:ln>
                  <a:noFill/>
                </a:ln>
                <a:solidFill>
                  <a:srgbClr val="008800"/>
                </a:solidFill>
                <a:effectLst/>
                <a:latin typeface="Source Code Pro"/>
                <a:cs typeface="Arial" pitchFamily="34" charset="0"/>
              </a:rPr>
              <a:t>123456</a:t>
            </a:r>
            <a:r>
              <a:rPr kumimoji="0" lang="en-US" b="0" i="0" u="none" strike="noStrike" cap="none" normalizeH="0" baseline="0" dirty="0" smtClean="0">
                <a:ln>
                  <a:noFill/>
                </a:ln>
                <a:solidFill>
                  <a:srgbClr val="666600"/>
                </a:solidFill>
                <a:effectLst/>
                <a:latin typeface="Source Code Pro"/>
                <a:cs typeface="Arial" pitchFamily="34" charset="0"/>
              </a:rPr>
              <a:t>,</a:t>
            </a:r>
            <a:r>
              <a:rPr kumimoji="0" lang="en-US" b="0" i="0" u="none" strike="noStrike" cap="none" normalizeH="0" baseline="0" dirty="0" smtClean="0">
                <a:ln>
                  <a:noFill/>
                </a:ln>
                <a:solidFill>
                  <a:srgbClr val="000000"/>
                </a:solidFill>
                <a:effectLst/>
                <a:latin typeface="Source Code Pro"/>
                <a:cs typeface="Arial" pitchFamily="34" charset="0"/>
              </a:rPr>
              <a:t> </a:t>
            </a:r>
          </a:p>
          <a:p>
            <a:pPr lvl="0" fontAlgn="base">
              <a:spcBef>
                <a:spcPct val="0"/>
              </a:spcBef>
              <a:spcAft>
                <a:spcPct val="0"/>
              </a:spcAft>
            </a:pPr>
            <a:r>
              <a:rPr kumimoji="0" lang="en-US" b="0" i="0" u="none" strike="noStrike" cap="none" normalizeH="0" baseline="0" dirty="0" smtClean="0">
                <a:ln>
                  <a:noFill/>
                </a:ln>
                <a:solidFill>
                  <a:srgbClr val="000000"/>
                </a:solidFill>
                <a:effectLst/>
                <a:latin typeface="Source Code Pro"/>
                <a:cs typeface="Arial" pitchFamily="34" charset="0"/>
              </a:rPr>
              <a:t>          order_total </a:t>
            </a:r>
            <a:r>
              <a:rPr kumimoji="0" lang="en-US" b="0" i="0" u="none" strike="noStrike" cap="none" normalizeH="0" baseline="0" dirty="0" smtClean="0">
                <a:ln>
                  <a:noFill/>
                </a:ln>
                <a:solidFill>
                  <a:srgbClr val="666600"/>
                </a:solidFill>
                <a:effectLst/>
                <a:latin typeface="Source Code Pro"/>
                <a:cs typeface="Arial" pitchFamily="34" charset="0"/>
              </a:rPr>
              <a:t>:</a:t>
            </a:r>
            <a:r>
              <a:rPr kumimoji="0" lang="en-US" b="0" i="0" u="none" strike="noStrike" cap="none" normalizeH="0" baseline="0" dirty="0" smtClean="0">
                <a:ln>
                  <a:noFill/>
                </a:ln>
                <a:solidFill>
                  <a:srgbClr val="000000"/>
                </a:solidFill>
                <a:effectLst/>
                <a:latin typeface="Source Code Pro"/>
                <a:cs typeface="Arial" pitchFamily="34" charset="0"/>
              </a:rPr>
              <a:t> </a:t>
            </a:r>
            <a:r>
              <a:rPr kumimoji="0" lang="en-US" b="0" i="0" u="none" strike="noStrike" cap="none" normalizeH="0" baseline="0" dirty="0" smtClean="0">
                <a:ln>
                  <a:noFill/>
                </a:ln>
                <a:solidFill>
                  <a:srgbClr val="008800"/>
                </a:solidFill>
                <a:effectLst/>
                <a:latin typeface="Source Code Pro"/>
                <a:cs typeface="Arial" pitchFamily="34" charset="0"/>
              </a:rPr>
              <a:t>12.34</a:t>
            </a:r>
          </a:p>
          <a:p>
            <a:pPr lvl="0" fontAlgn="base">
              <a:spcBef>
                <a:spcPct val="0"/>
              </a:spcBef>
              <a:spcAft>
                <a:spcPct val="0"/>
              </a:spcAft>
            </a:pPr>
            <a:r>
              <a:rPr kumimoji="0" lang="en-US" b="0" i="0" u="none" strike="noStrike" cap="none" normalizeH="0" baseline="0" dirty="0" smtClean="0">
                <a:ln>
                  <a:noFill/>
                </a:ln>
                <a:solidFill>
                  <a:srgbClr val="000000"/>
                </a:solidFill>
                <a:effectLst/>
                <a:latin typeface="Source Code Pro"/>
                <a:cs typeface="Arial" pitchFamily="34" charset="0"/>
              </a:rPr>
              <a:t>      </a:t>
            </a:r>
            <a:r>
              <a:rPr kumimoji="0" lang="en-US" b="0" i="0" u="none" strike="noStrike" cap="none" normalizeH="0" baseline="0" dirty="0" smtClean="0">
                <a:ln>
                  <a:noFill/>
                </a:ln>
                <a:solidFill>
                  <a:srgbClr val="666600"/>
                </a:solidFill>
                <a:effectLst/>
                <a:latin typeface="Source Code Pro"/>
                <a:cs typeface="Arial" pitchFamily="34" charset="0"/>
              </a:rPr>
              <a:t>},</a:t>
            </a:r>
            <a:r>
              <a:rPr kumimoji="0" lang="en-US" b="0" i="0" u="none" strike="noStrike" cap="none" normalizeH="0" baseline="0" dirty="0" smtClean="0">
                <a:ln>
                  <a:noFill/>
                </a:ln>
                <a:solidFill>
                  <a:srgbClr val="000000"/>
                </a:solidFill>
                <a:effectLst/>
                <a:latin typeface="Source Code Pro"/>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lang="en-US" dirty="0" smtClean="0">
                <a:solidFill>
                  <a:srgbClr val="000000"/>
                </a:solidFill>
                <a:latin typeface="Source Code Pro"/>
                <a:cs typeface="Arial" pitchFamily="34" charset="0"/>
              </a:rPr>
              <a:t>     </a:t>
            </a:r>
            <a:r>
              <a:rPr kumimoji="0" lang="en-US" b="0" i="0" u="none" strike="noStrike" cap="none" normalizeH="0" baseline="0" dirty="0" smtClean="0">
                <a:ln>
                  <a:noFill/>
                </a:ln>
                <a:solidFill>
                  <a:srgbClr val="000000"/>
                </a:solidFill>
                <a:effectLst/>
                <a:latin typeface="Source Code Pro"/>
                <a:cs typeface="Arial" pitchFamily="34" charset="0"/>
              </a:rPr>
              <a:t> </a:t>
            </a:r>
            <a:r>
              <a:rPr kumimoji="0" lang="en-US" b="0" i="0" u="none" strike="noStrike" cap="none" normalizeH="0" baseline="0" dirty="0" smtClean="0">
                <a:ln>
                  <a:noFill/>
                </a:ln>
                <a:solidFill>
                  <a:srgbClr val="666600"/>
                </a:solidFill>
                <a:effectLst/>
                <a:latin typeface="Source Code Pro"/>
                <a:cs typeface="Arial" pitchFamily="34" charset="0"/>
              </a:rPr>
              <a:t>{</a:t>
            </a:r>
            <a:r>
              <a:rPr kumimoji="0" lang="en-US" b="0" i="0" u="none" strike="noStrike" cap="none" normalizeH="0" baseline="0" dirty="0" smtClean="0">
                <a:ln>
                  <a:noFill/>
                </a:ln>
                <a:solidFill>
                  <a:srgbClr val="000000"/>
                </a:solidFill>
                <a:effectLst/>
                <a:latin typeface="Source Code Pro"/>
                <a:cs typeface="Arial" pitchFamily="34" charset="0"/>
              </a:rPr>
              <a:t> </a:t>
            </a:r>
          </a:p>
          <a:p>
            <a:pPr lvl="0" fontAlgn="base">
              <a:spcBef>
                <a:spcPct val="0"/>
              </a:spcBef>
              <a:spcAft>
                <a:spcPct val="0"/>
              </a:spcAft>
            </a:pPr>
            <a:r>
              <a:rPr kumimoji="0" lang="en-US" b="0" i="0" u="none" strike="noStrike" cap="none" normalizeH="0" baseline="0" dirty="0" smtClean="0">
                <a:ln>
                  <a:noFill/>
                </a:ln>
                <a:solidFill>
                  <a:srgbClr val="000000"/>
                </a:solidFill>
                <a:effectLst/>
                <a:latin typeface="Source Code Pro"/>
                <a:cs typeface="Arial" pitchFamily="34" charset="0"/>
              </a:rPr>
              <a:t>          first_name </a:t>
            </a:r>
            <a:r>
              <a:rPr kumimoji="0" lang="en-US" b="0" i="0" u="none" strike="noStrike" cap="none" normalizeH="0" baseline="0" dirty="0" smtClean="0">
                <a:ln>
                  <a:noFill/>
                </a:ln>
                <a:solidFill>
                  <a:srgbClr val="666600"/>
                </a:solidFill>
                <a:effectLst/>
                <a:latin typeface="Source Code Pro"/>
                <a:cs typeface="Arial" pitchFamily="34" charset="0"/>
              </a:rPr>
              <a:t>:</a:t>
            </a:r>
            <a:r>
              <a:rPr kumimoji="0" lang="en-US" b="0" i="0" u="none" strike="noStrike" cap="none" normalizeH="0" baseline="0" dirty="0" smtClean="0">
                <a:ln>
                  <a:noFill/>
                </a:ln>
                <a:solidFill>
                  <a:srgbClr val="000000"/>
                </a:solidFill>
                <a:effectLst/>
                <a:latin typeface="Source Code Pro"/>
                <a:cs typeface="Arial" pitchFamily="34" charset="0"/>
              </a:rPr>
              <a:t> </a:t>
            </a:r>
            <a:r>
              <a:rPr lang="en-US" dirty="0" smtClean="0">
                <a:solidFill>
                  <a:srgbClr val="008800"/>
                </a:solidFill>
                <a:latin typeface="Source Code Pro"/>
                <a:cs typeface="Arial" pitchFamily="34" charset="0"/>
              </a:rPr>
              <a:t>"</a:t>
            </a:r>
            <a:r>
              <a:rPr kumimoji="0" lang="en-US" b="0" i="0" u="none" strike="noStrike" cap="none" normalizeH="0" baseline="0" dirty="0" smtClean="0">
                <a:ln>
                  <a:noFill/>
                </a:ln>
                <a:solidFill>
                  <a:srgbClr val="008800"/>
                </a:solidFill>
                <a:effectLst/>
                <a:latin typeface="Source Code Pro"/>
                <a:cs typeface="Arial" pitchFamily="34" charset="0"/>
              </a:rPr>
              <a:t>Sharmin"</a:t>
            </a:r>
            <a:r>
              <a:rPr kumimoji="0" lang="en-US" b="0" i="0" u="none" strike="noStrike" cap="none" normalizeH="0" baseline="0" dirty="0" smtClean="0">
                <a:ln>
                  <a:noFill/>
                </a:ln>
                <a:solidFill>
                  <a:srgbClr val="666600"/>
                </a:solidFill>
                <a:effectLst/>
                <a:latin typeface="Source Code Pro"/>
                <a:cs typeface="Arial" pitchFamily="34" charset="0"/>
              </a:rPr>
              <a:t>,</a:t>
            </a:r>
          </a:p>
          <a:p>
            <a:pPr lvl="0" fontAlgn="base">
              <a:spcBef>
                <a:spcPct val="0"/>
              </a:spcBef>
              <a:spcAft>
                <a:spcPct val="0"/>
              </a:spcAft>
            </a:pPr>
            <a:r>
              <a:rPr kumimoji="0" lang="en-US" b="0" i="0" u="none" strike="noStrike" cap="none" normalizeH="0" baseline="0" dirty="0" smtClean="0">
                <a:ln>
                  <a:noFill/>
                </a:ln>
                <a:solidFill>
                  <a:srgbClr val="000000"/>
                </a:solidFill>
                <a:effectLst/>
                <a:latin typeface="Source Code Pro"/>
                <a:cs typeface="Arial" pitchFamily="34" charset="0"/>
              </a:rPr>
              <a:t>          last_name </a:t>
            </a:r>
            <a:r>
              <a:rPr kumimoji="0" lang="en-US" b="0" i="0" u="none" strike="noStrike" cap="none" normalizeH="0" baseline="0" dirty="0" smtClean="0">
                <a:ln>
                  <a:noFill/>
                </a:ln>
                <a:solidFill>
                  <a:srgbClr val="666600"/>
                </a:solidFill>
                <a:effectLst/>
                <a:latin typeface="Source Code Pro"/>
                <a:cs typeface="Arial" pitchFamily="34" charset="0"/>
              </a:rPr>
              <a:t>:</a:t>
            </a:r>
            <a:r>
              <a:rPr kumimoji="0" lang="en-US" b="0" i="0" u="none" strike="noStrike" cap="none" normalizeH="0" baseline="0" dirty="0" smtClean="0">
                <a:ln>
                  <a:noFill/>
                </a:ln>
                <a:solidFill>
                  <a:srgbClr val="000000"/>
                </a:solidFill>
                <a:effectLst/>
                <a:latin typeface="Source Code Pro"/>
                <a:cs typeface="Arial" pitchFamily="34" charset="0"/>
              </a:rPr>
              <a:t> </a:t>
            </a:r>
            <a:r>
              <a:rPr lang="en-US" dirty="0" smtClean="0">
                <a:solidFill>
                  <a:srgbClr val="008800"/>
                </a:solidFill>
                <a:latin typeface="Source Code Pro"/>
                <a:cs typeface="Arial" pitchFamily="34" charset="0"/>
              </a:rPr>
              <a:t>"</a:t>
            </a:r>
            <a:r>
              <a:rPr kumimoji="0" lang="en-US" b="0" i="0" u="none" strike="noStrike" cap="none" normalizeH="0" baseline="0" dirty="0" smtClean="0">
                <a:ln>
                  <a:noFill/>
                </a:ln>
                <a:solidFill>
                  <a:srgbClr val="008800"/>
                </a:solidFill>
                <a:effectLst/>
                <a:latin typeface="Source Code Pro"/>
                <a:cs typeface="Arial" pitchFamily="34" charset="0"/>
              </a:rPr>
              <a:t>Bagde"</a:t>
            </a:r>
            <a:r>
              <a:rPr kumimoji="0" lang="en-US" b="0" i="0" u="none" strike="noStrike" cap="none" normalizeH="0" baseline="0" dirty="0" smtClean="0">
                <a:ln>
                  <a:noFill/>
                </a:ln>
                <a:solidFill>
                  <a:srgbClr val="666600"/>
                </a:solidFill>
                <a:effectLst/>
                <a:latin typeface="Source Code Pro"/>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Source Code Pro"/>
                <a:cs typeface="Arial" pitchFamily="34" charset="0"/>
              </a:rPr>
              <a:t>          order_id </a:t>
            </a:r>
            <a:r>
              <a:rPr kumimoji="0" lang="en-US" b="0" i="0" u="none" strike="noStrike" cap="none" normalizeH="0" baseline="0" dirty="0" smtClean="0">
                <a:ln>
                  <a:noFill/>
                </a:ln>
                <a:solidFill>
                  <a:srgbClr val="666600"/>
                </a:solidFill>
                <a:effectLst/>
                <a:latin typeface="Source Code Pro"/>
                <a:cs typeface="Arial" pitchFamily="34" charset="0"/>
              </a:rPr>
              <a:t>:</a:t>
            </a:r>
            <a:r>
              <a:rPr kumimoji="0" lang="en-US" b="0" i="0" u="none" strike="noStrike" cap="none" normalizeH="0" baseline="0" dirty="0" smtClean="0">
                <a:ln>
                  <a:noFill/>
                </a:ln>
                <a:solidFill>
                  <a:srgbClr val="000000"/>
                </a:solidFill>
                <a:effectLst/>
                <a:latin typeface="Source Code Pro"/>
                <a:cs typeface="Arial" pitchFamily="34" charset="0"/>
              </a:rPr>
              <a:t> </a:t>
            </a:r>
            <a:r>
              <a:rPr kumimoji="0" lang="en-US" b="0" i="0" u="none" strike="noStrike" cap="none" normalizeH="0" baseline="0" dirty="0" smtClean="0">
                <a:ln>
                  <a:noFill/>
                </a:ln>
                <a:solidFill>
                  <a:srgbClr val="008800"/>
                </a:solidFill>
                <a:effectLst/>
                <a:latin typeface="Source Code Pro"/>
                <a:cs typeface="Arial" pitchFamily="34" charset="0"/>
              </a:rPr>
              <a:t>198765</a:t>
            </a:r>
            <a:r>
              <a:rPr kumimoji="0" lang="en-US" b="0" i="0" u="none" strike="noStrike" cap="none" normalizeH="0" baseline="0" dirty="0" smtClean="0">
                <a:ln>
                  <a:noFill/>
                </a:ln>
                <a:solidFill>
                  <a:srgbClr val="666600"/>
                </a:solidFill>
                <a:effectLst/>
                <a:latin typeface="Source Code Pro"/>
                <a:cs typeface="Arial" pitchFamily="34" charset="0"/>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Source Code Pro"/>
                <a:cs typeface="Arial" pitchFamily="34" charset="0"/>
              </a:rPr>
              <a:t>          order_total </a:t>
            </a:r>
            <a:r>
              <a:rPr kumimoji="0" lang="en-US" b="0" i="0" u="none" strike="noStrike" cap="none" normalizeH="0" baseline="0" dirty="0" smtClean="0">
                <a:ln>
                  <a:noFill/>
                </a:ln>
                <a:solidFill>
                  <a:srgbClr val="666600"/>
                </a:solidFill>
                <a:effectLst/>
                <a:latin typeface="Source Code Pro"/>
                <a:cs typeface="Arial" pitchFamily="34" charset="0"/>
              </a:rPr>
              <a:t>:</a:t>
            </a:r>
            <a:r>
              <a:rPr kumimoji="0" lang="en-US" b="0" i="0" u="none" strike="noStrike" cap="none" normalizeH="0" baseline="0" dirty="0" smtClean="0">
                <a:ln>
                  <a:noFill/>
                </a:ln>
                <a:solidFill>
                  <a:srgbClr val="000000"/>
                </a:solidFill>
                <a:effectLst/>
                <a:latin typeface="Source Code Pro"/>
                <a:cs typeface="Arial" pitchFamily="34" charset="0"/>
              </a:rPr>
              <a:t> </a:t>
            </a:r>
            <a:r>
              <a:rPr kumimoji="0" lang="en-US" b="0" i="0" u="none" strike="noStrike" cap="none" normalizeH="0" baseline="0" dirty="0" smtClean="0">
                <a:ln>
                  <a:noFill/>
                </a:ln>
                <a:solidFill>
                  <a:srgbClr val="008800"/>
                </a:solidFill>
                <a:effectLst/>
                <a:latin typeface="Source Code Pro"/>
                <a:cs typeface="Arial" pitchFamily="34" charset="0"/>
              </a:rPr>
              <a:t>98.76</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8800"/>
                </a:solidFill>
                <a:effectLst/>
                <a:latin typeface="Source Code Pro"/>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8800"/>
                </a:solidFill>
                <a:effectLst/>
                <a:latin typeface="Source Code Pro"/>
                <a:cs typeface="Arial" pitchFamily="34" charset="0"/>
              </a:rPr>
              <a:t> ]</a:t>
            </a:r>
            <a:r>
              <a:rPr kumimoji="0" lang="en-US" b="0" i="0" u="none" strike="noStrike" cap="none" normalizeH="0" baseline="0" dirty="0" smtClean="0">
                <a:ln>
                  <a:noFill/>
                </a:ln>
                <a:solidFill>
                  <a:schemeClr val="tx1"/>
                </a:solidFill>
                <a:effectLst/>
                <a:latin typeface="Arial" pitchFamily="34" charset="0"/>
                <a:cs typeface="Arial" pitchFamily="34" charset="0"/>
              </a:rPr>
              <a:t> </a:t>
            </a:r>
          </a:p>
        </p:txBody>
      </p:sp>
    </p:spTree>
    <p:extLst>
      <p:ext uri="{BB962C8B-B14F-4D97-AF65-F5344CB8AC3E}">
        <p14:creationId xmlns:p14="http://schemas.microsoft.com/office/powerpoint/2010/main" xmlns="" val="3508096533"/>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db.getUser() / db.getUsers()</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902617"/>
            <a:ext cx="8845624" cy="369332"/>
          </a:xfrm>
          <a:prstGeom prst="rect">
            <a:avLst/>
          </a:prstGeom>
        </p:spPr>
        <p:txBody>
          <a:bodyPr wrap="square">
            <a:spAutoFit/>
          </a:bodyPr>
          <a:lstStyle/>
          <a:p>
            <a:r>
              <a:rPr lang="en-US" dirty="0" smtClean="0"/>
              <a:t>Returns user information for a specified user.</a:t>
            </a:r>
            <a:endParaRPr lang="en-IN" dirty="0"/>
          </a:p>
        </p:txBody>
      </p:sp>
      <p:sp>
        <p:nvSpPr>
          <p:cNvPr id="4" name="Rectangle 3"/>
          <p:cNvSpPr/>
          <p:nvPr/>
        </p:nvSpPr>
        <p:spPr>
          <a:xfrm>
            <a:off x="149188" y="1355039"/>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db.getUser(username, args)</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2844" y="3107312"/>
            <a:ext cx="8845624" cy="369332"/>
          </a:xfrm>
          <a:prstGeom prst="rect">
            <a:avLst/>
          </a:prstGeom>
        </p:spPr>
        <p:txBody>
          <a:bodyPr wrap="square">
            <a:spAutoFit/>
          </a:bodyPr>
          <a:lstStyle/>
          <a:p>
            <a:r>
              <a:rPr lang="en-US" dirty="0" smtClean="0"/>
              <a:t>Returns information for all the users in the database.</a:t>
            </a:r>
            <a:endParaRPr lang="en-IN" dirty="0"/>
          </a:p>
        </p:txBody>
      </p:sp>
      <p:sp>
        <p:nvSpPr>
          <p:cNvPr id="9" name="Rectangle 8"/>
          <p:cNvSpPr/>
          <p:nvPr/>
        </p:nvSpPr>
        <p:spPr>
          <a:xfrm>
            <a:off x="142844" y="1997981"/>
            <a:ext cx="8845624"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db.getUser("user01")</a:t>
            </a:r>
          </a:p>
        </p:txBody>
      </p:sp>
      <p:sp>
        <p:nvSpPr>
          <p:cNvPr id="11" name="Rectangle 10"/>
          <p:cNvSpPr/>
          <p:nvPr/>
        </p:nvSpPr>
        <p:spPr>
          <a:xfrm>
            <a:off x="142844" y="4214818"/>
            <a:ext cx="8845624"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db.getUsers()</a:t>
            </a:r>
          </a:p>
        </p:txBody>
      </p:sp>
      <p:sp>
        <p:nvSpPr>
          <p:cNvPr id="10" name="Rectangle 9"/>
          <p:cNvSpPr/>
          <p:nvPr/>
        </p:nvSpPr>
        <p:spPr>
          <a:xfrm>
            <a:off x="142844" y="3559734"/>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db.getUsers()</a:t>
            </a: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xmlns="" val="3090784624"/>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db.createUser</a:t>
            </a:r>
            <a:endParaRPr lang="en-US" dirty="0"/>
          </a:p>
        </p:txBody>
      </p:sp>
    </p:spTree>
    <p:extLst>
      <p:ext uri="{BB962C8B-B14F-4D97-AF65-F5344CB8AC3E}">
        <p14:creationId xmlns:p14="http://schemas.microsoft.com/office/powerpoint/2010/main" xmlns="" val="3435054568"/>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db.createUser</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646331"/>
          </a:xfrm>
          <a:prstGeom prst="rect">
            <a:avLst/>
          </a:prstGeom>
        </p:spPr>
        <p:txBody>
          <a:bodyPr wrap="square">
            <a:spAutoFit/>
          </a:bodyPr>
          <a:lstStyle/>
          <a:p>
            <a:r>
              <a:rPr lang="en-US" dirty="0" smtClean="0"/>
              <a:t>Creates a new user for the database on which the method is run. </a:t>
            </a:r>
            <a:r>
              <a:rPr lang="en-US" smtClean="0"/>
              <a:t>db.createUser() returns a duplicate user error if the user already exists on the database.</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db.createUser(user, [writeConcern])</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214282" y="2214554"/>
            <a:ext cx="8715436" cy="3416320"/>
          </a:xfrm>
          <a:prstGeom prst="rect">
            <a:avLst/>
          </a:prstGeom>
        </p:spPr>
        <p:txBody>
          <a:bodyPr wrap="square">
            <a:spAutoFit/>
          </a:bodyPr>
          <a:lstStyle/>
          <a:p>
            <a:r>
              <a:rPr lang="en-US" dirty="0" smtClean="0">
                <a:solidFill>
                  <a:srgbClr val="FF8C00"/>
                </a:solidFill>
              </a:rPr>
              <a:t>db.createUser (</a:t>
            </a:r>
          </a:p>
          <a:p>
            <a:r>
              <a:rPr lang="en-US" dirty="0" smtClean="0">
                <a:solidFill>
                  <a:srgbClr val="FF8C00"/>
                </a:solidFill>
              </a:rPr>
              <a:t>{</a:t>
            </a:r>
          </a:p>
          <a:p>
            <a:r>
              <a:rPr lang="en-US" dirty="0" smtClean="0">
                <a:solidFill>
                  <a:srgbClr val="FF8C00"/>
                </a:solidFill>
              </a:rPr>
              <a:t>	user: "user01",</a:t>
            </a:r>
          </a:p>
          <a:p>
            <a:r>
              <a:rPr lang="en-US" dirty="0" smtClean="0">
                <a:solidFill>
                  <a:srgbClr val="FF8C00"/>
                </a:solidFill>
              </a:rPr>
              <a:t>	pwd: "user01",</a:t>
            </a:r>
          </a:p>
          <a:p>
            <a:r>
              <a:rPr lang="en-US" dirty="0" smtClean="0">
                <a:solidFill>
                  <a:srgbClr val="FF8C00"/>
                </a:solidFill>
              </a:rPr>
              <a:t>	roles:[{role: "userAdmin" , db: "db1"},</a:t>
            </a:r>
          </a:p>
          <a:p>
            <a:r>
              <a:rPr lang="en-US" dirty="0" smtClean="0">
                <a:solidFill>
                  <a:srgbClr val="FF8C00"/>
                </a:solidFill>
              </a:rPr>
              <a:t>    	          {role: "readWrite", db: "db1"}],</a:t>
            </a:r>
          </a:p>
          <a:p>
            <a:r>
              <a:rPr lang="en-US" dirty="0" smtClean="0">
                <a:solidFill>
                  <a:srgbClr val="FF8C00"/>
                </a:solidFill>
              </a:rPr>
              <a:t>	authenticationRestrictions: [ {</a:t>
            </a:r>
          </a:p>
          <a:p>
            <a:r>
              <a:rPr lang="en-US" dirty="0" smtClean="0">
                <a:solidFill>
                  <a:srgbClr val="FF8C00"/>
                </a:solidFill>
              </a:rPr>
              <a:t>        	clientSource: [ "192.168.100.26", "192.168.100.20", "192.168.100.120",      </a:t>
            </a:r>
          </a:p>
          <a:p>
            <a:r>
              <a:rPr lang="en-US" dirty="0" smtClean="0">
                <a:solidFill>
                  <a:srgbClr val="FF8C00"/>
                </a:solidFill>
              </a:rPr>
              <a:t>                                      "192.168.100.83"],</a:t>
            </a:r>
          </a:p>
          <a:p>
            <a:r>
              <a:rPr lang="en-US" dirty="0" smtClean="0">
                <a:solidFill>
                  <a:srgbClr val="FF8C00"/>
                </a:solidFill>
              </a:rPr>
              <a:t>	        serverAddress: ["192.168.100.20"]</a:t>
            </a:r>
          </a:p>
          <a:p>
            <a:r>
              <a:rPr lang="en-US" dirty="0" smtClean="0">
                <a:solidFill>
                  <a:srgbClr val="FF8C00"/>
                </a:solidFill>
              </a:rPr>
              <a:t>     } ]</a:t>
            </a:r>
          </a:p>
          <a:p>
            <a:r>
              <a:rPr lang="en-US" dirty="0" smtClean="0">
                <a:solidFill>
                  <a:srgbClr val="FF8C00"/>
                </a:solidFill>
              </a:rPr>
              <a:t>})</a:t>
            </a:r>
            <a:endParaRPr lang="en-US" dirty="0">
              <a:solidFill>
                <a:srgbClr val="FF8C00"/>
              </a:solidFill>
            </a:endParaRPr>
          </a:p>
        </p:txBody>
      </p:sp>
    </p:spTree>
    <p:extLst>
      <p:ext uri="{BB962C8B-B14F-4D97-AF65-F5344CB8AC3E}">
        <p14:creationId xmlns:p14="http://schemas.microsoft.com/office/powerpoint/2010/main" xmlns="" val="3090784624"/>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db.grantRolesToUser / db.revokeRolesFromUser </a:t>
            </a:r>
            <a:endParaRPr lang="en-US" dirty="0"/>
          </a:p>
        </p:txBody>
      </p:sp>
    </p:spTree>
    <p:extLst>
      <p:ext uri="{BB962C8B-B14F-4D97-AF65-F5344CB8AC3E}">
        <p14:creationId xmlns:p14="http://schemas.microsoft.com/office/powerpoint/2010/main" xmlns="" val="3435054568"/>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1077218"/>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db.grantRolesToUser</a:t>
            </a:r>
          </a:p>
          <a:p>
            <a:pPr algn="r">
              <a:spcBef>
                <a:spcPct val="0"/>
              </a:spcBef>
            </a:pPr>
            <a:r>
              <a:rPr lang="en-IN" sz="3200" b="1" i="1" dirty="0" smtClean="0">
                <a:solidFill>
                  <a:srgbClr val="FFFF00"/>
                </a:solidFill>
                <a:latin typeface="Arial" pitchFamily="34" charset="0"/>
                <a:cs typeface="Arial" pitchFamily="34" charset="0"/>
              </a:rPr>
              <a:t>db.revokeRolesFromUser</a:t>
            </a:r>
          </a:p>
        </p:txBody>
      </p:sp>
      <p:sp>
        <p:nvSpPr>
          <p:cNvPr id="7" name="Rectangle 6"/>
          <p:cNvSpPr/>
          <p:nvPr/>
        </p:nvSpPr>
        <p:spPr>
          <a:xfrm>
            <a:off x="149188" y="1273718"/>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881190"/>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db.grantRolesToUser( "&lt;username&gt;", [ &lt;roles&gt; ], { &lt;writeConcern&gt; }</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285720" y="2428868"/>
            <a:ext cx="6572296" cy="1477328"/>
          </a:xfrm>
          <a:prstGeom prst="rect">
            <a:avLst/>
          </a:prstGeom>
        </p:spPr>
        <p:txBody>
          <a:bodyPr wrap="square">
            <a:spAutoFit/>
          </a:bodyPr>
          <a:lstStyle/>
          <a:p>
            <a:r>
              <a:rPr lang="en-US" dirty="0" smtClean="0">
                <a:solidFill>
                  <a:srgbClr val="FF8C00"/>
                </a:solidFill>
              </a:rPr>
              <a:t>db.grantRolesToUser( "user01",</a:t>
            </a:r>
          </a:p>
          <a:p>
            <a:r>
              <a:rPr lang="en-US" dirty="0" smtClean="0">
                <a:solidFill>
                  <a:srgbClr val="FF8C00"/>
                </a:solidFill>
              </a:rPr>
              <a:t>    [</a:t>
            </a:r>
          </a:p>
          <a:p>
            <a:r>
              <a:rPr lang="en-US" dirty="0" smtClean="0">
                <a:solidFill>
                  <a:srgbClr val="FF8C00"/>
                </a:solidFill>
              </a:rPr>
              <a:t>      { role: "read", db: "db1" }</a:t>
            </a:r>
          </a:p>
          <a:p>
            <a:r>
              <a:rPr lang="en-US" dirty="0" smtClean="0">
                <a:solidFill>
                  <a:srgbClr val="FF8C00"/>
                </a:solidFill>
              </a:rPr>
              <a:t>    ]</a:t>
            </a:r>
          </a:p>
          <a:p>
            <a:r>
              <a:rPr lang="en-US" dirty="0" smtClean="0">
                <a:solidFill>
                  <a:srgbClr val="FF8C00"/>
                </a:solidFill>
              </a:rPr>
              <a:t>)</a:t>
            </a:r>
            <a:endParaRPr lang="en-US" dirty="0">
              <a:solidFill>
                <a:srgbClr val="FF8C00"/>
              </a:solidFill>
            </a:endParaRPr>
          </a:p>
        </p:txBody>
      </p:sp>
      <p:sp>
        <p:nvSpPr>
          <p:cNvPr id="8" name="Rectangle 7"/>
          <p:cNvSpPr/>
          <p:nvPr/>
        </p:nvSpPr>
        <p:spPr>
          <a:xfrm>
            <a:off x="301588" y="421481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db.revokeRolesFromUser("&lt;username&gt;", [&lt;roles&gt;], {&lt;writeConcern&gt;} )</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438120" y="4737754"/>
            <a:ext cx="6572296" cy="1477328"/>
          </a:xfrm>
          <a:prstGeom prst="rect">
            <a:avLst/>
          </a:prstGeom>
        </p:spPr>
        <p:txBody>
          <a:bodyPr wrap="square">
            <a:spAutoFit/>
          </a:bodyPr>
          <a:lstStyle/>
          <a:p>
            <a:r>
              <a:rPr lang="en-US" dirty="0" smtClean="0">
                <a:solidFill>
                  <a:srgbClr val="FF8C00"/>
                </a:solidFill>
              </a:rPr>
              <a:t>db.revokeRolesFromUser( "user01",</a:t>
            </a:r>
          </a:p>
          <a:p>
            <a:r>
              <a:rPr lang="en-US" dirty="0" smtClean="0">
                <a:solidFill>
                  <a:srgbClr val="FF8C00"/>
                </a:solidFill>
              </a:rPr>
              <a:t>    [</a:t>
            </a:r>
          </a:p>
          <a:p>
            <a:r>
              <a:rPr lang="en-US" dirty="0" smtClean="0">
                <a:solidFill>
                  <a:srgbClr val="FF8C00"/>
                </a:solidFill>
              </a:rPr>
              <a:t>      { role: "read", db: "db1" }</a:t>
            </a:r>
          </a:p>
          <a:p>
            <a:r>
              <a:rPr lang="en-US" dirty="0" smtClean="0">
                <a:solidFill>
                  <a:srgbClr val="FF8C00"/>
                </a:solidFill>
              </a:rPr>
              <a:t>    ]</a:t>
            </a:r>
          </a:p>
          <a:p>
            <a:r>
              <a:rPr lang="en-US" dirty="0" smtClean="0">
                <a:solidFill>
                  <a:srgbClr val="FF8C00"/>
                </a:solidFill>
              </a:rPr>
              <a:t>)</a:t>
            </a:r>
            <a:endParaRPr lang="en-US" dirty="0">
              <a:solidFill>
                <a:srgbClr val="FF8C00"/>
              </a:solidFill>
            </a:endParaRPr>
          </a:p>
        </p:txBody>
      </p:sp>
    </p:spTree>
    <p:extLst>
      <p:ext uri="{BB962C8B-B14F-4D97-AF65-F5344CB8AC3E}">
        <p14:creationId xmlns:p14="http://schemas.microsoft.com/office/powerpoint/2010/main" xmlns="" val="3090784624"/>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roles</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The role provides the following actions on those collections</a:t>
            </a:r>
            <a:endParaRPr lang="en-IN" dirty="0"/>
          </a:p>
        </p:txBody>
      </p:sp>
      <p:sp>
        <p:nvSpPr>
          <p:cNvPr id="4" name="Rectangle 3"/>
          <p:cNvSpPr/>
          <p:nvPr/>
        </p:nvSpPr>
        <p:spPr>
          <a:xfrm>
            <a:off x="149188" y="1593069"/>
            <a:ext cx="8761264" cy="3693319"/>
          </a:xfrm>
          <a:prstGeom prst="rect">
            <a:avLst/>
          </a:prstGeom>
        </p:spPr>
        <p:txBody>
          <a:bodyPr wrap="square">
            <a:spAutoFit/>
          </a:bodyPr>
          <a:lstStyle/>
          <a:p>
            <a:pPr marL="342900" indent="-342900">
              <a:buFont typeface="+mj-lt"/>
              <a:buAutoNum type="arabicPeriod"/>
            </a:pPr>
            <a:r>
              <a:rPr lang="en-US" dirty="0" smtClean="0">
                <a:solidFill>
                  <a:srgbClr val="049DC8"/>
                </a:solidFill>
                <a:latin typeface="Consolas" panose="020B0609020204030204" pitchFamily="49" charset="0"/>
                <a:cs typeface="Calibri" panose="020F0502020204030204" pitchFamily="34" charset="0"/>
              </a:rPr>
              <a:t>Read :- [</a:t>
            </a:r>
            <a:r>
              <a:rPr lang="fr-FR" dirty="0" smtClean="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smtClean="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smtClean="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smtClean="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smtClean="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smtClean="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smtClean="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smtClean="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smtClean="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smtClean="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xmlns="" val="3090784624"/>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db.dropAllUser() </a:t>
            </a:r>
            <a:r>
              <a:rPr lang="en-IN" dirty="0" smtClean="0"/>
              <a:t>/ </a:t>
            </a:r>
            <a:r>
              <a:rPr lang="en-US" dirty="0" smtClean="0"/>
              <a:t>db.dropUser()</a:t>
            </a:r>
          </a:p>
          <a:p>
            <a:endParaRPr lang="en-US" dirty="0"/>
          </a:p>
        </p:txBody>
      </p:sp>
    </p:spTree>
    <p:extLst>
      <p:ext uri="{BB962C8B-B14F-4D97-AF65-F5344CB8AC3E}">
        <p14:creationId xmlns:p14="http://schemas.microsoft.com/office/powerpoint/2010/main" xmlns="" val="3435054568"/>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db.dropUser() / db.dropAllUsers()</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902617"/>
            <a:ext cx="8845624" cy="369332"/>
          </a:xfrm>
          <a:prstGeom prst="rect">
            <a:avLst/>
          </a:prstGeom>
        </p:spPr>
        <p:txBody>
          <a:bodyPr wrap="square">
            <a:spAutoFit/>
          </a:bodyPr>
          <a:lstStyle/>
          <a:p>
            <a:r>
              <a:rPr lang="en-US" dirty="0" smtClean="0"/>
              <a:t>Removes the user from the current database.</a:t>
            </a:r>
            <a:endParaRPr lang="en-IN" dirty="0"/>
          </a:p>
        </p:txBody>
      </p:sp>
      <p:sp>
        <p:nvSpPr>
          <p:cNvPr id="4" name="Rectangle 3"/>
          <p:cNvSpPr/>
          <p:nvPr/>
        </p:nvSpPr>
        <p:spPr>
          <a:xfrm>
            <a:off x="149188" y="1355039"/>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db.dropUser(username, writeConcern)</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2844" y="3107312"/>
            <a:ext cx="8845624" cy="369332"/>
          </a:xfrm>
          <a:prstGeom prst="rect">
            <a:avLst/>
          </a:prstGeom>
        </p:spPr>
        <p:txBody>
          <a:bodyPr wrap="square">
            <a:spAutoFit/>
          </a:bodyPr>
          <a:lstStyle/>
          <a:p>
            <a:r>
              <a:rPr lang="en-US" dirty="0" smtClean="0"/>
              <a:t>Removes all users from the current database.</a:t>
            </a:r>
            <a:endParaRPr lang="en-IN" dirty="0"/>
          </a:p>
        </p:txBody>
      </p:sp>
      <p:sp>
        <p:nvSpPr>
          <p:cNvPr id="8" name="Rectangle 7"/>
          <p:cNvSpPr/>
          <p:nvPr/>
        </p:nvSpPr>
        <p:spPr>
          <a:xfrm>
            <a:off x="142844" y="3559734"/>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42844" y="1997981"/>
            <a:ext cx="8845624"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db.dropUser("user01")</a:t>
            </a:r>
          </a:p>
        </p:txBody>
      </p:sp>
      <p:sp>
        <p:nvSpPr>
          <p:cNvPr id="11" name="Rectangle 10"/>
          <p:cNvSpPr/>
          <p:nvPr/>
        </p:nvSpPr>
        <p:spPr>
          <a:xfrm>
            <a:off x="142844" y="4214818"/>
            <a:ext cx="8845624"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db.dropAllUser()</a:t>
            </a:r>
          </a:p>
        </p:txBody>
      </p:sp>
    </p:spTree>
    <p:extLst>
      <p:ext uri="{BB962C8B-B14F-4D97-AF65-F5344CB8AC3E}">
        <p14:creationId xmlns:p14="http://schemas.microsoft.com/office/powerpoint/2010/main" xmlns="" val="3090784624"/>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45976" y="849264"/>
            <a:ext cx="8845624" cy="369332"/>
          </a:xfrm>
          <a:prstGeom prst="rect">
            <a:avLst/>
          </a:prstGeom>
        </p:spPr>
        <p:txBody>
          <a:bodyPr wrap="square">
            <a:spAutoFit/>
          </a:bodyPr>
          <a:lstStyle/>
          <a:p>
            <a:r>
              <a:rPr lang="en-IN" dirty="0" smtClean="0">
                <a:solidFill>
                  <a:srgbClr val="222222"/>
                </a:solidFill>
                <a:latin typeface="Verdana" panose="020B0604030504040204" pitchFamily="34" charset="0"/>
              </a:rPr>
              <a:t>1. Think </a:t>
            </a:r>
            <a:r>
              <a:rPr lang="en-IN" dirty="0">
                <a:solidFill>
                  <a:srgbClr val="222222"/>
                </a:solidFill>
                <a:latin typeface="Verdana" panose="020B0604030504040204" pitchFamily="34" charset="0"/>
              </a:rPr>
              <a:t>about how multiplication can be done without actually </a:t>
            </a:r>
            <a:r>
              <a:rPr lang="en-IN" dirty="0" smtClean="0">
                <a:solidFill>
                  <a:srgbClr val="222222"/>
                </a:solidFill>
                <a:latin typeface="Verdana" panose="020B0604030504040204" pitchFamily="34" charset="0"/>
              </a:rPr>
              <a:t>multiplying </a:t>
            </a:r>
            <a:endParaRPr lang="en-IN" dirty="0"/>
          </a:p>
        </p:txBody>
      </p:sp>
      <p:sp>
        <p:nvSpPr>
          <p:cNvPr id="3" name="TextBox 2"/>
          <p:cNvSpPr txBox="1"/>
          <p:nvPr/>
        </p:nvSpPr>
        <p:spPr>
          <a:xfrm>
            <a:off x="990600"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304800" y="3700361"/>
            <a:ext cx="4648200" cy="2471839"/>
          </a:xfrm>
          <a:prstGeom prst="rect">
            <a:avLst/>
          </a:prstGeom>
        </p:spPr>
      </p:pic>
      <p:sp>
        <p:nvSpPr>
          <p:cNvPr id="6" name="Rectangle 5"/>
          <p:cNvSpPr/>
          <p:nvPr/>
        </p:nvSpPr>
        <p:spPr>
          <a:xfrm>
            <a:off x="145976" y="3243552"/>
            <a:ext cx="1317990" cy="369332"/>
          </a:xfrm>
          <a:prstGeom prst="rect">
            <a:avLst/>
          </a:prstGeom>
        </p:spPr>
        <p:txBody>
          <a:bodyPr wrap="none">
            <a:spAutoFit/>
          </a:bodyPr>
          <a:lstStyle/>
          <a:p>
            <a:r>
              <a:rPr lang="en-IN" dirty="0" smtClean="0">
                <a:solidFill>
                  <a:srgbClr val="222222"/>
                </a:solidFill>
                <a:latin typeface="Verdana" panose="020B0604030504040204" pitchFamily="34" charset="0"/>
              </a:rPr>
              <a:t>2. Square</a:t>
            </a:r>
            <a:endParaRPr lang="en-IN" dirty="0">
              <a:solidFill>
                <a:srgbClr val="222222"/>
              </a:solidFill>
              <a:latin typeface="Verdana" panose="020B0604030504040204" pitchFamily="34" charset="0"/>
            </a:endParaRPr>
          </a:p>
        </p:txBody>
      </p:sp>
      <p:pic>
        <p:nvPicPr>
          <p:cNvPr id="8" name="Picture 7"/>
          <p:cNvPicPr>
            <a:picLocks noChangeAspect="1"/>
          </p:cNvPicPr>
          <p:nvPr/>
        </p:nvPicPr>
        <p:blipFill>
          <a:blip r:embed="rId3"/>
          <a:stretch>
            <a:fillRect/>
          </a:stretch>
        </p:blipFill>
        <p:spPr>
          <a:xfrm>
            <a:off x="533400" y="1250647"/>
            <a:ext cx="4495800" cy="1883657"/>
          </a:xfrm>
          <a:prstGeom prst="rect">
            <a:avLst/>
          </a:prstGeom>
        </p:spPr>
      </p:pic>
    </p:spTree>
    <p:extLst>
      <p:ext uri="{BB962C8B-B14F-4D97-AF65-F5344CB8AC3E}">
        <p14:creationId xmlns:p14="http://schemas.microsoft.com/office/powerpoint/2010/main" xmlns="" val="3391323119"/>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214282" y="857232"/>
            <a:ext cx="8763866" cy="3170099"/>
          </a:xfrm>
          <a:prstGeom prst="rect">
            <a:avLst/>
          </a:prstGeom>
        </p:spPr>
        <p:txBody>
          <a:bodyPr wrap="square">
            <a:spAutoFit/>
          </a:bodyPr>
          <a:lstStyle/>
          <a:p>
            <a:r>
              <a:rPr lang="en-US" sz="2000" b="1" i="1" dirty="0" smtClean="0">
                <a:solidFill>
                  <a:schemeClr val="tx2"/>
                </a:solidFill>
              </a:rPr>
              <a:t>Camel Case</a:t>
            </a:r>
            <a:r>
              <a:rPr lang="en-US" sz="2000" dirty="0" smtClean="0"/>
              <a:t>: Second and subsequent words are capitalized, to make word boundaries easier to see. </a:t>
            </a:r>
          </a:p>
          <a:p>
            <a:r>
              <a:rPr lang="en-US" sz="2000" dirty="0" smtClean="0">
                <a:solidFill>
                  <a:srgbClr val="C00000"/>
                </a:solidFill>
              </a:rPr>
              <a:t>Example</a:t>
            </a:r>
            <a:r>
              <a:rPr lang="en-US" sz="2000" dirty="0" smtClean="0"/>
              <a:t>: numberOfCollegeGraduates</a:t>
            </a:r>
          </a:p>
          <a:p>
            <a:endParaRPr lang="en-US" sz="2000" dirty="0" smtClean="0"/>
          </a:p>
          <a:p>
            <a:r>
              <a:rPr lang="en-US" sz="2000" b="1" i="1" dirty="0" smtClean="0">
                <a:solidFill>
                  <a:schemeClr val="tx2"/>
                </a:solidFill>
              </a:rPr>
              <a:t>Pascal Case: </a:t>
            </a:r>
            <a:r>
              <a:rPr lang="en-US" sz="2000" dirty="0" smtClean="0"/>
              <a:t>Identical to Camel Case, except the first word is also capitalized.</a:t>
            </a:r>
          </a:p>
          <a:p>
            <a:r>
              <a:rPr lang="en-US" sz="2000" dirty="0" smtClean="0">
                <a:solidFill>
                  <a:srgbClr val="C00000"/>
                </a:solidFill>
              </a:rPr>
              <a:t>Example</a:t>
            </a:r>
            <a:r>
              <a:rPr lang="en-US" sz="2000" dirty="0" smtClean="0"/>
              <a:t>: NumberOfCollegeGraduates</a:t>
            </a:r>
          </a:p>
          <a:p>
            <a:endParaRPr lang="en-US" sz="2000" dirty="0" smtClean="0"/>
          </a:p>
          <a:p>
            <a:r>
              <a:rPr lang="en-US" sz="2000" b="1" i="1" dirty="0" smtClean="0">
                <a:solidFill>
                  <a:schemeClr val="tx2"/>
                </a:solidFill>
              </a:rPr>
              <a:t>Snake Case: </a:t>
            </a:r>
            <a:r>
              <a:rPr lang="en-US" sz="2000" dirty="0" smtClean="0"/>
              <a:t>Words are separated by underscores.</a:t>
            </a:r>
          </a:p>
          <a:p>
            <a:r>
              <a:rPr lang="en-US" sz="2000" dirty="0" smtClean="0">
                <a:solidFill>
                  <a:srgbClr val="C00000"/>
                </a:solidFill>
              </a:rPr>
              <a:t>Example</a:t>
            </a:r>
            <a:r>
              <a:rPr lang="en-US" sz="2000" dirty="0" smtClean="0"/>
              <a:t>: number_of_college_graduates</a:t>
            </a:r>
            <a:endParaRPr lang="en-US" sz="2000" dirty="0"/>
          </a:p>
        </p:txBody>
      </p:sp>
    </p:spTree>
    <p:extLst>
      <p:ext uri="{BB962C8B-B14F-4D97-AF65-F5344CB8AC3E}">
        <p14:creationId xmlns:p14="http://schemas.microsoft.com/office/powerpoint/2010/main" xmlns="" val="33913231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Types of Data</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14282" y="858078"/>
            <a:ext cx="8715436" cy="1785104"/>
          </a:xfrm>
          <a:prstGeom prst="rect">
            <a:avLst/>
          </a:prstGeom>
        </p:spPr>
        <p:txBody>
          <a:bodyPr wrap="square">
            <a:spAutoFit/>
          </a:bodyPr>
          <a:lstStyle/>
          <a:p>
            <a:r>
              <a:rPr lang="en-US" sz="2000" b="1" i="1" dirty="0" smtClean="0">
                <a:solidFill>
                  <a:srgbClr val="FF5A36"/>
                </a:solidFill>
              </a:rPr>
              <a:t>Unstructured</a:t>
            </a:r>
            <a:endParaRPr lang="en-US" b="1" i="1" dirty="0" smtClean="0">
              <a:solidFill>
                <a:srgbClr val="FF5A36"/>
              </a:solidFill>
            </a:endParaRPr>
          </a:p>
          <a:p>
            <a:r>
              <a:rPr lang="en-US" dirty="0" smtClean="0">
                <a:solidFill>
                  <a:srgbClr val="036883"/>
                </a:solidFill>
              </a:rPr>
              <a:t>The data which have unknown form and cannot be stored in RDBMS and cannot be analyzed unless it is transformed into a structured format is called as unstructured data. Text Files and multimedia contents like images, audios, videos are example of unstructured data. The unstructured data is growing quicker than others, experts say that 80 percent of the data in an organization are unstructured</a:t>
            </a:r>
            <a:r>
              <a:rPr lang="en-US" dirty="0" smtClean="0"/>
              <a:t>.</a:t>
            </a:r>
            <a:r>
              <a:rPr lang="en-US" b="1" dirty="0" smtClean="0"/>
              <a:t> </a:t>
            </a:r>
            <a:endParaRPr lang="en-US" dirty="0"/>
          </a:p>
        </p:txBody>
      </p:sp>
    </p:spTree>
    <p:extLst>
      <p:ext uri="{BB962C8B-B14F-4D97-AF65-F5344CB8AC3E}">
        <p14:creationId xmlns:p14="http://schemas.microsoft.com/office/powerpoint/2010/main" xmlns="" val="3508096533"/>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2994781" y="1981200"/>
            <a:ext cx="2925838" cy="4495800"/>
          </a:xfrm>
          <a:prstGeom prst="rect">
            <a:avLst/>
          </a:prstGeom>
          <a:noFill/>
          <a:extLst>
            <a:ext uri="{909E8E84-426E-40DD-AFC4-6F175D3DCCD1}">
              <a14:hiddenFill xmlns:a14="http://schemas.microsoft.com/office/drawing/2010/main" xmlns="">
                <a:solidFill>
                  <a:srgbClr val="FFFFFF"/>
                </a:solidFill>
              </a14:hiddenFill>
            </a:ext>
          </a:extLst>
        </p:spPr>
      </p:pic>
      <p:sp>
        <p:nvSpPr>
          <p:cNvPr id="3" name="Rectangle 2"/>
          <p:cNvSpPr/>
          <p:nvPr/>
        </p:nvSpPr>
        <p:spPr>
          <a:xfrm>
            <a:off x="152400" y="150674"/>
            <a:ext cx="8839200" cy="1754326"/>
          </a:xfrm>
          <a:prstGeom prst="rect">
            <a:avLst/>
          </a:prstGeom>
        </p:spPr>
        <p:txBody>
          <a:bodyPr wrap="square">
            <a:spAutoFit/>
          </a:bodyPr>
          <a:lstStyle/>
          <a:p>
            <a:pPr algn="ctr"/>
            <a:r>
              <a:rPr lang="en-US" sz="3600" dirty="0">
                <a:solidFill>
                  <a:srgbClr val="DEB887"/>
                </a:solidFill>
                <a:latin typeface="Segoe Print" panose="02000600000000000000" pitchFamily="2" charset="0"/>
              </a:rPr>
              <a:t>"If someone is strong enough to bring you down, show them you are strong enough to get up."</a:t>
            </a:r>
            <a:endParaRPr lang="en-IN" sz="3600" dirty="0">
              <a:solidFill>
                <a:srgbClr val="DEB887"/>
              </a:solidFill>
              <a:latin typeface="Segoe Print" panose="02000600000000000000" pitchFamily="2" charset="0"/>
            </a:endParaRPr>
          </a:p>
        </p:txBody>
      </p:sp>
    </p:spTree>
    <p:extLst>
      <p:ext uri="{BB962C8B-B14F-4D97-AF65-F5344CB8AC3E}">
        <p14:creationId xmlns:p14="http://schemas.microsoft.com/office/powerpoint/2010/main" xmlns="" val="1148130326"/>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8600"/>
            <a:ext cx="8763000" cy="2862322"/>
          </a:xfrm>
          <a:prstGeom prst="rect">
            <a:avLst/>
          </a:prstGeom>
        </p:spPr>
        <p:txBody>
          <a:bodyPr wrap="square">
            <a:spAutoFit/>
          </a:bodyPr>
          <a:lstStyle/>
          <a:p>
            <a:r>
              <a:rPr lang="en-US" dirty="0"/>
              <a:t>create table book (id raw(16) primary key, data clob check(data is json</a:t>
            </a:r>
            <a:r>
              <a:rPr lang="en-US" dirty="0" smtClean="0"/>
              <a:t>));</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xmlns="" val="150121041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923330"/>
          </a:xfrm>
          <a:prstGeom prst="rect">
            <a:avLst/>
          </a:prstGeom>
        </p:spPr>
        <p:txBody>
          <a:bodyPr wrap="square">
            <a:spAutoFit/>
          </a:bodyPr>
          <a:lstStyle/>
          <a:p>
            <a:r>
              <a:rPr lang="en-US" dirty="0" smtClean="0"/>
              <a:t>A </a:t>
            </a:r>
            <a:r>
              <a:rPr lang="en-US" dirty="0"/>
              <a:t>record in MongoDB is a document, which is a data structure composed of field and value pairs. MongoDB documents are similar to JSON objects. The values of fields may include other documents, arrays, and arrays of documents.</a:t>
            </a:r>
            <a:endParaRPr lang="en-IN" dirty="0"/>
          </a:p>
        </p:txBody>
      </p:sp>
      <p:sp>
        <p:nvSpPr>
          <p:cNvPr id="2" name="Rectangle 1"/>
          <p:cNvSpPr/>
          <p:nvPr/>
        </p:nvSpPr>
        <p:spPr>
          <a:xfrm>
            <a:off x="149188" y="1885890"/>
            <a:ext cx="4673074" cy="430887"/>
          </a:xfrm>
          <a:prstGeom prst="rect">
            <a:avLst/>
          </a:prstGeom>
        </p:spPr>
        <p:txBody>
          <a:bodyPr wrap="none">
            <a:spAutoFit/>
          </a:bodyPr>
          <a:lstStyle/>
          <a:p>
            <a:r>
              <a:rPr lang="en-US" sz="2200" dirty="0">
                <a:solidFill>
                  <a:srgbClr val="036883"/>
                </a:solidFill>
              </a:rPr>
              <a:t>Core MongoDB Operations (CRUD)</a:t>
            </a:r>
          </a:p>
        </p:txBody>
      </p:sp>
      <p:sp>
        <p:nvSpPr>
          <p:cNvPr id="4" name="Rectangle 3"/>
          <p:cNvSpPr/>
          <p:nvPr/>
        </p:nvSpPr>
        <p:spPr>
          <a:xfrm>
            <a:off x="166011" y="2430214"/>
            <a:ext cx="8811977" cy="646331"/>
          </a:xfrm>
          <a:prstGeom prst="rect">
            <a:avLst/>
          </a:prstGeom>
        </p:spPr>
        <p:txBody>
          <a:bodyPr wrap="square">
            <a:spAutoFit/>
          </a:bodyPr>
          <a:lstStyle/>
          <a:p>
            <a:r>
              <a:rPr lang="en-US" b="1" i="1" dirty="0">
                <a:solidFill>
                  <a:srgbClr val="036883"/>
                </a:solidFill>
              </a:rPr>
              <a:t>CRUD</a:t>
            </a:r>
            <a:r>
              <a:rPr lang="en-US" dirty="0"/>
              <a:t> stands for </a:t>
            </a:r>
            <a:r>
              <a:rPr lang="en-US" b="1" i="1" dirty="0">
                <a:solidFill>
                  <a:srgbClr val="036883"/>
                </a:solidFill>
              </a:rPr>
              <a:t>create</a:t>
            </a:r>
            <a:r>
              <a:rPr lang="en-US" b="1" i="1" dirty="0"/>
              <a:t>, </a:t>
            </a:r>
            <a:r>
              <a:rPr lang="en-US" b="1" i="1" dirty="0">
                <a:solidFill>
                  <a:srgbClr val="036883"/>
                </a:solidFill>
              </a:rPr>
              <a:t>read</a:t>
            </a:r>
            <a:r>
              <a:rPr lang="en-US" b="1" i="1" dirty="0"/>
              <a:t>, </a:t>
            </a:r>
            <a:r>
              <a:rPr lang="en-US" b="1" i="1" dirty="0">
                <a:solidFill>
                  <a:srgbClr val="036883"/>
                </a:solidFill>
              </a:rPr>
              <a:t>update</a:t>
            </a:r>
            <a:r>
              <a:rPr lang="en-US" b="1" i="1" dirty="0"/>
              <a:t>,</a:t>
            </a:r>
            <a:r>
              <a:rPr lang="en-US" dirty="0"/>
              <a:t> and </a:t>
            </a:r>
            <a:r>
              <a:rPr lang="en-US" b="1" i="1" dirty="0" smtClean="0">
                <a:solidFill>
                  <a:srgbClr val="036883"/>
                </a:solidFill>
              </a:rPr>
              <a:t>delete</a:t>
            </a:r>
            <a:r>
              <a:rPr lang="en-US" dirty="0" smtClean="0"/>
              <a:t> </a:t>
            </a:r>
            <a:r>
              <a:rPr lang="en-US" dirty="0"/>
              <a:t>which are the four core database </a:t>
            </a:r>
            <a:r>
              <a:rPr lang="en-US" dirty="0" smtClean="0"/>
              <a:t>operations.</a:t>
            </a: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xmlns="" val="83418151"/>
              </p:ext>
            </p:extLst>
          </p:nvPr>
        </p:nvGraphicFramePr>
        <p:xfrm>
          <a:off x="381000" y="3381345"/>
          <a:ext cx="8382000" cy="2006600"/>
        </p:xfrm>
        <a:graphic>
          <a:graphicData uri="http://schemas.openxmlformats.org/drawingml/2006/table">
            <a:tbl>
              <a:tblPr>
                <a:tableStyleId>{5940675A-B579-460E-94D1-54222C63F5DA}</a:tableStyleId>
              </a:tblPr>
              <a:tblGrid>
                <a:gridCol w="2590800"/>
                <a:gridCol w="5791200"/>
              </a:tblGrid>
              <a:tr h="171450">
                <a:tc>
                  <a:txBody>
                    <a:bodyPr/>
                    <a:lstStyle/>
                    <a:p>
                      <a:pPr>
                        <a:spcAft>
                          <a:spcPts val="0"/>
                        </a:spcAft>
                      </a:pPr>
                      <a:r>
                        <a:rPr lang="en-US" sz="1800" dirty="0">
                          <a:effectLst/>
                        </a:rPr>
                        <a:t>RDBMS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solidFill>
                      <a:schemeClr val="accent4">
                        <a:lumMod val="40000"/>
                        <a:lumOff val="60000"/>
                      </a:schemeClr>
                    </a:solidFill>
                  </a:tcPr>
                </a:tc>
                <a:tc>
                  <a:txBody>
                    <a:bodyPr/>
                    <a:lstStyle/>
                    <a:p>
                      <a:pPr>
                        <a:spcAft>
                          <a:spcPts val="0"/>
                        </a:spcAft>
                      </a:pPr>
                      <a:r>
                        <a:rPr lang="en-US" sz="1800" dirty="0" smtClean="0">
                          <a:effectLst/>
                        </a:rPr>
                        <a:t>MongoDB</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solidFill>
                      <a:schemeClr val="accent4">
                        <a:lumMod val="40000"/>
                        <a:lumOff val="60000"/>
                      </a:schemeClr>
                    </a:solidFill>
                  </a:tcPr>
                </a:tc>
              </a:tr>
              <a:tr h="171450">
                <a:tc>
                  <a:txBody>
                    <a:bodyPr/>
                    <a:lstStyle/>
                    <a:p>
                      <a:pPr>
                        <a:spcAft>
                          <a:spcPts val="0"/>
                        </a:spcAft>
                      </a:pPr>
                      <a:r>
                        <a:rPr lang="en-US" sz="1800" dirty="0" smtClean="0">
                          <a:effectLst/>
                        </a:rPr>
                        <a:t>  database</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database</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r h="180975">
                <a:tc>
                  <a:txBody>
                    <a:bodyPr/>
                    <a:lstStyle/>
                    <a:p>
                      <a:pPr>
                        <a:spcAft>
                          <a:spcPts val="0"/>
                        </a:spcAft>
                      </a:pPr>
                      <a:r>
                        <a:rPr lang="en-US" sz="1800" dirty="0" smtClean="0">
                          <a:effectLst/>
                        </a:rPr>
                        <a:t>  tables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collections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r h="180975">
                <a:tc>
                  <a:txBody>
                    <a:bodyPr/>
                    <a:lstStyle/>
                    <a:p>
                      <a:pPr>
                        <a:spcAft>
                          <a:spcPts val="0"/>
                        </a:spcAft>
                      </a:pPr>
                      <a:r>
                        <a:rPr lang="en-US" sz="1800" dirty="0" smtClean="0">
                          <a:effectLst/>
                        </a:rPr>
                        <a:t>  rows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Documents </a:t>
                      </a:r>
                      <a:r>
                        <a:rPr lang="en-US" sz="1800" dirty="0">
                          <a:effectLst/>
                        </a:rPr>
                        <a:t> or BSON document</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r h="180975">
                <a:tc>
                  <a:txBody>
                    <a:bodyPr/>
                    <a:lstStyle/>
                    <a:p>
                      <a:pPr>
                        <a:spcAft>
                          <a:spcPts val="0"/>
                        </a:spcAft>
                      </a:pPr>
                      <a:r>
                        <a:rPr lang="en-US" sz="1800" dirty="0" smtClean="0">
                          <a:effectLst/>
                        </a:rPr>
                        <a:t>  column</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Field</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bl>
          </a:graphicData>
        </a:graphic>
      </p:graphicFrame>
    </p:spTree>
    <p:extLst>
      <p:ext uri="{BB962C8B-B14F-4D97-AF65-F5344CB8AC3E}">
        <p14:creationId xmlns:p14="http://schemas.microsoft.com/office/powerpoint/2010/main" xmlns="" val="21329367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646331"/>
          </a:xfrm>
          <a:prstGeom prst="rect">
            <a:avLst/>
          </a:prstGeom>
        </p:spPr>
        <p:txBody>
          <a:bodyPr wrap="square">
            <a:spAutoFit/>
          </a:bodyPr>
          <a:lstStyle/>
          <a:p>
            <a:r>
              <a:rPr lang="en-US" dirty="0"/>
              <a:t>MongoDB stores data as BSON documents. BSON is a binary representation of JSON documents.</a:t>
            </a:r>
            <a:endParaRPr lang="en-IN" dirty="0"/>
          </a:p>
        </p:txBody>
      </p:sp>
      <p:sp>
        <p:nvSpPr>
          <p:cNvPr id="3" name="Rectangle 2"/>
          <p:cNvSpPr/>
          <p:nvPr/>
        </p:nvSpPr>
        <p:spPr>
          <a:xfrm>
            <a:off x="149188" y="1639669"/>
            <a:ext cx="8845624" cy="646331"/>
          </a:xfrm>
          <a:prstGeom prst="rect">
            <a:avLst/>
          </a:prstGeom>
        </p:spPr>
        <p:txBody>
          <a:bodyPr wrap="square">
            <a:spAutoFit/>
          </a:bodyPr>
          <a:lstStyle/>
          <a:p>
            <a:r>
              <a:rPr lang="en-US" b="1" i="1" dirty="0">
                <a:solidFill>
                  <a:srgbClr val="036883"/>
                </a:solidFill>
              </a:rPr>
              <a:t>JSON</a:t>
            </a:r>
            <a:r>
              <a:rPr lang="en-US" dirty="0"/>
              <a:t> (JavaScript Object Notation) is a lightweight data-interchange format. It is easy for humans to read and write.</a:t>
            </a:r>
          </a:p>
        </p:txBody>
      </p:sp>
      <p:pic>
        <p:nvPicPr>
          <p:cNvPr id="4" name="Picture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49188" y="2514600"/>
            <a:ext cx="6403492" cy="3581400"/>
          </a:xfrm>
          <a:prstGeom prst="rect">
            <a:avLst/>
          </a:prstGeom>
        </p:spPr>
      </p:pic>
    </p:spTree>
    <p:extLst>
      <p:ext uri="{BB962C8B-B14F-4D97-AF65-F5344CB8AC3E}">
        <p14:creationId xmlns:p14="http://schemas.microsoft.com/office/powerpoint/2010/main" xmlns="" val="70958175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document</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Tree>
    <p:extLst>
      <p:ext uri="{BB962C8B-B14F-4D97-AF65-F5344CB8AC3E}">
        <p14:creationId xmlns:p14="http://schemas.microsoft.com/office/powerpoint/2010/main" xmlns="" val="140759511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214282" y="785794"/>
            <a:ext cx="8715436" cy="5357850"/>
            <a:chOff x="0" y="642918"/>
            <a:chExt cx="9144000" cy="5357850"/>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168727" cy="5357850"/>
            </a:xfrm>
            <a:prstGeom prst="rect">
              <a:avLst/>
            </a:prstGeom>
            <a:noFill/>
            <a:ln w="9525">
              <a:noFill/>
              <a:miter lim="800000"/>
              <a:headEnd/>
              <a:tailEnd/>
            </a:ln>
            <a:effectLst/>
          </p:spPr>
        </p:pic>
      </p:grpSp>
      <p:sp>
        <p:nvSpPr>
          <p:cNvPr id="4" name="Rectangle 3"/>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285719" y="785794"/>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49188" y="762000"/>
            <a:ext cx="8845624" cy="923330"/>
          </a:xfrm>
          <a:prstGeom prst="rect">
            <a:avLst/>
          </a:prstGeom>
        </p:spPr>
        <p:txBody>
          <a:bodyPr wrap="square">
            <a:spAutoFit/>
          </a:bodyPr>
          <a:lstStyle/>
          <a:p>
            <a:r>
              <a:rPr lang="en-US" dirty="0"/>
              <a:t>MongoDB documents are composed of </a:t>
            </a:r>
            <a:r>
              <a:rPr lang="en-US" b="1" i="1" dirty="0">
                <a:solidFill>
                  <a:srgbClr val="036883"/>
                </a:solidFill>
              </a:rPr>
              <a:t>field-and-value</a:t>
            </a:r>
            <a:r>
              <a:rPr lang="en-US" dirty="0"/>
              <a:t> pairs. The value of a field can be any of the BSON data types, including other documents, arrays, and arrays of documents.</a:t>
            </a:r>
            <a:endParaRPr lang="en-IN" dirty="0"/>
          </a:p>
        </p:txBody>
      </p:sp>
      <p:sp>
        <p:nvSpPr>
          <p:cNvPr id="2" name="Rectangle 1"/>
          <p:cNvSpPr/>
          <p:nvPr/>
        </p:nvSpPr>
        <p:spPr>
          <a:xfrm>
            <a:off x="149188" y="1875420"/>
            <a:ext cx="8845624" cy="646331"/>
          </a:xfrm>
          <a:prstGeom prst="rect">
            <a:avLst/>
          </a:prstGeom>
        </p:spPr>
        <p:txBody>
          <a:bodyPr wrap="square">
            <a:spAutoFit/>
          </a:bodyPr>
          <a:lstStyle/>
          <a:p>
            <a:r>
              <a:rPr lang="en-US" dirty="0"/>
              <a:t>The </a:t>
            </a:r>
            <a:r>
              <a:rPr lang="en-US" b="1" i="1" dirty="0">
                <a:solidFill>
                  <a:srgbClr val="036883"/>
                </a:solidFill>
              </a:rPr>
              <a:t>field name</a:t>
            </a:r>
            <a:r>
              <a:rPr lang="en-US" b="1" i="1" dirty="0"/>
              <a:t> </a:t>
            </a:r>
            <a:r>
              <a:rPr lang="en-US" b="1" i="1" dirty="0">
                <a:solidFill>
                  <a:srgbClr val="C00000"/>
                </a:solidFill>
              </a:rPr>
              <a:t>_id</a:t>
            </a:r>
            <a:r>
              <a:rPr lang="en-US" i="1" dirty="0">
                <a:solidFill>
                  <a:srgbClr val="C00000"/>
                </a:solidFill>
              </a:rPr>
              <a:t> </a:t>
            </a:r>
            <a:r>
              <a:rPr lang="en-US" dirty="0"/>
              <a:t>is reserved for use as a primary key; its value must be unique in the collection, is immutable, and may be of any type other than an array.</a:t>
            </a:r>
          </a:p>
        </p:txBody>
      </p:sp>
      <p:sp>
        <p:nvSpPr>
          <p:cNvPr id="3" name="Rectangle 2"/>
          <p:cNvSpPr/>
          <p:nvPr/>
        </p:nvSpPr>
        <p:spPr>
          <a:xfrm>
            <a:off x="184814" y="2971800"/>
            <a:ext cx="2464136" cy="2031325"/>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   field1: value1,</a:t>
            </a:r>
          </a:p>
          <a:p>
            <a:r>
              <a:rPr lang="en-US" dirty="0">
                <a:solidFill>
                  <a:srgbClr val="049DC8"/>
                </a:solidFill>
                <a:latin typeface="Consolas" panose="020B0609020204030204" pitchFamily="49" charset="0"/>
                <a:cs typeface="Calibri" panose="020F0502020204030204" pitchFamily="34" charset="0"/>
              </a:rPr>
              <a:t>   field2: value2,</a:t>
            </a:r>
          </a:p>
          <a:p>
            <a:r>
              <a:rPr lang="en-US" dirty="0">
                <a:solidFill>
                  <a:srgbClr val="049DC8"/>
                </a:solidFill>
                <a:latin typeface="Consolas" panose="020B0609020204030204" pitchFamily="49" charset="0"/>
                <a:cs typeface="Calibri" panose="020F0502020204030204" pitchFamily="34" charset="0"/>
              </a:rPr>
              <a:t>   field3: value3,</a:t>
            </a:r>
          </a:p>
          <a:p>
            <a:r>
              <a:rPr lang="en-US" dirty="0">
                <a:solidFill>
                  <a:srgbClr val="049DC8"/>
                </a:solidFill>
                <a:latin typeface="Consolas" panose="020B0609020204030204" pitchFamily="49" charset="0"/>
                <a:cs typeface="Calibri" panose="020F0502020204030204" pitchFamily="34" charset="0"/>
              </a:rPr>
              <a:t>   ...</a:t>
            </a:r>
          </a:p>
          <a:p>
            <a:r>
              <a:rPr lang="en-US" dirty="0">
                <a:solidFill>
                  <a:srgbClr val="049DC8"/>
                </a:solidFill>
                <a:latin typeface="Consolas" panose="020B0609020204030204" pitchFamily="49" charset="0"/>
                <a:cs typeface="Calibri" panose="020F0502020204030204" pitchFamily="34" charset="0"/>
              </a:rPr>
              <a:t>   fieldN: valueN</a:t>
            </a:r>
          </a:p>
          <a:p>
            <a:r>
              <a:rPr lang="en-US" dirty="0">
                <a:solidFill>
                  <a:srgbClr val="049DC8"/>
                </a:solidFill>
                <a:latin typeface="Consolas" panose="020B0609020204030204" pitchFamily="49" charset="0"/>
                <a:cs typeface="Calibri" panose="020F0502020204030204" pitchFamily="34" charset="0"/>
              </a:rPr>
              <a:t>}</a:t>
            </a:r>
          </a:p>
        </p:txBody>
      </p:sp>
      <p:sp>
        <p:nvSpPr>
          <p:cNvPr id="4" name="Rectangle 3"/>
          <p:cNvSpPr/>
          <p:nvPr/>
        </p:nvSpPr>
        <p:spPr>
          <a:xfrm>
            <a:off x="3962400" y="2713820"/>
            <a:ext cx="5032412" cy="707886"/>
          </a:xfrm>
          <a:prstGeom prst="rect">
            <a:avLst/>
          </a:prstGeom>
        </p:spPr>
        <p:txBody>
          <a:bodyPr wrap="square">
            <a:spAutoFit/>
          </a:bodyPr>
          <a:lstStyle/>
          <a:p>
            <a:r>
              <a:rPr lang="en-US" sz="2000" dirty="0">
                <a:solidFill>
                  <a:srgbClr val="036883"/>
                </a:solidFill>
              </a:rPr>
              <a:t>The primary key </a:t>
            </a:r>
            <a:r>
              <a:rPr lang="en-US" sz="2000" i="1" dirty="0">
                <a:solidFill>
                  <a:srgbClr val="036883"/>
                </a:solidFill>
              </a:rPr>
              <a:t>_id </a:t>
            </a:r>
            <a:r>
              <a:rPr lang="en-US" sz="2000" dirty="0">
                <a:solidFill>
                  <a:srgbClr val="036883"/>
                </a:solidFill>
              </a:rPr>
              <a:t>is automatically added if </a:t>
            </a:r>
            <a:r>
              <a:rPr lang="en-US" sz="2000" i="1" dirty="0">
                <a:solidFill>
                  <a:srgbClr val="036883"/>
                </a:solidFill>
              </a:rPr>
              <a:t>_id</a:t>
            </a:r>
            <a:r>
              <a:rPr lang="en-US" sz="2000" dirty="0">
                <a:solidFill>
                  <a:srgbClr val="036883"/>
                </a:solidFill>
              </a:rPr>
              <a:t> field is not specified.</a:t>
            </a:r>
          </a:p>
        </p:txBody>
      </p:sp>
    </p:spTree>
    <p:extLst>
      <p:ext uri="{BB962C8B-B14F-4D97-AF65-F5344CB8AC3E}">
        <p14:creationId xmlns:p14="http://schemas.microsoft.com/office/powerpoint/2010/main" xmlns="" val="343811673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a:t>
            </a:r>
            <a:endParaRPr lang="en-US" dirty="0"/>
          </a:p>
        </p:txBody>
      </p:sp>
      <p:sp>
        <p:nvSpPr>
          <p:cNvPr id="3" name="Rectangle 2"/>
          <p:cNvSpPr/>
          <p:nvPr/>
        </p:nvSpPr>
        <p:spPr>
          <a:xfrm>
            <a:off x="419100" y="2861953"/>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a:t>
            </a:r>
            <a:r>
              <a:rPr lang="en-US" b="1" dirty="0" smtClean="0">
                <a:solidFill>
                  <a:srgbClr val="B22251"/>
                </a:solidFill>
                <a:latin typeface="arial" panose="020B0604020202020204" pitchFamily="34" charset="0"/>
              </a:rPr>
              <a:t>db_name&gt;</a:t>
            </a:r>
            <a:r>
              <a:rPr lang="en-US" b="1" dirty="0" smtClean="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xmlns="" val="1007652110"/>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xmlns="" val="2173117377"/>
              </p:ext>
            </p:extLst>
          </p:nvPr>
        </p:nvGraphicFramePr>
        <p:xfrm>
          <a:off x="228600" y="335280"/>
          <a:ext cx="8763000" cy="1112520"/>
        </p:xfrm>
        <a:graphic>
          <a:graphicData uri="http://schemas.openxmlformats.org/drawingml/2006/table">
            <a:tbl>
              <a:tblPr firstRow="1" bandRow="1">
                <a:tableStyleId>{5940675A-B579-460E-94D1-54222C63F5DA}</a:tableStyleId>
              </a:tblPr>
              <a:tblGrid>
                <a:gridCol w="1981200"/>
                <a:gridCol w="1524000"/>
                <a:gridCol w="1752600"/>
                <a:gridCol w="1752600"/>
                <a:gridCol w="1752600"/>
              </a:tblGrid>
              <a:tr h="370840">
                <a:tc>
                  <a:txBody>
                    <a:bodyPr/>
                    <a:lstStyle/>
                    <a:p>
                      <a:endParaRPr lang="en-US" dirty="0"/>
                    </a:p>
                  </a:txBody>
                  <a:tcPr/>
                </a:tc>
                <a:tc>
                  <a:txBody>
                    <a:bodyPr/>
                    <a:lstStyle/>
                    <a:p>
                      <a:pPr algn="ctr"/>
                      <a:r>
                        <a:rPr lang="en-US" sz="1800" dirty="0" smtClean="0">
                          <a:solidFill>
                            <a:srgbClr val="C00000"/>
                          </a:solidFill>
                        </a:rPr>
                        <a:t>MongoDB</a:t>
                      </a:r>
                      <a:endParaRPr lang="en-US" sz="1800" dirty="0">
                        <a:solidFill>
                          <a:srgbClr val="C00000"/>
                        </a:solidFill>
                      </a:endParaRPr>
                    </a:p>
                  </a:txBody>
                  <a:tcPr anchor="ctr"/>
                </a:tc>
                <a:tc>
                  <a:txBody>
                    <a:bodyPr/>
                    <a:lstStyle/>
                    <a:p>
                      <a:pPr algn="ctr"/>
                      <a:r>
                        <a:rPr lang="en-US" sz="1800" dirty="0" smtClean="0">
                          <a:solidFill>
                            <a:srgbClr val="C00000"/>
                          </a:solidFill>
                        </a:rPr>
                        <a:t>Redis</a:t>
                      </a:r>
                      <a:endParaRPr lang="en-US" sz="1800" dirty="0">
                        <a:solidFill>
                          <a:srgbClr val="C00000"/>
                        </a:solidFill>
                      </a:endParaRPr>
                    </a:p>
                  </a:txBody>
                  <a:tcPr anchor="ctr"/>
                </a:tc>
                <a:tc>
                  <a:txBody>
                    <a:bodyPr/>
                    <a:lstStyle/>
                    <a:p>
                      <a:pPr algn="ctr"/>
                      <a:r>
                        <a:rPr lang="en-US" sz="1800" dirty="0" smtClean="0">
                          <a:solidFill>
                            <a:srgbClr val="C00000"/>
                          </a:solidFill>
                        </a:rPr>
                        <a:t>MySQL</a:t>
                      </a:r>
                      <a:endParaRPr lang="en-US" sz="1800" dirty="0">
                        <a:solidFill>
                          <a:srgbClr val="C00000"/>
                        </a:solidFill>
                      </a:endParaRPr>
                    </a:p>
                  </a:txBody>
                  <a:tcPr anchor="ctr"/>
                </a:tc>
                <a:tc>
                  <a:txBody>
                    <a:bodyPr/>
                    <a:lstStyle/>
                    <a:p>
                      <a:pPr algn="ctr"/>
                      <a:r>
                        <a:rPr lang="en-US" sz="1800" dirty="0" smtClean="0">
                          <a:solidFill>
                            <a:srgbClr val="C00000"/>
                          </a:solidFill>
                        </a:rPr>
                        <a:t>Oracle</a:t>
                      </a:r>
                      <a:endParaRPr lang="en-US" sz="1800" dirty="0">
                        <a:solidFill>
                          <a:srgbClr val="C00000"/>
                        </a:solidFill>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Database Server</a:t>
                      </a:r>
                    </a:p>
                  </a:txBody>
                  <a:tcPr/>
                </a:tc>
                <a:tc>
                  <a:txBody>
                    <a:bodyPr/>
                    <a:lstStyle/>
                    <a:p>
                      <a:pPr algn="ctr"/>
                      <a:r>
                        <a:rPr lang="en-US" sz="1800" dirty="0" smtClean="0">
                          <a:solidFill>
                            <a:srgbClr val="FF5A36"/>
                          </a:solidFill>
                        </a:rPr>
                        <a:t>mongod</a:t>
                      </a:r>
                      <a:endParaRPr lang="en-US" sz="1800" dirty="0">
                        <a:solidFill>
                          <a:srgbClr val="FF5A36"/>
                        </a:solidFill>
                      </a:endParaRPr>
                    </a:p>
                  </a:txBody>
                  <a:tcPr anchor="ctr"/>
                </a:tc>
                <a:tc>
                  <a:txBody>
                    <a:bodyPr/>
                    <a:lstStyle/>
                    <a:p>
                      <a:pPr algn="ctr"/>
                      <a:r>
                        <a:rPr lang="en-US" sz="1800" dirty="0" smtClean="0">
                          <a:solidFill>
                            <a:srgbClr val="FF5A36"/>
                          </a:solidFill>
                        </a:rPr>
                        <a:t>redis-server</a:t>
                      </a:r>
                      <a:endParaRPr lang="en-US" sz="1800" dirty="0">
                        <a:solidFill>
                          <a:srgbClr val="FF5A36"/>
                        </a:solidFill>
                      </a:endParaRPr>
                    </a:p>
                  </a:txBody>
                  <a:tcPr anchor="ctr"/>
                </a:tc>
                <a:tc>
                  <a:txBody>
                    <a:bodyPr/>
                    <a:lstStyle/>
                    <a:p>
                      <a:pPr algn="ctr"/>
                      <a:r>
                        <a:rPr lang="en-US" sz="1800" dirty="0" smtClean="0">
                          <a:solidFill>
                            <a:srgbClr val="FF5A36"/>
                          </a:solidFill>
                        </a:rPr>
                        <a:t>mysqld</a:t>
                      </a:r>
                      <a:endParaRPr lang="en-US" sz="1800" dirty="0">
                        <a:solidFill>
                          <a:srgbClr val="FF5A36"/>
                        </a:solidFill>
                      </a:endParaRPr>
                    </a:p>
                  </a:txBody>
                  <a:tcPr anchor="ctr"/>
                </a:tc>
                <a:tc>
                  <a:txBody>
                    <a:bodyPr/>
                    <a:lstStyle/>
                    <a:p>
                      <a:pPr algn="ctr"/>
                      <a:r>
                        <a:rPr lang="en-US" sz="1800" dirty="0" smtClean="0">
                          <a:solidFill>
                            <a:srgbClr val="FF5A36"/>
                          </a:solidFill>
                        </a:rPr>
                        <a:t>oracle</a:t>
                      </a:r>
                      <a:endParaRPr lang="en-US" sz="1800" dirty="0">
                        <a:solidFill>
                          <a:srgbClr val="FF5A36"/>
                        </a:solidFill>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Database Client</a:t>
                      </a:r>
                    </a:p>
                  </a:txBody>
                  <a:tcPr/>
                </a:tc>
                <a:tc>
                  <a:txBody>
                    <a:bodyPr/>
                    <a:lstStyle/>
                    <a:p>
                      <a:pPr algn="ctr"/>
                      <a:r>
                        <a:rPr lang="en-US" sz="1800" dirty="0" smtClean="0">
                          <a:solidFill>
                            <a:srgbClr val="FF5A36"/>
                          </a:solidFill>
                        </a:rPr>
                        <a:t>mongo</a:t>
                      </a:r>
                      <a:endParaRPr lang="en-US" sz="1800" dirty="0">
                        <a:solidFill>
                          <a:srgbClr val="FF5A36"/>
                        </a:solidFill>
                      </a:endParaRPr>
                    </a:p>
                  </a:txBody>
                  <a:tcPr anchor="ctr"/>
                </a:tc>
                <a:tc>
                  <a:txBody>
                    <a:bodyPr/>
                    <a:lstStyle/>
                    <a:p>
                      <a:pPr algn="ctr"/>
                      <a:r>
                        <a:rPr lang="en-US" sz="1800" dirty="0" smtClean="0">
                          <a:solidFill>
                            <a:srgbClr val="FF5A36"/>
                          </a:solidFill>
                        </a:rPr>
                        <a:t>redis-cli</a:t>
                      </a:r>
                      <a:endParaRPr lang="en-US" sz="1800" dirty="0">
                        <a:solidFill>
                          <a:srgbClr val="FF5A36"/>
                        </a:solidFill>
                      </a:endParaRPr>
                    </a:p>
                  </a:txBody>
                  <a:tcPr anchor="ctr"/>
                </a:tc>
                <a:tc>
                  <a:txBody>
                    <a:bodyPr/>
                    <a:lstStyle/>
                    <a:p>
                      <a:pPr algn="ctr"/>
                      <a:r>
                        <a:rPr lang="en-US" sz="1800" dirty="0" smtClean="0">
                          <a:solidFill>
                            <a:srgbClr val="FF5A36"/>
                          </a:solidFill>
                        </a:rPr>
                        <a:t>mysql</a:t>
                      </a:r>
                      <a:endParaRPr lang="en-US" sz="1800" dirty="0">
                        <a:solidFill>
                          <a:srgbClr val="FF5A36"/>
                        </a:solidFill>
                      </a:endParaRPr>
                    </a:p>
                  </a:txBody>
                  <a:tcPr anchor="ctr"/>
                </a:tc>
                <a:tc>
                  <a:txBody>
                    <a:bodyPr/>
                    <a:lstStyle/>
                    <a:p>
                      <a:pPr algn="ctr"/>
                      <a:r>
                        <a:rPr lang="en-US" sz="1800" dirty="0" smtClean="0">
                          <a:solidFill>
                            <a:srgbClr val="FF5A36"/>
                          </a:solidFill>
                        </a:rPr>
                        <a:t>sqlplus</a:t>
                      </a:r>
                      <a:endParaRPr lang="en-US" sz="1800" dirty="0">
                        <a:solidFill>
                          <a:srgbClr val="FF5A36"/>
                        </a:solidFill>
                      </a:endParaRPr>
                    </a:p>
                  </a:txBody>
                  <a:tcPr anchor="ctr"/>
                </a:tc>
              </a:tr>
            </a:tbl>
          </a:graphicData>
        </a:graphic>
      </p:graphicFrame>
    </p:spTree>
    <p:extLst>
      <p:ext uri="{BB962C8B-B14F-4D97-AF65-F5344CB8AC3E}">
        <p14:creationId xmlns:p14="http://schemas.microsoft.com/office/powerpoint/2010/main" xmlns="" val="624809010"/>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149188" y="762000"/>
            <a:ext cx="8845624" cy="400110"/>
          </a:xfrm>
          <a:prstGeom prst="rect">
            <a:avLst/>
          </a:prstGeom>
        </p:spPr>
        <p:txBody>
          <a:bodyPr wrap="square">
            <a:spAutoFit/>
          </a:bodyPr>
          <a:lstStyle/>
          <a:p>
            <a:r>
              <a:rPr lang="en-US" dirty="0"/>
              <a:t>To </a:t>
            </a:r>
            <a:r>
              <a:rPr lang="en-US" dirty="0" smtClean="0"/>
              <a:t>start </a:t>
            </a:r>
            <a:r>
              <a:rPr lang="en-US" dirty="0" smtClean="0">
                <a:solidFill>
                  <a:srgbClr val="FF5A36"/>
                </a:solidFill>
              </a:rPr>
              <a:t>MongoDB server</a:t>
            </a:r>
            <a:r>
              <a:rPr lang="en-US" dirty="0" smtClean="0"/>
              <a:t>, execute </a:t>
            </a:r>
            <a:r>
              <a:rPr lang="en-US" sz="2000" b="1" dirty="0">
                <a:solidFill>
                  <a:srgbClr val="C00000"/>
                </a:solidFill>
              </a:rPr>
              <a:t>mongod.exe</a:t>
            </a:r>
            <a:r>
              <a:rPr lang="en-US" dirty="0">
                <a:solidFill>
                  <a:srgbClr val="036883"/>
                </a:solidFill>
              </a:rPr>
              <a:t>.</a:t>
            </a:r>
            <a:endParaRPr lang="en-IN" dirty="0">
              <a:solidFill>
                <a:srgbClr val="036883"/>
              </a:solidFill>
            </a:endParaRPr>
          </a:p>
        </p:txBody>
      </p:sp>
      <p:sp>
        <p:nvSpPr>
          <p:cNvPr id="4" name="Rectangle 3"/>
          <p:cNvSpPr/>
          <p:nvPr/>
        </p:nvSpPr>
        <p:spPr>
          <a:xfrm>
            <a:off x="188894" y="3200400"/>
            <a:ext cx="8766212" cy="1107996"/>
          </a:xfrm>
          <a:prstGeom prst="rect">
            <a:avLst/>
          </a:prstGeom>
        </p:spPr>
        <p:txBody>
          <a:bodyPr wrap="square">
            <a:spAutoFit/>
          </a:bodyPr>
          <a:lstStyle/>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a:t>
            </a:r>
            <a:r>
              <a:rPr lang="en-US" sz="2200" dirty="0" smtClean="0">
                <a:solidFill>
                  <a:srgbClr val="049DC8"/>
                </a:solidFill>
                <a:latin typeface="Calibri" panose="020F0502020204030204" pitchFamily="34" charset="0"/>
                <a:cs typeface="Calibri" panose="020F0502020204030204" pitchFamily="34" charset="0"/>
              </a:rPr>
              <a:t>bind_ip_all --journal</a:t>
            </a:r>
          </a:p>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a:t>
            </a:r>
            <a:r>
              <a:rPr lang="en-US" sz="2200" dirty="0" smtClean="0">
                <a:solidFill>
                  <a:srgbClr val="049DC8"/>
                </a:solidFill>
                <a:latin typeface="Calibri" panose="020F0502020204030204" pitchFamily="34" charset="0"/>
                <a:cs typeface="Calibri" panose="020F0502020204030204" pitchFamily="34" charset="0"/>
              </a:rPr>
              <a:t>database" --bind_ip </a:t>
            </a:r>
            <a:r>
              <a:rPr lang="en-US" sz="2200" dirty="0">
                <a:solidFill>
                  <a:srgbClr val="049DC8"/>
                </a:solidFill>
                <a:latin typeface="Calibri" panose="020F0502020204030204" pitchFamily="34" charset="0"/>
                <a:cs typeface="Calibri" panose="020F0502020204030204" pitchFamily="34" charset="0"/>
              </a:rPr>
              <a:t>stp10 --journal</a:t>
            </a:r>
            <a:endParaRPr lang="en-US" sz="2200" dirty="0" smtClean="0">
              <a:solidFill>
                <a:srgbClr val="049DC8"/>
              </a:solidFill>
              <a:latin typeface="Calibri" panose="020F0502020204030204" pitchFamily="34" charset="0"/>
              <a:cs typeface="Calibri" panose="020F0502020204030204" pitchFamily="34" charset="0"/>
            </a:endParaRPr>
          </a:p>
          <a:p>
            <a:r>
              <a:rPr lang="en-US" sz="2200" dirty="0" smtClean="0">
                <a:solidFill>
                  <a:srgbClr val="C00000"/>
                </a:solidFill>
                <a:latin typeface="Calibri" panose="020F0502020204030204" pitchFamily="34" charset="0"/>
                <a:cs typeface="Calibri" panose="020F0502020204030204" pitchFamily="34" charset="0"/>
              </a:rPr>
              <a:t>mongod</a:t>
            </a:r>
            <a:r>
              <a:rPr lang="en-US" sz="2200" dirty="0" smtClean="0">
                <a:solidFill>
                  <a:srgbClr val="049DC8"/>
                </a:solidFill>
                <a:latin typeface="Calibri" panose="020F0502020204030204" pitchFamily="34" charset="0"/>
                <a:cs typeface="Calibri" panose="020F0502020204030204" pitchFamily="34" charset="0"/>
              </a:rPr>
              <a:t> </a:t>
            </a:r>
            <a:r>
              <a:rPr lang="en-US" sz="2200" dirty="0">
                <a:solidFill>
                  <a:srgbClr val="049DC8"/>
                </a:solidFill>
                <a:latin typeface="Calibri" panose="020F0502020204030204" pitchFamily="34" charset="0"/>
                <a:cs typeface="Calibri" panose="020F0502020204030204" pitchFamily="34" charset="0"/>
              </a:rPr>
              <a:t>--dbpath "c:\database" </a:t>
            </a:r>
            <a:r>
              <a:rPr lang="en-US" sz="2200" dirty="0" smtClean="0">
                <a:solidFill>
                  <a:srgbClr val="049DC8"/>
                </a:solidFill>
                <a:latin typeface="Calibri" panose="020F0502020204030204" pitchFamily="34" charset="0"/>
                <a:cs typeface="Calibri" panose="020F0502020204030204" pitchFamily="34" charset="0"/>
              </a:rPr>
              <a:t>--</a:t>
            </a:r>
            <a:r>
              <a:rPr lang="en-US" sz="2200" dirty="0">
                <a:solidFill>
                  <a:srgbClr val="049DC8"/>
                </a:solidFill>
                <a:latin typeface="Calibri" panose="020F0502020204030204" pitchFamily="34" charset="0"/>
                <a:cs typeface="Calibri" panose="020F0502020204030204" pitchFamily="34" charset="0"/>
              </a:rPr>
              <a:t>bind_ip 192.168.100.20 --journal</a:t>
            </a:r>
          </a:p>
        </p:txBody>
      </p:sp>
      <p:sp>
        <p:nvSpPr>
          <p:cNvPr id="5" name="Rectangle 4"/>
          <p:cNvSpPr/>
          <p:nvPr/>
        </p:nvSpPr>
        <p:spPr>
          <a:xfrm>
            <a:off x="146219" y="1219200"/>
            <a:ext cx="8155006" cy="1446550"/>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r>
              <a:rPr lang="en-US" dirty="0" smtClean="0">
                <a:solidFill>
                  <a:srgbClr val="036883"/>
                </a:solidFill>
              </a:rPr>
              <a:t>.</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t>
            </a:r>
            <a:r>
              <a:rPr lang="en-US" dirty="0" smtClean="0">
                <a:solidFill>
                  <a:srgbClr val="036883"/>
                </a:solidFill>
              </a:rPr>
              <a:t>addresses.</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a:t>
            </a:r>
            <a:r>
              <a:rPr lang="en-US" dirty="0" smtClean="0">
                <a:solidFill>
                  <a:srgbClr val="036883"/>
                </a:solidFill>
              </a:rPr>
              <a:t>on,  </a:t>
            </a:r>
            <a:r>
              <a:rPr lang="en-US" dirty="0">
                <a:solidFill>
                  <a:srgbClr val="036883"/>
                </a:solidFill>
              </a:rPr>
              <a:t>localhost by default.</a:t>
            </a:r>
          </a:p>
        </p:txBody>
      </p:sp>
      <p:sp>
        <p:nvSpPr>
          <p:cNvPr id="8" name="Rectangle 7"/>
          <p:cNvSpPr/>
          <p:nvPr/>
        </p:nvSpPr>
        <p:spPr>
          <a:xfrm>
            <a:off x="146219" y="4669006"/>
            <a:ext cx="8845624" cy="400110"/>
          </a:xfrm>
          <a:prstGeom prst="rect">
            <a:avLst/>
          </a:prstGeom>
        </p:spPr>
        <p:txBody>
          <a:bodyPr wrap="square">
            <a:spAutoFit/>
          </a:bodyPr>
          <a:lstStyle/>
          <a:p>
            <a:r>
              <a:rPr lang="en-US" dirty="0"/>
              <a:t>To start </a:t>
            </a:r>
            <a:r>
              <a:rPr lang="en-US" dirty="0" smtClean="0">
                <a:solidFill>
                  <a:srgbClr val="FF5A36"/>
                </a:solidFill>
              </a:rPr>
              <a:t>MongoDB client</a:t>
            </a:r>
            <a:r>
              <a:rPr lang="en-US" dirty="0" smtClean="0"/>
              <a:t>, execute </a:t>
            </a:r>
            <a:r>
              <a:rPr lang="en-US" sz="2000" b="1" dirty="0" smtClean="0">
                <a:solidFill>
                  <a:srgbClr val="C00000"/>
                </a:solidFill>
              </a:rPr>
              <a:t>mongo.exe</a:t>
            </a:r>
            <a:r>
              <a:rPr lang="en-US" dirty="0">
                <a:solidFill>
                  <a:srgbClr val="036883"/>
                </a:solidFill>
              </a:rPr>
              <a:t>.</a:t>
            </a:r>
            <a:endParaRPr lang="en-IN" dirty="0">
              <a:solidFill>
                <a:srgbClr val="036883"/>
              </a:solidFill>
            </a:endParaRPr>
          </a:p>
        </p:txBody>
      </p:sp>
      <p:cxnSp>
        <p:nvCxnSpPr>
          <p:cNvPr id="10" name="Straight Connector 9"/>
          <p:cNvCxnSpPr/>
          <p:nvPr/>
        </p:nvCxnSpPr>
        <p:spPr>
          <a:xfrm>
            <a:off x="146219" y="4502974"/>
            <a:ext cx="8848593"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188894" y="5097959"/>
            <a:ext cx="8766212" cy="1107996"/>
          </a:xfrm>
          <a:prstGeom prst="rect">
            <a:avLst/>
          </a:prstGeom>
        </p:spPr>
        <p:txBody>
          <a:bodyPr wrap="square">
            <a:spAutoFit/>
          </a:bodyPr>
          <a:lstStyle/>
          <a:p>
            <a:r>
              <a:rPr lang="en-US" sz="2200" dirty="0">
                <a:solidFill>
                  <a:srgbClr val="C00000"/>
                </a:solidFill>
                <a:latin typeface="Calibri" panose="020F0502020204030204" pitchFamily="34" charset="0"/>
                <a:cs typeface="Calibri" panose="020F0502020204030204" pitchFamily="34" charset="0"/>
              </a:rPr>
              <a:t>mongo</a:t>
            </a:r>
            <a:r>
              <a:rPr lang="en-US" sz="2200" dirty="0">
                <a:solidFill>
                  <a:srgbClr val="049DC8"/>
                </a:solidFill>
                <a:latin typeface="Calibri" panose="020F0502020204030204" pitchFamily="34" charset="0"/>
                <a:cs typeface="Calibri" panose="020F0502020204030204" pitchFamily="34" charset="0"/>
              </a:rPr>
              <a:t> </a:t>
            </a:r>
            <a:r>
              <a:rPr lang="en-US" sz="2200" dirty="0" smtClean="0">
                <a:solidFill>
                  <a:srgbClr val="049DC8"/>
                </a:solidFill>
                <a:latin typeface="Calibri" panose="020F0502020204030204" pitchFamily="34" charset="0"/>
                <a:cs typeface="Calibri" panose="020F0502020204030204" pitchFamily="34" charset="0"/>
              </a:rPr>
              <a:t>"192.168.100.20:27017/db1"</a:t>
            </a:r>
            <a:endParaRPr lang="en-US" sz="2200" dirty="0">
              <a:solidFill>
                <a:srgbClr val="049DC8"/>
              </a:solidFill>
              <a:latin typeface="Calibri" panose="020F0502020204030204" pitchFamily="34" charset="0"/>
              <a:cs typeface="Calibri" panose="020F0502020204030204" pitchFamily="34" charset="0"/>
            </a:endParaRPr>
          </a:p>
          <a:p>
            <a:r>
              <a:rPr lang="en-US" sz="2200" dirty="0" smtClean="0">
                <a:solidFill>
                  <a:srgbClr val="C00000"/>
                </a:solidFill>
                <a:latin typeface="Calibri" panose="020F0502020204030204" pitchFamily="34" charset="0"/>
                <a:cs typeface="Calibri" panose="020F0502020204030204" pitchFamily="34" charset="0"/>
              </a:rPr>
              <a:t>mongo</a:t>
            </a:r>
            <a:r>
              <a:rPr lang="en-US" sz="2200" dirty="0" smtClean="0">
                <a:solidFill>
                  <a:srgbClr val="049DC8"/>
                </a:solidFill>
                <a:latin typeface="Calibri" panose="020F0502020204030204" pitchFamily="34" charset="0"/>
                <a:cs typeface="Calibri" panose="020F0502020204030204" pitchFamily="34" charset="0"/>
              </a:rPr>
              <a:t> </a:t>
            </a:r>
            <a:r>
              <a:rPr lang="en-US" sz="2200" dirty="0">
                <a:solidFill>
                  <a:srgbClr val="049DC8"/>
                </a:solidFill>
                <a:latin typeface="Calibri" panose="020F0502020204030204" pitchFamily="34" charset="0"/>
                <a:cs typeface="Calibri" panose="020F0502020204030204" pitchFamily="34" charset="0"/>
              </a:rPr>
              <a:t>--host "192.168.100.20" --port </a:t>
            </a:r>
            <a:r>
              <a:rPr lang="en-US" sz="2200">
                <a:solidFill>
                  <a:srgbClr val="049DC8"/>
                </a:solidFill>
                <a:latin typeface="Calibri" panose="020F0502020204030204" pitchFamily="34" charset="0"/>
                <a:cs typeface="Calibri" panose="020F0502020204030204" pitchFamily="34" charset="0"/>
              </a:rPr>
              <a:t>"</a:t>
            </a:r>
            <a:r>
              <a:rPr lang="en-US" sz="2200" smtClean="0">
                <a:solidFill>
                  <a:srgbClr val="049DC8"/>
                </a:solidFill>
                <a:latin typeface="Calibri" panose="020F0502020204030204" pitchFamily="34" charset="0"/>
                <a:cs typeface="Calibri" panose="020F0502020204030204" pitchFamily="34" charset="0"/>
              </a:rPr>
              <a:t>27017"</a:t>
            </a:r>
            <a:endParaRPr lang="en-US" sz="2200" dirty="0" smtClean="0">
              <a:solidFill>
                <a:srgbClr val="049DC8"/>
              </a:solidFill>
              <a:latin typeface="Calibri" panose="020F0502020204030204" pitchFamily="34" charset="0"/>
              <a:cs typeface="Calibri" panose="020F0502020204030204" pitchFamily="34" charset="0"/>
            </a:endParaRPr>
          </a:p>
          <a:p>
            <a:r>
              <a:rPr lang="en-US" sz="2200" dirty="0" smtClean="0">
                <a:solidFill>
                  <a:srgbClr val="C00000"/>
                </a:solidFill>
                <a:latin typeface="Calibri" panose="020F0502020204030204" pitchFamily="34" charset="0"/>
                <a:cs typeface="Calibri" panose="020F0502020204030204" pitchFamily="34" charset="0"/>
              </a:rPr>
              <a:t>mongo</a:t>
            </a:r>
            <a:r>
              <a:rPr lang="en-US" sz="2200" dirty="0" smtClean="0">
                <a:solidFill>
                  <a:srgbClr val="049DC8"/>
                </a:solidFill>
                <a:latin typeface="Calibri" panose="020F0502020204030204" pitchFamily="34" charset="0"/>
                <a:cs typeface="Calibri" panose="020F0502020204030204" pitchFamily="34" charset="0"/>
              </a:rPr>
              <a:t> --host "192.168.100.20" --port "27017" primaryDB</a:t>
            </a:r>
          </a:p>
        </p:txBody>
      </p:sp>
      <p:sp>
        <p:nvSpPr>
          <p:cNvPr id="2" name="Rectangle 1"/>
          <p:cNvSpPr/>
          <p:nvPr/>
        </p:nvSpPr>
        <p:spPr>
          <a:xfrm>
            <a:off x="202749" y="2743200"/>
            <a:ext cx="462498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--bind_ip &lt;hostnames | ipaddresses&gt;</a:t>
            </a:r>
          </a:p>
        </p:txBody>
      </p:sp>
    </p:spTree>
    <p:extLst>
      <p:ext uri="{BB962C8B-B14F-4D97-AF65-F5344CB8AC3E}">
        <p14:creationId xmlns:p14="http://schemas.microsoft.com/office/powerpoint/2010/main" xmlns="" val="356166670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857496"/>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comparison operator</a:t>
            </a:r>
            <a:endParaRPr lang="en-IN" dirty="0"/>
          </a:p>
        </p:txBody>
      </p:sp>
      <p:sp>
        <p:nvSpPr>
          <p:cNvPr id="3" name="Rectangle 2"/>
          <p:cNvSpPr/>
          <p:nvPr/>
        </p:nvSpPr>
        <p:spPr>
          <a:xfrm>
            <a:off x="182713" y="152400"/>
            <a:ext cx="8808887" cy="2554545"/>
          </a:xfrm>
          <a:prstGeom prst="rect">
            <a:avLst/>
          </a:prstGeom>
        </p:spPr>
        <p:txBody>
          <a:bodyPr wrap="square">
            <a:spAutoFit/>
          </a:bodyPr>
          <a:lstStyle/>
          <a:p>
            <a:pPr marL="457200" indent="-457200">
              <a:buFont typeface="Arial" pitchFamily="34" charset="0"/>
              <a:buChar char="•"/>
            </a:pPr>
            <a:r>
              <a:rPr lang="en-US" sz="2000" dirty="0">
                <a:solidFill>
                  <a:srgbClr val="FC6F0D"/>
                </a:solidFill>
                <a:latin typeface="Calibri" panose="020F0502020204030204" pitchFamily="34" charset="0"/>
                <a:cs typeface="Calibri" panose="020F0502020204030204" pitchFamily="34" charset="0"/>
              </a:rPr>
              <a:t>db.version</a:t>
            </a:r>
            <a:r>
              <a:rPr lang="en-US" sz="2000" dirty="0" smtClean="0">
                <a:solidFill>
                  <a:srgbClr val="FC6F0D"/>
                </a:solidFill>
                <a:latin typeface="Calibri" panose="020F0502020204030204" pitchFamily="34" charset="0"/>
                <a:cs typeface="Calibri" panose="020F0502020204030204" pitchFamily="34" charset="0"/>
              </a:rPr>
              <a:t>()	            </a:t>
            </a:r>
            <a:r>
              <a:rPr lang="en-US" sz="2000" dirty="0" smtClean="0">
                <a:solidFill>
                  <a:srgbClr val="00B050"/>
                </a:solidFill>
                <a:latin typeface="Calibri" panose="020F0502020204030204" pitchFamily="34" charset="0"/>
                <a:cs typeface="Calibri" panose="020F0502020204030204" pitchFamily="34" charset="0"/>
              </a:rPr>
              <a:t>// Returns mongoDB version.</a:t>
            </a:r>
          </a:p>
          <a:p>
            <a:pPr marL="457200" indent="-457200">
              <a:buFont typeface="Arial" pitchFamily="34" charset="0"/>
              <a:buChar char="•"/>
            </a:pPr>
            <a:endParaRPr lang="en-US" sz="2000" dirty="0">
              <a:solidFill>
                <a:srgbClr val="00B050"/>
              </a:solidFill>
              <a:latin typeface="Calibri" panose="020F0502020204030204" pitchFamily="34" charset="0"/>
              <a:cs typeface="Calibri" panose="020F0502020204030204" pitchFamily="34" charset="0"/>
            </a:endParaRPr>
          </a:p>
          <a:p>
            <a:pPr marL="457200" indent="-457200">
              <a:buFont typeface="Arial" pitchFamily="34" charset="0"/>
              <a:buChar char="•"/>
            </a:pPr>
            <a:r>
              <a:rPr lang="en-US" sz="2000" dirty="0" smtClean="0">
                <a:solidFill>
                  <a:srgbClr val="FC6F0D"/>
                </a:solidFill>
                <a:latin typeface="Calibri" panose="020F0502020204030204" pitchFamily="34" charset="0"/>
                <a:cs typeface="Calibri" panose="020F0502020204030204" pitchFamily="34" charset="0"/>
              </a:rPr>
              <a:t>db.getMongo</a:t>
            </a:r>
            <a:r>
              <a:rPr lang="en-US" sz="2000" dirty="0">
                <a:solidFill>
                  <a:srgbClr val="FC6F0D"/>
                </a:solidFill>
                <a:latin typeface="Calibri" panose="020F0502020204030204" pitchFamily="34" charset="0"/>
                <a:cs typeface="Calibri" panose="020F0502020204030204" pitchFamily="34" charset="0"/>
              </a:rPr>
              <a:t>(); </a:t>
            </a:r>
            <a:r>
              <a:rPr lang="en-US" sz="2000" dirty="0" smtClean="0">
                <a:solidFill>
                  <a:srgbClr val="FC6F0D"/>
                </a:solidFill>
                <a:latin typeface="Calibri" panose="020F0502020204030204" pitchFamily="34" charset="0"/>
                <a:cs typeface="Calibri" panose="020F0502020204030204" pitchFamily="34" charset="0"/>
              </a:rPr>
              <a:t>       </a:t>
            </a:r>
            <a:r>
              <a:rPr lang="en-US" sz="2000" dirty="0" smtClean="0">
                <a:solidFill>
                  <a:srgbClr val="00B050"/>
                </a:solidFill>
                <a:latin typeface="Calibri" panose="020F0502020204030204" pitchFamily="34" charset="0"/>
                <a:cs typeface="Calibri" panose="020F0502020204030204" pitchFamily="34" charset="0"/>
              </a:rPr>
              <a:t>// connection </a:t>
            </a:r>
            <a:r>
              <a:rPr lang="en-US" sz="2000" dirty="0">
                <a:solidFill>
                  <a:srgbClr val="00B050"/>
                </a:solidFill>
                <a:latin typeface="Calibri" panose="020F0502020204030204" pitchFamily="34" charset="0"/>
                <a:cs typeface="Calibri" panose="020F0502020204030204" pitchFamily="34" charset="0"/>
              </a:rPr>
              <a:t>to </a:t>
            </a:r>
            <a:r>
              <a:rPr lang="en-US" sz="2000" dirty="0" smtClean="0">
                <a:solidFill>
                  <a:srgbClr val="00B050"/>
                </a:solidFill>
                <a:latin typeface="Calibri" panose="020F0502020204030204" pitchFamily="34" charset="0"/>
                <a:cs typeface="Calibri" panose="020F0502020204030204" pitchFamily="34" charset="0"/>
              </a:rPr>
              <a:t>192.168.100.20:27017</a:t>
            </a:r>
          </a:p>
          <a:p>
            <a:pPr marL="457200" indent="-457200">
              <a:buFont typeface="Arial" pitchFamily="34" charset="0"/>
              <a:buChar char="•"/>
            </a:pPr>
            <a:endParaRPr lang="en-US" sz="2000" dirty="0" smtClean="0">
              <a:solidFill>
                <a:srgbClr val="00B050"/>
              </a:solidFill>
              <a:latin typeface="Calibri" panose="020F0502020204030204" pitchFamily="34" charset="0"/>
              <a:cs typeface="Calibri" panose="020F0502020204030204" pitchFamily="34" charset="0"/>
            </a:endParaRPr>
          </a:p>
          <a:p>
            <a:pPr marL="457200" indent="-457200">
              <a:buFont typeface="Arial" pitchFamily="34" charset="0"/>
              <a:buChar char="•"/>
            </a:pPr>
            <a:r>
              <a:rPr lang="en-US" sz="2000" dirty="0" smtClean="0">
                <a:solidFill>
                  <a:srgbClr val="FC6F0D"/>
                </a:solidFill>
                <a:latin typeface="Calibri" panose="020F0502020204030204" pitchFamily="34" charset="0"/>
                <a:cs typeface="Calibri" panose="020F0502020204030204" pitchFamily="34" charset="0"/>
              </a:rPr>
              <a:t>db.hostInfo()            </a:t>
            </a:r>
            <a:r>
              <a:rPr lang="en-US" sz="2000" dirty="0" smtClean="0">
                <a:solidFill>
                  <a:srgbClr val="00B050"/>
                </a:solidFill>
                <a:latin typeface="Calibri" panose="020F0502020204030204" pitchFamily="34" charset="0"/>
                <a:cs typeface="Calibri" panose="020F0502020204030204" pitchFamily="34" charset="0"/>
              </a:rPr>
              <a:t>// Returns a document with information about the </a:t>
            </a:r>
          </a:p>
          <a:p>
            <a:pPr marL="2743200" lvl="5" indent="-457200"/>
            <a:r>
              <a:rPr lang="en-US" sz="2000" dirty="0" smtClean="0">
                <a:solidFill>
                  <a:srgbClr val="00B050"/>
                </a:solidFill>
                <a:latin typeface="Calibri" panose="020F0502020204030204" pitchFamily="34" charset="0"/>
                <a:cs typeface="Calibri" panose="020F0502020204030204" pitchFamily="34" charset="0"/>
              </a:rPr>
              <a:t>       underlying system that the mongod runs on.</a:t>
            </a:r>
          </a:p>
          <a:p>
            <a:pPr marL="457200" indent="-457200">
              <a:buFont typeface="Arial" pitchFamily="34" charset="0"/>
              <a:buChar char="•"/>
            </a:pPr>
            <a:endParaRPr lang="en-US" sz="2000" dirty="0" smtClean="0">
              <a:solidFill>
                <a:srgbClr val="00B050"/>
              </a:solidFill>
              <a:latin typeface="Calibri" panose="020F0502020204030204" pitchFamily="34" charset="0"/>
              <a:cs typeface="Calibri" panose="020F0502020204030204" pitchFamily="34" charset="0"/>
            </a:endParaRPr>
          </a:p>
          <a:p>
            <a:pPr marL="457200" indent="-457200">
              <a:buFont typeface="Arial" pitchFamily="34" charset="0"/>
              <a:buChar char="•"/>
            </a:pPr>
            <a:r>
              <a:rPr lang="en-US" sz="2000" dirty="0">
                <a:solidFill>
                  <a:srgbClr val="FC6F0D"/>
                </a:solidFill>
                <a:latin typeface="Calibri" panose="020F0502020204030204" pitchFamily="34" charset="0"/>
                <a:cs typeface="Calibri" panose="020F0502020204030204" pitchFamily="34" charset="0"/>
              </a:rPr>
              <a:t>getHostName</a:t>
            </a:r>
            <a:r>
              <a:rPr lang="en-US" sz="2000" dirty="0" smtClean="0">
                <a:solidFill>
                  <a:srgbClr val="FC6F0D"/>
                </a:solidFill>
                <a:latin typeface="Calibri" panose="020F0502020204030204" pitchFamily="34" charset="0"/>
                <a:cs typeface="Calibri" panose="020F0502020204030204" pitchFamily="34" charset="0"/>
              </a:rPr>
              <a:t>()       </a:t>
            </a:r>
            <a:r>
              <a:rPr lang="en-US" sz="2000" dirty="0" smtClean="0">
                <a:solidFill>
                  <a:srgbClr val="00B050"/>
                </a:solidFill>
                <a:latin typeface="Calibri" panose="020F0502020204030204" pitchFamily="34" charset="0"/>
                <a:cs typeface="Calibri" panose="020F0502020204030204" pitchFamily="34" charset="0"/>
              </a:rPr>
              <a:t>// Computer name [stp5]</a:t>
            </a:r>
          </a:p>
        </p:txBody>
      </p:sp>
    </p:spTree>
    <p:extLst>
      <p:ext uri="{BB962C8B-B14F-4D97-AF65-F5344CB8AC3E}">
        <p14:creationId xmlns:p14="http://schemas.microsoft.com/office/powerpoint/2010/main" xmlns="" val="258272001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xmlns="" val="3789223811"/>
              </p:ext>
            </p:extLst>
          </p:nvPr>
        </p:nvGraphicFramePr>
        <p:xfrm>
          <a:off x="152399" y="1066800"/>
          <a:ext cx="8839201" cy="4551992"/>
        </p:xfrm>
        <a:graphic>
          <a:graphicData uri="http://schemas.openxmlformats.org/drawingml/2006/table">
            <a:tbl>
              <a:tblPr>
                <a:tableStyleId>{616DA210-FB5B-4158-B5E0-FEB733F419BA}</a:tableStyleId>
              </a:tblPr>
              <a:tblGrid>
                <a:gridCol w="886743"/>
                <a:gridCol w="7952458"/>
              </a:tblGrid>
              <a:tr h="568999">
                <a:tc>
                  <a:txBody>
                    <a:bodyPr/>
                    <a:lstStyle/>
                    <a:p>
                      <a:pPr algn="ctr" fontAlgn="base"/>
                      <a:r>
                        <a:rPr lang="en-IN" sz="2000" u="none" dirty="0" smtClean="0">
                          <a:solidFill>
                            <a:srgbClr val="006C86"/>
                          </a:solidFill>
                          <a:effectLst/>
                        </a:rPr>
                        <a:t>$eq</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$gt</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greater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$gte</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greater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$lt</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less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$lte</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less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$ne</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all values that are not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$in</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any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$nin</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none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xmlns="" val="206481418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52400" y="767355"/>
            <a:ext cx="61587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a:t>
            </a:r>
            <a:r>
              <a:rPr lang="en-US" sz="2200" dirty="0" smtClean="0">
                <a:solidFill>
                  <a:srgbClr val="C00000"/>
                </a:solidFill>
                <a:latin typeface="Calibri" panose="020F0502020204030204" pitchFamily="34" charset="0"/>
                <a:cs typeface="Calibri" panose="020F0502020204030204" pitchFamily="34" charset="0"/>
              </a:rPr>
              <a:t>eq</a:t>
            </a:r>
            <a:endParaRPr lang="en-US" sz="2200" dirty="0">
              <a:solidFill>
                <a:srgbClr val="C00000"/>
              </a:solidFill>
              <a:latin typeface="Calibri" panose="020F0502020204030204" pitchFamily="34" charset="0"/>
              <a:cs typeface="Calibri" panose="020F0502020204030204" pitchFamily="34" charset="0"/>
            </a:endParaRPr>
          </a:p>
        </p:txBody>
      </p:sp>
      <p:sp>
        <p:nvSpPr>
          <p:cNvPr id="3" name="Rectangle 2"/>
          <p:cNvSpPr/>
          <p:nvPr/>
        </p:nvSpPr>
        <p:spPr>
          <a:xfrm>
            <a:off x="152400" y="1192887"/>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{$eq: value} }</a:t>
            </a:r>
            <a:endParaRPr lang="en-US" dirty="0">
              <a:latin typeface="Consolas" panose="020B0609020204030204" pitchFamily="49" charset="0"/>
            </a:endParaRPr>
          </a:p>
        </p:txBody>
      </p:sp>
      <p:sp>
        <p:nvSpPr>
          <p:cNvPr id="6" name="Rectangle 5"/>
          <p:cNvSpPr/>
          <p:nvPr/>
        </p:nvSpPr>
        <p:spPr>
          <a:xfrm>
            <a:off x="4800600" y="750532"/>
            <a:ext cx="615874"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$ne</a:t>
            </a:r>
            <a:endParaRPr lang="en-US" sz="2200" dirty="0">
              <a:solidFill>
                <a:srgbClr val="C00000"/>
              </a:solidFill>
              <a:latin typeface="Calibri" panose="020F0502020204030204" pitchFamily="34" charset="0"/>
              <a:cs typeface="Calibri" panose="020F0502020204030204" pitchFamily="34" charset="0"/>
            </a:endParaRPr>
          </a:p>
        </p:txBody>
      </p:sp>
      <p:sp>
        <p:nvSpPr>
          <p:cNvPr id="8" name="Rectangle 7"/>
          <p:cNvSpPr/>
          <p:nvPr/>
        </p:nvSpPr>
        <p:spPr>
          <a:xfrm>
            <a:off x="4800600" y="1176064"/>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{$ne: value} }</a:t>
            </a:r>
          </a:p>
        </p:txBody>
      </p:sp>
      <p:sp>
        <p:nvSpPr>
          <p:cNvPr id="9" name="Rectangle 8"/>
          <p:cNvSpPr/>
          <p:nvPr/>
        </p:nvSpPr>
        <p:spPr>
          <a:xfrm>
            <a:off x="157348" y="2056233"/>
            <a:ext cx="550664"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$gt</a:t>
            </a:r>
            <a:endParaRPr lang="en-US" sz="2200" dirty="0">
              <a:solidFill>
                <a:srgbClr val="C00000"/>
              </a:solidFill>
              <a:latin typeface="Calibri" panose="020F0502020204030204" pitchFamily="34" charset="0"/>
              <a:cs typeface="Calibri" panose="020F0502020204030204" pitchFamily="34" charset="0"/>
            </a:endParaRPr>
          </a:p>
        </p:txBody>
      </p:sp>
      <p:sp>
        <p:nvSpPr>
          <p:cNvPr id="10" name="Rectangle 9"/>
          <p:cNvSpPr/>
          <p:nvPr/>
        </p:nvSpPr>
        <p:spPr>
          <a:xfrm>
            <a:off x="157348" y="2481765"/>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{$gt: value} }</a:t>
            </a:r>
          </a:p>
        </p:txBody>
      </p:sp>
      <p:sp>
        <p:nvSpPr>
          <p:cNvPr id="11" name="Rectangle 10"/>
          <p:cNvSpPr/>
          <p:nvPr/>
        </p:nvSpPr>
        <p:spPr>
          <a:xfrm>
            <a:off x="4805548" y="2039410"/>
            <a:ext cx="688715"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$gte</a:t>
            </a:r>
            <a:endParaRPr lang="en-US" sz="2200" dirty="0">
              <a:solidFill>
                <a:srgbClr val="C00000"/>
              </a:solidFill>
              <a:latin typeface="Calibri" panose="020F0502020204030204" pitchFamily="34" charset="0"/>
              <a:cs typeface="Calibri" panose="020F0502020204030204" pitchFamily="34" charset="0"/>
            </a:endParaRPr>
          </a:p>
        </p:txBody>
      </p:sp>
      <p:sp>
        <p:nvSpPr>
          <p:cNvPr id="12" name="Rectangle 11"/>
          <p:cNvSpPr/>
          <p:nvPr/>
        </p:nvSpPr>
        <p:spPr>
          <a:xfrm>
            <a:off x="4805548" y="2464942"/>
            <a:ext cx="322395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{$gte: value} }</a:t>
            </a:r>
          </a:p>
        </p:txBody>
      </p:sp>
      <p:sp>
        <p:nvSpPr>
          <p:cNvPr id="13" name="Rectangle 12"/>
          <p:cNvSpPr/>
          <p:nvPr/>
        </p:nvSpPr>
        <p:spPr>
          <a:xfrm>
            <a:off x="217609" y="3369851"/>
            <a:ext cx="486030"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$lt</a:t>
            </a:r>
            <a:endParaRPr lang="en-US" sz="2200" dirty="0">
              <a:solidFill>
                <a:srgbClr val="C00000"/>
              </a:solidFill>
              <a:latin typeface="Calibri" panose="020F0502020204030204" pitchFamily="34" charset="0"/>
              <a:cs typeface="Calibri" panose="020F0502020204030204" pitchFamily="34" charset="0"/>
            </a:endParaRPr>
          </a:p>
        </p:txBody>
      </p:sp>
      <p:sp>
        <p:nvSpPr>
          <p:cNvPr id="14" name="Rectangle 13"/>
          <p:cNvSpPr/>
          <p:nvPr/>
        </p:nvSpPr>
        <p:spPr>
          <a:xfrm>
            <a:off x="217609" y="3795383"/>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{$lt: value} }</a:t>
            </a:r>
          </a:p>
        </p:txBody>
      </p:sp>
      <p:sp>
        <p:nvSpPr>
          <p:cNvPr id="15" name="Rectangle 14"/>
          <p:cNvSpPr/>
          <p:nvPr/>
        </p:nvSpPr>
        <p:spPr>
          <a:xfrm>
            <a:off x="4865809" y="3353028"/>
            <a:ext cx="624082"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$lte</a:t>
            </a:r>
            <a:endParaRPr lang="en-US" sz="2200" dirty="0">
              <a:solidFill>
                <a:srgbClr val="C00000"/>
              </a:solidFill>
              <a:latin typeface="Calibri" panose="020F0502020204030204" pitchFamily="34" charset="0"/>
              <a:cs typeface="Calibri" panose="020F0502020204030204" pitchFamily="34" charset="0"/>
            </a:endParaRPr>
          </a:p>
        </p:txBody>
      </p:sp>
      <p:sp>
        <p:nvSpPr>
          <p:cNvPr id="16" name="Rectangle 15"/>
          <p:cNvSpPr/>
          <p:nvPr/>
        </p:nvSpPr>
        <p:spPr>
          <a:xfrm>
            <a:off x="4865809" y="3778560"/>
            <a:ext cx="322395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{$lte: value} }</a:t>
            </a:r>
          </a:p>
        </p:txBody>
      </p:sp>
      <p:sp>
        <p:nvSpPr>
          <p:cNvPr id="17" name="Rectangle 16"/>
          <p:cNvSpPr/>
          <p:nvPr/>
        </p:nvSpPr>
        <p:spPr>
          <a:xfrm>
            <a:off x="282242" y="4665657"/>
            <a:ext cx="615874"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$ne</a:t>
            </a:r>
            <a:endParaRPr lang="en-US" sz="2200" dirty="0">
              <a:solidFill>
                <a:srgbClr val="C00000"/>
              </a:solidFill>
              <a:latin typeface="Calibri" panose="020F0502020204030204" pitchFamily="34" charset="0"/>
              <a:cs typeface="Calibri" panose="020F0502020204030204" pitchFamily="34" charset="0"/>
            </a:endParaRPr>
          </a:p>
        </p:txBody>
      </p:sp>
      <p:sp>
        <p:nvSpPr>
          <p:cNvPr id="19" name="Rectangle 18"/>
          <p:cNvSpPr/>
          <p:nvPr/>
        </p:nvSpPr>
        <p:spPr>
          <a:xfrm>
            <a:off x="282242" y="5091189"/>
            <a:ext cx="6896440"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{$in: [&lt;value1&gt;, &lt;value2&gt;, ..., &lt;valueN&gt;]} }</a:t>
            </a:r>
          </a:p>
        </p:txBody>
      </p:sp>
    </p:spTree>
    <p:extLst>
      <p:ext uri="{BB962C8B-B14F-4D97-AF65-F5344CB8AC3E}">
        <p14:creationId xmlns:p14="http://schemas.microsoft.com/office/powerpoint/2010/main" xmlns="" val="201702640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logical operator</a:t>
            </a:r>
            <a:endParaRPr lang="en-IN" dirty="0"/>
          </a:p>
        </p:txBody>
      </p:sp>
    </p:spTree>
    <p:extLst>
      <p:ext uri="{BB962C8B-B14F-4D97-AF65-F5344CB8AC3E}">
        <p14:creationId xmlns:p14="http://schemas.microsoft.com/office/powerpoint/2010/main" xmlns="" val="36815785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xmlns="" val="1012083413"/>
              </p:ext>
            </p:extLst>
          </p:nvPr>
        </p:nvGraphicFramePr>
        <p:xfrm>
          <a:off x="152401" y="1066800"/>
          <a:ext cx="8839200" cy="2875590"/>
        </p:xfrm>
        <a:graphic>
          <a:graphicData uri="http://schemas.openxmlformats.org/drawingml/2006/table">
            <a:tbl>
              <a:tblPr>
                <a:tableStyleId>{616DA210-FB5B-4158-B5E0-FEB733F419BA}</a:tableStyleId>
              </a:tblPr>
              <a:tblGrid>
                <a:gridCol w="886743"/>
                <a:gridCol w="7952457"/>
              </a:tblGrid>
              <a:tr h="958530">
                <a:tc>
                  <a:txBody>
                    <a:bodyPr/>
                    <a:lstStyle/>
                    <a:p>
                      <a:pPr algn="ctr" fontAlgn="base"/>
                      <a:r>
                        <a:rPr lang="en-IN" sz="2000" u="none" dirty="0" smtClean="0">
                          <a:solidFill>
                            <a:srgbClr val="006C86"/>
                          </a:solidFill>
                          <a:effectLst/>
                        </a:rPr>
                        <a:t>$or</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Joins query clauses with a logical </a:t>
                      </a:r>
                      <a:r>
                        <a:rPr lang="en-US" sz="2000" dirty="0" smtClean="0">
                          <a:solidFill>
                            <a:srgbClr val="00B0F0"/>
                          </a:solidFill>
                          <a:effectLst/>
                        </a:rPr>
                        <a:t>OR </a:t>
                      </a:r>
                      <a:r>
                        <a:rPr lang="en-US" sz="2000" dirty="0" smtClean="0">
                          <a:effectLst/>
                        </a:rPr>
                        <a:t>returns all documents that    </a:t>
                      </a:r>
                    </a:p>
                    <a:p>
                      <a:pPr fontAlgn="base"/>
                      <a:r>
                        <a:rPr lang="en-US" sz="2000" dirty="0" smtClean="0">
                          <a:effectLst/>
                        </a:rPr>
                        <a:t>  match the conditions of either clause.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958530">
                <a:tc>
                  <a:txBody>
                    <a:bodyPr/>
                    <a:lstStyle/>
                    <a:p>
                      <a:pPr algn="ctr" fontAlgn="base"/>
                      <a:r>
                        <a:rPr lang="en-IN" sz="2000" u="none" dirty="0" smtClean="0">
                          <a:solidFill>
                            <a:srgbClr val="006C86"/>
                          </a:solidFill>
                          <a:effectLst/>
                        </a:rPr>
                        <a:t>$and</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Joins query clauses with a logical </a:t>
                      </a:r>
                      <a:r>
                        <a:rPr lang="en-US" sz="2000" dirty="0" smtClean="0">
                          <a:solidFill>
                            <a:srgbClr val="00B0F0"/>
                          </a:solidFill>
                          <a:effectLst/>
                        </a:rPr>
                        <a:t>AND </a:t>
                      </a:r>
                      <a:r>
                        <a:rPr lang="en-US" sz="2000" dirty="0" smtClean="0">
                          <a:effectLst/>
                        </a:rPr>
                        <a:t>returns all documents that </a:t>
                      </a:r>
                    </a:p>
                    <a:p>
                      <a:pPr fontAlgn="base"/>
                      <a:r>
                        <a:rPr lang="en-US" sz="2000" dirty="0" smtClean="0">
                          <a:effectLst/>
                        </a:rPr>
                        <a:t>  match the conditions of both clauses.</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958530">
                <a:tc>
                  <a:txBody>
                    <a:bodyPr/>
                    <a:lstStyle/>
                    <a:p>
                      <a:pPr algn="ctr" fontAlgn="base"/>
                      <a:r>
                        <a:rPr lang="en-IN" sz="2000" u="none" dirty="0" smtClean="0">
                          <a:solidFill>
                            <a:srgbClr val="006C86"/>
                          </a:solidFill>
                          <a:effectLst/>
                        </a:rPr>
                        <a:t>$not</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Inverts the effect of a query expression and returns documents that </a:t>
                      </a:r>
                    </a:p>
                    <a:p>
                      <a:pPr fontAlgn="base"/>
                      <a:r>
                        <a:rPr lang="en-US" sz="2000" dirty="0" smtClean="0">
                          <a:effectLst/>
                        </a:rPr>
                        <a:t>  do not match the query expression.</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grpSp>
        <p:nvGrpSpPr>
          <p:cNvPr id="10" name="Group 9"/>
          <p:cNvGrpSpPr/>
          <p:nvPr/>
        </p:nvGrpSpPr>
        <p:grpSpPr>
          <a:xfrm>
            <a:off x="228600" y="4191000"/>
            <a:ext cx="7391401" cy="1394138"/>
            <a:chOff x="228600" y="4191000"/>
            <a:chExt cx="7391401" cy="1394138"/>
          </a:xfrm>
        </p:grpSpPr>
        <p:sp>
          <p:nvSpPr>
            <p:cNvPr id="6" name="Rectangle 5"/>
            <p:cNvSpPr/>
            <p:nvPr/>
          </p:nvSpPr>
          <p:spPr>
            <a:xfrm>
              <a:off x="228600" y="4191000"/>
              <a:ext cx="7391401"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$or: [ { &lt;</a:t>
              </a:r>
              <a:r>
                <a:rPr lang="en-US" dirty="0" smtClean="0">
                  <a:solidFill>
                    <a:srgbClr val="049DC8"/>
                  </a:solidFill>
                  <a:latin typeface="Consolas" panose="020B0609020204030204" pitchFamily="49" charset="0"/>
                  <a:cs typeface="Calibri" panose="020F0502020204030204" pitchFamily="34" charset="0"/>
                </a:rPr>
                <a:t>expr1</a:t>
              </a:r>
              <a:r>
                <a:rPr lang="en-US" dirty="0">
                  <a:solidFill>
                    <a:srgbClr val="049DC8"/>
                  </a:solidFill>
                  <a:latin typeface="Consolas" panose="020B0609020204030204" pitchFamily="49" charset="0"/>
                  <a:cs typeface="Calibri" panose="020F0502020204030204" pitchFamily="34" charset="0"/>
                </a:rPr>
                <a:t>&gt; }, { &lt;</a:t>
              </a:r>
              <a:r>
                <a:rPr lang="en-US" dirty="0" smtClean="0">
                  <a:solidFill>
                    <a:srgbClr val="049DC8"/>
                  </a:solidFill>
                  <a:latin typeface="Consolas" panose="020B0609020204030204" pitchFamily="49" charset="0"/>
                  <a:cs typeface="Calibri" panose="020F0502020204030204" pitchFamily="34" charset="0"/>
                </a:rPr>
                <a:t>expr2</a:t>
              </a:r>
              <a:r>
                <a:rPr lang="en-US" dirty="0">
                  <a:solidFill>
                    <a:srgbClr val="049DC8"/>
                  </a:solidFill>
                  <a:latin typeface="Consolas" panose="020B0609020204030204" pitchFamily="49" charset="0"/>
                  <a:cs typeface="Calibri" panose="020F0502020204030204" pitchFamily="34" charset="0"/>
                </a:rPr>
                <a:t>&gt; }, </a:t>
              </a:r>
              <a:r>
                <a:rPr lang="en-US" dirty="0" smtClean="0">
                  <a:solidFill>
                    <a:srgbClr val="049DC8"/>
                  </a:solidFill>
                  <a:latin typeface="Consolas" panose="020B0609020204030204" pitchFamily="49" charset="0"/>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 &lt;</a:t>
              </a:r>
              <a:r>
                <a:rPr lang="en-US" dirty="0" smtClean="0">
                  <a:solidFill>
                    <a:srgbClr val="049DC8"/>
                  </a:solidFill>
                  <a:latin typeface="Consolas" panose="020B0609020204030204" pitchFamily="49" charset="0"/>
                  <a:cs typeface="Calibri" panose="020F0502020204030204" pitchFamily="34" charset="0"/>
                </a:rPr>
                <a:t>exprN</a:t>
              </a:r>
              <a:r>
                <a:rPr lang="en-US" dirty="0">
                  <a:solidFill>
                    <a:srgbClr val="049DC8"/>
                  </a:solidFill>
                  <a:latin typeface="Consolas" panose="020B0609020204030204" pitchFamily="49" charset="0"/>
                  <a:cs typeface="Calibri" panose="020F0502020204030204" pitchFamily="34" charset="0"/>
                </a:rPr>
                <a:t>&gt; } ] }</a:t>
              </a:r>
            </a:p>
          </p:txBody>
        </p:sp>
        <p:sp>
          <p:nvSpPr>
            <p:cNvPr id="8" name="Rectangle 7"/>
            <p:cNvSpPr/>
            <p:nvPr/>
          </p:nvSpPr>
          <p:spPr>
            <a:xfrm>
              <a:off x="228601" y="4703403"/>
              <a:ext cx="7391400"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$and: [ { &lt;expr1&gt; }, { &lt;expr2&gt; }, </a:t>
              </a:r>
              <a:r>
                <a:rPr lang="en-US" dirty="0" smtClean="0">
                  <a:solidFill>
                    <a:srgbClr val="049DC8"/>
                  </a:solidFill>
                  <a:latin typeface="Consolas" panose="020B0609020204030204" pitchFamily="49" charset="0"/>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 &lt;exprN&gt; } ] }</a:t>
              </a:r>
            </a:p>
          </p:txBody>
        </p:sp>
        <p:sp>
          <p:nvSpPr>
            <p:cNvPr id="9" name="Rectangle 8"/>
            <p:cNvSpPr/>
            <p:nvPr/>
          </p:nvSpPr>
          <p:spPr>
            <a:xfrm>
              <a:off x="228600" y="5215806"/>
              <a:ext cx="7391401"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field: { $not: { &lt;operator-expression&gt; } } }</a:t>
              </a:r>
            </a:p>
          </p:txBody>
        </p:sp>
      </p:grpSp>
    </p:spTree>
    <p:extLst>
      <p:ext uri="{BB962C8B-B14F-4D97-AF65-F5344CB8AC3E}">
        <p14:creationId xmlns:p14="http://schemas.microsoft.com/office/powerpoint/2010/main" xmlns="" val="42048042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90500" y="762000"/>
            <a:ext cx="8763000" cy="769441"/>
          </a:xfrm>
          <a:prstGeom prst="rect">
            <a:avLst/>
          </a:prstGeom>
        </p:spPr>
        <p:txBody>
          <a:bodyPr wrap="square">
            <a:spAutoFit/>
          </a:bodyPr>
          <a:lstStyle/>
          <a:p>
            <a:r>
              <a:rPr lang="en-IN" sz="2200" b="1" i="1" dirty="0">
                <a:solidFill>
                  <a:srgbClr val="006C86"/>
                </a:solidFill>
              </a:rPr>
              <a:t>Big</a:t>
            </a:r>
            <a:r>
              <a:rPr lang="en-IN" sz="2200" dirty="0">
                <a:solidFill>
                  <a:srgbClr val="006C86"/>
                </a:solidFill>
              </a:rPr>
              <a:t> </a:t>
            </a:r>
            <a:r>
              <a:rPr lang="en-IN" sz="2200" b="1" i="1" dirty="0">
                <a:solidFill>
                  <a:srgbClr val="006C86"/>
                </a:solidFill>
              </a:rPr>
              <a:t>data</a:t>
            </a:r>
            <a:r>
              <a:rPr lang="en-IN" sz="2200" dirty="0">
                <a:solidFill>
                  <a:srgbClr val="006C86"/>
                </a:solidFill>
              </a:rPr>
              <a:t> is a term that describes the large volume of data – both structured and </a:t>
            </a:r>
            <a:r>
              <a:rPr lang="en-IN" sz="2200" dirty="0" smtClean="0">
                <a:solidFill>
                  <a:srgbClr val="006C86"/>
                </a:solidFill>
              </a:rPr>
              <a:t>unstructured.</a:t>
            </a:r>
            <a:endParaRPr lang="en-IN" sz="2200" dirty="0">
              <a:solidFill>
                <a:srgbClr val="006C86"/>
              </a:solidFill>
            </a:endParaRPr>
          </a:p>
        </p:txBody>
      </p:sp>
      <p:sp>
        <p:nvSpPr>
          <p:cNvPr id="3" name="Rectangle 2"/>
          <p:cNvSpPr/>
          <p:nvPr/>
        </p:nvSpPr>
        <p:spPr>
          <a:xfrm>
            <a:off x="223156" y="4071942"/>
            <a:ext cx="8730343" cy="1184940"/>
          </a:xfrm>
          <a:prstGeom prst="rect">
            <a:avLst/>
          </a:prstGeom>
        </p:spPr>
        <p:txBody>
          <a:bodyPr wrap="square">
            <a:spAutoFit/>
          </a:bodyPr>
          <a:lstStyle/>
          <a:p>
            <a:r>
              <a:rPr lang="en-US" sz="2200" b="1" i="1" dirty="0" smtClean="0">
                <a:solidFill>
                  <a:srgbClr val="036883"/>
                </a:solidFill>
              </a:rPr>
              <a:t>Characteristics Of Big Data</a:t>
            </a:r>
          </a:p>
          <a:p>
            <a:endParaRPr lang="en-US" sz="900" dirty="0" smtClean="0">
              <a:solidFill>
                <a:srgbClr val="036883"/>
              </a:solidFill>
            </a:endParaRPr>
          </a:p>
          <a:p>
            <a:r>
              <a:rPr lang="en-US" dirty="0" smtClean="0">
                <a:solidFill>
                  <a:srgbClr val="036883"/>
                </a:solidFill>
              </a:rPr>
              <a:t>Big </a:t>
            </a:r>
            <a:r>
              <a:rPr lang="en-US" dirty="0">
                <a:solidFill>
                  <a:srgbClr val="036883"/>
                </a:solidFill>
              </a:rPr>
              <a:t>data is often characterized by the 3Vs: the extreme </a:t>
            </a:r>
            <a:r>
              <a:rPr lang="en-US" sz="2000" b="1" i="1" dirty="0" smtClean="0">
                <a:solidFill>
                  <a:srgbClr val="036883"/>
                </a:solidFill>
              </a:rPr>
              <a:t>VOLUME</a:t>
            </a:r>
            <a:r>
              <a:rPr lang="en-US" sz="2000" dirty="0" smtClean="0">
                <a:solidFill>
                  <a:srgbClr val="036883"/>
                </a:solidFill>
              </a:rPr>
              <a:t> </a:t>
            </a:r>
            <a:r>
              <a:rPr lang="en-US" dirty="0" smtClean="0">
                <a:solidFill>
                  <a:srgbClr val="036883"/>
                </a:solidFill>
              </a:rPr>
              <a:t>of </a:t>
            </a:r>
            <a:r>
              <a:rPr lang="en-US" dirty="0">
                <a:solidFill>
                  <a:srgbClr val="036883"/>
                </a:solidFill>
              </a:rPr>
              <a:t>data, the wide </a:t>
            </a:r>
            <a:r>
              <a:rPr lang="en-US" sz="2000" b="1" i="1" dirty="0" smtClean="0">
                <a:solidFill>
                  <a:srgbClr val="036883"/>
                </a:solidFill>
              </a:rPr>
              <a:t>VARIETY</a:t>
            </a:r>
            <a:r>
              <a:rPr lang="en-US" sz="2000" dirty="0" smtClean="0">
                <a:solidFill>
                  <a:srgbClr val="036883"/>
                </a:solidFill>
              </a:rPr>
              <a:t> </a:t>
            </a:r>
            <a:r>
              <a:rPr lang="en-US" dirty="0" smtClean="0">
                <a:solidFill>
                  <a:srgbClr val="036883"/>
                </a:solidFill>
              </a:rPr>
              <a:t>of </a:t>
            </a:r>
            <a:r>
              <a:rPr lang="en-US" dirty="0">
                <a:solidFill>
                  <a:srgbClr val="036883"/>
                </a:solidFill>
              </a:rPr>
              <a:t>data </a:t>
            </a:r>
            <a:r>
              <a:rPr lang="en-US" dirty="0" smtClean="0">
                <a:solidFill>
                  <a:srgbClr val="036883"/>
                </a:solidFill>
              </a:rPr>
              <a:t>and </a:t>
            </a:r>
            <a:r>
              <a:rPr lang="en-US" dirty="0">
                <a:solidFill>
                  <a:srgbClr val="036883"/>
                </a:solidFill>
              </a:rPr>
              <a:t>the </a:t>
            </a:r>
            <a:r>
              <a:rPr lang="en-US" sz="2000" b="1" i="1" dirty="0" smtClean="0">
                <a:solidFill>
                  <a:srgbClr val="036883"/>
                </a:solidFill>
              </a:rPr>
              <a:t>VELOCITY</a:t>
            </a:r>
            <a:r>
              <a:rPr lang="en-US" sz="2000" dirty="0" smtClean="0">
                <a:solidFill>
                  <a:srgbClr val="036883"/>
                </a:solidFill>
              </a:rPr>
              <a:t> </a:t>
            </a:r>
            <a:r>
              <a:rPr lang="en-US" dirty="0" smtClean="0">
                <a:solidFill>
                  <a:srgbClr val="036883"/>
                </a:solidFill>
              </a:rPr>
              <a:t>at </a:t>
            </a:r>
            <a:r>
              <a:rPr lang="en-US" dirty="0">
                <a:solidFill>
                  <a:srgbClr val="036883"/>
                </a:solidFill>
              </a:rPr>
              <a:t>which the data must be processed.</a:t>
            </a:r>
          </a:p>
        </p:txBody>
      </p:sp>
      <p:sp>
        <p:nvSpPr>
          <p:cNvPr id="5" name="Rectangle 4"/>
          <p:cNvSpPr/>
          <p:nvPr/>
        </p:nvSpPr>
        <p:spPr>
          <a:xfrm>
            <a:off x="214282" y="1928802"/>
            <a:ext cx="8786874" cy="1723549"/>
          </a:xfrm>
          <a:prstGeom prst="rect">
            <a:avLst/>
          </a:prstGeom>
        </p:spPr>
        <p:txBody>
          <a:bodyPr wrap="square">
            <a:spAutoFit/>
          </a:bodyPr>
          <a:lstStyle/>
          <a:p>
            <a:r>
              <a:rPr lang="en-US" sz="2200" b="1" i="1" dirty="0" smtClean="0">
                <a:solidFill>
                  <a:srgbClr val="006C86"/>
                </a:solidFill>
              </a:rPr>
              <a:t>What is Big Data?</a:t>
            </a:r>
          </a:p>
          <a:p>
            <a:endParaRPr lang="en-US" sz="900" b="1" dirty="0" smtClean="0"/>
          </a:p>
          <a:p>
            <a:r>
              <a:rPr lang="en-US" dirty="0" smtClean="0">
                <a:solidFill>
                  <a:srgbClr val="006C86"/>
                </a:solidFill>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endParaRPr lang="en-US" dirty="0">
              <a:solidFill>
                <a:srgbClr val="006C86"/>
              </a:solidFill>
            </a:endParaRPr>
          </a:p>
        </p:txBody>
      </p:sp>
    </p:spTree>
    <p:extLst>
      <p:ext uri="{BB962C8B-B14F-4D97-AF65-F5344CB8AC3E}">
        <p14:creationId xmlns:p14="http://schemas.microsoft.com/office/powerpoint/2010/main" xmlns="" val="243834973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52400" y="767355"/>
            <a:ext cx="574196"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$or</a:t>
            </a:r>
            <a:endParaRPr lang="en-US" sz="2200" dirty="0">
              <a:solidFill>
                <a:srgbClr val="C00000"/>
              </a:solidFill>
              <a:latin typeface="Calibri" panose="020F0502020204030204" pitchFamily="34" charset="0"/>
              <a:cs typeface="Calibri" panose="020F0502020204030204" pitchFamily="34" charset="0"/>
            </a:endParaRPr>
          </a:p>
        </p:txBody>
      </p:sp>
      <p:sp>
        <p:nvSpPr>
          <p:cNvPr id="5" name="Rectangle 4"/>
          <p:cNvSpPr/>
          <p:nvPr/>
        </p:nvSpPr>
        <p:spPr>
          <a:xfrm>
            <a:off x="170434" y="1196156"/>
            <a:ext cx="7276351"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$or: [ { &lt;</a:t>
            </a:r>
            <a:r>
              <a:rPr lang="en-US" dirty="0" smtClean="0">
                <a:solidFill>
                  <a:srgbClr val="049DC8"/>
                </a:solidFill>
                <a:latin typeface="Consolas" panose="020B0609020204030204" pitchFamily="49" charset="0"/>
                <a:cs typeface="Calibri" panose="020F0502020204030204" pitchFamily="34" charset="0"/>
              </a:rPr>
              <a:t>expr1</a:t>
            </a:r>
            <a:r>
              <a:rPr lang="en-US" dirty="0">
                <a:solidFill>
                  <a:srgbClr val="049DC8"/>
                </a:solidFill>
                <a:latin typeface="Consolas" panose="020B0609020204030204" pitchFamily="49" charset="0"/>
                <a:cs typeface="Calibri" panose="020F0502020204030204" pitchFamily="34" charset="0"/>
              </a:rPr>
              <a:t>&gt; }, { &lt;</a:t>
            </a:r>
            <a:r>
              <a:rPr lang="en-US" dirty="0" smtClean="0">
                <a:solidFill>
                  <a:srgbClr val="049DC8"/>
                </a:solidFill>
                <a:latin typeface="Consolas" panose="020B0609020204030204" pitchFamily="49" charset="0"/>
                <a:cs typeface="Calibri" panose="020F0502020204030204" pitchFamily="34" charset="0"/>
              </a:rPr>
              <a:t>expr2</a:t>
            </a:r>
            <a:r>
              <a:rPr lang="en-US" dirty="0">
                <a:solidFill>
                  <a:srgbClr val="049DC8"/>
                </a:solidFill>
                <a:latin typeface="Consolas" panose="020B0609020204030204" pitchFamily="49" charset="0"/>
                <a:cs typeface="Calibri" panose="020F0502020204030204" pitchFamily="34" charset="0"/>
              </a:rPr>
              <a:t>&gt; }, ... , { &lt;</a:t>
            </a:r>
            <a:r>
              <a:rPr lang="en-US" dirty="0" smtClean="0">
                <a:solidFill>
                  <a:srgbClr val="049DC8"/>
                </a:solidFill>
                <a:latin typeface="Consolas" panose="020B0609020204030204" pitchFamily="49" charset="0"/>
                <a:cs typeface="Calibri" panose="020F0502020204030204" pitchFamily="34" charset="0"/>
              </a:rPr>
              <a:t>exprN</a:t>
            </a:r>
            <a:r>
              <a:rPr lang="en-US" dirty="0">
                <a:solidFill>
                  <a:srgbClr val="049DC8"/>
                </a:solidFill>
                <a:latin typeface="Consolas" panose="020B0609020204030204" pitchFamily="49" charset="0"/>
                <a:cs typeface="Calibri" panose="020F0502020204030204" pitchFamily="34" charset="0"/>
              </a:rPr>
              <a:t>&gt; } ] }</a:t>
            </a:r>
          </a:p>
        </p:txBody>
      </p:sp>
      <p:sp>
        <p:nvSpPr>
          <p:cNvPr id="6" name="Rectangle 5"/>
          <p:cNvSpPr/>
          <p:nvPr/>
        </p:nvSpPr>
        <p:spPr>
          <a:xfrm>
            <a:off x="168234" y="2648928"/>
            <a:ext cx="756938"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$and</a:t>
            </a:r>
            <a:endParaRPr lang="en-US" sz="2200" dirty="0">
              <a:solidFill>
                <a:srgbClr val="C00000"/>
              </a:solidFill>
              <a:latin typeface="Calibri" panose="020F0502020204030204" pitchFamily="34" charset="0"/>
              <a:cs typeface="Calibri" panose="020F0502020204030204" pitchFamily="34" charset="0"/>
            </a:endParaRPr>
          </a:p>
        </p:txBody>
      </p:sp>
      <p:sp>
        <p:nvSpPr>
          <p:cNvPr id="8" name="Rectangle 7"/>
          <p:cNvSpPr/>
          <p:nvPr/>
        </p:nvSpPr>
        <p:spPr>
          <a:xfrm>
            <a:off x="186268" y="3077729"/>
            <a:ext cx="740298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$and: [ { &lt;expr1&gt; }, { &lt;expr2&gt; }, ... , { &lt;exprN&gt; } ] }</a:t>
            </a:r>
          </a:p>
        </p:txBody>
      </p:sp>
      <p:sp>
        <p:nvSpPr>
          <p:cNvPr id="9" name="Rectangle 8"/>
          <p:cNvSpPr/>
          <p:nvPr/>
        </p:nvSpPr>
        <p:spPr>
          <a:xfrm>
            <a:off x="168234" y="4459069"/>
            <a:ext cx="718466"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$not</a:t>
            </a:r>
            <a:endParaRPr lang="en-US" sz="2200" dirty="0">
              <a:solidFill>
                <a:srgbClr val="C00000"/>
              </a:solidFill>
              <a:latin typeface="Calibri" panose="020F0502020204030204" pitchFamily="34" charset="0"/>
              <a:cs typeface="Calibri" panose="020F0502020204030204" pitchFamily="34" charset="0"/>
            </a:endParaRPr>
          </a:p>
        </p:txBody>
      </p:sp>
      <p:sp>
        <p:nvSpPr>
          <p:cNvPr id="10" name="Rectangle 9"/>
          <p:cNvSpPr/>
          <p:nvPr/>
        </p:nvSpPr>
        <p:spPr>
          <a:xfrm>
            <a:off x="186268" y="4887870"/>
            <a:ext cx="600997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 $not: { &lt;operator-expression&gt; } } }</a:t>
            </a:r>
          </a:p>
        </p:txBody>
      </p:sp>
      <p:sp>
        <p:nvSpPr>
          <p:cNvPr id="2" name="Rectangle 1"/>
          <p:cNvSpPr/>
          <p:nvPr/>
        </p:nvSpPr>
        <p:spPr>
          <a:xfrm>
            <a:off x="141514" y="5498068"/>
            <a:ext cx="8850086"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 job: {$not: {$eq</a:t>
            </a:r>
            <a:r>
              <a:rPr lang="en-US" sz="2200" dirty="0" smtClean="0">
                <a:solidFill>
                  <a:srgbClr val="FC6F0D"/>
                </a:solidFill>
                <a:latin typeface="Calibri" panose="020F0502020204030204" pitchFamily="34" charset="0"/>
                <a:cs typeface="Calibri" panose="020F0502020204030204" pitchFamily="34" charset="0"/>
              </a:rPr>
              <a:t>: 'MANAGER</a:t>
            </a:r>
            <a:r>
              <a:rPr lang="en-US" sz="2200" dirty="0">
                <a:solidFill>
                  <a:srgbClr val="FC6F0D"/>
                </a:solidFill>
                <a:latin typeface="Calibri" panose="020F0502020204030204" pitchFamily="34" charset="0"/>
                <a:cs typeface="Calibri" panose="020F0502020204030204" pitchFamily="34" charset="0"/>
              </a:rPr>
              <a:t>'}}})</a:t>
            </a:r>
          </a:p>
        </p:txBody>
      </p:sp>
      <p:sp>
        <p:nvSpPr>
          <p:cNvPr id="3" name="Rectangle 2"/>
          <p:cNvSpPr/>
          <p:nvPr/>
        </p:nvSpPr>
        <p:spPr>
          <a:xfrm>
            <a:off x="141514" y="1773697"/>
            <a:ext cx="8823366"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db.emp.find({$or: [{job</a:t>
            </a:r>
            <a:r>
              <a:rPr lang="en-US" sz="2200" dirty="0" smtClean="0">
                <a:solidFill>
                  <a:srgbClr val="FC6F0D"/>
                </a:solidFill>
                <a:latin typeface="Calibri" panose="020F0502020204030204" pitchFamily="34" charset="0"/>
                <a:cs typeface="Calibri" panose="020F0502020204030204" pitchFamily="34" charset="0"/>
              </a:rPr>
              <a:t>: 'manager</a:t>
            </a:r>
            <a:r>
              <a:rPr lang="en-US" sz="2200" dirty="0">
                <a:solidFill>
                  <a:srgbClr val="FC6F0D"/>
                </a:solidFill>
                <a:latin typeface="Calibri" panose="020F0502020204030204" pitchFamily="34" charset="0"/>
                <a:cs typeface="Calibri" panose="020F0502020204030204" pitchFamily="34" charset="0"/>
              </a:rPr>
              <a:t>'}, {job</a:t>
            </a:r>
            <a:r>
              <a:rPr lang="en-US" sz="2200" dirty="0" smtClean="0">
                <a:solidFill>
                  <a:srgbClr val="FC6F0D"/>
                </a:solidFill>
                <a:latin typeface="Calibri" panose="020F0502020204030204" pitchFamily="34" charset="0"/>
                <a:cs typeface="Calibri" panose="020F0502020204030204" pitchFamily="34" charset="0"/>
              </a:rPr>
              <a:t>: 'salesman</a:t>
            </a:r>
            <a:r>
              <a:rPr lang="en-US" sz="2200" dirty="0">
                <a:solidFill>
                  <a:srgbClr val="FC6F0D"/>
                </a:solidFill>
                <a:latin typeface="Calibri" panose="020F0502020204030204" pitchFamily="34" charset="0"/>
                <a:cs typeface="Calibri" panose="020F0502020204030204" pitchFamily="34" charset="0"/>
              </a:rPr>
              <a:t>'}]})</a:t>
            </a:r>
          </a:p>
        </p:txBody>
      </p:sp>
      <p:sp>
        <p:nvSpPr>
          <p:cNvPr id="7" name="Rectangle 6"/>
          <p:cNvSpPr/>
          <p:nvPr/>
        </p:nvSpPr>
        <p:spPr>
          <a:xfrm>
            <a:off x="108856" y="3607713"/>
            <a:ext cx="8856023"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db.emp.find({$and: [{job:'manager'}, {sal:3400}]})</a:t>
            </a:r>
          </a:p>
        </p:txBody>
      </p:sp>
    </p:spTree>
    <p:extLst>
      <p:ext uri="{BB962C8B-B14F-4D97-AF65-F5344CB8AC3E}">
        <p14:creationId xmlns:p14="http://schemas.microsoft.com/office/powerpoint/2010/main" xmlns="" val="123665132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a:t>
            </a:r>
            <a:r>
              <a:rPr lang="en-US" b="1" i="1" dirty="0">
                <a:solidFill>
                  <a:srgbClr val="222222"/>
                </a:solidFill>
                <a:latin typeface="arial" panose="020B0604020202020204" pitchFamily="34" charset="0"/>
              </a:rPr>
              <a:t>ObjectId</a:t>
            </a:r>
            <a:r>
              <a:rPr lang="en-US" dirty="0">
                <a:solidFill>
                  <a:srgbClr val="222222"/>
                </a:solidFill>
                <a:latin typeface="arial" panose="020B0604020202020204" pitchFamily="34" charset="0"/>
              </a:rPr>
              <a:t> class is the default primary key for a MongoDB document and is usually found in the </a:t>
            </a:r>
            <a:r>
              <a:rPr lang="en-US" b="1" dirty="0">
                <a:solidFill>
                  <a:srgbClr val="222222"/>
                </a:solidFill>
                <a:latin typeface="arial" panose="020B0604020202020204" pitchFamily="34" charset="0"/>
              </a:rPr>
              <a:t>_id</a:t>
            </a:r>
            <a:r>
              <a:rPr lang="en-US" dirty="0">
                <a:solidFill>
                  <a:srgbClr val="222222"/>
                </a:solidFill>
                <a:latin typeface="arial" panose="020B0604020202020204" pitchFamily="34" charset="0"/>
              </a:rPr>
              <a:t> field in an inserted document.</a:t>
            </a:r>
            <a:endParaRPr lang="en-US" dirty="0"/>
          </a:p>
        </p:txBody>
      </p:sp>
      <p:sp>
        <p:nvSpPr>
          <p:cNvPr id="5" name="Rectangle 4"/>
          <p:cNvSpPr/>
          <p:nvPr/>
        </p:nvSpPr>
        <p:spPr>
          <a:xfrm>
            <a:off x="419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xmlns="" val="729981238"/>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49188" y="762000"/>
            <a:ext cx="8845624" cy="646331"/>
          </a:xfrm>
          <a:prstGeom prst="rect">
            <a:avLst/>
          </a:prstGeom>
        </p:spPr>
        <p:txBody>
          <a:bodyPr wrap="square">
            <a:spAutoFit/>
          </a:bodyPr>
          <a:lstStyle/>
          <a:p>
            <a:r>
              <a:rPr lang="en-US" dirty="0"/>
              <a:t>MongoDB uses ObjectIds as the default value of _id field of each document, which is </a:t>
            </a:r>
            <a:r>
              <a:rPr lang="en-US" dirty="0" smtClean="0"/>
              <a:t>auto generated </a:t>
            </a:r>
            <a:r>
              <a:rPr lang="en-US" dirty="0"/>
              <a:t>while the creation of any document.</a:t>
            </a:r>
            <a:endParaRPr lang="en-IN" dirty="0"/>
          </a:p>
        </p:txBody>
      </p:sp>
      <p:sp>
        <p:nvSpPr>
          <p:cNvPr id="8" name="Rectangle 7"/>
          <p:cNvSpPr/>
          <p:nvPr/>
        </p:nvSpPr>
        <p:spPr>
          <a:xfrm>
            <a:off x="170434" y="1658572"/>
            <a:ext cx="8794446"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ObjectId()</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141514" y="2236113"/>
            <a:ext cx="8823366"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x = ObjectId()</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219194214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show databases</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Print a list of all available databases.</a:t>
            </a:r>
            <a:endParaRPr lang="en-US" dirty="0"/>
          </a:p>
        </p:txBody>
      </p:sp>
    </p:spTree>
    <p:extLst>
      <p:ext uri="{BB962C8B-B14F-4D97-AF65-F5344CB8AC3E}">
        <p14:creationId xmlns:p14="http://schemas.microsoft.com/office/powerpoint/2010/main" xmlns="" val="128580422"/>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show database</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a:t>Print a list of all databases on the </a:t>
            </a:r>
            <a:r>
              <a:rPr lang="en-US" dirty="0" smtClean="0"/>
              <a:t>server.</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149188" y="1383966"/>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show </a:t>
            </a:r>
            <a:r>
              <a:rPr lang="en-US" dirty="0" smtClean="0">
                <a:solidFill>
                  <a:srgbClr val="049DC8"/>
                </a:solidFill>
                <a:latin typeface="Consolas" panose="020B0609020204030204" pitchFamily="49" charset="0"/>
                <a:cs typeface="Calibri" panose="020F0502020204030204" pitchFamily="34" charset="0"/>
              </a:rPr>
              <a:t> { dbs | databases }</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149188" y="1835382"/>
            <a:ext cx="8551223"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show dbs</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show databases	   </a:t>
            </a:r>
            <a:r>
              <a:rPr lang="en-US" sz="2200" dirty="0" smtClean="0">
                <a:solidFill>
                  <a:srgbClr val="00B050"/>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 Returns: </a:t>
            </a:r>
            <a:r>
              <a:rPr lang="en-US" sz="2200" dirty="0" smtClean="0">
                <a:solidFill>
                  <a:srgbClr val="00B050"/>
                </a:solidFill>
                <a:latin typeface="Calibri" panose="020F0502020204030204" pitchFamily="34" charset="0"/>
                <a:cs typeface="Calibri" panose="020F0502020204030204" pitchFamily="34" charset="0"/>
              </a:rPr>
              <a:t>all database </a:t>
            </a:r>
            <a:r>
              <a:rPr lang="en-US" sz="2200" dirty="0">
                <a:solidFill>
                  <a:srgbClr val="00B050"/>
                </a:solidFill>
                <a:latin typeface="Calibri" panose="020F0502020204030204" pitchFamily="34" charset="0"/>
                <a:cs typeface="Calibri" panose="020F0502020204030204" pitchFamily="34" charset="0"/>
              </a:rPr>
              <a:t>name.</a:t>
            </a:r>
            <a:endParaRPr lang="en-US" sz="2200" dirty="0" smtClean="0">
              <a:solidFill>
                <a:srgbClr val="FC6F0D"/>
              </a:solidFill>
              <a:latin typeface="Calibri" panose="020F0502020204030204" pitchFamily="34" charset="0"/>
              <a:cs typeface="Calibri" panose="020F0502020204030204" pitchFamily="34" charset="0"/>
            </a:endParaRPr>
          </a:p>
        </p:txBody>
      </p:sp>
      <p:sp>
        <p:nvSpPr>
          <p:cNvPr id="10" name="Rectangle 9"/>
          <p:cNvSpPr/>
          <p:nvPr/>
        </p:nvSpPr>
        <p:spPr>
          <a:xfrm>
            <a:off x="149188" y="3288268"/>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db.getName()</a:t>
            </a:r>
          </a:p>
        </p:txBody>
      </p:sp>
      <p:sp>
        <p:nvSpPr>
          <p:cNvPr id="2" name="Rectangle 1"/>
          <p:cNvSpPr/>
          <p:nvPr/>
        </p:nvSpPr>
        <p:spPr>
          <a:xfrm>
            <a:off x="149188" y="3787047"/>
            <a:ext cx="8610600" cy="76944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a:t>
            </a:r>
          </a:p>
          <a:p>
            <a:r>
              <a:rPr lang="en-US" sz="2200" dirty="0" smtClean="0">
                <a:solidFill>
                  <a:srgbClr val="FC6F0D"/>
                </a:solidFill>
                <a:latin typeface="Calibri" panose="020F0502020204030204" pitchFamily="34" charset="0"/>
                <a:cs typeface="Calibri" panose="020F0502020204030204" pitchFamily="34" charset="0"/>
              </a:rPr>
              <a:t>db.getName()	</a:t>
            </a:r>
            <a:r>
              <a:rPr lang="en-US" sz="2200" dirty="0">
                <a:solidFill>
                  <a:srgbClr val="00B050"/>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 </a:t>
            </a:r>
            <a:r>
              <a:rPr lang="en-US" sz="2200" dirty="0">
                <a:solidFill>
                  <a:srgbClr val="00B050"/>
                </a:solidFill>
                <a:latin typeface="Calibri" panose="020F0502020204030204" pitchFamily="34" charset="0"/>
                <a:cs typeface="Calibri" panose="020F0502020204030204" pitchFamily="34" charset="0"/>
              </a:rPr>
              <a:t>Returns: the current database name.</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359521156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use database</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Switch current database to &lt;db&gt;. The mongo shell variable db is set to the current database.</a:t>
            </a:r>
            <a:endParaRPr lang="en-US" dirty="0"/>
          </a:p>
        </p:txBody>
      </p:sp>
      <p:sp>
        <p:nvSpPr>
          <p:cNvPr id="4" name="Rectangle 3"/>
          <p:cNvSpPr/>
          <p:nvPr/>
        </p:nvSpPr>
        <p:spPr>
          <a:xfrm>
            <a:off x="228600" y="76200"/>
            <a:ext cx="8686800" cy="646331"/>
          </a:xfrm>
          <a:prstGeom prst="rect">
            <a:avLst/>
          </a:prstGeom>
        </p:spPr>
        <p:txBody>
          <a:bodyPr wrap="square">
            <a:spAutoFit/>
          </a:bodyPr>
          <a:lstStyle/>
          <a:p>
            <a:pPr algn="just"/>
            <a:r>
              <a:rPr lang="en-US" dirty="0">
                <a:solidFill>
                  <a:schemeClr val="accent4">
                    <a:lumMod val="50000"/>
                  </a:schemeClr>
                </a:solidFill>
                <a:latin typeface="Arial" panose="020B0604020202020204" pitchFamily="34" charset="0"/>
              </a:rPr>
              <a:t>To access an element of an array by the zero-based index position, concatenate the array name with the dot (.) and zero-based index position, and enclose in quotes</a:t>
            </a:r>
            <a:endParaRPr lang="en-US" dirty="0">
              <a:solidFill>
                <a:schemeClr val="accent4">
                  <a:lumMod val="50000"/>
                </a:schemeClr>
              </a:solidFill>
            </a:endParaRPr>
          </a:p>
        </p:txBody>
      </p:sp>
    </p:spTree>
    <p:extLst>
      <p:ext uri="{BB962C8B-B14F-4D97-AF65-F5344CB8AC3E}">
        <p14:creationId xmlns:p14="http://schemas.microsoft.com/office/powerpoint/2010/main" xmlns="" val="2907334560"/>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49188" y="762000"/>
            <a:ext cx="8845624" cy="646331"/>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304800" y="1566753"/>
            <a:ext cx="1197764"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use &lt;db&gt;</a:t>
            </a:r>
          </a:p>
        </p:txBody>
      </p:sp>
      <p:sp>
        <p:nvSpPr>
          <p:cNvPr id="8" name="Rectangle 7"/>
          <p:cNvSpPr/>
          <p:nvPr/>
        </p:nvSpPr>
        <p:spPr>
          <a:xfrm>
            <a:off x="287977" y="2560766"/>
            <a:ext cx="8551223"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use db1</a:t>
            </a:r>
          </a:p>
        </p:txBody>
      </p:sp>
    </p:spTree>
    <p:extLst>
      <p:ext uri="{BB962C8B-B14F-4D97-AF65-F5344CB8AC3E}">
        <p14:creationId xmlns:p14="http://schemas.microsoft.com/office/powerpoint/2010/main" xmlns="" val="138975974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mongoimport</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mongoimport tool imports content from an Extended JSON, CSV, or TSV export created by mongoexport, or another third-party export tool.</a:t>
            </a:r>
            <a:endParaRPr lang="en-US" dirty="0"/>
          </a:p>
        </p:txBody>
      </p:sp>
    </p:spTree>
    <p:extLst>
      <p:ext uri="{BB962C8B-B14F-4D97-AF65-F5344CB8AC3E}">
        <p14:creationId xmlns:p14="http://schemas.microsoft.com/office/powerpoint/2010/main" xmlns="" val="182987902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a:t>
            </a:r>
          </a:p>
        </p:txBody>
      </p:sp>
      <p:sp>
        <p:nvSpPr>
          <p:cNvPr id="7" name="Rectangle 6"/>
          <p:cNvSpPr/>
          <p:nvPr/>
        </p:nvSpPr>
        <p:spPr>
          <a:xfrm>
            <a:off x="149188" y="762000"/>
            <a:ext cx="8845624" cy="646331"/>
          </a:xfrm>
          <a:prstGeom prst="rect">
            <a:avLst/>
          </a:prstGeom>
        </p:spPr>
        <p:txBody>
          <a:bodyPr wrap="square">
            <a:spAutoFit/>
          </a:bodyPr>
          <a:lstStyle/>
          <a:p>
            <a:r>
              <a:rPr lang="en-IN" dirty="0"/>
              <a:t>The </a:t>
            </a:r>
            <a:r>
              <a:rPr lang="en-IN" b="1" i="1" dirty="0">
                <a:solidFill>
                  <a:srgbClr val="036883"/>
                </a:solidFill>
              </a:rPr>
              <a:t>mongoimport</a:t>
            </a:r>
            <a:r>
              <a:rPr lang="en-IN" dirty="0"/>
              <a:t> tool imports content from an Extended JSON, CSV, or TSV export created by </a:t>
            </a:r>
            <a:r>
              <a:rPr lang="en-IN" b="1" i="1" dirty="0">
                <a:solidFill>
                  <a:srgbClr val="036883"/>
                </a:solidFill>
              </a:rPr>
              <a:t>mongoexport</a:t>
            </a:r>
            <a:r>
              <a:rPr lang="en-IN" dirty="0"/>
              <a:t>.</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142844" y="1566753"/>
            <a:ext cx="8858312"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mongoimport </a:t>
            </a:r>
            <a:r>
              <a:rPr lang="en-US" dirty="0">
                <a:solidFill>
                  <a:srgbClr val="049DC8"/>
                </a:solidFill>
                <a:latin typeface="Consolas" panose="020B0609020204030204" pitchFamily="49" charset="0"/>
                <a:cs typeface="Calibri" panose="020F0502020204030204" pitchFamily="34" charset="0"/>
              </a:rPr>
              <a:t>&lt; --host &gt; &lt; --port &gt; &lt; --db </a:t>
            </a:r>
            <a:r>
              <a:rPr lang="en-US" dirty="0" smtClean="0">
                <a:solidFill>
                  <a:srgbClr val="049DC8"/>
                </a:solidFill>
                <a:latin typeface="Consolas" panose="020B0609020204030204" pitchFamily="49" charset="0"/>
                <a:cs typeface="Calibri" panose="020F0502020204030204" pitchFamily="34" charset="0"/>
              </a:rPr>
              <a:t>&gt; &lt; --collection &gt; &lt; --file&gt;</a:t>
            </a:r>
            <a:endParaRPr lang="en-US"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287977" y="2560766"/>
            <a:ext cx="8551223" cy="769441"/>
          </a:xfrm>
          <a:prstGeom prst="rect">
            <a:avLst/>
          </a:prstGeom>
        </p:spPr>
        <p:txBody>
          <a:bodyPr wrap="square">
            <a:spAutoFit/>
          </a:bodyPr>
          <a:lstStyle/>
          <a:p>
            <a:r>
              <a:rPr lang="fr-FR" sz="2200" dirty="0" smtClean="0">
                <a:solidFill>
                  <a:srgbClr val="FC6F0D"/>
                </a:solidFill>
                <a:latin typeface="Calibri" panose="020F0502020204030204" pitchFamily="34" charset="0"/>
                <a:cs typeface="Calibri" panose="020F0502020204030204" pitchFamily="34" charset="0"/>
              </a:rPr>
              <a:t>mongoimport  </a:t>
            </a:r>
            <a:r>
              <a:rPr lang="fr-FR" sz="2200" dirty="0">
                <a:solidFill>
                  <a:srgbClr val="FC6F0D"/>
                </a:solidFill>
                <a:latin typeface="Calibri" panose="020F0502020204030204" pitchFamily="34" charset="0"/>
                <a:cs typeface="Calibri" panose="020F0502020204030204" pitchFamily="34" charset="0"/>
              </a:rPr>
              <a:t>--host </a:t>
            </a:r>
            <a:r>
              <a:rPr lang="fr-FR" sz="2200" dirty="0" smtClean="0">
                <a:solidFill>
                  <a:srgbClr val="FC6F0D"/>
                </a:solidFill>
                <a:latin typeface="Calibri" panose="020F0502020204030204" pitchFamily="34" charset="0"/>
                <a:cs typeface="Calibri" panose="020F0502020204030204" pitchFamily="34" charset="0"/>
              </a:rPr>
              <a:t>192.168.0.3 </a:t>
            </a:r>
            <a:r>
              <a:rPr lang="fr-FR" sz="2200" dirty="0">
                <a:solidFill>
                  <a:srgbClr val="FC6F0D"/>
                </a:solidFill>
                <a:latin typeface="Calibri" panose="020F0502020204030204" pitchFamily="34" charset="0"/>
                <a:cs typeface="Calibri" panose="020F0502020204030204" pitchFamily="34" charset="0"/>
              </a:rPr>
              <a:t>--port 27017  --db </a:t>
            </a:r>
            <a:r>
              <a:rPr lang="fr-FR" sz="2200" dirty="0" smtClean="0">
                <a:solidFill>
                  <a:srgbClr val="FC6F0D"/>
                </a:solidFill>
                <a:latin typeface="Calibri" panose="020F0502020204030204" pitchFamily="34" charset="0"/>
                <a:cs typeface="Calibri" panose="020F0502020204030204" pitchFamily="34" charset="0"/>
              </a:rPr>
              <a:t>db1 </a:t>
            </a:r>
            <a:r>
              <a:rPr lang="fr-FR" sz="2200" dirty="0">
                <a:solidFill>
                  <a:srgbClr val="FC6F0D"/>
                </a:solidFill>
                <a:latin typeface="Calibri" panose="020F0502020204030204" pitchFamily="34" charset="0"/>
                <a:cs typeface="Calibri" panose="020F0502020204030204" pitchFamily="34" charset="0"/>
              </a:rPr>
              <a:t>--collection emp </a:t>
            </a:r>
            <a:r>
              <a:rPr lang="fr-FR" sz="2200" dirty="0" smtClean="0">
                <a:solidFill>
                  <a:srgbClr val="FC6F0D"/>
                </a:solidFill>
                <a:latin typeface="Calibri" panose="020F0502020204030204" pitchFamily="34" charset="0"/>
                <a:cs typeface="Calibri" panose="020F0502020204030204" pitchFamily="34" charset="0"/>
              </a:rPr>
              <a:t>--</a:t>
            </a:r>
            <a:r>
              <a:rPr lang="fr-FR" sz="2200" dirty="0">
                <a:solidFill>
                  <a:srgbClr val="FC6F0D"/>
                </a:solidFill>
                <a:latin typeface="Calibri" panose="020F0502020204030204" pitchFamily="34" charset="0"/>
                <a:cs typeface="Calibri" panose="020F0502020204030204" pitchFamily="34" charset="0"/>
              </a:rPr>
              <a:t>file </a:t>
            </a:r>
            <a:r>
              <a:rPr lang="fr-FR" sz="2200" dirty="0" smtClean="0">
                <a:solidFill>
                  <a:srgbClr val="FC6F0D"/>
                </a:solidFill>
                <a:latin typeface="Calibri" panose="020F0502020204030204" pitchFamily="34" charset="0"/>
                <a:cs typeface="Calibri" panose="020F0502020204030204" pitchFamily="34" charset="0"/>
              </a:rPr>
              <a:t>"d:\emp.json</a:t>
            </a:r>
            <a:r>
              <a:rPr lang="fr-FR" sz="2200" dirty="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169418055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a:t>
            </a:r>
          </a:p>
        </p:txBody>
      </p:sp>
      <p:sp>
        <p:nvSpPr>
          <p:cNvPr id="7" name="Rectangle 6"/>
          <p:cNvSpPr/>
          <p:nvPr/>
        </p:nvSpPr>
        <p:spPr>
          <a:xfrm>
            <a:off x="149188" y="762000"/>
            <a:ext cx="8845624" cy="646331"/>
          </a:xfrm>
          <a:prstGeom prst="rect">
            <a:avLst/>
          </a:prstGeom>
        </p:spPr>
        <p:txBody>
          <a:bodyPr wrap="square">
            <a:spAutoFit/>
          </a:bodyPr>
          <a:lstStyle/>
          <a:p>
            <a:r>
              <a:rPr lang="en-IN" dirty="0"/>
              <a:t>The </a:t>
            </a:r>
            <a:r>
              <a:rPr lang="en-IN" b="1" i="1" dirty="0">
                <a:solidFill>
                  <a:srgbClr val="036883"/>
                </a:solidFill>
              </a:rPr>
              <a:t>mongoimport</a:t>
            </a:r>
            <a:r>
              <a:rPr lang="en-IN" dirty="0"/>
              <a:t> tool imports content from an Extended JSON, CSV, or TSV export created by </a:t>
            </a:r>
            <a:r>
              <a:rPr lang="en-IN" b="1" i="1" dirty="0">
                <a:solidFill>
                  <a:srgbClr val="036883"/>
                </a:solidFill>
              </a:rPr>
              <a:t>mongoexport</a:t>
            </a:r>
            <a:r>
              <a:rPr lang="en-IN" dirty="0"/>
              <a:t>.</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304800" y="1566753"/>
            <a:ext cx="8534400" cy="646331"/>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mongoimport </a:t>
            </a:r>
            <a:r>
              <a:rPr lang="en-US" dirty="0">
                <a:solidFill>
                  <a:srgbClr val="049DC8"/>
                </a:solidFill>
                <a:latin typeface="Consolas" panose="020B0609020204030204" pitchFamily="49" charset="0"/>
                <a:cs typeface="Calibri" panose="020F0502020204030204" pitchFamily="34" charset="0"/>
              </a:rPr>
              <a:t>&lt; --host &gt; &lt; --port &gt; &lt; --db </a:t>
            </a:r>
            <a:r>
              <a:rPr lang="en-US" dirty="0" smtClean="0">
                <a:solidFill>
                  <a:srgbClr val="049DC8"/>
                </a:solidFill>
                <a:latin typeface="Consolas" panose="020B0609020204030204" pitchFamily="49" charset="0"/>
                <a:cs typeface="Calibri" panose="020F0502020204030204" pitchFamily="34" charset="0"/>
              </a:rPr>
              <a:t>&gt; &lt; </a:t>
            </a:r>
            <a:r>
              <a:rPr lang="en-US" dirty="0">
                <a:solidFill>
                  <a:srgbClr val="049DC8"/>
                </a:solidFill>
                <a:latin typeface="Consolas" panose="020B0609020204030204" pitchFamily="49" charset="0"/>
                <a:cs typeface="Calibri" panose="020F0502020204030204" pitchFamily="34" charset="0"/>
              </a:rPr>
              <a:t>--type csv </a:t>
            </a:r>
            <a:r>
              <a:rPr lang="en-US" dirty="0" smtClean="0">
                <a:solidFill>
                  <a:srgbClr val="049DC8"/>
                </a:solidFill>
                <a:latin typeface="Consolas" panose="020B0609020204030204" pitchFamily="49" charset="0"/>
                <a:cs typeface="Calibri" panose="020F0502020204030204" pitchFamily="34" charset="0"/>
              </a:rPr>
              <a:t>&gt; </a:t>
            </a:r>
          </a:p>
          <a:p>
            <a:r>
              <a:rPr lang="en-US" dirty="0" smtClean="0">
                <a:solidFill>
                  <a:srgbClr val="049DC8"/>
                </a:solidFill>
                <a:latin typeface="Consolas" panose="020B0609020204030204" pitchFamily="49" charset="0"/>
                <a:cs typeface="Calibri" panose="020F0502020204030204" pitchFamily="34" charset="0"/>
              </a:rPr>
              <a:t>&lt; --collection &gt; &lt; --file&gt; &lt; --</a:t>
            </a:r>
            <a:r>
              <a:rPr lang="en-US" dirty="0">
                <a:solidFill>
                  <a:srgbClr val="049DC8"/>
                </a:solidFill>
                <a:latin typeface="Consolas" panose="020B0609020204030204" pitchFamily="49" charset="0"/>
                <a:cs typeface="Calibri" panose="020F0502020204030204" pitchFamily="34" charset="0"/>
              </a:rPr>
              <a:t>fields "</a:t>
            </a:r>
            <a:r>
              <a:rPr lang="en-US" dirty="0" smtClean="0">
                <a:solidFill>
                  <a:srgbClr val="049DC8"/>
                </a:solidFill>
                <a:latin typeface="Consolas" panose="020B0609020204030204" pitchFamily="49" charset="0"/>
                <a:cs typeface="Calibri" panose="020F0502020204030204" pitchFamily="34" charset="0"/>
              </a:rPr>
              <a:t>Field-List"&gt;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296388" y="3911276"/>
            <a:ext cx="8551223" cy="1446550"/>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mongoimport --db db1 --collection o --type csv  --file </a:t>
            </a:r>
            <a:r>
              <a:rPr lang="en-US" sz="2200" dirty="0" smtClean="0">
                <a:solidFill>
                  <a:srgbClr val="FC6F0D"/>
                </a:solidFill>
                <a:latin typeface="Calibri" panose="020F0502020204030204" pitchFamily="34" charset="0"/>
                <a:cs typeface="Calibri" panose="020F0502020204030204" pitchFamily="34" charset="0"/>
              </a:rPr>
              <a:t>"d</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o.csv" </a:t>
            </a:r>
            <a:r>
              <a:rPr lang="en-US" sz="2200" dirty="0">
                <a:solidFill>
                  <a:srgbClr val="FC6F0D"/>
                </a:solidFill>
                <a:latin typeface="Calibri" panose="020F0502020204030204" pitchFamily="34" charset="0"/>
                <a:cs typeface="Calibri" panose="020F0502020204030204" pitchFamily="34" charset="0"/>
              </a:rPr>
              <a:t>--fields "EMPNO.int(32), ENAME.string(), JOB.string(), MGR.int32</a:t>
            </a:r>
            <a:r>
              <a:rPr lang="en-US" sz="2200" dirty="0" smtClean="0">
                <a:solidFill>
                  <a:srgbClr val="FC6F0D"/>
                </a:solidFill>
                <a:latin typeface="Calibri" panose="020F0502020204030204" pitchFamily="34" charset="0"/>
                <a:cs typeface="Calibri" panose="020F0502020204030204" pitchFamily="34" charset="0"/>
              </a:rPr>
              <a:t>(), HIREDATE.date(2006-01-02</a:t>
            </a:r>
            <a:r>
              <a:rPr lang="en-US" sz="2200" dirty="0">
                <a:solidFill>
                  <a:srgbClr val="FC6F0D"/>
                </a:solidFill>
                <a:latin typeface="Calibri" panose="020F0502020204030204" pitchFamily="34" charset="0"/>
                <a:cs typeface="Calibri" panose="020F0502020204030204" pitchFamily="34" charset="0"/>
              </a:rPr>
              <a:t>), SAL.int32(), COMM.int32(), DEPTNO.int32</a:t>
            </a:r>
            <a:r>
              <a:rPr lang="en-US" sz="2200" dirty="0" smtClean="0">
                <a:solidFill>
                  <a:srgbClr val="FC6F0D"/>
                </a:solidFill>
                <a:latin typeface="Calibri" panose="020F0502020204030204" pitchFamily="34" charset="0"/>
                <a:cs typeface="Calibri" panose="020F0502020204030204" pitchFamily="34" charset="0"/>
              </a:rPr>
              <a:t>(), BONUSID.int32</a:t>
            </a:r>
            <a:r>
              <a:rPr lang="en-US" sz="2200" dirty="0">
                <a:solidFill>
                  <a:srgbClr val="FC6F0D"/>
                </a:solidFill>
                <a:latin typeface="Calibri" panose="020F0502020204030204" pitchFamily="34" charset="0"/>
                <a:cs typeface="Calibri" panose="020F0502020204030204" pitchFamily="34" charset="0"/>
              </a:rPr>
              <a:t>(), USERNAME.string(), PWD.string()"</a:t>
            </a:r>
          </a:p>
        </p:txBody>
      </p:sp>
      <p:sp>
        <p:nvSpPr>
          <p:cNvPr id="3" name="Rectangle 2"/>
          <p:cNvSpPr/>
          <p:nvPr/>
        </p:nvSpPr>
        <p:spPr>
          <a:xfrm>
            <a:off x="287976" y="2357430"/>
            <a:ext cx="8534399" cy="1107996"/>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mongoimport --host 192.168.100.20 --port 27017  --db db1 --collection o --type csv  --</a:t>
            </a:r>
            <a:r>
              <a:rPr lang="en-US" sz="2200" dirty="0" smtClean="0">
                <a:solidFill>
                  <a:srgbClr val="FC6F0D"/>
                </a:solidFill>
                <a:latin typeface="Calibri" panose="020F0502020204030204" pitchFamily="34" charset="0"/>
                <a:cs typeface="Calibri" panose="020F0502020204030204" pitchFamily="34" charset="0"/>
              </a:rPr>
              <a:t>file "d</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o.csv" </a:t>
            </a:r>
            <a:r>
              <a:rPr lang="en-US" sz="2200" dirty="0">
                <a:solidFill>
                  <a:srgbClr val="FC6F0D"/>
                </a:solidFill>
                <a:latin typeface="Calibri" panose="020F0502020204030204" pitchFamily="34" charset="0"/>
                <a:cs typeface="Calibri" panose="020F0502020204030204" pitchFamily="34" charset="0"/>
              </a:rPr>
              <a:t>--fields "EMPNO, ENAME, JOB, MGR,HIREDATE, SAL, COMM, DEPTNO,BONUSID, USERNAME, PWD"</a:t>
            </a:r>
          </a:p>
        </p:txBody>
      </p:sp>
    </p:spTree>
    <p:extLst>
      <p:ext uri="{BB962C8B-B14F-4D97-AF65-F5344CB8AC3E}">
        <p14:creationId xmlns:p14="http://schemas.microsoft.com/office/powerpoint/2010/main" xmlns="" val="10221646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49188" y="762000"/>
            <a:ext cx="8845624" cy="2585323"/>
          </a:xfrm>
          <a:prstGeom prst="rect">
            <a:avLst/>
          </a:prstGeom>
        </p:spPr>
        <p:txBody>
          <a:bodyPr wrap="square">
            <a:spAutoFit/>
          </a:bodyPr>
          <a:lstStyle/>
          <a:p>
            <a:r>
              <a:rPr lang="en-US" b="1" dirty="0"/>
              <a:t>3Vs (volume, variety and velocity)</a:t>
            </a:r>
            <a:r>
              <a:rPr lang="en-US" dirty="0"/>
              <a:t> are three defining properties or dimensions of big data.</a:t>
            </a:r>
          </a:p>
          <a:p>
            <a:endParaRPr lang="en-US" dirty="0" smtClean="0">
              <a:solidFill>
                <a:srgbClr val="036883"/>
              </a:solidFill>
            </a:endParaRPr>
          </a:p>
          <a:p>
            <a:pPr marL="285750" indent="-285750">
              <a:lnSpc>
                <a:spcPct val="200000"/>
              </a:lnSpc>
              <a:buFont typeface="Arial" panose="020B0604020202020204" pitchFamily="34" charset="0"/>
              <a:buChar char="•"/>
            </a:pPr>
            <a:r>
              <a:rPr lang="en-US" b="1" i="1" dirty="0" smtClean="0">
                <a:solidFill>
                  <a:srgbClr val="036883"/>
                </a:solidFill>
              </a:rPr>
              <a:t>Volume</a:t>
            </a:r>
            <a:r>
              <a:rPr lang="en-US" dirty="0" smtClean="0">
                <a:solidFill>
                  <a:srgbClr val="036883"/>
                </a:solidFill>
              </a:rPr>
              <a:t> </a:t>
            </a:r>
            <a:r>
              <a:rPr lang="en-US" dirty="0">
                <a:solidFill>
                  <a:srgbClr val="036883"/>
                </a:solidFill>
              </a:rPr>
              <a:t>refers to the amount of data. </a:t>
            </a:r>
            <a:endParaRPr lang="en-US" dirty="0" smtClean="0">
              <a:solidFill>
                <a:srgbClr val="036883"/>
              </a:solidFill>
            </a:endParaRPr>
          </a:p>
          <a:p>
            <a:pPr marL="285750" indent="-285750">
              <a:lnSpc>
                <a:spcPct val="200000"/>
              </a:lnSpc>
              <a:buFont typeface="Arial" panose="020B0604020202020204" pitchFamily="34" charset="0"/>
              <a:buChar char="•"/>
            </a:pPr>
            <a:r>
              <a:rPr lang="en-US" b="1" i="1" dirty="0" smtClean="0">
                <a:solidFill>
                  <a:srgbClr val="036883"/>
                </a:solidFill>
              </a:rPr>
              <a:t>Variety</a:t>
            </a:r>
            <a:r>
              <a:rPr lang="en-US" dirty="0" smtClean="0">
                <a:solidFill>
                  <a:srgbClr val="036883"/>
                </a:solidFill>
              </a:rPr>
              <a:t> </a:t>
            </a:r>
            <a:r>
              <a:rPr lang="en-US" dirty="0">
                <a:solidFill>
                  <a:srgbClr val="036883"/>
                </a:solidFill>
              </a:rPr>
              <a:t>refers to the number of types of data.</a:t>
            </a:r>
          </a:p>
          <a:p>
            <a:pPr marL="285750" indent="-285750">
              <a:lnSpc>
                <a:spcPct val="200000"/>
              </a:lnSpc>
              <a:buFont typeface="Arial" panose="020B0604020202020204" pitchFamily="34" charset="0"/>
              <a:buChar char="•"/>
            </a:pPr>
            <a:r>
              <a:rPr lang="en-US" b="1" i="1" dirty="0">
                <a:solidFill>
                  <a:srgbClr val="036883"/>
                </a:solidFill>
              </a:rPr>
              <a:t>Velocity</a:t>
            </a:r>
            <a:r>
              <a:rPr lang="en-US" dirty="0">
                <a:solidFill>
                  <a:srgbClr val="036883"/>
                </a:solidFill>
              </a:rPr>
              <a:t> refers to the speed of data processing.</a:t>
            </a:r>
            <a:endParaRPr lang="en-IN" dirty="0">
              <a:solidFill>
                <a:srgbClr val="036883"/>
              </a:solidFill>
            </a:endParaRPr>
          </a:p>
        </p:txBody>
      </p:sp>
    </p:spTree>
    <p:extLst>
      <p:ext uri="{BB962C8B-B14F-4D97-AF65-F5344CB8AC3E}">
        <p14:creationId xmlns:p14="http://schemas.microsoft.com/office/powerpoint/2010/main" xmlns="" val="395171307"/>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mongoexport</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mongoexport is a utility that produces a JSON or CSV export of data stored in a MongoDB instance.</a:t>
            </a:r>
            <a:endParaRPr lang="en-US" dirty="0"/>
          </a:p>
        </p:txBody>
      </p:sp>
    </p:spTree>
    <p:extLst>
      <p:ext uri="{BB962C8B-B14F-4D97-AF65-F5344CB8AC3E}">
        <p14:creationId xmlns:p14="http://schemas.microsoft.com/office/powerpoint/2010/main" xmlns="" val="1690715420"/>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49188" y="762000"/>
            <a:ext cx="8845624" cy="646331"/>
          </a:xfrm>
          <a:prstGeom prst="rect">
            <a:avLst/>
          </a:prstGeom>
        </p:spPr>
        <p:txBody>
          <a:bodyPr wrap="square">
            <a:spAutoFit/>
          </a:bodyPr>
          <a:lstStyle/>
          <a:p>
            <a:r>
              <a:rPr lang="en-US" b="1" i="1" dirty="0">
                <a:solidFill>
                  <a:srgbClr val="036883"/>
                </a:solidFill>
              </a:rPr>
              <a:t>mongoexport</a:t>
            </a:r>
            <a:r>
              <a:rPr lang="en-US" dirty="0"/>
              <a:t> is a utility that produces a JSON or CSV export of data stored in a MongoDB instance.</a:t>
            </a:r>
            <a:r>
              <a:rPr lang="en-IN" dirty="0" smtClean="0"/>
              <a:t>.</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142844" y="1566753"/>
            <a:ext cx="8858312"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mongoexport </a:t>
            </a:r>
            <a:r>
              <a:rPr lang="en-US" dirty="0">
                <a:solidFill>
                  <a:srgbClr val="049DC8"/>
                </a:solidFill>
                <a:latin typeface="Consolas" panose="020B0609020204030204" pitchFamily="49" charset="0"/>
                <a:cs typeface="Calibri" panose="020F0502020204030204" pitchFamily="34" charset="0"/>
              </a:rPr>
              <a:t>&lt; --host &gt; &lt; --port &gt; &lt; --db </a:t>
            </a:r>
            <a:r>
              <a:rPr lang="en-US" dirty="0" smtClean="0">
                <a:solidFill>
                  <a:srgbClr val="049DC8"/>
                </a:solidFill>
                <a:latin typeface="Consolas" panose="020B0609020204030204" pitchFamily="49" charset="0"/>
                <a:cs typeface="Calibri" panose="020F0502020204030204" pitchFamily="34" charset="0"/>
              </a:rPr>
              <a:t>&gt; &lt; --collection &gt; &lt; --out &gt;</a:t>
            </a:r>
            <a:endParaRPr lang="en-US"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287977" y="2560766"/>
            <a:ext cx="8551223" cy="769441"/>
          </a:xfrm>
          <a:prstGeom prst="rect">
            <a:avLst/>
          </a:prstGeom>
        </p:spPr>
        <p:txBody>
          <a:bodyPr wrap="square">
            <a:spAutoFit/>
          </a:bodyPr>
          <a:lstStyle/>
          <a:p>
            <a:r>
              <a:rPr lang="fr-FR" sz="2200" dirty="0" smtClean="0">
                <a:solidFill>
                  <a:srgbClr val="FC6F0D"/>
                </a:solidFill>
                <a:latin typeface="Calibri" panose="020F0502020204030204" pitchFamily="34" charset="0"/>
                <a:cs typeface="Calibri" panose="020F0502020204030204" pitchFamily="34" charset="0"/>
              </a:rPr>
              <a:t>mongoexport  </a:t>
            </a:r>
            <a:r>
              <a:rPr lang="fr-FR" sz="2200" dirty="0">
                <a:solidFill>
                  <a:srgbClr val="FC6F0D"/>
                </a:solidFill>
                <a:latin typeface="Calibri" panose="020F0502020204030204" pitchFamily="34" charset="0"/>
                <a:cs typeface="Calibri" panose="020F0502020204030204" pitchFamily="34" charset="0"/>
              </a:rPr>
              <a:t>--host "192.168.0.3" --port 27017  --db "db1" --collection emp </a:t>
            </a:r>
            <a:r>
              <a:rPr lang="fr-FR" sz="2200" dirty="0" smtClean="0">
                <a:solidFill>
                  <a:srgbClr val="FC6F0D"/>
                </a:solidFill>
                <a:latin typeface="Calibri" panose="020F0502020204030204" pitchFamily="34" charset="0"/>
                <a:cs typeface="Calibri" panose="020F0502020204030204" pitchFamily="34" charset="0"/>
              </a:rPr>
              <a:t>–</a:t>
            </a:r>
            <a:r>
              <a:rPr lang="fr-FR" sz="2200" dirty="0">
                <a:solidFill>
                  <a:srgbClr val="FC6F0D"/>
                </a:solidFill>
                <a:latin typeface="Calibri" panose="020F0502020204030204" pitchFamily="34" charset="0"/>
                <a:cs typeface="Calibri" panose="020F0502020204030204" pitchFamily="34" charset="0"/>
              </a:rPr>
              <a:t>out </a:t>
            </a:r>
            <a:r>
              <a:rPr lang="fr-FR" sz="2200" dirty="0" smtClean="0">
                <a:solidFill>
                  <a:srgbClr val="FC6F0D"/>
                </a:solidFill>
                <a:latin typeface="Calibri" panose="020F0502020204030204" pitchFamily="34" charset="0"/>
                <a:cs typeface="Calibri" panose="020F0502020204030204" pitchFamily="34" charset="0"/>
              </a:rPr>
              <a:t>"d:\e.json</a:t>
            </a:r>
            <a:r>
              <a:rPr lang="fr-FR" sz="2200" dirty="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260573964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new Date()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xmlns="" val="68911804"/>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646331"/>
          </a:xfrm>
          <a:prstGeom prst="rect">
            <a:avLst/>
          </a:prstGeom>
        </p:spPr>
        <p:txBody>
          <a:bodyPr wrap="square">
            <a:spAutoFit/>
          </a:bodyPr>
          <a:lstStyle/>
          <a:p>
            <a:r>
              <a:rPr lang="en-US" dirty="0"/>
              <a:t>MongoDB uses ObjectIds as the default value of _id field of each document, which is </a:t>
            </a:r>
            <a:r>
              <a:rPr lang="en-US" dirty="0" smtClean="0"/>
              <a:t>auto generated </a:t>
            </a:r>
            <a:r>
              <a:rPr lang="en-US" dirty="0"/>
              <a:t>while the creation of any document.</a:t>
            </a:r>
            <a:endParaRPr lang="en-IN" dirty="0"/>
          </a:p>
        </p:txBody>
      </p:sp>
      <p:sp>
        <p:nvSpPr>
          <p:cNvPr id="8" name="Rectangle 7"/>
          <p:cNvSpPr/>
          <p:nvPr/>
        </p:nvSpPr>
        <p:spPr>
          <a:xfrm>
            <a:off x="170434" y="1658572"/>
            <a:ext cx="8794446"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var variable_name = new Date()</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141514" y="2236113"/>
            <a:ext cx="8823366"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x = Date()</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90913145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a:t>
            </a:r>
            <a:r>
              <a:rPr lang="en-IN" dirty="0" smtClean="0"/>
              <a:t>()</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Returns an array containing the names of all collections and views in the current database.</a:t>
            </a:r>
            <a:endParaRPr lang="en-US" dirty="0"/>
          </a:p>
        </p:txBody>
      </p:sp>
    </p:spTree>
    <p:extLst>
      <p:ext uri="{BB962C8B-B14F-4D97-AF65-F5344CB8AC3E}">
        <p14:creationId xmlns:p14="http://schemas.microsoft.com/office/powerpoint/2010/main" xmlns="" val="332367345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a:t>
            </a:r>
          </a:p>
        </p:txBody>
      </p:sp>
      <p:sp>
        <p:nvSpPr>
          <p:cNvPr id="7" name="Rectangle 6"/>
          <p:cNvSpPr/>
          <p:nvPr/>
        </p:nvSpPr>
        <p:spPr>
          <a:xfrm>
            <a:off x="149188" y="762000"/>
            <a:ext cx="8845624" cy="369332"/>
          </a:xfrm>
          <a:prstGeom prst="rect">
            <a:avLst/>
          </a:prstGeom>
        </p:spPr>
        <p:txBody>
          <a:bodyPr wrap="square">
            <a:spAutoFit/>
          </a:bodyPr>
          <a:lstStyle/>
          <a:p>
            <a:r>
              <a:rPr lang="en-US" dirty="0"/>
              <a:t>Returns an array containing the names of all collections in the current database.</a:t>
            </a:r>
            <a:endParaRPr lang="en-IN" dirty="0"/>
          </a:p>
        </p:txBody>
      </p:sp>
      <p:sp>
        <p:nvSpPr>
          <p:cNvPr id="8" name="Rectangle 7"/>
          <p:cNvSpPr/>
          <p:nvPr/>
        </p:nvSpPr>
        <p:spPr>
          <a:xfrm>
            <a:off x="149188" y="1383966"/>
            <a:ext cx="884562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show collection</a:t>
            </a:r>
          </a:p>
          <a:p>
            <a:r>
              <a:rPr lang="en-US" dirty="0">
                <a:solidFill>
                  <a:srgbClr val="049DC8"/>
                </a:solidFill>
                <a:latin typeface="Consolas" panose="020B0609020204030204" pitchFamily="49" charset="0"/>
                <a:cs typeface="Calibri" panose="020F0502020204030204" pitchFamily="34" charset="0"/>
              </a:rPr>
              <a:t>db.getCollectionNames</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2438400"/>
            <a:ext cx="8845624"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show collection</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db.getCollectionNames</a:t>
            </a:r>
            <a:r>
              <a:rPr lang="en-US" sz="2200" dirty="0">
                <a:solidFill>
                  <a:srgbClr val="FC6F0D"/>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xmlns="" val="106635571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db.createCollection()</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Creates a new collection or view.</a:t>
            </a:r>
            <a:endParaRPr lang="en-US" dirty="0"/>
          </a:p>
        </p:txBody>
      </p:sp>
    </p:spTree>
    <p:extLst>
      <p:ext uri="{BB962C8B-B14F-4D97-AF65-F5344CB8AC3E}">
        <p14:creationId xmlns:p14="http://schemas.microsoft.com/office/powerpoint/2010/main" xmlns="" val="2289700327"/>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76200" y="762000"/>
            <a:ext cx="8994812" cy="1477328"/>
          </a:xfrm>
          <a:prstGeom prst="rect">
            <a:avLst/>
          </a:prstGeom>
        </p:spPr>
        <p:txBody>
          <a:bodyPr wrap="square">
            <a:spAutoFit/>
          </a:bodyPr>
          <a:lstStyle/>
          <a:p>
            <a:r>
              <a:rPr lang="en-IN" b="1" i="1" dirty="0">
                <a:solidFill>
                  <a:srgbClr val="036883"/>
                </a:solidFill>
              </a:rPr>
              <a:t>Capped</a:t>
            </a:r>
            <a:r>
              <a:rPr lang="en-IN" dirty="0"/>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rPr>
              <a:t>MongoDB removes older documents if a collection reaches the maximum size limit before it reaches the maximum document count. </a:t>
            </a:r>
          </a:p>
        </p:txBody>
      </p:sp>
      <p:sp>
        <p:nvSpPr>
          <p:cNvPr id="8" name="Rectangle 7"/>
          <p:cNvSpPr/>
          <p:nvPr/>
        </p:nvSpPr>
        <p:spPr>
          <a:xfrm>
            <a:off x="149188" y="2472614"/>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db.createCollection(name, </a:t>
            </a:r>
            <a:r>
              <a:rPr lang="en-IN" dirty="0" smtClean="0">
                <a:solidFill>
                  <a:srgbClr val="049DC8"/>
                </a:solidFill>
                <a:latin typeface="Consolas" panose="020B0609020204030204" pitchFamily="49" charset="0"/>
                <a:cs typeface="Calibri" panose="020F0502020204030204" pitchFamily="34" charset="0"/>
              </a:rPr>
              <a:t>{ options1</a:t>
            </a:r>
            <a:r>
              <a:rPr lang="en-IN" dirty="0">
                <a:solidFill>
                  <a:srgbClr val="049DC8"/>
                </a:solidFill>
                <a:latin typeface="Consolas" panose="020B0609020204030204" pitchFamily="49" charset="0"/>
                <a:cs typeface="Calibri" panose="020F0502020204030204" pitchFamily="34" charset="0"/>
              </a:rPr>
              <a:t>, </a:t>
            </a:r>
            <a:r>
              <a:rPr lang="en-IN" dirty="0" smtClean="0">
                <a:solidFill>
                  <a:srgbClr val="049DC8"/>
                </a:solidFill>
                <a:latin typeface="Consolas" panose="020B0609020204030204" pitchFamily="49" charset="0"/>
                <a:cs typeface="Calibri" panose="020F0502020204030204" pitchFamily="34" charset="0"/>
              </a:rPr>
              <a:t>options2, ... })</a:t>
            </a:r>
            <a:endParaRPr lang="en-IN"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76200" y="4419600"/>
            <a:ext cx="8994812" cy="1169551"/>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db.createCollection("log</a:t>
            </a:r>
            <a:r>
              <a:rPr lang="en-IN" sz="2200" dirty="0" smtClean="0">
                <a:solidFill>
                  <a:srgbClr val="FC6F0D"/>
                </a:solidFill>
                <a:latin typeface="Calibri" panose="020F0502020204030204" pitchFamily="34" charset="0"/>
                <a:cs typeface="Calibri" panose="020F0502020204030204" pitchFamily="34" charset="0"/>
              </a:rPr>
              <a:t>");</a:t>
            </a:r>
          </a:p>
          <a:p>
            <a:endParaRPr lang="en-IN" sz="800" dirty="0">
              <a:solidFill>
                <a:srgbClr val="FC6F0D"/>
              </a:solidFill>
              <a:latin typeface="Calibri" panose="020F0502020204030204" pitchFamily="34" charset="0"/>
              <a:cs typeface="Calibri" panose="020F0502020204030204" pitchFamily="34" charset="0"/>
            </a:endParaRPr>
          </a:p>
          <a:p>
            <a:r>
              <a:rPr lang="en-IN" sz="2200" dirty="0">
                <a:solidFill>
                  <a:srgbClr val="FC6F0D"/>
                </a:solidFill>
                <a:latin typeface="Calibri" panose="020F0502020204030204" pitchFamily="34" charset="0"/>
                <a:cs typeface="Calibri" panose="020F0502020204030204" pitchFamily="34" charset="0"/>
              </a:rPr>
              <a:t>db.createCollection("log", </a:t>
            </a:r>
            <a:r>
              <a:rPr lang="en-IN" sz="2200" dirty="0" smtClean="0">
                <a:solidFill>
                  <a:srgbClr val="FC6F0D"/>
                </a:solidFill>
                <a:latin typeface="Calibri" panose="020F0502020204030204" pitchFamily="34" charset="0"/>
                <a:cs typeface="Calibri" panose="020F0502020204030204" pitchFamily="34" charset="0"/>
              </a:rPr>
              <a:t>{ capped:true</a:t>
            </a:r>
            <a:r>
              <a:rPr lang="en-IN" sz="2200" dirty="0">
                <a:solidFill>
                  <a:srgbClr val="FC6F0D"/>
                </a:solidFill>
                <a:latin typeface="Calibri" panose="020F0502020204030204" pitchFamily="34" charset="0"/>
                <a:cs typeface="Calibri" panose="020F0502020204030204" pitchFamily="34" charset="0"/>
              </a:rPr>
              <a:t>, size:1, max:2});  </a:t>
            </a:r>
            <a:r>
              <a:rPr lang="en-IN" sz="2200" dirty="0" smtClean="0">
                <a:solidFill>
                  <a:srgbClr val="FC6F0D"/>
                </a:solidFill>
                <a:latin typeface="Calibri" panose="020F0502020204030204" pitchFamily="34" charset="0"/>
                <a:cs typeface="Calibri" panose="020F0502020204030204" pitchFamily="34" charset="0"/>
              </a:rPr>
              <a:t>  </a:t>
            </a:r>
            <a:r>
              <a:rPr lang="en-IN" dirty="0" smtClean="0">
                <a:solidFill>
                  <a:srgbClr val="00B050"/>
                </a:solidFill>
                <a:latin typeface="Calibri" panose="020F0502020204030204" pitchFamily="34" charset="0"/>
                <a:cs typeface="Calibri" panose="020F0502020204030204" pitchFamily="34" charset="0"/>
              </a:rPr>
              <a:t>// </a:t>
            </a:r>
            <a:r>
              <a:rPr lang="en-IN" dirty="0">
                <a:solidFill>
                  <a:srgbClr val="00B050"/>
                </a:solidFill>
                <a:latin typeface="Calibri" panose="020F0502020204030204" pitchFamily="34" charset="0"/>
                <a:cs typeface="Calibri" panose="020F0502020204030204" pitchFamily="34" charset="0"/>
              </a:rPr>
              <a:t>This command creates a collection named log with a maximum size of </a:t>
            </a:r>
            <a:r>
              <a:rPr lang="en-IN" dirty="0" smtClean="0">
                <a:solidFill>
                  <a:srgbClr val="00B050"/>
                </a:solidFill>
                <a:latin typeface="Calibri" panose="020F0502020204030204" pitchFamily="34" charset="0"/>
                <a:cs typeface="Calibri" panose="020F0502020204030204" pitchFamily="34" charset="0"/>
              </a:rPr>
              <a:t>1 byte </a:t>
            </a:r>
            <a:r>
              <a:rPr lang="en-IN" dirty="0">
                <a:solidFill>
                  <a:srgbClr val="00B050"/>
                </a:solidFill>
                <a:latin typeface="Calibri" panose="020F0502020204030204" pitchFamily="34" charset="0"/>
                <a:cs typeface="Calibri" panose="020F0502020204030204" pitchFamily="34" charset="0"/>
              </a:rPr>
              <a:t>and a maximum of </a:t>
            </a:r>
            <a:r>
              <a:rPr lang="en-IN" dirty="0" smtClean="0">
                <a:solidFill>
                  <a:srgbClr val="00B050"/>
                </a:solidFill>
                <a:latin typeface="Calibri" panose="020F0502020204030204" pitchFamily="34" charset="0"/>
                <a:cs typeface="Calibri" panose="020F0502020204030204" pitchFamily="34" charset="0"/>
              </a:rPr>
              <a:t>2 documents</a:t>
            </a:r>
            <a:r>
              <a:rPr lang="en-IN" dirty="0">
                <a:solidFill>
                  <a:srgbClr val="00B050"/>
                </a:solidFill>
                <a:latin typeface="Calibri" panose="020F0502020204030204" pitchFamily="34" charset="0"/>
                <a:cs typeface="Calibri" panose="020F0502020204030204" pitchFamily="34" charset="0"/>
              </a:rPr>
              <a:t>.</a:t>
            </a:r>
            <a:endParaRPr lang="en-US" dirty="0">
              <a:solidFill>
                <a:srgbClr val="00B050"/>
              </a:solidFill>
              <a:latin typeface="Calibri" panose="020F0502020204030204" pitchFamily="34" charset="0"/>
              <a:cs typeface="Calibri" panose="020F0502020204030204" pitchFamily="34" charset="0"/>
            </a:endParaRPr>
          </a:p>
        </p:txBody>
      </p:sp>
      <p:sp>
        <p:nvSpPr>
          <p:cNvPr id="3" name="Rectangle 2"/>
          <p:cNvSpPr/>
          <p:nvPr/>
        </p:nvSpPr>
        <p:spPr>
          <a:xfrm>
            <a:off x="147208" y="2943761"/>
            <a:ext cx="8768191" cy="1323439"/>
          </a:xfrm>
          <a:prstGeom prst="rect">
            <a:avLst/>
          </a:prstGeom>
        </p:spPr>
        <p:txBody>
          <a:bodyPr wrap="square">
            <a:spAutoFit/>
          </a:bodyPr>
          <a:lstStyle/>
          <a:p>
            <a:r>
              <a:rPr lang="en-US" dirty="0"/>
              <a:t>The options document contains the following fields</a:t>
            </a:r>
            <a:r>
              <a:rPr lang="en-US" dirty="0" smtClean="0"/>
              <a:t>:</a:t>
            </a:r>
          </a:p>
          <a:p>
            <a:endParaRPr lang="en-US" sz="800" dirty="0" smtClean="0"/>
          </a:p>
          <a:p>
            <a:pPr marL="285750" indent="-285750">
              <a:buFont typeface="Arial" panose="020B0604020202020204" pitchFamily="34" charset="0"/>
              <a:buChar char="•"/>
            </a:pPr>
            <a:r>
              <a:rPr lang="en-US" dirty="0">
                <a:solidFill>
                  <a:srgbClr val="036883"/>
                </a:solidFill>
              </a:rPr>
              <a:t>c</a:t>
            </a:r>
            <a:r>
              <a:rPr lang="en-US" dirty="0" smtClean="0">
                <a:solidFill>
                  <a:srgbClr val="036883"/>
                </a:solidFill>
              </a:rPr>
              <a:t>apped : boolean</a:t>
            </a:r>
            <a:endParaRPr lang="en-US" dirty="0">
              <a:solidFill>
                <a:srgbClr val="036883"/>
              </a:solidFill>
            </a:endParaRPr>
          </a:p>
          <a:p>
            <a:pPr marL="285750" indent="-285750">
              <a:buFont typeface="Arial" panose="020B0604020202020204" pitchFamily="34" charset="0"/>
              <a:buChar char="•"/>
            </a:pPr>
            <a:r>
              <a:rPr lang="en-US" dirty="0" smtClean="0">
                <a:solidFill>
                  <a:srgbClr val="036883"/>
                </a:solidFill>
              </a:rPr>
              <a:t>size : number</a:t>
            </a:r>
            <a:endParaRPr lang="en-US" dirty="0">
              <a:solidFill>
                <a:srgbClr val="036883"/>
              </a:solidFill>
            </a:endParaRPr>
          </a:p>
          <a:p>
            <a:pPr marL="285750" indent="-285750">
              <a:buFont typeface="Arial" panose="020B0604020202020204" pitchFamily="34" charset="0"/>
              <a:buChar char="•"/>
            </a:pPr>
            <a:r>
              <a:rPr lang="en-US" dirty="0">
                <a:solidFill>
                  <a:srgbClr val="036883"/>
                </a:solidFill>
              </a:rPr>
              <a:t>max </a:t>
            </a:r>
            <a:r>
              <a:rPr lang="en-US" dirty="0" smtClean="0">
                <a:solidFill>
                  <a:srgbClr val="036883"/>
                </a:solidFill>
              </a:rPr>
              <a:t>: number</a:t>
            </a:r>
            <a:endParaRPr lang="en-US" dirty="0">
              <a:solidFill>
                <a:srgbClr val="036883"/>
              </a:solidFill>
            </a:endParaRPr>
          </a:p>
        </p:txBody>
      </p:sp>
    </p:spTree>
    <p:extLst>
      <p:ext uri="{BB962C8B-B14F-4D97-AF65-F5344CB8AC3E}">
        <p14:creationId xmlns:p14="http://schemas.microsoft.com/office/powerpoint/2010/main" xmlns="" val="239915155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Returns true if the collection is a capped collection, otherwise returns false.</a:t>
            </a:r>
            <a:endParaRPr lang="en-US" dirty="0"/>
          </a:p>
        </p:txBody>
      </p:sp>
    </p:spTree>
    <p:extLst>
      <p:ext uri="{BB962C8B-B14F-4D97-AF65-F5344CB8AC3E}">
        <p14:creationId xmlns:p14="http://schemas.microsoft.com/office/powerpoint/2010/main" xmlns="" val="616244620"/>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76200" y="762000"/>
            <a:ext cx="8994812" cy="369332"/>
          </a:xfrm>
          <a:prstGeom prst="rect">
            <a:avLst/>
          </a:prstGeom>
        </p:spPr>
        <p:txBody>
          <a:bodyPr wrap="square">
            <a:spAutoFit/>
          </a:bodyPr>
          <a:lstStyle/>
          <a:p>
            <a:r>
              <a:rPr lang="en-US" dirty="0"/>
              <a:t>Returns true if the collection is a capped collection, otherwise returns false.</a:t>
            </a:r>
            <a:r>
              <a:rPr lang="en-IN" dirty="0"/>
              <a:t> </a:t>
            </a:r>
          </a:p>
        </p:txBody>
      </p:sp>
      <p:sp>
        <p:nvSpPr>
          <p:cNvPr id="8" name="Rectangle 7"/>
          <p:cNvSpPr/>
          <p:nvPr/>
        </p:nvSpPr>
        <p:spPr>
          <a:xfrm>
            <a:off x="149188" y="13716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db.collection.isCapped()</a:t>
            </a:r>
          </a:p>
        </p:txBody>
      </p:sp>
      <p:sp>
        <p:nvSpPr>
          <p:cNvPr id="2" name="Rectangle 1"/>
          <p:cNvSpPr/>
          <p:nvPr/>
        </p:nvSpPr>
        <p:spPr>
          <a:xfrm>
            <a:off x="149188" y="2099386"/>
            <a:ext cx="8845624" cy="430887"/>
          </a:xfrm>
          <a:prstGeom prst="rect">
            <a:avLst/>
          </a:prstGeom>
        </p:spPr>
        <p:txBody>
          <a:bodyPr wrap="square">
            <a:spAutoFit/>
          </a:bodyPr>
          <a:lstStyle/>
          <a:p>
            <a:r>
              <a:rPr lang="en-IN" sz="2200" dirty="0" smtClean="0">
                <a:solidFill>
                  <a:srgbClr val="FC6F0D"/>
                </a:solidFill>
                <a:latin typeface="Calibri" panose="020F0502020204030204" pitchFamily="34" charset="0"/>
                <a:cs typeface="Calibri" panose="020F0502020204030204" pitchFamily="34" charset="0"/>
              </a:rPr>
              <a:t>db.log.isCapped();</a:t>
            </a:r>
            <a:endParaRPr lang="en-US" sz="2200" dirty="0">
              <a:solidFill>
                <a:srgbClr val="00B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16612515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1143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24404" y="357167"/>
            <a:ext cx="6805049" cy="923330"/>
          </a:xfrm>
          <a:prstGeom prst="rect">
            <a:avLst/>
          </a:prstGeom>
        </p:spPr>
        <p:txBody>
          <a:bodyPr wrap="square">
            <a:spAutoFit/>
          </a:bodyPr>
          <a:lstStyle/>
          <a:p>
            <a:r>
              <a:rPr lang="en-US" dirty="0" smtClean="0">
                <a:solidFill>
                  <a:srgbClr val="036883"/>
                </a:solidFill>
              </a:rPr>
              <a:t>Volume</a:t>
            </a:r>
            <a:r>
              <a:rPr lang="en-US" dirty="0" smtClean="0"/>
              <a:t> refers to the ‘amount of data’, which is growing day by day at a very fast pace. The size of data generated by humans, machines and their interactions on social media itself is massive.</a:t>
            </a:r>
            <a:endParaRPr lang="en-US" dirty="0"/>
          </a:p>
        </p:txBody>
      </p:sp>
      <p:sp>
        <p:nvSpPr>
          <p:cNvPr id="5" name="Rectangle 4"/>
          <p:cNvSpPr/>
          <p:nvPr/>
        </p:nvSpPr>
        <p:spPr>
          <a:xfrm>
            <a:off x="142844" y="1714488"/>
            <a:ext cx="4322571" cy="923330"/>
          </a:xfrm>
          <a:prstGeom prst="rect">
            <a:avLst/>
          </a:prstGeom>
        </p:spPr>
        <p:txBody>
          <a:bodyPr wrap="square">
            <a:spAutoFit/>
          </a:bodyPr>
          <a:lstStyle/>
          <a:p>
            <a:r>
              <a:rPr lang="en-US" dirty="0" smtClean="0">
                <a:solidFill>
                  <a:srgbClr val="036883"/>
                </a:solidFill>
              </a:rPr>
              <a:t>Velocity</a:t>
            </a:r>
            <a:r>
              <a:rPr lang="en-US" dirty="0" smtClean="0"/>
              <a:t> is defined as the pace at which different sources generate the data every day. This flow of data is massive.</a:t>
            </a:r>
            <a:endParaRPr lang="en-US" dirty="0"/>
          </a:p>
        </p:txBody>
      </p:sp>
      <p:sp>
        <p:nvSpPr>
          <p:cNvPr id="8" name="Rectangle 7"/>
          <p:cNvSpPr/>
          <p:nvPr/>
        </p:nvSpPr>
        <p:spPr>
          <a:xfrm>
            <a:off x="0" y="3357562"/>
            <a:ext cx="9144000" cy="1754326"/>
          </a:xfrm>
          <a:prstGeom prst="rect">
            <a:avLst/>
          </a:prstGeom>
        </p:spPr>
        <p:txBody>
          <a:bodyPr wrap="square">
            <a:spAutoFit/>
          </a:bodyPr>
          <a:lstStyle/>
          <a:p>
            <a:r>
              <a:rPr lang="en-US" dirty="0" smtClean="0"/>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endParaRPr lang="en-US" dirty="0"/>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6858016" y="0"/>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3214678" y="1857364"/>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720" y="5286388"/>
            <a:ext cx="5680060" cy="1057276"/>
          </a:xfrm>
          <a:prstGeom prst="rect">
            <a:avLst/>
          </a:prstGeom>
          <a:noFill/>
        </p:spPr>
      </p:pic>
    </p:spTree>
    <p:extLst>
      <p:ext uri="{BB962C8B-B14F-4D97-AF65-F5344CB8AC3E}">
        <p14:creationId xmlns="" xmlns:p14="http://schemas.microsoft.com/office/powerpoint/2010/main" val="3860629717"/>
      </p:ext>
    </p:extLst>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db.getCollection()</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Returns a collection or a view object that is in the DB.</a:t>
            </a:r>
            <a:endParaRPr lang="en-US" dirty="0"/>
          </a:p>
        </p:txBody>
      </p:sp>
    </p:spTree>
    <p:extLst>
      <p:ext uri="{BB962C8B-B14F-4D97-AF65-F5344CB8AC3E}">
        <p14:creationId xmlns:p14="http://schemas.microsoft.com/office/powerpoint/2010/main" xmlns="" val="501865823"/>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8" name="Rectangle 7"/>
          <p:cNvSpPr/>
          <p:nvPr/>
        </p:nvSpPr>
        <p:spPr>
          <a:xfrm>
            <a:off x="149188" y="1383966"/>
            <a:ext cx="884562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db.getCollection(</a:t>
            </a:r>
            <a:r>
              <a:rPr lang="en-US" dirty="0">
                <a:solidFill>
                  <a:srgbClr val="049DC8"/>
                </a:solidFill>
                <a:latin typeface="Consolas" panose="020B0609020204030204" pitchFamily="49" charset="0"/>
                <a:cs typeface="Calibri" panose="020F0502020204030204" pitchFamily="34" charset="0"/>
              </a:rPr>
              <a:t>'</a:t>
            </a:r>
            <a:r>
              <a:rPr lang="en-US" dirty="0" smtClean="0">
                <a:solidFill>
                  <a:srgbClr val="049DC8"/>
                </a:solidFill>
                <a:latin typeface="Consolas" panose="020B0609020204030204" pitchFamily="49" charset="0"/>
                <a:cs typeface="Calibri" panose="020F0502020204030204" pitchFamily="34" charset="0"/>
              </a:rPr>
              <a:t>name</a:t>
            </a:r>
            <a:r>
              <a:rPr lang="en-US" dirty="0">
                <a:solidFill>
                  <a:srgbClr val="049DC8"/>
                </a:solidFill>
                <a:latin typeface="Consolas" panose="020B0609020204030204" pitchFamily="49" charset="0"/>
                <a:cs typeface="Calibri" panose="020F0502020204030204" pitchFamily="34" charset="0"/>
              </a:rPr>
              <a:t>')</a:t>
            </a:r>
          </a:p>
        </p:txBody>
      </p:sp>
      <p:sp>
        <p:nvSpPr>
          <p:cNvPr id="2" name="Rectangle 1"/>
          <p:cNvSpPr/>
          <p:nvPr/>
        </p:nvSpPr>
        <p:spPr>
          <a:xfrm>
            <a:off x="149188" y="2438400"/>
            <a:ext cx="8845624"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db.getCollection('emp').find();</a:t>
            </a:r>
          </a:p>
        </p:txBody>
      </p:sp>
    </p:spTree>
    <p:extLst>
      <p:ext uri="{BB962C8B-B14F-4D97-AF65-F5344CB8AC3E}">
        <p14:creationId xmlns:p14="http://schemas.microsoft.com/office/powerpoint/2010/main" xmlns="" val="207983646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r>
              <a:rPr lang="en-IN" dirty="0" smtClean="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To access another database without switching databases.</a:t>
            </a:r>
            <a:endParaRPr lang="en-US" dirty="0"/>
          </a:p>
        </p:txBody>
      </p:sp>
    </p:spTree>
    <p:extLst>
      <p:ext uri="{BB962C8B-B14F-4D97-AF65-F5344CB8AC3E}">
        <p14:creationId xmlns:p14="http://schemas.microsoft.com/office/powerpoint/2010/main" xmlns="" val="2790943071"/>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76200" y="762000"/>
            <a:ext cx="8994812" cy="646331"/>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49188" y="1535668"/>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db.getSiblingDB(&lt;database&gt;)</a:t>
            </a:r>
          </a:p>
        </p:txBody>
      </p:sp>
      <p:sp>
        <p:nvSpPr>
          <p:cNvPr id="2" name="Rectangle 1"/>
          <p:cNvSpPr/>
          <p:nvPr/>
        </p:nvSpPr>
        <p:spPr>
          <a:xfrm>
            <a:off x="149188" y="2099386"/>
            <a:ext cx="8845624" cy="430887"/>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db.getSiblingDB('db1').getCollectionNames();</a:t>
            </a:r>
            <a:endParaRPr lang="en-US" sz="2200" dirty="0">
              <a:solidFill>
                <a:srgbClr val="00B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279474849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Renames a collection.</a:t>
            </a:r>
            <a:endParaRPr lang="en-US" dirty="0"/>
          </a:p>
        </p:txBody>
      </p:sp>
    </p:spTree>
    <p:extLst>
      <p:ext uri="{BB962C8B-B14F-4D97-AF65-F5344CB8AC3E}">
        <p14:creationId xmlns:p14="http://schemas.microsoft.com/office/powerpoint/2010/main" xmlns="" val="1142020784"/>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49188" y="16764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db.collection.renameCollection(target, dropTarget)</a:t>
            </a:r>
          </a:p>
        </p:txBody>
      </p:sp>
      <p:sp>
        <p:nvSpPr>
          <p:cNvPr id="2" name="Rectangle 1"/>
          <p:cNvSpPr/>
          <p:nvPr/>
        </p:nvSpPr>
        <p:spPr>
          <a:xfrm>
            <a:off x="149188" y="2404186"/>
            <a:ext cx="8845624" cy="430887"/>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 </a:t>
            </a:r>
            <a:r>
              <a:rPr lang="en-IN" sz="2200" dirty="0" smtClean="0">
                <a:solidFill>
                  <a:srgbClr val="FC6F0D"/>
                </a:solidFill>
                <a:latin typeface="Calibri" panose="020F0502020204030204" pitchFamily="34" charset="0"/>
                <a:cs typeface="Calibri" panose="020F0502020204030204" pitchFamily="34" charset="0"/>
              </a:rPr>
              <a:t>db.emp.renameCollection</a:t>
            </a:r>
            <a:r>
              <a:rPr lang="en-IN" sz="2200" dirty="0">
                <a:solidFill>
                  <a:srgbClr val="FC6F0D"/>
                </a:solidFill>
                <a:latin typeface="Calibri" panose="020F0502020204030204" pitchFamily="34" charset="0"/>
                <a:cs typeface="Calibri" panose="020F0502020204030204" pitchFamily="34" charset="0"/>
              </a:rPr>
              <a:t>(</a:t>
            </a:r>
            <a:r>
              <a:rPr lang="en-IN" sz="2200" dirty="0" smtClean="0">
                <a:solidFill>
                  <a:srgbClr val="FC6F0D"/>
                </a:solidFill>
                <a:latin typeface="Calibri" panose="020F0502020204030204" pitchFamily="34" charset="0"/>
                <a:cs typeface="Calibri" panose="020F0502020204030204" pitchFamily="34" charset="0"/>
              </a:rPr>
              <a:t>'e</a:t>
            </a:r>
            <a:r>
              <a:rPr lang="en-IN" sz="2200" dirty="0">
                <a:solidFill>
                  <a:srgbClr val="FC6F0D"/>
                </a:solidFill>
                <a:latin typeface="Calibri" panose="020F0502020204030204" pitchFamily="34" charset="0"/>
                <a:cs typeface="Calibri" panose="020F0502020204030204" pitchFamily="34" charset="0"/>
              </a:rPr>
              <a:t>'</a:t>
            </a:r>
            <a:r>
              <a:rPr lang="en-IN" sz="2200" dirty="0" smtClean="0">
                <a:solidFill>
                  <a:srgbClr val="FC6F0D"/>
                </a:solidFill>
                <a:latin typeface="Calibri" panose="020F0502020204030204" pitchFamily="34" charset="0"/>
                <a:cs typeface="Calibri" panose="020F0502020204030204" pitchFamily="34" charset="0"/>
              </a:rPr>
              <a:t>, false);</a:t>
            </a:r>
          </a:p>
        </p:txBody>
      </p:sp>
      <p:sp>
        <p:nvSpPr>
          <p:cNvPr id="9" name="Rectangle 8"/>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64032" y="3048000"/>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xmlns="" val="187713303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Removes a collection or view from the database. The method also removes any indexes associated with the dropped collection.</a:t>
            </a:r>
            <a:endParaRPr lang="en-US" dirty="0"/>
          </a:p>
        </p:txBody>
      </p:sp>
    </p:spTree>
    <p:extLst>
      <p:ext uri="{BB962C8B-B14F-4D97-AF65-F5344CB8AC3E}">
        <p14:creationId xmlns:p14="http://schemas.microsoft.com/office/powerpoint/2010/main" xmlns="" val="1235406667"/>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49188" y="16764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db.collection.drop(&lt;options&gt;)</a:t>
            </a:r>
          </a:p>
        </p:txBody>
      </p:sp>
      <p:sp>
        <p:nvSpPr>
          <p:cNvPr id="2" name="Rectangle 1"/>
          <p:cNvSpPr/>
          <p:nvPr/>
        </p:nvSpPr>
        <p:spPr>
          <a:xfrm>
            <a:off x="149188" y="2404186"/>
            <a:ext cx="8845624" cy="430887"/>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 </a:t>
            </a:r>
            <a:r>
              <a:rPr lang="en-IN" sz="2200" dirty="0" smtClean="0">
                <a:solidFill>
                  <a:srgbClr val="FC6F0D"/>
                </a:solidFill>
                <a:latin typeface="Calibri" panose="020F0502020204030204" pitchFamily="34" charset="0"/>
                <a:cs typeface="Calibri" panose="020F0502020204030204" pitchFamily="34" charset="0"/>
              </a:rPr>
              <a:t>db.emp.drop();</a:t>
            </a:r>
          </a:p>
        </p:txBody>
      </p:sp>
      <p:sp>
        <p:nvSpPr>
          <p:cNvPr id="9" name="Rectangle 8"/>
          <p:cNvSpPr/>
          <p:nvPr/>
        </p:nvSpPr>
        <p:spPr>
          <a:xfrm>
            <a:off x="149188" y="762000"/>
            <a:ext cx="8845624" cy="646331"/>
          </a:xfrm>
          <a:prstGeom prst="rect">
            <a:avLst/>
          </a:prstGeom>
        </p:spPr>
        <p:txBody>
          <a:bodyPr wrap="square">
            <a:spAutoFit/>
          </a:bodyPr>
          <a:lstStyle/>
          <a:p>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xmlns="" val="45899717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db.collection.find()</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find() method always returns the _id field unless you specify _id: 0 to suppress the field</a:t>
            </a:r>
            <a:r>
              <a:rPr lang="en-US" dirty="0" smtClean="0">
                <a:solidFill>
                  <a:srgbClr val="222222"/>
                </a:solidFill>
                <a:latin typeface="arial" panose="020B0604020202020204" pitchFamily="34" charset="0"/>
              </a:rPr>
              <a:t>.</a:t>
            </a:r>
          </a:p>
        </p:txBody>
      </p:sp>
      <p:sp>
        <p:nvSpPr>
          <p:cNvPr id="4" name="Rectangle 3"/>
          <p:cNvSpPr/>
          <p:nvPr/>
        </p:nvSpPr>
        <p:spPr>
          <a:xfrm>
            <a:off x="419100" y="367838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rPr>
              <a:t>By default, mongo prints the first </a:t>
            </a:r>
            <a:r>
              <a:rPr lang="en-US" dirty="0" smtClean="0">
                <a:solidFill>
                  <a:srgbClr val="FF5A36"/>
                </a:solidFill>
              </a:rPr>
              <a:t>20 documents. </a:t>
            </a:r>
            <a:r>
              <a:rPr lang="en-US" dirty="0">
                <a:solidFill>
                  <a:srgbClr val="FF5A36"/>
                </a:solidFill>
              </a:rPr>
              <a:t>The mongo shell will prompt the user to “Type it” to continue iterating the next 20 results.</a:t>
            </a:r>
          </a:p>
        </p:txBody>
      </p:sp>
      <p:sp>
        <p:nvSpPr>
          <p:cNvPr id="6" name="Rectangle 5"/>
          <p:cNvSpPr/>
          <p:nvPr/>
        </p:nvSpPr>
        <p:spPr>
          <a:xfrm>
            <a:off x="397329" y="152400"/>
            <a:ext cx="8305800" cy="830997"/>
          </a:xfrm>
          <a:prstGeom prst="rect">
            <a:avLst/>
          </a:prstGeom>
        </p:spPr>
        <p:txBody>
          <a:bodyPr wrap="square">
            <a:spAutoFit/>
          </a:bodyPr>
          <a:lstStyle/>
          <a:p>
            <a:r>
              <a:rPr lang="en-US" sz="2000" u="sng" dirty="0" smtClean="0">
                <a:solidFill>
                  <a:srgbClr val="0070C0"/>
                </a:solidFill>
              </a:rPr>
              <a:t>Method</a:t>
            </a:r>
          </a:p>
          <a:p>
            <a:endParaRPr lang="en-US" sz="800" dirty="0" smtClean="0">
              <a:solidFill>
                <a:srgbClr val="DEB887"/>
              </a:solidFill>
            </a:endParaRPr>
          </a:p>
          <a:p>
            <a:r>
              <a:rPr lang="en-US" sz="2000" dirty="0" smtClean="0">
                <a:solidFill>
                  <a:srgbClr val="FF5A36"/>
                </a:solidFill>
              </a:rPr>
              <a:t>.</a:t>
            </a:r>
            <a:r>
              <a:rPr lang="en-US" sz="2000" dirty="0">
                <a:solidFill>
                  <a:srgbClr val="FF5A36"/>
                </a:solidFill>
              </a:rPr>
              <a:t>pretty()</a:t>
            </a:r>
          </a:p>
        </p:txBody>
      </p:sp>
    </p:spTree>
    <p:extLst>
      <p:ext uri="{BB962C8B-B14F-4D97-AF65-F5344CB8AC3E}">
        <p14:creationId xmlns:p14="http://schemas.microsoft.com/office/powerpoint/2010/main" xmlns="" val="3237465807"/>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54136" y="1563469"/>
            <a:ext cx="7402989" cy="923330"/>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a:t>
            </a:r>
            <a:r>
              <a:rPr lang="en-US" dirty="0" smtClean="0">
                <a:solidFill>
                  <a:srgbClr val="049DC8"/>
                </a:solidFill>
                <a:latin typeface="Consolas" panose="020B0609020204030204" pitchFamily="49" charset="0"/>
                <a:cs typeface="Calibri" panose="020F0502020204030204" pitchFamily="34" charset="0"/>
              </a:rPr>
              <a:t>({ query }, { projection }) </a:t>
            </a:r>
            <a:endParaRPr lang="en-US"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a:t>
            </a:r>
            <a:r>
              <a:rPr lang="en-US" dirty="0" smtClean="0">
                <a:solidFill>
                  <a:srgbClr val="049DC8"/>
                </a:solidFill>
                <a:latin typeface="Consolas" panose="020B0609020204030204" pitchFamily="49" charset="0"/>
                <a:cs typeface="Calibri" panose="020F0502020204030204" pitchFamily="34" charset="0"/>
              </a:rPr>
              <a:t>({ query }, { projection })</a:t>
            </a:r>
          </a:p>
          <a:p>
            <a:r>
              <a:rPr lang="en-US" dirty="0">
                <a:solidFill>
                  <a:srgbClr val="049DC8"/>
                </a:solidFill>
                <a:latin typeface="Consolas" panose="020B0609020204030204" pitchFamily="49" charset="0"/>
                <a:cs typeface="Calibri" panose="020F0502020204030204" pitchFamily="34" charset="0"/>
              </a:rPr>
              <a:t>db.getCollection('name</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find </a:t>
            </a:r>
            <a:r>
              <a:rPr lang="en-US" dirty="0" smtClean="0">
                <a:solidFill>
                  <a:srgbClr val="049DC8"/>
                </a:solidFill>
                <a:latin typeface="Consolas" panose="020B0609020204030204" pitchFamily="49" charset="0"/>
                <a:cs typeface="Calibri" panose="020F0502020204030204" pitchFamily="34" charset="0"/>
              </a:rPr>
              <a:t>({ query }, { projection })</a:t>
            </a:r>
            <a:endParaRPr lang="en-US"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78876" y="2535217"/>
            <a:ext cx="8845624" cy="1477328"/>
          </a:xfrm>
          <a:prstGeom prst="rect">
            <a:avLst/>
          </a:prstGeom>
        </p:spPr>
        <p:txBody>
          <a:bodyPr wrap="square">
            <a:spAutoFit/>
          </a:bodyPr>
          <a:lstStyle/>
          <a:p>
            <a:r>
              <a:rPr lang="en-US" b="1" i="1" dirty="0">
                <a:solidFill>
                  <a:srgbClr val="036883"/>
                </a:solidFill>
              </a:rPr>
              <a:t>query</a:t>
            </a:r>
            <a:r>
              <a:rPr lang="en-US" dirty="0" smtClean="0"/>
              <a:t>: Specifies </a:t>
            </a:r>
            <a:r>
              <a:rPr lang="en-US" dirty="0"/>
              <a:t>selection filter using query operators. To return all documents in a collection, omit this parameter or pass an empty document ({}).</a:t>
            </a:r>
          </a:p>
          <a:p>
            <a:endParaRPr lang="en-US" dirty="0"/>
          </a:p>
          <a:p>
            <a:r>
              <a:rPr lang="en-US" b="1" i="1" dirty="0">
                <a:solidFill>
                  <a:srgbClr val="036883"/>
                </a:solidFill>
              </a:rPr>
              <a:t>projection</a:t>
            </a:r>
            <a:r>
              <a:rPr lang="en-US" dirty="0" smtClean="0"/>
              <a:t>: Specifies </a:t>
            </a:r>
            <a:r>
              <a:rPr lang="en-US" dirty="0"/>
              <a:t>the fields to return in the documents that match the query filter. To return all fields in the matching documents, omit this parameter.</a:t>
            </a:r>
          </a:p>
        </p:txBody>
      </p:sp>
      <p:sp>
        <p:nvSpPr>
          <p:cNvPr id="12" name="Rectangle 11"/>
          <p:cNvSpPr/>
          <p:nvPr/>
        </p:nvSpPr>
        <p:spPr>
          <a:xfrm>
            <a:off x="178876" y="4226831"/>
            <a:ext cx="1210588" cy="369332"/>
          </a:xfrm>
          <a:prstGeom prst="rect">
            <a:avLst/>
          </a:prstGeom>
        </p:spPr>
        <p:txBody>
          <a:bodyPr wrap="none">
            <a:spAutoFit/>
          </a:bodyPr>
          <a:lstStyle/>
          <a:p>
            <a:r>
              <a:rPr lang="en-US" dirty="0" smtClean="0">
                <a:solidFill>
                  <a:srgbClr val="C00000"/>
                </a:solidFill>
              </a:rPr>
              <a:t>Projection</a:t>
            </a:r>
            <a:endParaRPr lang="en-US" dirty="0">
              <a:solidFill>
                <a:srgbClr val="C00000"/>
              </a:solidFill>
            </a:endParaRPr>
          </a:p>
        </p:txBody>
      </p:sp>
      <p:sp>
        <p:nvSpPr>
          <p:cNvPr id="13" name="Rectangle 12"/>
          <p:cNvSpPr/>
          <p:nvPr/>
        </p:nvSpPr>
        <p:spPr>
          <a:xfrm>
            <a:off x="178876" y="4625783"/>
            <a:ext cx="5250155"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field1: &lt;value&gt;, field2: &lt;value&gt; ... }</a:t>
            </a:r>
          </a:p>
        </p:txBody>
      </p:sp>
      <p:sp>
        <p:nvSpPr>
          <p:cNvPr id="14" name="Rectangle 13"/>
          <p:cNvSpPr/>
          <p:nvPr/>
        </p:nvSpPr>
        <p:spPr>
          <a:xfrm>
            <a:off x="173928" y="5096470"/>
            <a:ext cx="8820884" cy="923330"/>
          </a:xfrm>
          <a:prstGeom prst="rect">
            <a:avLst/>
          </a:prstGeom>
        </p:spPr>
        <p:txBody>
          <a:bodyPr wrap="square">
            <a:spAutoFit/>
          </a:bodyPr>
          <a:lstStyle/>
          <a:p>
            <a:pPr marL="285750" indent="-285750">
              <a:lnSpc>
                <a:spcPct val="150000"/>
              </a:lnSpc>
              <a:buFont typeface="Arial" panose="020B0604020202020204" pitchFamily="34" charset="0"/>
              <a:buChar char="•"/>
            </a:pPr>
            <a:r>
              <a:rPr lang="en-US" b="1" i="1" dirty="0">
                <a:solidFill>
                  <a:srgbClr val="036883"/>
                </a:solidFill>
              </a:rPr>
              <a:t>1</a:t>
            </a:r>
            <a:r>
              <a:rPr lang="en-US" dirty="0"/>
              <a:t> or </a:t>
            </a:r>
            <a:r>
              <a:rPr lang="en-US" b="1" i="1" dirty="0">
                <a:solidFill>
                  <a:srgbClr val="036883"/>
                </a:solidFill>
              </a:rPr>
              <a:t>true</a:t>
            </a:r>
            <a:r>
              <a:rPr lang="en-US" dirty="0"/>
              <a:t> to include the field in the return documents.</a:t>
            </a:r>
          </a:p>
          <a:p>
            <a:pPr marL="285750" indent="-285750">
              <a:lnSpc>
                <a:spcPct val="150000"/>
              </a:lnSpc>
              <a:buFont typeface="Arial" panose="020B0604020202020204" pitchFamily="34" charset="0"/>
              <a:buChar char="•"/>
            </a:pPr>
            <a:r>
              <a:rPr lang="en-US" b="1" i="1" dirty="0">
                <a:solidFill>
                  <a:srgbClr val="036883"/>
                </a:solidFill>
              </a:rPr>
              <a:t>0</a:t>
            </a:r>
            <a:r>
              <a:rPr lang="en-US" dirty="0"/>
              <a:t> or </a:t>
            </a:r>
            <a:r>
              <a:rPr lang="en-US" b="1" i="1" dirty="0">
                <a:solidFill>
                  <a:srgbClr val="036883"/>
                </a:solidFill>
              </a:rPr>
              <a:t>false</a:t>
            </a:r>
            <a:r>
              <a:rPr lang="en-US" dirty="0"/>
              <a:t> to exclude the field.</a:t>
            </a:r>
          </a:p>
        </p:txBody>
      </p:sp>
      <p:sp>
        <p:nvSpPr>
          <p:cNvPr id="15" name="Rectangle 14"/>
          <p:cNvSpPr/>
          <p:nvPr/>
        </p:nvSpPr>
        <p:spPr>
          <a:xfrm>
            <a:off x="4888676" y="619526"/>
            <a:ext cx="4219700" cy="877163"/>
          </a:xfrm>
          <a:prstGeom prst="rect">
            <a:avLst/>
          </a:prstGeom>
          <a:solidFill>
            <a:srgbClr val="90E183"/>
          </a:solidFill>
        </p:spPr>
        <p:txBody>
          <a:bodyPr wrap="square">
            <a:spAutoFit/>
          </a:bodyPr>
          <a:lstStyle/>
          <a:p>
            <a:r>
              <a:rPr lang="en-US" sz="1700" dirty="0">
                <a:solidFill>
                  <a:schemeClr val="bg2">
                    <a:lumMod val="25000"/>
                  </a:schemeClr>
                </a:solidFill>
              </a:rPr>
              <a:t>A projection cannot contain both include and exclude specifications, except for the exclusion of the _id field. </a:t>
            </a:r>
          </a:p>
        </p:txBody>
      </p:sp>
    </p:spTree>
    <p:extLst>
      <p:ext uri="{BB962C8B-B14F-4D97-AF65-F5344CB8AC3E}">
        <p14:creationId xmlns:p14="http://schemas.microsoft.com/office/powerpoint/2010/main" xmlns="" val="6398872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1571612"/>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why NoSQL</a:t>
            </a:r>
            <a:endParaRPr lang="en-US" dirty="0"/>
          </a:p>
        </p:txBody>
      </p:sp>
      <p:pic>
        <p:nvPicPr>
          <p:cNvPr id="3" name="Picture 2"/>
          <p:cNvPicPr>
            <a:picLocks noChangeAspect="1"/>
          </p:cNvPicPr>
          <p:nvPr/>
        </p:nvPicPr>
        <p:blipFill>
          <a:blip r:embed="rId2"/>
          <a:stretch>
            <a:fillRect/>
          </a:stretch>
        </p:blipFill>
        <p:spPr>
          <a:xfrm>
            <a:off x="500034" y="2842604"/>
            <a:ext cx="8366720" cy="3801106"/>
          </a:xfrm>
          <a:prstGeom prst="rect">
            <a:avLst/>
          </a:prstGeom>
        </p:spPr>
      </p:pic>
      <p:sp>
        <p:nvSpPr>
          <p:cNvPr id="4" name="Rectangle 3"/>
          <p:cNvSpPr/>
          <p:nvPr/>
        </p:nvSpPr>
        <p:spPr>
          <a:xfrm>
            <a:off x="142844" y="142852"/>
            <a:ext cx="8786874" cy="1384995"/>
          </a:xfrm>
          <a:prstGeom prst="rect">
            <a:avLst/>
          </a:prstGeom>
        </p:spPr>
        <p:txBody>
          <a:bodyPr wrap="square">
            <a:spAutoFit/>
          </a:bodyPr>
          <a:lstStyle/>
          <a:p>
            <a:r>
              <a:rPr lang="en-US" sz="2000" b="1" i="1" dirty="0" smtClean="0">
                <a:solidFill>
                  <a:srgbClr val="036883"/>
                </a:solidFill>
              </a:rPr>
              <a:t>Horizontal</a:t>
            </a:r>
            <a:r>
              <a:rPr lang="en-US" sz="2400" dirty="0" smtClean="0">
                <a:solidFill>
                  <a:srgbClr val="036883"/>
                </a:solidFill>
              </a:rPr>
              <a:t> </a:t>
            </a:r>
            <a:r>
              <a:rPr lang="en-US" dirty="0" smtClean="0">
                <a:solidFill>
                  <a:srgbClr val="036883"/>
                </a:solidFill>
              </a:rPr>
              <a:t>scaling means that you scale by adding more machines into your pool of resources.</a:t>
            </a:r>
          </a:p>
          <a:p>
            <a:r>
              <a:rPr lang="en-US" sz="2000" b="1" i="1" dirty="0" smtClean="0">
                <a:solidFill>
                  <a:srgbClr val="036883"/>
                </a:solidFill>
              </a:rPr>
              <a:t>Vertical</a:t>
            </a:r>
            <a:r>
              <a:rPr lang="en-US" sz="2400" dirty="0" smtClean="0">
                <a:solidFill>
                  <a:srgbClr val="036883"/>
                </a:solidFill>
              </a:rPr>
              <a:t> </a:t>
            </a:r>
            <a:r>
              <a:rPr lang="en-US" dirty="0" smtClean="0">
                <a:solidFill>
                  <a:srgbClr val="036883"/>
                </a:solidFill>
              </a:rPr>
              <a:t>scaling means that you scale by adding more powerfull hardware / resources to an existing machine.</a:t>
            </a:r>
            <a:endParaRPr lang="en-US" dirty="0">
              <a:solidFill>
                <a:srgbClr val="036883"/>
              </a:solidFill>
            </a:endParaRPr>
          </a:p>
        </p:txBody>
      </p:sp>
      <p:sp>
        <p:nvSpPr>
          <p:cNvPr id="5" name="Rectangle 4"/>
          <p:cNvSpPr/>
          <p:nvPr/>
        </p:nvSpPr>
        <p:spPr>
          <a:xfrm>
            <a:off x="1109666" y="2388760"/>
            <a:ext cx="6891358" cy="369332"/>
          </a:xfrm>
          <a:prstGeom prst="rect">
            <a:avLst/>
          </a:prstGeom>
          <a:solidFill>
            <a:schemeClr val="accent6">
              <a:lumMod val="20000"/>
              <a:lumOff val="80000"/>
            </a:schemeClr>
          </a:solidFill>
        </p:spPr>
        <p:txBody>
          <a:bodyPr wrap="square">
            <a:spAutoFit/>
          </a:bodyPr>
          <a:lstStyle/>
          <a:p>
            <a:r>
              <a:rPr lang="en-US" b="1" dirty="0">
                <a:solidFill>
                  <a:srgbClr val="222222"/>
                </a:solidFill>
                <a:latin typeface="arial" panose="020B0604020202020204" pitchFamily="34" charset="0"/>
              </a:rPr>
              <a:t>NoSQL</a:t>
            </a:r>
            <a:r>
              <a:rPr lang="en-US" dirty="0">
                <a:solidFill>
                  <a:srgbClr val="222222"/>
                </a:solidFill>
                <a:latin typeface="arial" panose="020B0604020202020204" pitchFamily="34" charset="0"/>
              </a:rPr>
              <a:t> database are primarily called as </a:t>
            </a:r>
            <a:r>
              <a:rPr lang="en-US" dirty="0" smtClean="0">
                <a:solidFill>
                  <a:srgbClr val="222222"/>
                </a:solidFill>
                <a:latin typeface="arial" panose="020B0604020202020204" pitchFamily="34" charset="0"/>
              </a:rPr>
              <a:t>non-relational database.</a:t>
            </a:r>
            <a:endParaRPr lang="en-US" dirty="0"/>
          </a:p>
        </p:txBody>
      </p:sp>
    </p:spTree>
    <p:extLst>
      <p:ext uri="{BB962C8B-B14F-4D97-AF65-F5344CB8AC3E}">
        <p14:creationId xmlns:p14="http://schemas.microsoft.com/office/powerpoint/2010/main" xmlns="" val="1395199333"/>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9" name="Rectangle 8"/>
          <p:cNvSpPr/>
          <p:nvPr/>
        </p:nvSpPr>
        <p:spPr>
          <a:xfrm>
            <a:off x="149188" y="2177296"/>
            <a:ext cx="8845624" cy="4124206"/>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 ['emp'].find </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db.getCollection</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'emp</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).find();</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db.getSiblingDB('db1').getCollection('emp').find();</a:t>
            </a:r>
            <a:endParaRPr lang="en-US" sz="2200" dirty="0" smtClean="0">
              <a:solidFill>
                <a:srgbClr val="FC6F0D"/>
              </a:solidFill>
              <a:latin typeface="Calibri" panose="020F0502020204030204" pitchFamily="34" charset="0"/>
              <a:cs typeface="Calibri" panose="020F0502020204030204" pitchFamily="34" charset="0"/>
            </a:endParaRP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({job: 'manager'})</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 </a:t>
            </a:r>
            <a:r>
              <a:rPr lang="en-US" sz="2200" dirty="0" smtClean="0">
                <a:solidFill>
                  <a:srgbClr val="FC6F0D"/>
                </a:solidFill>
                <a:latin typeface="Calibri" panose="020F0502020204030204" pitchFamily="34" charset="0"/>
                <a:cs typeface="Calibri" panose="020F0502020204030204" pitchFamily="34" charset="0"/>
              </a:rPr>
              <a:t>{ename:1</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job: true});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db.emp.find({sal:{ </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gt:4}})</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db.emp.find</a:t>
            </a:r>
            <a:r>
              <a:rPr lang="en-US" sz="2200" dirty="0">
                <a:solidFill>
                  <a:srgbClr val="FC6F0D"/>
                </a:solidFill>
                <a:latin typeface="Calibri" panose="020F0502020204030204" pitchFamily="34" charset="0"/>
                <a:cs typeface="Calibri" panose="020F0502020204030204" pitchFamily="34" charset="0"/>
              </a:rPr>
              <a:t>({job:'manager</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ename:true, job:true</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db.emp.find</a:t>
            </a:r>
            <a:r>
              <a:rPr lang="en-US" sz="2200" dirty="0">
                <a:solidFill>
                  <a:srgbClr val="FC6F0D"/>
                </a:solidFill>
                <a:latin typeface="Calibri" panose="020F0502020204030204" pitchFamily="34" charset="0"/>
                <a:cs typeface="Calibri" panose="020F0502020204030204" pitchFamily="34" charset="0"/>
              </a:rPr>
              <a:t>({job:'manager'}, </a:t>
            </a:r>
            <a:r>
              <a:rPr lang="en-US" sz="2200" dirty="0" smtClean="0">
                <a:solidFill>
                  <a:srgbClr val="FC6F0D"/>
                </a:solidFill>
                <a:latin typeface="Calibri" panose="020F0502020204030204" pitchFamily="34" charset="0"/>
                <a:cs typeface="Calibri" panose="020F0502020204030204" pitchFamily="34" charset="0"/>
              </a:rPr>
              <a:t>{_id:false, ename:true</a:t>
            </a:r>
            <a:r>
              <a:rPr lang="en-US" sz="2200" dirty="0">
                <a:solidFill>
                  <a:srgbClr val="FC6F0D"/>
                </a:solidFill>
                <a:latin typeface="Calibri" panose="020F0502020204030204" pitchFamily="34" charset="0"/>
                <a:cs typeface="Calibri" panose="020F0502020204030204" pitchFamily="34" charset="0"/>
              </a:rPr>
              <a:t>, job:true</a:t>
            </a:r>
            <a:r>
              <a:rPr lang="en-US" sz="2200" dirty="0" smtClean="0">
                <a:solidFill>
                  <a:srgbClr val="FC6F0D"/>
                </a:solidFill>
                <a:latin typeface="Calibri" panose="020F0502020204030204" pitchFamily="34" charset="0"/>
                <a:cs typeface="Calibri" panose="020F0502020204030204" pitchFamily="34" charset="0"/>
              </a:rPr>
              <a:t>})</a:t>
            </a:r>
          </a:p>
        </p:txBody>
      </p:sp>
      <p:sp>
        <p:nvSpPr>
          <p:cNvPr id="8" name="Rectangle 7"/>
          <p:cNvSpPr/>
          <p:nvPr/>
        </p:nvSpPr>
        <p:spPr>
          <a:xfrm>
            <a:off x="154136" y="1214422"/>
            <a:ext cx="7402989" cy="923330"/>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a:t>
            </a:r>
            <a:r>
              <a:rPr lang="en-US" dirty="0" smtClean="0">
                <a:solidFill>
                  <a:srgbClr val="049DC8"/>
                </a:solidFill>
                <a:latin typeface="Consolas" panose="020B0609020204030204" pitchFamily="49" charset="0"/>
                <a:cs typeface="Calibri" panose="020F0502020204030204" pitchFamily="34" charset="0"/>
              </a:rPr>
              <a:t>({ query }, { projection }) </a:t>
            </a:r>
            <a:endParaRPr lang="en-US"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a:t>
            </a:r>
            <a:r>
              <a:rPr lang="en-US" dirty="0" smtClean="0">
                <a:solidFill>
                  <a:srgbClr val="049DC8"/>
                </a:solidFill>
                <a:latin typeface="Consolas" panose="020B0609020204030204" pitchFamily="49" charset="0"/>
                <a:cs typeface="Calibri" panose="020F0502020204030204" pitchFamily="34" charset="0"/>
              </a:rPr>
              <a:t>({ query }, { projection })</a:t>
            </a:r>
          </a:p>
          <a:p>
            <a:r>
              <a:rPr lang="en-US" dirty="0">
                <a:solidFill>
                  <a:srgbClr val="049DC8"/>
                </a:solidFill>
                <a:latin typeface="Consolas" panose="020B0609020204030204" pitchFamily="49" charset="0"/>
                <a:cs typeface="Calibri" panose="020F0502020204030204" pitchFamily="34" charset="0"/>
              </a:rPr>
              <a:t>db.getCollection('name</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find </a:t>
            </a:r>
            <a:r>
              <a:rPr lang="en-US" dirty="0" smtClean="0">
                <a:solidFill>
                  <a:srgbClr val="049DC8"/>
                </a:solidFill>
                <a:latin typeface="Consolas" panose="020B0609020204030204" pitchFamily="49" charset="0"/>
                <a:cs typeface="Calibri" panose="020F0502020204030204" pitchFamily="34" charset="0"/>
              </a:rPr>
              <a:t>({ query }, { projection })</a:t>
            </a: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xmlns="" val="63521726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9" name="Rectangle 8"/>
          <p:cNvSpPr/>
          <p:nvPr/>
        </p:nvSpPr>
        <p:spPr>
          <a:xfrm>
            <a:off x="149188" y="2832318"/>
            <a:ext cx="8845624" cy="181588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()[0];</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db.emp.find()[0</a:t>
            </a:r>
            <a:r>
              <a:rPr lang="en-US" sz="2200" dirty="0" smtClean="0">
                <a:solidFill>
                  <a:srgbClr val="FC6F0D"/>
                </a:solidFill>
                <a:latin typeface="Calibri" panose="020F0502020204030204" pitchFamily="34" charset="0"/>
                <a:cs typeface="Calibri" panose="020F0502020204030204" pitchFamily="34" charset="0"/>
              </a:rPr>
              <a:t>].ename;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db.getCollection('emp').find</a:t>
            </a:r>
            <a:r>
              <a:rPr lang="en-US" sz="2200" dirty="0" smtClean="0">
                <a:solidFill>
                  <a:srgbClr val="FC6F0D"/>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 [0]</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db.emp.find()[db.emp.find().count()-1]</a:t>
            </a:r>
          </a:p>
        </p:txBody>
      </p:sp>
      <p:sp>
        <p:nvSpPr>
          <p:cNvPr id="8" name="Rectangle 7"/>
          <p:cNvSpPr/>
          <p:nvPr/>
        </p:nvSpPr>
        <p:spPr>
          <a:xfrm>
            <a:off x="0" y="1563469"/>
            <a:ext cx="9144000" cy="1200329"/>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 ['collection'].find </a:t>
            </a:r>
            <a:r>
              <a:rPr lang="en-US" dirty="0" smtClean="0">
                <a:solidFill>
                  <a:srgbClr val="049DC8"/>
                </a:solidFill>
                <a:latin typeface="Consolas" panose="020B0609020204030204" pitchFamily="49" charset="0"/>
                <a:cs typeface="Calibri" panose="020F0502020204030204" pitchFamily="34" charset="0"/>
              </a:rPr>
              <a:t>({ query }, { projection }) [&lt;index&gt; [.field] ]</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db.collection.find({ query }, { projection }) [&lt;index&gt; [.</a:t>
            </a:r>
            <a:r>
              <a:rPr lang="en-US" dirty="0">
                <a:solidFill>
                  <a:srgbClr val="049DC8"/>
                </a:solidFill>
                <a:latin typeface="Consolas" panose="020B0609020204030204" pitchFamily="49" charset="0"/>
                <a:cs typeface="Calibri" panose="020F0502020204030204" pitchFamily="34" charset="0"/>
              </a:rPr>
              <a:t>field</a:t>
            </a:r>
            <a:r>
              <a:rPr lang="en-US" dirty="0" smtClean="0">
                <a:solidFill>
                  <a:srgbClr val="049DC8"/>
                </a:solidFill>
                <a:latin typeface="Consolas" panose="020B0609020204030204" pitchFamily="49" charset="0"/>
                <a:cs typeface="Calibri" panose="020F0502020204030204" pitchFamily="34" charset="0"/>
              </a:rPr>
              <a:t>] ]</a:t>
            </a:r>
          </a:p>
          <a:p>
            <a:r>
              <a:rPr lang="en-US" dirty="0" smtClean="0">
                <a:solidFill>
                  <a:srgbClr val="049DC8"/>
                </a:solidFill>
                <a:latin typeface="Consolas" panose="020B0609020204030204" pitchFamily="49" charset="0"/>
                <a:cs typeface="Calibri" panose="020F0502020204030204" pitchFamily="34" charset="0"/>
              </a:rPr>
              <a:t>db.getCollection</a:t>
            </a:r>
            <a:r>
              <a:rPr lang="en-US" dirty="0">
                <a:solidFill>
                  <a:srgbClr val="049DC8"/>
                </a:solidFill>
                <a:latin typeface="Consolas" panose="020B0609020204030204" pitchFamily="49" charset="0"/>
                <a:cs typeface="Calibri" panose="020F0502020204030204" pitchFamily="34" charset="0"/>
              </a:rPr>
              <a:t>('name</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find </a:t>
            </a:r>
            <a:r>
              <a:rPr lang="en-US" dirty="0" smtClean="0">
                <a:solidFill>
                  <a:srgbClr val="049DC8"/>
                </a:solidFill>
                <a:latin typeface="Consolas" panose="020B0609020204030204" pitchFamily="49" charset="0"/>
                <a:cs typeface="Calibri" panose="020F0502020204030204" pitchFamily="34" charset="0"/>
              </a:rPr>
              <a:t>({ query }, { projection }) [&lt;index&gt; </a:t>
            </a:r>
            <a:r>
              <a:rPr lang="en-US" dirty="0">
                <a:solidFill>
                  <a:srgbClr val="049DC8"/>
                </a:solidFill>
                <a:latin typeface="Consolas" panose="020B0609020204030204" pitchFamily="49" charset="0"/>
                <a:cs typeface="Calibri" panose="020F0502020204030204" pitchFamily="34" charset="0"/>
              </a:rPr>
              <a:t>[.field] </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xmlns="" val="276267269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49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54136" y="1840468"/>
            <a:ext cx="8416086" cy="369332"/>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var variable_name = db.collection.find({ query }, { projection })</a:t>
            </a:r>
            <a:endParaRPr lang="en-US" dirty="0">
              <a:solidFill>
                <a:srgbClr val="049DC8"/>
              </a:solidFill>
              <a:latin typeface="Consolas" panose="020B0609020204030204" pitchFamily="49" charset="0"/>
              <a:cs typeface="Calibri" panose="020F0502020204030204" pitchFamily="34" charset="0"/>
            </a:endParaRPr>
          </a:p>
        </p:txBody>
      </p:sp>
      <p:sp>
        <p:nvSpPr>
          <p:cNvPr id="12" name="Rectangle 11"/>
          <p:cNvSpPr/>
          <p:nvPr/>
        </p:nvSpPr>
        <p:spPr>
          <a:xfrm>
            <a:off x="178876" y="2526268"/>
            <a:ext cx="3736985" cy="369332"/>
          </a:xfrm>
          <a:prstGeom prst="rect">
            <a:avLst/>
          </a:prstGeom>
        </p:spPr>
        <p:txBody>
          <a:bodyPr wrap="none">
            <a:spAutoFit/>
          </a:bodyPr>
          <a:lstStyle/>
          <a:p>
            <a:r>
              <a:rPr lang="en-US" dirty="0">
                <a:solidFill>
                  <a:srgbClr val="C00000"/>
                </a:solidFill>
              </a:rPr>
              <a:t>The find() method returns a cursor.</a:t>
            </a:r>
          </a:p>
        </p:txBody>
      </p:sp>
      <p:sp>
        <p:nvSpPr>
          <p:cNvPr id="3" name="Rectangle 2"/>
          <p:cNvSpPr/>
          <p:nvPr/>
        </p:nvSpPr>
        <p:spPr>
          <a:xfrm>
            <a:off x="224432" y="3048000"/>
            <a:ext cx="8770379"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var x = db ['emp'].find ()</a:t>
            </a:r>
          </a:p>
          <a:p>
            <a:r>
              <a:rPr lang="en-US" sz="2200" dirty="0">
                <a:solidFill>
                  <a:srgbClr val="FC6F0D"/>
                </a:solidFill>
                <a:latin typeface="Calibri" panose="020F0502020204030204" pitchFamily="34" charset="0"/>
                <a:cs typeface="Calibri" panose="020F0502020204030204" pitchFamily="34" charset="0"/>
              </a:rPr>
              <a:t>x.forEach(printjson)</a:t>
            </a:r>
          </a:p>
        </p:txBody>
      </p:sp>
    </p:spTree>
    <p:extLst>
      <p:ext uri="{BB962C8B-B14F-4D97-AF65-F5344CB8AC3E}">
        <p14:creationId xmlns:p14="http://schemas.microsoft.com/office/powerpoint/2010/main" xmlns="" val="1504006984"/>
      </p:ext>
    </p:extLst>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sort</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Specifies the order in which the query returns matching documents. You must apply sort() to the cursor before retrieving any documents from the database.</a:t>
            </a:r>
            <a:endParaRPr lang="en-US" dirty="0" smtClean="0">
              <a:solidFill>
                <a:srgbClr val="222222"/>
              </a:solidFill>
              <a:latin typeface="arial" panose="020B0604020202020204" pitchFamily="34" charset="0"/>
            </a:endParaRPr>
          </a:p>
        </p:txBody>
      </p:sp>
    </p:spTree>
    <p:extLst>
      <p:ext uri="{BB962C8B-B14F-4D97-AF65-F5344CB8AC3E}">
        <p14:creationId xmlns:p14="http://schemas.microsoft.com/office/powerpoint/2010/main" xmlns="" val="127568910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49188" y="762000"/>
            <a:ext cx="8845624" cy="646331"/>
          </a:xfrm>
          <a:prstGeom prst="rect">
            <a:avLst/>
          </a:prstGeom>
        </p:spPr>
        <p:txBody>
          <a:bodyPr wrap="square">
            <a:spAutoFit/>
          </a:bodyPr>
          <a:lstStyle/>
          <a:p>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4136" y="1563469"/>
            <a:ext cx="8840676" cy="1200329"/>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cursor.sort</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 field: value }</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a:t>
            </a:r>
            <a:r>
              <a:rPr lang="en-US" dirty="0">
                <a:solidFill>
                  <a:srgbClr val="049DC8"/>
                </a:solidFill>
                <a:latin typeface="Consolas" panose="020B0609020204030204" pitchFamily="49" charset="0"/>
                <a:cs typeface="Calibri" panose="020F0502020204030204" pitchFamily="34" charset="0"/>
              </a:rPr>
              <a:t>'collection'].find </a:t>
            </a:r>
            <a:r>
              <a:rPr lang="en-US" dirty="0" smtClean="0">
                <a:solidFill>
                  <a:srgbClr val="049DC8"/>
                </a:solidFill>
                <a:latin typeface="Consolas" panose="020B0609020204030204" pitchFamily="49" charset="0"/>
                <a:cs typeface="Calibri" panose="020F0502020204030204" pitchFamily="34" charset="0"/>
              </a:rPr>
              <a:t>({ query }, { projection }).</a:t>
            </a:r>
            <a:r>
              <a:rPr lang="en-US" dirty="0">
                <a:solidFill>
                  <a:srgbClr val="049DC8"/>
                </a:solidFill>
                <a:latin typeface="Consolas" panose="020B0609020204030204" pitchFamily="49" charset="0"/>
                <a:cs typeface="Calibri" panose="020F0502020204030204" pitchFamily="34" charset="0"/>
              </a:rPr>
              <a:t>sort({ field: value }) </a:t>
            </a:r>
          </a:p>
          <a:p>
            <a:r>
              <a:rPr lang="en-US" dirty="0">
                <a:solidFill>
                  <a:srgbClr val="049DC8"/>
                </a:solidFill>
                <a:latin typeface="Consolas" panose="020B0609020204030204" pitchFamily="49" charset="0"/>
                <a:cs typeface="Calibri" panose="020F0502020204030204" pitchFamily="34" charset="0"/>
              </a:rPr>
              <a:t>db.collection.find</a:t>
            </a:r>
            <a:r>
              <a:rPr lang="en-US" dirty="0" smtClean="0">
                <a:solidFill>
                  <a:srgbClr val="049DC8"/>
                </a:solidFill>
                <a:latin typeface="Consolas" panose="020B0609020204030204" pitchFamily="49" charset="0"/>
                <a:cs typeface="Calibri" panose="020F0502020204030204" pitchFamily="34" charset="0"/>
              </a:rPr>
              <a:t>({ query  }, { projection }).</a:t>
            </a:r>
            <a:r>
              <a:rPr lang="en-US" dirty="0">
                <a:solidFill>
                  <a:srgbClr val="049DC8"/>
                </a:solidFill>
                <a:latin typeface="Consolas" panose="020B0609020204030204" pitchFamily="49" charset="0"/>
                <a:cs typeface="Calibri" panose="020F0502020204030204" pitchFamily="34" charset="0"/>
              </a:rPr>
              <a:t>sort({ field: value })</a:t>
            </a:r>
          </a:p>
        </p:txBody>
      </p:sp>
      <p:sp>
        <p:nvSpPr>
          <p:cNvPr id="3" name="Rectangle 2"/>
          <p:cNvSpPr/>
          <p:nvPr/>
        </p:nvSpPr>
        <p:spPr>
          <a:xfrm>
            <a:off x="160073" y="2925545"/>
            <a:ext cx="8823853" cy="646331"/>
          </a:xfrm>
          <a:prstGeom prst="rect">
            <a:avLst/>
          </a:prstGeom>
          <a:solidFill>
            <a:srgbClr val="DFE100"/>
          </a:solidFill>
        </p:spPr>
        <p:txBody>
          <a:bodyPr wrap="square">
            <a:spAutoFit/>
          </a:bodyPr>
          <a:lstStyle/>
          <a:p>
            <a:r>
              <a:rPr lang="en-US" dirty="0"/>
              <a:t>Specify in the sort parameter  1 or -1 to specify an ascending or descending sort respectively.</a:t>
            </a:r>
          </a:p>
        </p:txBody>
      </p:sp>
      <p:sp>
        <p:nvSpPr>
          <p:cNvPr id="5" name="Rectangle 4"/>
          <p:cNvSpPr/>
          <p:nvPr/>
        </p:nvSpPr>
        <p:spPr>
          <a:xfrm>
            <a:off x="160072" y="3768804"/>
            <a:ext cx="8823853"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ename:true}).sort({ename</a:t>
            </a:r>
            <a:r>
              <a:rPr lang="en-US" sz="2200" dirty="0" smtClean="0">
                <a:solidFill>
                  <a:srgbClr val="FC6F0D"/>
                </a:solidFill>
                <a:latin typeface="Calibri" panose="020F0502020204030204" pitchFamily="34" charset="0"/>
                <a:cs typeface="Calibri" panose="020F0502020204030204" pitchFamily="34" charset="0"/>
              </a:rPr>
              <a:t>: 1});</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ename:true}).sort({ename</a:t>
            </a:r>
            <a:r>
              <a:rPr lang="en-US" sz="2200" dirty="0" smtClean="0">
                <a:solidFill>
                  <a:srgbClr val="FC6F0D"/>
                </a:solidFill>
                <a:latin typeface="Calibri" panose="020F0502020204030204" pitchFamily="34" charset="0"/>
                <a:cs typeface="Calibri" panose="020F0502020204030204" pitchFamily="34" charset="0"/>
              </a:rPr>
              <a:t>: -1</a:t>
            </a:r>
            <a:r>
              <a:rPr lang="en-US" sz="2200" dirty="0">
                <a:solidFill>
                  <a:srgbClr val="FC6F0D"/>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xmlns="" val="355872191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limit</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Use the limit() method on a cursor to specify the maximum number of documents the cursor will return.</a:t>
            </a:r>
            <a:endParaRPr lang="en-US" dirty="0" smtClean="0">
              <a:solidFill>
                <a:srgbClr val="222222"/>
              </a:solidFill>
              <a:latin typeface="arial" panose="020B0604020202020204" pitchFamily="34" charset="0"/>
            </a:endParaRPr>
          </a:p>
        </p:txBody>
      </p:sp>
    </p:spTree>
    <p:extLst>
      <p:ext uri="{BB962C8B-B14F-4D97-AF65-F5344CB8AC3E}">
        <p14:creationId xmlns:p14="http://schemas.microsoft.com/office/powerpoint/2010/main" xmlns="" val="2279083902"/>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49188" y="762000"/>
            <a:ext cx="8845624" cy="646331"/>
          </a:xfrm>
          <a:prstGeom prst="rect">
            <a:avLst/>
          </a:prstGeom>
        </p:spPr>
        <p:txBody>
          <a:bodyPr wrap="square">
            <a:spAutoFit/>
          </a:bodyPr>
          <a:lstStyle/>
          <a:p>
            <a:r>
              <a:rPr lang="en-US" dirty="0"/>
              <a:t>Use the </a:t>
            </a:r>
            <a:r>
              <a:rPr lang="en-US" b="1" i="1" dirty="0">
                <a:solidFill>
                  <a:srgbClr val="036883"/>
                </a:solidFill>
              </a:rPr>
              <a:t>limit()</a:t>
            </a:r>
            <a:r>
              <a:rPr lang="en-US" dirty="0"/>
              <a:t> method to specify the maximum number of documents the cursor will return.</a:t>
            </a:r>
            <a:endParaRPr lang="en-IN" dirty="0"/>
          </a:p>
        </p:txBody>
      </p:sp>
      <p:sp>
        <p:nvSpPr>
          <p:cNvPr id="4" name="Rectangle 3"/>
          <p:cNvSpPr/>
          <p:nvPr/>
        </p:nvSpPr>
        <p:spPr>
          <a:xfrm>
            <a:off x="154136" y="1563469"/>
            <a:ext cx="8840676" cy="923330"/>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cursor.limit(</a:t>
            </a:r>
            <a:r>
              <a:rPr lang="en-US" dirty="0">
                <a:solidFill>
                  <a:srgbClr val="049DC8"/>
                </a:solidFill>
                <a:latin typeface="Consolas" panose="020B0609020204030204" pitchFamily="49" charset="0"/>
                <a:cs typeface="Calibri" panose="020F0502020204030204" pitchFamily="34" charset="0"/>
              </a:rPr>
              <a:t>&lt;number&gt;</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a:t>
            </a:r>
            <a:r>
              <a:rPr lang="en-US" dirty="0" smtClean="0">
                <a:solidFill>
                  <a:srgbClr val="049DC8"/>
                </a:solidFill>
                <a:latin typeface="Consolas" panose="020B0609020204030204" pitchFamily="49" charset="0"/>
                <a:cs typeface="Calibri" panose="020F0502020204030204" pitchFamily="34" charset="0"/>
              </a:rPr>
              <a:t>find({ query }, { projection }).limit(&lt;number&gt;) </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db.collection.find({ query }, { projection }).</a:t>
            </a:r>
            <a:r>
              <a:rPr lang="en-US" dirty="0">
                <a:solidFill>
                  <a:srgbClr val="049DC8"/>
                </a:solidFill>
                <a:latin typeface="Consolas" panose="020B0609020204030204" pitchFamily="49" charset="0"/>
                <a:cs typeface="Calibri" panose="020F0502020204030204" pitchFamily="34" charset="0"/>
              </a:rPr>
              <a:t>limit</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&lt;number&gt;</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2676436"/>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db['emp'].find({},{ename:true}).</a:t>
            </a:r>
            <a:r>
              <a:rPr lang="en-US" sz="2200" dirty="0" smtClean="0">
                <a:solidFill>
                  <a:srgbClr val="FC6F0D"/>
                </a:solidFill>
                <a:latin typeface="Calibri" panose="020F0502020204030204" pitchFamily="34" charset="0"/>
                <a:cs typeface="Calibri" panose="020F0502020204030204" pitchFamily="34" charset="0"/>
              </a:rPr>
              <a:t>limit(0);	</a:t>
            </a:r>
            <a:r>
              <a:rPr lang="en-US" sz="2200" dirty="0" smtClean="0">
                <a:solidFill>
                  <a:srgbClr val="00B050"/>
                </a:solidFill>
                <a:latin typeface="Calibri" panose="020F0502020204030204" pitchFamily="34" charset="0"/>
                <a:cs typeface="Calibri" panose="020F0502020204030204" pitchFamily="34" charset="0"/>
              </a:rPr>
              <a:t>// all documents</a:t>
            </a:r>
          </a:p>
          <a:p>
            <a:endParaRPr lang="en-US" sz="800" dirty="0" smtClean="0">
              <a:solidFill>
                <a:srgbClr val="00B050"/>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db['emp'].find({},{ename:true}).limit(2</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
        <p:nvSpPr>
          <p:cNvPr id="3" name="Rectangle 2"/>
          <p:cNvSpPr/>
          <p:nvPr/>
        </p:nvSpPr>
        <p:spPr>
          <a:xfrm>
            <a:off x="31666" y="49975"/>
            <a:ext cx="3778333" cy="646331"/>
          </a:xfrm>
          <a:prstGeom prst="rect">
            <a:avLst/>
          </a:prstGeom>
          <a:solidFill>
            <a:srgbClr val="90E183"/>
          </a:solidFill>
        </p:spPr>
        <p:txBody>
          <a:bodyPr wrap="square">
            <a:spAutoFit/>
          </a:bodyPr>
          <a:lstStyle/>
          <a:p>
            <a:r>
              <a:rPr lang="en-US"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xmlns="" val="118099937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skip</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cursor.skip() method on a cursor to control where MongoDB begins returning results.</a:t>
            </a:r>
            <a:endParaRPr lang="en-US" dirty="0" smtClean="0">
              <a:solidFill>
                <a:srgbClr val="222222"/>
              </a:solidFill>
              <a:latin typeface="arial" panose="020B0604020202020204" pitchFamily="34" charset="0"/>
            </a:endParaRPr>
          </a:p>
        </p:txBody>
      </p:sp>
    </p:spTree>
    <p:extLst>
      <p:ext uri="{BB962C8B-B14F-4D97-AF65-F5344CB8AC3E}">
        <p14:creationId xmlns:p14="http://schemas.microsoft.com/office/powerpoint/2010/main" xmlns="" val="3719784492"/>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49188" y="762000"/>
            <a:ext cx="8845624" cy="646331"/>
          </a:xfrm>
          <a:prstGeom prst="rect">
            <a:avLst/>
          </a:prstGeom>
        </p:spPr>
        <p:txBody>
          <a:bodyPr wrap="square">
            <a:spAutoFit/>
          </a:bodyPr>
          <a:lstStyle/>
          <a:p>
            <a:r>
              <a:rPr lang="en-US" dirty="0"/>
              <a:t>The </a:t>
            </a:r>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4136" y="1563469"/>
            <a:ext cx="8840676"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cursor.skip</a:t>
            </a:r>
            <a:r>
              <a:rPr lang="en-US" dirty="0" smtClean="0">
                <a:solidFill>
                  <a:srgbClr val="049DC8"/>
                </a:solidFill>
                <a:latin typeface="Consolas" panose="020B0609020204030204" pitchFamily="49" charset="0"/>
                <a:cs typeface="Calibri" panose="020F0502020204030204" pitchFamily="34" charset="0"/>
              </a:rPr>
              <a:t>(&lt;offset_number&gt;)</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['emp'].</a:t>
            </a:r>
            <a:r>
              <a:rPr lang="en-US" dirty="0" smtClean="0">
                <a:solidFill>
                  <a:srgbClr val="049DC8"/>
                </a:solidFill>
                <a:latin typeface="Consolas" panose="020B0609020204030204" pitchFamily="49" charset="0"/>
                <a:cs typeface="Calibri" panose="020F0502020204030204" pitchFamily="34" charset="0"/>
              </a:rPr>
              <a:t>find({ query }, { projection }).</a:t>
            </a:r>
            <a:r>
              <a:rPr lang="en-US" dirty="0">
                <a:solidFill>
                  <a:srgbClr val="049DC8"/>
                </a:solidFill>
                <a:latin typeface="Consolas" panose="020B0609020204030204" pitchFamily="49" charset="0"/>
                <a:cs typeface="Calibri" panose="020F0502020204030204" pitchFamily="34" charset="0"/>
              </a:rPr>
              <a:t>skip(&lt;</a:t>
            </a:r>
            <a:r>
              <a:rPr lang="en-US" dirty="0" smtClean="0">
                <a:solidFill>
                  <a:srgbClr val="049DC8"/>
                </a:solidFill>
                <a:latin typeface="Consolas" panose="020B0609020204030204" pitchFamily="49" charset="0"/>
                <a:cs typeface="Calibri" panose="020F0502020204030204" pitchFamily="34" charset="0"/>
              </a:rPr>
              <a:t>offset_number&gt;) </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db.collection.find({ query }, { projection }).</a:t>
            </a:r>
            <a:r>
              <a:rPr lang="en-US" dirty="0">
                <a:solidFill>
                  <a:srgbClr val="049DC8"/>
                </a:solidFill>
                <a:latin typeface="Consolas" panose="020B0609020204030204" pitchFamily="49" charset="0"/>
                <a:cs typeface="Calibri" panose="020F0502020204030204" pitchFamily="34" charset="0"/>
              </a:rPr>
              <a:t>skip(&lt;</a:t>
            </a:r>
            <a:r>
              <a:rPr lang="en-US" dirty="0" smtClean="0">
                <a:solidFill>
                  <a:srgbClr val="049DC8"/>
                </a:solidFill>
                <a:latin typeface="Consolas" panose="020B0609020204030204" pitchFamily="49" charset="0"/>
                <a:cs typeface="Calibri" panose="020F0502020204030204" pitchFamily="34" charset="0"/>
              </a:rPr>
              <a:t>offset_number&gt;)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60074" y="2918936"/>
            <a:ext cx="8834738"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db.emp.find().skip(4</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IN" sz="2200" dirty="0">
                <a:solidFill>
                  <a:srgbClr val="FC6F0D"/>
                </a:solidFill>
                <a:latin typeface="Calibri" panose="020F0502020204030204" pitchFamily="34" charset="0"/>
                <a:cs typeface="Calibri" panose="020F0502020204030204" pitchFamily="34" charset="0"/>
              </a:rPr>
              <a:t>db.emp.find().skip(db.emp.countDocuments</a:t>
            </a:r>
            <a:r>
              <a:rPr lang="en-IN" sz="2200" dirty="0" smtClean="0">
                <a:solidFill>
                  <a:srgbClr val="FC6F0D"/>
                </a:solidFill>
                <a:latin typeface="Calibri" panose="020F0502020204030204" pitchFamily="34" charset="0"/>
                <a:cs typeface="Calibri" panose="020F0502020204030204" pitchFamily="34" charset="0"/>
              </a:rPr>
              <a:t>({}) - 1</a:t>
            </a:r>
            <a:r>
              <a:rPr lang="en-IN" sz="2200" dirty="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154701281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count</a:t>
            </a:r>
            <a:endParaRPr lang="en-US" dirty="0"/>
          </a:p>
        </p:txBody>
      </p:sp>
      <p:sp>
        <p:nvSpPr>
          <p:cNvPr id="3" name="Rectangle 2"/>
          <p:cNvSpPr/>
          <p:nvPr/>
        </p:nvSpPr>
        <p:spPr>
          <a:xfrm>
            <a:off x="419100" y="2861953"/>
            <a:ext cx="8305800" cy="1200329"/>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Counts the number of documents referenced by a cursor. Append the count() method to a find() query to return the number of matching documents. The operation does not perform the query but instead counts the results that would be returned by the query.</a:t>
            </a:r>
            <a:endParaRPr lang="en-US" dirty="0" smtClean="0">
              <a:solidFill>
                <a:srgbClr val="222222"/>
              </a:solidFill>
              <a:latin typeface="arial" panose="020B0604020202020204" pitchFamily="34" charset="0"/>
            </a:endParaRPr>
          </a:p>
        </p:txBody>
      </p:sp>
    </p:spTree>
    <p:extLst>
      <p:ext uri="{BB962C8B-B14F-4D97-AF65-F5344CB8AC3E}">
        <p14:creationId xmlns:p14="http://schemas.microsoft.com/office/powerpoint/2010/main" xmlns="" val="887710447"/>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NoSQL Categories</a:t>
            </a:r>
            <a:endParaRPr lang="en-US" dirty="0"/>
          </a:p>
        </p:txBody>
      </p:sp>
    </p:spTree>
    <p:extLst>
      <p:ext uri="{BB962C8B-B14F-4D97-AF65-F5344CB8AC3E}">
        <p14:creationId xmlns:p14="http://schemas.microsoft.com/office/powerpoint/2010/main" xmlns="" val="2957682473"/>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49188" y="762000"/>
            <a:ext cx="8845624" cy="1200329"/>
          </a:xfrm>
          <a:prstGeom prst="rect">
            <a:avLst/>
          </a:prstGeom>
        </p:spPr>
        <p:txBody>
          <a:bodyPr wrap="square">
            <a:spAutoFit/>
          </a:bodyPr>
          <a:lstStyle/>
          <a:p>
            <a:r>
              <a:rPr lang="en-US" dirty="0"/>
              <a:t>Counts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54136" y="2048470"/>
            <a:ext cx="8840676"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cursor.count()</a:t>
            </a:r>
            <a:endParaRPr lang="en-US" dirty="0" smtClean="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db.collection.find({ query }).</a:t>
            </a:r>
            <a:r>
              <a:rPr lang="en-US" dirty="0">
                <a:solidFill>
                  <a:srgbClr val="049DC8"/>
                </a:solidFill>
                <a:latin typeface="Consolas" panose="020B0609020204030204" pitchFamily="49" charset="0"/>
                <a:cs typeface="Calibri" panose="020F0502020204030204" pitchFamily="34" charset="0"/>
              </a:rPr>
              <a:t>count()</a:t>
            </a:r>
          </a:p>
          <a:p>
            <a:r>
              <a:rPr lang="en-US" dirty="0">
                <a:solidFill>
                  <a:srgbClr val="049DC8"/>
                </a:solidFill>
                <a:latin typeface="Consolas" panose="020B0609020204030204" pitchFamily="49" charset="0"/>
                <a:cs typeface="Calibri" panose="020F0502020204030204" pitchFamily="34" charset="0"/>
              </a:rPr>
              <a:t>db ['</a:t>
            </a:r>
            <a:r>
              <a:rPr lang="en-US" dirty="0" smtClean="0">
                <a:solidFill>
                  <a:srgbClr val="049DC8"/>
                </a:solidFill>
                <a:latin typeface="Consolas" panose="020B0609020204030204" pitchFamily="49" charset="0"/>
                <a:cs typeface="Calibri" panose="020F0502020204030204" pitchFamily="34" charset="0"/>
              </a:rPr>
              <a:t>collection_name'].find({ query }).</a:t>
            </a:r>
            <a:r>
              <a:rPr lang="en-US" dirty="0">
                <a:solidFill>
                  <a:srgbClr val="049DC8"/>
                </a:solidFill>
                <a:latin typeface="Consolas" panose="020B0609020204030204" pitchFamily="49" charset="0"/>
                <a:cs typeface="Calibri" panose="020F0502020204030204" pitchFamily="34" charset="0"/>
              </a:rPr>
              <a:t>count</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3429000"/>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db.emp.find().count</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db.emp.find({job</a:t>
            </a:r>
            <a:r>
              <a:rPr lang="en-US" sz="2200" dirty="0" smtClean="0">
                <a:solidFill>
                  <a:srgbClr val="FC6F0D"/>
                </a:solidFill>
                <a:latin typeface="Calibri" panose="020F0502020204030204" pitchFamily="34" charset="0"/>
                <a:cs typeface="Calibri" panose="020F0502020204030204" pitchFamily="34" charset="0"/>
              </a:rPr>
              <a:t>: 'manager</a:t>
            </a:r>
            <a:r>
              <a:rPr lang="en-US" sz="2200" dirty="0">
                <a:solidFill>
                  <a:srgbClr val="FC6F0D"/>
                </a:solidFill>
                <a:latin typeface="Calibri" panose="020F0502020204030204" pitchFamily="34" charset="0"/>
                <a:cs typeface="Calibri" panose="020F0502020204030204" pitchFamily="34" charset="0"/>
              </a:rPr>
              <a:t>'}).count();</a:t>
            </a:r>
          </a:p>
        </p:txBody>
      </p:sp>
    </p:spTree>
    <p:extLst>
      <p:ext uri="{BB962C8B-B14F-4D97-AF65-F5344CB8AC3E}">
        <p14:creationId xmlns:p14="http://schemas.microsoft.com/office/powerpoint/2010/main" xmlns="" val="69046665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419100" y="3059668"/>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Finds the distinct values for a specified field across a single collection or view and returns the results in an array.</a:t>
            </a:r>
            <a:endParaRPr lang="en-US" dirty="0" smtClean="0">
              <a:solidFill>
                <a:srgbClr val="222222"/>
              </a:solidFill>
              <a:latin typeface="arial" panose="020B0604020202020204" pitchFamily="34" charset="0"/>
            </a:endParaRPr>
          </a:p>
        </p:txBody>
      </p:sp>
    </p:spTree>
    <p:extLst>
      <p:ext uri="{BB962C8B-B14F-4D97-AF65-F5344CB8AC3E}">
        <p14:creationId xmlns:p14="http://schemas.microsoft.com/office/powerpoint/2010/main" xmlns="" val="1480213086"/>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r>
              <a:rPr lang="en-IN" sz="3200" b="1" i="1" dirty="0" smtClean="0">
                <a:solidFill>
                  <a:srgbClr val="FFFF00"/>
                </a:solidFill>
                <a:latin typeface="Arial" pitchFamily="34" charset="0"/>
                <a:cs typeface="Arial" pitchFamily="34" charset="0"/>
              </a:rPr>
              <a:t>()</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646331"/>
          </a:xfrm>
          <a:prstGeom prst="rect">
            <a:avLst/>
          </a:prstGeom>
        </p:spPr>
        <p:txBody>
          <a:bodyPr wrap="square">
            <a:spAutoFit/>
          </a:bodyPr>
          <a:lstStyle/>
          <a:p>
            <a:r>
              <a:rPr lang="en-US" dirty="0"/>
              <a:t>Finds the distinct values for a specified field across a single collection or view and returns the results in an array.</a:t>
            </a:r>
            <a:endParaRPr lang="en-IN" dirty="0"/>
          </a:p>
        </p:txBody>
      </p:sp>
      <p:sp>
        <p:nvSpPr>
          <p:cNvPr id="4" name="Rectangle 3"/>
          <p:cNvSpPr/>
          <p:nvPr/>
        </p:nvSpPr>
        <p:spPr>
          <a:xfrm>
            <a:off x="154136" y="1676400"/>
            <a:ext cx="7149714"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db.collection.distinct</a:t>
            </a:r>
            <a:r>
              <a:rPr lang="en-US" dirty="0" smtClean="0">
                <a:solidFill>
                  <a:srgbClr val="049DC8"/>
                </a:solidFill>
                <a:latin typeface="Consolas" panose="020B0609020204030204" pitchFamily="49" charset="0"/>
                <a:cs typeface="Calibri" panose="020F0502020204030204" pitchFamily="34" charset="0"/>
              </a:rPr>
              <a:t>("field", { query }, { options })</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2345829"/>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db.emp.distinct("job")</a:t>
            </a:r>
            <a:endParaRPr lang="en-US" sz="2200" dirty="0" smtClean="0">
              <a:solidFill>
                <a:srgbClr val="FC6F0D"/>
              </a:solidFill>
              <a:latin typeface="Calibri" panose="020F0502020204030204" pitchFamily="34" charset="0"/>
              <a:cs typeface="Calibri" panose="020F0502020204030204" pitchFamily="34" charset="0"/>
            </a:endParaRP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db.emp.distinct("job", </a:t>
            </a:r>
            <a:r>
              <a:rPr lang="en-US" sz="2200" dirty="0" smtClean="0">
                <a:solidFill>
                  <a:srgbClr val="FC6F0D"/>
                </a:solidFill>
                <a:latin typeface="Calibri" panose="020F0502020204030204" pitchFamily="34" charset="0"/>
                <a:cs typeface="Calibri" panose="020F0502020204030204" pitchFamily="34" charset="0"/>
              </a:rPr>
              <a:t>{ sal: { $</a:t>
            </a:r>
            <a:r>
              <a:rPr lang="en-US" sz="2200" dirty="0">
                <a:solidFill>
                  <a:srgbClr val="FC6F0D"/>
                </a:solidFill>
                <a:latin typeface="Calibri" panose="020F0502020204030204" pitchFamily="34" charset="0"/>
                <a:cs typeface="Calibri" panose="020F0502020204030204" pitchFamily="34" charset="0"/>
              </a:rPr>
              <a:t>gt</a:t>
            </a:r>
            <a:r>
              <a:rPr lang="en-US" sz="2200" dirty="0" smtClean="0">
                <a:solidFill>
                  <a:srgbClr val="FC6F0D"/>
                </a:solidFill>
                <a:latin typeface="Calibri" panose="020F0502020204030204" pitchFamily="34" charset="0"/>
                <a:cs typeface="Calibri" panose="020F0502020204030204" pitchFamily="34" charset="0"/>
              </a:rPr>
              <a:t>: 5000 } } )</a:t>
            </a:r>
            <a:endParaRPr lang="en-US" sz="2200" dirty="0">
              <a:solidFill>
                <a:srgbClr val="FC6F0D"/>
              </a:solidFill>
              <a:latin typeface="Calibri" panose="020F0502020204030204" pitchFamily="34" charset="0"/>
              <a:cs typeface="Calibri" panose="020F0502020204030204" pitchFamily="34" charset="0"/>
            </a:endParaRPr>
          </a:p>
        </p:txBody>
      </p:sp>
      <p:sp>
        <p:nvSpPr>
          <p:cNvPr id="3" name="Rectangle 2"/>
          <p:cNvSpPr/>
          <p:nvPr/>
        </p:nvSpPr>
        <p:spPr>
          <a:xfrm>
            <a:off x="149188" y="3839204"/>
            <a:ext cx="8845624" cy="1446550"/>
          </a:xfrm>
          <a:prstGeom prst="rect">
            <a:avLst/>
          </a:prstGeom>
        </p:spPr>
        <p:txBody>
          <a:bodyPr wrap="square">
            <a:spAutoFit/>
          </a:bodyPr>
          <a:lstStyle/>
          <a:p>
            <a:r>
              <a:rPr lang="en-US" sz="2200" dirty="0">
                <a:solidFill>
                  <a:srgbClr val="B22251"/>
                </a:solidFill>
                <a:latin typeface="Calibri" panose="020F0502020204030204" pitchFamily="34" charset="0"/>
                <a:cs typeface="Calibri" panose="020F0502020204030204" pitchFamily="34" charset="0"/>
              </a:rPr>
              <a:t>var x = db.emp.find()[10]</a:t>
            </a:r>
          </a:p>
          <a:p>
            <a:r>
              <a:rPr lang="en-US" sz="2200" dirty="0">
                <a:solidFill>
                  <a:srgbClr val="B22251"/>
                </a:solidFill>
                <a:latin typeface="Calibri" panose="020F0502020204030204" pitchFamily="34" charset="0"/>
                <a:cs typeface="Calibri" panose="020F0502020204030204" pitchFamily="34" charset="0"/>
              </a:rPr>
              <a:t>for (</a:t>
            </a:r>
            <a:r>
              <a:rPr lang="en-US" sz="2200" dirty="0" err="1">
                <a:solidFill>
                  <a:srgbClr val="B22251"/>
                </a:solidFill>
                <a:latin typeface="Calibri" panose="020F0502020204030204" pitchFamily="34" charset="0"/>
                <a:cs typeface="Calibri" panose="020F0502020204030204" pitchFamily="34" charset="0"/>
              </a:rPr>
              <a:t>i</a:t>
            </a:r>
            <a:r>
              <a:rPr lang="en-US" sz="2200" dirty="0">
                <a:solidFill>
                  <a:srgbClr val="B22251"/>
                </a:solidFill>
                <a:latin typeface="Calibri" panose="020F0502020204030204" pitchFamily="34" charset="0"/>
                <a:cs typeface="Calibri" panose="020F0502020204030204" pitchFamily="34" charset="0"/>
              </a:rPr>
              <a:t> in x) {</a:t>
            </a:r>
          </a:p>
          <a:p>
            <a:r>
              <a:rPr lang="en-US" sz="2200" dirty="0">
                <a:solidFill>
                  <a:srgbClr val="B22251"/>
                </a:solidFill>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 print(</a:t>
            </a:r>
            <a:r>
              <a:rPr lang="en-US" sz="2200" dirty="0" err="1" smtClean="0">
                <a:solidFill>
                  <a:srgbClr val="B22251"/>
                </a:solidFill>
                <a:latin typeface="Calibri" panose="020F0502020204030204" pitchFamily="34" charset="0"/>
                <a:cs typeface="Calibri" panose="020F0502020204030204" pitchFamily="34" charset="0"/>
              </a:rPr>
              <a:t>i</a:t>
            </a:r>
            <a:r>
              <a:rPr lang="en-US" sz="2200" dirty="0">
                <a:solidFill>
                  <a:srgbClr val="B22251"/>
                </a:solidFill>
                <a:latin typeface="Calibri" panose="020F0502020204030204" pitchFamily="34" charset="0"/>
                <a:cs typeface="Calibri" panose="020F0502020204030204" pitchFamily="34" charset="0"/>
              </a:rPr>
              <a:t>)</a:t>
            </a:r>
          </a:p>
          <a:p>
            <a:r>
              <a:rPr lang="en-US" sz="2200" dirty="0">
                <a:solidFill>
                  <a:srgbClr val="B22251"/>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xmlns="" val="3459763503"/>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db.collection.count[Documents]()</a:t>
            </a:r>
            <a:endParaRPr lang="en-US" dirty="0"/>
          </a:p>
        </p:txBody>
      </p:sp>
      <p:sp>
        <p:nvSpPr>
          <p:cNvPr id="3" name="Rectangle 2"/>
          <p:cNvSpPr/>
          <p:nvPr/>
        </p:nvSpPr>
        <p:spPr>
          <a:xfrm>
            <a:off x="419100" y="3059668"/>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xmlns="" val="4254761430"/>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54136" y="2173069"/>
            <a:ext cx="7149714" cy="369332"/>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db.collection.count[Documents]({ query }, { options })</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4419600"/>
            <a:ext cx="8845624" cy="169277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db.emp.count({});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db.emp.countDocuments</a:t>
            </a:r>
            <a:r>
              <a:rPr lang="en-US" sz="2200" dirty="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db.emp.countDocuments({job</a:t>
            </a:r>
            <a:r>
              <a:rPr lang="en-US" sz="2200" dirty="0" smtClean="0">
                <a:solidFill>
                  <a:srgbClr val="FC6F0D"/>
                </a:solidFill>
                <a:latin typeface="Calibri" panose="020F0502020204030204" pitchFamily="34" charset="0"/>
                <a:cs typeface="Calibri" panose="020F0502020204030204" pitchFamily="34" charset="0"/>
              </a:rPr>
              <a:t>: 'manager'});</a:t>
            </a:r>
          </a:p>
          <a:p>
            <a:r>
              <a:rPr lang="en-US" sz="2200" dirty="0">
                <a:solidFill>
                  <a:srgbClr val="FC6F0D"/>
                </a:solidFill>
                <a:latin typeface="Calibri" panose="020F0502020204030204" pitchFamily="34" charset="0"/>
                <a:cs typeface="Calibri" panose="020F0502020204030204" pitchFamily="34" charset="0"/>
              </a:rPr>
              <a:t>db.emp.countDocuments({job</a:t>
            </a:r>
            <a:r>
              <a:rPr lang="en-US" sz="2200" dirty="0" smtClean="0">
                <a:solidFill>
                  <a:srgbClr val="FC6F0D"/>
                </a:solidFill>
                <a:latin typeface="Calibri" panose="020F0502020204030204" pitchFamily="34" charset="0"/>
                <a:cs typeface="Calibri" panose="020F0502020204030204" pitchFamily="34" charset="0"/>
              </a:rPr>
              <a:t>: 'salesman'}, {</a:t>
            </a:r>
            <a:r>
              <a:rPr lang="en-US" sz="2200" dirty="0">
                <a:solidFill>
                  <a:srgbClr val="FC6F0D"/>
                </a:solidFill>
                <a:latin typeface="Calibri" panose="020F0502020204030204" pitchFamily="34" charset="0"/>
                <a:cs typeface="Calibri" panose="020F0502020204030204" pitchFamily="34" charset="0"/>
              </a:rPr>
              <a:t>skip</a:t>
            </a:r>
            <a:r>
              <a:rPr lang="en-US" sz="2200" dirty="0" smtClean="0">
                <a:solidFill>
                  <a:srgbClr val="FC6F0D"/>
                </a:solidFill>
                <a:latin typeface="Calibri" panose="020F0502020204030204" pitchFamily="34" charset="0"/>
                <a:cs typeface="Calibri" panose="020F0502020204030204" pitchFamily="34" charset="0"/>
              </a:rPr>
              <a:t>: 1</a:t>
            </a:r>
            <a:r>
              <a:rPr lang="en-US" sz="2200" dirty="0">
                <a:solidFill>
                  <a:srgbClr val="FC6F0D"/>
                </a:solidFill>
                <a:latin typeface="Calibri" panose="020F0502020204030204" pitchFamily="34" charset="0"/>
                <a:cs typeface="Calibri" panose="020F0502020204030204" pitchFamily="34" charset="0"/>
              </a:rPr>
              <a:t>, limit</a:t>
            </a:r>
            <a:r>
              <a:rPr lang="en-US" sz="2200" dirty="0" smtClean="0">
                <a:solidFill>
                  <a:srgbClr val="FC6F0D"/>
                </a:solidFill>
                <a:latin typeface="Calibri" panose="020F0502020204030204" pitchFamily="34" charset="0"/>
                <a:cs typeface="Calibri" panose="020F0502020204030204" pitchFamily="34" charset="0"/>
              </a:rPr>
              <a:t>: 3</a:t>
            </a:r>
            <a:r>
              <a:rPr lang="en-US" sz="2200" dirty="0">
                <a:solidFill>
                  <a:srgbClr val="FC6F0D"/>
                </a:solidFill>
                <a:latin typeface="Calibri" panose="020F0502020204030204" pitchFamily="34" charset="0"/>
                <a:cs typeface="Calibri" panose="020F0502020204030204" pitchFamily="34" charset="0"/>
              </a:rPr>
              <a:t>});</a:t>
            </a:r>
          </a:p>
        </p:txBody>
      </p:sp>
      <p:graphicFrame>
        <p:nvGraphicFramePr>
          <p:cNvPr id="3" name="Table 2"/>
          <p:cNvGraphicFramePr>
            <a:graphicFrameLocks noGrp="1"/>
          </p:cNvGraphicFramePr>
          <p:nvPr>
            <p:extLst>
              <p:ext uri="{D42A27DB-BD31-4B8C-83A1-F6EECF244321}">
                <p14:modId xmlns:p14="http://schemas.microsoft.com/office/powerpoint/2010/main" xmlns="" val="3177525448"/>
              </p:ext>
            </p:extLst>
          </p:nvPr>
        </p:nvGraphicFramePr>
        <p:xfrm>
          <a:off x="149188" y="2819400"/>
          <a:ext cx="8845624" cy="1421130"/>
        </p:xfrm>
        <a:graphic>
          <a:graphicData uri="http://schemas.openxmlformats.org/drawingml/2006/table">
            <a:tbl>
              <a:tblPr>
                <a:tableStyleId>{5940675A-B579-460E-94D1-54222C63F5DA}</a:tableStyleId>
              </a:tblPr>
              <a:tblGrid>
                <a:gridCol w="1755812"/>
                <a:gridCol w="7089812"/>
              </a:tblGrid>
              <a:tr h="0">
                <a:tc>
                  <a:txBody>
                    <a:bodyPr/>
                    <a:lstStyle/>
                    <a:p>
                      <a:pPr algn="l"/>
                      <a:r>
                        <a:rPr lang="en-IN" dirty="0" smtClean="0">
                          <a:effectLst/>
                        </a:rPr>
                        <a:t>  Field</a:t>
                      </a:r>
                      <a:endParaRPr lang="en-IN" dirty="0">
                        <a:effectLst/>
                      </a:endParaRPr>
                    </a:p>
                  </a:txBody>
                  <a:tcPr marL="47625" marR="47625" marB="114300" anchor="ctr">
                    <a:solidFill>
                      <a:schemeClr val="bg2"/>
                    </a:solidFill>
                  </a:tcPr>
                </a:tc>
                <a:tc>
                  <a:txBody>
                    <a:bodyPr/>
                    <a:lstStyle/>
                    <a:p>
                      <a:pPr algn="l"/>
                      <a:r>
                        <a:rPr lang="en-IN" dirty="0" smtClean="0">
                          <a:effectLst/>
                        </a:rPr>
                        <a:t>  Description</a:t>
                      </a:r>
                      <a:endParaRPr lang="en-IN" dirty="0">
                        <a:effectLst/>
                      </a:endParaRPr>
                    </a:p>
                  </a:txBody>
                  <a:tcPr marL="47625" marR="47625" marB="114300" anchor="ctr">
                    <a:solidFill>
                      <a:schemeClr val="bg2"/>
                    </a:solidFill>
                  </a:tcPr>
                </a:tc>
              </a:tr>
              <a:tr h="0">
                <a:tc>
                  <a:txBody>
                    <a:bodyPr/>
                    <a:lstStyle/>
                    <a:p>
                      <a:pPr algn="l"/>
                      <a:r>
                        <a:rPr lang="en-IN" dirty="0" smtClean="0">
                          <a:effectLst/>
                        </a:rPr>
                        <a:t>  limit</a:t>
                      </a:r>
                      <a:endParaRPr lang="en-IN" dirty="0">
                        <a:effectLst/>
                      </a:endParaRPr>
                    </a:p>
                  </a:txBody>
                  <a:tcPr marL="47625" marR="47625" marT="104775" marB="114300" anchor="ctr"/>
                </a:tc>
                <a:tc>
                  <a:txBody>
                    <a:bodyPr/>
                    <a:lstStyle/>
                    <a:p>
                      <a:pPr algn="l"/>
                      <a:r>
                        <a:rPr lang="en-IN" dirty="0" smtClean="0">
                          <a:effectLst/>
                        </a:rPr>
                        <a:t>  Optional</a:t>
                      </a:r>
                      <a:r>
                        <a:rPr lang="en-IN" dirty="0">
                          <a:effectLst/>
                        </a:rPr>
                        <a:t>. The maximum number of documents to count.</a:t>
                      </a:r>
                    </a:p>
                  </a:txBody>
                  <a:tcPr marL="47625" marR="47625" marT="104775" marB="114300" anchor="ctr"/>
                </a:tc>
              </a:tr>
              <a:tr h="0">
                <a:tc>
                  <a:txBody>
                    <a:bodyPr/>
                    <a:lstStyle/>
                    <a:p>
                      <a:pPr algn="l"/>
                      <a:r>
                        <a:rPr lang="en-IN" dirty="0" smtClean="0">
                          <a:effectLst/>
                        </a:rPr>
                        <a:t>  skip</a:t>
                      </a:r>
                      <a:endParaRPr lang="en-IN" dirty="0">
                        <a:effectLst/>
                      </a:endParaRPr>
                    </a:p>
                  </a:txBody>
                  <a:tcPr marL="47625" marR="47625" marT="104775" marB="114300" anchor="ctr"/>
                </a:tc>
                <a:tc>
                  <a:txBody>
                    <a:bodyPr/>
                    <a:lstStyle/>
                    <a:p>
                      <a:pPr algn="l"/>
                      <a:r>
                        <a:rPr lang="en-IN" dirty="0" smtClean="0">
                          <a:effectLst/>
                        </a:rPr>
                        <a:t>  Optional</a:t>
                      </a:r>
                      <a:r>
                        <a:rPr lang="en-IN" dirty="0">
                          <a:effectLst/>
                        </a:rPr>
                        <a:t>. The number of documents to skip before counting.</a:t>
                      </a:r>
                    </a:p>
                  </a:txBody>
                  <a:tcPr marL="47625" marR="47625" marT="104775" marB="114300" anchor="ctr"/>
                </a:tc>
              </a:tr>
            </a:tbl>
          </a:graphicData>
        </a:graphic>
      </p:graphicFrame>
    </p:spTree>
    <p:extLst>
      <p:ext uri="{BB962C8B-B14F-4D97-AF65-F5344CB8AC3E}">
        <p14:creationId xmlns:p14="http://schemas.microsoft.com/office/powerpoint/2010/main" xmlns="" val="1001357693"/>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findOne</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find() method always returns the _id field unless you specify _id: 0 to suppress the field</a:t>
            </a:r>
            <a:r>
              <a:rPr lang="en-US" dirty="0" smtClean="0">
                <a:solidFill>
                  <a:srgbClr val="222222"/>
                </a:solidFill>
                <a:latin typeface="arial" panose="020B0604020202020204" pitchFamily="34" charset="0"/>
              </a:rPr>
              <a:t>.</a:t>
            </a:r>
          </a:p>
        </p:txBody>
      </p:sp>
    </p:spTree>
    <p:extLst>
      <p:ext uri="{BB962C8B-B14F-4D97-AF65-F5344CB8AC3E}">
        <p14:creationId xmlns:p14="http://schemas.microsoft.com/office/powerpoint/2010/main" xmlns="" val="2476936322"/>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49188" y="762000"/>
            <a:ext cx="8845624" cy="1200329"/>
          </a:xfrm>
          <a:prstGeom prst="rect">
            <a:avLst/>
          </a:prstGeom>
        </p:spPr>
        <p:txBody>
          <a:bodyPr wrap="square">
            <a:spAutoFit/>
          </a:bodyPr>
          <a:lstStyle/>
          <a:p>
            <a:r>
              <a:rPr lang="en-US" b="1" i="1" dirty="0">
                <a:solidFill>
                  <a:srgbClr val="036883"/>
                </a:solidFill>
              </a:rPr>
              <a:t>findOne() </a:t>
            </a:r>
            <a:r>
              <a:rPr lang="en-US" dirty="0" smtClean="0"/>
              <a:t>returns </a:t>
            </a:r>
            <a:r>
              <a:rPr lang="en-US" dirty="0"/>
              <a:t>one document that satisfies the specified query criteria on the collection. If multiple documents satisfy the query, this method returns the first document according to the order in which order the documents are stored in the disk</a:t>
            </a:r>
            <a:r>
              <a:rPr lang="en-US" dirty="0" smtClean="0"/>
              <a:t>. </a:t>
            </a:r>
            <a:r>
              <a:rPr lang="en-US" dirty="0"/>
              <a:t>If no document satisfies the query, the method returns null.</a:t>
            </a:r>
            <a:endParaRPr lang="en-IN" dirty="0"/>
          </a:p>
        </p:txBody>
      </p:sp>
      <p:sp>
        <p:nvSpPr>
          <p:cNvPr id="4" name="Rectangle 3"/>
          <p:cNvSpPr/>
          <p:nvPr/>
        </p:nvSpPr>
        <p:spPr>
          <a:xfrm>
            <a:off x="154136" y="2173069"/>
            <a:ext cx="6389891" cy="646331"/>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db ['emp'].</a:t>
            </a:r>
            <a:r>
              <a:rPr lang="en-US" dirty="0" smtClean="0">
                <a:solidFill>
                  <a:srgbClr val="049DC8"/>
                </a:solidFill>
                <a:latin typeface="Consolas" panose="020B0609020204030204" pitchFamily="49" charset="0"/>
                <a:cs typeface="Calibri" panose="020F0502020204030204" pitchFamily="34" charset="0"/>
              </a:rPr>
              <a:t>findOne({ query } , { projection }) </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db.collection.findOne({ query } , { projection })</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2971800"/>
            <a:ext cx="8845624"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db.emp.findOne();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db.emp.findOne</a:t>
            </a:r>
            <a:r>
              <a:rPr lang="en-US" sz="2200" dirty="0" smtClean="0">
                <a:solidFill>
                  <a:srgbClr val="FC6F0D"/>
                </a:solidFill>
                <a:latin typeface="Calibri" panose="020F0502020204030204" pitchFamily="34" charset="0"/>
                <a:cs typeface="Calibri" panose="020F0502020204030204" pitchFamily="34" charset="0"/>
              </a:rPr>
              <a:t>({ job</a:t>
            </a:r>
            <a:r>
              <a:rPr lang="en-US" sz="2200" dirty="0">
                <a:solidFill>
                  <a:srgbClr val="FC6F0D"/>
                </a:solidFill>
                <a:latin typeface="Calibri" panose="020F0502020204030204" pitchFamily="34" charset="0"/>
                <a:cs typeface="Calibri" panose="020F0502020204030204" pitchFamily="34" charset="0"/>
              </a:rPr>
              <a:t>: 'manager' </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611755139"/>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Updates an existing document or inserts a new document, depending on its document parameter.</a:t>
            </a:r>
            <a:endParaRPr lang="en-US" dirty="0" smtClean="0">
              <a:solidFill>
                <a:srgbClr val="222222"/>
              </a:solidFill>
              <a:latin typeface="arial" panose="020B0604020202020204" pitchFamily="34" charset="0"/>
            </a:endParaRPr>
          </a:p>
        </p:txBody>
      </p:sp>
      <p:sp>
        <p:nvSpPr>
          <p:cNvPr id="4" name="Rectangle 3"/>
          <p:cNvSpPr/>
          <p:nvPr/>
        </p:nvSpPr>
        <p:spPr>
          <a:xfrm>
            <a:off x="266700" y="304800"/>
            <a:ext cx="8610600" cy="1600438"/>
          </a:xfrm>
          <a:prstGeom prst="rect">
            <a:avLst/>
          </a:prstGeom>
          <a:solidFill>
            <a:srgbClr val="98817B"/>
          </a:solidFill>
        </p:spPr>
        <p:txBody>
          <a:bodyPr wrap="square">
            <a:spAutoFit/>
          </a:bodyPr>
          <a:lstStyle/>
          <a:p>
            <a:pPr marL="285750" indent="-285750">
              <a:buFont typeface="Arial" panose="020B0604020202020204" pitchFamily="34" charset="0"/>
              <a:buChar char="•"/>
            </a:pPr>
            <a:r>
              <a:rPr lang="en-US" dirty="0">
                <a:solidFill>
                  <a:srgbClr val="FFBF00"/>
                </a:solidFill>
              </a:rPr>
              <a:t>If the document does not contain an _id field, then the save() method calls the insert() method. During the operation, the mongo shell will create an ObjectId and assign it to the _id field</a:t>
            </a:r>
            <a:r>
              <a:rPr lang="en-US" dirty="0" smtClean="0">
                <a:solidFill>
                  <a:srgbClr val="FFBF00"/>
                </a:solidFill>
              </a:rPr>
              <a:t>.</a:t>
            </a:r>
          </a:p>
          <a:p>
            <a:pPr marL="285750" indent="-285750">
              <a:buFont typeface="Arial" panose="020B0604020202020204" pitchFamily="34" charset="0"/>
              <a:buChar char="•"/>
            </a:pPr>
            <a:endParaRPr lang="en-US" sz="800" dirty="0">
              <a:solidFill>
                <a:srgbClr val="FFBF00"/>
              </a:solidFill>
            </a:endParaRPr>
          </a:p>
          <a:p>
            <a:pPr marL="285750" indent="-285750">
              <a:buFont typeface="Arial" panose="020B0604020202020204" pitchFamily="34" charset="0"/>
              <a:buChar char="•"/>
            </a:pPr>
            <a:r>
              <a:rPr lang="en-US" dirty="0">
                <a:solidFill>
                  <a:srgbClr val="FFBF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xmlns="" val="4248551192"/>
      </p:ext>
    </p:extLst>
  </p:cSld>
  <p:clrMapOvr>
    <a:masterClrMapping/>
  </p:clrMapOvr>
  <p:transition spd="slow"/>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33354" y="1497568"/>
            <a:ext cx="8861458" cy="369332"/>
          </a:xfrm>
          <a:prstGeom prst="rect">
            <a:avLst/>
          </a:prstGeom>
        </p:spPr>
        <p:txBody>
          <a:bodyPr wrap="squar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db.collection.save</a:t>
            </a:r>
            <a:r>
              <a:rPr lang="en-IN" dirty="0" smtClean="0">
                <a:solidFill>
                  <a:srgbClr val="049DC8"/>
                </a:solidFill>
                <a:latin typeface="Consolas" panose="020B0609020204030204" pitchFamily="49" charset="0"/>
                <a:cs typeface="Calibri" panose="020F0502020204030204" pitchFamily="34" charset="0"/>
              </a:rPr>
              <a:t>({ document })</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8" y="762000"/>
            <a:ext cx="8845624" cy="646331"/>
          </a:xfrm>
          <a:prstGeom prst="rect">
            <a:avLst/>
          </a:prstGeom>
        </p:spPr>
        <p:txBody>
          <a:bodyPr wrap="square">
            <a:spAutoFit/>
          </a:bodyPr>
          <a:lstStyle/>
          <a:p>
            <a:r>
              <a:rPr lang="en-US" dirty="0"/>
              <a:t>Updates an existing document or inserts a new document, depending on its document parameter.</a:t>
            </a:r>
            <a:endParaRPr lang="en-IN" dirty="0"/>
          </a:p>
        </p:txBody>
      </p:sp>
      <p:sp>
        <p:nvSpPr>
          <p:cNvPr id="3" name="Rectangle 2"/>
          <p:cNvSpPr/>
          <p:nvPr/>
        </p:nvSpPr>
        <p:spPr>
          <a:xfrm>
            <a:off x="153146" y="2379583"/>
            <a:ext cx="8841666"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db.e.save({_id</a:t>
            </a:r>
            <a:r>
              <a:rPr lang="en-US" sz="2200" dirty="0" smtClean="0">
                <a:solidFill>
                  <a:srgbClr val="FC6F0D"/>
                </a:solidFill>
                <a:latin typeface="Calibri" panose="020F0502020204030204" pitchFamily="34" charset="0"/>
                <a:cs typeface="Calibri" panose="020F0502020204030204" pitchFamily="34" charset="0"/>
              </a:rPr>
              <a:t>: 10, firstName: '</a:t>
            </a:r>
            <a:r>
              <a:rPr lang="en-US" sz="2200" dirty="0" err="1" smtClean="0">
                <a:solidFill>
                  <a:srgbClr val="FC6F0D"/>
                </a:solidFill>
                <a:latin typeface="Calibri" panose="020F0502020204030204" pitchFamily="34" charset="0"/>
                <a:cs typeface="Calibri" panose="020F0502020204030204" pitchFamily="34" charset="0"/>
              </a:rPr>
              <a:t>neel</a:t>
            </a:r>
            <a:r>
              <a:rPr lang="en-US" sz="2200" dirty="0" smtClean="0">
                <a:solidFill>
                  <a:srgbClr val="FC6F0D"/>
                </a:solidFill>
                <a:latin typeface="Calibri" panose="020F0502020204030204" pitchFamily="34" charset="0"/>
                <a:cs typeface="Calibri" panose="020F0502020204030204" pitchFamily="34" charset="0"/>
              </a:rPr>
              <a:t>', sal: 5000, color: [</a:t>
            </a:r>
            <a:r>
              <a:rPr lang="en-US" sz="2200" dirty="0">
                <a:solidFill>
                  <a:srgbClr val="FC6F0D"/>
                </a:solidFill>
                <a:latin typeface="Calibri" panose="020F0502020204030204" pitchFamily="34" charset="0"/>
                <a:cs typeface="Calibri" panose="020F0502020204030204" pitchFamily="34" charset="0"/>
              </a:rPr>
              <a:t>'blue</a:t>
            </a:r>
            <a:r>
              <a:rPr lang="en-US" sz="2200" dirty="0" smtClean="0">
                <a:solidFill>
                  <a:srgbClr val="FC6F0D"/>
                </a:solidFill>
                <a:latin typeface="Calibri" panose="020F0502020204030204" pitchFamily="34" charset="0"/>
                <a:cs typeface="Calibri" panose="020F0502020204030204" pitchFamily="34" charset="0"/>
              </a:rPr>
              <a:t>', 'black', 'brown</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size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'small</a:t>
            </a:r>
            <a:r>
              <a:rPr lang="en-US" sz="2200" dirty="0" smtClean="0">
                <a:solidFill>
                  <a:srgbClr val="FC6F0D"/>
                </a:solidFill>
                <a:latin typeface="Calibri" panose="020F0502020204030204" pitchFamily="34" charset="0"/>
                <a:cs typeface="Calibri" panose="020F0502020204030204" pitchFamily="34" charset="0"/>
              </a:rPr>
              <a:t>', 'medium', 'large', </a:t>
            </a:r>
            <a:r>
              <a:rPr lang="en-US" sz="2200" dirty="0">
                <a:solidFill>
                  <a:srgbClr val="FC6F0D"/>
                </a:solidFill>
                <a:latin typeface="Calibri" panose="020F0502020204030204" pitchFamily="34" charset="0"/>
                <a:cs typeface="Calibri" panose="020F0502020204030204" pitchFamily="34" charset="0"/>
              </a:rPr>
              <a:t>'xx-large' </a:t>
            </a:r>
            <a:r>
              <a:rPr lang="en-US" sz="2200" dirty="0" smtClean="0">
                <a:solidFill>
                  <a:srgbClr val="FC6F0D"/>
                </a:solidFill>
                <a:latin typeface="Calibri" panose="020F0502020204030204" pitchFamily="34" charset="0"/>
                <a:cs typeface="Calibri" panose="020F0502020204030204" pitchFamily="34" charset="0"/>
              </a:rPr>
              <a:t>]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3858545977"/>
      </p:ext>
    </p:extLst>
  </p:cSld>
  <p:clrMapOvr>
    <a:masterClrMapping/>
  </p:clrMapOv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Inserts a document or documents into a collection.</a:t>
            </a:r>
            <a:endParaRPr lang="en-US" dirty="0" smtClean="0">
              <a:solidFill>
                <a:srgbClr val="222222"/>
              </a:solidFill>
              <a:latin typeface="arial" panose="020B0604020202020204" pitchFamily="34" charset="0"/>
            </a:endParaRPr>
          </a:p>
        </p:txBody>
      </p:sp>
    </p:spTree>
    <p:extLst>
      <p:ext uri="{BB962C8B-B14F-4D97-AF65-F5344CB8AC3E}">
        <p14:creationId xmlns:p14="http://schemas.microsoft.com/office/powerpoint/2010/main" xmlns="" val="53202247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a:t>
            </a:r>
            <a:r>
              <a:rPr lang="en-IN" sz="3200" b="1" i="1" dirty="0" smtClean="0">
                <a:solidFill>
                  <a:srgbClr val="FFFF00"/>
                </a:solidFill>
                <a:latin typeface="Arial" pitchFamily="34" charset="0"/>
                <a:cs typeface="Arial" pitchFamily="34" charset="0"/>
              </a:rPr>
              <a:t>Categories</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149188" y="762000"/>
            <a:ext cx="8845624" cy="400110"/>
          </a:xfrm>
          <a:prstGeom prst="rect">
            <a:avLst/>
          </a:prstGeom>
        </p:spPr>
        <p:txBody>
          <a:bodyPr wrap="square">
            <a:spAutoFit/>
          </a:bodyPr>
          <a:lstStyle/>
          <a:p>
            <a:r>
              <a:rPr lang="en-US" sz="2000" dirty="0">
                <a:solidFill>
                  <a:srgbClr val="036883"/>
                </a:solidFill>
              </a:rPr>
              <a:t>There are 4 basic types of NoSQL </a:t>
            </a:r>
            <a:r>
              <a:rPr lang="en-US" sz="2000" dirty="0" smtClean="0">
                <a:solidFill>
                  <a:srgbClr val="036883"/>
                </a:solidFill>
              </a:rPr>
              <a:t>databases.</a:t>
            </a:r>
            <a:endParaRPr lang="en-IN" sz="2000" dirty="0">
              <a:solidFill>
                <a:srgbClr val="036883"/>
              </a:solidFill>
            </a:endParaRPr>
          </a:p>
        </p:txBody>
      </p:sp>
      <p:graphicFrame>
        <p:nvGraphicFramePr>
          <p:cNvPr id="4" name="Table 3"/>
          <p:cNvGraphicFramePr>
            <a:graphicFrameLocks noGrp="1"/>
          </p:cNvGraphicFramePr>
          <p:nvPr>
            <p:extLst>
              <p:ext uri="{D42A27DB-BD31-4B8C-83A1-F6EECF244321}">
                <p14:modId xmlns:p14="http://schemas.microsoft.com/office/powerpoint/2010/main" xmlns="" val="1502857779"/>
              </p:ext>
            </p:extLst>
          </p:nvPr>
        </p:nvGraphicFramePr>
        <p:xfrm>
          <a:off x="228600" y="1357508"/>
          <a:ext cx="8661818" cy="1928616"/>
        </p:xfrm>
        <a:graphic>
          <a:graphicData uri="http://schemas.openxmlformats.org/drawingml/2006/table">
            <a:tbl>
              <a:tblPr firstRow="1" bandRow="1">
                <a:tableStyleId>{5940675A-B579-460E-94D1-54222C63F5DA}</a:tableStyleId>
              </a:tblPr>
              <a:tblGrid>
                <a:gridCol w="2794419"/>
                <a:gridCol w="5867399"/>
              </a:tblGrid>
              <a:tr h="482154">
                <a:tc>
                  <a:txBody>
                    <a:bodyPr/>
                    <a:lstStyle/>
                    <a:p>
                      <a:r>
                        <a:rPr lang="en-US" b="1" i="1" dirty="0" smtClean="0">
                          <a:solidFill>
                            <a:srgbClr val="036883"/>
                          </a:solidFill>
                        </a:rPr>
                        <a:t> Key-value</a:t>
                      </a:r>
                      <a:r>
                        <a:rPr lang="en-US" dirty="0" smtClean="0"/>
                        <a:t> </a:t>
                      </a:r>
                      <a:r>
                        <a:rPr lang="en-US" b="1" i="1" dirty="0" smtClean="0">
                          <a:solidFill>
                            <a:srgbClr val="036883"/>
                          </a:solidFill>
                        </a:rPr>
                        <a:t>stores</a:t>
                      </a:r>
                      <a:r>
                        <a:rPr lang="en-US" dirty="0" smtClean="0"/>
                        <a:t> </a:t>
                      </a:r>
                      <a:endParaRPr lang="en-US" dirty="0"/>
                    </a:p>
                  </a:txBody>
                  <a:tcPr anchor="ctr"/>
                </a:tc>
                <a:tc>
                  <a:txBody>
                    <a:bodyPr/>
                    <a:lstStyle/>
                    <a:p>
                      <a:r>
                        <a:rPr lang="en-US" dirty="0" smtClean="0"/>
                        <a:t> Redis, Riak</a:t>
                      </a:r>
                      <a:endParaRPr lang="en-US" dirty="0"/>
                    </a:p>
                  </a:txBody>
                  <a:tcPr anchor="ctr"/>
                </a:tc>
              </a:tr>
              <a:tr h="482154">
                <a:tc>
                  <a:txBody>
                    <a:bodyPr/>
                    <a:lstStyle/>
                    <a:p>
                      <a:r>
                        <a:rPr lang="en-US" b="1" i="1" dirty="0" smtClean="0">
                          <a:solidFill>
                            <a:srgbClr val="036883"/>
                          </a:solidFill>
                        </a:rPr>
                        <a:t> Column-oriented</a:t>
                      </a:r>
                      <a:endParaRPr lang="en-US"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HBase, </a:t>
                      </a:r>
                      <a:r>
                        <a:rPr kumimoji="0" lang="en-US" b="0" i="0" kern="1200" dirty="0" smtClean="0">
                          <a:solidFill>
                            <a:schemeClr val="tx1"/>
                          </a:solidFill>
                          <a:effectLst/>
                          <a:latin typeface="+mn-lt"/>
                          <a:ea typeface="+mn-ea"/>
                          <a:cs typeface="+mn-cs"/>
                        </a:rPr>
                        <a:t>Cassandra</a:t>
                      </a:r>
                      <a:endParaRPr lang="en-US" dirty="0" smtClean="0"/>
                    </a:p>
                  </a:txBody>
                  <a:tcPr anchor="ctr"/>
                </a:tc>
              </a:tr>
              <a:tr h="482154">
                <a:tc>
                  <a:txBody>
                    <a:bodyPr/>
                    <a:lstStyle/>
                    <a:p>
                      <a:r>
                        <a:rPr lang="en-US" b="1" i="1" dirty="0" smtClean="0">
                          <a:solidFill>
                            <a:srgbClr val="036883"/>
                          </a:solidFill>
                        </a:rPr>
                        <a:t> Document</a:t>
                      </a:r>
                      <a:r>
                        <a:rPr lang="en-US" dirty="0" smtClean="0"/>
                        <a:t> </a:t>
                      </a:r>
                      <a:r>
                        <a:rPr lang="en-US" b="1" i="1" dirty="0" smtClean="0">
                          <a:solidFill>
                            <a:srgbClr val="036883"/>
                          </a:solidFill>
                        </a:rPr>
                        <a:t>oriented</a:t>
                      </a:r>
                      <a:r>
                        <a:rPr lang="en-US" dirty="0" smtClean="0"/>
                        <a:t> </a:t>
                      </a:r>
                      <a:endParaRPr lang="en-US" dirty="0"/>
                    </a:p>
                  </a:txBody>
                  <a:tcPr anchor="ctr"/>
                </a:tc>
                <a:tc>
                  <a:txBody>
                    <a:bodyPr/>
                    <a:lstStyle/>
                    <a:p>
                      <a:r>
                        <a:rPr lang="en-US" dirty="0" smtClean="0"/>
                        <a:t> MongoDB, CouchDB</a:t>
                      </a:r>
                      <a:endParaRPr lang="en-US" dirty="0"/>
                    </a:p>
                  </a:txBody>
                  <a:tcPr anchor="ctr"/>
                </a:tc>
              </a:tr>
              <a:tr h="482154">
                <a:tc>
                  <a:txBody>
                    <a:bodyPr/>
                    <a:lstStyle/>
                    <a:p>
                      <a:r>
                        <a:rPr lang="en-US" b="1" i="1" dirty="0" smtClean="0">
                          <a:solidFill>
                            <a:srgbClr val="036883"/>
                          </a:solidFill>
                        </a:rPr>
                        <a:t> Graph</a:t>
                      </a:r>
                      <a:endParaRPr lang="en-US" dirty="0"/>
                    </a:p>
                  </a:txBody>
                  <a:tcPr anchor="ctr"/>
                </a:tc>
                <a:tc>
                  <a:txBody>
                    <a:bodyPr/>
                    <a:lstStyle/>
                    <a:p>
                      <a:r>
                        <a:rPr lang="en-US" dirty="0" smtClean="0"/>
                        <a:t>Neo4j,</a:t>
                      </a:r>
                      <a:r>
                        <a:rPr lang="en-US" baseline="0" dirty="0" smtClean="0"/>
                        <a:t> Infinite Graph</a:t>
                      </a:r>
                      <a:endParaRPr lang="en-US" dirty="0"/>
                    </a:p>
                  </a:txBody>
                  <a:tcPr anchor="ctr"/>
                </a:tc>
              </a:tr>
            </a:tbl>
          </a:graphicData>
        </a:graphic>
      </p:graphicFrame>
    </p:spTree>
    <p:extLst>
      <p:ext uri="{BB962C8B-B14F-4D97-AF65-F5344CB8AC3E}">
        <p14:creationId xmlns:p14="http://schemas.microsoft.com/office/powerpoint/2010/main" xmlns="" val="2186774883"/>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a:t>
            </a:r>
          </a:p>
        </p:txBody>
      </p:sp>
      <p:sp>
        <p:nvSpPr>
          <p:cNvPr id="4" name="Rectangle 3"/>
          <p:cNvSpPr/>
          <p:nvPr/>
        </p:nvSpPr>
        <p:spPr>
          <a:xfrm>
            <a:off x="133354" y="1497568"/>
            <a:ext cx="7909538" cy="646331"/>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db.collection.insert</a:t>
            </a:r>
            <a:r>
              <a:rPr lang="en-IN" dirty="0" smtClean="0">
                <a:solidFill>
                  <a:srgbClr val="049DC8"/>
                </a:solidFill>
                <a:latin typeface="Consolas" panose="020B0609020204030204" pitchFamily="49" charset="0"/>
                <a:cs typeface="Calibri" panose="020F0502020204030204" pitchFamily="34" charset="0"/>
              </a:rPr>
              <a:t>({&lt;document&gt;})</a:t>
            </a:r>
          </a:p>
          <a:p>
            <a:pPr>
              <a:spcBef>
                <a:spcPct val="0"/>
              </a:spcBef>
            </a:pPr>
            <a:r>
              <a:rPr lang="en-IN" dirty="0">
                <a:solidFill>
                  <a:srgbClr val="049DC8"/>
                </a:solidFill>
                <a:latin typeface="Consolas" panose="020B0609020204030204" pitchFamily="49" charset="0"/>
                <a:cs typeface="Calibri" panose="020F0502020204030204" pitchFamily="34" charset="0"/>
              </a:rPr>
              <a:t>db.collection.insert([{&lt;document 1&gt;} , {&lt;document 2&gt;}, ... </a:t>
            </a:r>
            <a:r>
              <a:rPr lang="en-IN" dirty="0" smtClean="0">
                <a:solidFill>
                  <a:srgbClr val="049DC8"/>
                </a:solidFill>
                <a:latin typeface="Consolas" panose="020B0609020204030204" pitchFamily="49" charset="0"/>
                <a:cs typeface="Calibri" panose="020F0502020204030204" pitchFamily="34" charset="0"/>
              </a:rPr>
              <a:t>])</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collection.</a:t>
            </a:r>
            <a:endParaRPr lang="en-IN" dirty="0"/>
          </a:p>
        </p:txBody>
      </p:sp>
      <p:sp>
        <p:nvSpPr>
          <p:cNvPr id="3" name="Rectangle 2"/>
          <p:cNvSpPr/>
          <p:nvPr/>
        </p:nvSpPr>
        <p:spPr>
          <a:xfrm>
            <a:off x="153146" y="2379583"/>
            <a:ext cx="8841666" cy="1384995"/>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db.e.insert</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db.e.insert</a:t>
            </a:r>
            <a:r>
              <a:rPr lang="en-US" sz="2200" dirty="0" smtClean="0">
                <a:solidFill>
                  <a:srgbClr val="FC6F0D"/>
                </a:solidFill>
                <a:latin typeface="Calibri" panose="020F0502020204030204" pitchFamily="34" charset="0"/>
                <a:cs typeface="Calibri" panose="020F0502020204030204" pitchFamily="34" charset="0"/>
              </a:rPr>
              <a:t>({ ename: 'a</a:t>
            </a:r>
            <a:r>
              <a:rPr lang="en-US" sz="2200" dirty="0">
                <a:solidFill>
                  <a:srgbClr val="FC6F0D"/>
                </a:solidFill>
                <a:latin typeface="Calibri" panose="020F0502020204030204" pitchFamily="34" charset="0"/>
                <a:cs typeface="Calibri" panose="020F0502020204030204" pitchFamily="34" charset="0"/>
              </a:rPr>
              <a:t>', job</a:t>
            </a:r>
            <a:r>
              <a:rPr lang="en-US" sz="2200" dirty="0" smtClean="0">
                <a:solidFill>
                  <a:srgbClr val="FC6F0D"/>
                </a:solidFill>
                <a:latin typeface="Calibri" panose="020F0502020204030204" pitchFamily="34" charset="0"/>
                <a:cs typeface="Calibri" panose="020F0502020204030204" pitchFamily="34" charset="0"/>
              </a:rPr>
              <a:t>: '</a:t>
            </a:r>
            <a:r>
              <a:rPr lang="en-US" sz="2200" dirty="0" err="1" smtClean="0">
                <a:solidFill>
                  <a:srgbClr val="FC6F0D"/>
                </a:solidFill>
                <a:latin typeface="Calibri" panose="020F0502020204030204" pitchFamily="34" charset="0"/>
                <a:cs typeface="Calibri" panose="020F0502020204030204" pitchFamily="34" charset="0"/>
              </a:rPr>
              <a:t>abc</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salary: 2000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db.e.insert</a:t>
            </a:r>
            <a:r>
              <a:rPr lang="en-US" sz="2200" dirty="0" smtClean="0">
                <a:solidFill>
                  <a:srgbClr val="FC6F0D"/>
                </a:solidFill>
                <a:latin typeface="Calibri" panose="020F0502020204030204" pitchFamily="34" charset="0"/>
                <a:cs typeface="Calibri" panose="020F0502020204030204" pitchFamily="34" charset="0"/>
              </a:rPr>
              <a:t>([ { ename: 'x'} </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ename: 'y' } ])      </a:t>
            </a:r>
            <a:r>
              <a:rPr lang="en-US" sz="2400" dirty="0" smtClean="0">
                <a:solidFill>
                  <a:srgbClr val="00B050"/>
                </a:solidFill>
                <a:latin typeface="Calibri" panose="020F0502020204030204" pitchFamily="34" charset="0"/>
                <a:cs typeface="Calibri" panose="020F0502020204030204" pitchFamily="34" charset="0"/>
              </a:rPr>
              <a:t>// for multiple documents.</a:t>
            </a:r>
            <a:endParaRPr lang="en-US" sz="2200" dirty="0">
              <a:solidFill>
                <a:srgbClr val="00B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2986541393"/>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db.collection.insertOne()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Inserts a document into a collection.</a:t>
            </a:r>
            <a:endParaRPr lang="en-US" dirty="0" smtClean="0">
              <a:solidFill>
                <a:srgbClr val="222222"/>
              </a:solidFill>
              <a:latin typeface="arial" panose="020B0604020202020204" pitchFamily="34" charset="0"/>
            </a:endParaRPr>
          </a:p>
        </p:txBody>
      </p:sp>
    </p:spTree>
    <p:extLst>
      <p:ext uri="{BB962C8B-B14F-4D97-AF65-F5344CB8AC3E}">
        <p14:creationId xmlns:p14="http://schemas.microsoft.com/office/powerpoint/2010/main" xmlns="" val="2500728323"/>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a:t>
            </a:r>
          </a:p>
        </p:txBody>
      </p:sp>
      <p:sp>
        <p:nvSpPr>
          <p:cNvPr id="4" name="Rectangle 3"/>
          <p:cNvSpPr/>
          <p:nvPr/>
        </p:nvSpPr>
        <p:spPr>
          <a:xfrm>
            <a:off x="133354" y="1497568"/>
            <a:ext cx="4870244" cy="369332"/>
          </a:xfrm>
          <a:prstGeom prst="rect">
            <a:avLst/>
          </a:prstGeom>
        </p:spPr>
        <p:txBody>
          <a:bodyPr wrap="none">
            <a:spAutoFit/>
          </a:bodyPr>
          <a:lstStyle/>
          <a:p>
            <a:pPr>
              <a:spcBef>
                <a:spcPct val="0"/>
              </a:spcBef>
            </a:pPr>
            <a:r>
              <a:rPr lang="en-IN" dirty="0" smtClean="0">
                <a:solidFill>
                  <a:srgbClr val="049DC8"/>
                </a:solidFill>
                <a:latin typeface="Consolas" panose="020B0609020204030204" pitchFamily="49" charset="0"/>
                <a:cs typeface="Calibri" panose="020F0502020204030204" pitchFamily="34" charset="0"/>
              </a:rPr>
              <a:t>db.collection.insertOne({&lt;document&gt;})</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collection.</a:t>
            </a:r>
            <a:endParaRPr lang="en-IN" dirty="0"/>
          </a:p>
        </p:txBody>
      </p:sp>
      <p:sp>
        <p:nvSpPr>
          <p:cNvPr id="3" name="Rectangle 2"/>
          <p:cNvSpPr/>
          <p:nvPr/>
        </p:nvSpPr>
        <p:spPr>
          <a:xfrm>
            <a:off x="153146" y="2233136"/>
            <a:ext cx="8841666"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db.emp.insertOne({ ename: 'x</a:t>
            </a:r>
            <a:r>
              <a:rPr lang="en-US" sz="2200" dirty="0">
                <a:solidFill>
                  <a:srgbClr val="FC6F0D"/>
                </a:solidFill>
                <a:latin typeface="Calibri" panose="020F0502020204030204" pitchFamily="34" charset="0"/>
                <a:cs typeface="Calibri" panose="020F0502020204030204" pitchFamily="34" charset="0"/>
              </a:rPr>
              <a:t>', job</a:t>
            </a:r>
            <a:r>
              <a:rPr lang="en-US" sz="2200" dirty="0" smtClean="0">
                <a:solidFill>
                  <a:srgbClr val="FC6F0D"/>
                </a:solidFill>
                <a:latin typeface="Calibri" panose="020F0502020204030204" pitchFamily="34" charset="0"/>
                <a:cs typeface="Calibri" panose="020F0502020204030204" pitchFamily="34" charset="0"/>
              </a:rPr>
              <a:t>: '</a:t>
            </a:r>
            <a:r>
              <a:rPr lang="en-US" sz="2200" dirty="0" err="1" smtClean="0">
                <a:solidFill>
                  <a:srgbClr val="FC6F0D"/>
                </a:solidFill>
                <a:latin typeface="Calibri" panose="020F0502020204030204" pitchFamily="34" charset="0"/>
                <a:cs typeface="Calibri" panose="020F0502020204030204" pitchFamily="34" charset="0"/>
              </a:rPr>
              <a:t>pqr</a:t>
            </a:r>
            <a:r>
              <a:rPr lang="en-US" sz="2200" dirty="0">
                <a:solidFill>
                  <a:srgbClr val="FC6F0D"/>
                </a:solidFill>
                <a:latin typeface="Calibri" panose="020F0502020204030204" pitchFamily="34" charset="0"/>
                <a:cs typeface="Calibri" panose="020F0502020204030204" pitchFamily="34" charset="0"/>
              </a:rPr>
              <a:t>', salary</a:t>
            </a:r>
            <a:r>
              <a:rPr lang="en-US" sz="2200" dirty="0" smtClean="0">
                <a:solidFill>
                  <a:srgbClr val="FC6F0D"/>
                </a:solidFill>
                <a:latin typeface="Calibri" panose="020F0502020204030204" pitchFamily="34" charset="0"/>
                <a:cs typeface="Calibri" panose="020F0502020204030204" pitchFamily="34" charset="0"/>
              </a:rPr>
              <a:t>: 2000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1684840865"/>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db.collection.insertMany</a:t>
            </a:r>
            <a:r>
              <a:rPr lang="en-IN" dirty="0" smtClean="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Inserts multiple documents into a collection.</a:t>
            </a:r>
            <a:endParaRPr lang="en-US" dirty="0" smtClean="0">
              <a:solidFill>
                <a:srgbClr val="222222"/>
              </a:solidFill>
              <a:latin typeface="arial" panose="020B0604020202020204" pitchFamily="34" charset="0"/>
            </a:endParaRPr>
          </a:p>
        </p:txBody>
      </p:sp>
    </p:spTree>
    <p:extLst>
      <p:ext uri="{BB962C8B-B14F-4D97-AF65-F5344CB8AC3E}">
        <p14:creationId xmlns:p14="http://schemas.microsoft.com/office/powerpoint/2010/main" xmlns="" val="2867497369"/>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db.collection.insertMany()</a:t>
            </a:r>
          </a:p>
        </p:txBody>
      </p:sp>
      <p:sp>
        <p:nvSpPr>
          <p:cNvPr id="4" name="Rectangle 3"/>
          <p:cNvSpPr/>
          <p:nvPr/>
        </p:nvSpPr>
        <p:spPr>
          <a:xfrm>
            <a:off x="133354" y="1497568"/>
            <a:ext cx="8542723" cy="369332"/>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db.collection.insertMany</a:t>
            </a:r>
            <a:r>
              <a:rPr lang="en-IN" dirty="0" smtClean="0">
                <a:solidFill>
                  <a:srgbClr val="049DC8"/>
                </a:solidFill>
                <a:latin typeface="Consolas" panose="020B0609020204030204" pitchFamily="49" charset="0"/>
                <a:cs typeface="Calibri" panose="020F0502020204030204" pitchFamily="34" charset="0"/>
              </a:rPr>
              <a:t>([{&lt;</a:t>
            </a:r>
            <a:r>
              <a:rPr lang="en-IN" dirty="0">
                <a:solidFill>
                  <a:srgbClr val="049DC8"/>
                </a:solidFill>
                <a:latin typeface="Consolas" panose="020B0609020204030204" pitchFamily="49" charset="0"/>
                <a:cs typeface="Calibri" panose="020F0502020204030204" pitchFamily="34" charset="0"/>
              </a:rPr>
              <a:t>document 1</a:t>
            </a:r>
            <a:r>
              <a:rPr lang="en-IN" dirty="0" smtClean="0">
                <a:solidFill>
                  <a:srgbClr val="049DC8"/>
                </a:solidFill>
                <a:latin typeface="Consolas" panose="020B0609020204030204" pitchFamily="49" charset="0"/>
                <a:cs typeface="Calibri" panose="020F0502020204030204" pitchFamily="34" charset="0"/>
              </a:rPr>
              <a:t>&gt;} </a:t>
            </a:r>
            <a:r>
              <a:rPr lang="en-IN" dirty="0">
                <a:solidFill>
                  <a:srgbClr val="049DC8"/>
                </a:solidFill>
                <a:latin typeface="Consolas" panose="020B0609020204030204" pitchFamily="49" charset="0"/>
                <a:cs typeface="Calibri" panose="020F0502020204030204" pitchFamily="34" charset="0"/>
              </a:rPr>
              <a:t>, </a:t>
            </a:r>
            <a:r>
              <a:rPr lang="en-IN" dirty="0" smtClean="0">
                <a:solidFill>
                  <a:srgbClr val="049DC8"/>
                </a:solidFill>
                <a:latin typeface="Consolas" panose="020B0609020204030204" pitchFamily="49" charset="0"/>
                <a:cs typeface="Calibri" panose="020F0502020204030204" pitchFamily="34" charset="0"/>
              </a:rPr>
              <a:t>{&lt;</a:t>
            </a:r>
            <a:r>
              <a:rPr lang="en-IN" dirty="0">
                <a:solidFill>
                  <a:srgbClr val="049DC8"/>
                </a:solidFill>
                <a:latin typeface="Consolas" panose="020B0609020204030204" pitchFamily="49" charset="0"/>
                <a:cs typeface="Calibri" panose="020F0502020204030204" pitchFamily="34" charset="0"/>
              </a:rPr>
              <a:t>document 2</a:t>
            </a:r>
            <a:r>
              <a:rPr lang="en-IN" dirty="0" smtClean="0">
                <a:solidFill>
                  <a:srgbClr val="049DC8"/>
                </a:solidFill>
                <a:latin typeface="Consolas" panose="020B0609020204030204" pitchFamily="49" charset="0"/>
                <a:cs typeface="Calibri" panose="020F0502020204030204" pitchFamily="34" charset="0"/>
              </a:rPr>
              <a:t>&gt;}, </a:t>
            </a:r>
            <a:r>
              <a:rPr lang="en-IN" dirty="0">
                <a:solidFill>
                  <a:srgbClr val="049DC8"/>
                </a:solidFill>
                <a:latin typeface="Consolas" panose="020B0609020204030204" pitchFamily="49" charset="0"/>
                <a:cs typeface="Calibri" panose="020F0502020204030204" pitchFamily="34" charset="0"/>
              </a:rPr>
              <a:t>... ])</a:t>
            </a: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collection.</a:t>
            </a:r>
            <a:endParaRPr lang="en-IN" dirty="0"/>
          </a:p>
        </p:txBody>
      </p:sp>
      <p:sp>
        <p:nvSpPr>
          <p:cNvPr id="3" name="Rectangle 2"/>
          <p:cNvSpPr/>
          <p:nvPr/>
        </p:nvSpPr>
        <p:spPr>
          <a:xfrm>
            <a:off x="153146" y="2233136"/>
            <a:ext cx="8841666"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db.e.insertMany([ { ename: 'x</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salary: 2000}, { ename : 'y', job</a:t>
            </a:r>
            <a:r>
              <a:rPr lang="en-US" sz="2200" dirty="0">
                <a:solidFill>
                  <a:srgbClr val="FC6F0D"/>
                </a:solidFill>
                <a:latin typeface="Calibri" panose="020F0502020204030204" pitchFamily="34" charset="0"/>
                <a:cs typeface="Calibri" panose="020F0502020204030204" pitchFamily="34" charset="0"/>
              </a:rPr>
              <a:t>: '</a:t>
            </a:r>
            <a:r>
              <a:rPr lang="en-US" sz="2200" dirty="0" err="1">
                <a:solidFill>
                  <a:srgbClr val="FC6F0D"/>
                </a:solidFill>
                <a:latin typeface="Calibri" panose="020F0502020204030204" pitchFamily="34" charset="0"/>
                <a:cs typeface="Calibri" panose="020F0502020204030204" pitchFamily="34" charset="0"/>
              </a:rPr>
              <a:t>hr</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2845818728"/>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javascript object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xmlns="" val="799949763"/>
      </p:ext>
    </p:extLst>
  </p:cSld>
  <p:clrMapOvr>
    <a:masterClrMapping/>
  </p:clrMapOvr>
  <p:transition spd="slow"/>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33354" y="1219200"/>
            <a:ext cx="1704313" cy="369332"/>
          </a:xfrm>
          <a:prstGeom prst="rect">
            <a:avLst/>
          </a:prstGeom>
        </p:spPr>
        <p:txBody>
          <a:bodyPr wrap="none">
            <a:spAutoFit/>
          </a:bodyPr>
          <a:lstStyle/>
          <a:p>
            <a:pPr>
              <a:spcBef>
                <a:spcPct val="0"/>
              </a:spcBef>
            </a:pPr>
            <a:r>
              <a:rPr lang="en-IN" dirty="0" smtClean="0">
                <a:solidFill>
                  <a:srgbClr val="049DC8"/>
                </a:solidFill>
                <a:latin typeface="Consolas" panose="020B0609020204030204" pitchFamily="49" charset="0"/>
                <a:cs typeface="Calibri" panose="020F0502020204030204" pitchFamily="34" charset="0"/>
              </a:rPr>
              <a:t>var obj = {}</a:t>
            </a: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a:t>
            </a:r>
            <a:r>
              <a:rPr lang="en-US" dirty="0" smtClean="0"/>
              <a:t>collection using javascript object.</a:t>
            </a:r>
            <a:endParaRPr lang="en-IN" dirty="0"/>
          </a:p>
        </p:txBody>
      </p:sp>
      <p:sp>
        <p:nvSpPr>
          <p:cNvPr id="2" name="Rectangle 1"/>
          <p:cNvSpPr/>
          <p:nvPr/>
        </p:nvSpPr>
        <p:spPr>
          <a:xfrm>
            <a:off x="133354" y="1764767"/>
            <a:ext cx="8861458" cy="4493538"/>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&gt; var doc = {}; 				</a:t>
            </a:r>
            <a:r>
              <a:rPr lang="en-US" sz="2200" dirty="0" smtClean="0">
                <a:solidFill>
                  <a:srgbClr val="FC6F0D"/>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JavaScript object</a:t>
            </a:r>
          </a:p>
          <a:p>
            <a:r>
              <a:rPr lang="en-US" sz="2200" dirty="0">
                <a:solidFill>
                  <a:srgbClr val="FC6F0D"/>
                </a:solidFill>
                <a:latin typeface="Calibri" panose="020F0502020204030204" pitchFamily="34" charset="0"/>
                <a:cs typeface="Calibri" panose="020F0502020204030204" pitchFamily="34" charset="0"/>
              </a:rPr>
              <a:t>&gt; doc.title = "MongoDB Tutorial"</a:t>
            </a:r>
          </a:p>
          <a:p>
            <a:r>
              <a:rPr lang="en-US" sz="2200" dirty="0">
                <a:solidFill>
                  <a:srgbClr val="FC6F0D"/>
                </a:solidFill>
                <a:latin typeface="Calibri" panose="020F0502020204030204" pitchFamily="34" charset="0"/>
                <a:cs typeface="Calibri" panose="020F0502020204030204" pitchFamily="34" charset="0"/>
              </a:rPr>
              <a:t>&gt; doc.url = "http://mongodb.org"</a:t>
            </a:r>
          </a:p>
          <a:p>
            <a:r>
              <a:rPr lang="en-US" sz="2200" dirty="0">
                <a:solidFill>
                  <a:srgbClr val="FC6F0D"/>
                </a:solidFill>
                <a:latin typeface="Calibri" panose="020F0502020204030204" pitchFamily="34" charset="0"/>
                <a:cs typeface="Calibri" panose="020F0502020204030204" pitchFamily="34" charset="0"/>
              </a:rPr>
              <a:t>&gt; doc.comment = "Good tutorial video"</a:t>
            </a:r>
          </a:p>
          <a:p>
            <a:r>
              <a:rPr lang="en-US" sz="2200" dirty="0">
                <a:solidFill>
                  <a:srgbClr val="FC6F0D"/>
                </a:solidFill>
                <a:latin typeface="Calibri" panose="020F0502020204030204" pitchFamily="34" charset="0"/>
                <a:cs typeface="Calibri" panose="020F0502020204030204" pitchFamily="34" charset="0"/>
              </a:rPr>
              <a:t>&gt; doc.tags = ['tutorial', '</a:t>
            </a:r>
            <a:r>
              <a:rPr lang="en-US" sz="2200" dirty="0" err="1">
                <a:solidFill>
                  <a:srgbClr val="FC6F0D"/>
                </a:solidFill>
                <a:latin typeface="Calibri" panose="020F0502020204030204" pitchFamily="34" charset="0"/>
                <a:cs typeface="Calibri" panose="020F0502020204030204" pitchFamily="34" charset="0"/>
              </a:rPr>
              <a:t>noSQL</a:t>
            </a:r>
            <a:r>
              <a:rPr lang="en-US" sz="2200" dirty="0">
                <a:solidFill>
                  <a:srgbClr val="FC6F0D"/>
                </a:solidFill>
                <a:latin typeface="Calibri" panose="020F0502020204030204" pitchFamily="34" charset="0"/>
                <a:cs typeface="Calibri" panose="020F0502020204030204" pitchFamily="34" charset="0"/>
              </a:rPr>
              <a:t>']</a:t>
            </a:r>
          </a:p>
          <a:p>
            <a:r>
              <a:rPr lang="en-US" sz="2200" dirty="0">
                <a:solidFill>
                  <a:srgbClr val="FC6F0D"/>
                </a:solidFill>
                <a:latin typeface="Calibri" panose="020F0502020204030204" pitchFamily="34" charset="0"/>
                <a:cs typeface="Calibri" panose="020F0502020204030204" pitchFamily="34" charset="0"/>
              </a:rPr>
              <a:t>&gt; doc.saveondate = new Date ()</a:t>
            </a:r>
          </a:p>
          <a:p>
            <a:r>
              <a:rPr lang="en-US" sz="2200" dirty="0">
                <a:solidFill>
                  <a:srgbClr val="FC6F0D"/>
                </a:solidFill>
                <a:latin typeface="Calibri" panose="020F0502020204030204" pitchFamily="34" charset="0"/>
                <a:cs typeface="Calibri" panose="020F0502020204030204" pitchFamily="34" charset="0"/>
              </a:rPr>
              <a:t>&gt; doc.meta = {}			</a:t>
            </a:r>
            <a:r>
              <a:rPr lang="en-US" sz="2200" dirty="0" smtClean="0">
                <a:solidFill>
                  <a:srgbClr val="FC6F0D"/>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object </a:t>
            </a:r>
            <a:r>
              <a:rPr lang="en-US" sz="2200" dirty="0">
                <a:solidFill>
                  <a:srgbClr val="00B050"/>
                </a:solidFill>
                <a:latin typeface="Calibri" panose="020F0502020204030204" pitchFamily="34" charset="0"/>
                <a:cs typeface="Calibri" panose="020F0502020204030204" pitchFamily="34" charset="0"/>
              </a:rPr>
              <a:t>within </a:t>
            </a:r>
            <a:r>
              <a:rPr lang="en-US" sz="2200" dirty="0">
                <a:solidFill>
                  <a:srgbClr val="FC6F0D"/>
                </a:solidFill>
                <a:latin typeface="Calibri" panose="020F0502020204030204" pitchFamily="34" charset="0"/>
                <a:cs typeface="Calibri" panose="020F0502020204030204" pitchFamily="34" charset="0"/>
              </a:rPr>
              <a:t>doc</a:t>
            </a:r>
            <a:r>
              <a:rPr lang="en-US" sz="2200" dirty="0">
                <a:solidFill>
                  <a:srgbClr val="00B050"/>
                </a:solidFill>
                <a:latin typeface="Calibri" panose="020F0502020204030204" pitchFamily="34" charset="0"/>
                <a:cs typeface="Calibri" panose="020F0502020204030204" pitchFamily="34" charset="0"/>
              </a:rPr>
              <a:t> object {}</a:t>
            </a:r>
          </a:p>
          <a:p>
            <a:r>
              <a:rPr lang="en-US" sz="2200" dirty="0">
                <a:solidFill>
                  <a:srgbClr val="FC6F0D"/>
                </a:solidFill>
                <a:latin typeface="Calibri" panose="020F0502020204030204" pitchFamily="34" charset="0"/>
                <a:cs typeface="Calibri" panose="020F0502020204030204" pitchFamily="34" charset="0"/>
              </a:rPr>
              <a:t>&gt; doc.meta.browser = 'Google Chrome’</a:t>
            </a:r>
          </a:p>
          <a:p>
            <a:r>
              <a:rPr lang="en-US" sz="2200" dirty="0">
                <a:solidFill>
                  <a:srgbClr val="FC6F0D"/>
                </a:solidFill>
                <a:latin typeface="Calibri" panose="020F0502020204030204" pitchFamily="34" charset="0"/>
                <a:cs typeface="Calibri" panose="020F0502020204030204" pitchFamily="34" charset="0"/>
              </a:rPr>
              <a:t>&gt; doc.meta.os = 'Microsoft Windows7'</a:t>
            </a:r>
          </a:p>
          <a:p>
            <a:r>
              <a:rPr lang="en-US" sz="2200" dirty="0">
                <a:solidFill>
                  <a:srgbClr val="FC6F0D"/>
                </a:solidFill>
                <a:latin typeface="Calibri" panose="020F0502020204030204" pitchFamily="34" charset="0"/>
                <a:cs typeface="Calibri" panose="020F0502020204030204" pitchFamily="34" charset="0"/>
              </a:rPr>
              <a:t>&gt; doc.meta.mongodbversion = '2.4.0.0'</a:t>
            </a:r>
          </a:p>
          <a:p>
            <a:r>
              <a:rPr lang="en-US" sz="2200" dirty="0">
                <a:solidFill>
                  <a:srgbClr val="FC6F0D"/>
                </a:solidFill>
                <a:latin typeface="Calibri" panose="020F0502020204030204" pitchFamily="34" charset="0"/>
                <a:cs typeface="Calibri" panose="020F0502020204030204" pitchFamily="34" charset="0"/>
              </a:rPr>
              <a:t>&gt; doc</a:t>
            </a:r>
          </a:p>
          <a:p>
            <a:endParaRPr lang="en-US" sz="22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&gt; db.book.insert (doc);</a:t>
            </a:r>
          </a:p>
        </p:txBody>
      </p:sp>
    </p:spTree>
    <p:extLst>
      <p:ext uri="{BB962C8B-B14F-4D97-AF65-F5344CB8AC3E}">
        <p14:creationId xmlns:p14="http://schemas.microsoft.com/office/powerpoint/2010/main" xmlns="" val="1245960001"/>
      </p:ext>
    </p:extLst>
  </p:cSld>
  <p:clrMapOvr>
    <a:masterClrMapping/>
  </p:clrMapOvr>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load </a:t>
            </a:r>
            <a:r>
              <a:rPr lang="en-IN" dirty="0"/>
              <a:t>("</a:t>
            </a:r>
            <a:r>
              <a:rPr lang="en-IN" dirty="0" smtClean="0"/>
              <a:t>app.js</a:t>
            </a:r>
            <a:r>
              <a:rPr lang="en-IN" dirty="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t>Loads and runs a JavaScript file into the current shell environment.</a:t>
            </a:r>
            <a:endParaRPr lang="en-US" dirty="0" smtClean="0">
              <a:solidFill>
                <a:srgbClr val="222222"/>
              </a:solidFill>
              <a:latin typeface="arial" panose="020B0604020202020204" pitchFamily="34" charset="0"/>
            </a:endParaRPr>
          </a:p>
        </p:txBody>
      </p:sp>
      <p:sp>
        <p:nvSpPr>
          <p:cNvPr id="4" name="Rectangle 3"/>
          <p:cNvSpPr/>
          <p:nvPr/>
        </p:nvSpPr>
        <p:spPr>
          <a:xfrm>
            <a:off x="152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xmlns="" val="3270546299"/>
      </p:ext>
    </p:extLst>
  </p:cSld>
  <p:clrMapOvr>
    <a:masterClrMapping/>
  </p:clrMapOvr>
  <p:transition spd="slow"/>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load(file.js)</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33354" y="1219200"/>
            <a:ext cx="8861458" cy="646331"/>
          </a:xfrm>
          <a:prstGeom prst="rect">
            <a:avLst/>
          </a:prstGeom>
        </p:spPr>
        <p:txBody>
          <a:bodyPr wrap="squar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load(file</a:t>
            </a:r>
            <a:r>
              <a:rPr lang="en-IN" dirty="0" smtClean="0">
                <a:solidFill>
                  <a:srgbClr val="049DC8"/>
                </a:solidFill>
                <a:latin typeface="Consolas" panose="020B0609020204030204" pitchFamily="49" charset="0"/>
                <a:cs typeface="Calibri" panose="020F0502020204030204" pitchFamily="34" charset="0"/>
              </a:rPr>
              <a:t>)</a:t>
            </a:r>
          </a:p>
          <a:p>
            <a:pPr>
              <a:spcBef>
                <a:spcPct val="0"/>
              </a:spcBef>
            </a:pPr>
            <a:r>
              <a:rPr lang="en-IN" dirty="0" smtClean="0">
                <a:solidFill>
                  <a:srgbClr val="049DC8"/>
                </a:solidFill>
                <a:latin typeface="Consolas" panose="020B0609020204030204" pitchFamily="49" charset="0"/>
                <a:cs typeface="Calibri" panose="020F0502020204030204" pitchFamily="34" charset="0"/>
              </a:rPr>
              <a:t>cat(file)</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8" y="762000"/>
            <a:ext cx="8845624" cy="369332"/>
          </a:xfrm>
          <a:prstGeom prst="rect">
            <a:avLst/>
          </a:prstGeom>
        </p:spPr>
        <p:txBody>
          <a:bodyPr wrap="square">
            <a:spAutoFit/>
          </a:bodyPr>
          <a:lstStyle/>
          <a:p>
            <a:r>
              <a:rPr lang="en-US" dirty="0"/>
              <a:t>Specifies the path of a JavaScript file to execute</a:t>
            </a:r>
            <a:r>
              <a:rPr lang="en-US" dirty="0" smtClean="0"/>
              <a:t>.</a:t>
            </a:r>
            <a:endParaRPr lang="en-IN" dirty="0"/>
          </a:p>
        </p:txBody>
      </p:sp>
      <p:sp>
        <p:nvSpPr>
          <p:cNvPr id="5" name="Rectangle 4"/>
          <p:cNvSpPr/>
          <p:nvPr/>
        </p:nvSpPr>
        <p:spPr>
          <a:xfrm>
            <a:off x="149188" y="4953000"/>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load("scripts/app.js</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cat </a:t>
            </a:r>
            <a:r>
              <a:rPr lang="en-US" sz="2200" dirty="0" smtClean="0">
                <a:solidFill>
                  <a:srgbClr val="FC6F0D"/>
                </a:solidFill>
                <a:latin typeface="Calibri" panose="020F0502020204030204" pitchFamily="34" charset="0"/>
                <a:cs typeface="Calibri" panose="020F0502020204030204" pitchFamily="34" charset="0"/>
              </a:rPr>
              <a:t>("scripts/app.js")</a:t>
            </a:r>
            <a:endParaRPr lang="en-US" sz="2200" dirty="0">
              <a:solidFill>
                <a:srgbClr val="FC6F0D"/>
              </a:solidFill>
              <a:latin typeface="Calibri" panose="020F0502020204030204" pitchFamily="34" charset="0"/>
              <a:cs typeface="Calibri" panose="020F0502020204030204" pitchFamily="34" charset="0"/>
            </a:endParaRPr>
          </a:p>
        </p:txBody>
      </p:sp>
      <p:sp>
        <p:nvSpPr>
          <p:cNvPr id="2" name="Rectangle 1"/>
          <p:cNvSpPr/>
          <p:nvPr/>
        </p:nvSpPr>
        <p:spPr>
          <a:xfrm>
            <a:off x="149188" y="2209800"/>
            <a:ext cx="8829790" cy="2246769"/>
          </a:xfrm>
          <a:prstGeom prst="rect">
            <a:avLst/>
          </a:prstGeom>
        </p:spPr>
        <p:txBody>
          <a:bodyPr wrap="square">
            <a:spAutoFit/>
          </a:bodyPr>
          <a:lstStyle/>
          <a:p>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smtClean="0">
                <a:solidFill>
                  <a:srgbClr val="FF5A36"/>
                </a:solidFill>
                <a:latin typeface="Consolas" panose="020B0609020204030204" pitchFamily="49" charset="0"/>
              </a:rPr>
              <a:t>app</a:t>
            </a:r>
            <a:r>
              <a:rPr lang="en-US" sz="2000" dirty="0" smtClean="0">
                <a:solidFill>
                  <a:schemeClr val="bg1">
                    <a:lumMod val="50000"/>
                  </a:schemeClr>
                </a:solidFill>
                <a:latin typeface="Consolas" panose="020B0609020204030204" pitchFamily="49" charset="0"/>
              </a:rPr>
              <a:t>(</a:t>
            </a:r>
            <a:r>
              <a:rPr lang="en-US" sz="2000" dirty="0" smtClean="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r>
              <a:rPr lang="en-US" sz="2000" dirty="0">
                <a:latin typeface="Consolas" panose="020B0609020204030204" pitchFamily="49" charset="0"/>
              </a:rPr>
              <a:t> </a:t>
            </a:r>
            <a:r>
              <a:rPr lang="en-US" sz="2000" dirty="0" smtClean="0">
                <a:latin typeface="Consolas" panose="020B0609020204030204" pitchFamily="49" charset="0"/>
              </a:rPr>
              <a:t>   </a:t>
            </a:r>
            <a:r>
              <a:rPr lang="en-US" sz="2000" dirty="0" smtClean="0">
                <a:solidFill>
                  <a:srgbClr val="FFC000"/>
                </a:solidFill>
                <a:latin typeface="Consolas" panose="020B0609020204030204" pitchFamily="49" charset="0"/>
              </a:rPr>
              <a:t>return</a:t>
            </a:r>
            <a:r>
              <a:rPr lang="en-US" sz="2000" dirty="0" smtClean="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smtClean="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p>
          <a:p>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r>
              <a:rPr lang="en-US" sz="2000" dirty="0">
                <a:solidFill>
                  <a:schemeClr val="bg2">
                    <a:lumMod val="75000"/>
                  </a:schemeClr>
                </a:solidFill>
                <a:latin typeface="Consolas" panose="020B0609020204030204" pitchFamily="49" charset="0"/>
              </a:rPr>
              <a:t>function </a:t>
            </a:r>
            <a:r>
              <a:rPr lang="en-US" sz="2000" dirty="0" smtClean="0">
                <a:solidFill>
                  <a:srgbClr val="FF5A36"/>
                </a:solidFill>
                <a:latin typeface="Consolas" panose="020B0609020204030204" pitchFamily="49" charset="0"/>
              </a:rPr>
              <a:t>app1</a:t>
            </a:r>
            <a:r>
              <a:rPr lang="en-US" sz="2000" dirty="0" smtClean="0">
                <a:solidFill>
                  <a:schemeClr val="bg1">
                    <a:lumMod val="50000"/>
                  </a:schemeClr>
                </a:solidFill>
                <a:latin typeface="Consolas" panose="020B0609020204030204" pitchFamily="49" charset="0"/>
              </a:rPr>
              <a:t>(</a:t>
            </a:r>
            <a:r>
              <a:rPr lang="en-US" sz="2000" dirty="0" smtClean="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r>
              <a:rPr lang="en-US" sz="2000" dirty="0" smtClean="0">
                <a:latin typeface="Consolas" panose="020B0609020204030204" pitchFamily="49" charset="0"/>
              </a:rPr>
              <a:t>    </a:t>
            </a:r>
            <a:r>
              <a:rPr lang="en-US" sz="2000" dirty="0" smtClean="0">
                <a:solidFill>
                  <a:srgbClr val="FFC000"/>
                </a:solidFill>
                <a:latin typeface="Consolas" panose="020B0609020204030204" pitchFamily="49" charset="0"/>
              </a:rPr>
              <a:t>return</a:t>
            </a:r>
            <a:r>
              <a:rPr lang="en-US" sz="2000" dirty="0" smtClean="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smtClean="0">
                <a:latin typeface="Consolas" panose="020B0609020204030204" pitchFamily="49" charset="0"/>
              </a:rPr>
              <a:t>x + y + z</a:t>
            </a:r>
            <a:r>
              <a:rPr lang="en-US" sz="2000" dirty="0">
                <a:solidFill>
                  <a:schemeClr val="bg1">
                    <a:lumMod val="50000"/>
                  </a:schemeClr>
                </a:solidFill>
                <a:latin typeface="Consolas" panose="020B0609020204030204" pitchFamily="49" charset="0"/>
              </a:rPr>
              <a:t>);</a:t>
            </a:r>
          </a:p>
          <a:p>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xmlns="" val="4017886653"/>
      </p:ext>
    </p:extLst>
  </p:cSld>
  <p:clrMapOvr>
    <a:masterClrMapping/>
  </p:clrMapOvr>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 function</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3" name="Rectangle 2"/>
          <p:cNvSpPr/>
          <p:nvPr/>
        </p:nvSpPr>
        <p:spPr>
          <a:xfrm>
            <a:off x="149188" y="1447800"/>
            <a:ext cx="8845624" cy="3816429"/>
          </a:xfrm>
          <a:prstGeom prst="rect">
            <a:avLst/>
          </a:prstGeom>
        </p:spPr>
        <p:txBody>
          <a:bodyPr wrap="square">
            <a:spAutoFit/>
          </a:bodyPr>
          <a:lstStyle/>
          <a:p>
            <a:r>
              <a:rPr lang="en-US" sz="2200" dirty="0">
                <a:solidFill>
                  <a:srgbClr val="FC6F0D"/>
                </a:solidFill>
                <a:latin typeface="Consolas" panose="020B0609020204030204" pitchFamily="49" charset="0"/>
                <a:cs typeface="Calibri" panose="020F0502020204030204" pitchFamily="34" charset="0"/>
              </a:rPr>
              <a:t>db.emp.find().</a:t>
            </a:r>
            <a:r>
              <a:rPr lang="en-US" sz="2200" dirty="0">
                <a:latin typeface="Consolas" panose="020B0609020204030204" pitchFamily="49" charset="0"/>
              </a:rPr>
              <a:t>forEach</a:t>
            </a:r>
            <a:r>
              <a:rPr lang="en-US" sz="2200" dirty="0">
                <a:solidFill>
                  <a:schemeClr val="bg1">
                    <a:lumMod val="50000"/>
                  </a:schemeClr>
                </a:solidFill>
                <a:latin typeface="Consolas" panose="020B0609020204030204" pitchFamily="49" charset="0"/>
              </a:rPr>
              <a:t>(</a:t>
            </a:r>
            <a:r>
              <a:rPr lang="en-US" sz="2200" dirty="0">
                <a:solidFill>
                  <a:schemeClr val="bg2">
                    <a:lumMod val="75000"/>
                  </a:schemeClr>
                </a:solidFill>
                <a:latin typeface="Consolas" panose="020B0609020204030204" pitchFamily="49" charset="0"/>
              </a:rPr>
              <a:t>function</a:t>
            </a:r>
            <a:r>
              <a:rPr lang="en-US" sz="2200" dirty="0">
                <a:solidFill>
                  <a:schemeClr val="bg1">
                    <a:lumMod val="50000"/>
                  </a:schemeClr>
                </a:solidFill>
                <a:latin typeface="Consolas" panose="020B0609020204030204" pitchFamily="49" charset="0"/>
              </a:rPr>
              <a:t>(</a:t>
            </a:r>
            <a:r>
              <a:rPr lang="en-US" sz="2200" dirty="0">
                <a:solidFill>
                  <a:srgbClr val="FFC000"/>
                </a:solidFill>
                <a:latin typeface="Consolas" panose="020B0609020204030204" pitchFamily="49" charset="0"/>
              </a:rPr>
              <a:t>doc</a:t>
            </a:r>
            <a:r>
              <a:rPr lang="en-US" sz="2200" dirty="0" smtClean="0">
                <a:solidFill>
                  <a:schemeClr val="bg1">
                    <a:lumMod val="50000"/>
                  </a:schemeClr>
                </a:solidFill>
                <a:latin typeface="Consolas" panose="020B0609020204030204" pitchFamily="49" charset="0"/>
              </a:rPr>
              <a:t>) {</a:t>
            </a:r>
            <a:endParaRPr lang="en-US" sz="2200" dirty="0">
              <a:solidFill>
                <a:schemeClr val="bg1">
                  <a:lumMod val="50000"/>
                </a:schemeClr>
              </a:solidFill>
              <a:latin typeface="Consolas" panose="020B0609020204030204" pitchFamily="49" charset="0"/>
            </a:endParaRPr>
          </a:p>
          <a:p>
            <a:r>
              <a:rPr lang="en-US" sz="2200" dirty="0" smtClean="0">
                <a:latin typeface="Consolas" panose="020B0609020204030204" pitchFamily="49" charset="0"/>
              </a:rPr>
              <a:t>      </a:t>
            </a:r>
            <a:r>
              <a:rPr lang="en-US" sz="2200" dirty="0">
                <a:solidFill>
                  <a:srgbClr val="00B0F0"/>
                </a:solidFill>
                <a:latin typeface="Consolas" panose="020B0609020204030204" pitchFamily="49" charset="0"/>
              </a:rPr>
              <a:t>if</a:t>
            </a:r>
            <a:r>
              <a:rPr lang="en-US" sz="2200" dirty="0" smtClean="0">
                <a:latin typeface="Consolas" panose="020B0609020204030204" pitchFamily="49" charset="0"/>
              </a:rPr>
              <a:t> </a:t>
            </a:r>
            <a:r>
              <a:rPr lang="en-US" sz="2200" dirty="0">
                <a:solidFill>
                  <a:schemeClr val="bg1">
                    <a:lumMod val="50000"/>
                  </a:schemeClr>
                </a:solidFill>
                <a:latin typeface="Consolas" panose="020B0609020204030204" pitchFamily="49" charset="0"/>
              </a:rPr>
              <a:t>(</a:t>
            </a:r>
            <a:r>
              <a:rPr lang="en-US" sz="2200" dirty="0">
                <a:solidFill>
                  <a:srgbClr val="FFC000"/>
                </a:solidFill>
                <a:latin typeface="Consolas" panose="020B0609020204030204" pitchFamily="49" charset="0"/>
              </a:rPr>
              <a:t>doc</a:t>
            </a:r>
            <a:r>
              <a:rPr lang="en-US" sz="2200" dirty="0">
                <a:latin typeface="Consolas" panose="020B0609020204030204" pitchFamily="49" charset="0"/>
              </a:rPr>
              <a:t>.ename </a:t>
            </a:r>
            <a:r>
              <a:rPr lang="en-US" sz="2200" dirty="0" smtClean="0">
                <a:solidFill>
                  <a:schemeClr val="accent5"/>
                </a:solidFill>
                <a:latin typeface="Consolas" panose="020B0609020204030204" pitchFamily="49" charset="0"/>
              </a:rPr>
              <a:t>==</a:t>
            </a:r>
            <a:r>
              <a:rPr lang="en-US" sz="2200" dirty="0" smtClean="0">
                <a:latin typeface="Consolas" panose="020B0609020204030204" pitchFamily="49" charset="0"/>
              </a:rPr>
              <a:t> </a:t>
            </a:r>
            <a:r>
              <a:rPr lang="en-US" sz="2200" dirty="0" smtClean="0">
                <a:solidFill>
                  <a:schemeClr val="bg1">
                    <a:lumMod val="50000"/>
                  </a:schemeClr>
                </a:solidFill>
                <a:latin typeface="Consolas" panose="020B0609020204030204" pitchFamily="49" charset="0"/>
              </a:rPr>
              <a:t>'</a:t>
            </a:r>
            <a:r>
              <a:rPr lang="en-US" sz="2200" dirty="0" smtClean="0">
                <a:solidFill>
                  <a:srgbClr val="00B050"/>
                </a:solidFill>
                <a:latin typeface="Consolas" panose="020B0609020204030204" pitchFamily="49" charset="0"/>
              </a:rPr>
              <a:t>saleel</a:t>
            </a:r>
            <a:r>
              <a:rPr lang="en-US" sz="2200" dirty="0" smtClean="0">
                <a:solidFill>
                  <a:schemeClr val="bg1">
                    <a:lumMod val="50000"/>
                  </a:schemeClr>
                </a:solidFill>
                <a:latin typeface="Consolas" panose="020B0609020204030204" pitchFamily="49" charset="0"/>
              </a:rPr>
              <a:t>')</a:t>
            </a:r>
            <a:endParaRPr lang="en-US" sz="2200" dirty="0">
              <a:solidFill>
                <a:schemeClr val="bg1">
                  <a:lumMod val="50000"/>
                </a:schemeClr>
              </a:solidFill>
              <a:latin typeface="Consolas" panose="020B0609020204030204" pitchFamily="49" charset="0"/>
            </a:endParaRPr>
          </a:p>
          <a:p>
            <a:r>
              <a:rPr lang="en-US" sz="2200" dirty="0" smtClean="0">
                <a:latin typeface="Consolas" panose="020B0609020204030204" pitchFamily="49" charset="0"/>
              </a:rPr>
              <a:t>      </a:t>
            </a:r>
            <a:r>
              <a:rPr lang="en-US" sz="2200" dirty="0">
                <a:solidFill>
                  <a:schemeClr val="bg1">
                    <a:lumMod val="50000"/>
                  </a:schemeClr>
                </a:solidFill>
                <a:latin typeface="Consolas" panose="020B0609020204030204" pitchFamily="49" charset="0"/>
              </a:rPr>
              <a:t>{</a:t>
            </a:r>
          </a:p>
          <a:p>
            <a:r>
              <a:rPr lang="en-US" sz="2200" dirty="0" smtClean="0">
                <a:latin typeface="Consolas" panose="020B0609020204030204" pitchFamily="49" charset="0"/>
              </a:rPr>
              <a:t>          </a:t>
            </a:r>
            <a:r>
              <a:rPr lang="en-US" sz="2200" dirty="0">
                <a:solidFill>
                  <a:srgbClr val="00B0F0"/>
                </a:solidFill>
                <a:latin typeface="Consolas" panose="020B0609020204030204" pitchFamily="49" charset="0"/>
              </a:rPr>
              <a:t>print</a:t>
            </a:r>
            <a:r>
              <a:rPr lang="en-US" sz="2200" dirty="0" smtClean="0">
                <a:latin typeface="Consolas" panose="020B0609020204030204" pitchFamily="49" charset="0"/>
              </a:rPr>
              <a:t> </a:t>
            </a:r>
            <a:r>
              <a:rPr lang="en-US" sz="2200" dirty="0">
                <a:solidFill>
                  <a:schemeClr val="bg1">
                    <a:lumMod val="50000"/>
                  </a:schemeClr>
                </a:solidFill>
                <a:latin typeface="Consolas" panose="020B0609020204030204" pitchFamily="49" charset="0"/>
              </a:rPr>
              <a:t>(</a:t>
            </a:r>
            <a:r>
              <a:rPr lang="en-US" sz="2200" dirty="0">
                <a:solidFill>
                  <a:srgbClr val="FFC000"/>
                </a:solidFill>
                <a:latin typeface="Consolas" panose="020B0609020204030204" pitchFamily="49" charset="0"/>
              </a:rPr>
              <a:t>doc</a:t>
            </a:r>
            <a:r>
              <a:rPr lang="en-US" sz="2200" dirty="0">
                <a:latin typeface="Consolas" panose="020B0609020204030204" pitchFamily="49" charset="0"/>
              </a:rPr>
              <a:t>.ename</a:t>
            </a:r>
            <a:r>
              <a:rPr lang="en-US" sz="2200" dirty="0">
                <a:solidFill>
                  <a:schemeClr val="bg1">
                    <a:lumMod val="50000"/>
                  </a:schemeClr>
                </a:solidFill>
                <a:latin typeface="Consolas" panose="020B0609020204030204" pitchFamily="49" charset="0"/>
              </a:rPr>
              <a:t>,</a:t>
            </a:r>
            <a:r>
              <a:rPr lang="en-US" sz="2200" dirty="0">
                <a:latin typeface="Consolas" panose="020B0609020204030204" pitchFamily="49" charset="0"/>
              </a:rPr>
              <a:t> </a:t>
            </a:r>
            <a:r>
              <a:rPr lang="en-US" sz="2200" dirty="0">
                <a:solidFill>
                  <a:srgbClr val="FFC000"/>
                </a:solidFill>
                <a:latin typeface="Consolas" panose="020B0609020204030204" pitchFamily="49" charset="0"/>
              </a:rPr>
              <a:t>doc</a:t>
            </a:r>
            <a:r>
              <a:rPr lang="en-US" sz="2200" dirty="0">
                <a:latin typeface="Consolas" panose="020B0609020204030204" pitchFamily="49" charset="0"/>
              </a:rPr>
              <a:t>.job</a:t>
            </a:r>
            <a:r>
              <a:rPr lang="en-US" sz="2200" dirty="0" smtClean="0">
                <a:solidFill>
                  <a:schemeClr val="bg1">
                    <a:lumMod val="50000"/>
                  </a:schemeClr>
                </a:solidFill>
                <a:latin typeface="Consolas" panose="020B0609020204030204" pitchFamily="49" charset="0"/>
              </a:rPr>
              <a:t>);</a:t>
            </a:r>
            <a:endParaRPr lang="en-US" sz="2200" dirty="0">
              <a:solidFill>
                <a:schemeClr val="bg1">
                  <a:lumMod val="50000"/>
                </a:schemeClr>
              </a:solidFill>
              <a:latin typeface="Consolas" panose="020B0609020204030204" pitchFamily="49" charset="0"/>
            </a:endParaRPr>
          </a:p>
          <a:p>
            <a:r>
              <a:rPr lang="en-US" sz="2200" dirty="0" smtClean="0">
                <a:latin typeface="Consolas" panose="020B0609020204030204" pitchFamily="49" charset="0"/>
              </a:rPr>
              <a:t>      </a:t>
            </a:r>
            <a:r>
              <a:rPr lang="en-US" sz="2200" dirty="0">
                <a:solidFill>
                  <a:schemeClr val="bg1">
                    <a:lumMod val="50000"/>
                  </a:schemeClr>
                </a:solidFill>
                <a:latin typeface="Consolas" panose="020B0609020204030204" pitchFamily="49" charset="0"/>
              </a:rPr>
              <a:t>}</a:t>
            </a:r>
          </a:p>
          <a:p>
            <a:r>
              <a:rPr lang="en-US" sz="2200" dirty="0" smtClean="0">
                <a:latin typeface="Consolas" panose="020B0609020204030204" pitchFamily="49" charset="0"/>
              </a:rPr>
              <a:t>      </a:t>
            </a:r>
            <a:r>
              <a:rPr lang="en-US" sz="2200" dirty="0">
                <a:solidFill>
                  <a:srgbClr val="00B0F0"/>
                </a:solidFill>
                <a:latin typeface="Consolas" panose="020B0609020204030204" pitchFamily="49" charset="0"/>
              </a:rPr>
              <a:t>else</a:t>
            </a:r>
            <a:r>
              <a:rPr lang="en-US" sz="2200" dirty="0" smtClean="0">
                <a:latin typeface="Consolas" panose="020B0609020204030204" pitchFamily="49" charset="0"/>
              </a:rPr>
              <a:t> </a:t>
            </a:r>
          </a:p>
          <a:p>
            <a:r>
              <a:rPr lang="en-US" sz="2200" dirty="0" smtClean="0">
                <a:latin typeface="Consolas" panose="020B0609020204030204" pitchFamily="49" charset="0"/>
              </a:rPr>
              <a:t>      </a:t>
            </a:r>
            <a:r>
              <a:rPr lang="en-US" sz="2200" dirty="0" smtClean="0">
                <a:solidFill>
                  <a:schemeClr val="bg1">
                    <a:lumMod val="50000"/>
                  </a:schemeClr>
                </a:solidFill>
                <a:latin typeface="Consolas" panose="020B0609020204030204" pitchFamily="49" charset="0"/>
              </a:rPr>
              <a:t>{</a:t>
            </a:r>
            <a:endParaRPr lang="en-US" sz="2200" dirty="0">
              <a:solidFill>
                <a:schemeClr val="bg1">
                  <a:lumMod val="50000"/>
                </a:schemeClr>
              </a:solidFill>
              <a:latin typeface="Consolas" panose="020B0609020204030204" pitchFamily="49" charset="0"/>
            </a:endParaRPr>
          </a:p>
          <a:p>
            <a:r>
              <a:rPr lang="en-US" sz="2200" dirty="0" smtClean="0">
                <a:latin typeface="Consolas" panose="020B0609020204030204" pitchFamily="49" charset="0"/>
              </a:rPr>
              <a:t>          </a:t>
            </a:r>
            <a:r>
              <a:rPr lang="en-US" sz="2200" dirty="0" smtClean="0">
                <a:solidFill>
                  <a:srgbClr val="00B0F0"/>
                </a:solidFill>
                <a:latin typeface="Consolas" panose="020B0609020204030204" pitchFamily="49" charset="0"/>
              </a:rPr>
              <a:t>quit</a:t>
            </a:r>
            <a:r>
              <a:rPr lang="en-US" sz="2200" dirty="0">
                <a:solidFill>
                  <a:schemeClr val="bg1">
                    <a:lumMod val="50000"/>
                  </a:schemeClr>
                </a:solidFill>
                <a:latin typeface="Consolas" panose="020B0609020204030204" pitchFamily="49" charset="0"/>
              </a:rPr>
              <a:t>;</a:t>
            </a:r>
          </a:p>
          <a:p>
            <a:r>
              <a:rPr lang="en-US" sz="2200" dirty="0" smtClean="0">
                <a:latin typeface="Consolas" panose="020B0609020204030204" pitchFamily="49" charset="0"/>
              </a:rPr>
              <a:t>      </a:t>
            </a:r>
            <a:r>
              <a:rPr lang="en-US" sz="2200" dirty="0" smtClean="0">
                <a:solidFill>
                  <a:schemeClr val="bg1">
                    <a:lumMod val="50000"/>
                  </a:schemeClr>
                </a:solidFill>
                <a:latin typeface="Consolas" panose="020B0609020204030204" pitchFamily="49" charset="0"/>
              </a:rPr>
              <a:t>};</a:t>
            </a:r>
            <a:endParaRPr lang="en-US" sz="2200" dirty="0">
              <a:solidFill>
                <a:schemeClr val="bg1">
                  <a:lumMod val="50000"/>
                </a:schemeClr>
              </a:solidFill>
              <a:latin typeface="Consolas" panose="020B0609020204030204" pitchFamily="49" charset="0"/>
            </a:endParaRPr>
          </a:p>
          <a:p>
            <a:r>
              <a:rPr lang="en-US" sz="2200" dirty="0" smtClean="0">
                <a:solidFill>
                  <a:schemeClr val="bg1">
                    <a:lumMod val="50000"/>
                  </a:schemeClr>
                </a:solidFill>
                <a:latin typeface="Consolas" panose="020B0609020204030204" pitchFamily="49" charset="0"/>
              </a:rPr>
              <a:t>   }</a:t>
            </a:r>
          </a:p>
          <a:p>
            <a:r>
              <a:rPr lang="en-US" sz="2200" dirty="0" smtClean="0">
                <a:solidFill>
                  <a:schemeClr val="bg1">
                    <a:lumMod val="50000"/>
                  </a:schemeClr>
                </a:solidFill>
                <a:latin typeface="Consolas" panose="020B0609020204030204" pitchFamily="49" charset="0"/>
              </a:rPr>
              <a:t>)</a:t>
            </a:r>
            <a:endParaRPr lang="en-US" sz="2200" dirty="0">
              <a:solidFill>
                <a:schemeClr val="bg1">
                  <a:lumMod val="50000"/>
                </a:schemeClr>
              </a:solidFill>
              <a:latin typeface="Consolas" panose="020B0609020204030204" pitchFamily="49" charset="0"/>
            </a:endParaRPr>
          </a:p>
        </p:txBody>
      </p:sp>
    </p:spTree>
    <p:extLst>
      <p:ext uri="{BB962C8B-B14F-4D97-AF65-F5344CB8AC3E}">
        <p14:creationId xmlns:p14="http://schemas.microsoft.com/office/powerpoint/2010/main" xmlns="" val="1490720449"/>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CAP Theorem?</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pic>
        <p:nvPicPr>
          <p:cNvPr id="5" name="Picture 2" descr="https://cdn-images-1.medium.com/max/1600/1*WPnv_6sG9k4oG3S1A09MDA.jpe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0" y="638433"/>
            <a:ext cx="4143704" cy="3247767"/>
          </a:xfrm>
          <a:prstGeom prst="rect">
            <a:avLst/>
          </a:prstGeom>
          <a:noFill/>
          <a:extLst>
            <a:ext uri="{909E8E84-426E-40DD-AFC4-6F175D3DCCD1}">
              <a14:hiddenFill xmlns:a14="http://schemas.microsoft.com/office/drawing/2010/main" xmlns="">
                <a:solidFill>
                  <a:srgbClr val="FFFFFF"/>
                </a:solidFill>
              </a14:hiddenFill>
            </a:ext>
          </a:extLst>
        </p:spPr>
      </p:pic>
      <p:sp>
        <p:nvSpPr>
          <p:cNvPr id="3" name="Rectangle 2"/>
          <p:cNvSpPr/>
          <p:nvPr/>
        </p:nvSpPr>
        <p:spPr>
          <a:xfrm>
            <a:off x="3657600" y="838200"/>
            <a:ext cx="5334000" cy="1569660"/>
          </a:xfrm>
          <a:prstGeom prst="rect">
            <a:avLst/>
          </a:prstGeom>
        </p:spPr>
        <p:txBody>
          <a:bodyPr wrap="square">
            <a:spAutoFit/>
          </a:bodyPr>
          <a:lstStyle/>
          <a:p>
            <a:pPr algn="just"/>
            <a:r>
              <a:rPr lang="en-IN" sz="2400" dirty="0">
                <a:solidFill>
                  <a:srgbClr val="222635"/>
                </a:solidFill>
                <a:latin typeface="Cambria" panose="02040503050406030204" pitchFamily="18" charset="0"/>
              </a:rPr>
              <a:t>CAP theorem states that any database system can only attain two out of following states which is </a:t>
            </a:r>
            <a:r>
              <a:rPr lang="en-IN" sz="2400" b="1" i="1" dirty="0">
                <a:solidFill>
                  <a:schemeClr val="accent4">
                    <a:lumMod val="50000"/>
                  </a:schemeClr>
                </a:solidFill>
                <a:latin typeface="Cambria" panose="02040503050406030204" pitchFamily="18" charset="0"/>
              </a:rPr>
              <a:t>Consistency, Availability and Partition Tolerance</a:t>
            </a:r>
            <a:r>
              <a:rPr lang="en-IN" sz="2400" dirty="0">
                <a:solidFill>
                  <a:srgbClr val="222635"/>
                </a:solidFill>
                <a:latin typeface="Cambria" panose="02040503050406030204" pitchFamily="18" charset="0"/>
              </a:rPr>
              <a:t>. </a:t>
            </a:r>
            <a:endParaRPr lang="en-IN" sz="2400" dirty="0"/>
          </a:p>
        </p:txBody>
      </p:sp>
      <p:sp>
        <p:nvSpPr>
          <p:cNvPr id="7" name="Rectangle 6"/>
          <p:cNvSpPr/>
          <p:nvPr/>
        </p:nvSpPr>
        <p:spPr>
          <a:xfrm>
            <a:off x="228600" y="3810000"/>
            <a:ext cx="8763000" cy="2462213"/>
          </a:xfrm>
          <a:prstGeom prst="rect">
            <a:avLst/>
          </a:prstGeom>
        </p:spPr>
        <p:txBody>
          <a:bodyPr wrap="square">
            <a:spAutoFit/>
          </a:bodyPr>
          <a:lstStyle/>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Consistency</a:t>
            </a:r>
            <a:r>
              <a:rPr lang="en-IN" sz="2200" dirty="0">
                <a:solidFill>
                  <a:srgbClr val="222635"/>
                </a:solidFill>
                <a:latin typeface="Cambria" panose="02040503050406030204" pitchFamily="18" charset="0"/>
              </a:rPr>
              <a:t>: Any changes to a particular record stored in database, in form of inserts, updates or deletes is seen as it is, by other users accessing that record at that particular time</a:t>
            </a:r>
            <a:r>
              <a:rPr lang="en-IN" sz="2200" dirty="0" smtClean="0">
                <a:solidFill>
                  <a:srgbClr val="222635"/>
                </a:solidFill>
                <a:latin typeface="Cambria" panose="02040503050406030204" pitchFamily="18" charset="0"/>
              </a:rPr>
              <a:t>.</a:t>
            </a:r>
            <a:endParaRPr lang="en-IN" sz="2200" dirty="0">
              <a:solidFill>
                <a:srgbClr val="222635"/>
              </a:solidFill>
              <a:latin typeface="Cambria" panose="02040503050406030204" pitchFamily="18" charset="0"/>
            </a:endParaRPr>
          </a:p>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Availability</a:t>
            </a:r>
            <a:r>
              <a:rPr lang="en-IN" sz="2200" dirty="0">
                <a:solidFill>
                  <a:srgbClr val="222635"/>
                </a:solidFill>
                <a:latin typeface="Cambria" panose="02040503050406030204" pitchFamily="18" charset="0"/>
              </a:rPr>
              <a:t>: The system continues to work and serve data inspite of node failures.</a:t>
            </a:r>
          </a:p>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Partition</a:t>
            </a:r>
            <a:r>
              <a:rPr lang="en-IN" sz="2200" dirty="0">
                <a:solidFill>
                  <a:srgbClr val="222635"/>
                </a:solidFill>
                <a:latin typeface="Cambria" panose="02040503050406030204" pitchFamily="18" charset="0"/>
              </a:rPr>
              <a:t> </a:t>
            </a:r>
            <a:r>
              <a:rPr lang="en-IN" sz="2200" b="1" i="1" dirty="0">
                <a:solidFill>
                  <a:srgbClr val="C41A1A"/>
                </a:solidFill>
                <a:latin typeface="Cambria" panose="02040503050406030204" pitchFamily="18" charset="0"/>
              </a:rPr>
              <a:t>Tolerance</a:t>
            </a:r>
            <a:r>
              <a:rPr lang="en-IN" sz="2200" dirty="0">
                <a:solidFill>
                  <a:srgbClr val="222635"/>
                </a:solidFill>
                <a:latin typeface="Cambria" panose="02040503050406030204" pitchFamily="18" charset="0"/>
              </a:rPr>
              <a:t>: The database system could be stored based on distributed architecture such as Hadoop (HDFS).</a:t>
            </a:r>
            <a:endParaRPr lang="en-IN" sz="2200" b="0" i="0" dirty="0">
              <a:solidFill>
                <a:srgbClr val="222635"/>
              </a:solidFill>
              <a:effectLst/>
              <a:latin typeface="Cambria" panose="02040503050406030204" pitchFamily="18" charset="0"/>
            </a:endParaRPr>
          </a:p>
        </p:txBody>
      </p:sp>
    </p:spTree>
    <p:extLst>
      <p:ext uri="{BB962C8B-B14F-4D97-AF65-F5344CB8AC3E}">
        <p14:creationId xmlns:p14="http://schemas.microsoft.com/office/powerpoint/2010/main" xmlns="" val="2828660110"/>
      </p:ext>
    </p:extLst>
  </p:cSld>
  <p:clrMapOvr>
    <a:masterClrMapping/>
  </p:clrMapOvr>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419100" y="2861953"/>
            <a:ext cx="8305800" cy="1477328"/>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update() method updates a single document. Set the Multi Parameter to update all documents that match the query criteria.</a:t>
            </a:r>
            <a:endParaRPr lang="en-US" dirty="0" smtClean="0">
              <a:solidFill>
                <a:srgbClr val="222222"/>
              </a:solidFill>
              <a:latin typeface="arial" panose="020B0604020202020204" pitchFamily="34" charset="0"/>
            </a:endParaRPr>
          </a:p>
        </p:txBody>
      </p:sp>
    </p:spTree>
    <p:extLst>
      <p:ext uri="{BB962C8B-B14F-4D97-AF65-F5344CB8AC3E}">
        <p14:creationId xmlns:p14="http://schemas.microsoft.com/office/powerpoint/2010/main" xmlns="" val="2844348414"/>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33354" y="1611868"/>
            <a:ext cx="8289449" cy="646331"/>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db.collection.update</a:t>
            </a:r>
            <a:r>
              <a:rPr lang="en-IN" dirty="0" smtClean="0">
                <a:solidFill>
                  <a:srgbClr val="049DC8"/>
                </a:solidFill>
                <a:latin typeface="Consolas" panose="020B0609020204030204" pitchFamily="49" charset="0"/>
                <a:cs typeface="Calibri" panose="020F0502020204030204" pitchFamily="34" charset="0"/>
              </a:rPr>
              <a:t>({ query }, { update }, { options })</a:t>
            </a:r>
          </a:p>
          <a:p>
            <a:pPr>
              <a:spcBef>
                <a:spcPct val="0"/>
              </a:spcBef>
            </a:pPr>
            <a:r>
              <a:rPr lang="en-IN" dirty="0">
                <a:solidFill>
                  <a:srgbClr val="049DC8"/>
                </a:solidFill>
                <a:latin typeface="Consolas" panose="020B0609020204030204" pitchFamily="49" charset="0"/>
                <a:cs typeface="Calibri" panose="020F0502020204030204" pitchFamily="34" charset="0"/>
              </a:rPr>
              <a:t>db.collection.update</a:t>
            </a:r>
            <a:r>
              <a:rPr lang="en-IN" dirty="0" smtClean="0">
                <a:solidFill>
                  <a:srgbClr val="049DC8"/>
                </a:solidFill>
                <a:latin typeface="Consolas" panose="020B0609020204030204" pitchFamily="49" charset="0"/>
                <a:cs typeface="Calibri" panose="020F0502020204030204" pitchFamily="34" charset="0"/>
              </a:rPr>
              <a:t>({ query }, { $set:{ update }}, { options })</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8" y="762000"/>
            <a:ext cx="8845624" cy="677108"/>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smtClean="0">
                <a:solidFill>
                  <a:srgbClr val="B22251"/>
                </a:solidFill>
                <a:latin typeface="Consolas" panose="020B0609020204030204" pitchFamily="49" charset="0"/>
              </a:rPr>
              <a:t>multi</a:t>
            </a:r>
            <a:r>
              <a:rPr lang="en-US" dirty="0" smtClean="0"/>
              <a:t> </a:t>
            </a:r>
            <a:r>
              <a:rPr lang="en-US" dirty="0"/>
              <a:t>Parameter to update all documents that match the query criteria.</a:t>
            </a:r>
            <a:endParaRPr lang="en-IN" dirty="0"/>
          </a:p>
        </p:txBody>
      </p:sp>
      <p:sp>
        <p:nvSpPr>
          <p:cNvPr id="3" name="Rectangle 2"/>
          <p:cNvSpPr/>
          <p:nvPr/>
        </p:nvSpPr>
        <p:spPr>
          <a:xfrm>
            <a:off x="0" y="3352800"/>
            <a:ext cx="9144000" cy="169277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db.emp.update({ job: 'abc1' }, { job: 'sales</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 upsert: true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db.emp.update({ job: '</a:t>
            </a:r>
            <a:r>
              <a:rPr lang="en-US" sz="2200" dirty="0" err="1" smtClean="0">
                <a:solidFill>
                  <a:srgbClr val="FC6F0D"/>
                </a:solidFill>
                <a:latin typeface="Calibri" panose="020F0502020204030204" pitchFamily="34" charset="0"/>
                <a:cs typeface="Calibri" panose="020F0502020204030204" pitchFamily="34" charset="0"/>
              </a:rPr>
              <a:t>bbc</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set</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job:'</a:t>
            </a:r>
            <a:r>
              <a:rPr lang="en-US" sz="2200" dirty="0" err="1">
                <a:solidFill>
                  <a:srgbClr val="FC6F0D"/>
                </a:solidFill>
                <a:latin typeface="Calibri" panose="020F0502020204030204" pitchFamily="34" charset="0"/>
                <a:cs typeface="Calibri" panose="020F0502020204030204" pitchFamily="34" charset="0"/>
              </a:rPr>
              <a:t>abc</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 { upsert : true</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multi: true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db.emp.update({ ename</a:t>
            </a:r>
            <a:r>
              <a:rPr lang="en-US" sz="2200" dirty="0">
                <a:solidFill>
                  <a:srgbClr val="FC6F0D"/>
                </a:solidFill>
                <a:latin typeface="Calibri" panose="020F0502020204030204" pitchFamily="34" charset="0"/>
                <a:cs typeface="Calibri" panose="020F0502020204030204" pitchFamily="34" charset="0"/>
              </a:rPr>
              <a:t>: 'saleel' </a:t>
            </a:r>
            <a:r>
              <a:rPr lang="en-US" sz="2200" dirty="0" smtClean="0">
                <a:solidFill>
                  <a:srgbClr val="FC6F0D"/>
                </a:solidFill>
                <a:latin typeface="Calibri" panose="020F0502020204030204" pitchFamily="34" charset="0"/>
                <a:cs typeface="Calibri" panose="020F0502020204030204" pitchFamily="34" charset="0"/>
              </a:rPr>
              <a:t>}, { $set : { </a:t>
            </a:r>
            <a:r>
              <a:rPr lang="en-US" sz="2200" dirty="0">
                <a:solidFill>
                  <a:srgbClr val="FC6F0D"/>
                </a:solidFill>
                <a:latin typeface="Calibri" panose="020F0502020204030204" pitchFamily="34" charset="0"/>
                <a:cs typeface="Calibri" panose="020F0502020204030204" pitchFamily="34" charset="0"/>
              </a:rPr>
              <a:t>size</a:t>
            </a:r>
            <a:r>
              <a:rPr lang="en-US" sz="2200" dirty="0" smtClean="0">
                <a:solidFill>
                  <a:srgbClr val="FC6F0D"/>
                </a:solidFill>
                <a:latin typeface="Calibri" panose="020F0502020204030204" pitchFamily="34" charset="0"/>
                <a:cs typeface="Calibri" panose="020F0502020204030204" pitchFamily="34" charset="0"/>
              </a:rPr>
              <a:t>: 'small</a:t>
            </a:r>
            <a:r>
              <a:rPr lang="en-US" sz="2200" dirty="0">
                <a:solidFill>
                  <a:srgbClr val="FC6F0D"/>
                </a:solidFill>
                <a:latin typeface="Calibri" panose="020F0502020204030204" pitchFamily="34" charset="0"/>
                <a:cs typeface="Calibri" panose="020F0502020204030204" pitchFamily="34" charset="0"/>
              </a:rPr>
              <a:t>', color</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'red</a:t>
            </a:r>
            <a:r>
              <a:rPr lang="en-US" sz="2200" dirty="0" smtClean="0">
                <a:solidFill>
                  <a:srgbClr val="FC6F0D"/>
                </a:solidFill>
                <a:latin typeface="Calibri" panose="020F0502020204030204" pitchFamily="34" charset="0"/>
                <a:cs typeface="Calibri" panose="020F0502020204030204" pitchFamily="34" charset="0"/>
              </a:rPr>
              <a:t>', 'blue</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 } }, { multi: true } );</a:t>
            </a:r>
            <a:endParaRPr lang="en-US" sz="2200" dirty="0">
              <a:solidFill>
                <a:srgbClr val="FC6F0D"/>
              </a:solidFill>
              <a:latin typeface="Calibri" panose="020F0502020204030204" pitchFamily="34" charset="0"/>
              <a:cs typeface="Calibri" panose="020F0502020204030204" pitchFamily="34" charset="0"/>
            </a:endParaRPr>
          </a:p>
        </p:txBody>
      </p:sp>
      <p:sp>
        <p:nvSpPr>
          <p:cNvPr id="5" name="Rectangle 4"/>
          <p:cNvSpPr/>
          <p:nvPr/>
        </p:nvSpPr>
        <p:spPr>
          <a:xfrm>
            <a:off x="32657" y="2438400"/>
            <a:ext cx="8962155" cy="707886"/>
          </a:xfrm>
          <a:prstGeom prst="rect">
            <a:avLst/>
          </a:prstGeom>
        </p:spPr>
        <p:txBody>
          <a:bodyPr wrap="square">
            <a:spAutoFit/>
          </a:bodyPr>
          <a:lstStyle/>
          <a:p>
            <a:r>
              <a:rPr lang="en-US" sz="2000" dirty="0" smtClean="0">
                <a:solidFill>
                  <a:srgbClr val="B22251"/>
                </a:solidFill>
                <a:latin typeface="Consolas" panose="020B0609020204030204" pitchFamily="49" charset="0"/>
              </a:rPr>
              <a:t>Options : { </a:t>
            </a:r>
            <a:r>
              <a:rPr lang="en-US" sz="2000" dirty="0">
                <a:solidFill>
                  <a:srgbClr val="B22251"/>
                </a:solidFill>
                <a:latin typeface="Consolas" panose="020B0609020204030204" pitchFamily="49" charset="0"/>
              </a:rPr>
              <a:t>$set: { </a:t>
            </a:r>
            <a:r>
              <a:rPr lang="en-US" sz="2000" dirty="0" smtClean="0">
                <a:solidFill>
                  <a:srgbClr val="B22251"/>
                </a:solidFill>
                <a:latin typeface="Consolas" panose="020B0609020204030204" pitchFamily="49" charset="0"/>
              </a:rPr>
              <a:t>field: value </a:t>
            </a:r>
            <a:r>
              <a:rPr lang="en-US" sz="2000" dirty="0">
                <a:solidFill>
                  <a:srgbClr val="B22251"/>
                </a:solidFill>
                <a:latin typeface="Consolas" panose="020B0609020204030204" pitchFamily="49" charset="0"/>
              </a:rPr>
              <a:t>} }, { multi: true, upsert: true }</a:t>
            </a:r>
          </a:p>
        </p:txBody>
      </p:sp>
    </p:spTree>
    <p:extLst>
      <p:ext uri="{BB962C8B-B14F-4D97-AF65-F5344CB8AC3E}">
        <p14:creationId xmlns:p14="http://schemas.microsoft.com/office/powerpoint/2010/main" xmlns="" val="2473691024"/>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r>
              <a:rPr lang="en-IN" dirty="0" smtClean="0"/>
              <a:t>()</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smtClean="0">
                <a:solidFill>
                  <a:srgbClr val="C00000"/>
                </a:solidFill>
                <a:latin typeface="arial" panose="020B0604020202020204" pitchFamily="34" charset="0"/>
              </a:rPr>
              <a:t>updateOne()</a:t>
            </a:r>
            <a:r>
              <a:rPr lang="en-US" dirty="0" smtClean="0">
                <a:solidFill>
                  <a:srgbClr val="222222"/>
                </a:solidFill>
                <a:latin typeface="arial" panose="020B0604020202020204" pitchFamily="34" charset="0"/>
              </a:rPr>
              <a:t> </a:t>
            </a:r>
            <a:r>
              <a:rPr lang="en-US" dirty="0">
                <a:solidFill>
                  <a:srgbClr val="222222"/>
                </a:solidFill>
                <a:latin typeface="arial" panose="020B0604020202020204" pitchFamily="34" charset="0"/>
              </a:rPr>
              <a:t>operations can add fields to existing documents using the </a:t>
            </a:r>
            <a:r>
              <a:rPr lang="en-US" dirty="0">
                <a:solidFill>
                  <a:srgbClr val="00B0F0"/>
                </a:solidFill>
                <a:latin typeface="arial" panose="020B0604020202020204" pitchFamily="34" charset="0"/>
              </a:rPr>
              <a:t>$set</a:t>
            </a:r>
            <a:r>
              <a:rPr lang="en-US" dirty="0">
                <a:solidFill>
                  <a:srgbClr val="222222"/>
                </a:solidFill>
                <a:latin typeface="arial" panose="020B0604020202020204" pitchFamily="34" charset="0"/>
              </a:rPr>
              <a:t> operator.</a:t>
            </a:r>
            <a:endParaRPr lang="en-US" dirty="0"/>
          </a:p>
        </p:txBody>
      </p:sp>
    </p:spTree>
    <p:extLst>
      <p:ext uri="{BB962C8B-B14F-4D97-AF65-F5344CB8AC3E}">
        <p14:creationId xmlns:p14="http://schemas.microsoft.com/office/powerpoint/2010/main" xmlns="" val="2191941974"/>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49188" y="762000"/>
            <a:ext cx="8845624" cy="369332"/>
          </a:xfrm>
          <a:prstGeom prst="rect">
            <a:avLst/>
          </a:prstGeom>
        </p:spPr>
        <p:txBody>
          <a:bodyPr wrap="square">
            <a:spAutoFit/>
          </a:bodyPr>
          <a:lstStyle/>
          <a:p>
            <a:r>
              <a:rPr lang="en-US" dirty="0"/>
              <a:t>Updates a </a:t>
            </a:r>
            <a:r>
              <a:rPr lang="en-US" dirty="0">
                <a:solidFill>
                  <a:srgbClr val="FF8C00"/>
                </a:solidFill>
              </a:rPr>
              <a:t>single </a:t>
            </a:r>
            <a:r>
              <a:rPr lang="en-US" dirty="0"/>
              <a:t>document within the collection based on the filter.</a:t>
            </a:r>
            <a:endParaRPr lang="en-IN" dirty="0"/>
          </a:p>
        </p:txBody>
      </p:sp>
      <p:sp>
        <p:nvSpPr>
          <p:cNvPr id="8" name="Rectangle 7"/>
          <p:cNvSpPr/>
          <p:nvPr/>
        </p:nvSpPr>
        <p:spPr>
          <a:xfrm>
            <a:off x="154136" y="14594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db.collection.updateOne</a:t>
            </a:r>
            <a:r>
              <a:rPr lang="en-US" dirty="0" smtClean="0">
                <a:solidFill>
                  <a:srgbClr val="049DC8"/>
                </a:solidFill>
                <a:latin typeface="Consolas" panose="020B0609020204030204" pitchFamily="49" charset="0"/>
                <a:cs typeface="Calibri" panose="020F0502020204030204" pitchFamily="34" charset="0"/>
              </a:rPr>
              <a:t>({ filter }, </a:t>
            </a:r>
            <a:r>
              <a:rPr lang="en-IN" dirty="0" smtClean="0">
                <a:solidFill>
                  <a:srgbClr val="049DC8"/>
                </a:solidFill>
                <a:latin typeface="Consolas" panose="020B0609020204030204" pitchFamily="49" charset="0"/>
                <a:cs typeface="Calibri" panose="020F0502020204030204" pitchFamily="34" charset="0"/>
              </a:rPr>
              <a:t>{ $</a:t>
            </a:r>
            <a:r>
              <a:rPr lang="en-IN" dirty="0">
                <a:solidFill>
                  <a:srgbClr val="049DC8"/>
                </a:solidFill>
                <a:latin typeface="Consolas" panose="020B0609020204030204" pitchFamily="49" charset="0"/>
                <a:cs typeface="Calibri" panose="020F0502020204030204" pitchFamily="34" charset="0"/>
              </a:rPr>
              <a:t>set:{update</a:t>
            </a:r>
            <a:r>
              <a:rPr lang="en-IN" dirty="0" smtClean="0">
                <a:solidFill>
                  <a:srgbClr val="049DC8"/>
                </a:solidFill>
                <a:latin typeface="Consolas" panose="020B0609020204030204" pitchFamily="49" charset="0"/>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 { options })</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8" y="1981200"/>
            <a:ext cx="8845624" cy="400110"/>
          </a:xfrm>
          <a:prstGeom prst="rect">
            <a:avLst/>
          </a:prstGeom>
        </p:spPr>
        <p:txBody>
          <a:bodyPr wrap="square">
            <a:spAutoFit/>
          </a:bodyPr>
          <a:lstStyle/>
          <a:p>
            <a:r>
              <a:rPr lang="en-US" sz="2000" dirty="0" smtClean="0">
                <a:solidFill>
                  <a:srgbClr val="B22251"/>
                </a:solidFill>
                <a:latin typeface="Consolas" panose="020B0609020204030204" pitchFamily="49" charset="0"/>
              </a:rPr>
              <a:t>Options : { </a:t>
            </a:r>
            <a:r>
              <a:rPr lang="en-US" sz="2000" dirty="0">
                <a:solidFill>
                  <a:srgbClr val="B22251"/>
                </a:solidFill>
                <a:latin typeface="Consolas" panose="020B0609020204030204" pitchFamily="49" charset="0"/>
              </a:rPr>
              <a:t>$set: </a:t>
            </a:r>
            <a:r>
              <a:rPr lang="en-US" sz="2000" dirty="0" smtClean="0">
                <a:solidFill>
                  <a:srgbClr val="B22251"/>
                </a:solidFill>
                <a:latin typeface="Consolas" panose="020B0609020204030204" pitchFamily="49" charset="0"/>
              </a:rPr>
              <a:t>{ field</a:t>
            </a:r>
            <a:r>
              <a:rPr lang="en-US" sz="2000" dirty="0">
                <a:solidFill>
                  <a:srgbClr val="B22251"/>
                </a:solidFill>
                <a:latin typeface="Consolas" panose="020B0609020204030204" pitchFamily="49" charset="0"/>
              </a:rPr>
              <a:t>: value } }, { </a:t>
            </a:r>
            <a:r>
              <a:rPr lang="en-US" sz="2000" dirty="0" smtClean="0">
                <a:solidFill>
                  <a:srgbClr val="B22251"/>
                </a:solidFill>
                <a:latin typeface="Consolas" panose="020B0609020204030204" pitchFamily="49" charset="0"/>
              </a:rPr>
              <a:t>upsert</a:t>
            </a:r>
            <a:r>
              <a:rPr lang="en-US" sz="2000" dirty="0">
                <a:solidFill>
                  <a:srgbClr val="B22251"/>
                </a:solidFill>
                <a:latin typeface="Consolas" panose="020B0609020204030204" pitchFamily="49" charset="0"/>
              </a:rPr>
              <a:t>: true }</a:t>
            </a:r>
          </a:p>
        </p:txBody>
      </p:sp>
      <p:sp>
        <p:nvSpPr>
          <p:cNvPr id="2" name="Rectangle 1"/>
          <p:cNvSpPr/>
          <p:nvPr/>
        </p:nvSpPr>
        <p:spPr>
          <a:xfrm>
            <a:off x="149188" y="5021759"/>
            <a:ext cx="8845624" cy="76944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db.emp.updateOne({ ename </a:t>
            </a:r>
            <a:r>
              <a:rPr lang="en-US" sz="2200" dirty="0">
                <a:solidFill>
                  <a:srgbClr val="FC6F0D"/>
                </a:solidFill>
                <a:latin typeface="Calibri" panose="020F0502020204030204" pitchFamily="34" charset="0"/>
                <a:cs typeface="Calibri" panose="020F0502020204030204" pitchFamily="34" charset="0"/>
              </a:rPr>
              <a:t>: 'saleel1' </a:t>
            </a:r>
            <a:r>
              <a:rPr lang="en-US" sz="2200" dirty="0" smtClean="0">
                <a:solidFill>
                  <a:srgbClr val="FC6F0D"/>
                </a:solidFill>
                <a:latin typeface="Calibri" panose="020F0502020204030204" pitchFamily="34" charset="0"/>
                <a:cs typeface="Calibri" panose="020F0502020204030204" pitchFamily="34" charset="0"/>
              </a:rPr>
              <a:t>}, { $set : { job </a:t>
            </a:r>
            <a:r>
              <a:rPr lang="en-US" sz="2200" dirty="0">
                <a:solidFill>
                  <a:srgbClr val="FC6F0D"/>
                </a:solidFill>
                <a:latin typeface="Calibri" panose="020F0502020204030204" pitchFamily="34" charset="0"/>
                <a:cs typeface="Calibri" panose="020F0502020204030204" pitchFamily="34" charset="0"/>
              </a:rPr>
              <a:t>: 'A' </a:t>
            </a:r>
            <a:r>
              <a:rPr lang="en-US" sz="2200" dirty="0" smtClean="0">
                <a:solidFill>
                  <a:srgbClr val="FC6F0D"/>
                </a:solidFill>
                <a:latin typeface="Calibri" panose="020F0502020204030204" pitchFamily="34" charset="0"/>
                <a:cs typeface="Calibri" panose="020F0502020204030204" pitchFamily="34" charset="0"/>
              </a:rPr>
              <a:t>} })</a:t>
            </a:r>
          </a:p>
          <a:p>
            <a:r>
              <a:rPr lang="en-US" sz="2200" dirty="0" smtClean="0">
                <a:solidFill>
                  <a:srgbClr val="FC6F0D"/>
                </a:solidFill>
                <a:latin typeface="Calibri" panose="020F0502020204030204" pitchFamily="34" charset="0"/>
                <a:cs typeface="Calibri" panose="020F0502020204030204" pitchFamily="34" charset="0"/>
              </a:rPr>
              <a:t>db.emp.updateOne({ename </a:t>
            </a:r>
            <a:r>
              <a:rPr lang="en-US" sz="2200" dirty="0">
                <a:solidFill>
                  <a:srgbClr val="FC6F0D"/>
                </a:solidFill>
                <a:latin typeface="Calibri" panose="020F0502020204030204" pitchFamily="34" charset="0"/>
                <a:cs typeface="Calibri" panose="020F0502020204030204" pitchFamily="34" charset="0"/>
              </a:rPr>
              <a:t>: 'saleel2' </a:t>
            </a:r>
            <a:r>
              <a:rPr lang="en-US" sz="2200" dirty="0" smtClean="0">
                <a:solidFill>
                  <a:srgbClr val="FC6F0D"/>
                </a:solidFill>
                <a:latin typeface="Calibri" panose="020F0502020204030204" pitchFamily="34" charset="0"/>
                <a:cs typeface="Calibri" panose="020F0502020204030204" pitchFamily="34" charset="0"/>
              </a:rPr>
              <a:t>}, { $set : { job </a:t>
            </a:r>
            <a:r>
              <a:rPr lang="en-US" sz="2200" dirty="0">
                <a:solidFill>
                  <a:srgbClr val="FC6F0D"/>
                </a:solidFill>
                <a:latin typeface="Calibri" panose="020F0502020204030204" pitchFamily="34" charset="0"/>
                <a:cs typeface="Calibri" panose="020F0502020204030204" pitchFamily="34" charset="0"/>
              </a:rPr>
              <a:t>: 'A' </a:t>
            </a:r>
            <a:r>
              <a:rPr lang="en-US" sz="2200" dirty="0" smtClean="0">
                <a:solidFill>
                  <a:srgbClr val="FC6F0D"/>
                </a:solidFill>
                <a:latin typeface="Calibri" panose="020F0502020204030204" pitchFamily="34" charset="0"/>
                <a:cs typeface="Calibri" panose="020F0502020204030204" pitchFamily="34" charset="0"/>
              </a:rPr>
              <a:t>} }, { </a:t>
            </a:r>
            <a:r>
              <a:rPr lang="en-US" sz="2200" dirty="0">
                <a:solidFill>
                  <a:srgbClr val="FC6F0D"/>
                </a:solidFill>
                <a:latin typeface="Calibri" panose="020F0502020204030204" pitchFamily="34" charset="0"/>
                <a:cs typeface="Calibri" panose="020F0502020204030204" pitchFamily="34" charset="0"/>
              </a:rPr>
              <a:t>upsert: true </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grpSp>
        <p:nvGrpSpPr>
          <p:cNvPr id="23" name="Group 22"/>
          <p:cNvGrpSpPr/>
          <p:nvPr/>
        </p:nvGrpSpPr>
        <p:grpSpPr>
          <a:xfrm>
            <a:off x="819068" y="2502932"/>
            <a:ext cx="7431399" cy="2461005"/>
            <a:chOff x="138302" y="2723877"/>
            <a:chExt cx="7278999" cy="2384805"/>
          </a:xfrm>
        </p:grpSpPr>
        <p:pic>
          <p:nvPicPr>
            <p:cNvPr id="9" name="Picture 8"/>
            <p:cNvPicPr>
              <a:picLocks noChangeAspect="1"/>
            </p:cNvPicPr>
            <p:nvPr/>
          </p:nvPicPr>
          <p:blipFill>
            <a:blip r:embed="rId2"/>
            <a:stretch>
              <a:fillRect/>
            </a:stretch>
          </p:blipFill>
          <p:spPr>
            <a:xfrm>
              <a:off x="138302" y="2723877"/>
              <a:ext cx="4724400" cy="2384805"/>
            </a:xfrm>
            <a:prstGeom prst="rect">
              <a:avLst/>
            </a:prstGeom>
          </p:spPr>
        </p:pic>
        <p:sp>
          <p:nvSpPr>
            <p:cNvPr id="14" name="Right Arrow 13"/>
            <p:cNvSpPr/>
            <p:nvPr/>
          </p:nvSpPr>
          <p:spPr>
            <a:xfrm flipH="1">
              <a:off x="4913096" y="4321130"/>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flipH="1">
              <a:off x="4913096" y="3830203"/>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flipH="1">
              <a:off x="4913096" y="335176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p:cNvPicPr>
              <a:picLocks noChangeAspect="1"/>
            </p:cNvPicPr>
            <p:nvPr/>
          </p:nvPicPr>
          <p:blipFill>
            <a:blip r:embed="rId3"/>
            <a:stretch>
              <a:fillRect/>
            </a:stretch>
          </p:blipFill>
          <p:spPr>
            <a:xfrm>
              <a:off x="6026651" y="2786971"/>
              <a:ext cx="1390650" cy="352425"/>
            </a:xfrm>
            <a:prstGeom prst="rect">
              <a:avLst/>
            </a:prstGeom>
          </p:spPr>
        </p:pic>
        <p:sp>
          <p:nvSpPr>
            <p:cNvPr id="19" name="Right Arrow 18"/>
            <p:cNvSpPr/>
            <p:nvPr/>
          </p:nvSpPr>
          <p:spPr>
            <a:xfrm flipH="1">
              <a:off x="4913096" y="2883604"/>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4"/>
            <a:stretch>
              <a:fillRect/>
            </a:stretch>
          </p:blipFill>
          <p:spPr>
            <a:xfrm>
              <a:off x="6026651" y="3225641"/>
              <a:ext cx="704850" cy="361950"/>
            </a:xfrm>
            <a:prstGeom prst="rect">
              <a:avLst/>
            </a:prstGeom>
          </p:spPr>
        </p:pic>
        <p:pic>
          <p:nvPicPr>
            <p:cNvPr id="21" name="Picture 20"/>
            <p:cNvPicPr>
              <a:picLocks noChangeAspect="1"/>
            </p:cNvPicPr>
            <p:nvPr/>
          </p:nvPicPr>
          <p:blipFill>
            <a:blip r:embed="rId5"/>
            <a:stretch>
              <a:fillRect/>
            </a:stretch>
          </p:blipFill>
          <p:spPr>
            <a:xfrm>
              <a:off x="5993994" y="3753215"/>
              <a:ext cx="1066800" cy="342900"/>
            </a:xfrm>
            <a:prstGeom prst="rect">
              <a:avLst/>
            </a:prstGeom>
          </p:spPr>
        </p:pic>
        <p:pic>
          <p:nvPicPr>
            <p:cNvPr id="22" name="Picture 21"/>
            <p:cNvPicPr>
              <a:picLocks noChangeAspect="1"/>
            </p:cNvPicPr>
            <p:nvPr/>
          </p:nvPicPr>
          <p:blipFill>
            <a:blip r:embed="rId6"/>
            <a:stretch>
              <a:fillRect/>
            </a:stretch>
          </p:blipFill>
          <p:spPr>
            <a:xfrm>
              <a:off x="6027331" y="4222602"/>
              <a:ext cx="1000125" cy="342900"/>
            </a:xfrm>
            <a:prstGeom prst="rect">
              <a:avLst/>
            </a:prstGeom>
          </p:spPr>
        </p:pic>
      </p:grpSp>
    </p:spTree>
    <p:extLst>
      <p:ext uri="{BB962C8B-B14F-4D97-AF65-F5344CB8AC3E}">
        <p14:creationId xmlns:p14="http://schemas.microsoft.com/office/powerpoint/2010/main" xmlns="" val="3916522350"/>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db.collection.updateMany()</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C00000"/>
                </a:solidFill>
                <a:latin typeface="arial" panose="020B0604020202020204" pitchFamily="34" charset="0"/>
              </a:rPr>
              <a:t>updateMany()</a:t>
            </a:r>
            <a:r>
              <a:rPr lang="en-US" dirty="0">
                <a:solidFill>
                  <a:srgbClr val="222222"/>
                </a:solidFill>
                <a:latin typeface="arial" panose="020B0604020202020204" pitchFamily="34" charset="0"/>
              </a:rPr>
              <a:t> operations can add fields to existing documents using the </a:t>
            </a:r>
            <a:r>
              <a:rPr lang="en-US" dirty="0">
                <a:solidFill>
                  <a:srgbClr val="00B0F0"/>
                </a:solidFill>
                <a:latin typeface="arial" panose="020B0604020202020204" pitchFamily="34" charset="0"/>
              </a:rPr>
              <a:t>$set</a:t>
            </a:r>
            <a:r>
              <a:rPr lang="en-US" dirty="0">
                <a:solidFill>
                  <a:srgbClr val="222222"/>
                </a:solidFill>
                <a:latin typeface="arial" panose="020B0604020202020204" pitchFamily="34" charset="0"/>
              </a:rPr>
              <a:t> operator.</a:t>
            </a:r>
            <a:endParaRPr lang="en-US" dirty="0"/>
          </a:p>
        </p:txBody>
      </p:sp>
    </p:spTree>
    <p:extLst>
      <p:ext uri="{BB962C8B-B14F-4D97-AF65-F5344CB8AC3E}">
        <p14:creationId xmlns:p14="http://schemas.microsoft.com/office/powerpoint/2010/main" xmlns="" val="2237058823"/>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417034" y="25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49188" y="762000"/>
            <a:ext cx="8845624" cy="369332"/>
          </a:xfrm>
          <a:prstGeom prst="rect">
            <a:avLst/>
          </a:prstGeom>
        </p:spPr>
        <p:txBody>
          <a:bodyPr wrap="square">
            <a:spAutoFit/>
          </a:bodyPr>
          <a:lstStyle/>
          <a:p>
            <a:r>
              <a:rPr lang="en-US" dirty="0"/>
              <a:t>Updates </a:t>
            </a:r>
            <a:r>
              <a:rPr lang="en-US" dirty="0">
                <a:solidFill>
                  <a:srgbClr val="FF8C00"/>
                </a:solidFill>
              </a:rPr>
              <a:t>multiple</a:t>
            </a:r>
            <a:r>
              <a:rPr lang="en-US" dirty="0"/>
              <a:t> documents within the collection based on the filter.</a:t>
            </a:r>
            <a:endParaRPr lang="en-IN" dirty="0"/>
          </a:p>
        </p:txBody>
      </p:sp>
      <p:sp>
        <p:nvSpPr>
          <p:cNvPr id="8" name="Rectangle 7"/>
          <p:cNvSpPr/>
          <p:nvPr/>
        </p:nvSpPr>
        <p:spPr>
          <a:xfrm>
            <a:off x="154136" y="14594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db.collection.updateMany({ filter }, </a:t>
            </a:r>
            <a:r>
              <a:rPr lang="en-IN" dirty="0" smtClean="0">
                <a:solidFill>
                  <a:srgbClr val="049DC8"/>
                </a:solidFill>
                <a:latin typeface="Consolas" panose="020B0609020204030204" pitchFamily="49" charset="0"/>
                <a:cs typeface="Calibri" panose="020F0502020204030204" pitchFamily="34" charset="0"/>
              </a:rPr>
              <a:t>{ $</a:t>
            </a:r>
            <a:r>
              <a:rPr lang="en-IN" dirty="0">
                <a:solidFill>
                  <a:srgbClr val="049DC8"/>
                </a:solidFill>
                <a:latin typeface="Consolas" panose="020B0609020204030204" pitchFamily="49" charset="0"/>
                <a:cs typeface="Calibri" panose="020F0502020204030204" pitchFamily="34" charset="0"/>
              </a:rPr>
              <a:t>set:{update</a:t>
            </a:r>
            <a:r>
              <a:rPr lang="en-IN" dirty="0" smtClean="0">
                <a:solidFill>
                  <a:srgbClr val="049DC8"/>
                </a:solidFill>
                <a:latin typeface="Consolas" panose="020B0609020204030204" pitchFamily="49" charset="0"/>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 { options })</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32657" y="1981200"/>
            <a:ext cx="8962155" cy="400110"/>
          </a:xfrm>
          <a:prstGeom prst="rect">
            <a:avLst/>
          </a:prstGeom>
        </p:spPr>
        <p:txBody>
          <a:bodyPr wrap="square">
            <a:spAutoFit/>
          </a:bodyPr>
          <a:lstStyle/>
          <a:p>
            <a:r>
              <a:rPr lang="en-US" sz="2000" dirty="0" smtClean="0">
                <a:solidFill>
                  <a:srgbClr val="B22251"/>
                </a:solidFill>
                <a:latin typeface="Consolas" panose="020B0609020204030204" pitchFamily="49" charset="0"/>
              </a:rPr>
              <a:t>Options : { </a:t>
            </a:r>
            <a:r>
              <a:rPr lang="en-US" sz="2000" dirty="0">
                <a:solidFill>
                  <a:srgbClr val="B22251"/>
                </a:solidFill>
                <a:latin typeface="Consolas" panose="020B0609020204030204" pitchFamily="49" charset="0"/>
              </a:rPr>
              <a:t>$set: </a:t>
            </a:r>
            <a:r>
              <a:rPr lang="en-US" sz="2000" dirty="0" smtClean="0">
                <a:solidFill>
                  <a:srgbClr val="B22251"/>
                </a:solidFill>
                <a:latin typeface="Consolas" panose="020B0609020204030204" pitchFamily="49" charset="0"/>
              </a:rPr>
              <a:t>{ field</a:t>
            </a:r>
            <a:r>
              <a:rPr lang="en-US" sz="2000" dirty="0">
                <a:solidFill>
                  <a:srgbClr val="B22251"/>
                </a:solidFill>
                <a:latin typeface="Consolas" panose="020B0609020204030204" pitchFamily="49" charset="0"/>
              </a:rPr>
              <a:t>: value } }, { </a:t>
            </a:r>
            <a:r>
              <a:rPr lang="en-US" sz="2000" dirty="0" smtClean="0">
                <a:solidFill>
                  <a:srgbClr val="B22251"/>
                </a:solidFill>
                <a:latin typeface="Consolas" panose="020B0609020204030204" pitchFamily="49" charset="0"/>
              </a:rPr>
              <a:t>upsert</a:t>
            </a:r>
            <a:r>
              <a:rPr lang="en-US" sz="2000" dirty="0">
                <a:solidFill>
                  <a:srgbClr val="B22251"/>
                </a:solidFill>
                <a:latin typeface="Consolas" panose="020B0609020204030204" pitchFamily="49" charset="0"/>
              </a:rPr>
              <a:t>: true }</a:t>
            </a:r>
          </a:p>
        </p:txBody>
      </p:sp>
      <p:sp>
        <p:nvSpPr>
          <p:cNvPr id="2" name="Rectangle 1"/>
          <p:cNvSpPr/>
          <p:nvPr/>
        </p:nvSpPr>
        <p:spPr>
          <a:xfrm>
            <a:off x="149188" y="5105400"/>
            <a:ext cx="8845624"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db.emp.updateMany({ sal</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$gt : 2000 } }, { $</a:t>
            </a:r>
            <a:r>
              <a:rPr lang="en-US" sz="2200" dirty="0">
                <a:solidFill>
                  <a:srgbClr val="FC6F0D"/>
                </a:solidFill>
                <a:latin typeface="Calibri" panose="020F0502020204030204" pitchFamily="34" charset="0"/>
                <a:cs typeface="Calibri" panose="020F0502020204030204" pitchFamily="34" charset="0"/>
              </a:rPr>
              <a:t>set</a:t>
            </a:r>
            <a:r>
              <a:rPr lang="en-US" sz="2200" dirty="0" smtClean="0">
                <a:solidFill>
                  <a:srgbClr val="FC6F0D"/>
                </a:solidFill>
                <a:latin typeface="Calibri" panose="020F0502020204030204" pitchFamily="34" charset="0"/>
                <a:cs typeface="Calibri" panose="020F0502020204030204" pitchFamily="34" charset="0"/>
              </a:rPr>
              <a:t>: { color : [</a:t>
            </a:r>
            <a:r>
              <a:rPr lang="en-US" sz="2200" dirty="0">
                <a:solidFill>
                  <a:srgbClr val="FC6F0D"/>
                </a:solidFill>
                <a:latin typeface="Calibri" panose="020F0502020204030204" pitchFamily="34" charset="0"/>
                <a:cs typeface="Calibri" panose="020F0502020204030204" pitchFamily="34" charset="0"/>
              </a:rPr>
              <a:t>'red</a:t>
            </a:r>
            <a:r>
              <a:rPr lang="en-US" sz="2200" dirty="0" smtClean="0">
                <a:solidFill>
                  <a:srgbClr val="FC6F0D"/>
                </a:solidFill>
                <a:latin typeface="Calibri" panose="020F0502020204030204" pitchFamily="34" charset="0"/>
                <a:cs typeface="Calibri" panose="020F0502020204030204" pitchFamily="34" charset="0"/>
              </a:rPr>
              <a:t>', 'yellow', 'green', 'blue'] } }, { upsert: true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3787651064"/>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a:t>
            </a:r>
            <a:r>
              <a:rPr lang="en-US" dirty="0">
                <a:solidFill>
                  <a:srgbClr val="C00000"/>
                </a:solidFill>
                <a:latin typeface="arial" panose="020B0604020202020204" pitchFamily="34" charset="0"/>
              </a:rPr>
              <a:t>$inc </a:t>
            </a:r>
            <a:r>
              <a:rPr lang="en-US" dirty="0">
                <a:solidFill>
                  <a:srgbClr val="222222"/>
                </a:solidFill>
                <a:latin typeface="arial" panose="020B0604020202020204" pitchFamily="34" charset="0"/>
              </a:rPr>
              <a:t>operator increments a field by a specified value.</a:t>
            </a:r>
            <a:endParaRPr lang="en-US" dirty="0"/>
          </a:p>
        </p:txBody>
      </p:sp>
    </p:spTree>
    <p:extLst>
      <p:ext uri="{BB962C8B-B14F-4D97-AF65-F5344CB8AC3E}">
        <p14:creationId xmlns:p14="http://schemas.microsoft.com/office/powerpoint/2010/main" xmlns="" val="1759580174"/>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49188" y="762000"/>
            <a:ext cx="8845624" cy="369332"/>
          </a:xfrm>
          <a:prstGeom prst="rect">
            <a:avLst/>
          </a:prstGeom>
        </p:spPr>
        <p:txBody>
          <a:bodyPr wrap="square">
            <a:spAutoFit/>
          </a:bodyPr>
          <a:lstStyle/>
          <a:p>
            <a:r>
              <a:rPr lang="en-US" dirty="0"/>
              <a:t>The </a:t>
            </a:r>
            <a:r>
              <a:rPr lang="en-US" dirty="0">
                <a:solidFill>
                  <a:srgbClr val="FF8C00"/>
                </a:solidFill>
              </a:rPr>
              <a:t>$inc</a:t>
            </a:r>
            <a:r>
              <a:rPr lang="en-US" dirty="0"/>
              <a:t> operator increments a field by a specified value.</a:t>
            </a:r>
            <a:endParaRPr lang="en-IN" dirty="0"/>
          </a:p>
        </p:txBody>
      </p:sp>
      <p:sp>
        <p:nvSpPr>
          <p:cNvPr id="8" name="Rectangle 7"/>
          <p:cNvSpPr/>
          <p:nvPr/>
        </p:nvSpPr>
        <p:spPr>
          <a:xfrm>
            <a:off x="154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$inc: { &lt;field1&gt;: &lt;amount1&gt;, &lt;field2&gt;: &lt;amount2&gt;, ... } }</a:t>
            </a:r>
          </a:p>
        </p:txBody>
      </p:sp>
      <p:sp>
        <p:nvSpPr>
          <p:cNvPr id="9" name="Rectangle 8"/>
          <p:cNvSpPr/>
          <p:nvPr/>
        </p:nvSpPr>
        <p:spPr>
          <a:xfrm>
            <a:off x="149188" y="2354759"/>
            <a:ext cx="8845624"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db.emp.updateMany({ sal</a:t>
            </a:r>
            <a:r>
              <a:rPr lang="en-US" sz="220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gt</a:t>
            </a:r>
            <a:r>
              <a:rPr lang="en-US" sz="2200" smtClean="0">
                <a:solidFill>
                  <a:srgbClr val="FC6F0D"/>
                </a:solidFill>
                <a:latin typeface="Calibri" panose="020F0502020204030204" pitchFamily="34" charset="0"/>
                <a:cs typeface="Calibri" panose="020F0502020204030204" pitchFamily="34" charset="0"/>
              </a:rPr>
              <a:t>: 300 }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 $inc</a:t>
            </a:r>
            <a:r>
              <a:rPr lang="en-US" sz="2200" dirty="0" smtClean="0">
                <a:solidFill>
                  <a:srgbClr val="FC6F0D"/>
                </a:solidFill>
                <a:latin typeface="Calibri" panose="020F0502020204030204" pitchFamily="34" charset="0"/>
                <a:cs typeface="Calibri" panose="020F0502020204030204" pitchFamily="34" charset="0"/>
              </a:rPr>
              <a:t>: { sal</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1 } </a:t>
            </a:r>
            <a:r>
              <a:rPr lang="en-US" sz="2200" smtClean="0">
                <a:solidFill>
                  <a:srgbClr val="FC6F0D"/>
                </a:solidFill>
                <a:latin typeface="Calibri" panose="020F0502020204030204" pitchFamily="34" charset="0"/>
                <a:cs typeface="Calibri" panose="020F0502020204030204" pitchFamily="34" charset="0"/>
              </a:rPr>
              <a:t>})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2180246064"/>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a:t>
            </a:r>
            <a:r>
              <a:rPr lang="en-US" dirty="0">
                <a:solidFill>
                  <a:srgbClr val="C00000"/>
                </a:solidFill>
                <a:latin typeface="arial" panose="020B0604020202020204" pitchFamily="34" charset="0"/>
              </a:rPr>
              <a:t>$unset</a:t>
            </a:r>
            <a:r>
              <a:rPr lang="en-US" dirty="0">
                <a:solidFill>
                  <a:srgbClr val="222222"/>
                </a:solidFill>
                <a:latin typeface="arial" panose="020B0604020202020204" pitchFamily="34" charset="0"/>
              </a:rPr>
              <a:t> operator deletes a particular field.</a:t>
            </a:r>
            <a:endParaRPr lang="en-US" dirty="0"/>
          </a:p>
        </p:txBody>
      </p:sp>
      <p:sp>
        <p:nvSpPr>
          <p:cNvPr id="4"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$unset</a:t>
            </a:r>
            <a:endParaRPr lang="en-US" dirty="0"/>
          </a:p>
        </p:txBody>
      </p:sp>
    </p:spTree>
    <p:extLst>
      <p:ext uri="{BB962C8B-B14F-4D97-AF65-F5344CB8AC3E}">
        <p14:creationId xmlns:p14="http://schemas.microsoft.com/office/powerpoint/2010/main" xmlns="" val="3070696224"/>
      </p:ext>
    </p:extLst>
  </p:cSld>
  <p:clrMapOvr>
    <a:masterClrMapping/>
  </p:clrMapOvr>
  <mc:AlternateContent xmlns:mc="http://schemas.openxmlformats.org/markup-compatibility/2006">
    <mc:Choice xmlns:p14="http://schemas.microsoft.com/office/powerpoint/2010/main" xmlns="" Requires="p14">
      <p:transition spd="slow" p14:dur="2000"/>
    </mc:Choice>
    <mc:Fallback>
      <p:transition spd="slow"/>
    </mc:Fallback>
  </mc:AlternateContent>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$unset</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369332"/>
          </a:xfrm>
          <a:prstGeom prst="rect">
            <a:avLst/>
          </a:prstGeom>
        </p:spPr>
        <p:txBody>
          <a:bodyPr wrap="square">
            <a:spAutoFit/>
          </a:bodyPr>
          <a:lstStyle/>
          <a:p>
            <a:r>
              <a:rPr lang="en-US" dirty="0"/>
              <a:t>The </a:t>
            </a:r>
            <a:r>
              <a:rPr lang="en-US" dirty="0">
                <a:solidFill>
                  <a:srgbClr val="FF8C00"/>
                </a:solidFill>
              </a:rPr>
              <a:t>$unset </a:t>
            </a:r>
            <a:r>
              <a:rPr lang="en-US" dirty="0"/>
              <a:t>operator deletes a particular field.</a:t>
            </a:r>
            <a:endParaRPr lang="en-IN" dirty="0"/>
          </a:p>
        </p:txBody>
      </p:sp>
      <p:sp>
        <p:nvSpPr>
          <p:cNvPr id="8" name="Rectangle 7"/>
          <p:cNvSpPr/>
          <p:nvPr/>
        </p:nvSpPr>
        <p:spPr>
          <a:xfrm>
            <a:off x="154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$unset: { &lt;field1&gt;: "", ... } }</a:t>
            </a:r>
          </a:p>
        </p:txBody>
      </p:sp>
      <p:sp>
        <p:nvSpPr>
          <p:cNvPr id="9" name="Rectangle 8"/>
          <p:cNvSpPr/>
          <p:nvPr/>
        </p:nvSpPr>
        <p:spPr>
          <a:xfrm>
            <a:off x="149188" y="2354759"/>
            <a:ext cx="8845624" cy="169277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db.emp.update</a:t>
            </a:r>
            <a:r>
              <a:rPr lang="en-US" sz="2200" dirty="0" smtClean="0">
                <a:solidFill>
                  <a:srgbClr val="FC6F0D"/>
                </a:solidFill>
                <a:latin typeface="Calibri" panose="020F0502020204030204" pitchFamily="34" charset="0"/>
                <a:cs typeface="Calibri" panose="020F0502020204030204" pitchFamily="34" charset="0"/>
              </a:rPr>
              <a:t>({ename: </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saleel'}, </a:t>
            </a:r>
            <a:r>
              <a:rPr lang="en-US" sz="2200" dirty="0">
                <a:solidFill>
                  <a:srgbClr val="FC6F0D"/>
                </a:solidFill>
                <a:latin typeface="Calibri" panose="020F0502020204030204" pitchFamily="34" charset="0"/>
                <a:cs typeface="Calibri" panose="020F0502020204030204" pitchFamily="34" charset="0"/>
              </a:rPr>
              <a:t>{$unset: {comm: 0, ename: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0}})</a:t>
            </a:r>
            <a:endParaRPr lang="en-US" sz="2200" dirty="0" smtClean="0">
              <a:solidFill>
                <a:srgbClr val="FC6F0D"/>
              </a:solidFill>
              <a:latin typeface="Calibri" panose="020F0502020204030204" pitchFamily="34" charset="0"/>
              <a:cs typeface="Calibri" panose="020F0502020204030204" pitchFamily="34" charset="0"/>
            </a:endParaRP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db.emp.updateOne({</a:t>
            </a:r>
            <a:r>
              <a:rPr lang="en-US" sz="2200" dirty="0">
                <a:solidFill>
                  <a:srgbClr val="FC6F0D"/>
                </a:solidFill>
                <a:latin typeface="Calibri" panose="020F0502020204030204" pitchFamily="34" charset="0"/>
                <a:cs typeface="Calibri" panose="020F0502020204030204" pitchFamily="34" charset="0"/>
              </a:rPr>
              <a:t>ename: 'saleel'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{$unset: {comm</a:t>
            </a:r>
            <a:r>
              <a:rPr lang="en-US" sz="2200" dirty="0" smtClean="0">
                <a:solidFill>
                  <a:srgbClr val="FC6F0D"/>
                </a:solidFill>
                <a:latin typeface="Calibri" panose="020F0502020204030204" pitchFamily="34" charset="0"/>
                <a:cs typeface="Calibri" panose="020F0502020204030204" pitchFamily="34" charset="0"/>
              </a:rPr>
              <a:t>: 0</a:t>
            </a:r>
            <a:r>
              <a:rPr lang="en-US" sz="2200" dirty="0">
                <a:solidFill>
                  <a:srgbClr val="FC6F0D"/>
                </a:solidFill>
                <a:latin typeface="Calibri" panose="020F0502020204030204" pitchFamily="34" charset="0"/>
                <a:cs typeface="Calibri" panose="020F0502020204030204" pitchFamily="34" charset="0"/>
              </a:rPr>
              <a:t>, ename</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0}})</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db.emp.updateMany({</a:t>
            </a:r>
            <a:r>
              <a:rPr lang="en-US" sz="2200" dirty="0">
                <a:solidFill>
                  <a:srgbClr val="FC6F0D"/>
                </a:solidFill>
                <a:latin typeface="Calibri" panose="020F0502020204030204" pitchFamily="34" charset="0"/>
                <a:cs typeface="Calibri" panose="020F0502020204030204" pitchFamily="34" charset="0"/>
              </a:rPr>
              <a:t>ename: 'saleel'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{$unset: {comm: 0, ename: '', sal: 0}})</a:t>
            </a:r>
          </a:p>
        </p:txBody>
      </p:sp>
    </p:spTree>
    <p:extLst>
      <p:ext uri="{BB962C8B-B14F-4D97-AF65-F5344CB8AC3E}">
        <p14:creationId xmlns:p14="http://schemas.microsoft.com/office/powerpoint/2010/main" xmlns="" val="361365847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28545</TotalTime>
  <Words>7187</Words>
  <Application>Microsoft Office PowerPoint</Application>
  <PresentationFormat>On-screen Show (4:3)</PresentationFormat>
  <Paragraphs>935</Paragraphs>
  <Slides>151</Slides>
  <Notes>0</Notes>
  <HiddenSlides>17</HiddenSlides>
  <MMClips>0</MMClips>
  <ScaleCrop>false</ScaleCrop>
  <HeadingPairs>
    <vt:vector size="4" baseType="variant">
      <vt:variant>
        <vt:lpstr>Theme</vt:lpstr>
      </vt:variant>
      <vt:variant>
        <vt:i4>1</vt:i4>
      </vt:variant>
      <vt:variant>
        <vt:lpstr>Slide Titles</vt:lpstr>
      </vt:variant>
      <vt:variant>
        <vt:i4>151</vt:i4>
      </vt:variant>
    </vt:vector>
  </HeadingPairs>
  <TitlesOfParts>
    <vt:vector size="152" baseType="lpstr">
      <vt:lpstr>Origin</vt:lpstr>
      <vt:lpstr>Database Technologies - MongoDB</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cp:lastModifiedBy>
  <cp:revision>5487</cp:revision>
  <dcterms:created xsi:type="dcterms:W3CDTF">2015-10-09T06:09:34Z</dcterms:created>
  <dcterms:modified xsi:type="dcterms:W3CDTF">2019-10-10T08:53:04Z</dcterms:modified>
</cp:coreProperties>
</file>