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2"/>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99" r:id="rId44"/>
    <p:sldId id="1585" r:id="rId45"/>
    <p:sldId id="1600" r:id="rId46"/>
    <p:sldId id="1596" r:id="rId47"/>
    <p:sldId id="1601" r:id="rId48"/>
    <p:sldId id="1587" r:id="rId49"/>
    <p:sldId id="1602" r:id="rId50"/>
    <p:sldId id="1593" r:id="rId51"/>
    <p:sldId id="1603" r:id="rId52"/>
    <p:sldId id="1594" r:id="rId53"/>
    <p:sldId id="1604" r:id="rId54"/>
    <p:sldId id="1595" r:id="rId55"/>
    <p:sldId id="1605" r:id="rId56"/>
    <p:sldId id="1598" r:id="rId57"/>
    <p:sldId id="1606" r:id="rId58"/>
    <p:sldId id="1588" r:id="rId59"/>
    <p:sldId id="1589" r:id="rId60"/>
    <p:sldId id="1607" r:id="rId61"/>
    <p:sldId id="1597" r:id="rId62"/>
    <p:sldId id="1608" r:id="rId63"/>
    <p:sldId id="1609" r:id="rId64"/>
    <p:sldId id="1610" r:id="rId65"/>
    <p:sldId id="1611" r:id="rId66"/>
    <p:sldId id="686" r:id="rId67"/>
    <p:sldId id="1207" r:id="rId68"/>
    <p:sldId id="302" r:id="rId69"/>
    <p:sldId id="1130" r:id="rId70"/>
    <p:sldId id="1614" r:id="rId71"/>
    <p:sldId id="1265" r:id="rId72"/>
    <p:sldId id="305" r:id="rId73"/>
    <p:sldId id="1266" r:id="rId74"/>
    <p:sldId id="1615" r:id="rId75"/>
    <p:sldId id="308" r:id="rId76"/>
    <p:sldId id="1618" r:id="rId77"/>
    <p:sldId id="1619" r:id="rId78"/>
    <p:sldId id="1617" r:id="rId79"/>
    <p:sldId id="1132" r:id="rId80"/>
    <p:sldId id="1268" r:id="rId81"/>
    <p:sldId id="1620" r:id="rId82"/>
    <p:sldId id="313" r:id="rId83"/>
    <p:sldId id="1204" r:id="rId84"/>
    <p:sldId id="1621" r:id="rId85"/>
    <p:sldId id="1622" r:id="rId86"/>
    <p:sldId id="1134" r:id="rId87"/>
    <p:sldId id="1623" r:id="rId88"/>
    <p:sldId id="1624" r:id="rId89"/>
    <p:sldId id="1625" r:id="rId90"/>
    <p:sldId id="1626" r:id="rId91"/>
    <p:sldId id="1627" r:id="rId92"/>
    <p:sldId id="1628" r:id="rId93"/>
    <p:sldId id="1612" r:id="rId94"/>
    <p:sldId id="1613" r:id="rId95"/>
    <p:sldId id="1527" r:id="rId96"/>
    <p:sldId id="1528" r:id="rId97"/>
    <p:sldId id="551" r:id="rId98"/>
    <p:sldId id="554" r:id="rId99"/>
    <p:sldId id="1525" r:id="rId100"/>
    <p:sldId id="1526" r:id="rId101"/>
    <p:sldId id="562" r:id="rId102"/>
    <p:sldId id="563" r:id="rId103"/>
    <p:sldId id="1296" r:id="rId104"/>
    <p:sldId id="1529" r:id="rId105"/>
    <p:sldId id="1530" r:id="rId106"/>
    <p:sldId id="1540" r:id="rId107"/>
    <p:sldId id="1541" r:id="rId108"/>
    <p:sldId id="1542" r:id="rId109"/>
    <p:sldId id="1543" r:id="rId110"/>
    <p:sldId id="1059" r:id="rId111"/>
    <p:sldId id="1060" r:id="rId112"/>
    <p:sldId id="1418" r:id="rId113"/>
    <p:sldId id="576" r:id="rId114"/>
    <p:sldId id="577" r:id="rId115"/>
    <p:sldId id="1564" r:id="rId116"/>
    <p:sldId id="1566" r:id="rId117"/>
    <p:sldId id="1631" r:id="rId118"/>
    <p:sldId id="1632" r:id="rId119"/>
    <p:sldId id="1629" r:id="rId120"/>
    <p:sldId id="1630" r:id="rId121"/>
    <p:sldId id="1633" r:id="rId122"/>
    <p:sldId id="1634" r:id="rId123"/>
    <p:sldId id="1474" r:id="rId124"/>
    <p:sldId id="1475" r:id="rId125"/>
    <p:sldId id="1476" r:id="rId126"/>
    <p:sldId id="1477" r:id="rId127"/>
    <p:sldId id="1478" r:id="rId128"/>
    <p:sldId id="1479" r:id="rId129"/>
    <p:sldId id="1481" r:id="rId130"/>
    <p:sldId id="625" r:id="rId131"/>
    <p:sldId id="1150" r:id="rId132"/>
    <p:sldId id="393" r:id="rId133"/>
    <p:sldId id="395" r:id="rId134"/>
    <p:sldId id="820" r:id="rId135"/>
    <p:sldId id="414" r:id="rId136"/>
    <p:sldId id="821" r:id="rId137"/>
    <p:sldId id="1077" r:id="rId138"/>
    <p:sldId id="1177" r:id="rId139"/>
    <p:sldId id="1535" r:id="rId140"/>
    <p:sldId id="1536" r:id="rId141"/>
    <p:sldId id="1532" r:id="rId142"/>
    <p:sldId id="1533" r:id="rId143"/>
    <p:sldId id="1534" r:id="rId144"/>
    <p:sldId id="1538" r:id="rId145"/>
    <p:sldId id="1539" r:id="rId146"/>
    <p:sldId id="1152" r:id="rId147"/>
    <p:sldId id="1153" r:id="rId148"/>
    <p:sldId id="1537" r:id="rId149"/>
    <p:sldId id="1548" r:id="rId150"/>
    <p:sldId id="1549" r:id="rId151"/>
    <p:sldId id="564" r:id="rId152"/>
    <p:sldId id="1364" r:id="rId153"/>
    <p:sldId id="826" r:id="rId154"/>
    <p:sldId id="566" r:id="rId155"/>
    <p:sldId id="1211" r:id="rId156"/>
    <p:sldId id="1430" r:id="rId157"/>
    <p:sldId id="1460" r:id="rId158"/>
    <p:sldId id="798" r:id="rId159"/>
    <p:sldId id="1215" r:id="rId160"/>
    <p:sldId id="1427" r:id="rId161"/>
    <p:sldId id="1225" r:id="rId162"/>
    <p:sldId id="1212" r:id="rId163"/>
    <p:sldId id="1213" r:id="rId164"/>
    <p:sldId id="1216" r:id="rId165"/>
    <p:sldId id="1210" r:id="rId166"/>
    <p:sldId id="1151" r:id="rId167"/>
    <p:sldId id="1226" r:id="rId168"/>
    <p:sldId id="443" r:id="rId169"/>
    <p:sldId id="445" r:id="rId170"/>
    <p:sldId id="446" r:id="rId171"/>
    <p:sldId id="1293" r:id="rId172"/>
    <p:sldId id="1403" r:id="rId173"/>
    <p:sldId id="1290" r:id="rId174"/>
    <p:sldId id="1294" r:id="rId175"/>
    <p:sldId id="1283" r:id="rId176"/>
    <p:sldId id="440" r:id="rId177"/>
    <p:sldId id="570" r:id="rId178"/>
    <p:sldId id="827" r:id="rId179"/>
    <p:sldId id="453" r:id="rId180"/>
    <p:sldId id="574" r:id="rId181"/>
    <p:sldId id="838" r:id="rId182"/>
    <p:sldId id="839" r:id="rId183"/>
    <p:sldId id="1271" r:id="rId184"/>
    <p:sldId id="1550" r:id="rId185"/>
    <p:sldId id="1551" r:id="rId186"/>
    <p:sldId id="1574" r:id="rId187"/>
    <p:sldId id="1575" r:id="rId188"/>
    <p:sldId id="1576" r:id="rId189"/>
    <p:sldId id="1577" r:id="rId190"/>
    <p:sldId id="1544" r:id="rId191"/>
    <p:sldId id="1545" r:id="rId192"/>
    <p:sldId id="1635" r:id="rId193"/>
    <p:sldId id="1636" r:id="rId194"/>
    <p:sldId id="1637" r:id="rId195"/>
    <p:sldId id="1569" r:id="rId196"/>
    <p:sldId id="1568" r:id="rId197"/>
    <p:sldId id="1573" r:id="rId198"/>
    <p:sldId id="1572" r:id="rId199"/>
    <p:sldId id="1570" r:id="rId200"/>
    <p:sldId id="1578" r:id="rId201"/>
    <p:sldId id="1579" r:id="rId202"/>
    <p:sldId id="1571" r:id="rId203"/>
    <p:sldId id="1580" r:id="rId204"/>
    <p:sldId id="1581" r:id="rId205"/>
    <p:sldId id="1552" r:id="rId206"/>
    <p:sldId id="1553" r:id="rId207"/>
    <p:sldId id="788" r:id="rId208"/>
    <p:sldId id="1546" r:id="rId209"/>
    <p:sldId id="1616" r:id="rId210"/>
    <p:sldId id="1638" r:id="rId2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C52"/>
    <a:srgbClr val="01FFFF"/>
    <a:srgbClr val="39AE0A"/>
    <a:srgbClr val="840FF9"/>
    <a:srgbClr val="803A69"/>
    <a:srgbClr val="FD8603"/>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7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tableStyles" Target="tableStyle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notesMaster" Target="notesMasters/notes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30-05-2023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170</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171</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172</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173</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174</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175</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209</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87</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154</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5/30/2023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5/30/2023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5/30/2023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5/30/2023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382184536"/>
              </p:ext>
            </p:extLst>
          </p:nvPr>
        </p:nvGraphicFramePr>
        <p:xfrm>
          <a:off x="191344" y="706204"/>
          <a:ext cx="11809312" cy="5731086"/>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CHECK (</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403170292"/>
              </p:ext>
            </p:extLst>
          </p:nvPr>
        </p:nvGraphicFramePr>
        <p:xfrm>
          <a:off x="335360" y="764704"/>
          <a:ext cx="11449272" cy="2595880"/>
        </p:xfrm>
        <a:graphic>
          <a:graphicData uri="http://schemas.openxmlformats.org/drawingml/2006/table">
            <a:tbl>
              <a:tblPr firstRow="1" bandRow="1">
                <a:tableStyleId>{7E9639D4-E3E2-4D34-9284-5A2195B3D0D7}</a:tableStyleId>
              </a:tblPr>
              <a:tblGrid>
                <a:gridCol w="5714674">
                  <a:extLst>
                    <a:ext uri="{9D8B030D-6E8A-4147-A177-3AD203B41FA5}">
                      <a16:colId xmlns:a16="http://schemas.microsoft.com/office/drawing/2014/main" val="20000"/>
                    </a:ext>
                  </a:extLst>
                </a:gridCol>
                <a:gridCol w="5734598">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ROW</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value1, salue2,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
        <p:nvSpPr>
          <p:cNvPr id="3" name="Rectangle 2">
            <a:extLst>
              <a:ext uri="{FF2B5EF4-FFF2-40B4-BE49-F238E27FC236}">
                <a16:creationId xmlns:a16="http://schemas.microsoft.com/office/drawing/2014/main" id="{D06546C4-4515-0150-9CF1-3D13002529E8}"/>
              </a:ext>
            </a:extLst>
          </p:cNvPr>
          <p:cNvSpPr/>
          <p:nvPr/>
        </p:nvSpPr>
        <p:spPr>
          <a:xfrm>
            <a:off x="335360" y="4131657"/>
            <a:ext cx="11449272"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(city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 state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SHOW</a:t>
            </a:r>
            <a:r>
              <a:rPr lang="en-IN" dirty="0">
                <a:latin typeface="Liberation Mono"/>
                <a:cs typeface="Arial" panose="020B0604020202020204" pitchFamily="34" charset="0"/>
              </a:rPr>
              <a:t> COLUMNS FROM temp;</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rgbClr val="0077AA"/>
                </a:solidFill>
                <a:latin typeface="Liberation Mono"/>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'PUNE'</a:t>
            </a:r>
            <a:r>
              <a:rPr lang="en-IN" dirty="0">
                <a:latin typeface="Liberation Mono"/>
                <a:cs typeface="Arial" panose="020B0604020202020204" pitchFamily="34" charset="0"/>
              </a:rPr>
              <a:t>, </a:t>
            </a:r>
            <a:r>
              <a:rPr lang="en-IN" dirty="0">
                <a:solidFill>
                  <a:srgbClr val="669900"/>
                </a:solidFill>
                <a:latin typeface="Liberation Mono"/>
              </a:rPr>
              <a:t>'MH'</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'GJ'</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321859"/>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191345" y="4910097"/>
            <a:ext cx="11809312"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292748404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42353824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value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value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VALUES </a:t>
            </a:r>
            <a:r>
              <a:rPr lang="en-US" sz="2000">
                <a:solidFill>
                  <a:schemeClr val="tx1">
                    <a:lumMod val="95000"/>
                    <a:lumOff val="5000"/>
                  </a:schemeClr>
                </a:solidFill>
                <a:latin typeface="Liberation Mono"/>
                <a:cs typeface="Arial" panose="020B0604020202020204" pitchFamily="34" charset="0"/>
              </a:rPr>
              <a:t>( rowValueExpression1 ) , ( rowValueExpression2 ) , </a:t>
            </a:r>
            <a:r>
              <a:rPr lang="en-US" sz="2000" dirty="0">
                <a:solidFill>
                  <a:schemeClr val="tx1">
                    <a:lumMod val="95000"/>
                    <a:lumOff val="5000"/>
                  </a:schemeClr>
                </a:solidFill>
                <a:latin typeface="Liberation Mono"/>
                <a:cs typeface="Arial" panose="020B0604020202020204" pitchFamily="34" charset="0"/>
              </a:rPr>
              <a:t>.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2723436"/>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803A69"/>
                </a:solidFill>
                <a:latin typeface="Liberation Mono"/>
              </a:rPr>
              <a:t>fieldSeparator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fieldDelimiter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writeColumnHeader</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a:solidFill>
                  <a:srgbClr val="803A69"/>
                </a:solidFill>
                <a:latin typeface="Liberation Mono"/>
              </a:rPr>
              <a:t>caseSensitiveColumnNames</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007A6-2D6E-69A8-DB9B-0A583E8F3A33}"/>
              </a:ext>
            </a:extLst>
          </p:cNvPr>
          <p:cNvSpPr txBox="1"/>
          <p:nvPr/>
        </p:nvSpPr>
        <p:spPr>
          <a:xfrm>
            <a:off x="839416" y="2274838"/>
            <a:ext cx="8302151" cy="3139321"/>
          </a:xfrm>
          <a:prstGeom prst="rect">
            <a:avLst/>
          </a:prstGeom>
          <a:noFill/>
        </p:spPr>
        <p:txBody>
          <a:bodyPr wrap="square">
            <a:spAutoFit/>
          </a:bodyPr>
          <a:lstStyle/>
          <a:p>
            <a:r>
              <a:rPr lang="en-IN" dirty="0"/>
              <a:t>SELECT X FROM SYSTEM_RANGE(1, 10);</a:t>
            </a:r>
          </a:p>
          <a:p>
            <a:r>
              <a:rPr lang="en-IN" dirty="0"/>
              <a:t>-- 1, 2, 3, 4, 5, 6, 7, 8, 9, 10</a:t>
            </a:r>
          </a:p>
          <a:p>
            <a:endParaRPr lang="en-IN" dirty="0"/>
          </a:p>
          <a:p>
            <a:r>
              <a:rPr lang="en-IN" dirty="0"/>
              <a:t>SELECT X FROM SYSTEM_RANGE(1, 10, 2);</a:t>
            </a:r>
          </a:p>
          <a:p>
            <a:r>
              <a:rPr lang="en-IN" dirty="0"/>
              <a:t>-- 1, 3, 5, 7, 9</a:t>
            </a:r>
          </a:p>
          <a:p>
            <a:endParaRPr lang="en-IN" dirty="0"/>
          </a:p>
          <a:p>
            <a:r>
              <a:rPr lang="en-IN" dirty="0"/>
              <a:t>SELECT X FROM SYSTEM_RANGE(1, 10, -1);</a:t>
            </a:r>
          </a:p>
          <a:p>
            <a:r>
              <a:rPr lang="en-IN" dirty="0"/>
              <a:t>-- </a:t>
            </a:r>
            <a:r>
              <a:rPr lang="en-IN"/>
              <a:t>No rows</a:t>
            </a:r>
          </a:p>
          <a:p>
            <a:endParaRPr lang="en-IN" dirty="0"/>
          </a:p>
          <a:p>
            <a:r>
              <a:rPr lang="en-IN" dirty="0"/>
              <a:t>SELECT X FROM SYSTEM_RANGE(10, 2, -2);</a:t>
            </a:r>
          </a:p>
          <a:p>
            <a:r>
              <a:rPr lang="en-IN" dirty="0"/>
              <a:t>-- 10, 8, 6, 4, 2</a:t>
            </a:r>
          </a:p>
        </p:txBody>
      </p:sp>
    </p:spTree>
    <p:extLst>
      <p:ext uri="{BB962C8B-B14F-4D97-AF65-F5344CB8AC3E}">
        <p14:creationId xmlns:p14="http://schemas.microsoft.com/office/powerpoint/2010/main" val="3628964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17009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489356"/>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21297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55922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(salary,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881323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600986"/>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216539"/>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 columnName, </a:t>
            </a:r>
          </a:p>
          <a:p>
            <a:r>
              <a:rPr lang="en-IN" sz="2000" i="1" dirty="0">
                <a:latin typeface="Liberation Mono"/>
              </a:rPr>
              <a:t>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1294960147"/>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53756</TotalTime>
  <Words>18675</Words>
  <Application>Microsoft Office PowerPoint</Application>
  <PresentationFormat>Widescreen</PresentationFormat>
  <Paragraphs>2468</Paragraphs>
  <Slides>210</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210</vt:i4>
      </vt:variant>
    </vt:vector>
  </HeadingPairs>
  <TitlesOfParts>
    <vt:vector size="227"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11988</cp:revision>
  <dcterms:created xsi:type="dcterms:W3CDTF">2015-10-09T06:09:34Z</dcterms:created>
  <dcterms:modified xsi:type="dcterms:W3CDTF">2023-05-30T10:50:07Z</dcterms:modified>
</cp:coreProperties>
</file>