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595440" y="6447240"/>
            <a:ext cx="185760" cy="15552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48440" cy="127512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48440" cy="68076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99880" cy="127512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99880" cy="68076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595440" y="6447240"/>
            <a:ext cx="185760" cy="15552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595440" y="6447240"/>
            <a:ext cx="185760" cy="15552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a:t>
            </a:r>
            <a:r>
              <a:rPr b="0" lang="en-IN" sz="4400" spc="-1" strike="noStrike">
                <a:latin typeface="Arial"/>
              </a:rPr>
              <a:t>ck </a:t>
            </a:r>
            <a:r>
              <a:rPr b="0" lang="en-IN" sz="4400" spc="-1" strike="noStrike">
                <a:latin typeface="Arial"/>
              </a:rPr>
              <a:t>to </a:t>
            </a:r>
            <a:r>
              <a:rPr b="0" lang="en-IN" sz="4400" spc="-1" strike="noStrike">
                <a:latin typeface="Arial"/>
              </a:rPr>
              <a:t>edit </a:t>
            </a:r>
            <a:r>
              <a:rPr b="0" lang="en-IN" sz="4400" spc="-1" strike="noStrike">
                <a:latin typeface="Arial"/>
              </a:rPr>
              <a:t>the </a:t>
            </a:r>
            <a:r>
              <a:rPr b="0" lang="en-IN" sz="4400" spc="-1" strike="noStrike">
                <a:latin typeface="Arial"/>
              </a:rPr>
              <a:t>title </a:t>
            </a:r>
            <a:r>
              <a:rPr b="0" lang="en-IN" sz="4400" spc="-1" strike="noStrike">
                <a:latin typeface="Arial"/>
              </a:rPr>
              <a:t>text </a:t>
            </a:r>
            <a:r>
              <a:rPr b="0" lang="en-IN" sz="4400" spc="-1" strike="noStrike">
                <a:latin typeface="Arial"/>
              </a:rPr>
              <a:t>for</a:t>
            </a:r>
            <a:r>
              <a:rPr b="0" lang="en-IN" sz="4400" spc="-1" strike="noStrike">
                <a:latin typeface="Arial"/>
              </a:rPr>
              <a:t>ma</a:t>
            </a:r>
            <a:r>
              <a:rPr b="0" lang="en-IN" sz="4400" spc="-1" strike="noStrike">
                <a:latin typeface="Arial"/>
              </a:rPr>
              <a:t>t</a:t>
            </a:r>
            <a:endParaRPr b="0" lang="en-IN" sz="4400" spc="-1" strike="noStrike">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733920"/>
            <a:ext cx="8529480" cy="98568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49400" cy="2849400"/>
          </a:xfrm>
          <a:prstGeom prst="rect">
            <a:avLst/>
          </a:prstGeom>
          <a:ln>
            <a:noFill/>
          </a:ln>
        </p:spPr>
      </p:pic>
      <p:sp>
        <p:nvSpPr>
          <p:cNvPr id="90" name="CustomShape 2"/>
          <p:cNvSpPr/>
          <p:nvPr/>
        </p:nvSpPr>
        <p:spPr>
          <a:xfrm>
            <a:off x="4444920" y="5050800"/>
            <a:ext cx="6059880" cy="58284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8800" spc="-1" strike="noStrike">
                <a:solidFill>
                  <a:srgbClr val="17a889"/>
                </a:solidFill>
                <a:latin typeface="Calibri"/>
                <a:ea typeface="DejaVu Sans"/>
              </a:rPr>
              <a:t>iet</a:t>
            </a:r>
            <a:endParaRPr b="0" lang="en-IN" sz="8800" spc="-1" strike="noStrike">
              <a:latin typeface="Arial"/>
            </a:endParaRPr>
          </a:p>
        </p:txBody>
      </p:sp>
      <p:pic>
        <p:nvPicPr>
          <p:cNvPr id="91" name="Picture 2" descr=""/>
          <p:cNvPicPr/>
          <p:nvPr/>
        </p:nvPicPr>
        <p:blipFill>
          <a:blip r:embed="rId2">
            <a:alphaModFix amt="0"/>
          </a:blip>
          <a:stretch/>
        </p:blipFill>
        <p:spPr>
          <a:xfrm>
            <a:off x="181440" y="196560"/>
            <a:ext cx="2849400" cy="1062720"/>
          </a:xfrm>
          <a:prstGeom prst="rect">
            <a:avLst/>
          </a:prstGeom>
          <a:ln>
            <a:noFill/>
          </a:ln>
        </p:spPr>
      </p:pic>
      <p:sp>
        <p:nvSpPr>
          <p:cNvPr id="92" name="CustomShape 3"/>
          <p:cNvSpPr/>
          <p:nvPr/>
        </p:nvSpPr>
        <p:spPr>
          <a:xfrm>
            <a:off x="3557880" y="93600"/>
            <a:ext cx="844776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51200" cy="1064520"/>
          </a:xfrm>
          <a:prstGeom prst="rect">
            <a:avLst/>
          </a:prstGeom>
          <a:ln>
            <a:noFill/>
          </a:ln>
        </p:spPr>
      </p:pic>
      <p:pic>
        <p:nvPicPr>
          <p:cNvPr id="94" name="Picture 7" descr=""/>
          <p:cNvPicPr/>
          <p:nvPr/>
        </p:nvPicPr>
        <p:blipFill>
          <a:blip r:embed="rId4"/>
          <a:stretch/>
        </p:blipFill>
        <p:spPr>
          <a:xfrm>
            <a:off x="181440" y="2001960"/>
            <a:ext cx="2852280" cy="285228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Line 1"/>
          <p:cNvSpPr/>
          <p:nvPr/>
        </p:nvSpPr>
        <p:spPr>
          <a:xfrm>
            <a:off x="1523880" y="254700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8" name="CustomShape 2"/>
          <p:cNvSpPr/>
          <p:nvPr/>
        </p:nvSpPr>
        <p:spPr>
          <a:xfrm>
            <a:off x="1523880" y="0"/>
            <a:ext cx="9138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29" name="CustomShape 3"/>
          <p:cNvSpPr/>
          <p:nvPr/>
        </p:nvSpPr>
        <p:spPr>
          <a:xfrm>
            <a:off x="1600200" y="762120"/>
            <a:ext cx="898668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"SET if Not eXists".</a:t>
            </a:r>
            <a:endParaRPr b="0" lang="en-IN" sz="1800" spc="-1" strike="noStrike">
              <a:latin typeface="Arial"/>
            </a:endParaRPr>
          </a:p>
        </p:txBody>
      </p:sp>
      <p:sp>
        <p:nvSpPr>
          <p:cNvPr id="130" name="CustomShape 4"/>
          <p:cNvSpPr/>
          <p:nvPr/>
        </p:nvSpPr>
        <p:spPr>
          <a:xfrm>
            <a:off x="152280" y="152280"/>
            <a:ext cx="11016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31" name="CustomShape 5"/>
          <p:cNvSpPr/>
          <p:nvPr/>
        </p:nvSpPr>
        <p:spPr>
          <a:xfrm>
            <a:off x="1601280" y="2823480"/>
            <a:ext cx="89856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
        <p:nvSpPr>
          <p:cNvPr id="132" name="CustomShape 6"/>
          <p:cNvSpPr/>
          <p:nvPr/>
        </p:nvSpPr>
        <p:spPr>
          <a:xfrm>
            <a:off x="1523880" y="3801960"/>
            <a:ext cx="8884800" cy="2147040"/>
          </a:xfrm>
          <a:prstGeom prst="rect">
            <a:avLst/>
          </a:prstGeom>
          <a:noFill/>
          <a:ln>
            <a:noFill/>
          </a:ln>
        </p:spPr>
        <p:style>
          <a:lnRef idx="0"/>
          <a:fillRef idx="0"/>
          <a:effectRef idx="0"/>
          <a:fontRef idx="minor"/>
        </p:style>
        <p:txBody>
          <a:bodyPr lIns="90000" rIns="90000" tIns="45000" bIns="45000">
            <a:spAutoFit/>
          </a:bodyPr>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1676520" y="2362320"/>
            <a:ext cx="8834040" cy="2284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get key &amp; getex key</a:t>
            </a:r>
            <a:endParaRPr b="0" lang="en-IN" sz="7200" spc="-1" strike="noStrike">
              <a:latin typeface="Arial"/>
            </a:endParaRPr>
          </a:p>
        </p:txBody>
      </p:sp>
      <p:sp>
        <p:nvSpPr>
          <p:cNvPr id="134" name="CustomShape 2"/>
          <p:cNvSpPr/>
          <p:nvPr/>
        </p:nvSpPr>
        <p:spPr>
          <a:xfrm>
            <a:off x="1676520" y="3531600"/>
            <a:ext cx="883404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Line 1"/>
          <p:cNvSpPr/>
          <p:nvPr/>
        </p:nvSpPr>
        <p:spPr>
          <a:xfrm>
            <a:off x="1523880" y="226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6" name="CustomShape 2"/>
          <p:cNvSpPr/>
          <p:nvPr/>
        </p:nvSpPr>
        <p:spPr>
          <a:xfrm>
            <a:off x="1523880" y="0"/>
            <a:ext cx="9138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37" name="CustomShape 3"/>
          <p:cNvSpPr/>
          <p:nvPr/>
        </p:nvSpPr>
        <p:spPr>
          <a:xfrm>
            <a:off x="1600200" y="762120"/>
            <a:ext cx="898668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38" name="CustomShape 4"/>
          <p:cNvSpPr/>
          <p:nvPr/>
        </p:nvSpPr>
        <p:spPr>
          <a:xfrm>
            <a:off x="152280" y="152280"/>
            <a:ext cx="11016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39" name="CustomShape 5"/>
          <p:cNvSpPr/>
          <p:nvPr/>
        </p:nvSpPr>
        <p:spPr>
          <a:xfrm>
            <a:off x="1601280" y="2509560"/>
            <a:ext cx="89856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
        <p:nvSpPr>
          <p:cNvPr id="140" name="CustomShape 6"/>
          <p:cNvSpPr/>
          <p:nvPr/>
        </p:nvSpPr>
        <p:spPr>
          <a:xfrm>
            <a:off x="1523880" y="3480480"/>
            <a:ext cx="8884800" cy="2558520"/>
          </a:xfrm>
          <a:prstGeom prst="rect">
            <a:avLst/>
          </a:prstGeom>
          <a:noFill/>
          <a:ln>
            <a:noFill/>
          </a:ln>
        </p:spPr>
        <p:style>
          <a:lnRef idx="0"/>
          <a:fillRef idx="0"/>
          <a:effectRef idx="0"/>
          <a:fontRef idx="minor"/>
        </p:style>
        <p:txBody>
          <a:bodyPr lIns="90000" rIns="90000" tIns="45000" bIns="45000">
            <a:spAutoFit/>
          </a:bodyPr>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676520" y="2362320"/>
            <a:ext cx="8834040" cy="2284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getset, getdel &amp; getrange key</a:t>
            </a:r>
            <a:endParaRPr b="0" lang="en-IN" sz="7200" spc="-1" strike="noStrike">
              <a:latin typeface="Arial"/>
            </a:endParaRPr>
          </a:p>
        </p:txBody>
      </p:sp>
      <p:sp>
        <p:nvSpPr>
          <p:cNvPr id="142" name="CustomShape 2"/>
          <p:cNvSpPr/>
          <p:nvPr/>
        </p:nvSpPr>
        <p:spPr>
          <a:xfrm>
            <a:off x="1676520" y="4935600"/>
            <a:ext cx="883404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Line 1"/>
          <p:cNvSpPr/>
          <p:nvPr/>
        </p:nvSpPr>
        <p:spPr>
          <a:xfrm>
            <a:off x="1523880" y="2845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4" name="CustomShape 2"/>
          <p:cNvSpPr/>
          <p:nvPr/>
        </p:nvSpPr>
        <p:spPr>
          <a:xfrm>
            <a:off x="1523880" y="0"/>
            <a:ext cx="9138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5" name="CustomShape 3"/>
          <p:cNvSpPr/>
          <p:nvPr/>
        </p:nvSpPr>
        <p:spPr>
          <a:xfrm>
            <a:off x="1600200" y="762120"/>
            <a:ext cx="898668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GETSET</a:t>
            </a:r>
            <a:r>
              <a:rPr b="0" lang="en-US" sz="1800" spc="-1" strike="noStrike">
                <a:solidFill>
                  <a:srgbClr val="000000"/>
                </a:solidFill>
                <a:latin typeface="Arial"/>
                <a:ea typeface="DejaVu Sans"/>
              </a:rPr>
              <a:t> atomically sets key to value and returns the old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6" name="CustomShape 4"/>
          <p:cNvSpPr/>
          <p:nvPr/>
        </p:nvSpPr>
        <p:spPr>
          <a:xfrm>
            <a:off x="152280" y="152280"/>
            <a:ext cx="11016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47" name="CustomShape 5"/>
          <p:cNvSpPr/>
          <p:nvPr/>
        </p:nvSpPr>
        <p:spPr>
          <a:xfrm>
            <a:off x="1601280" y="2977560"/>
            <a:ext cx="898560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148" name="CustomShape 6"/>
          <p:cNvSpPr/>
          <p:nvPr/>
        </p:nvSpPr>
        <p:spPr>
          <a:xfrm>
            <a:off x="1523880" y="4344480"/>
            <a:ext cx="8884800" cy="2147040"/>
          </a:xfrm>
          <a:prstGeom prst="rect">
            <a:avLst/>
          </a:prstGeom>
          <a:noFill/>
          <a:ln>
            <a:noFill/>
          </a:ln>
        </p:spPr>
        <p:style>
          <a:lnRef idx="0"/>
          <a:fillRef idx="0"/>
          <a:effectRef idx="0"/>
          <a:fontRef idx="minor"/>
        </p:style>
        <p:txBody>
          <a:bodyPr lIns="90000" rIns="90000" tIns="45000" bIns="45000">
            <a:spAutoFit/>
          </a:bodyPr>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1676520" y="2362320"/>
            <a:ext cx="883404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keys &amp; dbsize-</a:t>
            </a:r>
            <a:endParaRPr b="0" lang="en-IN" sz="7200" spc="-1" strike="noStrike">
              <a:latin typeface="Arial"/>
            </a:endParaRPr>
          </a:p>
        </p:txBody>
      </p:sp>
      <p:sp>
        <p:nvSpPr>
          <p:cNvPr id="150" name="CustomShape 2"/>
          <p:cNvSpPr/>
          <p:nvPr/>
        </p:nvSpPr>
        <p:spPr>
          <a:xfrm>
            <a:off x="1676520" y="3531600"/>
            <a:ext cx="883404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2" name="CustomShape 2"/>
          <p:cNvSpPr/>
          <p:nvPr/>
        </p:nvSpPr>
        <p:spPr>
          <a:xfrm>
            <a:off x="1523880" y="0"/>
            <a:ext cx="9138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3" name="CustomShape 3"/>
          <p:cNvSpPr/>
          <p:nvPr/>
        </p:nvSpPr>
        <p:spPr>
          <a:xfrm>
            <a:off x="1600200" y="762120"/>
            <a:ext cx="898668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4" name="CustomShape 4"/>
          <p:cNvSpPr/>
          <p:nvPr/>
        </p:nvSpPr>
        <p:spPr>
          <a:xfrm>
            <a:off x="1600200" y="2865600"/>
            <a:ext cx="8884800" cy="1735560"/>
          </a:xfrm>
          <a:prstGeom prst="rect">
            <a:avLst/>
          </a:prstGeom>
          <a:noFill/>
          <a:ln>
            <a:noFill/>
          </a:ln>
        </p:spPr>
        <p:style>
          <a:lnRef idx="0"/>
          <a:fillRef idx="0"/>
          <a:effectRef idx="0"/>
          <a:fontRef idx="minor"/>
        </p:style>
        <p:txBody>
          <a:bodyPr lIns="90000" rIns="90000" tIns="45000" bIns="45000">
            <a:spAutoFit/>
          </a:bodyPr>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5" name="CustomShape 5"/>
          <p:cNvSpPr/>
          <p:nvPr/>
        </p:nvSpPr>
        <p:spPr>
          <a:xfrm>
            <a:off x="152280" y="152280"/>
            <a:ext cx="11016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56" name="CustomShape 6"/>
          <p:cNvSpPr/>
          <p:nvPr/>
        </p:nvSpPr>
        <p:spPr>
          <a:xfrm>
            <a:off x="1601280" y="2221560"/>
            <a:ext cx="89856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
        <p:nvSpPr>
          <p:cNvPr id="157" name="CustomShape 7"/>
          <p:cNvSpPr/>
          <p:nvPr/>
        </p:nvSpPr>
        <p:spPr>
          <a:xfrm>
            <a:off x="1656000" y="4713480"/>
            <a:ext cx="8995320" cy="1365480"/>
          </a:xfrm>
          <a:prstGeom prst="rect">
            <a:avLst/>
          </a:prstGeom>
          <a:noFill/>
          <a:ln>
            <a:noFill/>
          </a:ln>
        </p:spPr>
        <p:style>
          <a:lnRef idx="0"/>
          <a:fillRef idx="0"/>
          <a:effectRef idx="0"/>
          <a:fontRef idx="minor"/>
        </p:style>
        <p:txBody>
          <a:bodyPr lIns="90000" rIns="90000" tIns="45000" bIns="45000">
            <a:noAutofit/>
          </a:bodyPr>
          <a:p>
            <a:pPr marL="216000" indent="-21420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21420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21420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21420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21420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1676520" y="2362320"/>
            <a:ext cx="883404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ttl key / pttl key</a:t>
            </a:r>
            <a:endParaRPr b="0" lang="en-IN" sz="7200" spc="-1" strike="noStrike">
              <a:latin typeface="Arial"/>
            </a:endParaRPr>
          </a:p>
        </p:txBody>
      </p:sp>
      <p:sp>
        <p:nvSpPr>
          <p:cNvPr id="159" name="CustomShape 2"/>
          <p:cNvSpPr/>
          <p:nvPr/>
        </p:nvSpPr>
        <p:spPr>
          <a:xfrm>
            <a:off x="1676520" y="3531600"/>
            <a:ext cx="883404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1" name="CustomShape 2"/>
          <p:cNvSpPr/>
          <p:nvPr/>
        </p:nvSpPr>
        <p:spPr>
          <a:xfrm>
            <a:off x="1523880" y="0"/>
            <a:ext cx="9138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62" name="CustomShape 3"/>
          <p:cNvSpPr/>
          <p:nvPr/>
        </p:nvSpPr>
        <p:spPr>
          <a:xfrm>
            <a:off x="1600200" y="762120"/>
            <a:ext cx="8986680" cy="668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3" name="CustomShape 4"/>
          <p:cNvSpPr/>
          <p:nvPr/>
        </p:nvSpPr>
        <p:spPr>
          <a:xfrm>
            <a:off x="1600200" y="3909600"/>
            <a:ext cx="8884800" cy="1324080"/>
          </a:xfrm>
          <a:prstGeom prst="rect">
            <a:avLst/>
          </a:prstGeom>
          <a:noFill/>
          <a:ln>
            <a:noFill/>
          </a:ln>
        </p:spPr>
        <p:style>
          <a:lnRef idx="0"/>
          <a:fillRef idx="0"/>
          <a:effectRef idx="0"/>
          <a:fontRef idx="minor"/>
        </p:style>
        <p:txBody>
          <a:bodyPr lIns="90000" rIns="90000" tIns="45000" bIns="45000">
            <a:spAutoFit/>
          </a:bodyPr>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4" name="CustomShape 5"/>
          <p:cNvSpPr/>
          <p:nvPr/>
        </p:nvSpPr>
        <p:spPr>
          <a:xfrm>
            <a:off x="152280" y="152280"/>
            <a:ext cx="11016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65" name="CustomShape 6"/>
          <p:cNvSpPr/>
          <p:nvPr/>
        </p:nvSpPr>
        <p:spPr>
          <a:xfrm>
            <a:off x="1601280" y="2221560"/>
            <a:ext cx="89856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
        <p:nvSpPr>
          <p:cNvPr id="166" name="CustomShape 7"/>
          <p:cNvSpPr/>
          <p:nvPr/>
        </p:nvSpPr>
        <p:spPr>
          <a:xfrm>
            <a:off x="1584000" y="5246640"/>
            <a:ext cx="8851320" cy="10119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1132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-1 if the key exists but has no associated expire.</a:t>
            </a:r>
            <a:endParaRPr b="0" lang="en-IN" sz="1800" spc="-1" strike="noStrike">
              <a:latin typeface="Arial"/>
            </a:endParaRPr>
          </a:p>
          <a:p>
            <a:pPr marL="216000" indent="-21132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-2 if the key does not exist.</a:t>
            </a:r>
            <a:endParaRPr b="0" lang="en-IN" sz="1800" spc="-1" strike="noStrike">
              <a:latin typeface="Arial"/>
            </a:endParaRPr>
          </a:p>
        </p:txBody>
      </p:sp>
      <p:sp>
        <p:nvSpPr>
          <p:cNvPr id="167" name="CustomShape 8"/>
          <p:cNvSpPr/>
          <p:nvPr/>
        </p:nvSpPr>
        <p:spPr>
          <a:xfrm>
            <a:off x="1576080" y="3161880"/>
            <a:ext cx="9579240" cy="649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1676520" y="2362320"/>
            <a:ext cx="8834040" cy="2284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expire key &amp; persist key</a:t>
            </a:r>
            <a:endParaRPr b="0" lang="en-IN" sz="7200" spc="-1" strike="noStrike">
              <a:latin typeface="Arial"/>
            </a:endParaRPr>
          </a:p>
        </p:txBody>
      </p:sp>
      <p:sp>
        <p:nvSpPr>
          <p:cNvPr id="169" name="CustomShape 2"/>
          <p:cNvSpPr/>
          <p:nvPr/>
        </p:nvSpPr>
        <p:spPr>
          <a:xfrm>
            <a:off x="1676520" y="3531600"/>
            <a:ext cx="883404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1676520" y="2362320"/>
            <a:ext cx="883404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redis</a:t>
            </a:r>
            <a:endParaRPr b="0" lang="en-IN" sz="7200" spc="-1" strike="noStrike">
              <a:latin typeface="Arial"/>
            </a:endParaRPr>
          </a:p>
        </p:txBody>
      </p:sp>
      <p:sp>
        <p:nvSpPr>
          <p:cNvPr id="96" name="CustomShape 2"/>
          <p:cNvSpPr/>
          <p:nvPr/>
        </p:nvSpPr>
        <p:spPr>
          <a:xfrm>
            <a:off x="522360" y="3531600"/>
            <a:ext cx="11246400" cy="17654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2200" spc="-1" strike="noStrike">
              <a:latin typeface="Arial"/>
            </a:endParaRPr>
          </a:p>
        </p:txBody>
      </p:sp>
      <p:sp>
        <p:nvSpPr>
          <p:cNvPr id="97" name="CustomShape 3"/>
          <p:cNvSpPr/>
          <p:nvPr/>
        </p:nvSpPr>
        <p:spPr>
          <a:xfrm>
            <a:off x="1666800" y="609480"/>
            <a:ext cx="883404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Line 1"/>
          <p:cNvSpPr/>
          <p:nvPr/>
        </p:nvSpPr>
        <p:spPr>
          <a:xfrm>
            <a:off x="1523880" y="25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1" name="CustomShape 2"/>
          <p:cNvSpPr/>
          <p:nvPr/>
        </p:nvSpPr>
        <p:spPr>
          <a:xfrm>
            <a:off x="1523880" y="0"/>
            <a:ext cx="9138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72" name="CustomShape 3"/>
          <p:cNvSpPr/>
          <p:nvPr/>
        </p:nvSpPr>
        <p:spPr>
          <a:xfrm>
            <a:off x="1600200" y="762120"/>
            <a:ext cx="898668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73" name="CustomShape 4"/>
          <p:cNvSpPr/>
          <p:nvPr/>
        </p:nvSpPr>
        <p:spPr>
          <a:xfrm>
            <a:off x="1600200" y="3585600"/>
            <a:ext cx="8884800" cy="25585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4" name="CustomShape 5"/>
          <p:cNvSpPr/>
          <p:nvPr/>
        </p:nvSpPr>
        <p:spPr>
          <a:xfrm>
            <a:off x="152280" y="152280"/>
            <a:ext cx="11016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75" name="CustomShape 6"/>
          <p:cNvSpPr/>
          <p:nvPr/>
        </p:nvSpPr>
        <p:spPr>
          <a:xfrm>
            <a:off x="1601280" y="2761560"/>
            <a:ext cx="89856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1676520" y="2362320"/>
            <a:ext cx="8834040" cy="2284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mset, msetnx key &amp; mget key</a:t>
            </a:r>
            <a:endParaRPr b="0" lang="en-IN" sz="7200" spc="-1" strike="noStrike">
              <a:latin typeface="Arial"/>
            </a:endParaRPr>
          </a:p>
        </p:txBody>
      </p:sp>
      <p:sp>
        <p:nvSpPr>
          <p:cNvPr id="177" name="CustomShape 2"/>
          <p:cNvSpPr/>
          <p:nvPr/>
        </p:nvSpPr>
        <p:spPr>
          <a:xfrm>
            <a:off x="1676520" y="5331600"/>
            <a:ext cx="883404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1523880" y="0"/>
            <a:ext cx="9138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79" name="CustomShape 2"/>
          <p:cNvSpPr/>
          <p:nvPr/>
        </p:nvSpPr>
        <p:spPr>
          <a:xfrm>
            <a:off x="1600200" y="762120"/>
            <a:ext cx="898668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80" name="CustomShape 3"/>
          <p:cNvSpPr/>
          <p:nvPr/>
        </p:nvSpPr>
        <p:spPr>
          <a:xfrm>
            <a:off x="152280" y="152280"/>
            <a:ext cx="11016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81" name="CustomShape 4"/>
          <p:cNvSpPr/>
          <p:nvPr/>
        </p:nvSpPr>
        <p:spPr>
          <a:xfrm>
            <a:off x="1601280" y="3157560"/>
            <a:ext cx="898560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a:t>
            </a:r>
            <a:r>
              <a:rPr b="0" lang="en-US" sz="2000" spc="-1" strike="noStrike">
                <a:solidFill>
                  <a:srgbClr val="00b0f0"/>
                </a:solidFill>
                <a:latin typeface="Consolas"/>
                <a:ea typeface="DejaVu Sans"/>
              </a:rPr>
              <a:t>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
        <p:nvSpPr>
          <p:cNvPr id="182" name="CustomShape 5"/>
          <p:cNvSpPr/>
          <p:nvPr/>
        </p:nvSpPr>
        <p:spPr>
          <a:xfrm>
            <a:off x="864000" y="4197600"/>
            <a:ext cx="11014560" cy="1324080"/>
          </a:xfrm>
          <a:prstGeom prst="rect">
            <a:avLst/>
          </a:prstGeom>
          <a:noFill/>
          <a:ln>
            <a:noFill/>
          </a:ln>
        </p:spPr>
        <p:style>
          <a:lnRef idx="0"/>
          <a:fillRef idx="0"/>
          <a:effectRef idx="0"/>
          <a:fontRef idx="minor"/>
        </p:style>
        <p:txBody>
          <a:bodyPr lIns="90000" rIns="90000" tIns="45000" bIns="45000">
            <a:spAutoFit/>
          </a:bodyPr>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Arial"/>
            </a:endParaRPr>
          </a:p>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Arial"/>
            </a:endParaRPr>
          </a:p>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Arial"/>
            </a:endParaRPr>
          </a:p>
        </p:txBody>
      </p:sp>
      <p:sp>
        <p:nvSpPr>
          <p:cNvPr id="183" name="Line 6"/>
          <p:cNvSpPr/>
          <p:nvPr/>
        </p:nvSpPr>
        <p:spPr>
          <a:xfrm>
            <a:off x="1523880" y="295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4" name="CustomShape 7"/>
          <p:cNvSpPr/>
          <p:nvPr/>
        </p:nvSpPr>
        <p:spPr>
          <a:xfrm>
            <a:off x="1584000" y="5610240"/>
            <a:ext cx="8851320" cy="10119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83680">
              <a:lnSpc>
                <a:spcPct val="100000"/>
              </a:lnSpc>
              <a:buClr>
                <a:srgbClr val="666666"/>
              </a:buClr>
              <a:buFont typeface="Arial"/>
              <a:buChar char="•"/>
            </a:pPr>
            <a:r>
              <a:rPr b="0" lang="en-IN" sz="1800" spc="-1" strike="noStrike">
                <a:solidFill>
                  <a:srgbClr val="666666"/>
                </a:solidFill>
                <a:latin typeface="Arial"/>
                <a:ea typeface="Open Sans"/>
              </a:rPr>
              <a:t>The command returns 0 if no key was set (at least one key already existed).</a:t>
            </a:r>
            <a:endParaRPr b="0" lang="en-IN" sz="1800" spc="-1" strike="noStrike">
              <a:latin typeface="Arial"/>
            </a:endParaRPr>
          </a:p>
          <a:p>
            <a:pPr marL="285840" indent="-283680">
              <a:lnSpc>
                <a:spcPct val="100000"/>
              </a:lnSpc>
              <a:buClr>
                <a:srgbClr val="666666"/>
              </a:buClr>
              <a:buFont typeface="Arial"/>
              <a:buChar char="•"/>
            </a:pPr>
            <a:r>
              <a:rPr b="0" lang="en-IN" sz="1800" spc="-1" strike="noStrike">
                <a:solidFill>
                  <a:srgbClr val="666666"/>
                </a:solidFill>
                <a:latin typeface="Arial"/>
                <a:ea typeface="Open Sans"/>
              </a:rPr>
              <a:t>The command returns 1 if the all the keys were set.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1676520" y="2362320"/>
            <a:ext cx="8834040" cy="2284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Incr, incrby &amp; incrbyfloat</a:t>
            </a:r>
            <a:endParaRPr b="0" lang="en-IN" sz="7200" spc="-1" strike="noStrike">
              <a:latin typeface="Arial"/>
            </a:endParaRPr>
          </a:p>
        </p:txBody>
      </p:sp>
      <p:sp>
        <p:nvSpPr>
          <p:cNvPr id="186" name="CustomShape 2"/>
          <p:cNvSpPr/>
          <p:nvPr/>
        </p:nvSpPr>
        <p:spPr>
          <a:xfrm>
            <a:off x="1676520" y="5331600"/>
            <a:ext cx="883404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1523880" y="0"/>
            <a:ext cx="9138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88" name="CustomShape 2"/>
          <p:cNvSpPr/>
          <p:nvPr/>
        </p:nvSpPr>
        <p:spPr>
          <a:xfrm>
            <a:off x="1600200" y="762120"/>
            <a:ext cx="898668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INCR</a:t>
            </a:r>
            <a:r>
              <a:rPr b="0" lang="en-US" sz="1800" spc="-1" strike="noStrike">
                <a:solidFill>
                  <a:srgbClr val="000000"/>
                </a:solidFill>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a:t>
            </a:r>
            <a:r>
              <a:rPr b="0" lang="en-US" sz="1800" spc="-1" strike="noStrike">
                <a:solidFill>
                  <a:srgbClr val="000000"/>
                </a:solidFill>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INCRBYFLOAT</a:t>
            </a:r>
            <a:r>
              <a:rPr b="0" lang="en-US" sz="1800" spc="-1" strike="noStrike">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89" name="CustomShape 3"/>
          <p:cNvSpPr/>
          <p:nvPr/>
        </p:nvSpPr>
        <p:spPr>
          <a:xfrm>
            <a:off x="152280" y="152280"/>
            <a:ext cx="11016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90" name="CustomShape 4"/>
          <p:cNvSpPr/>
          <p:nvPr/>
        </p:nvSpPr>
        <p:spPr>
          <a:xfrm>
            <a:off x="1601280" y="3553560"/>
            <a:ext cx="898560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
        <p:nvSpPr>
          <p:cNvPr id="191" name="CustomShape 5"/>
          <p:cNvSpPr/>
          <p:nvPr/>
        </p:nvSpPr>
        <p:spPr>
          <a:xfrm>
            <a:off x="1600200" y="4593600"/>
            <a:ext cx="8884800" cy="912600"/>
          </a:xfrm>
          <a:prstGeom prst="rect">
            <a:avLst/>
          </a:prstGeom>
          <a:noFill/>
          <a:ln>
            <a:noFill/>
          </a:ln>
        </p:spPr>
        <p:style>
          <a:lnRef idx="0"/>
          <a:fillRef idx="0"/>
          <a:effectRef idx="0"/>
          <a:fontRef idx="minor"/>
        </p:style>
        <p:txBody>
          <a:bodyPr lIns="90000" rIns="90000" tIns="45000" bIns="45000">
            <a:spAutoFit/>
          </a:bodyPr>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Arial"/>
            </a:endParaRPr>
          </a:p>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Arial"/>
            </a:endParaRPr>
          </a:p>
        </p:txBody>
      </p:sp>
      <p:sp>
        <p:nvSpPr>
          <p:cNvPr id="192" name="Line 6"/>
          <p:cNvSpPr/>
          <p:nvPr/>
        </p:nvSpPr>
        <p:spPr>
          <a:xfrm>
            <a:off x="1523880" y="324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3" name="CustomShape 7"/>
          <p:cNvSpPr/>
          <p:nvPr/>
        </p:nvSpPr>
        <p:spPr>
          <a:xfrm>
            <a:off x="1584000" y="5790240"/>
            <a:ext cx="8851320" cy="76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83680">
              <a:lnSpc>
                <a:spcPct val="100000"/>
              </a:lnSpc>
              <a:buClr>
                <a:srgbClr val="666666"/>
              </a:buClr>
              <a:buFont typeface="Arial"/>
              <a:buChar char="•"/>
            </a:pPr>
            <a:r>
              <a:rPr b="0" lang="en-IN" sz="1800" spc="-1" strike="noStrike">
                <a:solidFill>
                  <a:srgbClr val="666666"/>
                </a:solidFill>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1676520" y="2362320"/>
            <a:ext cx="883404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decr &amp; decrby key</a:t>
            </a:r>
            <a:endParaRPr b="0" lang="en-IN" sz="7200" spc="-1" strike="noStrike">
              <a:latin typeface="Arial"/>
            </a:endParaRPr>
          </a:p>
        </p:txBody>
      </p:sp>
      <p:sp>
        <p:nvSpPr>
          <p:cNvPr id="195" name="CustomShape 2"/>
          <p:cNvSpPr/>
          <p:nvPr/>
        </p:nvSpPr>
        <p:spPr>
          <a:xfrm>
            <a:off x="1676520" y="5331600"/>
            <a:ext cx="883404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1523880" y="0"/>
            <a:ext cx="9138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197" name="CustomShape 2"/>
          <p:cNvSpPr/>
          <p:nvPr/>
        </p:nvSpPr>
        <p:spPr>
          <a:xfrm>
            <a:off x="1600200" y="762120"/>
            <a:ext cx="898668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DECR</a:t>
            </a:r>
            <a:r>
              <a:rPr b="0" lang="en-US" sz="1800" spc="-1" strike="noStrike">
                <a:solidFill>
                  <a:srgbClr val="000000"/>
                </a:solidFill>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DECRBY</a:t>
            </a:r>
            <a:r>
              <a:rPr b="0" lang="en-US" sz="1800" spc="-1" strike="noStrike">
                <a:solidFill>
                  <a:srgbClr val="000000"/>
                </a:solidFill>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198" name="CustomShape 3"/>
          <p:cNvSpPr/>
          <p:nvPr/>
        </p:nvSpPr>
        <p:spPr>
          <a:xfrm>
            <a:off x="152280" y="152280"/>
            <a:ext cx="11016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99" name="CustomShape 4"/>
          <p:cNvSpPr/>
          <p:nvPr/>
        </p:nvSpPr>
        <p:spPr>
          <a:xfrm>
            <a:off x="1601280" y="2689560"/>
            <a:ext cx="89856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
        <p:nvSpPr>
          <p:cNvPr id="200" name="CustomShape 5"/>
          <p:cNvSpPr/>
          <p:nvPr/>
        </p:nvSpPr>
        <p:spPr>
          <a:xfrm>
            <a:off x="1600200" y="3621600"/>
            <a:ext cx="8884800" cy="912600"/>
          </a:xfrm>
          <a:prstGeom prst="rect">
            <a:avLst/>
          </a:prstGeom>
          <a:noFill/>
          <a:ln>
            <a:noFill/>
          </a:ln>
        </p:spPr>
        <p:style>
          <a:lnRef idx="0"/>
          <a:fillRef idx="0"/>
          <a:effectRef idx="0"/>
          <a:fontRef idx="minor"/>
        </p:style>
        <p:txBody>
          <a:bodyPr lIns="90000" rIns="90000" tIns="45000" bIns="45000">
            <a:spAutoFit/>
          </a:bodyPr>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 cnt</a:t>
            </a:r>
            <a:endParaRPr b="0" lang="en-IN" sz="1800" spc="-1" strike="noStrike">
              <a:latin typeface="Arial"/>
            </a:endParaRPr>
          </a:p>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Arial"/>
            </a:endParaRPr>
          </a:p>
        </p:txBody>
      </p:sp>
      <p:sp>
        <p:nvSpPr>
          <p:cNvPr id="201"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2" name="CustomShape 7"/>
          <p:cNvSpPr/>
          <p:nvPr/>
        </p:nvSpPr>
        <p:spPr>
          <a:xfrm>
            <a:off x="1584000" y="5106240"/>
            <a:ext cx="8851320" cy="76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83680">
              <a:lnSpc>
                <a:spcPct val="100000"/>
              </a:lnSpc>
              <a:buClr>
                <a:srgbClr val="666666"/>
              </a:buClr>
              <a:buFont typeface="Arial"/>
              <a:buChar char="•"/>
            </a:pPr>
            <a:r>
              <a:rPr b="0" lang="en-IN" sz="1800" spc="-1" strike="noStrike">
                <a:solidFill>
                  <a:srgbClr val="666666"/>
                </a:solidFill>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1676520" y="2362320"/>
            <a:ext cx="883404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append &amp; strlen</a:t>
            </a:r>
            <a:endParaRPr b="0" lang="en-IN" sz="7200" spc="-1" strike="noStrike">
              <a:latin typeface="Arial"/>
            </a:endParaRPr>
          </a:p>
        </p:txBody>
      </p:sp>
      <p:sp>
        <p:nvSpPr>
          <p:cNvPr id="204" name="CustomShape 2"/>
          <p:cNvSpPr/>
          <p:nvPr/>
        </p:nvSpPr>
        <p:spPr>
          <a:xfrm>
            <a:off x="1676520" y="5331600"/>
            <a:ext cx="883404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1523880" y="0"/>
            <a:ext cx="9138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append &amp; strlen</a:t>
            </a:r>
            <a:endParaRPr b="0" lang="en-IN" sz="4000" spc="-1" strike="noStrike">
              <a:latin typeface="Arial"/>
            </a:endParaRPr>
          </a:p>
        </p:txBody>
      </p:sp>
      <p:sp>
        <p:nvSpPr>
          <p:cNvPr id="206" name="CustomShape 2"/>
          <p:cNvSpPr/>
          <p:nvPr/>
        </p:nvSpPr>
        <p:spPr>
          <a:xfrm>
            <a:off x="1600200" y="762120"/>
            <a:ext cx="898668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APPEND </a:t>
            </a:r>
            <a:r>
              <a:rPr b="0" lang="en-US" sz="1800" spc="-1" strike="noStrike">
                <a:solidFill>
                  <a:srgbClr val="000000"/>
                </a:solidFill>
                <a:latin typeface="Arial"/>
                <a:ea typeface="DejaVu Sans"/>
              </a:rPr>
              <a:t>If key already exists and is a string, this command appends the value at the end of the string. If key does not exist it is created and set the value.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STRLEN</a:t>
            </a:r>
            <a:r>
              <a:rPr b="0" lang="en-US" sz="1800" spc="-1" strike="noStrike">
                <a:solidFill>
                  <a:srgbClr val="000000"/>
                </a:solidFill>
                <a:latin typeface="Arial"/>
                <a:ea typeface="DejaVu Sans"/>
              </a:rPr>
              <a:t> returns the length of the string value stored at key.</a:t>
            </a:r>
            <a:endParaRPr b="0" lang="en-IN" sz="1800" spc="-1" strike="noStrike">
              <a:latin typeface="Arial"/>
            </a:endParaRPr>
          </a:p>
        </p:txBody>
      </p:sp>
      <p:sp>
        <p:nvSpPr>
          <p:cNvPr id="207" name="CustomShape 3"/>
          <p:cNvSpPr/>
          <p:nvPr/>
        </p:nvSpPr>
        <p:spPr>
          <a:xfrm>
            <a:off x="152280" y="152280"/>
            <a:ext cx="11016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08" name="CustomShape 4"/>
          <p:cNvSpPr/>
          <p:nvPr/>
        </p:nvSpPr>
        <p:spPr>
          <a:xfrm>
            <a:off x="1601280" y="2689560"/>
            <a:ext cx="89856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APPEND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209" name="CustomShape 5"/>
          <p:cNvSpPr/>
          <p:nvPr/>
        </p:nvSpPr>
        <p:spPr>
          <a:xfrm>
            <a:off x="1600200" y="3621600"/>
            <a:ext cx="8884800" cy="912600"/>
          </a:xfrm>
          <a:prstGeom prst="rect">
            <a:avLst/>
          </a:prstGeom>
          <a:noFill/>
          <a:ln>
            <a:noFill/>
          </a:ln>
        </p:spPr>
        <p:style>
          <a:lnRef idx="0"/>
          <a:fillRef idx="0"/>
          <a:effectRef idx="0"/>
          <a:fontRef idx="minor"/>
        </p:style>
        <p:txBody>
          <a:bodyPr lIns="90000" rIns="90000" tIns="45000" bIns="45000">
            <a:spAutoFit/>
          </a:bodyPr>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append server:2 " version1.0"</a:t>
            </a:r>
            <a:endParaRPr b="0" lang="en-IN" sz="1800" spc="-1" strike="noStrike">
              <a:latin typeface="Arial"/>
            </a:endParaRPr>
          </a:p>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strlen longtext</a:t>
            </a:r>
            <a:endParaRPr b="0" lang="en-IN" sz="1800" spc="-1" strike="noStrike">
              <a:latin typeface="Arial"/>
            </a:endParaRPr>
          </a:p>
        </p:txBody>
      </p:sp>
      <p:sp>
        <p:nvSpPr>
          <p:cNvPr id="210"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1676520" y="2362320"/>
            <a:ext cx="8834040" cy="2284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copy, move,del &amp; exists key</a:t>
            </a:r>
            <a:endParaRPr b="0" lang="en-IN" sz="7200" spc="-1" strike="noStrike">
              <a:latin typeface="Arial"/>
            </a:endParaRPr>
          </a:p>
        </p:txBody>
      </p:sp>
      <p:sp>
        <p:nvSpPr>
          <p:cNvPr id="212" name="CustomShape 2"/>
          <p:cNvSpPr/>
          <p:nvPr/>
        </p:nvSpPr>
        <p:spPr>
          <a:xfrm>
            <a:off x="1676520" y="5331600"/>
            <a:ext cx="883404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Line 1"/>
          <p:cNvSpPr/>
          <p:nvPr/>
        </p:nvSpPr>
        <p:spPr>
          <a:xfrm>
            <a:off x="1523880" y="17524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99" name="CustomShape 2"/>
          <p:cNvSpPr/>
          <p:nvPr/>
        </p:nvSpPr>
        <p:spPr>
          <a:xfrm>
            <a:off x="1676520" y="2743200"/>
            <a:ext cx="8834040" cy="1064520"/>
          </a:xfrm>
          <a:prstGeom prst="rect">
            <a:avLst/>
          </a:prstGeom>
          <a:noFill/>
          <a:ln>
            <a:noFill/>
          </a:ln>
        </p:spPr>
        <p:style>
          <a:lnRef idx="0"/>
          <a:fillRef idx="0"/>
          <a:effectRef idx="0"/>
          <a:fontRef idx="minor"/>
        </p:style>
        <p:txBody>
          <a:bodyPr lIns="90000" rIns="90000" tIns="45000" bIns="45000">
            <a:spAutoFit/>
          </a:bodyPr>
          <a:p>
            <a:pPr marL="343080" indent="-33804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3804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0" name="CustomShape 3"/>
          <p:cNvSpPr/>
          <p:nvPr/>
        </p:nvSpPr>
        <p:spPr>
          <a:xfrm>
            <a:off x="1402200" y="2016000"/>
            <a:ext cx="6798600" cy="394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1" name="CustomShape 4"/>
          <p:cNvSpPr/>
          <p:nvPr/>
        </p:nvSpPr>
        <p:spPr>
          <a:xfrm>
            <a:off x="1600200" y="762120"/>
            <a:ext cx="8986680" cy="6994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2000" spc="-1" strike="noStrike">
                <a:solidFill>
                  <a:srgbClr val="000000"/>
                </a:solidFill>
                <a:latin typeface="Arial"/>
                <a:ea typeface="DejaVu Sans"/>
              </a:rPr>
              <a:t>To run commands on Redis remote server, you need to connect to the server by the same client </a:t>
            </a:r>
            <a:r>
              <a:rPr b="1" lang="en-US" sz="2000" spc="-1" strike="noStrike">
                <a:solidFill>
                  <a:srgbClr val="000000"/>
                </a:solidFill>
                <a:latin typeface="Arial"/>
                <a:ea typeface="DejaVu Sans"/>
              </a:rPr>
              <a:t>redis-cli</a:t>
            </a:r>
            <a:endParaRPr b="0" lang="en-IN" sz="2000" spc="-1" strike="noStrike">
              <a:latin typeface="Arial"/>
            </a:endParaRPr>
          </a:p>
        </p:txBody>
      </p:sp>
      <p:sp>
        <p:nvSpPr>
          <p:cNvPr id="102" name="CustomShape 5"/>
          <p:cNvSpPr/>
          <p:nvPr/>
        </p:nvSpPr>
        <p:spPr>
          <a:xfrm>
            <a:off x="1523880" y="5067720"/>
            <a:ext cx="9138960" cy="7905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80800">
              <a:lnSpc>
                <a:spcPct val="100000"/>
              </a:lnSpc>
              <a:buClr>
                <a:srgbClr val="000000"/>
              </a:buClr>
              <a:buFont typeface="Arial"/>
              <a:buChar char="•"/>
            </a:pPr>
            <a:r>
              <a:rPr b="1" lang="en-IN" sz="1800" spc="-1" strike="noStrike">
                <a:solidFill>
                  <a:srgbClr val="000000"/>
                </a:solidFill>
                <a:latin typeface="Open Sans"/>
                <a:ea typeface="Open Sans"/>
              </a:rPr>
              <a:t>By default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p:txBody>
      </p:sp>
      <p:sp>
        <p:nvSpPr>
          <p:cNvPr id="103" name="CustomShape 6"/>
          <p:cNvSpPr/>
          <p:nvPr/>
        </p:nvSpPr>
        <p:spPr>
          <a:xfrm>
            <a:off x="1584000" y="4287960"/>
            <a:ext cx="8707320" cy="351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4" name="CustomShape 7"/>
          <p:cNvSpPr/>
          <p:nvPr/>
        </p:nvSpPr>
        <p:spPr>
          <a:xfrm>
            <a:off x="1523880" y="0"/>
            <a:ext cx="9141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a:t>
            </a:r>
            <a:r>
              <a:rPr b="0" lang="en-IN" sz="4000" spc="-1" strike="noStrike">
                <a:solidFill>
                  <a:srgbClr val="f7c120"/>
                </a:solidFill>
                <a:latin typeface="Times New Roman"/>
                <a:ea typeface="DejaVu Sans"/>
              </a:rPr>
              <a:t> </a:t>
            </a:r>
            <a:r>
              <a:rPr b="0" lang="en-IN" sz="4000" spc="-1" strike="noStrike">
                <a:solidFill>
                  <a:srgbClr val="f7c120"/>
                </a:solidFill>
                <a:latin typeface="Open Sans"/>
                <a:ea typeface="DejaVu Sans"/>
              </a:rPr>
              <a:t>Started</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1523880" y="0"/>
            <a:ext cx="9138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copy, move, del &amp; exists</a:t>
            </a:r>
            <a:endParaRPr b="0" lang="en-IN" sz="4000" spc="-1" strike="noStrike">
              <a:latin typeface="Arial"/>
            </a:endParaRPr>
          </a:p>
        </p:txBody>
      </p:sp>
      <p:sp>
        <p:nvSpPr>
          <p:cNvPr id="214" name="CustomShape 2"/>
          <p:cNvSpPr/>
          <p:nvPr/>
        </p:nvSpPr>
        <p:spPr>
          <a:xfrm>
            <a:off x="1600200" y="762120"/>
            <a:ext cx="8986680" cy="2253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COPY</a:t>
            </a:r>
            <a:r>
              <a:rPr b="0" lang="en-US" sz="1800" spc="-1" strike="noStrike">
                <a:solidFill>
                  <a:srgbClr val="000000"/>
                </a:solidFill>
                <a:latin typeface="Arial"/>
                <a:ea typeface="DejaVu Sans"/>
              </a:rPr>
              <a:t> command copies the value stored at the source key to the destination key.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copied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copied.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MOVE</a:t>
            </a:r>
            <a:r>
              <a:rPr b="0" lang="en-US" sz="1800" spc="-1" strike="noStrike">
                <a:solidFill>
                  <a:srgbClr val="000000"/>
                </a:solidFill>
                <a:latin typeface="Arial"/>
                <a:ea typeface="DejaVu Sans"/>
              </a:rPr>
              <a:t> moves the key from the currently selected database to the specified destination database.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moved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moved.</a:t>
            </a:r>
            <a:endParaRPr b="0" lang="en-IN" sz="1800" spc="-1" strike="noStrike">
              <a:latin typeface="Arial"/>
            </a:endParaRPr>
          </a:p>
          <a:p>
            <a:pPr algn="just">
              <a:lnSpc>
                <a:spcPct val="100000"/>
              </a:lnSpc>
            </a:pPr>
            <a:endParaRPr b="0" lang="en-IN" sz="1800" spc="-1" strike="noStrike">
              <a:latin typeface="Arial"/>
            </a:endParaRPr>
          </a:p>
          <a:p>
            <a:pPr algn="just"/>
            <a:r>
              <a:rPr b="1" lang="en-US" sz="1800" spc="-1" strike="noStrike">
                <a:solidFill>
                  <a:srgbClr val="7c4dff"/>
                </a:solidFill>
                <a:latin typeface="Arial"/>
                <a:ea typeface="DejaVu Sans"/>
              </a:rPr>
              <a:t>DEL</a:t>
            </a:r>
            <a:r>
              <a:rPr b="0" lang="en-US" sz="1800" spc="-1" strike="noStrike">
                <a:solidFill>
                  <a:srgbClr val="000000"/>
                </a:solidFill>
                <a:latin typeface="Arial"/>
                <a:ea typeface="DejaVu Sans"/>
              </a:rPr>
              <a:t> removes the specified keys. A key is ignored if it does not exist.</a:t>
            </a:r>
            <a:endParaRPr b="0" lang="en-IN" sz="1800" spc="-1" strike="noStrike">
              <a:latin typeface="Arial"/>
            </a:endParaRPr>
          </a:p>
          <a:p>
            <a:pPr algn="just"/>
            <a:endParaRPr b="0" lang="en-IN" sz="1800" spc="-1" strike="noStrike">
              <a:latin typeface="Arial"/>
            </a:endParaRPr>
          </a:p>
          <a:p>
            <a:pPr algn="just"/>
            <a:r>
              <a:rPr b="1" lang="en-US" sz="1800" spc="-1" strike="noStrike">
                <a:solidFill>
                  <a:srgbClr val="7c4dff"/>
                </a:solidFill>
                <a:latin typeface="Arial"/>
                <a:ea typeface="DejaVu Sans"/>
              </a:rPr>
              <a:t>EXISTS</a:t>
            </a:r>
            <a:r>
              <a:rPr b="0" lang="en-US" sz="1800" spc="-1" strike="noStrike">
                <a:solidFill>
                  <a:srgbClr val="000000"/>
                </a:solidFill>
                <a:latin typeface="Arial"/>
                <a:ea typeface="DejaVu Sans"/>
              </a:rPr>
              <a:t> returns if key exists. 1 if key exists and 0 if the key does not exist.</a:t>
            </a:r>
            <a:endParaRPr b="0" lang="en-IN" sz="1800" spc="-1" strike="noStrike">
              <a:latin typeface="Arial"/>
            </a:endParaRPr>
          </a:p>
        </p:txBody>
      </p:sp>
      <p:sp>
        <p:nvSpPr>
          <p:cNvPr id="215" name="CustomShape 3"/>
          <p:cNvSpPr/>
          <p:nvPr/>
        </p:nvSpPr>
        <p:spPr>
          <a:xfrm>
            <a:off x="152280" y="152280"/>
            <a:ext cx="11016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16" name="CustomShape 4"/>
          <p:cNvSpPr/>
          <p:nvPr/>
        </p:nvSpPr>
        <p:spPr>
          <a:xfrm>
            <a:off x="1601280" y="3553560"/>
            <a:ext cx="898560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COPY source destination [DB destination-db] [REPLACE]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MOVE key db</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DEL key [key</a:t>
            </a:r>
            <a:r>
              <a:rPr b="0" lang="en-US" sz="2000" spc="-1" strike="noStrike">
                <a:solidFill>
                  <a:srgbClr val="00b0f0"/>
                </a:solidFill>
                <a:latin typeface="Consolas"/>
                <a:ea typeface="DejaVu Sans"/>
              </a:rPr>
              <a:t>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EXISTS key [key ...]</a:t>
            </a:r>
            <a:endParaRPr b="0" lang="en-IN" sz="2000" spc="-1" strike="noStrike">
              <a:latin typeface="Arial"/>
            </a:endParaRPr>
          </a:p>
        </p:txBody>
      </p:sp>
      <p:sp>
        <p:nvSpPr>
          <p:cNvPr id="217" name="CustomShape 5"/>
          <p:cNvSpPr/>
          <p:nvPr/>
        </p:nvSpPr>
        <p:spPr>
          <a:xfrm>
            <a:off x="1600200" y="4989600"/>
            <a:ext cx="8884800" cy="1735560"/>
          </a:xfrm>
          <a:prstGeom prst="rect">
            <a:avLst/>
          </a:prstGeom>
          <a:noFill/>
          <a:ln>
            <a:noFill/>
          </a:ln>
        </p:spPr>
        <p:style>
          <a:lnRef idx="0"/>
          <a:fillRef idx="0"/>
          <a:effectRef idx="0"/>
          <a:fontRef idx="minor"/>
        </p:style>
        <p:txBody>
          <a:bodyPr lIns="90000" rIns="90000" tIns="45000" bIns="45000">
            <a:spAutoFit/>
          </a:bodyPr>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copy user:1 user:1 DB 4</a:t>
            </a:r>
            <a:endParaRPr b="0" lang="en-IN" sz="1800" spc="-1" strike="noStrike">
              <a:latin typeface="Arial"/>
            </a:endParaRPr>
          </a:p>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move password:1 4</a:t>
            </a:r>
            <a:endParaRPr b="0" lang="en-IN" sz="1800" spc="-1" strike="noStrike">
              <a:latin typeface="Arial"/>
            </a:endParaRPr>
          </a:p>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[4]</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del user:1 </a:t>
            </a:r>
            <a:r>
              <a:rPr b="0" lang="en-IN" sz="1800" spc="-1" strike="noStrike">
                <a:solidFill>
                  <a:srgbClr val="ff5733"/>
                </a:solidFill>
                <a:latin typeface="Consolas"/>
                <a:ea typeface="SimSun"/>
              </a:rPr>
              <a:t>password:1</a:t>
            </a:r>
            <a:endParaRPr b="0" lang="en-IN" sz="1800" spc="-1" strike="noStrike">
              <a:latin typeface="Arial"/>
            </a:endParaRPr>
          </a:p>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exists user:1 </a:t>
            </a:r>
            <a:r>
              <a:rPr b="0" lang="en-IN" sz="1800" spc="-1" strike="noStrike">
                <a:solidFill>
                  <a:srgbClr val="ff5733"/>
                </a:solidFill>
                <a:latin typeface="Consolas"/>
                <a:ea typeface="SimSun"/>
              </a:rPr>
              <a:t>password:1</a:t>
            </a:r>
            <a:endParaRPr b="0" lang="en-IN" sz="1800" spc="-1" strike="noStrike">
              <a:latin typeface="Arial"/>
            </a:endParaRPr>
          </a:p>
        </p:txBody>
      </p:sp>
      <p:sp>
        <p:nvSpPr>
          <p:cNvPr id="218" name="Line 6"/>
          <p:cNvSpPr/>
          <p:nvPr/>
        </p:nvSpPr>
        <p:spPr>
          <a:xfrm>
            <a:off x="1523880" y="32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1676520" y="2362320"/>
            <a:ext cx="8834040" cy="33814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rename, renamenx &amp; randomkey key</a:t>
            </a:r>
            <a:endParaRPr b="0" lang="en-IN" sz="7200" spc="-1" strike="noStrike">
              <a:latin typeface="Arial"/>
            </a:endParaRPr>
          </a:p>
        </p:txBody>
      </p:sp>
      <p:sp>
        <p:nvSpPr>
          <p:cNvPr id="220" name="CustomShape 2"/>
          <p:cNvSpPr/>
          <p:nvPr/>
        </p:nvSpPr>
        <p:spPr>
          <a:xfrm>
            <a:off x="1676520" y="5331600"/>
            <a:ext cx="883404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1523880" y="0"/>
            <a:ext cx="9138960" cy="69984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rename, renamenx &amp; randomkey</a:t>
            </a:r>
            <a:endParaRPr b="0" lang="en-IN" sz="4000" spc="-1" strike="noStrike">
              <a:latin typeface="Arial"/>
            </a:endParaRPr>
          </a:p>
        </p:txBody>
      </p:sp>
      <p:sp>
        <p:nvSpPr>
          <p:cNvPr id="222" name="CustomShape 2"/>
          <p:cNvSpPr/>
          <p:nvPr/>
        </p:nvSpPr>
        <p:spPr>
          <a:xfrm>
            <a:off x="1600200" y="762120"/>
            <a:ext cx="8986680" cy="1978920"/>
          </a:xfrm>
          <a:prstGeom prst="rect">
            <a:avLst/>
          </a:prstGeom>
          <a:noFill/>
          <a:ln>
            <a:noFill/>
          </a:ln>
        </p:spPr>
        <p:style>
          <a:lnRef idx="0"/>
          <a:fillRef idx="0"/>
          <a:effectRef idx="0"/>
          <a:fontRef idx="minor"/>
        </p:style>
        <p:txBody>
          <a:bodyPr lIns="90000" rIns="90000" tIns="45000" bIns="45000">
            <a:spAutoFit/>
          </a:bodyPr>
          <a:p>
            <a:pPr algn="just"/>
            <a:r>
              <a:rPr b="1" lang="en-US" sz="1800" spc="-1" strike="noStrike">
                <a:solidFill>
                  <a:srgbClr val="7c4dff"/>
                </a:solidFill>
                <a:latin typeface="Arial"/>
                <a:ea typeface="DejaVu Sans"/>
              </a:rPr>
              <a:t>RENAME</a:t>
            </a:r>
            <a:r>
              <a:rPr b="0" lang="en-US" sz="1800" spc="-1" strike="noStrike">
                <a:latin typeface="Arial"/>
                <a:ea typeface="DejaVu Sans"/>
              </a:rPr>
              <a:t> renames key to newkey. It returns an error when key does not exist. If newkey already exists it is overwritten, when this happens RENAME executes an implicit DEL operation.</a:t>
            </a:r>
            <a:endParaRPr b="0" lang="en-IN" sz="1800" spc="-1" strike="noStrike">
              <a:latin typeface="Arial"/>
            </a:endParaRPr>
          </a:p>
          <a:p>
            <a:pPr algn="just">
              <a:lnSpc>
                <a:spcPct val="100000"/>
              </a:lnSpc>
            </a:pPr>
            <a:endParaRPr b="0" lang="en-IN" sz="1800" spc="-1" strike="noStrike">
              <a:latin typeface="Arial"/>
            </a:endParaRPr>
          </a:p>
          <a:p>
            <a:pPr algn="just"/>
            <a:r>
              <a:rPr b="1" lang="en-US" sz="1800" spc="-1" strike="noStrike">
                <a:solidFill>
                  <a:srgbClr val="7c4dff"/>
                </a:solidFill>
                <a:latin typeface="Arial"/>
                <a:ea typeface="DejaVu Sans"/>
              </a:rPr>
              <a:t>RENAMENX</a:t>
            </a:r>
            <a:r>
              <a:rPr b="0" lang="en-US" sz="1800" spc="-1" strike="noStrike">
                <a:latin typeface="Arial"/>
                <a:ea typeface="DejaVu Sans"/>
              </a:rPr>
              <a:t> renames key to newkey if newkey does not yet exist. It returns an error when key does not exist.</a:t>
            </a:r>
            <a:endParaRPr b="0" lang="en-IN" sz="1800" spc="-1" strike="noStrike">
              <a:latin typeface="Arial"/>
            </a:endParaRPr>
          </a:p>
          <a:p>
            <a:pPr algn="just">
              <a:lnSpc>
                <a:spcPct val="100000"/>
              </a:lnSpc>
            </a:pPr>
            <a:endParaRPr b="0" lang="en-IN" sz="1800" spc="-1" strike="noStrike">
              <a:latin typeface="Arial"/>
            </a:endParaRPr>
          </a:p>
          <a:p>
            <a:pPr algn="just"/>
            <a:r>
              <a:rPr b="1" lang="en-US" sz="1800" spc="-1" strike="noStrike">
                <a:solidFill>
                  <a:srgbClr val="7c4dff"/>
                </a:solidFill>
                <a:latin typeface="Arial"/>
                <a:ea typeface="DejaVu Sans"/>
              </a:rPr>
              <a:t>RANDOMKEY</a:t>
            </a:r>
            <a:r>
              <a:rPr b="0" lang="en-US" sz="1800" spc="-1" strike="noStrike">
                <a:latin typeface="Arial"/>
                <a:ea typeface="DejaVu Sans"/>
              </a:rPr>
              <a:t> return a random key from the currently selected database.</a:t>
            </a:r>
            <a:endParaRPr b="0" lang="en-IN" sz="1800" spc="-1" strike="noStrike">
              <a:latin typeface="Arial"/>
            </a:endParaRPr>
          </a:p>
        </p:txBody>
      </p:sp>
      <p:sp>
        <p:nvSpPr>
          <p:cNvPr id="223" name="CustomShape 3"/>
          <p:cNvSpPr/>
          <p:nvPr/>
        </p:nvSpPr>
        <p:spPr>
          <a:xfrm>
            <a:off x="152280" y="152280"/>
            <a:ext cx="11016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24" name="CustomShape 4"/>
          <p:cNvSpPr/>
          <p:nvPr/>
        </p:nvSpPr>
        <p:spPr>
          <a:xfrm>
            <a:off x="1601280" y="3337560"/>
            <a:ext cx="8985600" cy="1005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RENAME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RENAMENX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RANDOMKEY</a:t>
            </a:r>
            <a:endParaRPr b="0" lang="en-IN" sz="2000" spc="-1" strike="noStrike">
              <a:latin typeface="Arial"/>
            </a:endParaRPr>
          </a:p>
        </p:txBody>
      </p:sp>
      <p:sp>
        <p:nvSpPr>
          <p:cNvPr id="225" name="CustomShape 5"/>
          <p:cNvSpPr/>
          <p:nvPr/>
        </p:nvSpPr>
        <p:spPr>
          <a:xfrm>
            <a:off x="1600200" y="4557600"/>
            <a:ext cx="8884800" cy="1324800"/>
          </a:xfrm>
          <a:prstGeom prst="rect">
            <a:avLst/>
          </a:prstGeom>
          <a:noFill/>
          <a:ln>
            <a:noFill/>
          </a:ln>
        </p:spPr>
        <p:style>
          <a:lnRef idx="0"/>
          <a:fillRef idx="0"/>
          <a:effectRef idx="0"/>
          <a:fontRef idx="minor"/>
        </p:style>
        <p:txBody>
          <a:bodyPr lIns="90000" rIns="90000" tIns="45000" bIns="45000">
            <a:spAutoFit/>
          </a:bodyPr>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 oldKey newKey</a:t>
            </a:r>
            <a:endParaRPr b="0" lang="en-IN" sz="1800" spc="-1" strike="noStrike">
              <a:latin typeface="Arial"/>
            </a:endParaRPr>
          </a:p>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renamenx </a:t>
            </a:r>
            <a:r>
              <a:rPr b="0" lang="en-IN" sz="1800" spc="-1" strike="noStrike">
                <a:solidFill>
                  <a:srgbClr val="ff5733"/>
                </a:solidFill>
                <a:latin typeface="Consolas"/>
                <a:ea typeface="SimSun"/>
              </a:rPr>
              <a:t>oldKey newKey</a:t>
            </a:r>
            <a:endParaRPr b="0" lang="en-IN" sz="1800" spc="-1" strike="noStrike">
              <a:latin typeface="Arial"/>
            </a:endParaRPr>
          </a:p>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randomkey</a:t>
            </a:r>
            <a:endParaRPr b="0" lang="en-IN" sz="1800" spc="-1" strike="noStrike">
              <a:latin typeface="Arial"/>
            </a:endParaRPr>
          </a:p>
        </p:txBody>
      </p:sp>
      <p:sp>
        <p:nvSpPr>
          <p:cNvPr id="226" name="Line 6"/>
          <p:cNvSpPr/>
          <p:nvPr/>
        </p:nvSpPr>
        <p:spPr>
          <a:xfrm>
            <a:off x="1523880" y="306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1365840" y="188640"/>
            <a:ext cx="967788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228" name="Picture 2" descr="http://www.bvctch.vn/vnt_upload/weblink/thks.jpg"/>
          <p:cNvPicPr/>
          <p:nvPr/>
        </p:nvPicPr>
        <p:blipFill>
          <a:blip r:embed="rId1"/>
          <a:stretch/>
        </p:blipFill>
        <p:spPr>
          <a:xfrm>
            <a:off x="4404600" y="2036160"/>
            <a:ext cx="3121560" cy="465840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1676520" y="2362320"/>
            <a:ext cx="883404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select database</a:t>
            </a:r>
            <a:endParaRPr b="0" lang="en-IN" sz="7200" spc="-1" strike="noStrike">
              <a:latin typeface="Arial"/>
            </a:endParaRPr>
          </a:p>
        </p:txBody>
      </p:sp>
      <p:sp>
        <p:nvSpPr>
          <p:cNvPr id="106" name="CustomShape 2"/>
          <p:cNvSpPr/>
          <p:nvPr/>
        </p:nvSpPr>
        <p:spPr>
          <a:xfrm>
            <a:off x="1676520" y="3531600"/>
            <a:ext cx="883404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08" name="CustomShape 2"/>
          <p:cNvSpPr/>
          <p:nvPr/>
        </p:nvSpPr>
        <p:spPr>
          <a:xfrm>
            <a:off x="1523880" y="0"/>
            <a:ext cx="9138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DB</a:t>
            </a:r>
            <a:endParaRPr b="0" lang="en-IN" sz="4000" spc="-1" strike="noStrike">
              <a:latin typeface="Arial"/>
            </a:endParaRPr>
          </a:p>
        </p:txBody>
      </p:sp>
      <p:sp>
        <p:nvSpPr>
          <p:cNvPr id="109" name="CustomShape 3"/>
          <p:cNvSpPr/>
          <p:nvPr/>
        </p:nvSpPr>
        <p:spPr>
          <a:xfrm>
            <a:off x="1600200" y="762120"/>
            <a:ext cx="898668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 the Redis logical database [from 0 - 15] having the specified zero-based numeric index. New connections always use the database 0.</a:t>
            </a:r>
            <a:endParaRPr b="0" lang="en-IN" sz="1800" spc="-1" strike="noStrike">
              <a:latin typeface="Arial"/>
            </a:endParaRPr>
          </a:p>
        </p:txBody>
      </p:sp>
      <p:sp>
        <p:nvSpPr>
          <p:cNvPr id="110" name="CustomShape 4"/>
          <p:cNvSpPr/>
          <p:nvPr/>
        </p:nvSpPr>
        <p:spPr>
          <a:xfrm>
            <a:off x="152280" y="152280"/>
            <a:ext cx="11016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11" name="CustomShape 5"/>
          <p:cNvSpPr/>
          <p:nvPr/>
        </p:nvSpPr>
        <p:spPr>
          <a:xfrm>
            <a:off x="1601280" y="2221560"/>
            <a:ext cx="89856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ECHO message</a:t>
            </a:r>
            <a:endParaRPr b="0" lang="en-IN" sz="2000" spc="-1" strike="noStrike">
              <a:latin typeface="Arial"/>
            </a:endParaRPr>
          </a:p>
        </p:txBody>
      </p:sp>
      <p:sp>
        <p:nvSpPr>
          <p:cNvPr id="112" name="CustomShape 6"/>
          <p:cNvSpPr/>
          <p:nvPr/>
        </p:nvSpPr>
        <p:spPr>
          <a:xfrm>
            <a:off x="1523880" y="2940480"/>
            <a:ext cx="9415800" cy="1735560"/>
          </a:xfrm>
          <a:prstGeom prst="rect">
            <a:avLst/>
          </a:prstGeom>
          <a:noFill/>
          <a:ln>
            <a:noFill/>
          </a:ln>
        </p:spPr>
        <p:style>
          <a:lnRef idx="0"/>
          <a:fillRef idx="0"/>
          <a:effectRef idx="0"/>
          <a:fontRef idx="minor"/>
        </p:style>
        <p:txBody>
          <a:bodyPr lIns="90000" rIns="90000" tIns="45000" bIns="45000">
            <a:spAutoFit/>
          </a:bodyPr>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Arial"/>
            </a:endParaRPr>
          </a:p>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Arial"/>
            </a:endParaRPr>
          </a:p>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Arial"/>
            </a:endParaRPr>
          </a:p>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echo</a:t>
            </a:r>
            <a:r>
              <a:rPr b="0" lang="en-IN" sz="1800" spc="-1" strike="noStrike">
                <a:solidFill>
                  <a:srgbClr val="808080"/>
                </a:solidFill>
                <a:latin typeface="Consolas"/>
                <a:ea typeface="SimSun"/>
              </a:rPr>
              <a:t> </a:t>
            </a:r>
            <a:r>
              <a:rPr b="0" lang="en-IN" sz="1800" spc="-1" strike="noStrike">
                <a:solidFill>
                  <a:srgbClr val="ff5733"/>
                </a:solidFill>
                <a:latin typeface="Consolas"/>
                <a:ea typeface="SimSun"/>
              </a:rPr>
              <a:t>"Hello World!"</a:t>
            </a:r>
            <a:endParaRPr b="0" lang="en-IN" sz="1800" spc="-1" strike="noStrike">
              <a:latin typeface="Arial"/>
            </a:endParaRPr>
          </a:p>
        </p:txBody>
      </p:sp>
      <p:sp>
        <p:nvSpPr>
          <p:cNvPr id="113" name="CustomShape 7"/>
          <p:cNvSpPr/>
          <p:nvPr/>
        </p:nvSpPr>
        <p:spPr>
          <a:xfrm>
            <a:off x="1584000" y="4889520"/>
            <a:ext cx="8851320" cy="10119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11320">
              <a:lnSpc>
                <a:spcPct val="100000"/>
              </a:lnSpc>
              <a:buClr>
                <a:srgbClr val="000000"/>
              </a:buClr>
              <a:buSzPct val="45000"/>
              <a:buFont typeface="Wingdings" charset="2"/>
              <a:buChar char=""/>
            </a:pPr>
            <a:r>
              <a:rPr b="0" lang="en-IN" sz="1800" spc="-1" strike="noStrike">
                <a:solidFill>
                  <a:srgbClr val="666666"/>
                </a:solidFill>
                <a:latin typeface="Arial"/>
                <a:ea typeface="Open Sans"/>
              </a:rPr>
              <a:t>Different databases can have keys with the same name, and commands like </a:t>
            </a:r>
            <a:r>
              <a:rPr b="1" lang="en-IN" sz="1800" spc="-1" strike="noStrike">
                <a:solidFill>
                  <a:srgbClr val="666666"/>
                </a:solidFill>
                <a:latin typeface="Arial"/>
                <a:ea typeface="Open Sans"/>
              </a:rPr>
              <a:t>FLUSHDB</a:t>
            </a:r>
            <a:r>
              <a:rPr b="0" lang="en-IN" sz="1800" spc="-1" strike="noStrike">
                <a:solidFill>
                  <a:srgbClr val="666666"/>
                </a:solidFill>
                <a:latin typeface="Arial"/>
                <a:ea typeface="Open Sans"/>
              </a:rPr>
              <a:t>, </a:t>
            </a:r>
            <a:r>
              <a:rPr b="1" lang="en-IN" sz="1800" spc="-1" strike="noStrike">
                <a:solidFill>
                  <a:srgbClr val="666666"/>
                </a:solidFill>
                <a:latin typeface="Arial"/>
                <a:ea typeface="Open Sans"/>
              </a:rPr>
              <a:t>SWAPDB</a:t>
            </a:r>
            <a:r>
              <a:rPr b="0" lang="en-IN" sz="1800" spc="-1" strike="noStrike">
                <a:solidFill>
                  <a:srgbClr val="666666"/>
                </a:solidFill>
                <a:latin typeface="Arial"/>
                <a:ea typeface="Open Sans"/>
              </a:rPr>
              <a:t> or </a:t>
            </a:r>
            <a:r>
              <a:rPr b="1" lang="en-IN" sz="1800" spc="-1" strike="noStrike">
                <a:solidFill>
                  <a:srgbClr val="666666"/>
                </a:solidFill>
                <a:latin typeface="Arial"/>
                <a:ea typeface="Open Sans"/>
              </a:rPr>
              <a:t>RANDOMKEY</a:t>
            </a:r>
            <a:r>
              <a:rPr b="0" lang="en-IN" sz="1800" spc="-1" strike="noStrike">
                <a:solidFill>
                  <a:srgbClr val="666666"/>
                </a:solidFill>
                <a:latin typeface="Arial"/>
                <a:ea typeface="Open Sans"/>
              </a:rPr>
              <a:t> work on specific databases.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1676520" y="2362320"/>
            <a:ext cx="883404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redis strings</a:t>
            </a:r>
            <a:endParaRPr b="0" lang="en-IN" sz="7200" spc="-1" strike="noStrike">
              <a:latin typeface="Arial"/>
            </a:endParaRPr>
          </a:p>
        </p:txBody>
      </p:sp>
      <p:sp>
        <p:nvSpPr>
          <p:cNvPr id="115" name="CustomShape 2"/>
          <p:cNvSpPr/>
          <p:nvPr/>
        </p:nvSpPr>
        <p:spPr>
          <a:xfrm>
            <a:off x="1666800" y="609480"/>
            <a:ext cx="883404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6" name="CustomShape 3"/>
          <p:cNvSpPr/>
          <p:nvPr/>
        </p:nvSpPr>
        <p:spPr>
          <a:xfrm>
            <a:off x="1676520" y="3531600"/>
            <a:ext cx="8834040" cy="759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Redis strings commands are used for managing string values in Redis.</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1676520" y="2362320"/>
            <a:ext cx="883404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set key</a:t>
            </a:r>
            <a:endParaRPr b="0" lang="en-IN" sz="7200" spc="-1" strike="noStrike">
              <a:latin typeface="Arial"/>
            </a:endParaRPr>
          </a:p>
        </p:txBody>
      </p:sp>
      <p:sp>
        <p:nvSpPr>
          <p:cNvPr id="118" name="CustomShape 2"/>
          <p:cNvSpPr/>
          <p:nvPr/>
        </p:nvSpPr>
        <p:spPr>
          <a:xfrm>
            <a:off x="1676520" y="3531600"/>
            <a:ext cx="883404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0" name="CustomShape 2"/>
          <p:cNvSpPr/>
          <p:nvPr/>
        </p:nvSpPr>
        <p:spPr>
          <a:xfrm>
            <a:off x="1523880" y="0"/>
            <a:ext cx="9138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1" name="CustomShape 3"/>
          <p:cNvSpPr/>
          <p:nvPr/>
        </p:nvSpPr>
        <p:spPr>
          <a:xfrm>
            <a:off x="1600200" y="762120"/>
            <a:ext cx="898668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2" name="CustomShape 4"/>
          <p:cNvSpPr/>
          <p:nvPr/>
        </p:nvSpPr>
        <p:spPr>
          <a:xfrm>
            <a:off x="1523880" y="4272480"/>
            <a:ext cx="8884800" cy="2558520"/>
          </a:xfrm>
          <a:prstGeom prst="rect">
            <a:avLst/>
          </a:prstGeom>
          <a:noFill/>
          <a:ln>
            <a:noFill/>
          </a:ln>
        </p:spPr>
        <p:style>
          <a:lnRef idx="0"/>
          <a:fillRef idx="0"/>
          <a:effectRef idx="0"/>
          <a:fontRef idx="minor"/>
        </p:style>
        <p:txBody>
          <a:bodyPr lIns="90000" rIns="90000" tIns="45000" bIns="45000">
            <a:spAutoFit/>
          </a:bodyPr>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808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a:t>
            </a:r>
            <a:endParaRPr b="0" lang="en-IN" sz="1800" spc="-1" strike="noStrike">
              <a:latin typeface="Arial"/>
            </a:endParaRPr>
          </a:p>
        </p:txBody>
      </p:sp>
      <p:graphicFrame>
        <p:nvGraphicFramePr>
          <p:cNvPr id="123" name="Table 5"/>
          <p:cNvGraphicFramePr/>
          <p:nvPr/>
        </p:nvGraphicFramePr>
        <p:xfrm>
          <a:off x="1523880" y="2793240"/>
          <a:ext cx="9067320" cy="1482840"/>
        </p:xfrm>
        <a:graphic>
          <a:graphicData uri="http://schemas.openxmlformats.org/drawingml/2006/table">
            <a:tbl>
              <a:tblPr/>
              <a:tblGrid>
                <a:gridCol w="2565720"/>
                <a:gridCol w="6501960"/>
              </a:tblGrid>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4" name="CustomShape 6"/>
          <p:cNvSpPr/>
          <p:nvPr/>
        </p:nvSpPr>
        <p:spPr>
          <a:xfrm>
            <a:off x="1601280" y="2221560"/>
            <a:ext cx="898560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SET key value [EX seconds] [PX milliseconds] [NX|XX]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1676520" y="2362320"/>
            <a:ext cx="8834040" cy="2284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setex key &amp; setnx key</a:t>
            </a:r>
            <a:endParaRPr b="0" lang="en-IN" sz="7200" spc="-1" strike="noStrike">
              <a:latin typeface="Arial"/>
            </a:endParaRPr>
          </a:p>
        </p:txBody>
      </p:sp>
      <p:sp>
        <p:nvSpPr>
          <p:cNvPr id="126" name="CustomShape 2"/>
          <p:cNvSpPr/>
          <p:nvPr/>
        </p:nvSpPr>
        <p:spPr>
          <a:xfrm>
            <a:off x="1676520" y="4719600"/>
            <a:ext cx="883404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11611</TotalTime>
  <Application>LibreOffice/6.4.7.2$Linux_X86_64 LibreOffice_project/40$Build-2</Application>
  <Words>1227</Words>
  <Paragraphs>148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2021-04-28T12:38:54Z</dcterms:modified>
  <cp:revision>2022</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23</vt:i4>
  </property>
  <property fmtid="{D5CDD505-2E9C-101B-9397-08002B2CF9AE}" pid="12" name="category">
    <vt:lpwstr>HTML Programming</vt:lpwstr>
  </property>
</Properties>
</file>