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4"/>
  </p:notesMasterIdLst>
  <p:sldIdLst>
    <p:sldId id="497" r:id="rId2"/>
    <p:sldId id="472" r:id="rId3"/>
    <p:sldId id="667" r:id="rId4"/>
    <p:sldId id="532" r:id="rId5"/>
    <p:sldId id="1088" r:id="rId6"/>
    <p:sldId id="1089" r:id="rId7"/>
    <p:sldId id="1097" r:id="rId8"/>
    <p:sldId id="1100" r:id="rId9"/>
    <p:sldId id="1101" r:id="rId10"/>
    <p:sldId id="1130" r:id="rId11"/>
    <p:sldId id="1131" r:id="rId12"/>
    <p:sldId id="1134" r:id="rId13"/>
    <p:sldId id="1132" r:id="rId14"/>
    <p:sldId id="1133" r:id="rId15"/>
    <p:sldId id="1135" r:id="rId16"/>
    <p:sldId id="1136" r:id="rId17"/>
    <p:sldId id="1098" r:id="rId18"/>
    <p:sldId id="1090" r:id="rId19"/>
    <p:sldId id="1099" r:id="rId20"/>
    <p:sldId id="1092" r:id="rId21"/>
    <p:sldId id="1102" r:id="rId22"/>
    <p:sldId id="1103" r:id="rId23"/>
    <p:sldId id="1104" r:id="rId24"/>
    <p:sldId id="1105" r:id="rId25"/>
    <p:sldId id="1106" r:id="rId26"/>
    <p:sldId id="1107" r:id="rId27"/>
    <p:sldId id="1108" r:id="rId28"/>
    <p:sldId id="1109" r:id="rId29"/>
    <p:sldId id="1110" r:id="rId30"/>
    <p:sldId id="1111" r:id="rId31"/>
    <p:sldId id="1112" r:id="rId32"/>
    <p:sldId id="1113" r:id="rId33"/>
    <p:sldId id="1114" r:id="rId34"/>
    <p:sldId id="1115" r:id="rId35"/>
    <p:sldId id="1116" r:id="rId36"/>
    <p:sldId id="1117" r:id="rId37"/>
    <p:sldId id="1118" r:id="rId38"/>
    <p:sldId id="1119" r:id="rId39"/>
    <p:sldId id="1120" r:id="rId40"/>
    <p:sldId id="1121" r:id="rId41"/>
    <p:sldId id="1122" r:id="rId42"/>
    <p:sldId id="1123" r:id="rId43"/>
    <p:sldId id="1124" r:id="rId44"/>
    <p:sldId id="1125" r:id="rId45"/>
    <p:sldId id="1126" r:id="rId46"/>
    <p:sldId id="1127" r:id="rId47"/>
    <p:sldId id="1128" r:id="rId48"/>
    <p:sldId id="1129" r:id="rId49"/>
    <p:sldId id="954" r:id="rId50"/>
    <p:sldId id="788" r:id="rId51"/>
    <p:sldId id="1071" r:id="rId52"/>
    <p:sldId id="1087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9DC8"/>
    <a:srgbClr val="036883"/>
    <a:srgbClr val="90E183"/>
    <a:srgbClr val="B22251"/>
    <a:srgbClr val="FF1C00"/>
    <a:srgbClr val="FC6F0D"/>
    <a:srgbClr val="BAB294"/>
    <a:srgbClr val="DFE100"/>
    <a:srgbClr val="614051"/>
    <a:srgbClr val="FCF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>
        <p:scale>
          <a:sx n="80" d="100"/>
          <a:sy n="80" d="100"/>
        </p:scale>
        <p:origin x="1680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234863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0" y="45720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Database Technologies </a:t>
            </a:r>
            <a:r>
              <a:rPr lang="en-US" sz="4200" b="1" i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- </a:t>
            </a:r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MongoDB</a:t>
            </a:r>
            <a:endParaRPr lang="en-US" sz="4200" b="1" i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comparison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07888"/>
              </p:ext>
            </p:extLst>
          </p:nvPr>
        </p:nvGraphicFramePr>
        <p:xfrm>
          <a:off x="76200" y="782010"/>
          <a:ext cx="8991599" cy="27934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$eq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all values that are not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any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none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7355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92887"/>
            <a:ext cx="2488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{$eq: value} 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4800600" y="750532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176064"/>
            <a:ext cx="2488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{$ne: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57348" y="2056233"/>
            <a:ext cx="550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348" y="2481765"/>
            <a:ext cx="24236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{$gt: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4805548" y="2039410"/>
            <a:ext cx="6887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5548" y="2464942"/>
            <a:ext cx="25617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{$gte: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217609" y="3369851"/>
            <a:ext cx="4860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609" y="3795383"/>
            <a:ext cx="23590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{$lt: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865809" y="3353028"/>
            <a:ext cx="6240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5809" y="3778560"/>
            <a:ext cx="24970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{$lte: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282242" y="4665657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242" y="5091189"/>
            <a:ext cx="5734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{$in: [&lt;value1&gt;, &lt;value2&gt;, ..., &lt;valueN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&gt;]}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70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logical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75914"/>
              </p:ext>
            </p:extLst>
          </p:nvPr>
        </p:nvGraphicFramePr>
        <p:xfrm>
          <a:off x="76200" y="782010"/>
          <a:ext cx="8991599" cy="1961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$or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OR returns all documents that match the conditions of either clause.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$and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AND returns all documents that match the conditions of both clauses.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$not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Inverts the effect of a query expression and returns documents that do not match the query expression.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767355"/>
            <a:ext cx="5741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$or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192887"/>
            <a:ext cx="789671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$or: [ { &lt;expression1&gt; }, { &lt;expression2&gt; }, ... , { &lt;expressionN&gt; } ] 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68234" y="2061181"/>
            <a:ext cx="7569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$and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234" y="2486713"/>
            <a:ext cx="83263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$and: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{ &lt;expression1&gt; }, { &lt;expression2&gt; }, ... , { &lt;expressionN&gt; } ] }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68234" y="3355007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$not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234" y="3780539"/>
            <a:ext cx="81387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$not: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{ &lt;expression1&gt; }, { &lt;expression2&gt; }, ... , { &lt;expressionN&gt; } ]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366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document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MongoDB stores data as BSON documents. BSON is a binary representation of JSON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5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documents are composed of </a:t>
            </a:r>
            <a:r>
              <a:rPr lang="en-US" b="1" i="1" dirty="0">
                <a:solidFill>
                  <a:srgbClr val="036883"/>
                </a:solidFill>
              </a:rPr>
              <a:t>field-and-value</a:t>
            </a:r>
            <a:r>
              <a:rPr lang="en-US" dirty="0"/>
              <a:t> pairs. The value of a field can be any of the BSON data types, including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187542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036883"/>
                </a:solidFill>
              </a:rPr>
              <a:t>field name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_</a:t>
            </a:r>
            <a:r>
              <a:rPr lang="en-US" b="1" dirty="0">
                <a:solidFill>
                  <a:srgbClr val="C00000"/>
                </a:solidFill>
              </a:rPr>
              <a:t>id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/>
              <a:t>is reserved for use as a primary key; its value must be unique in the collection, is immutable, and may be of any type other than an array.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14" y="2971800"/>
            <a:ext cx="8809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field1: value1,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field2: value2,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field3: value3,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fieldN: valueN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1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6106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0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8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NoSQL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895600"/>
            <a:ext cx="7924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NoSQL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database are primarily called as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non-relational database. </a:t>
            </a:r>
            <a:r>
              <a:rPr lang="en-US" dirty="0"/>
              <a:t>MongoDB is Scalable, open-source, high-perform, document-oriented database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8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2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9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4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SQL vs NoSQL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862548"/>
            <a:ext cx="8845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NoSQL databases are document based, key-value pairs, or wide-column stores. This means that SQL databases represent data in form of tables which consists of n number of rows of data whereas NoSQL databases are the collection of key-value pair, documents, or wide-column stores which do not have standard schema definitions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have predefined schema whereas NoSQL databases have dynamic schema for unstructured data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are vertically scalable whereas the NoSQL databases are horizontally scalable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uses SQL ( structured query language ) for defining and manipulating the data. In NoSQL database, queries are focused on collection of documents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2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2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IMP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976" y="849264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1. Think </a:t>
            </a: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about how multiplication can be done without actually </a:t>
            </a: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multiplying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00361"/>
            <a:ext cx="4648200" cy="24718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976" y="3243552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2. Square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50647"/>
            <a:ext cx="4495800" cy="18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record in MongoDB is a document, which is a data structure composed of field and value pairs. MongoDB documents are similar to JSON objects. The values of fields may include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2181255"/>
            <a:ext cx="4261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36883"/>
                </a:solidFill>
              </a:rPr>
              <a:t>Core MongoDB Operations (CRUD)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011" y="2630269"/>
            <a:ext cx="8811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CRUD</a:t>
            </a:r>
            <a:r>
              <a:rPr lang="en-US" dirty="0"/>
              <a:t> stands for create, read, update, and delete, which are the four core database operations used in database driven application development.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93729"/>
              </p:ext>
            </p:extLst>
          </p:nvPr>
        </p:nvGraphicFramePr>
        <p:xfrm>
          <a:off x="381000" y="3581400"/>
          <a:ext cx="8382000" cy="2006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0800"/>
                <a:gridCol w="5791200"/>
              </a:tblGrid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RDBMS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MongoDB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tables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collections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rows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Documents </a:t>
                      </a:r>
                      <a:r>
                        <a:rPr lang="en-US" sz="1800" dirty="0">
                          <a:effectLst/>
                        </a:rPr>
                        <a:t> or BSON document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column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Field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7237"/>
            <a:ext cx="31242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1054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1148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981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ALTER TABLE...DROP UNUSED COLUMNS statement is the only action allowed on unused columns. It physically removes unused columns from the table and reclaims disk space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table t set unused(c2);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alter table t drop unused column;</a:t>
            </a:r>
          </a:p>
        </p:txBody>
      </p:sp>
    </p:spTree>
    <p:extLst>
      <p:ext uri="{BB962C8B-B14F-4D97-AF65-F5344CB8AC3E}">
        <p14:creationId xmlns:p14="http://schemas.microsoft.com/office/powerpoint/2010/main" val="1183446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book (id raw(16) primary key, data clob check(data is json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dirty="0"/>
              <a:t>select book.* </a:t>
            </a:r>
          </a:p>
          <a:p>
            <a:r>
              <a:rPr lang="en-US" dirty="0"/>
              <a:t>	from books,</a:t>
            </a:r>
          </a:p>
          <a:p>
            <a:r>
              <a:rPr lang="en-US" dirty="0"/>
              <a:t>	</a:t>
            </a:r>
            <a:r>
              <a:rPr lang="en-US" dirty="0" err="1"/>
              <a:t>json_table</a:t>
            </a:r>
            <a:r>
              <a:rPr lang="en-US" dirty="0"/>
              <a:t>(data,'$'</a:t>
            </a:r>
          </a:p>
          <a:p>
            <a:r>
              <a:rPr lang="en-US" dirty="0"/>
              <a:t>	columns(</a:t>
            </a:r>
            <a:r>
              <a:rPr lang="en-US" dirty="0" err="1"/>
              <a:t>isbn</a:t>
            </a:r>
            <a:r>
              <a:rPr lang="en-US" dirty="0"/>
              <a:t>   varchar2(20) path '$.</a:t>
            </a:r>
            <a:r>
              <a:rPr lang="en-US" dirty="0" err="1"/>
              <a:t>isbn</a:t>
            </a:r>
            <a:r>
              <a:rPr lang="en-US" dirty="0"/>
              <a:t>',</a:t>
            </a:r>
          </a:p>
          <a:p>
            <a:r>
              <a:rPr lang="en-US" dirty="0"/>
              <a:t>		title  varchar2(20) path '$.title',</a:t>
            </a:r>
          </a:p>
          <a:p>
            <a:r>
              <a:rPr lang="en-US" dirty="0"/>
              <a:t>		price  varchar2(10) path '$.price',</a:t>
            </a:r>
          </a:p>
          <a:p>
            <a:r>
              <a:rPr lang="en-US" dirty="0"/>
              <a:t>		author varchar2(20) path '$.author',</a:t>
            </a:r>
          </a:p>
          <a:p>
            <a:r>
              <a:rPr lang="en-US" dirty="0"/>
              <a:t>		phone  varchar2(10) path '$.phone')) book</a:t>
            </a:r>
          </a:p>
        </p:txBody>
      </p:sp>
    </p:spTree>
    <p:extLst>
      <p:ext uri="{BB962C8B-B14F-4D97-AF65-F5344CB8AC3E}">
        <p14:creationId xmlns:p14="http://schemas.microsoft.com/office/powerpoint/2010/main" val="150121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stores data as BSON documents. BSON is a binary representation of JSON documents.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9188" y="1639669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JSON</a:t>
            </a:r>
            <a:r>
              <a:rPr lang="en-US" dirty="0"/>
              <a:t> (JavaScript Object Notation) is a lightweight data-interchange format. It is easy for humans to read and write.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8" y="2514600"/>
            <a:ext cx="64034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3Vs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3Vs (volume, variety and velocity)</a:t>
            </a:r>
            <a:r>
              <a:rPr lang="en-US" dirty="0"/>
              <a:t> are three defining properties or dimensions of big data</a:t>
            </a:r>
            <a:r>
              <a:rPr lang="en-US" dirty="0"/>
              <a:t>.</a:t>
            </a:r>
          </a:p>
          <a:p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 </a:t>
            </a:r>
            <a:r>
              <a:rPr lang="en-US" dirty="0">
                <a:solidFill>
                  <a:srgbClr val="036883"/>
                </a:solidFill>
              </a:rPr>
              <a:t>Volume refers to the amount of data. </a:t>
            </a:r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Variety </a:t>
            </a:r>
            <a:r>
              <a:rPr lang="en-US" dirty="0">
                <a:solidFill>
                  <a:srgbClr val="036883"/>
                </a:solidFill>
              </a:rPr>
              <a:t>refers to the number of types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Velocity refers to the speed of data processing.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start db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start server and client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server, execute </a:t>
            </a:r>
            <a:r>
              <a:rPr lang="en-US" sz="2000" b="1" dirty="0">
                <a:solidFill>
                  <a:srgbClr val="C00000"/>
                </a:solidFill>
              </a:rPr>
              <a:t>mongod.exe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94" y="3002340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--dbpath "c:\database" --journal --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bind_ip_all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--dbpath "c:\database" --journal --bind_ip 192.168.100.20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219" y="1455003"/>
            <a:ext cx="81550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--dbpath option points to your database directory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--bind_ip_all option : bind to all ip </a:t>
            </a:r>
            <a:r>
              <a:rPr lang="en-US" dirty="0" smtClean="0">
                <a:solidFill>
                  <a:srgbClr val="036883"/>
                </a:solidFill>
              </a:rPr>
              <a:t>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 arg option : comma separated list of ip addresses to listen on - localhost by default.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219" y="417189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client, execute </a:t>
            </a:r>
            <a:r>
              <a:rPr lang="en-US" sz="2000" b="1" dirty="0" smtClean="0">
                <a:solidFill>
                  <a:srgbClr val="C00000"/>
                </a:solidFill>
              </a:rPr>
              <a:t>mongo.exe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6219" y="4005858"/>
            <a:ext cx="8848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8894" y="4786998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"192.168.100.20/db1"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--host "192.168.100.20" --port "27017"</a:t>
            </a:r>
          </a:p>
        </p:txBody>
      </p:sp>
    </p:spTree>
    <p:extLst>
      <p:ext uri="{BB962C8B-B14F-4D97-AF65-F5344CB8AC3E}">
        <p14:creationId xmlns:p14="http://schemas.microsoft.com/office/powerpoint/2010/main" val="35616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24992</TotalTime>
  <Words>1043</Words>
  <Application>Microsoft Office PowerPoint</Application>
  <PresentationFormat>On-screen Show (4:3)</PresentationFormat>
  <Paragraphs>191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6" baseType="lpstr">
      <vt:lpstr>SimSun</vt:lpstr>
      <vt:lpstr>Arial</vt:lpstr>
      <vt:lpstr>Arial</vt:lpstr>
      <vt:lpstr>Bookman Old Style</vt:lpstr>
      <vt:lpstr>Calibri</vt:lpstr>
      <vt:lpstr>Consolas</vt:lpstr>
      <vt:lpstr>Gill Sans MT</vt:lpstr>
      <vt:lpstr>Segoe Print</vt:lpstr>
      <vt:lpstr>Segoe UI Light</vt:lpstr>
      <vt:lpstr>Times New Roman</vt:lpstr>
      <vt:lpstr>Verdana</vt:lpstr>
      <vt:lpstr>Wingdings</vt:lpstr>
      <vt:lpstr>Wingdings 3</vt:lpstr>
      <vt:lpstr>Origin</vt:lpstr>
      <vt:lpstr>Database Technologies -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4937</cp:revision>
  <dcterms:created xsi:type="dcterms:W3CDTF">2015-10-09T06:09:34Z</dcterms:created>
  <dcterms:modified xsi:type="dcterms:W3CDTF">2018-11-29T04:05:08Z</dcterms:modified>
</cp:coreProperties>
</file>