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4"/>
  </p:notesMasterIdLst>
  <p:sldIdLst>
    <p:sldId id="257" r:id="rId2"/>
    <p:sldId id="1040" r:id="rId3"/>
    <p:sldId id="621" r:id="rId4"/>
    <p:sldId id="615" r:id="rId5"/>
    <p:sldId id="506" r:id="rId6"/>
    <p:sldId id="791" r:id="rId7"/>
    <p:sldId id="793" r:id="rId8"/>
    <p:sldId id="285" r:id="rId9"/>
    <p:sldId id="286" r:id="rId10"/>
    <p:sldId id="1287" r:id="rId11"/>
    <p:sldId id="1567"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82" r:id="rId40"/>
    <p:sldId id="1583" r:id="rId41"/>
    <p:sldId id="1586" r:id="rId42"/>
    <p:sldId id="1584" r:id="rId43"/>
    <p:sldId id="1599" r:id="rId44"/>
    <p:sldId id="1585" r:id="rId45"/>
    <p:sldId id="1600" r:id="rId46"/>
    <p:sldId id="1596" r:id="rId47"/>
    <p:sldId id="1601" r:id="rId48"/>
    <p:sldId id="1587" r:id="rId49"/>
    <p:sldId id="1602" r:id="rId50"/>
    <p:sldId id="1593" r:id="rId51"/>
    <p:sldId id="1603" r:id="rId52"/>
    <p:sldId id="1594" r:id="rId53"/>
    <p:sldId id="1604" r:id="rId54"/>
    <p:sldId id="1595" r:id="rId55"/>
    <p:sldId id="1605" r:id="rId56"/>
    <p:sldId id="1598" r:id="rId57"/>
    <p:sldId id="1606" r:id="rId58"/>
    <p:sldId id="1588" r:id="rId59"/>
    <p:sldId id="1589" r:id="rId60"/>
    <p:sldId id="1607" r:id="rId61"/>
    <p:sldId id="1597" r:id="rId62"/>
    <p:sldId id="1608" r:id="rId63"/>
    <p:sldId id="1609" r:id="rId64"/>
    <p:sldId id="1610" r:id="rId65"/>
    <p:sldId id="1611" r:id="rId66"/>
    <p:sldId id="686" r:id="rId67"/>
    <p:sldId id="1207" r:id="rId68"/>
    <p:sldId id="302" r:id="rId69"/>
    <p:sldId id="1130" r:id="rId70"/>
    <p:sldId id="1614" r:id="rId71"/>
    <p:sldId id="1265" r:id="rId72"/>
    <p:sldId id="305" r:id="rId73"/>
    <p:sldId id="1266" r:id="rId74"/>
    <p:sldId id="1615" r:id="rId75"/>
    <p:sldId id="308" r:id="rId76"/>
    <p:sldId id="1618" r:id="rId77"/>
    <p:sldId id="1619" r:id="rId78"/>
    <p:sldId id="1617" r:id="rId79"/>
    <p:sldId id="1132" r:id="rId80"/>
    <p:sldId id="1268" r:id="rId81"/>
    <p:sldId id="1620" r:id="rId82"/>
    <p:sldId id="313" r:id="rId83"/>
    <p:sldId id="1204" r:id="rId84"/>
    <p:sldId id="1621" r:id="rId85"/>
    <p:sldId id="1622" r:id="rId86"/>
    <p:sldId id="1134" r:id="rId87"/>
    <p:sldId id="1623" r:id="rId88"/>
    <p:sldId id="1624" r:id="rId89"/>
    <p:sldId id="1625" r:id="rId90"/>
    <p:sldId id="1626" r:id="rId91"/>
    <p:sldId id="1627" r:id="rId92"/>
    <p:sldId id="1628" r:id="rId93"/>
    <p:sldId id="1612" r:id="rId94"/>
    <p:sldId id="1613" r:id="rId95"/>
    <p:sldId id="1527" r:id="rId96"/>
    <p:sldId id="1528" r:id="rId97"/>
    <p:sldId id="551" r:id="rId98"/>
    <p:sldId id="554" r:id="rId99"/>
    <p:sldId id="1525" r:id="rId100"/>
    <p:sldId id="1526" r:id="rId101"/>
    <p:sldId id="562" r:id="rId102"/>
    <p:sldId id="563" r:id="rId103"/>
    <p:sldId id="1296" r:id="rId104"/>
    <p:sldId id="1529" r:id="rId105"/>
    <p:sldId id="1530" r:id="rId106"/>
    <p:sldId id="1540" r:id="rId107"/>
    <p:sldId id="1541" r:id="rId108"/>
    <p:sldId id="1542" r:id="rId109"/>
    <p:sldId id="1543" r:id="rId110"/>
    <p:sldId id="1059" r:id="rId111"/>
    <p:sldId id="1060" r:id="rId112"/>
    <p:sldId id="1418" r:id="rId113"/>
    <p:sldId id="576" r:id="rId114"/>
    <p:sldId id="577" r:id="rId115"/>
    <p:sldId id="1564" r:id="rId116"/>
    <p:sldId id="1566" r:id="rId117"/>
    <p:sldId id="1631" r:id="rId118"/>
    <p:sldId id="1632" r:id="rId119"/>
    <p:sldId id="1629" r:id="rId120"/>
    <p:sldId id="1630" r:id="rId121"/>
    <p:sldId id="1633" r:id="rId122"/>
    <p:sldId id="1634" r:id="rId123"/>
    <p:sldId id="1474" r:id="rId124"/>
    <p:sldId id="1475" r:id="rId125"/>
    <p:sldId id="1476" r:id="rId126"/>
    <p:sldId id="1477" r:id="rId127"/>
    <p:sldId id="1478" r:id="rId128"/>
    <p:sldId id="1479" r:id="rId129"/>
    <p:sldId id="1481" r:id="rId130"/>
    <p:sldId id="625" r:id="rId131"/>
    <p:sldId id="1150" r:id="rId132"/>
    <p:sldId id="393" r:id="rId133"/>
    <p:sldId id="395" r:id="rId134"/>
    <p:sldId id="820" r:id="rId135"/>
    <p:sldId id="414" r:id="rId136"/>
    <p:sldId id="821" r:id="rId137"/>
    <p:sldId id="1077" r:id="rId138"/>
    <p:sldId id="1177" r:id="rId139"/>
    <p:sldId id="1535" r:id="rId140"/>
    <p:sldId id="1536" r:id="rId141"/>
    <p:sldId id="1532" r:id="rId142"/>
    <p:sldId id="1533" r:id="rId143"/>
    <p:sldId id="1534" r:id="rId144"/>
    <p:sldId id="1538" r:id="rId145"/>
    <p:sldId id="1539" r:id="rId146"/>
    <p:sldId id="1152" r:id="rId147"/>
    <p:sldId id="1153" r:id="rId148"/>
    <p:sldId id="1537" r:id="rId149"/>
    <p:sldId id="1548" r:id="rId150"/>
    <p:sldId id="1549" r:id="rId151"/>
    <p:sldId id="564" r:id="rId152"/>
    <p:sldId id="1364" r:id="rId153"/>
    <p:sldId id="826" r:id="rId154"/>
    <p:sldId id="566" r:id="rId155"/>
    <p:sldId id="1211" r:id="rId156"/>
    <p:sldId id="1430" r:id="rId157"/>
    <p:sldId id="1460" r:id="rId158"/>
    <p:sldId id="798" r:id="rId159"/>
    <p:sldId id="1215" r:id="rId160"/>
    <p:sldId id="1427" r:id="rId161"/>
    <p:sldId id="1225" r:id="rId162"/>
    <p:sldId id="1212" r:id="rId163"/>
    <p:sldId id="1213" r:id="rId164"/>
    <p:sldId id="1216" r:id="rId165"/>
    <p:sldId id="1210" r:id="rId166"/>
    <p:sldId id="1151" r:id="rId167"/>
    <p:sldId id="1226" r:id="rId168"/>
    <p:sldId id="443" r:id="rId169"/>
    <p:sldId id="445" r:id="rId170"/>
    <p:sldId id="446" r:id="rId171"/>
    <p:sldId id="1293" r:id="rId172"/>
    <p:sldId id="1403" r:id="rId173"/>
    <p:sldId id="1290" r:id="rId174"/>
    <p:sldId id="1294" r:id="rId175"/>
    <p:sldId id="1283" r:id="rId176"/>
    <p:sldId id="440" r:id="rId177"/>
    <p:sldId id="570" r:id="rId178"/>
    <p:sldId id="827" r:id="rId179"/>
    <p:sldId id="453" r:id="rId180"/>
    <p:sldId id="574" r:id="rId181"/>
    <p:sldId id="838" r:id="rId182"/>
    <p:sldId id="839" r:id="rId183"/>
    <p:sldId id="1271" r:id="rId184"/>
    <p:sldId id="1550" r:id="rId185"/>
    <p:sldId id="1551" r:id="rId186"/>
    <p:sldId id="1576" r:id="rId187"/>
    <p:sldId id="1577" r:id="rId188"/>
    <p:sldId id="1544" r:id="rId189"/>
    <p:sldId id="1545" r:id="rId190"/>
    <p:sldId id="1635" r:id="rId191"/>
    <p:sldId id="1636" r:id="rId192"/>
    <p:sldId id="1637" r:id="rId193"/>
    <p:sldId id="1639" r:id="rId194"/>
    <p:sldId id="1640" r:id="rId195"/>
    <p:sldId id="1574" r:id="rId196"/>
    <p:sldId id="1575" r:id="rId197"/>
    <p:sldId id="1569" r:id="rId198"/>
    <p:sldId id="1568" r:id="rId199"/>
    <p:sldId id="1573" r:id="rId200"/>
    <p:sldId id="1572" r:id="rId201"/>
    <p:sldId id="1570" r:id="rId202"/>
    <p:sldId id="1578" r:id="rId203"/>
    <p:sldId id="1579" r:id="rId204"/>
    <p:sldId id="1571" r:id="rId205"/>
    <p:sldId id="1580" r:id="rId206"/>
    <p:sldId id="1581" r:id="rId207"/>
    <p:sldId id="1552" r:id="rId208"/>
    <p:sldId id="1553" r:id="rId209"/>
    <p:sldId id="788" r:id="rId210"/>
    <p:sldId id="1546" r:id="rId211"/>
    <p:sldId id="1616" r:id="rId212"/>
    <p:sldId id="1638" r:id="rId2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C52"/>
    <a:srgbClr val="01FFFF"/>
    <a:srgbClr val="39AE0A"/>
    <a:srgbClr val="840FF9"/>
    <a:srgbClr val="803A69"/>
    <a:srgbClr val="FD8603"/>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p:scale>
          <a:sx n="75" d="100"/>
          <a:sy n="75" d="100"/>
        </p:scale>
        <p:origin x="869" y="144"/>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viewProps" Target="view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theme" Target="theme/theme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tableStyles" Target="tableStyles.xml"/><Relationship Id="rId3" Type="http://schemas.openxmlformats.org/officeDocument/2006/relationships/slide" Target="slides/slide2.xml"/><Relationship Id="rId214" Type="http://schemas.openxmlformats.org/officeDocument/2006/relationships/notesMaster" Target="notesMasters/notesMaster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commentAuthors" Target="commentAuthor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01-06-2023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170</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171</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172</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173</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174</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175</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211</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73</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78</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80</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87</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89</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342855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154</a:t>
            </a:fld>
            <a:endParaRPr lang="en-IN"/>
          </a:p>
        </p:txBody>
      </p:sp>
    </p:spTree>
    <p:extLst>
      <p:ext uri="{BB962C8B-B14F-4D97-AF65-F5344CB8AC3E}">
        <p14:creationId xmlns:p14="http://schemas.microsoft.com/office/powerpoint/2010/main" val="204235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382184536"/>
              </p:ext>
            </p:extLst>
          </p:nvPr>
        </p:nvGraphicFramePr>
        <p:xfrm>
          <a:off x="191344" y="706204"/>
          <a:ext cx="11809312" cy="5731086"/>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_ROWID_ </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IN" sz="1800" b="0" i="0" kern="1200" dirty="0">
                          <a:solidFill>
                            <a:schemeClr val="tx1"/>
                          </a:solidFill>
                          <a:effectLst/>
                          <a:latin typeface="Liberation Mono"/>
                          <a:ea typeface="+mn-ea"/>
                          <a:cs typeface="+mn-cs"/>
                        </a:rPr>
                        <a:t>pseudo-column</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16226046"/>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564904"/>
            <a:ext cx="11526016" cy="292387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DOMAIN </a:t>
            </a:r>
            <a:r>
              <a:rPr lang="en-US" dirty="0">
                <a:latin typeface="Liberation Mono"/>
              </a:rPr>
              <a:t>city</a:t>
            </a:r>
            <a:r>
              <a:rPr lang="en-US" dirty="0">
                <a:solidFill>
                  <a:srgbClr val="0077AA"/>
                </a:solidFill>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CHARACTER VARYING</a:t>
            </a:r>
            <a:r>
              <a:rPr lang="en-US" dirty="0">
                <a:latin typeface="Liberation Mono"/>
              </a:rPr>
              <a:t>(10) ;</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&lt;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b="0" i="0" dirty="0">
                <a:solidFill>
                  <a:srgbClr val="000000"/>
                </a:solidFill>
                <a:effectLst/>
                <a:latin typeface="Liberation Mono"/>
              </a:rPr>
              <a:t> </a:t>
            </a:r>
            <a:r>
              <a:rPr lang="en-US" dirty="0">
                <a:solidFill>
                  <a:srgbClr val="0077AA"/>
                </a:solidFill>
                <a:latin typeface="Liberation Mono"/>
                <a:cs typeface="Arial" panose="020B0604020202020204" pitchFamily="34" charset="0"/>
              </a:rPr>
              <a:t>DOMAIN</a:t>
            </a:r>
            <a:r>
              <a:rPr lang="en-US" b="0" i="0" dirty="0">
                <a:solidFill>
                  <a:srgbClr val="000000"/>
                </a:solidFill>
                <a:effectLst/>
                <a:latin typeface="Liberation Mono"/>
              </a:rPr>
              <a:t> email </a:t>
            </a:r>
            <a:r>
              <a:rPr lang="en-US" dirty="0">
                <a:solidFill>
                  <a:srgbClr val="0077AA"/>
                </a:solidFill>
                <a:latin typeface="Liberation Mono"/>
                <a:cs typeface="Arial" panose="020B0604020202020204" pitchFamily="34" charset="0"/>
              </a:rPr>
              <a:t>AS</a:t>
            </a:r>
            <a:r>
              <a:rPr lang="en-US" b="0" i="0" dirty="0">
                <a:solidFill>
                  <a:srgbClr val="000000"/>
                </a:solidFill>
                <a:effectLst/>
                <a:latin typeface="Liberation Mono"/>
              </a:rPr>
              <a:t> </a:t>
            </a:r>
            <a:r>
              <a:rPr lang="en-US" dirty="0">
                <a:solidFill>
                  <a:srgbClr val="834689"/>
                </a:solidFill>
                <a:latin typeface="Liberation Mono"/>
                <a:cs typeface="Arial" panose="020B0604020202020204" pitchFamily="34" charset="0"/>
              </a:rPr>
              <a:t>VARCHAR</a:t>
            </a:r>
            <a:r>
              <a:rPr lang="en-US" b="0" i="0" dirty="0">
                <a:solidFill>
                  <a:srgbClr val="000000"/>
                </a:solidFill>
                <a:effectLst/>
                <a:latin typeface="Liberation Mono"/>
              </a:rPr>
              <a:t>(255) CHECK (</a:t>
            </a:r>
            <a:r>
              <a:rPr lang="en-US" dirty="0">
                <a:solidFill>
                  <a:srgbClr val="803A69"/>
                </a:solidFill>
                <a:latin typeface="Liberation Mono"/>
              </a:rPr>
              <a:t>POSITION</a:t>
            </a:r>
            <a:r>
              <a:rPr lang="en-US" b="0" i="0" dirty="0">
                <a:solidFill>
                  <a:srgbClr val="000000"/>
                </a:solidFill>
                <a:effectLst/>
                <a:latin typeface="Liberation Mono"/>
              </a:rPr>
              <a:t>(</a:t>
            </a:r>
            <a:r>
              <a:rPr lang="en-US" dirty="0">
                <a:solidFill>
                  <a:srgbClr val="669900"/>
                </a:solidFill>
                <a:latin typeface="Liberation Mono"/>
              </a:rPr>
              <a:t>'@'</a:t>
            </a:r>
            <a:r>
              <a:rPr lang="en-US" b="0" i="0" dirty="0">
                <a:solidFill>
                  <a:srgbClr val="000000"/>
                </a:solidFill>
                <a:effectLst/>
                <a:latin typeface="Liberation Mono"/>
              </a:rPr>
              <a:t>, VALUE) </a:t>
            </a:r>
            <a:r>
              <a:rPr lang="en-US" dirty="0">
                <a:solidFill>
                  <a:srgbClr val="A67F59"/>
                </a:solidFill>
                <a:latin typeface="Liberation Mono"/>
              </a:rPr>
              <a:t>&gt;</a:t>
            </a:r>
            <a:r>
              <a:rPr lang="en-US" b="0" i="0" dirty="0">
                <a:solidFill>
                  <a:srgbClr val="000000"/>
                </a:solidFill>
                <a:effectLst/>
                <a:latin typeface="Liberation Mono"/>
              </a:rPr>
              <a:t> </a:t>
            </a:r>
            <a:r>
              <a:rPr lang="en-US" dirty="0">
                <a:solidFill>
                  <a:srgbClr val="990055"/>
                </a:solidFill>
                <a:latin typeface="Liberation Mono"/>
              </a:rPr>
              <a:t>1</a:t>
            </a:r>
            <a:r>
              <a:rPr lang="en-US" b="0" i="0" dirty="0">
                <a:solidFill>
                  <a:srgbClr val="000000"/>
                </a:solidFill>
                <a:effectLst/>
                <a:latin typeface="Liberation Mono"/>
              </a:rPr>
              <a:t>)</a:t>
            </a:r>
            <a:endParaRPr lang="en-US" dirty="0">
              <a:latin typeface="Liberation Mono"/>
            </a:endParaRP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 email </a:t>
            </a:r>
            <a:r>
              <a:rPr lang="en-US" dirty="0">
                <a:solidFill>
                  <a:srgbClr val="834689"/>
                </a:solidFill>
                <a:latin typeface="Liberation Mono"/>
                <a:cs typeface="Arial" panose="020B0604020202020204" pitchFamily="34" charset="0"/>
              </a:rPr>
              <a:t>EMAIL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a:p>
            <a:pPr marL="285750" indent="-285750">
              <a:buFont typeface="Arial" panose="020B0604020202020204" pitchFamily="34" charset="0"/>
              <a:buChar char="•"/>
            </a:pPr>
            <a:endParaRPr lang="en-US" sz="800" dirty="0">
              <a:solidFill>
                <a:srgbClr val="FF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'ASD'</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p:txBody>
      </p:sp>
    </p:spTree>
    <p:extLst>
      <p:ext uri="{BB962C8B-B14F-4D97-AF65-F5344CB8AC3E}">
        <p14:creationId xmlns:p14="http://schemas.microsoft.com/office/powerpoint/2010/main" val="62088916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Tree>
    <p:extLst>
      <p:ext uri="{BB962C8B-B14F-4D97-AF65-F5344CB8AC3E}">
        <p14:creationId xmlns:p14="http://schemas.microsoft.com/office/powerpoint/2010/main" val="267304618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DROP</a:t>
            </a:r>
            <a:r>
              <a:rPr lang="fr-FR" sz="2000" dirty="0">
                <a:latin typeface="Liberation Mono"/>
              </a:rPr>
              <a:t> </a:t>
            </a:r>
            <a:r>
              <a:rPr lang="fr-FR" sz="2000" dirty="0">
                <a:solidFill>
                  <a:srgbClr val="0077AA"/>
                </a:solidFill>
                <a:latin typeface="Liberation Mono"/>
              </a:rPr>
              <a:t>DOMAIN</a:t>
            </a:r>
            <a:r>
              <a:rPr lang="fr-FR" sz="2000" dirty="0">
                <a:latin typeface="Liberation Mono"/>
              </a:rPr>
              <a:t> </a:t>
            </a:r>
            <a:r>
              <a:rPr lang="en-IN" sz="2000" dirty="0">
                <a:latin typeface="Liberation Mono"/>
              </a:rPr>
              <a:t>domainName</a:t>
            </a:r>
            <a:r>
              <a:rPr lang="fr-FR" sz="2000" dirty="0">
                <a:latin typeface="Liberation Mono"/>
              </a:rPr>
              <a:t> { RESTRICT </a:t>
            </a:r>
            <a:r>
              <a:rPr lang="fr-FR" sz="2000" dirty="0">
                <a:solidFill>
                  <a:schemeClr val="bg1">
                    <a:lumMod val="65000"/>
                  </a:schemeClr>
                </a:solidFill>
                <a:latin typeface="Liberation Mono"/>
                <a:cs typeface="Arial" panose="020B0604020202020204" pitchFamily="34" charset="0"/>
              </a:rPr>
              <a:t>|</a:t>
            </a:r>
            <a:r>
              <a:rPr lang="fr-FR" sz="2000" dirty="0">
                <a:latin typeface="Liberation Mono"/>
              </a:rPr>
              <a:t> CASCADE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DOMAIN cannot be removed if it is referred in any table as a dataType.</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a:t>
            </a:r>
            <a:r>
              <a:rPr lang="en-US" dirty="0">
                <a:latin typeface="Liberation Mono"/>
              </a:rPr>
              <a:t>ename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CASCADE;</a:t>
            </a:r>
            <a:endParaRPr lang="en-IN" dirty="0">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B82DC55F-E526-6C17-4A8B-E9161DB8421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Tree>
    <p:extLst>
      <p:ext uri="{BB962C8B-B14F-4D97-AF65-F5344CB8AC3E}">
        <p14:creationId xmlns:p14="http://schemas.microsoft.com/office/powerpoint/2010/main" val="4284664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add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4" name="Rectangle 3">
            <a:extLst>
              <a:ext uri="{FF2B5EF4-FFF2-40B4-BE49-F238E27FC236}">
                <a16:creationId xmlns:a16="http://schemas.microsoft.com/office/drawing/2014/main" id="{BDB515CC-FEAB-B37F-996F-CED5526CBD18}"/>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Tree>
    <p:extLst>
      <p:ext uri="{BB962C8B-B14F-4D97-AF65-F5344CB8AC3E}">
        <p14:creationId xmlns:p14="http://schemas.microsoft.com/office/powerpoint/2010/main" val="2851785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403170292"/>
              </p:ext>
            </p:extLst>
          </p:nvPr>
        </p:nvGraphicFramePr>
        <p:xfrm>
          <a:off x="335360" y="764704"/>
          <a:ext cx="11449272" cy="2595880"/>
        </p:xfrm>
        <a:graphic>
          <a:graphicData uri="http://schemas.openxmlformats.org/drawingml/2006/table">
            <a:tbl>
              <a:tblPr firstRow="1" bandRow="1">
                <a:tableStyleId>{7E9639D4-E3E2-4D34-9284-5A2195B3D0D7}</a:tableStyleId>
              </a:tblPr>
              <a:tblGrid>
                <a:gridCol w="5714674">
                  <a:extLst>
                    <a:ext uri="{9D8B030D-6E8A-4147-A177-3AD203B41FA5}">
                      <a16:colId xmlns:a16="http://schemas.microsoft.com/office/drawing/2014/main" val="20000"/>
                    </a:ext>
                  </a:extLst>
                </a:gridCol>
                <a:gridCol w="5734598">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ROW</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value1, salue2,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
        <p:nvSpPr>
          <p:cNvPr id="3" name="Rectangle 2">
            <a:extLst>
              <a:ext uri="{FF2B5EF4-FFF2-40B4-BE49-F238E27FC236}">
                <a16:creationId xmlns:a16="http://schemas.microsoft.com/office/drawing/2014/main" id="{D06546C4-4515-0150-9CF1-3D13002529E8}"/>
              </a:ext>
            </a:extLst>
          </p:cNvPr>
          <p:cNvSpPr/>
          <p:nvPr/>
        </p:nvSpPr>
        <p:spPr>
          <a:xfrm>
            <a:off x="335360" y="4131657"/>
            <a:ext cx="11449272"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temp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(city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 state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SHOW</a:t>
            </a:r>
            <a:r>
              <a:rPr lang="en-IN" dirty="0">
                <a:latin typeface="Liberation Mono"/>
                <a:cs typeface="Arial" panose="020B0604020202020204" pitchFamily="34" charset="0"/>
              </a:rPr>
              <a:t> COLUMNS FROM temp;</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 </a:t>
            </a:r>
            <a:r>
              <a:rPr lang="en-IN" dirty="0">
                <a:solidFill>
                  <a:srgbClr val="0077AA"/>
                </a:solidFill>
                <a:latin typeface="Liberation Mono"/>
              </a:rPr>
              <a:t>VALUES</a:t>
            </a:r>
            <a:r>
              <a:rPr lang="en-IN" dirty="0">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'PUNE'</a:t>
            </a:r>
            <a:r>
              <a:rPr lang="en-IN" dirty="0">
                <a:latin typeface="Liberation Mono"/>
                <a:cs typeface="Arial" panose="020B0604020202020204" pitchFamily="34" charset="0"/>
              </a:rPr>
              <a:t>, </a:t>
            </a:r>
            <a:r>
              <a:rPr lang="en-IN" dirty="0">
                <a:solidFill>
                  <a:srgbClr val="669900"/>
                </a:solidFill>
                <a:latin typeface="Liberation Mono"/>
              </a:rPr>
              <a:t>'MH'</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'GJ'</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add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AS</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ADD</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 CHECK (VALUE = </a:t>
            </a:r>
            <a:r>
              <a:rPr lang="en-US" dirty="0">
                <a:solidFill>
                  <a:srgbClr val="669900"/>
                </a:solidFill>
                <a:latin typeface="Liberation Mono"/>
              </a:rPr>
              <a:t>'PUNE'</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5252844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drop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5" name="Rectangle 4">
            <a:extLst>
              <a:ext uri="{FF2B5EF4-FFF2-40B4-BE49-F238E27FC236}">
                <a16:creationId xmlns:a16="http://schemas.microsoft.com/office/drawing/2014/main" id="{76750A1A-7FA9-D1D2-4296-346BCF4AA332}"/>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Tree>
    <p:extLst>
      <p:ext uri="{BB962C8B-B14F-4D97-AF65-F5344CB8AC3E}">
        <p14:creationId xmlns:p14="http://schemas.microsoft.com/office/powerpoint/2010/main" val="321136213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drop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619698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119336" y="404664"/>
            <a:ext cx="11953328" cy="6506525"/>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6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191345" y="4910097"/>
            <a:ext cx="11809312"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2549EC69-9649-D001-A06E-6C87ABB841EC}"/>
              </a:ext>
            </a:extLst>
          </p:cNvPr>
          <p:cNvSpPr/>
          <p:nvPr/>
        </p:nvSpPr>
        <p:spPr>
          <a:xfrm>
            <a:off x="310455" y="5085184"/>
            <a:ext cx="11546185" cy="156966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ALIAS</a:t>
            </a:r>
            <a:r>
              <a:rPr lang="en-US" sz="1800" dirty="0">
                <a:latin typeface="Arial" panose="020B0604020202020204" pitchFamily="34" charset="0"/>
                <a:cs typeface="Arial" panose="020B0604020202020204" pitchFamily="34" charset="0"/>
              </a:rPr>
              <a:t> name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Aggregate</a:t>
            </a:r>
            <a:r>
              <a:rPr lang="en-US" sz="1800" dirty="0">
                <a:latin typeface="Arial" panose="020B0604020202020204" pitchFamily="34" charset="0"/>
                <a:cs typeface="Arial" panose="020B0604020202020204" pitchFamily="34" charset="0"/>
              </a:rPr>
              <a:t> functions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solidFill>
                  <a:srgbClr val="0077AA"/>
                </a:solidFill>
                <a:latin typeface="Arial" panose="020B0604020202020204" pitchFamily="34" charset="0"/>
                <a:cs typeface="Arial" panose="020B0604020202020204" pitchFamily="34" charset="0"/>
              </a:rPr>
              <a:t>W</a:t>
            </a:r>
            <a:r>
              <a:rPr lang="en-US" dirty="0">
                <a:solidFill>
                  <a:srgbClr val="0077AA"/>
                </a:solidFill>
                <a:latin typeface="Arial" panose="020B0604020202020204" pitchFamily="34" charset="0"/>
                <a:cs typeface="Arial" panose="020B0604020202020204" pitchFamily="34" charset="0"/>
              </a:rPr>
              <a:t>indow</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functions are allowed in this clause.</a:t>
            </a:r>
            <a:endParaRPr lang="en-US" dirty="0">
              <a:solidFill>
                <a:schemeClr val="tx1">
                  <a:lumMod val="85000"/>
                  <a:lumOff val="15000"/>
                </a:schemeClr>
              </a:solidFill>
              <a:latin typeface="Arial" panose="020B0604020202020204" pitchFamily="34" charset="0"/>
              <a:cs typeface="Arial"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2996952"/>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501317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
        <p:nvSpPr>
          <p:cNvPr id="7" name="Rectangle 6">
            <a:extLst>
              <a:ext uri="{FF2B5EF4-FFF2-40B4-BE49-F238E27FC236}">
                <a16:creationId xmlns:a16="http://schemas.microsoft.com/office/drawing/2014/main" id="{3C3150C1-3392-A8F9-4904-94E5D914F073}"/>
              </a:ext>
            </a:extLst>
          </p:cNvPr>
          <p:cNvSpPr/>
          <p:nvPr/>
        </p:nvSpPr>
        <p:spPr>
          <a:xfrm>
            <a:off x="551384" y="2123564"/>
            <a:ext cx="1116124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DENSE_RANK() OVER</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sal </a:t>
            </a:r>
            <a:r>
              <a:rPr lang="en-IN" dirty="0">
                <a:solidFill>
                  <a:srgbClr val="0077AA"/>
                </a:solidFill>
                <a:latin typeface="Liberation Mono"/>
              </a:rPr>
              <a:t>DESC</a:t>
            </a:r>
            <a:r>
              <a:rPr lang="en-IN" dirty="0">
                <a:latin typeface="Liberation Mono"/>
              </a:rPr>
              <a:t>) r1, ename, sal  </a:t>
            </a:r>
            <a:r>
              <a:rPr lang="en-IN" dirty="0">
                <a:solidFill>
                  <a:srgbClr val="0077AA"/>
                </a:solidFill>
                <a:latin typeface="Liberation Mono"/>
              </a:rPr>
              <a:t>AS</a:t>
            </a:r>
            <a:r>
              <a:rPr lang="en-IN" dirty="0">
                <a:latin typeface="Liberation Mono"/>
              </a:rPr>
              <a:t> salary  </a:t>
            </a:r>
            <a:r>
              <a:rPr lang="en-IN" dirty="0">
                <a:solidFill>
                  <a:srgbClr val="0077AA"/>
                </a:solidFill>
                <a:latin typeface="Liberation Mono"/>
              </a:rPr>
              <a:t>FROM</a:t>
            </a:r>
            <a:r>
              <a:rPr lang="en-IN" dirty="0">
                <a:latin typeface="Liberation Mono"/>
              </a:rPr>
              <a:t> emp QUALIFY(salary = 3000);</a:t>
            </a:r>
            <a:endParaRPr lang="en-US" dirty="0">
              <a:solidFill>
                <a:srgbClr val="000000"/>
              </a:solidFill>
              <a:latin typeface="Liberation Mono"/>
            </a:endParaRPr>
          </a:p>
        </p:txBody>
      </p:sp>
    </p:spTree>
    <p:extLst>
      <p:ext uri="{BB962C8B-B14F-4D97-AF65-F5344CB8AC3E}">
        <p14:creationId xmlns:p14="http://schemas.microsoft.com/office/powerpoint/2010/main" val="34920366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values</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138499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number of column values for all the row must be same.</a:t>
            </a:r>
          </a:p>
          <a:p>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e.g.</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SELECT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A67F59"/>
                </a:solidFill>
                <a:latin typeface="Liberation Mono"/>
              </a:rPr>
              <a: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FROM</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VALUES</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1</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2</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3</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4</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5</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6</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7</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//error Column count does not match.</a:t>
            </a: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values</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21682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3284984"/>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51674567"/>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csvread file with headerline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773015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csvwrite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36773492"/>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5738494"/>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a:p>
            <a:endParaRPr lang="en-US" sz="2000" dirty="0">
              <a:solidFill>
                <a:schemeClr val="accent6">
                  <a:lumMod val="50000"/>
                </a:schemeClr>
              </a:solidFill>
              <a:latin typeface="Liberation Mono"/>
              <a:cs typeface="Arial" panose="020B0604020202020204" pitchFamily="34" charset="0"/>
            </a:endParaRPr>
          </a:p>
          <a:p>
            <a:pPr marL="457200" indent="-457200">
              <a:lnSpc>
                <a:spcPct val="150000"/>
              </a:lnSpc>
              <a:buFont typeface="+mj-lt"/>
              <a:buAutoNum type="arabicPeriod"/>
            </a:pPr>
            <a:r>
              <a:rPr lang="en-US" sz="2000" dirty="0">
                <a:solidFill>
                  <a:srgbClr val="803A69"/>
                </a:solidFill>
                <a:latin typeface="Liberation Mono"/>
              </a:rPr>
              <a:t>caseSensitiveColumnNames</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charset</a:t>
            </a:r>
            <a:r>
              <a:rPr lang="en-US" sz="2000" dirty="0">
                <a:solidFill>
                  <a:schemeClr val="accent6">
                    <a:lumMod val="50000"/>
                  </a:schemeClr>
                </a:solidFill>
                <a:latin typeface="Liberation Mono"/>
                <a:cs typeface="Arial" panose="020B0604020202020204" pitchFamily="34" charset="0"/>
              </a:rPr>
              <a:t> 			(for example 'UTF-8'),</a:t>
            </a:r>
          </a:p>
          <a:p>
            <a:pPr marL="457200" indent="-457200">
              <a:lnSpc>
                <a:spcPct val="150000"/>
              </a:lnSpc>
              <a:buFont typeface="+mj-lt"/>
              <a:buAutoNum type="arabicPeriod"/>
            </a:pPr>
            <a:r>
              <a:rPr lang="en-US" sz="2000" dirty="0">
                <a:solidFill>
                  <a:srgbClr val="803A69"/>
                </a:solidFill>
                <a:latin typeface="Liberation Mono"/>
              </a:rPr>
              <a:t>escape</a:t>
            </a:r>
            <a:r>
              <a:rPr lang="en-US" sz="2000" dirty="0">
                <a:solidFill>
                  <a:schemeClr val="accent6">
                    <a:lumMod val="50000"/>
                  </a:schemeClr>
                </a:solidFill>
                <a:latin typeface="Liberation Mono"/>
                <a:cs typeface="Arial" panose="020B0604020202020204" pitchFamily="34" charset="0"/>
              </a:rPr>
              <a:t> 			(the character that escapes the field delimiter),</a:t>
            </a:r>
          </a:p>
          <a:p>
            <a:pPr marL="457200" indent="-457200">
              <a:lnSpc>
                <a:spcPct val="150000"/>
              </a:lnSpc>
              <a:buFont typeface="+mj-lt"/>
              <a:buAutoNum type="arabicPeriod"/>
            </a:pPr>
            <a:r>
              <a:rPr lang="en-US" sz="2000" dirty="0">
                <a:solidFill>
                  <a:srgbClr val="803A69"/>
                </a:solidFill>
                <a:latin typeface="Liberation Mono"/>
              </a:rPr>
              <a:t>fieldDelimiter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double quote by default),</a:t>
            </a:r>
          </a:p>
          <a:p>
            <a:pPr marL="457200" indent="-457200">
              <a:lnSpc>
                <a:spcPct val="150000"/>
              </a:lnSpc>
              <a:buFont typeface="+mj-lt"/>
              <a:buAutoNum type="arabicPeriod"/>
            </a:pPr>
            <a:r>
              <a:rPr lang="en-US" sz="2000" dirty="0">
                <a:solidFill>
                  <a:srgbClr val="803A69"/>
                </a:solidFill>
                <a:latin typeface="Liberation Mono"/>
              </a:rPr>
              <a:t>fieldSeparator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comma by default),</a:t>
            </a:r>
          </a:p>
          <a:p>
            <a:pPr marL="457200" indent="-457200">
              <a:lnSpc>
                <a:spcPct val="150000"/>
              </a:lnSpc>
              <a:buFont typeface="+mj-lt"/>
              <a:buAutoNum type="arabicPeriod"/>
            </a:pPr>
            <a:r>
              <a:rPr lang="en-US" sz="2000" dirty="0" err="1">
                <a:solidFill>
                  <a:srgbClr val="803A69"/>
                </a:solidFill>
                <a:latin typeface="Liberation Mono"/>
              </a:rPr>
              <a:t>lineComment</a:t>
            </a:r>
            <a:r>
              <a:rPr lang="en-US" sz="2000" dirty="0">
                <a:solidFill>
                  <a:schemeClr val="accent6">
                    <a:lumMod val="50000"/>
                  </a:schemeClr>
                </a:solidFill>
                <a:latin typeface="Liberation Mono"/>
                <a:cs typeface="Arial" panose="020B0604020202020204" pitchFamily="34" charset="0"/>
              </a:rPr>
              <a:t> 		(disabled by default),</a:t>
            </a:r>
          </a:p>
          <a:p>
            <a:pPr marL="457200" indent="-457200">
              <a:lnSpc>
                <a:spcPct val="150000"/>
              </a:lnSpc>
              <a:buFont typeface="+mj-lt"/>
              <a:buAutoNum type="arabicPeriod"/>
            </a:pPr>
            <a:r>
              <a:rPr lang="en-US" sz="2000" dirty="0" err="1">
                <a:solidFill>
                  <a:srgbClr val="803A69"/>
                </a:solidFill>
                <a:latin typeface="Liberation Mono"/>
              </a:rPr>
              <a:t>lineSeparator</a:t>
            </a:r>
            <a:r>
              <a:rPr lang="en-US" sz="2000" dirty="0">
                <a:solidFill>
                  <a:schemeClr val="accent6">
                    <a:lumMod val="50000"/>
                  </a:schemeClr>
                </a:solidFill>
                <a:latin typeface="Liberation Mono"/>
                <a:cs typeface="Arial" panose="020B0604020202020204" pitchFamily="34" charset="0"/>
              </a:rPr>
              <a:t> 		(the line separator used for writing; ignored for reading),</a:t>
            </a:r>
          </a:p>
          <a:p>
            <a:pPr marL="457200" indent="-457200">
              <a:lnSpc>
                <a:spcPct val="150000"/>
              </a:lnSpc>
              <a:buFont typeface="+mj-lt"/>
              <a:buAutoNum type="arabicPeriod"/>
            </a:pPr>
            <a:r>
              <a:rPr lang="en-US" sz="2000" dirty="0">
                <a:solidFill>
                  <a:srgbClr val="803A69"/>
                </a:solidFill>
                <a:latin typeface="Liberation Mono"/>
              </a:rPr>
              <a:t>null</a:t>
            </a:r>
            <a:r>
              <a:rPr lang="en-US" sz="2000" dirty="0">
                <a:solidFill>
                  <a:schemeClr val="accent6">
                    <a:lumMod val="50000"/>
                  </a:schemeClr>
                </a:solidFill>
                <a:latin typeface="Liberation Mono"/>
                <a:cs typeface="Arial" panose="020B0604020202020204" pitchFamily="34" charset="0"/>
              </a:rPr>
              <a:t>, 			Support reading existing CSV files that contain explicit null 						delimiters. Note that an empty, unquoted values are also treated as null.</a:t>
            </a:r>
          </a:p>
          <a:p>
            <a:pPr marL="457200" indent="-457200">
              <a:lnSpc>
                <a:spcPct val="150000"/>
              </a:lnSpc>
              <a:buFont typeface="+mj-lt"/>
              <a:buAutoNum type="arabicPeriod"/>
            </a:pPr>
            <a:r>
              <a:rPr lang="en-US" sz="2000" dirty="0" err="1">
                <a:solidFill>
                  <a:srgbClr val="803A69"/>
                </a:solidFill>
                <a:latin typeface="Liberation Mono"/>
              </a:rPr>
              <a:t>preserveWhitespace</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writeColumnHeader</a:t>
            </a:r>
            <a:r>
              <a:rPr lang="en-US" sz="2000" dirty="0">
                <a:solidFill>
                  <a:schemeClr val="accent6">
                    <a:lumMod val="50000"/>
                  </a:schemeClr>
                </a:solidFill>
                <a:latin typeface="Liberation Mono"/>
                <a:cs typeface="Arial" panose="020B0604020202020204" pitchFamily="34" charset="0"/>
              </a:rPr>
              <a:t> 		(true or false; enabled by default).</a:t>
            </a:r>
            <a:endParaRPr lang="en-IN" sz="2000" dirty="0">
              <a:solidFill>
                <a:schemeClr val="accent6">
                  <a:lumMod val="50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29888363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p:txBody>
      </p:sp>
      <p:sp>
        <p:nvSpPr>
          <p:cNvPr id="2" name="TextBox 1">
            <a:extLst>
              <a:ext uri="{FF2B5EF4-FFF2-40B4-BE49-F238E27FC236}">
                <a16:creationId xmlns:a16="http://schemas.microsoft.com/office/drawing/2014/main" id="{FC29B2EB-D7B9-219A-B20E-9DE95946F73A}"/>
              </a:ext>
            </a:extLst>
          </p:cNvPr>
          <p:cNvSpPr txBox="1"/>
          <p:nvPr/>
        </p:nvSpPr>
        <p:spPr>
          <a:xfrm>
            <a:off x="262558" y="1340768"/>
            <a:ext cx="11522074"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CALL</a:t>
            </a:r>
            <a:r>
              <a:rPr lang="en-US" dirty="0">
                <a:latin typeface="Liberation Mono"/>
              </a:rPr>
              <a:t> </a:t>
            </a:r>
            <a:r>
              <a:rPr lang="en-US" dirty="0">
                <a:solidFill>
                  <a:srgbClr val="0077AA"/>
                </a:solidFill>
                <a:latin typeface="Liberation Mono"/>
                <a:cs typeface="Arial" panose="020B0604020202020204" pitchFamily="34" charset="0"/>
              </a:rPr>
              <a:t>CSVWRITE</a:t>
            </a:r>
            <a:r>
              <a:rPr lang="en-US" dirty="0">
                <a:latin typeface="Liberation Mono"/>
              </a:rPr>
              <a:t>('C:/SALEEL/test3.csv',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803A69"/>
                </a:solidFill>
                <a:latin typeface="Liberation Mono"/>
              </a:rPr>
              <a:t>fieldSeparator</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803A69"/>
                </a:solidFill>
                <a:latin typeface="Liberation Mono"/>
              </a:rPr>
              <a:t>fieldDelimiter</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803A69"/>
                </a:solidFill>
                <a:latin typeface="Liberation Mono"/>
              </a:rPr>
              <a:t>writeColumnHeader</a:t>
            </a:r>
            <a:r>
              <a:rPr lang="en-US" dirty="0">
                <a:latin typeface="Liberation Mono"/>
              </a:rPr>
              <a:t>=</a:t>
            </a:r>
            <a:r>
              <a:rPr lang="en-US" dirty="0">
                <a:solidFill>
                  <a:schemeClr val="accent4">
                    <a:lumMod val="50000"/>
                  </a:schemeClr>
                </a:solidFill>
                <a:latin typeface="Liberation Mono"/>
              </a:rPr>
              <a:t>TRUE</a:t>
            </a:r>
            <a:r>
              <a:rPr lang="en-US" dirty="0">
                <a:latin typeface="Liberation Mono"/>
              </a:rPr>
              <a:t> </a:t>
            </a:r>
            <a:r>
              <a:rPr lang="en-US" dirty="0">
                <a:solidFill>
                  <a:srgbClr val="803A69"/>
                </a:solidFill>
                <a:latin typeface="Liberation Mono"/>
              </a:rPr>
              <a:t>caseSensitiveColumnNames</a:t>
            </a:r>
            <a:r>
              <a:rPr lang="en-US" dirty="0">
                <a:latin typeface="Liberation Mono"/>
              </a:rPr>
              <a:t>=</a:t>
            </a:r>
            <a:r>
              <a:rPr lang="en-US" dirty="0">
                <a:solidFill>
                  <a:schemeClr val="accent4">
                    <a:lumMod val="50000"/>
                  </a:schemeClr>
                </a:solidFill>
                <a:latin typeface="Liberation Mono"/>
              </a:rPr>
              <a:t>TRUE</a:t>
            </a:r>
            <a:r>
              <a:rPr lang="en-US" dirty="0">
                <a:latin typeface="Liberation Mono"/>
              </a:rPr>
              <a:t>');</a:t>
            </a:r>
          </a:p>
        </p:txBody>
      </p:sp>
    </p:spTree>
    <p:extLst>
      <p:ext uri="{BB962C8B-B14F-4D97-AF65-F5344CB8AC3E}">
        <p14:creationId xmlns:p14="http://schemas.microsoft.com/office/powerpoint/2010/main" val="135582619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US"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49BE9F04-6ED2-742C-7406-93FB52BDB98C}"/>
              </a:ext>
            </a:extLst>
          </p:cNvPr>
          <p:cNvSpPr/>
          <p:nvPr/>
        </p:nvSpPr>
        <p:spPr>
          <a:xfrm>
            <a:off x="2243572" y="3284730"/>
            <a:ext cx="7704856"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Returns the result set. TABLE_DISTINCT removes duplicate rows.</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329192894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621FF14-725C-F61C-D03D-DE2BA7E0F95E}"/>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a:t>
            </a:r>
          </a:p>
        </p:txBody>
      </p:sp>
    </p:spTree>
    <p:extLst>
      <p:ext uri="{BB962C8B-B14F-4D97-AF65-F5344CB8AC3E}">
        <p14:creationId xmlns:p14="http://schemas.microsoft.com/office/powerpoint/2010/main" val="86937626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187266665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08390321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4007A6-2D6E-69A8-DB9B-0A583E8F3A33}"/>
              </a:ext>
            </a:extLst>
          </p:cNvPr>
          <p:cNvSpPr txBox="1"/>
          <p:nvPr/>
        </p:nvSpPr>
        <p:spPr>
          <a:xfrm>
            <a:off x="839416" y="2274838"/>
            <a:ext cx="8302151" cy="3139321"/>
          </a:xfrm>
          <a:prstGeom prst="rect">
            <a:avLst/>
          </a:prstGeom>
          <a:noFill/>
        </p:spPr>
        <p:txBody>
          <a:bodyPr wrap="square">
            <a:spAutoFit/>
          </a:bodyPr>
          <a:lstStyle/>
          <a:p>
            <a:r>
              <a:rPr lang="en-IN" dirty="0"/>
              <a:t>SELECT X FROM SYSTEM_RANGE(1, 10);</a:t>
            </a:r>
          </a:p>
          <a:p>
            <a:r>
              <a:rPr lang="en-IN" dirty="0"/>
              <a:t>-- 1, 2, 3, 4, 5, 6, 7, 8, 9, 10</a:t>
            </a:r>
          </a:p>
          <a:p>
            <a:endParaRPr lang="en-IN" dirty="0"/>
          </a:p>
          <a:p>
            <a:r>
              <a:rPr lang="en-IN" dirty="0"/>
              <a:t>SELECT X FROM SYSTEM_RANGE(1, 10, 2);</a:t>
            </a:r>
          </a:p>
          <a:p>
            <a:r>
              <a:rPr lang="en-IN" dirty="0"/>
              <a:t>-- 1, 3, 5, 7, 9</a:t>
            </a:r>
          </a:p>
          <a:p>
            <a:endParaRPr lang="en-IN" dirty="0"/>
          </a:p>
          <a:p>
            <a:r>
              <a:rPr lang="en-IN" dirty="0"/>
              <a:t>SELECT X FROM SYSTEM_RANGE(1, 10, -1);</a:t>
            </a:r>
          </a:p>
          <a:p>
            <a:r>
              <a:rPr lang="en-IN" dirty="0"/>
              <a:t>-- </a:t>
            </a:r>
            <a:r>
              <a:rPr lang="en-IN"/>
              <a:t>No rows</a:t>
            </a:r>
          </a:p>
          <a:p>
            <a:endParaRPr lang="en-IN" dirty="0"/>
          </a:p>
          <a:p>
            <a:r>
              <a:rPr lang="en-IN" dirty="0"/>
              <a:t>SELECT X FROM SYSTEM_RANGE(10, 2, -2);</a:t>
            </a:r>
          </a:p>
          <a:p>
            <a:r>
              <a:rPr lang="en-IN" dirty="0"/>
              <a:t>-- 10, 8, 6, 4, 2</a:t>
            </a:r>
          </a:p>
        </p:txBody>
      </p:sp>
    </p:spTree>
    <p:extLst>
      <p:ext uri="{BB962C8B-B14F-4D97-AF65-F5344CB8AC3E}">
        <p14:creationId xmlns:p14="http://schemas.microsoft.com/office/powerpoint/2010/main" val="3628964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
        <p:nvSpPr>
          <p:cNvPr id="5" name="TextBox 4">
            <a:extLst>
              <a:ext uri="{FF2B5EF4-FFF2-40B4-BE49-F238E27FC236}">
                <a16:creationId xmlns:a16="http://schemas.microsoft.com/office/drawing/2014/main" id="{7E4F9F51-0A95-EA91-BBE3-3ABA758F321C}"/>
              </a:ext>
            </a:extLst>
          </p:cNvPr>
          <p:cNvSpPr txBox="1"/>
          <p:nvPr/>
        </p:nvSpPr>
        <p:spPr>
          <a:xfrm>
            <a:off x="7847551" y="1844824"/>
            <a:ext cx="2568930" cy="400110"/>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CALL</a:t>
            </a:r>
            <a:r>
              <a:rPr lang="en-IN" dirty="0">
                <a:latin typeface="Liberation Mono"/>
              </a:rPr>
              <a:t> SCHEMA();</a:t>
            </a: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memory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015663"/>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158386"/>
            <a:ext cx="11526016" cy="317009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salary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AS</a:t>
            </a:r>
            <a:r>
              <a:rPr lang="en-US" dirty="0">
                <a:latin typeface="Liberation Mono"/>
              </a:rPr>
              <a:t>(salary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a:t>
            </a:r>
            <a:r>
              <a:rPr lang="en-IN" sz="2000" dirty="0" err="1">
                <a:solidFill>
                  <a:schemeClr val="tx1">
                    <a:lumMod val="75000"/>
                    <a:lumOff val="25000"/>
                  </a:schemeClr>
                </a:solidFill>
                <a:latin typeface="Liberation Mono"/>
              </a:rPr>
              <a:t>newValueExpression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134578"/>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429000"/>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visible / invisible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17009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489356"/>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21297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559223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a:t>
            </a:r>
            <a:r>
              <a:rPr lang="en-US" dirty="0">
                <a:solidFill>
                  <a:srgbClr val="0077AA"/>
                </a:solidFill>
                <a:latin typeface="Liberation Mono"/>
                <a:cs typeface="Arial" panose="020B0604020202020204" pitchFamily="34" charset="0"/>
              </a:rPr>
              <a:t>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 (salary,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881323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solidFill>
                  <a:schemeClr val="tx1">
                    <a:lumMod val="75000"/>
                    <a:lumOff val="25000"/>
                  </a:schemeClr>
                </a:solidFill>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Stability: The value of the primary key should be stable over time and not change frequently.</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90876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Tree>
    <p:extLst>
      <p:ext uri="{BB962C8B-B14F-4D97-AF65-F5344CB8AC3E}">
        <p14:creationId xmlns:p14="http://schemas.microsoft.com/office/powerpoint/2010/main" val="23490912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600986"/>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3970318"/>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foreign key</a:t>
            </a:r>
          </a:p>
        </p:txBody>
      </p:sp>
    </p:spTree>
    <p:extLst>
      <p:ext uri="{BB962C8B-B14F-4D97-AF65-F5344CB8AC3E}">
        <p14:creationId xmlns:p14="http://schemas.microsoft.com/office/powerpoint/2010/main" val="34347635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216539"/>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 columnName, </a:t>
            </a:r>
          </a:p>
          <a:p>
            <a:r>
              <a:rPr lang="en-IN" sz="2000" i="1" dirty="0">
                <a:latin typeface="Liberation Mono"/>
              </a:rPr>
              <a:t>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400" dirty="0">
                <a:solidFill>
                  <a:schemeClr val="tx1">
                    <a:lumMod val="75000"/>
                    <a:lumOff val="25000"/>
                  </a:schemeClr>
                </a:solidFill>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Tree>
    <p:extLst>
      <p:ext uri="{BB962C8B-B14F-4D97-AF65-F5344CB8AC3E}">
        <p14:creationId xmlns:p14="http://schemas.microsoft.com/office/powerpoint/2010/main" val="29338219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735391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1294960147"/>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40"/>
            <a:ext cx="11493887"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enable/disable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21412243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enable / disable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After disabling the foreign key constraint, you can add any value of the same </a:t>
            </a:r>
            <a:r>
              <a:rPr lang="en-US" sz="1800">
                <a:solidFill>
                  <a:schemeClr val="tx1"/>
                </a:solidFill>
                <a:latin typeface="Arial" panose="020B0604020202020204" pitchFamily="34" charset="0"/>
                <a:cs typeface="Arial" panose="020B0604020202020204" pitchFamily="34" charset="0"/>
              </a:rPr>
              <a:t>datatype in than column.</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ENABLE/DISABLE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TRUE;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FALSE;</a:t>
            </a:r>
          </a:p>
        </p:txBody>
      </p:sp>
    </p:spTree>
    <p:extLst>
      <p:ext uri="{BB962C8B-B14F-4D97-AF65-F5344CB8AC3E}">
        <p14:creationId xmlns:p14="http://schemas.microsoft.com/office/powerpoint/2010/main" val="14457018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53875</TotalTime>
  <Words>18813</Words>
  <Application>Microsoft Office PowerPoint</Application>
  <PresentationFormat>Widescreen</PresentationFormat>
  <Paragraphs>2487</Paragraphs>
  <Slides>212</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212</vt:i4>
      </vt:variant>
    </vt:vector>
  </HeadingPairs>
  <TitlesOfParts>
    <vt:vector size="229"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12003</cp:revision>
  <dcterms:created xsi:type="dcterms:W3CDTF">2015-10-09T06:09:34Z</dcterms:created>
  <dcterms:modified xsi:type="dcterms:W3CDTF">2023-06-01T07:10:57Z</dcterms:modified>
</cp:coreProperties>
</file>