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4"/>
  </p:notesMasterIdLst>
  <p:sldIdLst>
    <p:sldId id="651" r:id="rId2"/>
    <p:sldId id="545" r:id="rId3"/>
    <p:sldId id="652" r:id="rId4"/>
    <p:sldId id="647" r:id="rId5"/>
    <p:sldId id="648" r:id="rId6"/>
    <p:sldId id="522" r:id="rId7"/>
    <p:sldId id="524" r:id="rId8"/>
    <p:sldId id="625" r:id="rId9"/>
    <p:sldId id="626" r:id="rId10"/>
    <p:sldId id="628" r:id="rId11"/>
    <p:sldId id="629" r:id="rId12"/>
    <p:sldId id="641" r:id="rId13"/>
    <p:sldId id="630" r:id="rId14"/>
    <p:sldId id="631" r:id="rId15"/>
    <p:sldId id="638" r:id="rId16"/>
    <p:sldId id="642" r:id="rId17"/>
    <p:sldId id="650" r:id="rId18"/>
    <p:sldId id="645" r:id="rId19"/>
    <p:sldId id="632" r:id="rId20"/>
    <p:sldId id="640" r:id="rId21"/>
    <p:sldId id="634" r:id="rId22"/>
    <p:sldId id="633" r:id="rId23"/>
    <p:sldId id="639" r:id="rId24"/>
    <p:sldId id="646" r:id="rId25"/>
    <p:sldId id="635" r:id="rId26"/>
    <p:sldId id="637" r:id="rId27"/>
    <p:sldId id="636" r:id="rId28"/>
    <p:sldId id="643" r:id="rId29"/>
    <p:sldId id="644" r:id="rId30"/>
    <p:sldId id="649" r:id="rId31"/>
    <p:sldId id="653" r:id="rId32"/>
    <p:sldId id="654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61F"/>
    <a:srgbClr val="302C1C"/>
    <a:srgbClr val="352517"/>
    <a:srgbClr val="4C2600"/>
    <a:srgbClr val="13D9E3"/>
    <a:srgbClr val="D6F901"/>
    <a:srgbClr val="EAEF2D"/>
    <a:srgbClr val="E8FE66"/>
    <a:srgbClr val="6DFE66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904" autoAdjust="0"/>
  </p:normalViewPr>
  <p:slideViewPr>
    <p:cSldViewPr>
      <p:cViewPr>
        <p:scale>
          <a:sx n="75" d="100"/>
          <a:sy n="75" d="100"/>
        </p:scale>
        <p:origin x="1824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>
                <a:solidFill>
                  <a:srgbClr val="D6F901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- TypeScript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1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Array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6764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In the first, you use the type of the elements followed by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]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to denote an array of that element type.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9700" y="2287250"/>
            <a:ext cx="87757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string[]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any[] =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[]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3886200"/>
            <a:ext cx="90043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number[]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[] = ["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Orange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boolean[]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any[]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2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Array</a:t>
            </a: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287250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canVote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books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899118"/>
            <a:ext cx="9144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id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&lt;number&gt;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fruits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&lt;string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&gt;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= ["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Lemon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Mango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seasonal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&lt;boolean&gt;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fruitType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TypeScript, like JavaScript, allows you to work with arrays of values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. Array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types can be written in one of two ways. 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– Array with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1752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The second way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uses a generic array type, </a:t>
            </a:r>
            <a:r>
              <a:rPr lang="en-IN" sz="18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Array&lt;elemType&gt;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: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936" y="2133005"/>
            <a:ext cx="87664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1636" y="2895600"/>
            <a:ext cx="87410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[];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push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(</a:t>
            </a: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in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aList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key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Tuple types allow you to express an array where the type of a fixed number of elements is known, but need not be the same. For example, you may want to represent a value as a pair of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and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Tuple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2166472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[[number, string]] = [[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'],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']];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By default,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enums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begin numbering their members starting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You can change this by manually setting the value of one of its members. </a:t>
            </a:r>
            <a:endParaRPr lang="en-IN" sz="1800" dirty="0" smtClean="0">
              <a:latin typeface="Open Sans"/>
              <a:cs typeface="Arial" panose="020B0604020202020204" pitchFamily="34" charset="0"/>
            </a:endParaRPr>
          </a:p>
          <a:p>
            <a:r>
              <a:rPr lang="en-IN" sz="1800" dirty="0" smtClean="0">
                <a:latin typeface="Open Sans"/>
                <a:cs typeface="Arial" panose="020B0604020202020204" pitchFamily="34" charset="0"/>
              </a:rPr>
              <a:t>For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example, we can start the previous example at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1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instead of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0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Enum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016204"/>
            <a:ext cx="8801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" y="3540204"/>
            <a:ext cx="8686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enum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Red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Green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Yellow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Blue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]);  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//Prints Blue</a:t>
            </a:r>
          </a:p>
        </p:txBody>
      </p:sp>
    </p:spTree>
    <p:extLst>
      <p:ext uri="{BB962C8B-B14F-4D97-AF65-F5344CB8AC3E}">
        <p14:creationId xmlns:p14="http://schemas.microsoft.com/office/powerpoint/2010/main" val="13029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We may need to describe the type of variables that we do not </a:t>
            </a:r>
            <a:r>
              <a:rPr lang="en-IN" sz="1800" dirty="0" smtClean="0">
                <a:latin typeface="Open Sans"/>
              </a:rPr>
              <a:t>know, then use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ANY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3429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The any type is also handy if you know some part of the type, but perhaps not all of it, you may have an array but the array has a mix of different types: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4300" y="4173140"/>
            <a:ext cx="8724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list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Array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&lt;any&gt; = [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1787604"/>
            <a:ext cx="8775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 any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number.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maybe a string instead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will have string.</a:t>
            </a:r>
          </a:p>
          <a:p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Color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 </a:t>
            </a:r>
            <a:r>
              <a:rPr lang="en-IN" sz="2200" dirty="0">
                <a:solidFill>
                  <a:srgbClr val="D6F901"/>
                </a:solidFill>
                <a:latin typeface="Consolas" panose="020B0609020204030204" pitchFamily="49" charset="0"/>
              </a:rPr>
              <a:t>// okay, definitely a boolean.</a:t>
            </a:r>
            <a:endParaRPr lang="en-IN" sz="2200" b="0" dirty="0">
              <a:solidFill>
                <a:srgbClr val="D6F90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86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In TypeScript, both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actually have their own types named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undefined</a:t>
            </a:r>
            <a:r>
              <a:rPr lang="en-IN" sz="1800" dirty="0">
                <a:latin typeface="Open Sans"/>
              </a:rPr>
              <a:t> and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null</a:t>
            </a:r>
            <a:r>
              <a:rPr lang="en-IN" sz="1800" dirty="0">
                <a:latin typeface="Open Sans"/>
              </a:rPr>
              <a:t> respectively.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 Null and Undefined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755557"/>
            <a:ext cx="868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undefined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undefined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a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null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null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b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4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-9181" y="1752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5119" y="77485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union</a:t>
            </a:r>
            <a:r>
              <a:rPr lang="en-IN" sz="1800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type</a:t>
            </a:r>
            <a:r>
              <a:rPr lang="en-IN" sz="1800" dirty="0">
                <a:latin typeface="Open Sans"/>
              </a:rPr>
              <a:t> describes a value that can be one of several types. We use the 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vertical bar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(|)</a:t>
            </a:r>
            <a:r>
              <a:rPr lang="en-IN" sz="1800" b="1" i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to separate each type, so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solidFill>
                  <a:srgbClr val="13D9E3"/>
                </a:solidFill>
                <a:highlight>
                  <a:srgbClr val="FFFFFF"/>
                </a:highlight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string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b="1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|</a:t>
            </a:r>
            <a:r>
              <a:rPr lang="en-IN" sz="1800" dirty="0">
                <a:solidFill>
                  <a:srgbClr val="13D9E3"/>
                </a:solidFill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boolean is the type of a value that can be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number</a:t>
            </a:r>
            <a:r>
              <a:rPr lang="en-IN" sz="1800" dirty="0">
                <a:latin typeface="Open Sans"/>
              </a:rPr>
              <a:t>,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string</a:t>
            </a:r>
            <a:r>
              <a:rPr lang="en-IN" sz="1800" dirty="0">
                <a:latin typeface="Open Sans"/>
              </a:rPr>
              <a:t>, or a </a:t>
            </a:r>
            <a:r>
              <a:rPr lang="en-IN" sz="1800" dirty="0">
                <a:highlight>
                  <a:srgbClr val="FFFFFF"/>
                </a:highlight>
                <a:latin typeface="Open Sans"/>
              </a:rPr>
              <a:t>boolean</a:t>
            </a:r>
            <a:r>
              <a:rPr lang="en-IN" sz="1800" dirty="0">
                <a:latin typeface="Open Sans"/>
              </a:rPr>
              <a:t>.</a:t>
            </a:r>
            <a:endParaRPr lang="en-IN" sz="1800" dirty="0">
              <a:solidFill>
                <a:srgbClr val="A31515"/>
              </a:solidFill>
              <a:highlight>
                <a:srgbClr val="FFFFFF"/>
              </a:highlight>
              <a:latin typeface="Open San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181" y="12853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union type variable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119" y="1841653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 | number;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number[] | string[];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3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5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6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['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Apple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Banana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Grapes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'];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forEach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string,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number) 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index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: number| boolean;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5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void function</a:t>
            </a:r>
          </a:p>
        </p:txBody>
      </p:sp>
    </p:spTree>
    <p:extLst>
      <p:ext uri="{BB962C8B-B14F-4D97-AF65-F5344CB8AC3E}">
        <p14:creationId xmlns:p14="http://schemas.microsoft.com/office/powerpoint/2010/main" val="22650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void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71471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0480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("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void 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46482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 : void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void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void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is a little like the opposite of any: the absence of having any type at all. You may commonly see this as the return type of functions that do not return a value: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– return ANY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2768263"/>
            <a:ext cx="8610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any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if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else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4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(parameter)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7249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6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</a:t>
            </a:r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default parameter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[:type] [=value]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 [=value]]]]) 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3352800"/>
            <a:ext cx="88011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): number {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 declaration tells the compiler about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function's name, return type, and parameters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A function definition provides the actual body of the function.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function </a:t>
            </a:r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– optional parameter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752600"/>
            <a:ext cx="9144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77AA"/>
                </a:solidFill>
                <a:latin typeface="Consolas" panose="020B0609020204030204" pitchFamily="49" charset="0"/>
              </a:rPr>
              <a:t>function</a:t>
            </a:r>
            <a:r>
              <a:rPr lang="en-IN" sz="2000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solidFill>
                  <a:srgbClr val="DD4A68"/>
                </a:solidFill>
                <a:latin typeface="Consolas" panose="020B0609020204030204" pitchFamily="49" charset="0"/>
              </a:rPr>
              <a:t>name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para1?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para2?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type]</a:t>
            </a:r>
            <a:r>
              <a:rPr lang="en-IN" sz="20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[</a:t>
            </a:r>
            <a:r>
              <a:rPr lang="en-I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paraN?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[: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]]]]) : return type </a:t>
            </a:r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  // statements</a:t>
            </a:r>
            <a:endParaRPr lang="en-IN" sz="2000" dirty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99999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3352800"/>
            <a:ext cx="8915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function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number): number 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return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>
                <a:solidFill>
                  <a:srgbClr val="8AB1B0"/>
                </a:solidFill>
                <a:latin typeface="Consolas" panose="020B0609020204030204" pitchFamily="49" charset="0"/>
              </a:rPr>
              <a:t>f1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());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2395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class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are templates that are used to create objects, and to define object data types and methods.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class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27537"/>
            <a:ext cx="8686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</a:t>
            </a:r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members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973050"/>
            <a:ext cx="86868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495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constructor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842" y="1724085"/>
            <a:ext cx="8686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string;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/>
            </a:r>
            <a:b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</a:b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string) 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displayPerson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(): void {</a:t>
            </a: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this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');</a:t>
            </a:r>
          </a:p>
          <a:p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();    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2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752600"/>
            <a:ext cx="86868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name </a:t>
            </a:r>
            <a:r>
              <a:rPr lang="en-IN" sz="20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 // Class members</a:t>
            </a:r>
          </a:p>
          <a:p>
            <a:r>
              <a:rPr lang="en-IN" sz="2000" i="1" dirty="0">
                <a:solidFill>
                  <a:srgbClr val="408080"/>
                </a:solidFill>
                <a:latin typeface="Consolas" panose="020B0609020204030204" pitchFamily="49" charset="0"/>
              </a:rPr>
              <a:t> </a:t>
            </a:r>
            <a:r>
              <a:rPr lang="en-IN" sz="2000" i="1" dirty="0" smtClean="0">
                <a:solidFill>
                  <a:srgbClr val="40808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constructor() {...}</a:t>
            </a:r>
            <a:endParaRPr lang="en-IN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93694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" y="1676400"/>
            <a:ext cx="8915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constructor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 { };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'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:{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                 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boolean }): void 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{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console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personCanVote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var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displayPerson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personNew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personObject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6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tsc --</a:t>
            </a:r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init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9409" y="3119735"/>
            <a:ext cx="3277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13D9E3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Creates tsconfig.json file</a:t>
            </a:r>
            <a:endParaRPr lang="en-IN" dirty="0">
              <a:solidFill>
                <a:srgbClr val="13D9E3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8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Object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533465"/>
            <a:ext cx="8686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constructor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(){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public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F79A32"/>
                </a:solidFill>
                <a:latin typeface="Consolas" panose="020B0609020204030204" pitchFamily="49" charset="0"/>
              </a:rPr>
              <a:t>42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string,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number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}) :any {</a:t>
            </a:r>
          </a:p>
          <a:p>
            <a:r>
              <a:rPr lang="en-IN" sz="20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       return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new </a:t>
            </a:r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personClass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000" dirty="0">
                <a:solidFill>
                  <a:srgbClr val="98676A"/>
                </a:solidFill>
                <a:latin typeface="Consolas" panose="020B0609020204030204" pitchFamily="49" charset="0"/>
              </a:rPr>
              <a:t>let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=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Person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personDetails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20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personID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personName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x1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000" dirty="0">
                <a:solidFill>
                  <a:srgbClr val="DC3958"/>
                </a:solidFill>
                <a:latin typeface="Consolas" panose="020B0609020204030204" pitchFamily="49" charset="0"/>
              </a:rPr>
              <a:t>personAge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7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5240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1727537"/>
            <a:ext cx="8915400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569CD6"/>
                </a:solidFill>
                <a:latin typeface="Consolas" panose="020B0609020204030204" pitchFamily="49" charset="0"/>
              </a:rPr>
              <a:t>interface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4EC9B0"/>
                </a:solidFill>
                <a:latin typeface="Consolas" panose="020B0609020204030204" pitchFamily="49" charset="0"/>
              </a:rPr>
              <a:t>LabelledValue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label1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label2?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string</a:t>
            </a:r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;		</a:t>
            </a:r>
            <a:r>
              <a:rPr lang="en-IN" sz="2000" dirty="0" smtClean="0">
                <a:solidFill>
                  <a:srgbClr val="D6F901"/>
                </a:solidFill>
                <a:latin typeface="Consolas" panose="020B0609020204030204" pitchFamily="49" charset="0"/>
              </a:rPr>
              <a:t>//optional member</a:t>
            </a:r>
            <a:endParaRPr lang="en-IN" sz="2000" dirty="0">
              <a:solidFill>
                <a:srgbClr val="D6F901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chemeClr val="bg1">
                  <a:lumMod val="8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2922925"/>
            <a:ext cx="8610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'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 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0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9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Interface in TypeScript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4300" y="7620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Open Sans"/>
              </a:rPr>
              <a:t>TODO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464" y="1371600"/>
            <a:ext cx="89154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interface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:number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b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:string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:boolean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number) : void;</a:t>
            </a:r>
          </a:p>
          <a:p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    abc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?: string;</a:t>
            </a: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:</a:t>
            </a:r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superHeros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a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1001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b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 Saleel 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c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2200" dirty="0" smtClean="0">
                <a:solidFill>
                  <a:srgbClr val="8AB1B0"/>
                </a:solidFill>
                <a:latin typeface="Consolas" panose="020B0609020204030204" pitchFamily="49" charset="0"/>
              </a:rPr>
              <a:t>    fn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:number=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): void {</a:t>
            </a:r>
          </a:p>
          <a:p>
            <a:r>
              <a:rPr lang="en-IN" sz="2200" dirty="0" smtClean="0">
                <a:solidFill>
                  <a:srgbClr val="F06431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 smtClean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(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p1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+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p3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  }</a:t>
            </a:r>
            <a:endParaRPr lang="en-IN" sz="22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} 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4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4800" b="1" i="1" dirty="0" smtClean="0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 declaration</a:t>
            </a:r>
            <a:endParaRPr lang="en-IN" sz="4800" b="1" i="1" dirty="0">
              <a:solidFill>
                <a:srgbClr val="EAEF2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declaration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var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to declare variables.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If </a:t>
            </a:r>
            <a:r>
              <a:rPr lang="en-IN" sz="2200" dirty="0">
                <a:latin typeface="Open Sans"/>
              </a:rPr>
              <a:t>the variable is </a:t>
            </a:r>
            <a:r>
              <a:rPr lang="en-IN" sz="2200" dirty="0">
                <a:solidFill>
                  <a:srgbClr val="C00000"/>
                </a:solidFill>
                <a:latin typeface="Open Sans"/>
              </a:rPr>
              <a:t>read-only</a:t>
            </a:r>
            <a:r>
              <a:rPr lang="en-IN" sz="2200" dirty="0">
                <a:latin typeface="Open Sans"/>
              </a:rPr>
              <a:t>, you can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latin typeface="Open Sans"/>
              </a:rPr>
              <a:t>. </a:t>
            </a:r>
            <a:endParaRPr lang="en-IN" sz="2200" dirty="0" smtClean="0">
              <a:latin typeface="Open Sans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200" dirty="0" smtClean="0">
                <a:latin typeface="Open Sans"/>
              </a:rPr>
              <a:t>You </a:t>
            </a:r>
            <a:r>
              <a:rPr lang="en-IN" sz="2200" dirty="0">
                <a:latin typeface="Open Sans"/>
              </a:rPr>
              <a:t>can also use </a:t>
            </a:r>
            <a:r>
              <a:rPr lang="en-IN" sz="22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let</a:t>
            </a:r>
            <a:r>
              <a:rPr lang="en-IN" sz="2200" dirty="0" smtClean="0">
                <a:latin typeface="Open Sans"/>
              </a:rPr>
              <a:t> </a:t>
            </a:r>
            <a:r>
              <a:rPr lang="en-IN" sz="2200" dirty="0">
                <a:latin typeface="Open Sans"/>
              </a:rPr>
              <a:t>if the variable is block-scoped.</a:t>
            </a:r>
          </a:p>
        </p:txBody>
      </p:sp>
    </p:spTree>
    <p:extLst>
      <p:ext uri="{BB962C8B-B14F-4D97-AF65-F5344CB8AC3E}">
        <p14:creationId xmlns:p14="http://schemas.microsoft.com/office/powerpoint/2010/main" val="11097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8382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defPPr>
              <a:defRPr lang="en-US"/>
            </a:defPPr>
            <a:lvl1pPr algn="ctr">
              <a:defRPr sz="4800" b="1" i="1">
                <a:solidFill>
                  <a:srgbClr val="EAEF2D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/>
              <a:t>Basic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Boolean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Boolean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 smtClean="0">
                <a:latin typeface="Open Sans"/>
              </a:rPr>
              <a:t>The </a:t>
            </a:r>
            <a:r>
              <a:rPr lang="en-IN" sz="1800" dirty="0">
                <a:latin typeface="Open Sans"/>
              </a:rPr>
              <a:t>most basic datatype is the simple true/false value, which JavaScript and TypeScript call a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IN" sz="1800" dirty="0">
                <a:latin typeface="Open Sans"/>
              </a:rPr>
              <a:t> value.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" y="2968485"/>
            <a:ext cx="8915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true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notDone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boolean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false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Number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2076271"/>
            <a:ext cx="891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11DDF3"/>
                </a:solidFill>
                <a:latin typeface="Consolas" panose="020B0609020204030204" pitchFamily="49" charset="0"/>
              </a:rPr>
              <a:t>Number</a:t>
            </a:r>
            <a:r>
              <a:rPr lang="en-IN" sz="1800" dirty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As in JavaScript, all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numbers</a:t>
            </a:r>
            <a:r>
              <a:rPr lang="en-IN" sz="1800" b="1" dirty="0">
                <a:latin typeface="Open Sans"/>
              </a:rPr>
              <a:t> </a:t>
            </a:r>
            <a:r>
              <a:rPr lang="en-IN" sz="1800" dirty="0">
                <a:latin typeface="Open Sans"/>
              </a:rPr>
              <a:t>in TypeScript are </a:t>
            </a:r>
            <a:r>
              <a:rPr lang="en-IN" sz="1800" b="1" dirty="0">
                <a:latin typeface="Open Sans"/>
              </a:rPr>
              <a:t>floating point values</a:t>
            </a:r>
            <a:r>
              <a:rPr lang="en-IN" sz="1800" dirty="0">
                <a:latin typeface="Open Sans"/>
              </a:rPr>
              <a:t>. These floating point numbers get the type number</a:t>
            </a:r>
            <a:r>
              <a:rPr lang="en-IN" sz="1800" dirty="0" smtClean="0">
                <a:latin typeface="Open Sans"/>
              </a:rPr>
              <a:t>.</a:t>
            </a:r>
            <a:endParaRPr lang="en-IN" sz="1800" dirty="0"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7000" y="2895600"/>
            <a:ext cx="8902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x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y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1.2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z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number = -</a:t>
            </a:r>
            <a:r>
              <a:rPr lang="en-IN" sz="2200" dirty="0">
                <a:solidFill>
                  <a:srgbClr val="F79A32"/>
                </a:solidFill>
                <a:latin typeface="Consolas" panose="020B0609020204030204" pitchFamily="49" charset="0"/>
              </a:rPr>
              <a:t>1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9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8288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14300" y="762000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We need to be able to work with some of the simplest units of data: </a:t>
            </a:r>
            <a:r>
              <a:rPr lang="en-IN" sz="1800" b="1" dirty="0">
                <a:latin typeface="Consolas" panose="020B0609020204030204" pitchFamily="49" charset="0"/>
                <a:cs typeface="Arial" panose="020B0604020202020204" pitchFamily="34" charset="0"/>
              </a:rPr>
              <a:t>numbers, strings, structures, boolean values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, and the </a:t>
            </a:r>
            <a:r>
              <a:rPr lang="en-IN" sz="1800" b="1" dirty="0">
                <a:latin typeface="Open Sans"/>
                <a:cs typeface="Arial" panose="020B0604020202020204" pitchFamily="34" charset="0"/>
              </a:rPr>
              <a:t>like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 In TypeScript, we support much the same types as you would expect in </a:t>
            </a:r>
            <a:r>
              <a:rPr lang="en-IN" sz="1800" dirty="0" smtClean="0">
                <a:latin typeface="Open Sans"/>
                <a:cs typeface="Arial" panose="020B0604020202020204" pitchFamily="34" charset="0"/>
              </a:rPr>
              <a:t>JavaScript.</a:t>
            </a:r>
            <a:endParaRPr lang="en-IN" sz="1800" dirty="0">
              <a:latin typeface="Open Sans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EAEF2D"/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dirty="0" smtClean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- String</a:t>
            </a:r>
            <a:endParaRPr lang="en-IN" sz="4000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4300" y="19812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11DDF3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 smtClean="0">
                <a:solidFill>
                  <a:srgbClr val="11DDF3"/>
                </a:solidFill>
                <a:latin typeface="Open Sans"/>
              </a:rPr>
              <a:t>: </a:t>
            </a:r>
            <a:r>
              <a:rPr lang="en-IN" sz="1800" dirty="0">
                <a:latin typeface="Open Sans"/>
              </a:rPr>
              <a:t>We use the type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IN" sz="1800" dirty="0">
                <a:latin typeface="Open Sans"/>
              </a:rPr>
              <a:t> to refer to these textual datatypes. Just like JavaScript, TypeScript also uses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 quotes (") </a:t>
            </a:r>
            <a:r>
              <a:rPr lang="en-IN" sz="1800" dirty="0">
                <a:latin typeface="Open Sans"/>
              </a:rPr>
              <a:t>or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 quotes (') </a:t>
            </a:r>
            <a:r>
              <a:rPr lang="en-IN" sz="1800" dirty="0">
                <a:latin typeface="Open Sans"/>
              </a:rPr>
              <a:t>to surround string data.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7000" y="4128433"/>
            <a:ext cx="891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Open Sans"/>
                <a:cs typeface="Arial" panose="020B0604020202020204" pitchFamily="34" charset="0"/>
              </a:rPr>
              <a:t>You can also use template strings, which can span multiple lines and have embedded expressions. These strings are surrounded by the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backtick/backquote (`) 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character, and embedded expressions are of the form </a:t>
            </a:r>
            <a:r>
              <a:rPr lang="en-IN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${ expr }</a:t>
            </a:r>
            <a:r>
              <a:rPr lang="en-IN" sz="1800" dirty="0">
                <a:latin typeface="Open Sans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7000" y="2964359"/>
            <a:ext cx="8686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: string = "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lastName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Bagde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00" y="5097959"/>
            <a:ext cx="89027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98676A"/>
                </a:solidFill>
                <a:latin typeface="Consolas" panose="020B0609020204030204" pitchFamily="49" charset="0"/>
              </a:rPr>
              <a:t>const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: string = '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Saleel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2200" dirty="0">
                <a:solidFill>
                  <a:srgbClr val="F06431"/>
                </a:solidFill>
                <a:latin typeface="Consolas" panose="020B0609020204030204" pitchFamily="49" charset="0"/>
              </a:rPr>
              <a:t>console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.</a:t>
            </a:r>
            <a:r>
              <a:rPr lang="en-IN" sz="2200" dirty="0">
                <a:solidFill>
                  <a:srgbClr val="7E602C"/>
                </a:solidFill>
                <a:latin typeface="Consolas" panose="020B0609020204030204" pitchFamily="49" charset="0"/>
              </a:rPr>
              <a:t>log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(`</a:t>
            </a:r>
            <a:r>
              <a:rPr lang="en-IN" sz="2200" dirty="0">
                <a:solidFill>
                  <a:srgbClr val="889B4A"/>
                </a:solidFill>
                <a:latin typeface="Consolas" panose="020B0609020204030204" pitchFamily="49" charset="0"/>
              </a:rPr>
              <a:t>My name is ${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rgbClr val="DC3958"/>
                </a:solidFill>
                <a:latin typeface="Consolas" panose="020B0609020204030204" pitchFamily="49" charset="0"/>
              </a:rPr>
              <a:t>firstName</a:t>
            </a:r>
            <a:r>
              <a:rPr lang="en-IN" sz="2200" dirty="0">
                <a:solidFill>
                  <a:srgbClr val="D3AF86"/>
                </a:solidFill>
                <a:latin typeface="Consolas" panose="020B0609020204030204" pitchFamily="49" charset="0"/>
              </a:rPr>
              <a:t> </a:t>
            </a:r>
            <a:r>
              <a:rPr lang="en-IN" sz="22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}</a:t>
            </a:r>
            <a:r>
              <a:rPr lang="en-IN" sz="22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`);</a:t>
            </a:r>
            <a:endParaRPr lang="en-IN" sz="22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10775</TotalTime>
  <Words>2013</Words>
  <Application>Microsoft Office PowerPoint</Application>
  <PresentationFormat>On-screen Show (4:3)</PresentationFormat>
  <Paragraphs>272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 Light</vt:lpstr>
      <vt:lpstr>Times New Roman</vt:lpstr>
      <vt:lpstr>Wingdings</vt:lpstr>
      <vt:lpstr>Wingdings 3</vt:lpstr>
      <vt:lpstr>Origin</vt:lpstr>
      <vt:lpstr>JavaScript Framework -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1834</cp:revision>
  <cp:lastPrinted>1601-01-01T00:00:00Z</cp:lastPrinted>
  <dcterms:created xsi:type="dcterms:W3CDTF">2001-07-06T15:43:27Z</dcterms:created>
  <dcterms:modified xsi:type="dcterms:W3CDTF">2018-07-09T03:28:49Z</dcterms:modified>
  <cp:category>HTML Programming</cp:category>
</cp:coreProperties>
</file>