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3"/>
  </p:notesMasterIdLst>
  <p:sldIdLst>
    <p:sldId id="497" r:id="rId2"/>
    <p:sldId id="472" r:id="rId3"/>
    <p:sldId id="1290" r:id="rId4"/>
    <p:sldId id="1291" r:id="rId5"/>
    <p:sldId id="1306" r:id="rId6"/>
    <p:sldId id="1279" r:id="rId7"/>
    <p:sldId id="1312" r:id="rId8"/>
    <p:sldId id="1287" r:id="rId9"/>
    <p:sldId id="1289" r:id="rId10"/>
    <p:sldId id="667" r:id="rId11"/>
    <p:sldId id="1317" r:id="rId12"/>
    <p:sldId id="532" r:id="rId13"/>
    <p:sldId id="1305" r:id="rId14"/>
    <p:sldId id="1315" r:id="rId15"/>
    <p:sldId id="1316" r:id="rId16"/>
    <p:sldId id="1088" r:id="rId17"/>
    <p:sldId id="1089"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260" r:id="rId118"/>
    <p:sldId id="1261" r:id="rId119"/>
    <p:sldId id="1262" r:id="rId120"/>
    <p:sldId id="1263" r:id="rId121"/>
    <p:sldId id="1264" r:id="rId122"/>
    <p:sldId id="1265" r:id="rId123"/>
    <p:sldId id="1266" r:id="rId124"/>
    <p:sldId id="1267" r:id="rId125"/>
    <p:sldId id="1268" r:id="rId126"/>
    <p:sldId id="1216" r:id="rId127"/>
    <p:sldId id="1092" r:id="rId128"/>
    <p:sldId id="1251" r:id="rId129"/>
    <p:sldId id="1252" r:id="rId130"/>
    <p:sldId id="1269" r:id="rId131"/>
    <p:sldId id="1270" r:id="rId132"/>
    <p:sldId id="1271" r:id="rId133"/>
    <p:sldId id="1272" r:id="rId134"/>
    <p:sldId id="1219" r:id="rId135"/>
    <p:sldId id="1204" r:id="rId136"/>
    <p:sldId id="1222" r:id="rId137"/>
    <p:sldId id="1298" r:id="rId138"/>
    <p:sldId id="1292" r:id="rId139"/>
    <p:sldId id="1301" r:id="rId140"/>
    <p:sldId id="1302" r:id="rId141"/>
    <p:sldId id="1294" r:id="rId142"/>
    <p:sldId id="1293" r:id="rId143"/>
    <p:sldId id="1295" r:id="rId144"/>
    <p:sldId id="1296" r:id="rId145"/>
    <p:sldId id="1297" r:id="rId146"/>
    <p:sldId id="1303" r:id="rId147"/>
    <p:sldId id="1304" r:id="rId148"/>
    <p:sldId id="954" r:id="rId149"/>
    <p:sldId id="1307" r:id="rId150"/>
    <p:sldId id="788" r:id="rId151"/>
    <p:sldId id="1087"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571472" y="2928934"/>
            <a:ext cx="8105804" cy="646331"/>
          </a:xfrm>
          <a:prstGeom prst="rect">
            <a:avLst/>
          </a:prstGeom>
          <a:solidFill>
            <a:schemeClr val="accent6">
              <a:lumMod val="20000"/>
              <a:lumOff val="80000"/>
            </a:schemeClr>
          </a:solidFill>
        </p:spPr>
        <p:txBody>
          <a:bodyPr wrap="square">
            <a:spAutoFit/>
          </a:bodyPr>
          <a:lstStyle/>
          <a:p>
            <a:r>
              <a:rPr lang="en-US" b="1" dirty="0" smtClean="0"/>
              <a:t>MongoDB</a:t>
            </a:r>
            <a:r>
              <a:rPr lang="en-US" dirty="0" smtClean="0"/>
              <a:t> </a:t>
            </a:r>
            <a:r>
              <a:rPr lang="en-US" dirty="0"/>
              <a:t>is </a:t>
            </a:r>
            <a:r>
              <a:rPr lang="en-US" dirty="0" smtClean="0"/>
              <a:t>scalable, open-source</a:t>
            </a:r>
            <a:r>
              <a:rPr lang="en-US" dirty="0"/>
              <a:t>, high-perform, document-oriented database</a:t>
            </a:r>
            <a:r>
              <a:rPr lang="en-US" dirty="0" smtClean="0"/>
              <a:t>. </a:t>
            </a:r>
            <a:r>
              <a:rPr lang="en-US" b="1" dirty="0" smtClean="0">
                <a:solidFill>
                  <a:srgbClr val="222222"/>
                </a:solidFill>
                <a:latin typeface="arial" panose="020B0604020202020204" pitchFamily="34" charset="0"/>
              </a:rPr>
              <a:t>NoSQL</a:t>
            </a:r>
            <a:r>
              <a:rPr lang="en-US" dirty="0" smtClean="0">
                <a:solidFill>
                  <a:srgbClr val="222222"/>
                </a:solidFill>
                <a:latin typeface="arial" panose="020B0604020202020204" pitchFamily="34" charset="0"/>
              </a:rPr>
              <a:t> database are primarily called as </a:t>
            </a:r>
            <a:r>
              <a:rPr lang="en-US" b="1" dirty="0" smtClean="0">
                <a:solidFill>
                  <a:srgbClr val="222222"/>
                </a:solidFill>
                <a:latin typeface="arial" panose="020B0604020202020204" pitchFamily="34" charset="0"/>
              </a:rPr>
              <a:t>non-relational database</a:t>
            </a:r>
            <a:r>
              <a:rPr lang="en-US" dirty="0" smtClean="0">
                <a:solidFill>
                  <a:srgbClr val="222222"/>
                </a:solidFill>
                <a:latin typeface="arial" panose="020B0604020202020204" pitchFamily="34" charset="0"/>
              </a:rPr>
              <a:t>. </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214282" y="291092"/>
            <a:ext cx="8715436" cy="646331"/>
          </a:xfrm>
          <a:prstGeom prst="rect">
            <a:avLst/>
          </a:prstGeom>
          <a:solidFill>
            <a:schemeClr val="accent2">
              <a:lumMod val="20000"/>
              <a:lumOff val="80000"/>
            </a:schemeClr>
          </a:solidFill>
        </p:spPr>
        <p:txBody>
          <a:bodyPr wrap="square">
            <a:spAutoFit/>
          </a:bodyPr>
          <a:lstStyle/>
          <a:p>
            <a:r>
              <a:rPr lang="en-US" dirty="0" smtClean="0"/>
              <a:t>NoSQL databases are used in real-time web applications and big data and their use are increasing over time. NoSQL systems are also sometimes called Not only SQL.</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 xmlns:p14="http://schemas.microsoft.com/office/powerpoint/2010/main" val="4262821016"/>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613658472"/>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 xmlns:p14="http://schemas.microsoft.com/office/powerpoint/2010/main" val="4110389760"/>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 xmlns:p14="http://schemas.microsoft.com/office/powerpoint/2010/main" val="37719168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13919"/>
            <a:ext cx="8715436" cy="3139321"/>
          </a:xfrm>
          <a:prstGeom prst="rect">
            <a:avLst/>
          </a:prstGeom>
        </p:spPr>
        <p:txBody>
          <a:bodyPr wrap="square">
            <a:spAutoFit/>
          </a:bodyPr>
          <a:lstStyle/>
          <a:p>
            <a:pPr marL="342900" indent="-342900" fontAlgn="base"/>
            <a:r>
              <a:rPr lang="en-US" sz="2200" b="1" dirty="0" smtClean="0">
                <a:solidFill>
                  <a:srgbClr val="C00000"/>
                </a:solidFill>
              </a:rPr>
              <a:t>When should NoSQL be used:</a:t>
            </a:r>
          </a:p>
          <a:p>
            <a:pPr marL="342900" indent="-342900" fontAlgn="base"/>
            <a:endParaRPr lang="en-US" sz="2200" dirty="0" smtClean="0">
              <a:solidFill>
                <a:srgbClr val="C00000"/>
              </a:solidFill>
            </a:endParaRPr>
          </a:p>
          <a:p>
            <a:pPr marL="342900" indent="-342900" fontAlgn="base">
              <a:buFont typeface="Arial" pitchFamily="34" charset="0"/>
              <a:buChar char="•"/>
            </a:pPr>
            <a:r>
              <a:rPr lang="en-US" sz="2200" dirty="0" smtClean="0">
                <a:solidFill>
                  <a:srgbClr val="036883"/>
                </a:solidFill>
              </a:rPr>
              <a:t>When huge amount of data need to be stored and retrieved.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The relationship between the data you store is not that important.</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If the data is not structured.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Support of Constraints and Joins is not required.</a:t>
            </a: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93168"/>
            <a:ext cx="8845624" cy="3093154"/>
          </a:xfrm>
          <a:prstGeom prst="rect">
            <a:avLst/>
          </a:prstGeom>
        </p:spPr>
        <p:txBody>
          <a:bodyPr wrap="square">
            <a:spAutoFit/>
          </a:bodyPr>
          <a:lstStyle/>
          <a:p>
            <a:pPr marL="285750" indent="-285750">
              <a:buFont typeface="Arial" panose="020B0604020202020204" pitchFamily="34" charset="0"/>
              <a:buChar char="•"/>
            </a:pPr>
            <a:r>
              <a:rPr lang="en-US" sz="1900" dirty="0" smtClean="0">
                <a:solidFill>
                  <a:srgbClr val="036883"/>
                </a:solidFill>
              </a:rPr>
              <a:t>SQL databases stores data in form of tables which consists of n number of rows of data.  NoSQL </a:t>
            </a:r>
            <a:r>
              <a:rPr lang="en-US" sz="1900" dirty="0">
                <a:solidFill>
                  <a:srgbClr val="036883"/>
                </a:solidFill>
              </a:rPr>
              <a:t>databases are document based, key-value pairs, or wide-column </a:t>
            </a:r>
            <a:r>
              <a:rPr lang="en-US" sz="1900" dirty="0" smtClean="0">
                <a:solidFill>
                  <a:srgbClr val="036883"/>
                </a:solidFill>
              </a:rPr>
              <a:t>stores. </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a:t>
            </a:r>
            <a:r>
              <a:rPr lang="en-US" sz="1900" dirty="0" smtClean="0">
                <a:solidFill>
                  <a:srgbClr val="036883"/>
                </a:solidFill>
              </a:rPr>
              <a:t>for manipulating </a:t>
            </a:r>
            <a:r>
              <a:rPr lang="en-US" sz="1900" dirty="0">
                <a:solidFill>
                  <a:srgbClr val="036883"/>
                </a:solidFill>
              </a:rPr>
              <a:t>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23110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RDBMS is ‘structured’. SQL is often used to manage such kind of Data.</a:t>
            </a:r>
          </a:p>
        </p:txBody>
      </p:sp>
      <p:graphicFrame>
        <p:nvGraphicFramePr>
          <p:cNvPr id="4" name="Table 3"/>
          <p:cNvGraphicFramePr>
            <a:graphicFrameLocks noGrp="1"/>
          </p:cNvGraphicFramePr>
          <p:nvPr/>
        </p:nvGraphicFramePr>
        <p:xfrm>
          <a:off x="428594" y="2643182"/>
          <a:ext cx="8215372" cy="1809764"/>
        </p:xfrm>
        <a:graphic>
          <a:graphicData uri="http://schemas.openxmlformats.org/drawingml/2006/table">
            <a:tbl>
              <a:tblPr/>
              <a:tblGrid>
                <a:gridCol w="2053843"/>
                <a:gridCol w="2053843"/>
                <a:gridCol w="2053843"/>
                <a:gridCol w="2053843"/>
              </a:tblGrid>
              <a:tr h="452441">
                <a:tc>
                  <a:txBody>
                    <a:bodyPr/>
                    <a:lstStyle/>
                    <a:p>
                      <a:pPr latinLnBrk="0"/>
                      <a:r>
                        <a:rPr lang="en-US" dirty="0">
                          <a:solidFill>
                            <a:srgbClr val="002060"/>
                          </a:solidFill>
                        </a:rPr>
                        <a:t>first_name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last_name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order_id</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order_total</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r>
              <a:tr h="452441">
                <a:tc>
                  <a:txBody>
                    <a:bodyPr/>
                    <a:lstStyle/>
                    <a:p>
                      <a:pPr latinLnBrk="0"/>
                      <a:r>
                        <a:rPr lang="en-US" dirty="0" smtClean="0"/>
                        <a:t>Saleel</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123456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Sharmin</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198765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a:t>98.76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Vrushali</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155775</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127.75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bl>
          </a:graphicData>
        </a:graphic>
      </p:graphicFrame>
      <p:sp>
        <p:nvSpPr>
          <p:cNvPr id="14233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49325"/>
            <a:ext cx="8715436" cy="1508105"/>
          </a:xfrm>
          <a:prstGeom prst="rect">
            <a:avLst/>
          </a:prstGeom>
        </p:spPr>
        <p:txBody>
          <a:bodyPr wrap="square">
            <a:spAutoFit/>
          </a:bodyPr>
          <a:lstStyle/>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it has some properties like tags and other markers to separate elements that makes it easier to analyze. XML files or JSON documents are examples of semi-structured data.</a:t>
            </a:r>
          </a:p>
        </p:txBody>
      </p:sp>
      <p:sp>
        <p:nvSpPr>
          <p:cNvPr id="2049" name="Rectangle 1"/>
          <p:cNvSpPr>
            <a:spLocks noChangeArrowheads="1"/>
          </p:cNvSpPr>
          <p:nvPr/>
        </p:nvSpPr>
        <p:spPr bwMode="auto">
          <a:xfrm>
            <a:off x="214282" y="2500306"/>
            <a:ext cx="8501122" cy="3877985"/>
          </a:xfrm>
          <a:prstGeom prst="rect">
            <a:avLst/>
          </a:prstGeom>
          <a:solidFill>
            <a:srgbClr val="F7F7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lang="en-US" dirty="0" smtClean="0">
                <a:solidFill>
                  <a:srgbClr val="6666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Saleel"</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123456</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Sharmin"</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198765</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98.76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785104"/>
          </a:xfrm>
          <a:prstGeom prst="rect">
            <a:avLst/>
          </a:prstGeom>
        </p:spPr>
        <p:txBody>
          <a:bodyPr wrap="square">
            <a:spAutoFit/>
          </a:bodyPr>
          <a:lstStyle/>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673074" cy="430887"/>
          </a:xfrm>
          <a:prstGeom prst="rect">
            <a:avLst/>
          </a:prstGeom>
        </p:spPr>
        <p:txBody>
          <a:bodyPr wrap="none">
            <a:spAutoFit/>
          </a:bodyPr>
          <a:lstStyle/>
          <a:p>
            <a:r>
              <a:rPr lang="en-US" sz="22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solidFill>
                  <a:srgbClr val="036883"/>
                </a:solidFill>
              </a:rPr>
              <a:t>create</a:t>
            </a:r>
            <a:r>
              <a:rPr lang="en-US" b="1" i="1" dirty="0"/>
              <a:t>, </a:t>
            </a:r>
            <a:r>
              <a:rPr lang="en-US" b="1" i="1" dirty="0">
                <a:solidFill>
                  <a:srgbClr val="036883"/>
                </a:solidFill>
              </a:rPr>
              <a:t>read</a:t>
            </a:r>
            <a:r>
              <a:rPr lang="en-US" b="1" i="1" dirty="0"/>
              <a:t>, </a:t>
            </a:r>
            <a:r>
              <a:rPr lang="en-US" b="1" i="1" dirty="0">
                <a:solidFill>
                  <a:srgbClr val="036883"/>
                </a:solidFill>
              </a:rPr>
              <a:t>update</a:t>
            </a:r>
            <a:r>
              <a:rPr lang="en-US" b="1" i="1" dirty="0"/>
              <a:t>,</a:t>
            </a:r>
            <a:r>
              <a:rPr lang="en-US" dirty="0"/>
              <a:t> and </a:t>
            </a:r>
            <a:r>
              <a:rPr lang="en-US" b="1" i="1" dirty="0" smtClean="0">
                <a:solidFill>
                  <a:srgbClr val="036883"/>
                </a:solidFill>
              </a:rPr>
              <a:t>delete</a:t>
            </a:r>
            <a:r>
              <a:rPr lang="en-US" dirty="0" smtClean="0"/>
              <a:t> </a:t>
            </a:r>
            <a:r>
              <a:rPr lang="en-US" dirty="0"/>
              <a:t>which are the four core database </a:t>
            </a:r>
            <a:r>
              <a:rPr lang="en-US" dirty="0" smtClean="0"/>
              <a:t>operations.</a:t>
            </a:r>
            <a:endParaRPr lang="en-US" dirty="0"/>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57496"/>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554545"/>
          </a:xfrm>
          <a:prstGeom prst="rect">
            <a:avLst/>
          </a:prstGeom>
        </p:spPr>
        <p:txBody>
          <a:bodyPr wrap="square">
            <a:spAutoFit/>
          </a:bodyPr>
          <a:lstStyle/>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db.version</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Returns mongoDB version.</a:t>
            </a:r>
          </a:p>
          <a:p>
            <a:pPr marL="457200" indent="-457200">
              <a:buFont typeface="Arial" pitchFamily="34" charset="0"/>
              <a:buChar char="•"/>
            </a:pPr>
            <a:endParaRPr lang="en-US" sz="20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db.getMongo</a:t>
            </a:r>
            <a:r>
              <a:rPr lang="en-US" sz="2000" dirty="0">
                <a:solidFill>
                  <a:srgbClr val="FC6F0D"/>
                </a:solidFill>
                <a:latin typeface="Calibri" panose="020F0502020204030204" pitchFamily="34" charset="0"/>
                <a:cs typeface="Calibri" panose="020F0502020204030204" pitchFamily="34" charset="0"/>
              </a:rPr>
              <a:t>(); </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connection </a:t>
            </a:r>
            <a:r>
              <a:rPr lang="en-US" sz="2000" dirty="0">
                <a:solidFill>
                  <a:srgbClr val="00B050"/>
                </a:solidFill>
                <a:latin typeface="Calibri" panose="020F0502020204030204" pitchFamily="34" charset="0"/>
                <a:cs typeface="Calibri" panose="020F0502020204030204" pitchFamily="34" charset="0"/>
              </a:rPr>
              <a:t>to </a:t>
            </a:r>
            <a:r>
              <a:rPr lang="en-US" sz="20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db.hostInfo()            </a:t>
            </a:r>
            <a:r>
              <a:rPr lang="en-US" sz="20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0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getHostName</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Computer name [stp5]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184940"/>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dirty="0" smtClean="0">
                <a:solidFill>
                  <a:srgbClr val="036883"/>
                </a:solidFill>
              </a:rPr>
              <a:t>Big </a:t>
            </a:r>
            <a:r>
              <a:rPr lang="en-US" dirty="0">
                <a:solidFill>
                  <a:srgbClr val="036883"/>
                </a:solidFill>
              </a:rPr>
              <a:t>data is often characterized by the 3Vs: the extreme </a:t>
            </a:r>
            <a:r>
              <a:rPr lang="en-US" sz="2000" b="1" i="1" dirty="0" smtClean="0">
                <a:solidFill>
                  <a:srgbClr val="036883"/>
                </a:solidFill>
              </a:rPr>
              <a:t>VOLUME</a:t>
            </a:r>
            <a:r>
              <a:rPr lang="en-US" sz="2000" dirty="0" smtClean="0">
                <a:solidFill>
                  <a:srgbClr val="036883"/>
                </a:solidFill>
              </a:rPr>
              <a:t> </a:t>
            </a:r>
            <a:r>
              <a:rPr lang="en-US" dirty="0" smtClean="0">
                <a:solidFill>
                  <a:srgbClr val="036883"/>
                </a:solidFill>
              </a:rPr>
              <a:t>of </a:t>
            </a:r>
            <a:r>
              <a:rPr lang="en-US" dirty="0">
                <a:solidFill>
                  <a:srgbClr val="036883"/>
                </a:solidFill>
              </a:rPr>
              <a:t>data, the wide </a:t>
            </a:r>
            <a:r>
              <a:rPr lang="en-US" sz="2000" b="1" i="1" dirty="0" smtClean="0">
                <a:solidFill>
                  <a:srgbClr val="036883"/>
                </a:solidFill>
              </a:rPr>
              <a:t>VARIETY</a:t>
            </a:r>
            <a:r>
              <a:rPr lang="en-US" sz="2000" dirty="0" smtClean="0">
                <a:solidFill>
                  <a:srgbClr val="036883"/>
                </a:solidFill>
              </a:rPr>
              <a:t> </a:t>
            </a:r>
            <a:r>
              <a:rPr lang="en-US" dirty="0" smtClean="0">
                <a:solidFill>
                  <a:srgbClr val="036883"/>
                </a:solidFill>
              </a:rPr>
              <a:t>of </a:t>
            </a:r>
            <a:r>
              <a:rPr lang="en-US" dirty="0">
                <a:solidFill>
                  <a:srgbClr val="036883"/>
                </a:solidFill>
              </a:rPr>
              <a:t>data </a:t>
            </a:r>
            <a:r>
              <a:rPr lang="en-US" dirty="0" smtClean="0">
                <a:solidFill>
                  <a:srgbClr val="036883"/>
                </a:solidFill>
              </a:rPr>
              <a:t>and </a:t>
            </a:r>
            <a:r>
              <a:rPr lang="en-US" dirty="0">
                <a:solidFill>
                  <a:srgbClr val="036883"/>
                </a:solidFill>
              </a:rPr>
              <a:t>the </a:t>
            </a:r>
            <a:r>
              <a:rPr lang="en-US" sz="2000" b="1" i="1" dirty="0" smtClean="0">
                <a:solidFill>
                  <a:srgbClr val="036883"/>
                </a:solidFill>
              </a:rPr>
              <a:t>VELOCITY</a:t>
            </a:r>
            <a:r>
              <a:rPr lang="en-US" sz="2000" dirty="0" smtClean="0">
                <a:solidFill>
                  <a:srgbClr val="036883"/>
                </a:solidFill>
              </a:rPr>
              <a:t> </a:t>
            </a:r>
            <a:r>
              <a:rPr lang="en-US" dirty="0" smtClean="0">
                <a:solidFill>
                  <a:srgbClr val="036883"/>
                </a:solidFill>
              </a:rPr>
              <a:t>at </a:t>
            </a:r>
            <a:r>
              <a:rPr lang="en-US"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3911276"/>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a:t>
            </a:r>
            <a:r>
              <a:rPr lang="en-US" sz="2200" dirty="0" smtClean="0">
                <a:solidFill>
                  <a:srgbClr val="FC6F0D"/>
                </a:solidFill>
                <a:latin typeface="Calibri" panose="020F0502020204030204" pitchFamily="34" charset="0"/>
                <a:cs typeface="Calibri" panose="020F0502020204030204" pitchFamily="34" charset="0"/>
              </a:rPr>
              <a:t>"d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357430"/>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a:t>
            </a:r>
            <a:r>
              <a:rPr lang="en-US" sz="2200" dirty="0" smtClean="0">
                <a:solidFill>
                  <a:srgbClr val="FC6F0D"/>
                </a:solidFill>
                <a:latin typeface="Calibri" panose="020F0502020204030204" pitchFamily="34" charset="0"/>
                <a:cs typeface="Calibri" panose="020F0502020204030204" pitchFamily="34" charset="0"/>
              </a:rPr>
              <a:t>file "d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71612"/>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500034" y="2842604"/>
            <a:ext cx="8366720" cy="3801106"/>
          </a:xfrm>
          <a:prstGeom prst="rect">
            <a:avLst/>
          </a:prstGeom>
        </p:spPr>
      </p:pic>
      <p:sp>
        <p:nvSpPr>
          <p:cNvPr id="4" name="Rectangle 3"/>
          <p:cNvSpPr/>
          <p:nvPr/>
        </p:nvSpPr>
        <p:spPr>
          <a:xfrm>
            <a:off x="142844" y="142852"/>
            <a:ext cx="8786874" cy="1384995"/>
          </a:xfrm>
          <a:prstGeom prst="rect">
            <a:avLst/>
          </a:prstGeom>
        </p:spPr>
        <p:txBody>
          <a:bodyPr wrap="square">
            <a:spAutoFit/>
          </a:bodyPr>
          <a:lstStyle/>
          <a:p>
            <a:r>
              <a:rPr lang="en-US" sz="2000" b="1" i="1" dirty="0" smtClean="0">
                <a:solidFill>
                  <a:srgbClr val="036883"/>
                </a:solidFill>
              </a:rPr>
              <a:t>Horizontal</a:t>
            </a:r>
            <a:r>
              <a:rPr lang="en-US" sz="2400" dirty="0" smtClean="0">
                <a:solidFill>
                  <a:srgbClr val="036883"/>
                </a:solidFill>
              </a:rPr>
              <a:t> </a:t>
            </a:r>
            <a:r>
              <a:rPr lang="en-US" dirty="0" smtClean="0">
                <a:solidFill>
                  <a:srgbClr val="036883"/>
                </a:solidFill>
              </a:rPr>
              <a:t>scaling means that you scale by adding more machines into your pool of resources.</a:t>
            </a:r>
          </a:p>
          <a:p>
            <a:r>
              <a:rPr lang="en-US" sz="2000" b="1" i="1" dirty="0" smtClean="0">
                <a:solidFill>
                  <a:srgbClr val="036883"/>
                </a:solidFill>
              </a:rPr>
              <a:t>Vertical</a:t>
            </a:r>
            <a:r>
              <a:rPr lang="en-US" sz="2400" dirty="0" smtClean="0">
                <a:solidFill>
                  <a:srgbClr val="036883"/>
                </a:solidFill>
              </a:rPr>
              <a:t> </a:t>
            </a:r>
            <a:r>
              <a:rPr lang="en-US" dirty="0" smtClean="0">
                <a:solidFill>
                  <a:srgbClr val="036883"/>
                </a:solidFill>
              </a:rPr>
              <a:t>scaling means that you scale by adding more powerfull hardware / resources to an existing machine.</a:t>
            </a:r>
            <a:endParaRPr lang="en-US" dirty="0">
              <a:solidFill>
                <a:srgbClr val="036883"/>
              </a:solidFill>
            </a:endParaRPr>
          </a:p>
        </p:txBody>
      </p:sp>
      <p:sp>
        <p:nvSpPr>
          <p:cNvPr id="5" name="Rectangle 4"/>
          <p:cNvSpPr/>
          <p:nvPr/>
        </p:nvSpPr>
        <p:spPr>
          <a:xfrm>
            <a:off x="1109666" y="2388760"/>
            <a:ext cx="6891358" cy="369332"/>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a:t>
            </a:r>
            <a:endParaRPr lang="en-US" dirty="0"/>
          </a:p>
        </p:txBody>
      </p:sp>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28570</TotalTime>
  <Words>7187</Words>
  <Application>Microsoft Office PowerPoint</Application>
  <PresentationFormat>On-screen Show (4:3)</PresentationFormat>
  <Paragraphs>935</Paragraphs>
  <Slides>151</Slides>
  <Notes>0</Notes>
  <HiddenSlides>19</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5488</cp:revision>
  <dcterms:created xsi:type="dcterms:W3CDTF">2015-10-09T06:09:34Z</dcterms:created>
  <dcterms:modified xsi:type="dcterms:W3CDTF">2019-10-10T09:32:00Z</dcterms:modified>
</cp:coreProperties>
</file>