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42.xml" ContentType="application/vnd.openxmlformats-officedocument.presentationml.slide+xml"/>
  <Override PartName="/ppt/slides/slide47.xml" ContentType="application/vnd.openxmlformats-officedocument.presentationml.slide+xml"/>
  <Override PartName="/ppt/slides/slide7.xml" ContentType="application/vnd.openxmlformats-officedocument.presentationml.slide+xml"/>
  <Override PartName="/ppt/slides/slide14.xml" ContentType="application/vnd.openxmlformats-officedocument.presentationml.slide+xml"/>
  <Override PartName="/ppt/slides/slide10.xml" ContentType="application/vnd.openxmlformats-officedocument.presentationml.slide+xml"/>
  <Override PartName="/ppt/slides/slide3.xml" ContentType="application/vnd.openxmlformats-officedocument.presentationml.slide+xml"/>
  <Override PartName="/ppt/slides/slide41.xml" ContentType="application/vnd.openxmlformats-officedocument.presentationml.slide+xml"/>
  <Override PartName="/ppt/slides/slide40.xml" ContentType="application/vnd.openxmlformats-officedocument.presentationml.slide+xml"/>
  <Override PartName="/ppt/slides/slide2.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8.xml" ContentType="application/vnd.openxmlformats-officedocument.presentationml.slide+xml"/>
  <Override PartName="/ppt/slides/slide27.xml" ContentType="application/vnd.openxmlformats-officedocument.presentationml.slide+xml"/>
  <Override PartName="/ppt/slides/slide63.xml" ContentType="application/vnd.openxmlformats-officedocument.presentationml.slide+xml"/>
  <Override PartName="/ppt/slides/slide26.xml" ContentType="application/vnd.openxmlformats-officedocument.presentationml.slide+xml"/>
  <Override PartName="/ppt/slides/slide62.xml" ContentType="application/vnd.openxmlformats-officedocument.presentationml.slide+xml"/>
  <Override PartName="/ppt/slides/slide25.xml" ContentType="application/vnd.openxmlformats-officedocument.presentationml.slide+xml"/>
  <Override PartName="/ppt/slides/slide29.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59.xml" ContentType="application/vnd.openxmlformats-officedocument.presentationml.slide+xml"/>
  <Override PartName="/ppt/slides/slide22.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9.xml.rels" ContentType="application/vnd.openxmlformats-package.relationships+xml"/>
  <Override PartName="/ppt/slides/_rels/slide31.xml.rels" ContentType="application/vnd.openxmlformats-package.relationships+xml"/>
  <Override PartName="/ppt/slides/_rels/slide15.xml.rels" ContentType="application/vnd.openxmlformats-package.relationships+xml"/>
  <Override PartName="/ppt/slides/_rels/slide24.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37.xml.rels" ContentType="application/vnd.openxmlformats-package.relationships+xml"/>
  <Override PartName="/ppt/slides/_rels/slide58.xml.rels" ContentType="application/vnd.openxmlformats-package.relationships+xml"/>
  <Override PartName="/ppt/slides/_rels/slide13.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12.xml.rels" ContentType="application/vnd.openxmlformats-package.relationships+xml"/>
  <Override PartName="/ppt/slides/_rels/slide22.xml.rels" ContentType="application/vnd.openxmlformats-package.relationships+xml"/>
  <Override PartName="/ppt/slides/_rels/slide18.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48.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55.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41.xml.rels" ContentType="application/vnd.openxmlformats-package.relationships+xml"/>
  <Override PartName="/ppt/slides/_rels/slide6.xml.rels" ContentType="application/vnd.openxmlformats-package.relationships+xml"/>
  <Override PartName="/ppt/slides/_rels/slide34.xml.rels" ContentType="application/vnd.openxmlformats-package.relationships+xml"/>
  <Override PartName="/ppt/slides/_rels/slide50.xml.rels" ContentType="application/vnd.openxmlformats-package.relationships+xml"/>
  <Override PartName="/ppt/slides/_rels/slide49.xml.rels" ContentType="application/vnd.openxmlformats-package.relationships+xml"/>
  <Override PartName="/ppt/slides/_rels/slide53.xml.rels" ContentType="application/vnd.openxmlformats-package.relationships+xml"/>
  <Override PartName="/ppt/slides/_rels/slide62.xml.rels" ContentType="application/vnd.openxmlformats-package.relationships+xml"/>
  <Override PartName="/ppt/slides/_rels/slide46.xml.rels" ContentType="application/vnd.openxmlformats-package.relationships+xml"/>
  <Override PartName="/ppt/slides/_rels/slide57.xml.rels" ContentType="application/vnd.openxmlformats-package.relationships+xml"/>
  <Override PartName="/ppt/slides/_rels/slide61.xml.rels" ContentType="application/vnd.openxmlformats-package.relationships+xml"/>
  <Override PartName="/ppt/slides/_rels/slide52.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14.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30.xml.rels" ContentType="application/vnd.openxmlformats-package.relationships+xml"/>
  <Override PartName="/ppt/slides/_rels/slide38.xml.rels" ContentType="application/vnd.openxmlformats-package.relationships+xml"/>
  <Override PartName="/ppt/slides/_rels/slide45.xml.rels" ContentType="application/vnd.openxmlformats-package.relationships+xml"/>
  <Override PartName="/ppt/slides/_rels/slide59.xml.rels" ContentType="application/vnd.openxmlformats-package.relationships+xml"/>
  <Override PartName="/ppt/slides/_rels/slide10.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 id="285" r:id="rId33"/>
    <p:sldId id="286" r:id="rId34"/>
    <p:sldId id="287" r:id="rId35"/>
    <p:sldId id="288" r:id="rId36"/>
    <p:sldId id="289" r:id="rId37"/>
    <p:sldId id="290"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03" r:id="rId51"/>
    <p:sldId id="304" r:id="rId52"/>
    <p:sldId id="305" r:id="rId53"/>
    <p:sldId id="306" r:id="rId54"/>
    <p:sldId id="307" r:id="rId55"/>
    <p:sldId id="308" r:id="rId56"/>
    <p:sldId id="309" r:id="rId57"/>
    <p:sldId id="310" r:id="rId58"/>
    <p:sldId id="311" r:id="rId59"/>
    <p:sldId id="312" r:id="rId60"/>
    <p:sldId id="313" r:id="rId61"/>
    <p:sldId id="314" r:id="rId62"/>
    <p:sldId id="315" r:id="rId63"/>
    <p:sldId id="316" r:id="rId64"/>
    <p:sldId id="317" r:id="rId65"/>
    <p:sldId id="318" r:id="rId66"/>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Relationship Id="rId33" Type="http://schemas.openxmlformats.org/officeDocument/2006/relationships/slide" Target="slides/slide30.xml"/><Relationship Id="rId34" Type="http://schemas.openxmlformats.org/officeDocument/2006/relationships/slide" Target="slides/slide31.xml"/><Relationship Id="rId35" Type="http://schemas.openxmlformats.org/officeDocument/2006/relationships/slide" Target="slides/slide32.xml"/><Relationship Id="rId36" Type="http://schemas.openxmlformats.org/officeDocument/2006/relationships/slide" Target="slides/slide33.xml"/><Relationship Id="rId37" Type="http://schemas.openxmlformats.org/officeDocument/2006/relationships/slide" Target="slides/slide34.xml"/><Relationship Id="rId38" Type="http://schemas.openxmlformats.org/officeDocument/2006/relationships/slide" Target="slides/slide35.xml"/><Relationship Id="rId39" Type="http://schemas.openxmlformats.org/officeDocument/2006/relationships/slide" Target="slides/slide36.xml"/><Relationship Id="rId40" Type="http://schemas.openxmlformats.org/officeDocument/2006/relationships/slide" Target="slides/slide37.xml"/><Relationship Id="rId41" Type="http://schemas.openxmlformats.org/officeDocument/2006/relationships/slide" Target="slides/slide38.xml"/><Relationship Id="rId42" Type="http://schemas.openxmlformats.org/officeDocument/2006/relationships/slide" Target="slides/slide39.xml"/><Relationship Id="rId43" Type="http://schemas.openxmlformats.org/officeDocument/2006/relationships/slide" Target="slides/slide40.xml"/><Relationship Id="rId44" Type="http://schemas.openxmlformats.org/officeDocument/2006/relationships/slide" Target="slides/slide41.xml"/><Relationship Id="rId45" Type="http://schemas.openxmlformats.org/officeDocument/2006/relationships/slide" Target="slides/slide42.xml"/><Relationship Id="rId46" Type="http://schemas.openxmlformats.org/officeDocument/2006/relationships/slide" Target="slides/slide43.xml"/><Relationship Id="rId47" Type="http://schemas.openxmlformats.org/officeDocument/2006/relationships/slide" Target="slides/slide44.xml"/><Relationship Id="rId48" Type="http://schemas.openxmlformats.org/officeDocument/2006/relationships/slide" Target="slides/slide45.xml"/><Relationship Id="rId49" Type="http://schemas.openxmlformats.org/officeDocument/2006/relationships/slide" Target="slides/slide46.xml"/><Relationship Id="rId50" Type="http://schemas.openxmlformats.org/officeDocument/2006/relationships/slide" Target="slides/slide47.xml"/><Relationship Id="rId51" Type="http://schemas.openxmlformats.org/officeDocument/2006/relationships/slide" Target="slides/slide48.xml"/><Relationship Id="rId52" Type="http://schemas.openxmlformats.org/officeDocument/2006/relationships/slide" Target="slides/slide49.xml"/><Relationship Id="rId53" Type="http://schemas.openxmlformats.org/officeDocument/2006/relationships/slide" Target="slides/slide50.xml"/><Relationship Id="rId54" Type="http://schemas.openxmlformats.org/officeDocument/2006/relationships/slide" Target="slides/slide51.xml"/><Relationship Id="rId55" Type="http://schemas.openxmlformats.org/officeDocument/2006/relationships/slide" Target="slides/slide52.xml"/><Relationship Id="rId56" Type="http://schemas.openxmlformats.org/officeDocument/2006/relationships/slide" Target="slides/slide53.xml"/><Relationship Id="rId57" Type="http://schemas.openxmlformats.org/officeDocument/2006/relationships/slide" Target="slides/slide54.xml"/><Relationship Id="rId58" Type="http://schemas.openxmlformats.org/officeDocument/2006/relationships/slide" Target="slides/slide55.xml"/><Relationship Id="rId59" Type="http://schemas.openxmlformats.org/officeDocument/2006/relationships/slide" Target="slides/slide56.xml"/><Relationship Id="rId60" Type="http://schemas.openxmlformats.org/officeDocument/2006/relationships/slide" Target="slides/slide57.xml"/><Relationship Id="rId61" Type="http://schemas.openxmlformats.org/officeDocument/2006/relationships/slide" Target="slides/slide58.xml"/><Relationship Id="rId62" Type="http://schemas.openxmlformats.org/officeDocument/2006/relationships/slide" Target="slides/slide59.xml"/><Relationship Id="rId63" Type="http://schemas.openxmlformats.org/officeDocument/2006/relationships/slide" Target="slides/slide60.xml"/><Relationship Id="rId64" Type="http://schemas.openxmlformats.org/officeDocument/2006/relationships/slide" Target="slides/slide61.xml"/><Relationship Id="rId65" Type="http://schemas.openxmlformats.org/officeDocument/2006/relationships/slide" Target="slides/slide62.xml"/><Relationship Id="rId66" Type="http://schemas.openxmlformats.org/officeDocument/2006/relationships/slide" Target="slides/slide63.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601920" y="6447240"/>
            <a:ext cx="179280" cy="1490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1960" cy="126864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1960" cy="67428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293400" cy="12686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293400" cy="67428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601920" y="6447240"/>
            <a:ext cx="179280" cy="1490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601920" y="6447240"/>
            <a:ext cx="179280" cy="14904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hyperlink" Target="mailto:saleel@saleel-Latitude-E6430" TargetMode="External"/><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23000" cy="97920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42920" cy="2842920"/>
          </a:xfrm>
          <a:prstGeom prst="rect">
            <a:avLst/>
          </a:prstGeom>
          <a:ln>
            <a:noFill/>
          </a:ln>
        </p:spPr>
      </p:pic>
      <p:sp>
        <p:nvSpPr>
          <p:cNvPr id="90" name="CustomShape 2"/>
          <p:cNvSpPr/>
          <p:nvPr/>
        </p:nvSpPr>
        <p:spPr>
          <a:xfrm>
            <a:off x="4444920" y="5050800"/>
            <a:ext cx="6053400" cy="57636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42920" cy="1056240"/>
          </a:xfrm>
          <a:prstGeom prst="rect">
            <a:avLst/>
          </a:prstGeom>
          <a:ln>
            <a:noFill/>
          </a:ln>
        </p:spPr>
      </p:pic>
      <p:sp>
        <p:nvSpPr>
          <p:cNvPr id="92" name="CustomShape 3"/>
          <p:cNvSpPr/>
          <p:nvPr/>
        </p:nvSpPr>
        <p:spPr>
          <a:xfrm>
            <a:off x="3557880" y="93600"/>
            <a:ext cx="844128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44720" cy="1058040"/>
          </a:xfrm>
          <a:prstGeom prst="rect">
            <a:avLst/>
          </a:prstGeom>
          <a:ln>
            <a:noFill/>
          </a:ln>
        </p:spPr>
      </p:pic>
      <p:pic>
        <p:nvPicPr>
          <p:cNvPr id="94" name="Picture 7" descr=""/>
          <p:cNvPicPr/>
          <p:nvPr/>
        </p:nvPicPr>
        <p:blipFill>
          <a:blip r:embed="rId4"/>
          <a:stretch/>
        </p:blipFill>
        <p:spPr>
          <a:xfrm>
            <a:off x="57960" y="2448000"/>
            <a:ext cx="3540960" cy="35409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2"/>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29" name="CustomShape 3"/>
          <p:cNvSpPr/>
          <p:nvPr/>
        </p:nvSpPr>
        <p:spPr>
          <a:xfrm>
            <a:off x="1600200" y="762120"/>
            <a:ext cx="89802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0" name="CustomShape 4"/>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1" name="CustomShape 5"/>
          <p:cNvSpPr/>
          <p:nvPr/>
        </p:nvSpPr>
        <p:spPr>
          <a:xfrm>
            <a:off x="1601280" y="282348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2" name="CustomShape 6"/>
          <p:cNvSpPr/>
          <p:nvPr/>
        </p:nvSpPr>
        <p:spPr>
          <a:xfrm>
            <a:off x="1523880" y="3801960"/>
            <a:ext cx="8878320" cy="214704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 key &amp; getex key</a:t>
            </a:r>
            <a:endParaRPr b="0" lang="en-IN" sz="5400" spc="-1" strike="noStrike">
              <a:latin typeface="Arial"/>
            </a:endParaRPr>
          </a:p>
        </p:txBody>
      </p:sp>
      <p:sp>
        <p:nvSpPr>
          <p:cNvPr id="134"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6" name="CustomShape 2"/>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3"/>
          <p:cNvSpPr/>
          <p:nvPr/>
        </p:nvSpPr>
        <p:spPr>
          <a:xfrm>
            <a:off x="1600200" y="762120"/>
            <a:ext cx="89802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4"/>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9" name="CustomShape 5"/>
          <p:cNvSpPr/>
          <p:nvPr/>
        </p:nvSpPr>
        <p:spPr>
          <a:xfrm>
            <a:off x="1601280" y="2509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0" name="CustomShape 6"/>
          <p:cNvSpPr/>
          <p:nvPr/>
        </p:nvSpPr>
        <p:spPr>
          <a:xfrm>
            <a:off x="1523880" y="3480480"/>
            <a:ext cx="8878320" cy="255852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27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getset key, getdel key &amp; getrange key</a:t>
            </a:r>
            <a:endParaRPr b="0" lang="en-IN" sz="5400" spc="-1" strike="noStrike">
              <a:latin typeface="Arial"/>
            </a:endParaRPr>
          </a:p>
        </p:txBody>
      </p:sp>
      <p:sp>
        <p:nvSpPr>
          <p:cNvPr id="142" name="CustomShape 2"/>
          <p:cNvSpPr/>
          <p:nvPr/>
        </p:nvSpPr>
        <p:spPr>
          <a:xfrm>
            <a:off x="522360" y="4323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Line 1"/>
          <p:cNvSpPr/>
          <p:nvPr/>
        </p:nvSpPr>
        <p:spPr>
          <a:xfrm>
            <a:off x="1523880" y="28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4" name="CustomShape 2"/>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3"/>
          <p:cNvSpPr/>
          <p:nvPr/>
        </p:nvSpPr>
        <p:spPr>
          <a:xfrm>
            <a:off x="1600200" y="762120"/>
            <a:ext cx="89802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4"/>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7" name="CustomShape 5"/>
          <p:cNvSpPr/>
          <p:nvPr/>
        </p:nvSpPr>
        <p:spPr>
          <a:xfrm>
            <a:off x="1601280" y="2977560"/>
            <a:ext cx="89791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8" name="CustomShape 6"/>
          <p:cNvSpPr/>
          <p:nvPr/>
        </p:nvSpPr>
        <p:spPr>
          <a:xfrm>
            <a:off x="1523880" y="4344480"/>
            <a:ext cx="8878320" cy="214704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keys &amp; dbsize-</a:t>
            </a:r>
            <a:endParaRPr b="0" lang="en-IN" sz="5400" spc="-1" strike="noStrike">
              <a:latin typeface="Arial"/>
            </a:endParaRPr>
          </a:p>
        </p:txBody>
      </p:sp>
      <p:sp>
        <p:nvSpPr>
          <p:cNvPr id="150"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Line 1"/>
          <p:cNvSpPr/>
          <p:nvPr/>
        </p:nvSpPr>
        <p:spPr>
          <a:xfrm>
            <a:off x="1523880" y="180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2" name="CustomShape 2"/>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3"/>
          <p:cNvSpPr/>
          <p:nvPr/>
        </p:nvSpPr>
        <p:spPr>
          <a:xfrm>
            <a:off x="1600200" y="762120"/>
            <a:ext cx="89802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4"/>
          <p:cNvSpPr/>
          <p:nvPr/>
        </p:nvSpPr>
        <p:spPr>
          <a:xfrm>
            <a:off x="1600200" y="2685600"/>
            <a:ext cx="8878320" cy="173556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5"/>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6" name="CustomShape 6"/>
          <p:cNvSpPr/>
          <p:nvPr/>
        </p:nvSpPr>
        <p:spPr>
          <a:xfrm>
            <a:off x="1601280" y="2041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7" name="CustomShape 7"/>
          <p:cNvSpPr/>
          <p:nvPr/>
        </p:nvSpPr>
        <p:spPr>
          <a:xfrm>
            <a:off x="1656000" y="4533480"/>
            <a:ext cx="8988840" cy="1359000"/>
          </a:xfrm>
          <a:prstGeom prst="rect">
            <a:avLst/>
          </a:prstGeom>
          <a:noFill/>
          <a:ln>
            <a:noFill/>
          </a:ln>
        </p:spPr>
        <p:style>
          <a:lnRef idx="0"/>
          <a:fillRef idx="0"/>
          <a:effectRef idx="0"/>
          <a:fontRef idx="minor"/>
        </p:style>
        <p:txBody>
          <a:bodyPr lIns="90000" rIns="90000" tIns="45000" bIns="45000">
            <a:noAutofit/>
          </a:bodyPr>
          <a:p>
            <a:pPr marL="216000" indent="-20772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077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077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077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0772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ttl key / pttl key</a:t>
            </a:r>
            <a:endParaRPr b="0" lang="en-IN" sz="5400" spc="-1" strike="noStrike">
              <a:latin typeface="Arial"/>
            </a:endParaRPr>
          </a:p>
        </p:txBody>
      </p:sp>
      <p:sp>
        <p:nvSpPr>
          <p:cNvPr id="159"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1" name="CustomShape 2"/>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3"/>
          <p:cNvSpPr/>
          <p:nvPr/>
        </p:nvSpPr>
        <p:spPr>
          <a:xfrm>
            <a:off x="1600200" y="762120"/>
            <a:ext cx="8980200" cy="668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4"/>
          <p:cNvSpPr/>
          <p:nvPr/>
        </p:nvSpPr>
        <p:spPr>
          <a:xfrm>
            <a:off x="1600200" y="3909600"/>
            <a:ext cx="8878320" cy="132408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5"/>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5" name="CustomShape 6"/>
          <p:cNvSpPr/>
          <p:nvPr/>
        </p:nvSpPr>
        <p:spPr>
          <a:xfrm>
            <a:off x="1601280" y="2221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6" name="CustomShape 7"/>
          <p:cNvSpPr/>
          <p:nvPr/>
        </p:nvSpPr>
        <p:spPr>
          <a:xfrm>
            <a:off x="1584000" y="5246640"/>
            <a:ext cx="8844840" cy="1005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48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0484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7" name="CustomShape 8"/>
          <p:cNvSpPr/>
          <p:nvPr/>
        </p:nvSpPr>
        <p:spPr>
          <a:xfrm>
            <a:off x="1576080" y="3161880"/>
            <a:ext cx="9572760" cy="64296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expire key &amp; persist key</a:t>
            </a:r>
            <a:endParaRPr b="0" lang="en-IN" sz="5400" spc="-1" strike="noStrike">
              <a:latin typeface="Arial"/>
            </a:endParaRPr>
          </a:p>
        </p:txBody>
      </p:sp>
      <p:sp>
        <p:nvSpPr>
          <p:cNvPr id="169"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a:t>
            </a:r>
            <a:endParaRPr b="0" lang="en-IN" sz="5400" spc="-1" strike="noStrike">
              <a:latin typeface="Arial"/>
            </a:endParaRPr>
          </a:p>
        </p:txBody>
      </p:sp>
      <p:sp>
        <p:nvSpPr>
          <p:cNvPr id="96" name="CustomShape 2"/>
          <p:cNvSpPr/>
          <p:nvPr/>
        </p:nvSpPr>
        <p:spPr>
          <a:xfrm>
            <a:off x="522360" y="3531600"/>
            <a:ext cx="111366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1800" spc="-1" strike="noStrike">
              <a:latin typeface="Arial"/>
            </a:endParaRPr>
          </a:p>
        </p:txBody>
      </p:sp>
      <p:sp>
        <p:nvSpPr>
          <p:cNvPr id="97" name="CustomShape 3"/>
          <p:cNvSpPr/>
          <p:nvPr/>
        </p:nvSpPr>
        <p:spPr>
          <a:xfrm>
            <a:off x="1666800" y="609480"/>
            <a:ext cx="8827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2"/>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2" name="CustomShape 3"/>
          <p:cNvSpPr/>
          <p:nvPr/>
        </p:nvSpPr>
        <p:spPr>
          <a:xfrm>
            <a:off x="1600200" y="762120"/>
            <a:ext cx="89802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3" name="CustomShape 4"/>
          <p:cNvSpPr/>
          <p:nvPr/>
        </p:nvSpPr>
        <p:spPr>
          <a:xfrm>
            <a:off x="1600200" y="3585600"/>
            <a:ext cx="887832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4" name="CustomShape 5"/>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5" name="CustomShape 6"/>
          <p:cNvSpPr/>
          <p:nvPr/>
        </p:nvSpPr>
        <p:spPr>
          <a:xfrm>
            <a:off x="1601280" y="2761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76520" y="2362320"/>
            <a:ext cx="8827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mset key, msetnx key &amp; mget key</a:t>
            </a:r>
            <a:endParaRPr b="0" lang="en-IN" sz="5400" spc="-1" strike="noStrike">
              <a:latin typeface="Arial"/>
            </a:endParaRPr>
          </a:p>
        </p:txBody>
      </p:sp>
      <p:sp>
        <p:nvSpPr>
          <p:cNvPr id="177"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9" name="CustomShape 2"/>
          <p:cNvSpPr/>
          <p:nvPr/>
        </p:nvSpPr>
        <p:spPr>
          <a:xfrm>
            <a:off x="1600200" y="762120"/>
            <a:ext cx="89802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0"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1" name="CustomShape 4"/>
          <p:cNvSpPr/>
          <p:nvPr/>
        </p:nvSpPr>
        <p:spPr>
          <a:xfrm>
            <a:off x="1601280" y="3157560"/>
            <a:ext cx="8979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2" name="CustomShape 5"/>
          <p:cNvSpPr/>
          <p:nvPr/>
        </p:nvSpPr>
        <p:spPr>
          <a:xfrm>
            <a:off x="864000" y="4197600"/>
            <a:ext cx="11008080" cy="132408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3"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4" name="CustomShape 7"/>
          <p:cNvSpPr/>
          <p:nvPr/>
        </p:nvSpPr>
        <p:spPr>
          <a:xfrm>
            <a:off x="1584000" y="5610240"/>
            <a:ext cx="8844840" cy="1005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7200">
              <a:lnSpc>
                <a:spcPct val="100000"/>
              </a:lnSpc>
              <a:buClr>
                <a:srgbClr val="666666"/>
              </a:buClr>
              <a:buFont typeface="Arial"/>
              <a:buChar char="•"/>
            </a:pPr>
            <a:r>
              <a:rPr b="1" lang="en-IN" sz="1800" spc="-1" strike="noStrike">
                <a:solidFill>
                  <a:srgbClr val="000000"/>
                </a:solidFill>
                <a:latin typeface="Arial"/>
                <a:ea typeface="Open Sans"/>
              </a:rPr>
              <a:t>returns 0</a:t>
            </a:r>
            <a:r>
              <a:rPr b="0" lang="en-IN" sz="1800" spc="-1" strike="noStrike">
                <a:solidFill>
                  <a:srgbClr val="000000"/>
                </a:solidFill>
                <a:latin typeface="Arial"/>
                <a:ea typeface="Open Sans"/>
              </a:rPr>
              <a:t> if no key was set (at least one key already existed).</a:t>
            </a:r>
            <a:endParaRPr b="0" lang="en-IN" sz="1800" spc="-1" strike="noStrike">
              <a:latin typeface="Arial"/>
            </a:endParaRPr>
          </a:p>
          <a:p>
            <a:pPr marL="285840" indent="-277200">
              <a:lnSpc>
                <a:spcPct val="100000"/>
              </a:lnSpc>
              <a:buClr>
                <a:srgbClr val="666666"/>
              </a:buClr>
              <a:buFont typeface="Arial"/>
              <a:buChar char="•"/>
            </a:pPr>
            <a:r>
              <a:rPr b="1" lang="en-IN" sz="1800" spc="-1" strike="noStrike">
                <a:solidFill>
                  <a:srgbClr val="000000"/>
                </a:solidFill>
                <a:latin typeface="Arial"/>
                <a:ea typeface="Open Sans"/>
              </a:rPr>
              <a:t>returns 1</a:t>
            </a:r>
            <a:r>
              <a:rPr b="0" lang="en-IN" sz="1800" spc="-1" strike="noStrike">
                <a:solidFill>
                  <a:srgbClr val="000000"/>
                </a:solidFill>
                <a:latin typeface="Arial"/>
                <a:ea typeface="Open Sans"/>
              </a:rPr>
              <a:t>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76520" y="2362320"/>
            <a:ext cx="8827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incr key, incrby key &amp; incrbyfloat key</a:t>
            </a:r>
            <a:endParaRPr b="0" lang="en-IN" sz="5400" spc="-1" strike="noStrike">
              <a:latin typeface="Arial"/>
            </a:endParaRPr>
          </a:p>
        </p:txBody>
      </p:sp>
      <p:sp>
        <p:nvSpPr>
          <p:cNvPr id="186"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87"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8"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9" name="CustomShape 2"/>
          <p:cNvSpPr/>
          <p:nvPr/>
        </p:nvSpPr>
        <p:spPr>
          <a:xfrm>
            <a:off x="1600200" y="762120"/>
            <a:ext cx="89802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90"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1" name="CustomShape 4"/>
          <p:cNvSpPr/>
          <p:nvPr/>
        </p:nvSpPr>
        <p:spPr>
          <a:xfrm>
            <a:off x="1601280" y="3553560"/>
            <a:ext cx="8979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2" name="CustomShape 5"/>
          <p:cNvSpPr/>
          <p:nvPr/>
        </p:nvSpPr>
        <p:spPr>
          <a:xfrm>
            <a:off x="1600200" y="4593600"/>
            <a:ext cx="8878320" cy="91260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3"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4" name="CustomShape 7"/>
          <p:cNvSpPr/>
          <p:nvPr/>
        </p:nvSpPr>
        <p:spPr>
          <a:xfrm>
            <a:off x="1584000" y="5790240"/>
            <a:ext cx="8844840" cy="69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720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5"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decr key &amp; decrby key</a:t>
            </a:r>
            <a:endParaRPr b="0" lang="en-IN" sz="5400" spc="-1" strike="noStrike">
              <a:latin typeface="Arial"/>
            </a:endParaRPr>
          </a:p>
        </p:txBody>
      </p:sp>
      <p:sp>
        <p:nvSpPr>
          <p:cNvPr id="196"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197" name="Table 3"/>
          <p:cNvGraphicFramePr/>
          <p:nvPr/>
        </p:nvGraphicFramePr>
        <p:xfrm>
          <a:off x="131040" y="15480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8"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9" name="CustomShape 2"/>
          <p:cNvSpPr/>
          <p:nvPr/>
        </p:nvSpPr>
        <p:spPr>
          <a:xfrm>
            <a:off x="1600200" y="762120"/>
            <a:ext cx="89802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200"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1" name="CustomShape 4"/>
          <p:cNvSpPr/>
          <p:nvPr/>
        </p:nvSpPr>
        <p:spPr>
          <a:xfrm>
            <a:off x="1601280" y="2689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2" name="CustomShape 5"/>
          <p:cNvSpPr/>
          <p:nvPr/>
        </p:nvSpPr>
        <p:spPr>
          <a:xfrm>
            <a:off x="1600200" y="3621600"/>
            <a:ext cx="8878320" cy="91260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3"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4" name="CustomShape 7"/>
          <p:cNvSpPr/>
          <p:nvPr/>
        </p:nvSpPr>
        <p:spPr>
          <a:xfrm>
            <a:off x="1584000" y="5106240"/>
            <a:ext cx="8844840" cy="698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77200">
              <a:lnSpc>
                <a:spcPct val="100000"/>
              </a:lnSpc>
              <a:buClr>
                <a:srgbClr val="666666"/>
              </a:buClr>
              <a:buFont typeface="Arial"/>
              <a:buChar char="•"/>
            </a:pPr>
            <a:r>
              <a:rPr b="0" lang="en-IN" sz="1800" spc="-1" strike="noStrike">
                <a:solidFill>
                  <a:srgbClr val="000000"/>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append key &amp; strlen key</a:t>
            </a:r>
            <a:endParaRPr b="0" lang="en-IN" sz="5400" spc="-1" strike="noStrike">
              <a:latin typeface="Arial"/>
            </a:endParaRPr>
          </a:p>
        </p:txBody>
      </p:sp>
      <p:sp>
        <p:nvSpPr>
          <p:cNvPr id="206"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7"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8" name="CustomShape 2"/>
          <p:cNvSpPr/>
          <p:nvPr/>
        </p:nvSpPr>
        <p:spPr>
          <a:xfrm>
            <a:off x="1600200" y="762120"/>
            <a:ext cx="89802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solidFill>
                  <a:srgbClr val="000000"/>
                </a:solidFill>
                <a:latin typeface="Arial"/>
                <a:ea typeface="DejaVu Sans"/>
              </a:rPr>
              <a:t>If key already exists and is a string, this command appends the value at the 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STRLEN</a:t>
            </a:r>
            <a:r>
              <a:rPr b="0" lang="en-US" sz="1800" spc="-1" strike="noStrike">
                <a:solidFill>
                  <a:srgbClr val="000000"/>
                </a:solidFill>
                <a:latin typeface="Arial"/>
                <a:ea typeface="DejaVu Sans"/>
              </a:rPr>
              <a:t> returns the length of the string value stored at key.</a:t>
            </a:r>
            <a:endParaRPr b="0" lang="en-IN" sz="1800" spc="-1" strike="noStrike">
              <a:latin typeface="Arial"/>
            </a:endParaRPr>
          </a:p>
        </p:txBody>
      </p:sp>
      <p:sp>
        <p:nvSpPr>
          <p:cNvPr id="209"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0" name="CustomShape 4"/>
          <p:cNvSpPr/>
          <p:nvPr/>
        </p:nvSpPr>
        <p:spPr>
          <a:xfrm>
            <a:off x="1601280" y="2689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11" name="CustomShape 5"/>
          <p:cNvSpPr/>
          <p:nvPr/>
        </p:nvSpPr>
        <p:spPr>
          <a:xfrm>
            <a:off x="1600200" y="3621600"/>
            <a:ext cx="8878320" cy="91260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 server:2 " version1.0"</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2"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3" name="CustomShape 1"/>
          <p:cNvSpPr/>
          <p:nvPr/>
        </p:nvSpPr>
        <p:spPr>
          <a:xfrm>
            <a:off x="1676520" y="2362320"/>
            <a:ext cx="8827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copy key, move key, del key &amp; exists key</a:t>
            </a:r>
            <a:endParaRPr b="0" lang="en-IN" sz="5400" spc="-1" strike="noStrike">
              <a:latin typeface="Arial"/>
            </a:endParaRPr>
          </a:p>
        </p:txBody>
      </p:sp>
      <p:sp>
        <p:nvSpPr>
          <p:cNvPr id="214" name="CustomShape 2"/>
          <p:cNvSpPr/>
          <p:nvPr/>
        </p:nvSpPr>
        <p:spPr>
          <a:xfrm>
            <a:off x="522360" y="4467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743200"/>
            <a:ext cx="8827560" cy="1064520"/>
          </a:xfrm>
          <a:prstGeom prst="rect">
            <a:avLst/>
          </a:prstGeom>
          <a:noFill/>
          <a:ln>
            <a:noFill/>
          </a:ln>
        </p:spPr>
        <p:style>
          <a:lnRef idx="0"/>
          <a:fillRef idx="0"/>
          <a:effectRef idx="0"/>
          <a:fontRef idx="minor"/>
        </p:style>
        <p:txBody>
          <a:bodyPr lIns="90000" rIns="90000" tIns="45000" bIns="45000">
            <a:spAutoFit/>
          </a:bodyPr>
          <a:p>
            <a:pPr marL="343080" indent="-3315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156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8020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4959720"/>
            <a:ext cx="9132480" cy="133920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7432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a:p>
            <a:pPr marL="285840" indent="-274320">
              <a:lnSpc>
                <a:spcPct val="100000"/>
              </a:lnSpc>
              <a:buClr>
                <a:srgbClr val="000000"/>
              </a:buClr>
              <a:buFont typeface="Arial"/>
              <a:buChar char="•"/>
            </a:pPr>
            <a:r>
              <a:rPr b="0" lang="en-IN" sz="1800" spc="-1" strike="noStrike">
                <a:solidFill>
                  <a:srgbClr val="000000"/>
                </a:solidFill>
                <a:latin typeface="Open Sans"/>
                <a:ea typeface="Open Sans"/>
              </a:rPr>
              <a:t>It's possible to run the </a:t>
            </a:r>
            <a:r>
              <a:rPr b="1" lang="en-IN" sz="1800" spc="-1" strike="noStrike">
                <a:solidFill>
                  <a:srgbClr val="000000"/>
                </a:solidFill>
                <a:latin typeface="Open Sans"/>
                <a:ea typeface="Open Sans"/>
              </a:rPr>
              <a:t>same command multiple times</a:t>
            </a:r>
            <a:r>
              <a:rPr b="0" lang="en-IN" sz="1800" spc="-1" strike="noStrike">
                <a:solidFill>
                  <a:srgbClr val="000000"/>
                </a:solidFill>
                <a:latin typeface="Open Sans"/>
                <a:ea typeface="Open Sans"/>
              </a:rPr>
              <a:t> by prefixing the command name by a number</a:t>
            </a:r>
            <a:endParaRPr b="0" lang="en-IN" sz="1800" spc="-1" strike="noStrike">
              <a:latin typeface="Arial"/>
            </a:endParaRPr>
          </a:p>
        </p:txBody>
      </p:sp>
      <p:sp>
        <p:nvSpPr>
          <p:cNvPr id="103" name="CustomShape 6"/>
          <p:cNvSpPr/>
          <p:nvPr/>
        </p:nvSpPr>
        <p:spPr>
          <a:xfrm>
            <a:off x="1584000" y="4287960"/>
            <a:ext cx="8700840" cy="34488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346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5"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copy, move, del &amp; exists</a:t>
            </a:r>
            <a:endParaRPr b="0" lang="en-IN" sz="4000" spc="-1" strike="noStrike">
              <a:latin typeface="Arial"/>
            </a:endParaRPr>
          </a:p>
        </p:txBody>
      </p:sp>
      <p:sp>
        <p:nvSpPr>
          <p:cNvPr id="216" name="CustomShape 2"/>
          <p:cNvSpPr/>
          <p:nvPr/>
        </p:nvSpPr>
        <p:spPr>
          <a:xfrm>
            <a:off x="1600200" y="762120"/>
            <a:ext cx="89802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COPY</a:t>
            </a:r>
            <a:r>
              <a:rPr b="0" lang="en-US" sz="1800" spc="-1" strike="noStrike">
                <a:solidFill>
                  <a:srgbClr val="000000"/>
                </a:solidFill>
                <a:latin typeface="Arial"/>
                <a:ea typeface="DejaVu Sans"/>
              </a:rPr>
              <a:t> command copies the value stored at the source key to the destination key.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copied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copied.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MOVE</a:t>
            </a:r>
            <a:r>
              <a:rPr b="0" lang="en-US" sz="1800" spc="-1" strike="noStrike">
                <a:solidFill>
                  <a:srgbClr val="000000"/>
                </a:solidFill>
                <a:latin typeface="Arial"/>
                <a:ea typeface="DejaVu Sans"/>
              </a:rPr>
              <a:t> moves the key from the currently selected database to the specified destination database.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if moved and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not moved.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DEL</a:t>
            </a:r>
            <a:r>
              <a:rPr b="0" lang="en-US" sz="1800" spc="-1" strike="noStrike">
                <a:solidFill>
                  <a:srgbClr val="000000"/>
                </a:solidFill>
                <a:latin typeface="Arial"/>
                <a:ea typeface="DejaVu Sans"/>
              </a:rPr>
              <a:t> removes the specified keys. A key is ignored if it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EXISTS</a:t>
            </a:r>
            <a:r>
              <a:rPr b="0" lang="en-US" sz="1800" spc="-1" strike="noStrike">
                <a:solidFill>
                  <a:srgbClr val="000000"/>
                </a:solidFill>
                <a:latin typeface="Arial"/>
                <a:ea typeface="DejaVu Sans"/>
              </a:rPr>
              <a:t> returns if key exists. 1 if key exists and 0 if the key does not exist.</a:t>
            </a:r>
            <a:endParaRPr b="0" lang="en-IN" sz="1800" spc="-1" strike="noStrike">
              <a:latin typeface="Arial"/>
            </a:endParaRPr>
          </a:p>
        </p:txBody>
      </p:sp>
      <p:sp>
        <p:nvSpPr>
          <p:cNvPr id="217"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18" name="CustomShape 4"/>
          <p:cNvSpPr/>
          <p:nvPr/>
        </p:nvSpPr>
        <p:spPr>
          <a:xfrm>
            <a:off x="1601280" y="3553560"/>
            <a:ext cx="89791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COPY source destination [DB destination-db] [REPLACE]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MOVE key db</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DEL key [key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EXISTS key [key ...]</a:t>
            </a:r>
            <a:endParaRPr b="0" lang="en-IN" sz="2000" spc="-1" strike="noStrike">
              <a:latin typeface="Arial"/>
            </a:endParaRPr>
          </a:p>
        </p:txBody>
      </p:sp>
      <p:sp>
        <p:nvSpPr>
          <p:cNvPr id="219" name="CustomShape 5"/>
          <p:cNvSpPr/>
          <p:nvPr/>
        </p:nvSpPr>
        <p:spPr>
          <a:xfrm>
            <a:off x="1600200" y="4989600"/>
            <a:ext cx="8878320" cy="173556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copy user:1 user:1 DB 4</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move password:1 4</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[4]</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del user:1 password:1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exists user:1 password:1</a:t>
            </a:r>
            <a:endParaRPr b="0" lang="en-IN" sz="1800" spc="-1" strike="noStrike">
              <a:latin typeface="Arial"/>
            </a:endParaRPr>
          </a:p>
        </p:txBody>
      </p:sp>
      <p:sp>
        <p:nvSpPr>
          <p:cNvPr id="220" name="Line 6"/>
          <p:cNvSpPr/>
          <p:nvPr/>
        </p:nvSpPr>
        <p:spPr>
          <a:xfrm>
            <a:off x="1523880" y="32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1" name="CustomShape 1"/>
          <p:cNvSpPr/>
          <p:nvPr/>
        </p:nvSpPr>
        <p:spPr>
          <a:xfrm>
            <a:off x="1676520" y="2362320"/>
            <a:ext cx="8827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rename key, renamenx key &amp; randomkey key</a:t>
            </a:r>
            <a:endParaRPr b="0" lang="en-IN" sz="5400" spc="-1" strike="noStrike">
              <a:latin typeface="Arial"/>
            </a:endParaRPr>
          </a:p>
        </p:txBody>
      </p:sp>
      <p:sp>
        <p:nvSpPr>
          <p:cNvPr id="222" name="CustomShape 2"/>
          <p:cNvSpPr/>
          <p:nvPr/>
        </p:nvSpPr>
        <p:spPr>
          <a:xfrm>
            <a:off x="522360" y="425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3"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rename, renamenx &amp; randomkey</a:t>
            </a:r>
            <a:endParaRPr b="0" lang="en-IN" sz="4000" spc="-1" strike="noStrike">
              <a:latin typeface="Arial"/>
            </a:endParaRPr>
          </a:p>
        </p:txBody>
      </p:sp>
      <p:sp>
        <p:nvSpPr>
          <p:cNvPr id="224" name="CustomShape 2"/>
          <p:cNvSpPr/>
          <p:nvPr/>
        </p:nvSpPr>
        <p:spPr>
          <a:xfrm>
            <a:off x="1600200" y="762120"/>
            <a:ext cx="89802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RENAME</a:t>
            </a:r>
            <a:r>
              <a:rPr b="0" lang="en-US" sz="1800" spc="-1" strike="noStrike">
                <a:solidFill>
                  <a:srgbClr val="000000"/>
                </a:solidFill>
                <a:latin typeface="Arial"/>
                <a:ea typeface="DejaVu Sans"/>
              </a:rPr>
              <a:t> renames key to newkey. It returns an error when key does not exist. If newkey already exists it is overwritten, when this happens RENAME executes an implicit DEL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RENAMENX</a:t>
            </a:r>
            <a:r>
              <a:rPr b="0" lang="en-US" sz="1800" spc="-1" strike="noStrike">
                <a:solidFill>
                  <a:srgbClr val="000000"/>
                </a:solidFill>
                <a:latin typeface="Arial"/>
                <a:ea typeface="DejaVu Sans"/>
              </a:rPr>
              <a:t> renames key to newkey if newkey does not yet exist. It returns an error when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RANDOMKEY</a:t>
            </a:r>
            <a:r>
              <a:rPr b="0" lang="en-US" sz="1800" spc="-1" strike="noStrike">
                <a:solidFill>
                  <a:srgbClr val="000000"/>
                </a:solidFill>
                <a:latin typeface="Arial"/>
                <a:ea typeface="DejaVu Sans"/>
              </a:rPr>
              <a:t> return a random key from the currently selected database.</a:t>
            </a:r>
            <a:endParaRPr b="0" lang="en-IN" sz="1800" spc="-1" strike="noStrike">
              <a:latin typeface="Arial"/>
            </a:endParaRPr>
          </a:p>
        </p:txBody>
      </p:sp>
      <p:sp>
        <p:nvSpPr>
          <p:cNvPr id="225"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26" name="CustomShape 4"/>
          <p:cNvSpPr/>
          <p:nvPr/>
        </p:nvSpPr>
        <p:spPr>
          <a:xfrm>
            <a:off x="1601280" y="3337560"/>
            <a:ext cx="8979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RENAME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RENAMENX key newkey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RANDOMKEY</a:t>
            </a:r>
            <a:endParaRPr b="0" lang="en-IN" sz="2000" spc="-1" strike="noStrike">
              <a:latin typeface="Arial"/>
            </a:endParaRPr>
          </a:p>
        </p:txBody>
      </p:sp>
      <p:sp>
        <p:nvSpPr>
          <p:cNvPr id="227" name="CustomShape 5"/>
          <p:cNvSpPr/>
          <p:nvPr/>
        </p:nvSpPr>
        <p:spPr>
          <a:xfrm>
            <a:off x="1600200" y="4557600"/>
            <a:ext cx="8878320" cy="132408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 oldKey newKey</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renamenx oldKey newKey</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randomkey</a:t>
            </a:r>
            <a:endParaRPr b="0" lang="en-IN" sz="1800" spc="-1" strike="noStrike">
              <a:latin typeface="Arial"/>
            </a:endParaRPr>
          </a:p>
        </p:txBody>
      </p:sp>
      <p:sp>
        <p:nvSpPr>
          <p:cNvPr id="228"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29"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lists</a:t>
            </a:r>
            <a:endParaRPr b="0" lang="en-IN" sz="5400" spc="-1" strike="noStrike">
              <a:latin typeface="Arial"/>
            </a:endParaRPr>
          </a:p>
        </p:txBody>
      </p:sp>
      <p:sp>
        <p:nvSpPr>
          <p:cNvPr id="230" name="CustomShape 2"/>
          <p:cNvSpPr/>
          <p:nvPr/>
        </p:nvSpPr>
        <p:spPr>
          <a:xfrm>
            <a:off x="1666800" y="609480"/>
            <a:ext cx="8827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31" name="CustomShape 3"/>
          <p:cNvSpPr/>
          <p:nvPr/>
        </p:nvSpPr>
        <p:spPr>
          <a:xfrm>
            <a:off x="522360" y="3531600"/>
            <a:ext cx="11064600" cy="11869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- 1 elements (4294967295, more than 4 billion of elements per list).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2"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lpush key &amp; rpush key</a:t>
            </a:r>
            <a:endParaRPr b="0" lang="en-IN" sz="5400" spc="-1" strike="noStrike">
              <a:latin typeface="Arial"/>
            </a:endParaRPr>
          </a:p>
        </p:txBody>
      </p:sp>
      <p:sp>
        <p:nvSpPr>
          <p:cNvPr id="233"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34"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lpush &amp; rpush</a:t>
            </a:r>
            <a:endParaRPr b="0" lang="en-IN" sz="4000" spc="-1" strike="noStrike">
              <a:latin typeface="Arial"/>
            </a:endParaRPr>
          </a:p>
        </p:txBody>
      </p:sp>
      <p:sp>
        <p:nvSpPr>
          <p:cNvPr id="235" name="CustomShape 2"/>
          <p:cNvSpPr/>
          <p:nvPr/>
        </p:nvSpPr>
        <p:spPr>
          <a:xfrm>
            <a:off x="1600200" y="762120"/>
            <a:ext cx="898020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LPUSH</a:t>
            </a:r>
            <a:r>
              <a:rPr b="0" lang="en-US" sz="1800" spc="-1" strike="noStrike">
                <a:solidFill>
                  <a:srgbClr val="000000"/>
                </a:solidFill>
                <a:latin typeface="Arial"/>
                <a:ea typeface="DejaVu Sans"/>
              </a:rPr>
              <a:t> insert all the specified values at the head of the list stored at key. If key does not exist, it is created as empty list before performing the push operations.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RPUSH</a:t>
            </a:r>
            <a:r>
              <a:rPr b="0" lang="en-US" sz="1800" spc="-1" strike="noStrike">
                <a:solidFill>
                  <a:srgbClr val="000000"/>
                </a:solidFill>
                <a:latin typeface="Arial"/>
                <a:ea typeface="DejaVu Sans"/>
              </a:rPr>
              <a:t> insert all the specified values at the tail of the list stored at key. If key does not exist, it is created as empty list before performing the push operations.</a:t>
            </a:r>
            <a:endParaRPr b="0" lang="en-IN" sz="1800" spc="-1" strike="noStrike">
              <a:latin typeface="Arial"/>
            </a:endParaRPr>
          </a:p>
        </p:txBody>
      </p:sp>
      <p:sp>
        <p:nvSpPr>
          <p:cNvPr id="236"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37" name="CustomShape 4"/>
          <p:cNvSpPr/>
          <p:nvPr/>
        </p:nvSpPr>
        <p:spPr>
          <a:xfrm>
            <a:off x="1601280" y="2725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LPUSH key element [element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RPUSH key element [element ...]</a:t>
            </a:r>
            <a:endParaRPr b="0" lang="en-IN" sz="2000" spc="-1" strike="noStrike">
              <a:latin typeface="Arial"/>
            </a:endParaRPr>
          </a:p>
        </p:txBody>
      </p:sp>
      <p:sp>
        <p:nvSpPr>
          <p:cNvPr id="238" name="CustomShape 5"/>
          <p:cNvSpPr/>
          <p:nvPr/>
        </p:nvSpPr>
        <p:spPr>
          <a:xfrm>
            <a:off x="1600200" y="3585600"/>
            <a:ext cx="8878320" cy="91260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lpush fruits apple orange mango</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rpush fruits banana grapes kiwi</a:t>
            </a:r>
            <a:endParaRPr b="0" lang="en-IN" sz="1800" spc="-1" strike="noStrike">
              <a:latin typeface="Arial"/>
            </a:endParaRPr>
          </a:p>
        </p:txBody>
      </p:sp>
      <p:sp>
        <p:nvSpPr>
          <p:cNvPr id="239" name="Line 6"/>
          <p:cNvSpPr/>
          <p:nvPr/>
        </p:nvSpPr>
        <p:spPr>
          <a:xfrm>
            <a:off x="1523880" y="24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0" name="CustomShape 7"/>
          <p:cNvSpPr/>
          <p:nvPr/>
        </p:nvSpPr>
        <p:spPr>
          <a:xfrm>
            <a:off x="5256000" y="5472000"/>
            <a:ext cx="5131440" cy="790200"/>
          </a:xfrm>
          <a:prstGeom prst="rect">
            <a:avLst/>
          </a:prstGeom>
          <a:noFill/>
          <a:ln>
            <a:noFill/>
          </a:ln>
        </p:spPr>
        <p:style>
          <a:lnRef idx="0"/>
          <a:fillRef idx="0"/>
          <a:effectRef idx="0"/>
          <a:fontRef idx="minor"/>
        </p:style>
        <p:txBody>
          <a:bodyPr lIns="0" rIns="0" tIns="0" bIns="0">
            <a:noAutofit/>
          </a:bodyPr>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0 1 2 3 4</a:t>
            </a:r>
            <a:endParaRPr b="0" lang="en-IN" sz="1800" spc="-1" strike="noStrike">
              <a:latin typeface="Arial"/>
            </a:endParaRPr>
          </a:p>
          <a:p>
            <a:pPr>
              <a:lnSpc>
                <a:spcPct val="15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rpush a 5 6 7 8 9</a:t>
            </a:r>
            <a:endParaRPr b="0" lang="en-IN" sz="1800" spc="-1" strike="noStrike">
              <a:latin typeface="Arial"/>
            </a:endParaRPr>
          </a:p>
        </p:txBody>
      </p:sp>
      <p:sp>
        <p:nvSpPr>
          <p:cNvPr id="241" name="CustomShape 8"/>
          <p:cNvSpPr/>
          <p:nvPr/>
        </p:nvSpPr>
        <p:spPr>
          <a:xfrm>
            <a:off x="10514160" y="2592000"/>
            <a:ext cx="1504080" cy="40626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"6"</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"7"</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"8"</a:t>
            </a:r>
            <a:endParaRPr b="0" lang="en-IN" sz="1800" spc="-1" strike="noStrike">
              <a:latin typeface="Arial"/>
            </a:endParaRPr>
          </a:p>
          <a:p>
            <a:pPr>
              <a:lnSpc>
                <a:spcPct val="150000"/>
              </a:lnSpc>
            </a:pPr>
            <a:r>
              <a:rPr b="0" lang="en-IN" sz="1800" spc="-1" strike="noStrike">
                <a:solidFill>
                  <a:srgbClr val="1de9b6"/>
                </a:solidFill>
                <a:latin typeface="Consolas"/>
                <a:ea typeface="SimSun"/>
              </a:rPr>
              <a:t>10) "9"</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2"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lindex key &amp; lrange key</a:t>
            </a:r>
            <a:endParaRPr b="0" lang="en-IN" sz="5400" spc="-1" strike="noStrike">
              <a:latin typeface="Arial"/>
            </a:endParaRPr>
          </a:p>
        </p:txBody>
      </p:sp>
      <p:sp>
        <p:nvSpPr>
          <p:cNvPr id="243"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44"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lindex &amp; lrange</a:t>
            </a:r>
            <a:endParaRPr b="0" lang="en-IN" sz="4000" spc="-1" strike="noStrike">
              <a:latin typeface="Arial"/>
            </a:endParaRPr>
          </a:p>
        </p:txBody>
      </p:sp>
      <p:sp>
        <p:nvSpPr>
          <p:cNvPr id="245" name="CustomShape 2"/>
          <p:cNvSpPr/>
          <p:nvPr/>
        </p:nvSpPr>
        <p:spPr>
          <a:xfrm>
            <a:off x="1600200" y="762120"/>
            <a:ext cx="89802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LINDEX</a:t>
            </a:r>
            <a:r>
              <a:rPr b="0" lang="en-US" sz="1800" spc="-1" strike="noStrike">
                <a:solidFill>
                  <a:srgbClr val="000000"/>
                </a:solidFill>
                <a:latin typeface="Arial"/>
                <a:ea typeface="DejaVu Sans"/>
              </a:rPr>
              <a:t> returns the element at index index in the list stored at key. The index is zero-based, so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means the first element and so on. Negative indices can be used to designate elements of the list. Here,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means the last element and so 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LRANGE</a:t>
            </a:r>
            <a:r>
              <a:rPr b="0" lang="en-US" sz="1800" spc="-1" strike="noStrike">
                <a:solidFill>
                  <a:srgbClr val="000000"/>
                </a:solidFill>
                <a:latin typeface="Arial"/>
                <a:ea typeface="DejaVu Sans"/>
              </a:rPr>
              <a:t> returns the specified elements of the list stored at key. The offsets start and stop are zero-based indexes, with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being the first element of the list and so on. These offsets can also be negative numbers indicating offsets starting at the end of the list. For example, </a:t>
            </a:r>
            <a:r>
              <a:rPr b="1" lang="en-US" sz="1800" spc="-1" strike="noStrike">
                <a:solidFill>
                  <a:srgbClr val="000000"/>
                </a:solidFill>
                <a:latin typeface="Arial"/>
                <a:ea typeface="DejaVu Sans"/>
              </a:rPr>
              <a:t>-1</a:t>
            </a:r>
            <a:r>
              <a:rPr b="0" lang="en-US" sz="1800" spc="-1" strike="noStrike">
                <a:solidFill>
                  <a:srgbClr val="000000"/>
                </a:solidFill>
                <a:latin typeface="Arial"/>
                <a:ea typeface="DejaVu Sans"/>
              </a:rPr>
              <a:t> is the last element of the list and so on.</a:t>
            </a:r>
            <a:endParaRPr b="0" lang="en-IN" sz="1800" spc="-1" strike="noStrike">
              <a:latin typeface="Arial"/>
            </a:endParaRPr>
          </a:p>
        </p:txBody>
      </p:sp>
      <p:sp>
        <p:nvSpPr>
          <p:cNvPr id="246" name="CustomShape 3"/>
          <p:cNvSpPr/>
          <p:nvPr/>
        </p:nvSpPr>
        <p:spPr>
          <a:xfrm>
            <a:off x="72000" y="144000"/>
            <a:ext cx="135468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Get elements for LIST</a:t>
            </a:r>
            <a:endParaRPr b="0" lang="en-IN" sz="2400" spc="-1" strike="noStrike">
              <a:latin typeface="Arial"/>
            </a:endParaRPr>
          </a:p>
        </p:txBody>
      </p:sp>
      <p:sp>
        <p:nvSpPr>
          <p:cNvPr id="247" name="CustomShape 4"/>
          <p:cNvSpPr/>
          <p:nvPr/>
        </p:nvSpPr>
        <p:spPr>
          <a:xfrm>
            <a:off x="1601280" y="3697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LINDEX key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LRANGE key start stop</a:t>
            </a:r>
            <a:endParaRPr b="0" lang="en-IN" sz="2000" spc="-1" strike="noStrike">
              <a:latin typeface="Arial"/>
            </a:endParaRPr>
          </a:p>
        </p:txBody>
      </p:sp>
      <p:sp>
        <p:nvSpPr>
          <p:cNvPr id="248" name="CustomShape 5"/>
          <p:cNvSpPr/>
          <p:nvPr/>
        </p:nvSpPr>
        <p:spPr>
          <a:xfrm>
            <a:off x="1600200" y="4665600"/>
            <a:ext cx="8878320" cy="91260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lindex fruits 4</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lrange fruits 0 -1</a:t>
            </a:r>
            <a:endParaRPr b="0" lang="en-IN" sz="1800" spc="-1" strike="noStrike">
              <a:latin typeface="Arial"/>
            </a:endParaRPr>
          </a:p>
        </p:txBody>
      </p:sp>
      <p:sp>
        <p:nvSpPr>
          <p:cNvPr id="249"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0"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lset key &amp; linsert key</a:t>
            </a:r>
            <a:endParaRPr b="0" lang="en-IN" sz="5400" spc="-1" strike="noStrike">
              <a:latin typeface="Arial"/>
            </a:endParaRPr>
          </a:p>
        </p:txBody>
      </p:sp>
      <p:sp>
        <p:nvSpPr>
          <p:cNvPr id="251"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52"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lset &amp; linsert</a:t>
            </a:r>
            <a:endParaRPr b="0" lang="en-IN" sz="4000" spc="-1" strike="noStrike">
              <a:latin typeface="Arial"/>
            </a:endParaRPr>
          </a:p>
        </p:txBody>
      </p:sp>
      <p:sp>
        <p:nvSpPr>
          <p:cNvPr id="253" name="CustomShape 2"/>
          <p:cNvSpPr/>
          <p:nvPr/>
        </p:nvSpPr>
        <p:spPr>
          <a:xfrm>
            <a:off x="1600200" y="762120"/>
            <a:ext cx="8980200" cy="11869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LSET</a:t>
            </a:r>
            <a:r>
              <a:rPr b="0" lang="en-US" sz="1800" spc="-1" strike="noStrike">
                <a:solidFill>
                  <a:srgbClr val="000000"/>
                </a:solidFill>
                <a:latin typeface="Arial"/>
                <a:ea typeface="DejaVu Sans"/>
              </a:rPr>
              <a:t> sets the list element at index to element.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LINSERT</a:t>
            </a:r>
            <a:r>
              <a:rPr b="0" lang="en-US" sz="1800" spc="-1" strike="noStrike">
                <a:solidFill>
                  <a:srgbClr val="000000"/>
                </a:solidFill>
                <a:latin typeface="Arial"/>
                <a:ea typeface="DejaVu Sans"/>
              </a:rPr>
              <a:t> inserts element in the list stored at key either before or after the reference value pivot.</a:t>
            </a:r>
            <a:endParaRPr b="0" lang="en-IN" sz="1800" spc="-1" strike="noStrike">
              <a:latin typeface="Arial"/>
            </a:endParaRPr>
          </a:p>
        </p:txBody>
      </p:sp>
      <p:sp>
        <p:nvSpPr>
          <p:cNvPr id="254"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55" name="CustomShape 4"/>
          <p:cNvSpPr/>
          <p:nvPr/>
        </p:nvSpPr>
        <p:spPr>
          <a:xfrm>
            <a:off x="1601280" y="2473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LSET key index element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LINSERT key BEFORE|AFTER pivot element</a:t>
            </a:r>
            <a:endParaRPr b="0" lang="en-IN" sz="2000" spc="-1" strike="noStrike">
              <a:latin typeface="Arial"/>
            </a:endParaRPr>
          </a:p>
        </p:txBody>
      </p:sp>
      <p:sp>
        <p:nvSpPr>
          <p:cNvPr id="256" name="CustomShape 5"/>
          <p:cNvSpPr/>
          <p:nvPr/>
        </p:nvSpPr>
        <p:spPr>
          <a:xfrm>
            <a:off x="1600200" y="3405600"/>
            <a:ext cx="8878320" cy="132408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lset a 0 -1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before 0 -1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linsert a after 5 6</a:t>
            </a:r>
            <a:endParaRPr b="0" lang="en-IN" sz="1800" spc="-1" strike="noStrike">
              <a:latin typeface="Arial"/>
            </a:endParaRPr>
          </a:p>
        </p:txBody>
      </p:sp>
      <p:sp>
        <p:nvSpPr>
          <p:cNvPr id="257" name="Line 6"/>
          <p:cNvSpPr/>
          <p:nvPr/>
        </p:nvSpPr>
        <p:spPr>
          <a:xfrm>
            <a:off x="1523880" y="219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7"/>
          <p:cNvSpPr/>
          <p:nvPr/>
        </p:nvSpPr>
        <p:spPr>
          <a:xfrm>
            <a:off x="4601520" y="5832000"/>
            <a:ext cx="5617440" cy="35496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5 4 3 2 1 0</a:t>
            </a:r>
            <a:endParaRPr b="0" lang="en-IN" sz="1800" spc="-1" strike="noStrike">
              <a:latin typeface="Arial"/>
            </a:endParaRPr>
          </a:p>
        </p:txBody>
      </p:sp>
      <p:sp>
        <p:nvSpPr>
          <p:cNvPr id="259" name="CustomShape 8"/>
          <p:cNvSpPr/>
          <p:nvPr/>
        </p:nvSpPr>
        <p:spPr>
          <a:xfrm>
            <a:off x="10584000" y="3710160"/>
            <a:ext cx="1403640" cy="254880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000000"/>
                </a:solidFill>
                <a:latin typeface="Arial"/>
                <a:ea typeface="DejaVu Sans"/>
              </a:rPr>
              <a:t>  </a:t>
            </a:r>
            <a:r>
              <a:rPr b="0" lang="en-IN" sz="1800" spc="-1" strike="noStrike">
                <a:solidFill>
                  <a:srgbClr val="1de9b6"/>
                </a:solidFill>
                <a:latin typeface="Consolas"/>
                <a:ea typeface="SimSun"/>
              </a:rPr>
              <a:t>1)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"4"</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"5"</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select database</a:t>
            </a:r>
            <a:endParaRPr b="0" lang="en-IN" sz="5400" spc="-1" strike="noStrike">
              <a:latin typeface="Arial"/>
            </a:endParaRPr>
          </a:p>
        </p:txBody>
      </p:sp>
      <p:sp>
        <p:nvSpPr>
          <p:cNvPr id="106"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0"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lpop key &amp; rpop key</a:t>
            </a:r>
            <a:endParaRPr b="0" lang="en-IN" sz="5400" spc="-1" strike="noStrike">
              <a:latin typeface="Arial"/>
            </a:endParaRPr>
          </a:p>
        </p:txBody>
      </p:sp>
      <p:sp>
        <p:nvSpPr>
          <p:cNvPr id="261"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2"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lpop &amp; rpop</a:t>
            </a:r>
            <a:endParaRPr b="0" lang="en-IN" sz="4000" spc="-1" strike="noStrike">
              <a:latin typeface="Arial"/>
            </a:endParaRPr>
          </a:p>
        </p:txBody>
      </p:sp>
      <p:sp>
        <p:nvSpPr>
          <p:cNvPr id="263" name="CustomShape 2"/>
          <p:cNvSpPr/>
          <p:nvPr/>
        </p:nvSpPr>
        <p:spPr>
          <a:xfrm>
            <a:off x="1600200" y="762120"/>
            <a:ext cx="898020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LPOP</a:t>
            </a:r>
            <a:r>
              <a:rPr b="0" lang="en-US" sz="1800" spc="-1" strike="noStrike">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RPOP</a:t>
            </a:r>
            <a:r>
              <a:rPr b="0" lang="en-US" sz="1800" spc="-1" strike="noStrike">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b="0" lang="en-IN" sz="1800" spc="-1" strike="noStrike">
              <a:latin typeface="Arial"/>
            </a:endParaRPr>
          </a:p>
        </p:txBody>
      </p:sp>
      <p:sp>
        <p:nvSpPr>
          <p:cNvPr id="264"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65" name="CustomShape 4"/>
          <p:cNvSpPr/>
          <p:nvPr/>
        </p:nvSpPr>
        <p:spPr>
          <a:xfrm>
            <a:off x="1601280" y="3697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LPOP key [count]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RPOP key [count]</a:t>
            </a:r>
            <a:endParaRPr b="0" lang="en-IN" sz="2000" spc="-1" strike="noStrike">
              <a:latin typeface="Arial"/>
            </a:endParaRPr>
          </a:p>
        </p:txBody>
      </p:sp>
      <p:sp>
        <p:nvSpPr>
          <p:cNvPr id="266" name="CustomShape 5"/>
          <p:cNvSpPr/>
          <p:nvPr/>
        </p:nvSpPr>
        <p:spPr>
          <a:xfrm>
            <a:off x="1600200" y="4629600"/>
            <a:ext cx="8878320" cy="91260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lpop fruits 2</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rpop fruits 2</a:t>
            </a:r>
            <a:endParaRPr b="0" lang="en-IN" sz="1800" spc="-1" strike="noStrike">
              <a:latin typeface="Arial"/>
            </a:endParaRPr>
          </a:p>
        </p:txBody>
      </p:sp>
      <p:sp>
        <p:nvSpPr>
          <p:cNvPr id="267" name="Line 6"/>
          <p:cNvSpPr/>
          <p:nvPr/>
        </p:nvSpPr>
        <p:spPr>
          <a:xfrm>
            <a:off x="1523880" y="34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68"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llen key &amp; lrem key</a:t>
            </a:r>
            <a:endParaRPr b="0" lang="en-IN" sz="5400" spc="-1" strike="noStrike">
              <a:latin typeface="Arial"/>
            </a:endParaRPr>
          </a:p>
        </p:txBody>
      </p:sp>
      <p:sp>
        <p:nvSpPr>
          <p:cNvPr id="269"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0"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llen &amp; lrem</a:t>
            </a:r>
            <a:endParaRPr b="0" lang="en-IN" sz="4000" spc="-1" strike="noStrike">
              <a:latin typeface="Arial"/>
            </a:endParaRPr>
          </a:p>
        </p:txBody>
      </p:sp>
      <p:sp>
        <p:nvSpPr>
          <p:cNvPr id="271" name="CustomShape 2"/>
          <p:cNvSpPr/>
          <p:nvPr/>
        </p:nvSpPr>
        <p:spPr>
          <a:xfrm>
            <a:off x="1600200" y="762120"/>
            <a:ext cx="89802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LLEN</a:t>
            </a:r>
            <a:r>
              <a:rPr b="0" lang="en-US" sz="1800" spc="-1" strike="noStrike">
                <a:solidFill>
                  <a:srgbClr val="000000"/>
                </a:solidFill>
                <a:latin typeface="Arial"/>
                <a:ea typeface="DejaVu Sans"/>
              </a:rPr>
              <a:t> returns the length of the list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LREM</a:t>
            </a:r>
            <a:r>
              <a:rPr b="0" lang="en-US" sz="1800" spc="-1" strike="noStrike">
                <a:solidFill>
                  <a:srgbClr val="000000"/>
                </a:solidFill>
                <a:latin typeface="Arial"/>
                <a:ea typeface="DejaVu Sans"/>
              </a:rPr>
              <a:t> removes the first count occurrences of elements equal to element from the list stored at key. The count argument influences the operation in the following ways: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&gt; 0:</a:t>
            </a:r>
            <a:r>
              <a:rPr b="0" lang="en-US" sz="1800" spc="-1" strike="noStrike">
                <a:solidFill>
                  <a:srgbClr val="000000"/>
                </a:solidFill>
                <a:latin typeface="Arial"/>
                <a:ea typeface="DejaVu Sans"/>
              </a:rPr>
              <a:t> remove elements equal to element moving from head to tail.</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&lt; 0:</a:t>
            </a:r>
            <a:r>
              <a:rPr b="0" lang="en-US" sz="1800" spc="-1" strike="noStrike">
                <a:solidFill>
                  <a:srgbClr val="000000"/>
                </a:solidFill>
                <a:latin typeface="Arial"/>
                <a:ea typeface="DejaVu Sans"/>
              </a:rPr>
              <a:t> remove elements equal to element moving from tail to head.</a:t>
            </a:r>
            <a:endParaRPr b="0" lang="en-IN" sz="1800" spc="-1" strike="noStrike">
              <a:latin typeface="Arial"/>
            </a:endParaRPr>
          </a:p>
          <a:p>
            <a:pPr algn="just">
              <a:lnSpc>
                <a:spcPct val="100000"/>
              </a:lnSpc>
            </a:pPr>
            <a:r>
              <a:rPr b="1" lang="en-US" sz="1800" spc="-1" strike="noStrike">
                <a:solidFill>
                  <a:srgbClr val="000000"/>
                </a:solidFill>
                <a:latin typeface="Arial"/>
                <a:ea typeface="DejaVu Sans"/>
              </a:rPr>
              <a:t>count = 0:</a:t>
            </a:r>
            <a:r>
              <a:rPr b="0" lang="en-US" sz="1800" spc="-1" strike="noStrike">
                <a:solidFill>
                  <a:srgbClr val="000000"/>
                </a:solidFill>
                <a:latin typeface="Arial"/>
                <a:ea typeface="DejaVu Sans"/>
              </a:rPr>
              <a:t> remove all elements equal to element.</a:t>
            </a:r>
            <a:endParaRPr b="0" lang="en-IN" sz="1800" spc="-1" strike="noStrike">
              <a:latin typeface="Arial"/>
            </a:endParaRPr>
          </a:p>
        </p:txBody>
      </p:sp>
      <p:sp>
        <p:nvSpPr>
          <p:cNvPr id="272"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73" name="CustomShape 4"/>
          <p:cNvSpPr/>
          <p:nvPr/>
        </p:nvSpPr>
        <p:spPr>
          <a:xfrm>
            <a:off x="1601280" y="3625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LREM key count element</a:t>
            </a:r>
            <a:endParaRPr b="0" lang="en-IN" sz="2000" spc="-1" strike="noStrike">
              <a:latin typeface="Arial"/>
            </a:endParaRPr>
          </a:p>
        </p:txBody>
      </p:sp>
      <p:sp>
        <p:nvSpPr>
          <p:cNvPr id="274" name="CustomShape 5"/>
          <p:cNvSpPr/>
          <p:nvPr/>
        </p:nvSpPr>
        <p:spPr>
          <a:xfrm>
            <a:off x="1600200" y="4521600"/>
            <a:ext cx="8878320" cy="91260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llen a</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lrem a 5 -1</a:t>
            </a:r>
            <a:endParaRPr b="0" lang="en-IN" sz="1800" spc="-1" strike="noStrike">
              <a:latin typeface="Arial"/>
            </a:endParaRPr>
          </a:p>
        </p:txBody>
      </p:sp>
      <p:sp>
        <p:nvSpPr>
          <p:cNvPr id="275" name="Line 6"/>
          <p:cNvSpPr/>
          <p:nvPr/>
        </p:nvSpPr>
        <p:spPr>
          <a:xfrm>
            <a:off x="1523880" y="334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1224000" y="5904000"/>
            <a:ext cx="8922960" cy="354960"/>
          </a:xfrm>
          <a:prstGeom prst="rect">
            <a:avLst/>
          </a:prstGeom>
          <a:noFill/>
          <a:ln>
            <a:noFill/>
          </a:ln>
        </p:spPr>
        <p:style>
          <a:lnRef idx="0"/>
          <a:fillRef idx="0"/>
          <a:effectRef idx="0"/>
          <a:fontRef idx="minor"/>
        </p:style>
        <p:txBody>
          <a:bodyPr lIns="90000" rIns="90000" tIns="45000" bIns="45000">
            <a:noAutofit/>
          </a:bodyPr>
          <a:p>
            <a:pPr marL="216000" indent="-2109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77" name="CustomShape 8"/>
          <p:cNvSpPr/>
          <p:nvPr/>
        </p:nvSpPr>
        <p:spPr>
          <a:xfrm>
            <a:off x="10585440" y="1036440"/>
            <a:ext cx="1433520" cy="56545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78"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lpos key</a:t>
            </a:r>
            <a:endParaRPr b="0" lang="en-IN" sz="5400" spc="-1" strike="noStrike">
              <a:latin typeface="Arial"/>
            </a:endParaRPr>
          </a:p>
        </p:txBody>
      </p:sp>
      <p:sp>
        <p:nvSpPr>
          <p:cNvPr id="279"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0"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lpos</a:t>
            </a:r>
            <a:endParaRPr b="0" lang="en-IN" sz="4000" spc="-1" strike="noStrike">
              <a:latin typeface="Arial"/>
            </a:endParaRPr>
          </a:p>
        </p:txBody>
      </p:sp>
      <p:sp>
        <p:nvSpPr>
          <p:cNvPr id="281" name="CustomShape 2"/>
          <p:cNvSpPr/>
          <p:nvPr/>
        </p:nvSpPr>
        <p:spPr>
          <a:xfrm>
            <a:off x="1600200" y="762120"/>
            <a:ext cx="89802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LPOS</a:t>
            </a:r>
            <a:r>
              <a:rPr b="0" lang="en-US" sz="1800" spc="-1" strike="noStrike">
                <a:solidFill>
                  <a:srgbClr val="000000"/>
                </a:solidFill>
                <a:latin typeface="Arial"/>
                <a:ea typeface="DejaVu Sans"/>
              </a:rPr>
              <a:t> command returns the index of matching elements inside a Redis list. By default, when no options are given, it will scan the list from head to tail, looking for the first match of "element". If the element is found, its index is returned. A rank of 1 means to return the first match, 2 to return the second match, and so forth. A negative "rank" as the RANK argument tells LPOS to invert the search direction, starting from the tail to the head.</a:t>
            </a:r>
            <a:endParaRPr b="0" lang="en-IN" sz="1800" spc="-1" strike="noStrike">
              <a:latin typeface="Arial"/>
            </a:endParaRPr>
          </a:p>
        </p:txBody>
      </p:sp>
      <p:sp>
        <p:nvSpPr>
          <p:cNvPr id="282"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83" name="CustomShape 4"/>
          <p:cNvSpPr/>
          <p:nvPr/>
        </p:nvSpPr>
        <p:spPr>
          <a:xfrm>
            <a:off x="1601280" y="2941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LPOS key element [RANK rank] [COUNT num-matches] [MAXLEN len]</a:t>
            </a:r>
            <a:endParaRPr b="0" lang="en-IN" sz="2000" spc="-1" strike="noStrike">
              <a:latin typeface="Arial"/>
            </a:endParaRPr>
          </a:p>
        </p:txBody>
      </p:sp>
      <p:sp>
        <p:nvSpPr>
          <p:cNvPr id="284" name="CustomShape 5"/>
          <p:cNvSpPr/>
          <p:nvPr/>
        </p:nvSpPr>
        <p:spPr>
          <a:xfrm>
            <a:off x="1600200" y="3873600"/>
            <a:ext cx="8878320" cy="173556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0</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lpos a -1 rank 2 count 2</a:t>
            </a:r>
            <a:endParaRPr b="0" lang="en-IN" sz="1800" spc="-1" strike="noStrike">
              <a:latin typeface="Arial"/>
            </a:endParaRPr>
          </a:p>
        </p:txBody>
      </p:sp>
      <p:sp>
        <p:nvSpPr>
          <p:cNvPr id="285"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86" name="CustomShape 7"/>
          <p:cNvSpPr/>
          <p:nvPr/>
        </p:nvSpPr>
        <p:spPr>
          <a:xfrm>
            <a:off x="1224000" y="5904000"/>
            <a:ext cx="8922960" cy="354960"/>
          </a:xfrm>
          <a:prstGeom prst="rect">
            <a:avLst/>
          </a:prstGeom>
          <a:noFill/>
          <a:ln>
            <a:noFill/>
          </a:ln>
        </p:spPr>
        <p:style>
          <a:lnRef idx="0"/>
          <a:fillRef idx="0"/>
          <a:effectRef idx="0"/>
          <a:fontRef idx="minor"/>
        </p:style>
        <p:txBody>
          <a:bodyPr lIns="90000" rIns="90000" tIns="45000" bIns="45000">
            <a:noAutofit/>
          </a:bodyPr>
          <a:p>
            <a:pPr marL="216000" indent="-210960">
              <a:lnSpc>
                <a:spcPct val="100000"/>
              </a:lnSpc>
              <a:buClr>
                <a:srgbClr val="000000"/>
              </a:buClr>
              <a:buSzPct val="45000"/>
              <a:buFont typeface="Wingdings" charset="2"/>
              <a:buChar char=""/>
            </a:pPr>
            <a:r>
              <a:rPr b="0" lang="en-IN" sz="1800" spc="-1" strike="noStrike">
                <a:solidFill>
                  <a:srgbClr val="808080"/>
                </a:solidFill>
                <a:latin typeface="Consolas"/>
                <a:ea typeface="DejaVu Sans"/>
              </a:rPr>
              <a:t>127.0.0.1:6379</a:t>
            </a:r>
            <a:r>
              <a:rPr b="1" lang="en-IN" sz="1800" spc="-1" strike="noStrike">
                <a:solidFill>
                  <a:srgbClr val="808080"/>
                </a:solidFill>
                <a:latin typeface="Consolas"/>
                <a:ea typeface="DejaVu Sans"/>
              </a:rPr>
              <a:t>[3]</a:t>
            </a:r>
            <a:r>
              <a:rPr b="0" lang="en-IN" sz="1800" spc="-1" strike="noStrike">
                <a:solidFill>
                  <a:srgbClr val="808080"/>
                </a:solidFill>
                <a:latin typeface="Consolas"/>
                <a:ea typeface="DejaVu Sans"/>
              </a:rPr>
              <a:t>&gt; </a:t>
            </a:r>
            <a:r>
              <a:rPr b="0" lang="en-IN" sz="1800" spc="-1" strike="noStrike">
                <a:solidFill>
                  <a:srgbClr val="1de9b6"/>
                </a:solidFill>
                <a:latin typeface="Consolas"/>
                <a:ea typeface="DejaVu Sans"/>
              </a:rPr>
              <a:t>lpush a -1 6 -1 5 -1 4 -1 3 2 -1 1 0 -1 -2</a:t>
            </a:r>
            <a:endParaRPr b="0" lang="en-IN" sz="1800" spc="-1" strike="noStrike">
              <a:latin typeface="Arial"/>
            </a:endParaRPr>
          </a:p>
        </p:txBody>
      </p:sp>
      <p:sp>
        <p:nvSpPr>
          <p:cNvPr id="287" name="CustomShape 8"/>
          <p:cNvSpPr/>
          <p:nvPr/>
        </p:nvSpPr>
        <p:spPr>
          <a:xfrm>
            <a:off x="10585440" y="1036440"/>
            <a:ext cx="1433520" cy="5654520"/>
          </a:xfrm>
          <a:prstGeom prst="rect">
            <a:avLst/>
          </a:prstGeom>
          <a:noFill/>
          <a:ln>
            <a:noFill/>
          </a:ln>
        </p:spPr>
        <p:style>
          <a:lnRef idx="0"/>
          <a:fillRef idx="0"/>
          <a:effectRef idx="0"/>
          <a:fontRef idx="minor"/>
        </p:style>
        <p:txBody>
          <a:bodyPr lIns="90000" rIns="90000" tIns="45000" bIns="45000">
            <a:noAutofit/>
          </a:bodyPr>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1)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2)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3) "0"</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4)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5)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6) "2"</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7) "3"</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8) "-1"</a:t>
            </a:r>
            <a:endParaRPr b="0" lang="en-IN" sz="1800" spc="-1" strike="noStrike">
              <a:latin typeface="Arial"/>
            </a:endParaRPr>
          </a:p>
          <a:p>
            <a:pPr>
              <a:lnSpc>
                <a:spcPct val="150000"/>
              </a:lnSpc>
            </a:pPr>
            <a:r>
              <a:rPr b="0" lang="en-IN" sz="1800" spc="-1" strike="noStrike">
                <a:solidFill>
                  <a:srgbClr val="1de9b6"/>
                </a:solidFill>
                <a:latin typeface="Consolas"/>
                <a:ea typeface="SimSun"/>
              </a:rPr>
              <a:t> </a:t>
            </a:r>
            <a:r>
              <a:rPr b="0" lang="en-IN" sz="1800" spc="-1" strike="noStrike">
                <a:solidFill>
                  <a:srgbClr val="1de9b6"/>
                </a:solidFill>
                <a:latin typeface="Consolas"/>
                <a:ea typeface="SimSun"/>
              </a:rPr>
              <a:t>9) "4"</a:t>
            </a:r>
            <a:endParaRPr b="0" lang="en-IN" sz="1800" spc="-1" strike="noStrike">
              <a:latin typeface="Arial"/>
            </a:endParaRPr>
          </a:p>
          <a:p>
            <a:pPr>
              <a:lnSpc>
                <a:spcPct val="150000"/>
              </a:lnSpc>
            </a:pPr>
            <a:r>
              <a:rPr b="0" lang="en-IN" sz="1800" spc="-1" strike="noStrike">
                <a:solidFill>
                  <a:srgbClr val="1de9b6"/>
                </a:solidFill>
                <a:latin typeface="Consolas"/>
                <a:ea typeface="SimSun"/>
              </a:rPr>
              <a:t>10) "-1"</a:t>
            </a:r>
            <a:endParaRPr b="0" lang="en-IN" sz="1800" spc="-1" strike="noStrike">
              <a:latin typeface="Arial"/>
            </a:endParaRPr>
          </a:p>
          <a:p>
            <a:pPr>
              <a:lnSpc>
                <a:spcPct val="150000"/>
              </a:lnSpc>
            </a:pPr>
            <a:r>
              <a:rPr b="0" lang="en-IN" sz="1800" spc="-1" strike="noStrike">
                <a:solidFill>
                  <a:srgbClr val="1de9b6"/>
                </a:solidFill>
                <a:latin typeface="Consolas"/>
                <a:ea typeface="SimSun"/>
              </a:rPr>
              <a:t>11) "5"</a:t>
            </a:r>
            <a:endParaRPr b="0" lang="en-IN" sz="1800" spc="-1" strike="noStrike">
              <a:latin typeface="Arial"/>
            </a:endParaRPr>
          </a:p>
          <a:p>
            <a:pPr>
              <a:lnSpc>
                <a:spcPct val="150000"/>
              </a:lnSpc>
            </a:pPr>
            <a:r>
              <a:rPr b="0" lang="en-IN" sz="1800" spc="-1" strike="noStrike">
                <a:solidFill>
                  <a:srgbClr val="1de9b6"/>
                </a:solidFill>
                <a:latin typeface="Consolas"/>
                <a:ea typeface="SimSun"/>
              </a:rPr>
              <a:t>12) "-1"</a:t>
            </a:r>
            <a:endParaRPr b="0" lang="en-IN" sz="1800" spc="-1" strike="noStrike">
              <a:latin typeface="Arial"/>
            </a:endParaRPr>
          </a:p>
          <a:p>
            <a:pPr>
              <a:lnSpc>
                <a:spcPct val="150000"/>
              </a:lnSpc>
            </a:pPr>
            <a:r>
              <a:rPr b="0" lang="en-IN" sz="1800" spc="-1" strike="noStrike">
                <a:solidFill>
                  <a:srgbClr val="1de9b6"/>
                </a:solidFill>
                <a:latin typeface="Consolas"/>
                <a:ea typeface="SimSun"/>
              </a:rPr>
              <a:t>13) "6"</a:t>
            </a:r>
            <a:endParaRPr b="0" lang="en-IN" sz="1800" spc="-1" strike="noStrike">
              <a:latin typeface="Arial"/>
            </a:endParaRPr>
          </a:p>
          <a:p>
            <a:pPr>
              <a:lnSpc>
                <a:spcPct val="150000"/>
              </a:lnSpc>
            </a:pPr>
            <a:r>
              <a:rPr b="0" lang="en-IN" sz="1800" spc="-1" strike="noStrike">
                <a:solidFill>
                  <a:srgbClr val="1de9b6"/>
                </a:solidFill>
                <a:latin typeface="Consolas"/>
                <a:ea typeface="SimSun"/>
              </a:rPr>
              <a:t>14)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88"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Hashes</a:t>
            </a:r>
            <a:endParaRPr b="0" lang="en-IN" sz="5400" spc="-1" strike="noStrike">
              <a:latin typeface="Arial"/>
            </a:endParaRPr>
          </a:p>
        </p:txBody>
      </p:sp>
      <p:sp>
        <p:nvSpPr>
          <p:cNvPr id="289" name="CustomShape 2"/>
          <p:cNvSpPr/>
          <p:nvPr/>
        </p:nvSpPr>
        <p:spPr>
          <a:xfrm>
            <a:off x="1666800" y="609480"/>
            <a:ext cx="8827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290" name="CustomShape 3"/>
          <p:cNvSpPr/>
          <p:nvPr/>
        </p:nvSpPr>
        <p:spPr>
          <a:xfrm>
            <a:off x="522360" y="3531600"/>
            <a:ext cx="11064600" cy="1735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b="0" lang="en-IN" sz="1800" spc="-1" strike="noStrike">
              <a:latin typeface="Arial"/>
            </a:endParaRPr>
          </a:p>
          <a:p>
            <a:pPr>
              <a:lnSpc>
                <a:spcPct val="100000"/>
              </a:lnSpc>
            </a:pPr>
            <a:endParaRPr b="0" lang="en-IN" sz="1800" spc="-1" strike="noStrike">
              <a:latin typeface="Arial"/>
            </a:endParaRPr>
          </a:p>
          <a:p>
            <a:pPr marL="216000" indent="-212040">
              <a:lnSpc>
                <a:spcPct val="100000"/>
              </a:lnSpc>
              <a:buClr>
                <a:srgbClr val="bb0643"/>
              </a:buClr>
              <a:buFont typeface="Wingdings" charset="2"/>
              <a:buChar char=""/>
            </a:pPr>
            <a:r>
              <a:rPr b="0" lang="en-US" sz="1800" spc="-1" strike="noStrike">
                <a:solidFill>
                  <a:srgbClr val="f50057"/>
                </a:solidFill>
                <a:latin typeface="Segoe UI"/>
                <a:ea typeface="DejaVu Sans"/>
              </a:rPr>
              <a:t>For example,</a:t>
            </a:r>
            <a:r>
              <a:rPr b="0" lang="en-US" sz="1800" spc="-1" strike="noStrike">
                <a:solidFill>
                  <a:srgbClr val="212121"/>
                </a:solidFill>
                <a:latin typeface="Segoe UI"/>
                <a:ea typeface="DejaVu Sans"/>
              </a:rPr>
              <a:t> a hash might represent a customer, and include fields like name, address, email, or customer_id.</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1" name="CustomShape 1"/>
          <p:cNvSpPr/>
          <p:nvPr/>
        </p:nvSpPr>
        <p:spPr>
          <a:xfrm>
            <a:off x="1676520" y="2362320"/>
            <a:ext cx="8827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hset key, hsetnx key &amp; hget key</a:t>
            </a:r>
            <a:endParaRPr b="0" lang="en-IN" sz="5400" spc="-1" strike="noStrike">
              <a:latin typeface="Arial"/>
            </a:endParaRPr>
          </a:p>
        </p:txBody>
      </p:sp>
      <p:sp>
        <p:nvSpPr>
          <p:cNvPr id="292"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3"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hset, hsetnx &amp; hget</a:t>
            </a:r>
            <a:endParaRPr b="0" lang="en-IN" sz="4000" spc="-1" strike="noStrike">
              <a:latin typeface="Arial"/>
            </a:endParaRPr>
          </a:p>
        </p:txBody>
      </p:sp>
      <p:sp>
        <p:nvSpPr>
          <p:cNvPr id="294" name="CustomShape 2"/>
          <p:cNvSpPr/>
          <p:nvPr/>
        </p:nvSpPr>
        <p:spPr>
          <a:xfrm>
            <a:off x="1600200" y="762120"/>
            <a:ext cx="8980200" cy="3381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HSET</a:t>
            </a:r>
            <a:r>
              <a:rPr b="0" lang="en-US" sz="1800" spc="-1" strike="noStrike">
                <a:solidFill>
                  <a:srgbClr val="000000"/>
                </a:solidFill>
                <a:latin typeface="Arial"/>
                <a:ea typeface="DejaVu Sans"/>
              </a:rPr>
              <a:t> sets field in the hash stored at key to value. If key does not exist, a new key holding a hash is created. If field already exists in the hash, it is overwritten.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HSETNX</a:t>
            </a:r>
            <a:r>
              <a:rPr b="0" lang="en-US" sz="1800" spc="-1" strike="noStrike">
                <a:solidFill>
                  <a:srgbClr val="000000"/>
                </a:solidFill>
                <a:latin typeface="Arial"/>
                <a:ea typeface="DejaVu Sans"/>
              </a:rPr>
              <a:t> sets field in the hash stored at key to value. If key does not exist, a new key  is created. If field already exists, this operation has no effect. </a:t>
            </a:r>
            <a:endParaRPr b="0" lang="en-IN" sz="1800" spc="-1" strike="noStrike">
              <a:latin typeface="Arial"/>
            </a:endParaRPr>
          </a:p>
          <a:p>
            <a:pPr algn="just">
              <a:lnSpc>
                <a:spcPct val="100000"/>
              </a:lnSpc>
            </a:pPr>
            <a:endParaRPr b="0" lang="en-IN" sz="1800" spc="-1" strike="noStrike">
              <a:latin typeface="Arial"/>
            </a:endParaRPr>
          </a:p>
          <a:p>
            <a:pPr marL="216000" indent="-214560" algn="just">
              <a:lnSpc>
                <a:spcPct val="100000"/>
              </a:lnSpc>
              <a:buClr>
                <a:srgbClr val="000000"/>
              </a:buClr>
              <a:buFont typeface="Wingdings" charset="2"/>
              <a:buChar char=""/>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field is a new field in the hash and value was set</a:t>
            </a:r>
            <a:endParaRPr b="0" lang="en-IN" sz="1800" spc="-1" strike="noStrike">
              <a:latin typeface="Arial"/>
            </a:endParaRPr>
          </a:p>
          <a:p>
            <a:pPr marL="216000" indent="-214560" algn="just">
              <a:lnSpc>
                <a:spcPct val="100000"/>
              </a:lnSpc>
              <a:buClr>
                <a:srgbClr val="000000"/>
              </a:buClr>
              <a:buFont typeface="Wingdings" charset="2"/>
              <a:buChar char=""/>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field already exists in the hash and no operation was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t>
            </a:r>
            <a:r>
              <a:rPr b="0" lang="en-US" sz="1800" spc="-1" strike="noStrike">
                <a:solidFill>
                  <a:srgbClr val="000000"/>
                </a:solidFill>
                <a:latin typeface="Arial"/>
                <a:ea typeface="DejaVu Sans"/>
              </a:rPr>
              <a:t> returns the value associated with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endParaRPr b="0" lang="en-IN" sz="1800" spc="-1" strike="noStrike">
              <a:latin typeface="Arial"/>
            </a:endParaRPr>
          </a:p>
        </p:txBody>
      </p:sp>
      <p:sp>
        <p:nvSpPr>
          <p:cNvPr id="295"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96" name="CustomShape 4"/>
          <p:cNvSpPr/>
          <p:nvPr/>
        </p:nvSpPr>
        <p:spPr>
          <a:xfrm>
            <a:off x="1601280" y="3625560"/>
            <a:ext cx="8979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HSETNX key field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 key field</a:t>
            </a:r>
            <a:endParaRPr b="0" lang="en-IN" sz="2000" spc="-1" strike="noStrike">
              <a:latin typeface="Arial"/>
            </a:endParaRPr>
          </a:p>
        </p:txBody>
      </p:sp>
      <p:sp>
        <p:nvSpPr>
          <p:cNvPr id="297" name="CustomShape 5"/>
          <p:cNvSpPr/>
          <p:nvPr/>
        </p:nvSpPr>
        <p:spPr>
          <a:xfrm>
            <a:off x="1600200" y="4629600"/>
            <a:ext cx="8878320" cy="132408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hset customer:1 id 1 name saleel mobile 9850884228 amount 4500</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 customer:1 name</a:t>
            </a:r>
            <a:endParaRPr b="0" lang="en-IN" sz="1800" spc="-1" strike="noStrike">
              <a:latin typeface="Arial"/>
            </a:endParaRPr>
          </a:p>
        </p:txBody>
      </p:sp>
      <p:sp>
        <p:nvSpPr>
          <p:cNvPr id="298" name="Line 6"/>
          <p:cNvSpPr/>
          <p:nvPr/>
        </p:nvSpPr>
        <p:spPr>
          <a:xfrm>
            <a:off x="1523880" y="345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99"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hmset key &amp; hmget key</a:t>
            </a:r>
            <a:endParaRPr b="0" lang="en-IN" sz="5400" spc="-1" strike="noStrike">
              <a:latin typeface="Arial"/>
            </a:endParaRPr>
          </a:p>
        </p:txBody>
      </p:sp>
      <p:sp>
        <p:nvSpPr>
          <p:cNvPr id="300"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8" name="CustomShape 2"/>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DB</a:t>
            </a:r>
            <a:endParaRPr b="0" lang="en-IN" sz="4000" spc="-1" strike="noStrike">
              <a:latin typeface="Arial"/>
            </a:endParaRPr>
          </a:p>
        </p:txBody>
      </p:sp>
      <p:sp>
        <p:nvSpPr>
          <p:cNvPr id="109" name="CustomShape 3"/>
          <p:cNvSpPr/>
          <p:nvPr/>
        </p:nvSpPr>
        <p:spPr>
          <a:xfrm>
            <a:off x="1600200" y="762120"/>
            <a:ext cx="8980200" cy="6382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selects the Redis logical database </a:t>
            </a:r>
            <a:r>
              <a:rPr b="1" lang="en-US" sz="1800" spc="-1" strike="noStrike">
                <a:solidFill>
                  <a:srgbClr val="000000"/>
                </a:solidFill>
                <a:latin typeface="Arial"/>
                <a:ea typeface="DejaVu Sans"/>
              </a:rPr>
              <a:t>[from 0-15]</a:t>
            </a:r>
            <a:r>
              <a:rPr b="0" lang="en-US" sz="1800" spc="-1" strike="noStrike">
                <a:solidFill>
                  <a:srgbClr val="000000"/>
                </a:solidFill>
                <a:latin typeface="Arial"/>
                <a:ea typeface="DejaVu Sans"/>
              </a:rPr>
              <a:t> having the specified zero-based numeric index. New connections always use the database 0.</a:t>
            </a:r>
            <a:endParaRPr b="0" lang="en-IN" sz="1800" spc="-1" strike="noStrike">
              <a:latin typeface="Arial"/>
            </a:endParaRPr>
          </a:p>
        </p:txBody>
      </p:sp>
      <p:sp>
        <p:nvSpPr>
          <p:cNvPr id="110" name="CustomShape 4"/>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1" name="CustomShape 5"/>
          <p:cNvSpPr/>
          <p:nvPr/>
        </p:nvSpPr>
        <p:spPr>
          <a:xfrm>
            <a:off x="1601280" y="2221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ECHO message</a:t>
            </a:r>
            <a:endParaRPr b="0" lang="en-IN" sz="2000" spc="-1" strike="noStrike">
              <a:latin typeface="Arial"/>
            </a:endParaRPr>
          </a:p>
        </p:txBody>
      </p:sp>
      <p:sp>
        <p:nvSpPr>
          <p:cNvPr id="112" name="CustomShape 6"/>
          <p:cNvSpPr/>
          <p:nvPr/>
        </p:nvSpPr>
        <p:spPr>
          <a:xfrm>
            <a:off x="1523880" y="2940480"/>
            <a:ext cx="9409320" cy="173556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echo</a:t>
            </a:r>
            <a:r>
              <a:rPr b="0" lang="en-IN" sz="1800" spc="-1" strike="noStrike">
                <a:solidFill>
                  <a:srgbClr val="808080"/>
                </a:solidFill>
                <a:latin typeface="Consolas"/>
                <a:ea typeface="SimSun"/>
              </a:rPr>
              <a:t> </a:t>
            </a:r>
            <a:r>
              <a:rPr b="0" lang="en-IN" sz="1800" spc="-1" strike="noStrike">
                <a:solidFill>
                  <a:srgbClr val="ff5733"/>
                </a:solidFill>
                <a:latin typeface="Consolas"/>
                <a:ea typeface="SimSun"/>
              </a:rPr>
              <a:t>"Hello World!"</a:t>
            </a:r>
            <a:endParaRPr b="0" lang="en-IN" sz="1800" spc="-1" strike="noStrike">
              <a:latin typeface="Arial"/>
            </a:endParaRPr>
          </a:p>
        </p:txBody>
      </p:sp>
      <p:sp>
        <p:nvSpPr>
          <p:cNvPr id="113" name="CustomShape 7"/>
          <p:cNvSpPr/>
          <p:nvPr/>
        </p:nvSpPr>
        <p:spPr>
          <a:xfrm>
            <a:off x="1584000" y="4889520"/>
            <a:ext cx="8844840" cy="10054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04840">
              <a:lnSpc>
                <a:spcPct val="100000"/>
              </a:lnSpc>
              <a:buClr>
                <a:srgbClr val="000000"/>
              </a:buClr>
              <a:buSzPct val="45000"/>
              <a:buFont typeface="Wingdings" charset="2"/>
              <a:buChar char=""/>
            </a:pPr>
            <a:r>
              <a:rPr b="0" lang="en-IN" sz="1800" spc="-1" strike="noStrike">
                <a:solidFill>
                  <a:srgbClr val="000000"/>
                </a:solidFill>
                <a:latin typeface="Open Sans"/>
                <a:ea typeface="Open Sans"/>
              </a:rPr>
              <a:t>Different databases can have keys with the same name, and commands like </a:t>
            </a:r>
            <a:r>
              <a:rPr b="1" lang="en-IN" sz="1800" spc="-1" strike="noStrike">
                <a:solidFill>
                  <a:srgbClr val="000000"/>
                </a:solidFill>
                <a:latin typeface="Open Sans"/>
                <a:ea typeface="Open Sans"/>
              </a:rPr>
              <a:t>FLUSHDB</a:t>
            </a:r>
            <a:r>
              <a:rPr b="0" lang="en-IN" sz="1800" spc="-1" strike="noStrike">
                <a:solidFill>
                  <a:srgbClr val="000000"/>
                </a:solidFill>
                <a:latin typeface="Open Sans"/>
                <a:ea typeface="Open Sans"/>
              </a:rPr>
              <a:t>, </a:t>
            </a:r>
            <a:r>
              <a:rPr b="1" lang="en-IN" sz="1800" spc="-1" strike="noStrike">
                <a:solidFill>
                  <a:srgbClr val="000000"/>
                </a:solidFill>
                <a:latin typeface="Open Sans"/>
                <a:ea typeface="Open Sans"/>
              </a:rPr>
              <a:t>SWAPDB</a:t>
            </a:r>
            <a:r>
              <a:rPr b="0" lang="en-IN" sz="1800" spc="-1" strike="noStrike">
                <a:solidFill>
                  <a:srgbClr val="000000"/>
                </a:solidFill>
                <a:latin typeface="Open Sans"/>
                <a:ea typeface="Open Sans"/>
              </a:rPr>
              <a:t> or </a:t>
            </a:r>
            <a:r>
              <a:rPr b="1" lang="en-IN" sz="1800" spc="-1" strike="noStrike">
                <a:solidFill>
                  <a:srgbClr val="000000"/>
                </a:solidFill>
                <a:latin typeface="Open Sans"/>
                <a:ea typeface="Open Sans"/>
              </a:rPr>
              <a:t>RANDOMKEY</a:t>
            </a:r>
            <a:r>
              <a:rPr b="0" lang="en-IN" sz="1800" spc="-1" strike="noStrike">
                <a:solidFill>
                  <a:srgbClr val="000000"/>
                </a:solidFill>
                <a:latin typeface="Open Sans"/>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1"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02" name="CustomShape 2"/>
          <p:cNvSpPr/>
          <p:nvPr/>
        </p:nvSpPr>
        <p:spPr>
          <a:xfrm>
            <a:off x="1600200" y="762120"/>
            <a:ext cx="8980200" cy="20098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HMSET</a:t>
            </a:r>
            <a:r>
              <a:rPr b="0" lang="en-US" sz="1800" spc="-1" strike="noStrike">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b="1" lang="en-US" sz="1800" spc="-1" strike="noStrike">
                <a:solidFill>
                  <a:srgbClr val="000000"/>
                </a:solidFill>
                <a:latin typeface="Arial"/>
                <a:ea typeface="DejaVu Sans"/>
              </a:rPr>
              <a:t>As per Redis 4.0.0, HMSET is considered deprecated.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HMGET</a:t>
            </a:r>
            <a:r>
              <a:rPr b="0" lang="en-US" sz="1800" spc="-1" strike="noStrike">
                <a:solidFill>
                  <a:srgbClr val="000000"/>
                </a:solidFill>
                <a:latin typeface="Arial"/>
                <a:ea typeface="DejaVu Sans"/>
              </a:rPr>
              <a:t> returns the values associated with the specified fields in the hash stored at key. For every field that does not exist in the hash, a nil value is returned.</a:t>
            </a:r>
            <a:endParaRPr b="0" lang="en-IN" sz="1800" spc="-1" strike="noStrike">
              <a:latin typeface="Arial"/>
            </a:endParaRPr>
          </a:p>
        </p:txBody>
      </p:sp>
      <p:sp>
        <p:nvSpPr>
          <p:cNvPr id="303"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04" name="CustomShape 4"/>
          <p:cNvSpPr/>
          <p:nvPr/>
        </p:nvSpPr>
        <p:spPr>
          <a:xfrm>
            <a:off x="1601280" y="3049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HMSET key field value [field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HMGET key field [field ...]</a:t>
            </a:r>
            <a:endParaRPr b="0" lang="en-IN" sz="2000" spc="-1" strike="noStrike">
              <a:latin typeface="Arial"/>
            </a:endParaRPr>
          </a:p>
        </p:txBody>
      </p:sp>
      <p:sp>
        <p:nvSpPr>
          <p:cNvPr id="305" name="CustomShape 5"/>
          <p:cNvSpPr/>
          <p:nvPr/>
        </p:nvSpPr>
        <p:spPr>
          <a:xfrm>
            <a:off x="1600200" y="3981600"/>
            <a:ext cx="8878320" cy="132408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hmset customer:2 id 2 name sharmin mobile 9850xxxxxx amount 5000</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hmget customer:2 id name amount</a:t>
            </a:r>
            <a:endParaRPr b="0" lang="en-IN" sz="1800" spc="-1" strike="noStrike">
              <a:latin typeface="Arial"/>
            </a:endParaRPr>
          </a:p>
        </p:txBody>
      </p:sp>
      <p:sp>
        <p:nvSpPr>
          <p:cNvPr id="306" name="Line 6"/>
          <p:cNvSpPr/>
          <p:nvPr/>
        </p:nvSpPr>
        <p:spPr>
          <a:xfrm>
            <a:off x="1523880" y="277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7" name="CustomShape 1"/>
          <p:cNvSpPr/>
          <p:nvPr/>
        </p:nvSpPr>
        <p:spPr>
          <a:xfrm>
            <a:off x="1676520" y="2362320"/>
            <a:ext cx="8827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hkeys key, hvals key &amp; hgetall key</a:t>
            </a:r>
            <a:endParaRPr b="0" lang="en-IN" sz="5400" spc="-1" strike="noStrike">
              <a:latin typeface="Arial"/>
            </a:endParaRPr>
          </a:p>
        </p:txBody>
      </p:sp>
      <p:sp>
        <p:nvSpPr>
          <p:cNvPr id="308"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09"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hmset &amp; hmget</a:t>
            </a:r>
            <a:endParaRPr b="0" lang="en-IN" sz="4000" spc="-1" strike="noStrike">
              <a:latin typeface="Arial"/>
            </a:endParaRPr>
          </a:p>
        </p:txBody>
      </p:sp>
      <p:sp>
        <p:nvSpPr>
          <p:cNvPr id="310" name="CustomShape 2"/>
          <p:cNvSpPr/>
          <p:nvPr/>
        </p:nvSpPr>
        <p:spPr>
          <a:xfrm>
            <a:off x="1600200" y="762120"/>
            <a:ext cx="898020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HKEYS</a:t>
            </a:r>
            <a:r>
              <a:rPr b="0" lang="en-US" sz="1800" spc="-1" strike="noStrike">
                <a:solidFill>
                  <a:srgbClr val="000000"/>
                </a:solidFill>
                <a:latin typeface="Arial"/>
                <a:ea typeface="DejaVu Sans"/>
              </a:rPr>
              <a:t> returns all field names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HVALS</a:t>
            </a:r>
            <a:r>
              <a:rPr b="0" lang="en-US" sz="1800" spc="-1" strike="noStrike">
                <a:solidFill>
                  <a:srgbClr val="000000"/>
                </a:solidFill>
                <a:latin typeface="Arial"/>
                <a:ea typeface="DejaVu Sans"/>
              </a:rPr>
              <a:t> returns all values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HGETALL</a:t>
            </a:r>
            <a:r>
              <a:rPr b="0" lang="en-US" sz="1800" spc="-1" strike="noStrike">
                <a:solidFill>
                  <a:srgbClr val="000000"/>
                </a:solidFill>
                <a:latin typeface="Arial"/>
                <a:ea typeface="DejaVu Sans"/>
              </a:rPr>
              <a:t> returns all fields and values of the hash stored at key. In the returned value, every field name is followed by its value.</a:t>
            </a:r>
            <a:endParaRPr b="0" lang="en-IN" sz="1800" spc="-1" strike="noStrike">
              <a:latin typeface="Arial"/>
            </a:endParaRPr>
          </a:p>
        </p:txBody>
      </p:sp>
      <p:sp>
        <p:nvSpPr>
          <p:cNvPr id="311"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12" name="CustomShape 4"/>
          <p:cNvSpPr/>
          <p:nvPr/>
        </p:nvSpPr>
        <p:spPr>
          <a:xfrm>
            <a:off x="1601280" y="2653560"/>
            <a:ext cx="897912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HKEYS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HVALS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HGETALL key</a:t>
            </a:r>
            <a:endParaRPr b="0" lang="en-IN" sz="2000" spc="-1" strike="noStrike">
              <a:latin typeface="Arial"/>
            </a:endParaRPr>
          </a:p>
        </p:txBody>
      </p:sp>
      <p:sp>
        <p:nvSpPr>
          <p:cNvPr id="313" name="CustomShape 5"/>
          <p:cNvSpPr/>
          <p:nvPr/>
        </p:nvSpPr>
        <p:spPr>
          <a:xfrm>
            <a:off x="1600200" y="3585600"/>
            <a:ext cx="8878320" cy="132408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hkeys customer:1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hvals customer:1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hgetall customer:2</a:t>
            </a:r>
            <a:endParaRPr b="0" lang="en-IN" sz="1800" spc="-1" strike="noStrike">
              <a:latin typeface="Arial"/>
            </a:endParaRPr>
          </a:p>
        </p:txBody>
      </p:sp>
      <p:sp>
        <p:nvSpPr>
          <p:cNvPr id="314"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5" name="CustomShape 1"/>
          <p:cNvSpPr/>
          <p:nvPr/>
        </p:nvSpPr>
        <p:spPr>
          <a:xfrm>
            <a:off x="1676520" y="2362320"/>
            <a:ext cx="8827560" cy="173556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hincrby key &amp; hincrbyfloat key</a:t>
            </a:r>
            <a:endParaRPr b="0" lang="en-IN" sz="5400" spc="-1" strike="noStrike">
              <a:latin typeface="Arial"/>
            </a:endParaRPr>
          </a:p>
        </p:txBody>
      </p:sp>
      <p:sp>
        <p:nvSpPr>
          <p:cNvPr id="316"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graphicFrame>
        <p:nvGraphicFramePr>
          <p:cNvPr id="317" name="Table 3"/>
          <p:cNvGraphicFramePr/>
          <p:nvPr/>
        </p:nvGraphicFramePr>
        <p:xfrm>
          <a:off x="130680" y="154440"/>
          <a:ext cx="5293800" cy="1921680"/>
        </p:xfrm>
        <a:graphic>
          <a:graphicData uri="http://schemas.openxmlformats.org/drawingml/2006/table">
            <a:tbl>
              <a:tblPr/>
              <a:tblGrid>
                <a:gridCol w="1764360"/>
                <a:gridCol w="1764360"/>
                <a:gridCol w="1765440"/>
              </a:tblGrid>
              <a:tr h="426960">
                <a:tc gridSpan="3">
                  <a:txBody>
                    <a:bodyPr lIns="90000" rIns="90000">
                      <a:noAutofit/>
                    </a:bodyPr>
                    <a:p>
                      <a:pPr>
                        <a:lnSpc>
                          <a:spcPct val="100000"/>
                        </a:lnSpc>
                      </a:pPr>
                      <a:r>
                        <a:rPr b="1" lang="en-IN" sz="2200" spc="-1" strike="noStrike">
                          <a:solidFill>
                            <a:srgbClr val="ff1744"/>
                          </a:solidFill>
                          <a:latin typeface="Arial"/>
                        </a:rPr>
                        <a:t>Things to remember</a:t>
                      </a:r>
                      <a:endParaRPr b="0" lang="en-IN" sz="22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hMerge="1">
                  <a:tcPr marL="90000" marR="90000">
                    <a:solidFill>
                      <a:srgbClr val="729fcf"/>
                    </a:solidFill>
                  </a:tcPr>
                </a:tc>
              </a:tr>
              <a:tr h="396720">
                <a:tc gridSpan="2">
                  <a:txBody>
                    <a:bodyPr lIns="90000" rIns="90000">
                      <a:noAutofit/>
                    </a:bodyPr>
                    <a:p>
                      <a:pPr algn="ctr">
                        <a:lnSpc>
                          <a:spcPct val="100000"/>
                        </a:lnSpc>
                      </a:pPr>
                      <a:r>
                        <a:rPr b="1" lang="en-IN" sz="2000" spc="-1" strike="noStrike">
                          <a:solidFill>
                            <a:srgbClr val="283593"/>
                          </a:solidFill>
                          <a:latin typeface="Arial"/>
                        </a:rPr>
                        <a:t>SET</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hMerge="1">
                  <a:tcPr marL="90000" marR="90000">
                    <a:solidFill>
                      <a:srgbClr val="729fcf"/>
                    </a:solidFill>
                  </a:tcPr>
                </a:tc>
                <a:tc>
                  <a:txBody>
                    <a:bodyPr lIns="90000" rIns="90000">
                      <a:noAutofit/>
                    </a:bodyPr>
                    <a:p>
                      <a:pPr algn="ctr">
                        <a:lnSpc>
                          <a:spcPct val="100000"/>
                        </a:lnSpc>
                      </a:pPr>
                      <a:r>
                        <a:rPr b="1" lang="en-IN" sz="2000" spc="-1" strike="noStrike">
                          <a:solidFill>
                            <a:srgbClr val="283593"/>
                          </a:solidFill>
                          <a:latin typeface="Arial"/>
                        </a:rPr>
                        <a:t>HASH</a:t>
                      </a:r>
                      <a:endParaRPr b="0" lang="en-IN" sz="20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decrby</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hincrbyfloat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r>
              <a:tr h="366120">
                <a:tc>
                  <a:txBody>
                    <a:bodyPr lIns="90000" rIns="90000">
                      <a:noAutofit/>
                    </a:bodyPr>
                    <a:p>
                      <a:pPr>
                        <a:lnSpc>
                          <a:spcPct val="100000"/>
                        </a:lnSpc>
                      </a:pPr>
                      <a:r>
                        <a:rPr b="1" lang="en-IN" sz="1800" spc="-1" strike="noStrike">
                          <a:solidFill>
                            <a:srgbClr val="424242"/>
                          </a:solidFill>
                          <a:latin typeface="Arial"/>
                        </a:rPr>
                        <a:t> </a:t>
                      </a:r>
                      <a:r>
                        <a:rPr b="1" lang="en-IN" sz="1800" spc="-1" strike="noStrike">
                          <a:solidFill>
                            <a:srgbClr val="424242"/>
                          </a:solidFill>
                          <a:latin typeface="Arial"/>
                        </a:rPr>
                        <a:t>incrbyfloat</a:t>
                      </a:r>
                      <a:endParaRPr b="0" lang="en-IN" sz="1800" spc="-1" strike="noStrike">
                        <a:latin typeface="Arial"/>
                      </a:endParaRPr>
                    </a:p>
                  </a:txBody>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c>
                  <a:tcPr marL="90000" marR="90000">
                    <a:lnL w="7920">
                      <a:solidFill>
                        <a:srgbClr val="000000"/>
                      </a:solidFill>
                    </a:lnL>
                    <a:lnR w="7920">
                      <a:solidFill>
                        <a:srgbClr val="000000"/>
                      </a:solidFill>
                    </a:lnR>
                    <a:lnT w="7920">
                      <a:solidFill>
                        <a:srgbClr val="000000"/>
                      </a:solidFill>
                    </a:lnT>
                    <a:lnB w="7920">
                      <a:solidFill>
                        <a:srgbClr val="000000"/>
                      </a:solidFill>
                    </a:lnB>
                    <a:noFill/>
                  </a:tcPr>
                </a:tc>
              </a:tr>
            </a:tbl>
          </a:graphicData>
        </a:graphic>
      </p:graphicFrame>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18"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hincrby &amp; hincrbyfloat</a:t>
            </a:r>
            <a:endParaRPr b="0" lang="en-IN" sz="4000" spc="-1" strike="noStrike">
              <a:latin typeface="Arial"/>
            </a:endParaRPr>
          </a:p>
        </p:txBody>
      </p:sp>
      <p:sp>
        <p:nvSpPr>
          <p:cNvPr id="319" name="CustomShape 2"/>
          <p:cNvSpPr/>
          <p:nvPr/>
        </p:nvSpPr>
        <p:spPr>
          <a:xfrm>
            <a:off x="1600200" y="762120"/>
            <a:ext cx="898020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HINCRBY</a:t>
            </a:r>
            <a:r>
              <a:rPr b="0" lang="en-US" sz="1800" spc="-1" strike="noStrike">
                <a:solidFill>
                  <a:srgbClr val="000000"/>
                </a:solidFill>
                <a:latin typeface="Arial"/>
                <a:ea typeface="DejaVu Sans"/>
              </a:rPr>
              <a:t> increments the number stored at field in the hash stored at key by increment. If field does not exist the value is set to 0 before the operation is performed.</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HINCRBYFLOAT</a:t>
            </a:r>
            <a:r>
              <a:rPr b="0" lang="en-US" sz="1800" spc="-1" strike="noStrike">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b="0" lang="en-IN" sz="1800" spc="-1" strike="noStrike">
              <a:latin typeface="Arial"/>
            </a:endParaRPr>
          </a:p>
        </p:txBody>
      </p:sp>
      <p:sp>
        <p:nvSpPr>
          <p:cNvPr id="320"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1" name="CustomShape 4"/>
          <p:cNvSpPr/>
          <p:nvPr/>
        </p:nvSpPr>
        <p:spPr>
          <a:xfrm>
            <a:off x="1601280" y="3337560"/>
            <a:ext cx="897912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HINCRBY key field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HINCRBYFLOAT key field increment</a:t>
            </a:r>
            <a:endParaRPr b="0" lang="en-IN" sz="2000" spc="-1" strike="noStrike">
              <a:latin typeface="Arial"/>
            </a:endParaRPr>
          </a:p>
        </p:txBody>
      </p:sp>
      <p:sp>
        <p:nvSpPr>
          <p:cNvPr id="322" name="CustomShape 5"/>
          <p:cNvSpPr/>
          <p:nvPr/>
        </p:nvSpPr>
        <p:spPr>
          <a:xfrm>
            <a:off x="1600200" y="4269600"/>
            <a:ext cx="8878320" cy="132408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23" name="Line 6"/>
          <p:cNvSpPr/>
          <p:nvPr/>
        </p:nvSpPr>
        <p:spPr>
          <a:xfrm>
            <a:off x="1523880" y="306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4" name="CustomShape 1"/>
          <p:cNvSpPr/>
          <p:nvPr/>
        </p:nvSpPr>
        <p:spPr>
          <a:xfrm>
            <a:off x="1676520" y="2362320"/>
            <a:ext cx="8827560" cy="25585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hdel key, hlen key, hexists key &amp; hrandfield key</a:t>
            </a:r>
            <a:endParaRPr b="0" lang="en-IN" sz="5400" spc="-1" strike="noStrike">
              <a:latin typeface="Arial"/>
            </a:endParaRPr>
          </a:p>
        </p:txBody>
      </p:sp>
      <p:sp>
        <p:nvSpPr>
          <p:cNvPr id="325"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26" name="CustomShape 1"/>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hdel, hlen, hexists &amp; hrandfield</a:t>
            </a:r>
            <a:endParaRPr b="0" lang="en-IN" sz="4000" spc="-1" strike="noStrike">
              <a:latin typeface="Arial"/>
            </a:endParaRPr>
          </a:p>
        </p:txBody>
      </p:sp>
      <p:sp>
        <p:nvSpPr>
          <p:cNvPr id="327" name="CustomShape 2"/>
          <p:cNvSpPr/>
          <p:nvPr/>
        </p:nvSpPr>
        <p:spPr>
          <a:xfrm>
            <a:off x="1600200" y="762120"/>
            <a:ext cx="8980200" cy="28328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HDEL</a:t>
            </a:r>
            <a:r>
              <a:rPr b="0" lang="en-US" sz="1800" spc="-1" strike="noStrike">
                <a:solidFill>
                  <a:srgbClr val="000000"/>
                </a:solidFill>
                <a:latin typeface="Arial"/>
                <a:ea typeface="DejaVu Sans"/>
              </a:rPr>
              <a:t> removes the specified fields from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HLEN</a:t>
            </a:r>
            <a:r>
              <a:rPr b="0" lang="en-US" sz="1800" spc="-1" strike="noStrike">
                <a:solidFill>
                  <a:srgbClr val="000000"/>
                </a:solidFill>
                <a:latin typeface="Arial"/>
                <a:ea typeface="DejaVu Sans"/>
              </a:rPr>
              <a:t> returns the number of fields contained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HEXISTS</a:t>
            </a:r>
            <a:r>
              <a:rPr b="0" lang="en-US" sz="1800" spc="-1" strike="noStrike">
                <a:solidFill>
                  <a:srgbClr val="000000"/>
                </a:solidFill>
                <a:latin typeface="Arial"/>
                <a:ea typeface="DejaVu Sans"/>
              </a:rPr>
              <a:t> returns if field is an existing field in the hash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a:t>
            </a:r>
            <a:r>
              <a:rPr b="1" lang="en-US" sz="1800" spc="-1" strike="noStrike">
                <a:solidFill>
                  <a:srgbClr val="000000"/>
                </a:solidFill>
                <a:latin typeface="Arial"/>
                <a:ea typeface="DejaVu Sans"/>
              </a:rPr>
              <a:t> 1</a:t>
            </a:r>
            <a:r>
              <a:rPr b="0" lang="en-US" sz="1800" spc="-1" strike="noStrike">
                <a:solidFill>
                  <a:srgbClr val="000000"/>
                </a:solidFill>
                <a:latin typeface="Arial"/>
                <a:ea typeface="DejaVu Sans"/>
              </a:rPr>
              <a:t> if the hash contains field.</a:t>
            </a:r>
            <a:endParaRPr b="0" lang="en-IN" sz="1800" spc="-1" strike="noStrike">
              <a:latin typeface="Arial"/>
            </a:endParaRPr>
          </a:p>
          <a:p>
            <a:pPr algn="just">
              <a:lnSpc>
                <a:spcPct val="100000"/>
              </a:lnSpc>
            </a:pPr>
            <a:r>
              <a:rPr b="0" lang="en-US" sz="1800" spc="-1" strike="noStrike">
                <a:solidFill>
                  <a:srgbClr val="000000"/>
                </a:solidFill>
                <a:latin typeface="Arial"/>
                <a:ea typeface="DejaVu Sans"/>
              </a:rPr>
              <a:t>returns </a:t>
            </a:r>
            <a:r>
              <a:rPr b="1" lang="en-US" sz="1800" spc="-1" strike="noStrike">
                <a:solidFill>
                  <a:srgbClr val="000000"/>
                </a:solidFill>
                <a:latin typeface="Arial"/>
                <a:ea typeface="DejaVu Sans"/>
              </a:rPr>
              <a:t>0</a:t>
            </a:r>
            <a:r>
              <a:rPr b="0" lang="en-US" sz="1800" spc="-1" strike="noStrike">
                <a:solidFill>
                  <a:srgbClr val="000000"/>
                </a:solidFill>
                <a:latin typeface="Arial"/>
                <a:ea typeface="DejaVu Sans"/>
              </a:rPr>
              <a:t> if the hash does not contain field, or key does not exist.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HRANDFIELD</a:t>
            </a:r>
            <a:r>
              <a:rPr b="0" lang="en-US" sz="1800" spc="-1" strike="noStrike">
                <a:solidFill>
                  <a:srgbClr val="000000"/>
                </a:solidFill>
                <a:latin typeface="Arial"/>
                <a:ea typeface="DejaVu Sans"/>
              </a:rPr>
              <a:t> return a random field from the hash value stored at key.</a:t>
            </a:r>
            <a:endParaRPr b="0" lang="en-IN" sz="1800" spc="-1" strike="noStrike">
              <a:latin typeface="Arial"/>
            </a:endParaRPr>
          </a:p>
        </p:txBody>
      </p:sp>
      <p:sp>
        <p:nvSpPr>
          <p:cNvPr id="328" name="CustomShape 3"/>
          <p:cNvSpPr/>
          <p:nvPr/>
        </p:nvSpPr>
        <p:spPr>
          <a:xfrm>
            <a:off x="152280" y="152280"/>
            <a:ext cx="109512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329" name="CustomShape 4"/>
          <p:cNvSpPr/>
          <p:nvPr/>
        </p:nvSpPr>
        <p:spPr>
          <a:xfrm>
            <a:off x="1601280" y="3337560"/>
            <a:ext cx="897912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HDEL key field [field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HLEN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HEXISTS key field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HRANDFIELD key [count [WITHVALUES]]</a:t>
            </a:r>
            <a:endParaRPr b="0" lang="en-IN" sz="2000" spc="-1" strike="noStrike">
              <a:latin typeface="Arial"/>
            </a:endParaRPr>
          </a:p>
        </p:txBody>
      </p:sp>
      <p:sp>
        <p:nvSpPr>
          <p:cNvPr id="330" name="CustomShape 5"/>
          <p:cNvSpPr/>
          <p:nvPr/>
        </p:nvSpPr>
        <p:spPr>
          <a:xfrm>
            <a:off x="1600200" y="4881600"/>
            <a:ext cx="8878320" cy="132408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 customer:1 amount -1</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hincrbyfloat customer:1 amount .5</a:t>
            </a:r>
            <a:endParaRPr b="0" lang="en-IN" sz="1800" spc="-1" strike="noStrike">
              <a:latin typeface="Arial"/>
            </a:endParaRPr>
          </a:p>
        </p:txBody>
      </p:sp>
      <p:sp>
        <p:nvSpPr>
          <p:cNvPr id="331" name="Line 6"/>
          <p:cNvSpPr/>
          <p:nvPr/>
        </p:nvSpPr>
        <p:spPr>
          <a:xfrm>
            <a:off x="1523880" y="31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2"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Sets</a:t>
            </a:r>
            <a:endParaRPr b="0" lang="en-IN" sz="5400" spc="-1" strike="noStrike">
              <a:latin typeface="Arial"/>
            </a:endParaRPr>
          </a:p>
        </p:txBody>
      </p:sp>
      <p:sp>
        <p:nvSpPr>
          <p:cNvPr id="333" name="CustomShape 2"/>
          <p:cNvSpPr/>
          <p:nvPr/>
        </p:nvSpPr>
        <p:spPr>
          <a:xfrm>
            <a:off x="1666800" y="609480"/>
            <a:ext cx="8827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334" name="CustomShape 3"/>
          <p:cNvSpPr/>
          <p:nvPr/>
        </p:nvSpPr>
        <p:spPr>
          <a:xfrm>
            <a:off x="522360" y="3531600"/>
            <a:ext cx="110646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Sets are an unordered collection of unique strings. Unique means sets does not allow repetition of data in a key.  The max number of members in a set is 2</a:t>
            </a:r>
            <a:r>
              <a:rPr b="1" lang="en-US" sz="1800" spc="-1" strike="noStrike" baseline="33000">
                <a:solidFill>
                  <a:srgbClr val="bb0643"/>
                </a:solidFill>
                <a:latin typeface="Segoe UI"/>
                <a:ea typeface="DejaVu Sans"/>
              </a:rPr>
              <a:t>32</a:t>
            </a:r>
            <a:r>
              <a:rPr b="0" lang="en-US" sz="1800" spc="-1" strike="noStrike">
                <a:solidFill>
                  <a:srgbClr val="bb0643"/>
                </a:solidFill>
                <a:latin typeface="Segoe UI"/>
                <a:ea typeface="DejaVu Sans"/>
              </a:rPr>
              <a:t>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5"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EVAL script</a:t>
            </a:r>
            <a:endParaRPr b="0" lang="en-IN" sz="5400" spc="-1" strike="noStrike">
              <a:latin typeface="Arial"/>
            </a:endParaRPr>
          </a:p>
        </p:txBody>
      </p:sp>
      <p:sp>
        <p:nvSpPr>
          <p:cNvPr id="336" name="CustomShape 2"/>
          <p:cNvSpPr/>
          <p:nvPr/>
        </p:nvSpPr>
        <p:spPr>
          <a:xfrm>
            <a:off x="1666800" y="609480"/>
            <a:ext cx="8827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Lua scripting</a:t>
            </a:r>
            <a:endParaRPr b="0" lang="en-IN" sz="2000" spc="-1" strike="noStrike">
              <a:latin typeface="Arial"/>
            </a:endParaRPr>
          </a:p>
        </p:txBody>
      </p:sp>
      <p:sp>
        <p:nvSpPr>
          <p:cNvPr id="337" name="CustomShape 3"/>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38" name="CustomShape 1"/>
          <p:cNvSpPr/>
          <p:nvPr/>
        </p:nvSpPr>
        <p:spPr>
          <a:xfrm>
            <a:off x="0" y="727200"/>
            <a:ext cx="19432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39" name="CustomShape 2"/>
          <p:cNvSpPr/>
          <p:nvPr/>
        </p:nvSpPr>
        <p:spPr>
          <a:xfrm>
            <a:off x="288000" y="2061720"/>
            <a:ext cx="11663280" cy="4056120"/>
          </a:xfrm>
          <a:prstGeom prst="rect">
            <a:avLst/>
          </a:prstGeom>
          <a:noFill/>
          <a:ln>
            <a:noFill/>
          </a:ln>
        </p:spPr>
        <p:style>
          <a:lnRef idx="0"/>
          <a:fillRef idx="0"/>
          <a:effectRef idx="0"/>
          <a:fontRef idx="minor"/>
        </p:style>
        <p:txBody>
          <a:bodyPr lIns="90000" rIns="90000" tIns="45000" bIns="45000">
            <a:noAutofit/>
          </a:bodyPr>
          <a:p>
            <a:pPr algn="just">
              <a:lnSpc>
                <a:spcPct val="100000"/>
              </a:lnSpc>
            </a:pPr>
            <a:r>
              <a:rPr b="1" lang="en-US" sz="2000" spc="-1" strike="noStrike">
                <a:solidFill>
                  <a:srgbClr val="000000"/>
                </a:solidFill>
                <a:latin typeface="Arial"/>
                <a:ea typeface="DejaVu Sans"/>
              </a:rPr>
              <a:t>EVAL</a:t>
            </a:r>
            <a:r>
              <a:rPr b="0" lang="en-IN" sz="2000" spc="-1" strike="noStrike">
                <a:solidFill>
                  <a:srgbClr val="000000"/>
                </a:solidFill>
                <a:latin typeface="Arial"/>
                <a:ea typeface="DejaVu Sans"/>
              </a:rPr>
              <a:t> is used to evaluate scripts using the Lua interpreter built into Redis starting from version 2.6.0.</a:t>
            </a:r>
            <a:endParaRPr b="0" lang="en-IN" sz="2000" spc="-1" strike="noStrike">
              <a:latin typeface="Arial"/>
            </a:endParaRPr>
          </a:p>
          <a:p>
            <a:pPr>
              <a:lnSpc>
                <a:spcPct val="100000"/>
              </a:lnSpc>
            </a:pPr>
            <a:endParaRPr b="0" lang="en-IN" sz="2000" spc="-1" strike="noStrike">
              <a:latin typeface="Arial"/>
            </a:endParaRPr>
          </a:p>
          <a:p>
            <a:pPr marL="216000" indent="-21528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first argument of EVAL</a:t>
            </a:r>
            <a:r>
              <a:rPr b="0" lang="en-IN" sz="2000" spc="-1" strike="noStrike">
                <a:solidFill>
                  <a:srgbClr val="000000"/>
                </a:solidFill>
                <a:latin typeface="Arial"/>
                <a:ea typeface="DejaVu Sans"/>
              </a:rPr>
              <a:t> is a Lua 5.1 script. The script does not need to define a Lua function. It is just a Lua program that will run in the context of the Redis server.</a:t>
            </a:r>
            <a:endParaRPr b="0" lang="en-IN" sz="2000" spc="-1" strike="noStrike">
              <a:latin typeface="Arial"/>
            </a:endParaRPr>
          </a:p>
          <a:p>
            <a:pPr>
              <a:lnSpc>
                <a:spcPct val="100000"/>
              </a:lnSpc>
            </a:pPr>
            <a:endParaRPr b="0" lang="en-IN" sz="2000" spc="-1" strike="noStrike">
              <a:latin typeface="Arial"/>
            </a:endParaRPr>
          </a:p>
          <a:p>
            <a:pPr marL="216000" indent="-215280">
              <a:lnSpc>
                <a:spcPct val="100000"/>
              </a:lnSpc>
              <a:buClr>
                <a:srgbClr val="000000"/>
              </a:buClr>
              <a:buSzPct val="45000"/>
              <a:buFont typeface="Wingdings" charset="2"/>
              <a:buChar char=""/>
            </a:pPr>
            <a:r>
              <a:rPr b="1" lang="en-IN" sz="2000" spc="-1" strike="noStrike">
                <a:solidFill>
                  <a:srgbClr val="000000"/>
                </a:solidFill>
                <a:latin typeface="Arial"/>
                <a:ea typeface="DejaVu Sans"/>
              </a:rPr>
              <a:t>The second argument of EVAL</a:t>
            </a:r>
            <a:r>
              <a:rPr b="0" lang="en-IN" sz="2000" spc="-1" strike="noStrike">
                <a:solidFill>
                  <a:srgbClr val="000000"/>
                </a:solidFill>
                <a:latin typeface="Arial"/>
                <a:ea typeface="DejaVu Sans"/>
              </a:rPr>
              <a:t> is the number of arguments that follows the script (starting from the third argument) that represent Redis key names. The arguments can be accessed by Lua using the </a:t>
            </a:r>
            <a:r>
              <a:rPr b="1" lang="en-IN" sz="2000" spc="-1" strike="noStrike">
                <a:solidFill>
                  <a:srgbClr val="000000"/>
                </a:solidFill>
                <a:latin typeface="Arial"/>
                <a:ea typeface="DejaVu Sans"/>
              </a:rPr>
              <a:t>KEYS global variable</a:t>
            </a:r>
            <a:r>
              <a:rPr b="0" lang="en-IN" sz="2000" spc="-1" strike="noStrike">
                <a:solidFill>
                  <a:srgbClr val="000000"/>
                </a:solidFill>
                <a:latin typeface="Arial"/>
                <a:ea typeface="DejaVu Sans"/>
              </a:rPr>
              <a:t> in the form of a one-based array (so </a:t>
            </a:r>
            <a:r>
              <a:rPr b="1" lang="en-IN" sz="2000" spc="-1" strike="noStrike">
                <a:solidFill>
                  <a:srgbClr val="000000"/>
                </a:solidFill>
                <a:latin typeface="Arial"/>
                <a:ea typeface="DejaVu Sans"/>
              </a:rPr>
              <a:t>KEYS[1], KEYS[2], ...</a:t>
            </a:r>
            <a:r>
              <a:rPr b="0" lang="en-IN" sz="2000" spc="-1" strike="noStrike">
                <a:solidFill>
                  <a:srgbClr val="000000"/>
                </a:solidFill>
                <a:latin typeface="Arial"/>
                <a:ea typeface="DejaVu Sans"/>
              </a:rPr>
              <a:t>).</a:t>
            </a:r>
            <a:endParaRPr b="0" lang="en-IN" sz="2000" spc="-1" strike="noStrike">
              <a:latin typeface="Arial"/>
            </a:endParaRPr>
          </a:p>
          <a:p>
            <a:pPr>
              <a:lnSpc>
                <a:spcPct val="100000"/>
              </a:lnSpc>
            </a:pPr>
            <a:endParaRPr b="0" lang="en-IN" sz="2000" spc="-1" strike="noStrike">
              <a:latin typeface="Arial"/>
            </a:endParaRPr>
          </a:p>
          <a:p>
            <a:pPr>
              <a:lnSpc>
                <a:spcPct val="100000"/>
              </a:lnSpc>
            </a:pPr>
            <a:r>
              <a:rPr b="0" lang="en-IN" sz="2000" spc="-1" strike="noStrike">
                <a:solidFill>
                  <a:srgbClr val="000000"/>
                </a:solidFill>
                <a:latin typeface="Arial"/>
                <a:ea typeface="DejaVu Sans"/>
              </a:rPr>
              <a:t>All the additional arguments should not represent key names and can be accessed by Lua using the </a:t>
            </a:r>
            <a:r>
              <a:rPr b="1" lang="en-IN" sz="2000" spc="-1" strike="noStrike">
                <a:solidFill>
                  <a:srgbClr val="000000"/>
                </a:solidFill>
                <a:latin typeface="Arial"/>
                <a:ea typeface="DejaVu Sans"/>
              </a:rPr>
              <a:t>ARGV global variable</a:t>
            </a:r>
            <a:r>
              <a:rPr b="0" lang="en-IN" sz="2000" spc="-1" strike="noStrike">
                <a:solidFill>
                  <a:srgbClr val="000000"/>
                </a:solidFill>
                <a:latin typeface="Arial"/>
                <a:ea typeface="DejaVu Sans"/>
              </a:rPr>
              <a:t>, very similarly to what happens with keys (so </a:t>
            </a:r>
            <a:r>
              <a:rPr b="1" lang="en-IN" sz="2000" spc="-1" strike="noStrike">
                <a:solidFill>
                  <a:srgbClr val="000000"/>
                </a:solidFill>
                <a:latin typeface="Arial"/>
                <a:ea typeface="DejaVu Sans"/>
              </a:rPr>
              <a:t>ARGV[1], ARGV[2], ...</a:t>
            </a:r>
            <a:r>
              <a:rPr b="0" lang="en-IN" sz="2000" spc="-1" strike="noStrike">
                <a:solidFill>
                  <a:srgbClr val="000000"/>
                </a:solidFill>
                <a:latin typeface="Arial"/>
                <a:ea typeface="DejaVu Sans"/>
              </a:rPr>
              <a:t>).</a:t>
            </a:r>
            <a:endParaRPr b="0" lang="en-IN" sz="2000" spc="-1" strike="noStrike">
              <a:latin typeface="Arial"/>
            </a:endParaRPr>
          </a:p>
        </p:txBody>
      </p:sp>
      <p:sp>
        <p:nvSpPr>
          <p:cNvPr id="340" name="CustomShape 3"/>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Introduction to EVAL</a:t>
            </a:r>
            <a:endParaRPr b="0" lang="en-IN" sz="4000" spc="-1" strike="noStrike">
              <a:latin typeface="Arial"/>
            </a:endParaRPr>
          </a:p>
        </p:txBody>
      </p:sp>
      <p:sp>
        <p:nvSpPr>
          <p:cNvPr id="341" name="CustomShape 4"/>
          <p:cNvSpPr/>
          <p:nvPr/>
        </p:nvSpPr>
        <p:spPr>
          <a:xfrm>
            <a:off x="576000" y="1504080"/>
            <a:ext cx="8351280" cy="3672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42" name="CustomShape 5"/>
          <p:cNvSpPr/>
          <p:nvPr/>
        </p:nvSpPr>
        <p:spPr>
          <a:xfrm>
            <a:off x="288000" y="5543280"/>
            <a:ext cx="10835280" cy="10080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a:lnSpc>
                <a:spcPct val="100000"/>
              </a:lnSpc>
            </a:pPr>
            <a:r>
              <a:rPr b="1" lang="en-IN" sz="1800" spc="-1" strike="noStrike">
                <a:solidFill>
                  <a:srgbClr val="000000"/>
                </a:solidFill>
                <a:latin typeface="Arial"/>
                <a:ea typeface="Open Sans"/>
              </a:rPr>
              <a:t>KEYS[1], KEYS[2], . . .  </a:t>
            </a:r>
            <a:r>
              <a:rPr b="0" lang="en-IN" sz="1800" spc="-1" strike="noStrike">
                <a:solidFill>
                  <a:srgbClr val="000000"/>
                </a:solidFill>
                <a:latin typeface="Arial"/>
                <a:ea typeface="Open Sans"/>
              </a:rPr>
              <a:t>and</a:t>
            </a:r>
            <a:r>
              <a:rPr b="1" lang="en-IN" sz="1800" spc="-1" strike="noStrike">
                <a:solidFill>
                  <a:srgbClr val="000000"/>
                </a:solidFill>
                <a:latin typeface="Arial"/>
                <a:ea typeface="Open Sans"/>
              </a:rPr>
              <a:t> ARGV[1], ARGV[2]</a:t>
            </a:r>
            <a:r>
              <a:rPr b="0" lang="en-IN" sz="1800" spc="-1" strike="noStrike">
                <a:solidFill>
                  <a:srgbClr val="000000"/>
                </a:solidFill>
                <a:latin typeface="Arial"/>
                <a:ea typeface="Open Sans"/>
              </a:rPr>
              <a:t>.</a:t>
            </a:r>
            <a:r>
              <a:rPr b="1" lang="en-IN" sz="1800" spc="-1" strike="noStrike">
                <a:solidFill>
                  <a:srgbClr val="000000"/>
                </a:solidFill>
                <a:latin typeface="Arial"/>
                <a:ea typeface="Open Sans"/>
              </a:rPr>
              <a:t>, . . . </a:t>
            </a:r>
            <a:r>
              <a:rPr b="0" lang="en-IN" sz="1800" spc="-1" strike="noStrike">
                <a:solidFill>
                  <a:srgbClr val="000000"/>
                </a:solidFill>
                <a:latin typeface="Arial"/>
                <a:ea typeface="Open Sans"/>
              </a:rPr>
              <a:t>must be in upper case.</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redis strings</a:t>
            </a:r>
            <a:endParaRPr b="0" lang="en-IN" sz="5400" spc="-1" strike="noStrike">
              <a:latin typeface="Arial"/>
            </a:endParaRPr>
          </a:p>
        </p:txBody>
      </p:sp>
      <p:sp>
        <p:nvSpPr>
          <p:cNvPr id="115" name="CustomShape 2"/>
          <p:cNvSpPr/>
          <p:nvPr/>
        </p:nvSpPr>
        <p:spPr>
          <a:xfrm>
            <a:off x="1666800" y="609480"/>
            <a:ext cx="882756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6" name="CustomShape 3"/>
          <p:cNvSpPr/>
          <p:nvPr/>
        </p:nvSpPr>
        <p:spPr>
          <a:xfrm>
            <a:off x="522360" y="3531600"/>
            <a:ext cx="11064600" cy="6382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1800" spc="-1" strike="noStrike">
                <a:solidFill>
                  <a:srgbClr val="bb0643"/>
                </a:solidFill>
                <a:latin typeface="Segoe UI"/>
                <a:ea typeface="DejaVu Sans"/>
              </a:rPr>
              <a:t>Redis strings commands are used for managing string values in Redis. A String value can be at max 512 Megabytes in length.</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3" name="CustomShape 1"/>
          <p:cNvSpPr/>
          <p:nvPr/>
        </p:nvSpPr>
        <p:spPr>
          <a:xfrm>
            <a:off x="216000" y="216000"/>
            <a:ext cx="1943280" cy="4248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3e5d78"/>
                </a:solidFill>
                <a:latin typeface="Times New Roman"/>
                <a:ea typeface="DejaVu Sans"/>
              </a:rPr>
              <a:t>Lua scripting</a:t>
            </a:r>
            <a:endParaRPr b="0" lang="en-IN" sz="2200" spc="-1" strike="noStrike">
              <a:latin typeface="Arial"/>
            </a:endParaRPr>
          </a:p>
        </p:txBody>
      </p:sp>
      <p:sp>
        <p:nvSpPr>
          <p:cNvPr id="344" name="CustomShape 2"/>
          <p:cNvSpPr/>
          <p:nvPr/>
        </p:nvSpPr>
        <p:spPr>
          <a:xfrm>
            <a:off x="432720" y="1224000"/>
            <a:ext cx="8351280" cy="367200"/>
          </a:xfrm>
          <a:prstGeom prst="rect">
            <a:avLst/>
          </a:prstGeom>
          <a:noFill/>
          <a:ln>
            <a:noFill/>
          </a:ln>
        </p:spPr>
        <p:style>
          <a:lnRef idx="0"/>
          <a:fillRef idx="0"/>
          <a:effectRef idx="0"/>
          <a:fontRef idx="minor"/>
        </p:style>
        <p:txBody>
          <a:bodyPr lIns="0" rIns="0" tIns="0" bIns="0">
            <a:noAutofit/>
          </a:bodyPr>
          <a:p>
            <a:pPr>
              <a:lnSpc>
                <a:spcPct val="100000"/>
              </a:lnSpc>
            </a:pPr>
            <a:r>
              <a:rPr b="0" lang="en-US" sz="2200" spc="-1" strike="noStrike">
                <a:solidFill>
                  <a:srgbClr val="00b0f0"/>
                </a:solidFill>
                <a:latin typeface="Consolas"/>
                <a:ea typeface="DejaVu Sans"/>
              </a:rPr>
              <a:t>EVAL script numkeys key [key ...] arg [arg ...]</a:t>
            </a:r>
            <a:endParaRPr b="0" lang="en-IN" sz="2200" spc="-1" strike="noStrike">
              <a:latin typeface="Arial"/>
            </a:endParaRPr>
          </a:p>
        </p:txBody>
      </p:sp>
      <p:sp>
        <p:nvSpPr>
          <p:cNvPr id="345" name="CustomShape 3"/>
          <p:cNvSpPr/>
          <p:nvPr/>
        </p:nvSpPr>
        <p:spPr>
          <a:xfrm>
            <a:off x="288000" y="1584000"/>
            <a:ext cx="610920" cy="39888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200" spc="-1" strike="noStrike">
                <a:solidFill>
                  <a:srgbClr val="ff1744"/>
                </a:solidFill>
                <a:latin typeface="Times New Roman"/>
                <a:ea typeface="DejaVu Sans"/>
              </a:rPr>
              <a:t>e.g.</a:t>
            </a:r>
            <a:endParaRPr b="0" lang="en-IN" sz="2200" spc="-1" strike="noStrike">
              <a:latin typeface="Arial"/>
            </a:endParaRPr>
          </a:p>
        </p:txBody>
      </p:sp>
      <p:sp>
        <p:nvSpPr>
          <p:cNvPr id="346" name="CustomShape 4"/>
          <p:cNvSpPr/>
          <p:nvPr/>
        </p:nvSpPr>
        <p:spPr>
          <a:xfrm>
            <a:off x="648000" y="2073600"/>
            <a:ext cx="10872000" cy="50281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'Hello World!'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 </a:t>
            </a:r>
            <a:r>
              <a:rPr b="0" lang="en-IN" sz="1800" spc="-1" strike="noStrike">
                <a:solidFill>
                  <a:srgbClr val="ff5733"/>
                </a:solidFill>
                <a:latin typeface="Consolas"/>
                <a:ea typeface="SimSun"/>
              </a:rPr>
              <a:t>eval "local x = 'Hello World!'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redis.call('echo', 'Hello')"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ARGV[1] + ARGV[2] + ARGV[3]" 0 3 3 4</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redis.call('keys', '*')"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x=redis.call('keys','*') return x" 0</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"local x=redis.call('mget', KEYS[1], KEYS[2]</a:t>
            </a:r>
            <a:r>
              <a:rPr b="0" lang="en-IN" sz="1800" spc="-1" strike="noStrike">
                <a:solidFill>
                  <a:srgbClr val="ff5733"/>
                </a:solidFill>
                <a:latin typeface="Consolas"/>
                <a:ea typeface="SimSun"/>
              </a:rPr>
              <a:t>, KEYS[3]) return x" 3 a b c</a:t>
            </a:r>
            <a:endParaRPr b="0" lang="en-IN" sz="1800" spc="-1" strike="noStrike">
              <a:latin typeface="Arial"/>
            </a:endParaRPr>
          </a:p>
          <a:p>
            <a:pPr>
              <a:lnSpc>
                <a:spcPct val="150000"/>
              </a:lnSpc>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[5]</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eval "return redis.call('mget', KEYS[1], KEYS[2], KEYS[3])" 3 a b c</a:t>
            </a:r>
            <a:endParaRPr b="0" lang="en-IN" sz="1800" spc="-1" strike="noStrike">
              <a:latin typeface="Arial"/>
            </a:endParaRPr>
          </a:p>
          <a:p>
            <a:pPr>
              <a:lnSpc>
                <a:spcPct val="150000"/>
              </a:lnSpc>
            </a:pPr>
            <a:endParaRPr b="0" lang="en-IN" sz="1800" spc="-1" strike="noStrike">
              <a:latin typeface="Arial"/>
            </a:endParaRPr>
          </a:p>
          <a:p>
            <a:pPr>
              <a:lnSpc>
                <a:spcPct val="150000"/>
              </a:lnSpc>
            </a:pP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7" name="CustomShape 1"/>
          <p:cNvSpPr/>
          <p:nvPr/>
        </p:nvSpPr>
        <p:spPr>
          <a:xfrm>
            <a:off x="1365840" y="188640"/>
            <a:ext cx="967140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348" name="Picture 2" descr="http://www.bvctch.vn/vnt_upload/weblink/thks.jpg"/>
          <p:cNvPicPr/>
          <p:nvPr/>
        </p:nvPicPr>
        <p:blipFill>
          <a:blip r:embed="rId1"/>
          <a:stretch/>
        </p:blipFill>
        <p:spPr>
          <a:xfrm>
            <a:off x="4404600" y="2036160"/>
            <a:ext cx="3115080" cy="4651920"/>
          </a:xfrm>
          <a:prstGeom prst="rect">
            <a:avLst/>
          </a:prstGeom>
          <a:ln>
            <a:noFill/>
          </a:ln>
        </p:spPr>
      </p:pic>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49" name="CustomShape 1"/>
          <p:cNvSpPr/>
          <p:nvPr/>
        </p:nvSpPr>
        <p:spPr>
          <a:xfrm>
            <a:off x="474480" y="2448000"/>
            <a:ext cx="10396080" cy="239292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The INFO command returns information and statistics about the server in a format that is simple to parse by computers and easy to read by humans. </a:t>
            </a:r>
            <a:endParaRPr b="0" lang="en-IN" sz="1800" spc="-1" strike="noStrike">
              <a:latin typeface="Arial"/>
            </a:endParaRPr>
          </a:p>
          <a:p>
            <a:pPr>
              <a:lnSpc>
                <a:spcPct val="100000"/>
              </a:lnSpc>
            </a:pPr>
            <a:endParaRPr b="0" lang="en-IN" sz="1800" spc="-1" strike="noStrike">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server</a:t>
            </a:r>
            <a:endParaRPr b="0" lang="en-IN" sz="1800" spc="-1" strike="noStrike">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clients</a:t>
            </a:r>
            <a:endParaRPr b="0" lang="en-IN" sz="1800" spc="-1" strike="noStrike">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Keyspace</a:t>
            </a:r>
            <a:endParaRPr b="0" lang="en-IN" sz="1800" spc="-1" strike="noStrike">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modules</a:t>
            </a:r>
            <a:endParaRPr b="0" lang="en-IN" sz="1800" spc="-1" strike="noStrike">
              <a:latin typeface="Arial"/>
            </a:endParaRPr>
          </a:p>
          <a:p>
            <a:pPr marL="216000" indent="-214560">
              <a:lnSpc>
                <a:spcPct val="100000"/>
              </a:lnSpc>
              <a:buClr>
                <a:srgbClr val="000000"/>
              </a:buClr>
              <a:buSzPct val="45000"/>
              <a:buFont typeface="Wingdings" charset="2"/>
              <a:buChar char=""/>
            </a:pPr>
            <a:r>
              <a:rPr b="0" lang="en-IN" sz="1800" spc="-1" strike="noStrike">
                <a:solidFill>
                  <a:srgbClr val="000000"/>
                </a:solidFill>
                <a:latin typeface="Arial"/>
                <a:ea typeface="DejaVu Sans"/>
              </a:rPr>
              <a:t>info all</a:t>
            </a:r>
            <a:endParaRPr b="0" lang="en-IN" sz="1800" spc="-1" strike="noStrike">
              <a:latin typeface="Arial"/>
            </a:endParaRPr>
          </a:p>
        </p:txBody>
      </p:sp>
      <p:sp>
        <p:nvSpPr>
          <p:cNvPr id="350" name="CustomShape 2"/>
          <p:cNvSpPr/>
          <p:nvPr/>
        </p:nvSpPr>
        <p:spPr>
          <a:xfrm>
            <a:off x="363600" y="193320"/>
            <a:ext cx="4242960" cy="5972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000000"/>
                </a:solidFill>
                <a:latin typeface="Arial"/>
                <a:ea typeface="DejaVu Sans"/>
              </a:rPr>
              <a:t>SAVE</a:t>
            </a:r>
            <a:endParaRPr b="0" lang="en-IN" sz="1800" spc="-1" strike="noStrike">
              <a:latin typeface="Arial"/>
            </a:endParaRPr>
          </a:p>
          <a:p>
            <a:pPr>
              <a:lnSpc>
                <a:spcPct val="100000"/>
              </a:lnSpc>
            </a:pPr>
            <a:r>
              <a:rPr b="0" lang="en-IN" sz="1800" spc="-1" strike="noStrike">
                <a:solidFill>
                  <a:srgbClr val="000000"/>
                </a:solidFill>
                <a:latin typeface="Arial"/>
                <a:ea typeface="DejaVu Sans"/>
              </a:rPr>
              <a:t>Config get dir  /var/lib/redis</a:t>
            </a:r>
            <a:endParaRPr b="0" lang="en-IN" sz="1800" spc="-1" strike="noStrike">
              <a:latin typeface="Arial"/>
            </a:endParaRPr>
          </a:p>
        </p:txBody>
      </p:sp>
      <p:sp>
        <p:nvSpPr>
          <p:cNvPr id="351" name="CustomShape 3"/>
          <p:cNvSpPr/>
          <p:nvPr/>
        </p:nvSpPr>
        <p:spPr>
          <a:xfrm>
            <a:off x="504000" y="5760000"/>
            <a:ext cx="11158560" cy="6008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u="sng">
                <a:solidFill>
                  <a:srgbClr val="b292ca"/>
                </a:solidFill>
                <a:uFillTx/>
                <a:latin typeface="Arial"/>
                <a:ea typeface="DejaVu Sans"/>
                <a:hlinkClick r:id="rId1"/>
              </a:rPr>
              <a:t>saleel@saleel-Latitude-E6430</a:t>
            </a:r>
            <a:r>
              <a:rPr b="0" lang="en-IN" sz="1800" spc="-1" strike="noStrike">
                <a:solidFill>
                  <a:srgbClr val="b292ca"/>
                </a:solidFill>
                <a:latin typeface="Arial"/>
                <a:ea typeface="DejaVu Sans"/>
              </a:rPr>
              <a:t>:~$ redis-cli --csv -h 127.0.0.1 -p 6379 -n 3  hgetall cust:2 &gt;&gt; customer</a:t>
            </a:r>
            <a:endParaRPr b="0" lang="en-IN" sz="1800" spc="-1" strike="noStrike">
              <a:latin typeface="Arial"/>
            </a:endParaRPr>
          </a:p>
        </p:txBody>
      </p:sp>
      <p:sp>
        <p:nvSpPr>
          <p:cNvPr id="352" name="CustomShape 4"/>
          <p:cNvSpPr/>
          <p:nvPr/>
        </p:nvSpPr>
        <p:spPr>
          <a:xfrm>
            <a:off x="9648000" y="4014000"/>
            <a:ext cx="2158560" cy="304560"/>
          </a:xfrm>
          <a:prstGeom prst="rect">
            <a:avLst/>
          </a:prstGeom>
          <a:noFill/>
          <a:ln>
            <a:noFill/>
          </a:ln>
        </p:spPr>
        <p:style>
          <a:lnRef idx="0"/>
          <a:fillRef idx="0"/>
          <a:effectRef idx="0"/>
          <a:fontRef idx="minor"/>
        </p:style>
        <p:txBody>
          <a:bodyPr lIns="0" rIns="0" tIns="0" bIns="0">
            <a:noAutofit/>
          </a:bodyPr>
          <a:p>
            <a:pPr>
              <a:lnSpc>
                <a:spcPct val="100000"/>
              </a:lnSpc>
            </a:pPr>
            <a:r>
              <a:rPr b="0" lang="en-IN" sz="1800" spc="-1" strike="noStrike">
                <a:solidFill>
                  <a:srgbClr val="000000"/>
                </a:solidFill>
                <a:latin typeface="Arial"/>
                <a:ea typeface="DejaVu Sans"/>
              </a:rPr>
              <a:t>redis-cli monitor</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53" name="TextShape 1"/>
          <p:cNvSpPr txBox="1"/>
          <p:nvPr/>
        </p:nvSpPr>
        <p:spPr>
          <a:xfrm>
            <a:off x="1368000" y="1669320"/>
            <a:ext cx="3672000" cy="2938680"/>
          </a:xfrm>
          <a:prstGeom prst="rect">
            <a:avLst/>
          </a:prstGeom>
          <a:noFill/>
          <a:ln>
            <a:noFill/>
          </a:ln>
        </p:spPr>
        <p:txBody>
          <a:bodyPr lIns="90000" rIns="90000" tIns="45000" bIns="45000">
            <a:noAutofit/>
          </a:bodyPr>
          <a:p>
            <a:r>
              <a:rPr b="0" lang="en-IN" sz="1800" spc="-1" strike="noStrike">
                <a:latin typeface="Arial"/>
              </a:rPr>
              <a:t>redis-cli --eval  app.lua</a:t>
            </a:r>
            <a:endParaRPr b="0" lang="en-IN" sz="1800" spc="-1" strike="noStrike">
              <a:latin typeface="Arial"/>
            </a:endParaRPr>
          </a:p>
          <a:p>
            <a:endParaRPr b="0" lang="en-IN" sz="1800" spc="-1" strike="noStrike">
              <a:latin typeface="Arial"/>
            </a:endParaRPr>
          </a:p>
          <a:p>
            <a:r>
              <a:rPr b="1" lang="en-IN" sz="1800" spc="-1" strike="noStrike">
                <a:solidFill>
                  <a:srgbClr val="7f0055"/>
                </a:solidFill>
                <a:latin typeface="Monospace"/>
                <a:ea typeface="Monospace"/>
              </a:rPr>
              <a:t>local</a:t>
            </a:r>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function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Monospace"/>
              <a:ea typeface="Monospace"/>
            </a:endParaRPr>
          </a:p>
          <a:p>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2a00ff"/>
                </a:solidFill>
                <a:latin typeface="Monospace"/>
                <a:ea typeface="Monospace"/>
              </a:rPr>
              <a:t>"Hello Saleel"</a:t>
            </a:r>
            <a:endParaRPr b="0" lang="en-IN" sz="1800" spc="-1" strike="noStrike">
              <a:latin typeface="Monospace"/>
              <a:ea typeface="Monospace"/>
            </a:endParaRPr>
          </a:p>
          <a:p>
            <a:r>
              <a:rPr b="0" lang="en-IN" sz="1800" spc="-1" strike="noStrike">
                <a:solidFill>
                  <a:srgbClr val="000000"/>
                </a:solidFill>
                <a:latin typeface="Monospace"/>
                <a:ea typeface="Monospace"/>
              </a:rPr>
              <a:t>  </a:t>
            </a:r>
            <a:r>
              <a:rPr b="1" lang="en-IN" sz="1800" spc="-1" strike="noStrike">
                <a:solidFill>
                  <a:srgbClr val="7f0055"/>
                </a:solidFill>
                <a:latin typeface="Monospace"/>
                <a:ea typeface="Monospace"/>
              </a:rPr>
              <a:t>end</a:t>
            </a:r>
            <a:endParaRPr b="0" lang="en-IN" sz="1800" spc="-1" strike="noStrike">
              <a:latin typeface="Monospace"/>
              <a:ea typeface="Monospace"/>
            </a:endParaRPr>
          </a:p>
          <a:p>
            <a:r>
              <a:rPr b="0" lang="en-IN" sz="1800" spc="-1" strike="noStrike">
                <a:solidFill>
                  <a:srgbClr val="000000"/>
                </a:solidFill>
                <a:latin typeface="Monospace"/>
              </a:rPr>
              <a:t> </a:t>
            </a:r>
            <a:endParaRPr b="0" lang="en-IN" sz="1800" spc="-1" strike="noStrike">
              <a:solidFill>
                <a:srgbClr val="000000"/>
              </a:solidFill>
              <a:latin typeface="Monospace"/>
              <a:ea typeface="Monospace"/>
            </a:endParaRPr>
          </a:p>
          <a:p>
            <a:r>
              <a:rPr b="1" lang="en-IN" sz="1800" spc="-1" strike="noStrike">
                <a:solidFill>
                  <a:srgbClr val="7f0055"/>
                </a:solidFill>
                <a:latin typeface="Monospace"/>
                <a:ea typeface="Monospace"/>
              </a:rPr>
              <a:t>return</a:t>
            </a:r>
            <a:r>
              <a:rPr b="0" lang="en-IN" sz="1800" spc="-1" strike="noStrike">
                <a:solidFill>
                  <a:srgbClr val="000000"/>
                </a:solidFill>
                <a:latin typeface="Monospace"/>
                <a:ea typeface="Monospace"/>
              </a:rPr>
              <a:t> </a:t>
            </a:r>
            <a:r>
              <a:rPr b="0" lang="en-IN" sz="1800" spc="-1" strike="noStrike">
                <a:solidFill>
                  <a:srgbClr val="676767"/>
                </a:solidFill>
                <a:latin typeface="Monospace"/>
                <a:ea typeface="Monospace"/>
              </a:rPr>
              <a:t>fn1</a:t>
            </a:r>
            <a:r>
              <a:rPr b="0" lang="en-IN" sz="1800" spc="-1" strike="noStrike">
                <a:solidFill>
                  <a:srgbClr val="000000"/>
                </a:solidFill>
                <a:latin typeface="Monospace"/>
                <a:ea typeface="Monospace"/>
              </a:rPr>
              <a:t>()</a:t>
            </a:r>
            <a:endParaRPr b="0" lang="en-IN" sz="1800" spc="-1" strike="noStrike">
              <a:latin typeface="Monospace"/>
              <a:ea typeface="Monospace"/>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 key</a:t>
            </a:r>
            <a:endParaRPr b="0" lang="en-IN" sz="5400" spc="-1" strike="noStrike">
              <a:latin typeface="Arial"/>
            </a:endParaRPr>
          </a:p>
        </p:txBody>
      </p:sp>
      <p:sp>
        <p:nvSpPr>
          <p:cNvPr id="118"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0" name="CustomShape 2"/>
          <p:cNvSpPr/>
          <p:nvPr/>
        </p:nvSpPr>
        <p:spPr>
          <a:xfrm>
            <a:off x="1523880" y="0"/>
            <a:ext cx="913248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1" name="CustomShape 3"/>
          <p:cNvSpPr/>
          <p:nvPr/>
        </p:nvSpPr>
        <p:spPr>
          <a:xfrm>
            <a:off x="1600200" y="762120"/>
            <a:ext cx="898020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2" name="CustomShape 4"/>
          <p:cNvSpPr/>
          <p:nvPr/>
        </p:nvSpPr>
        <p:spPr>
          <a:xfrm>
            <a:off x="1523880" y="4272480"/>
            <a:ext cx="8878320" cy="2558520"/>
          </a:xfrm>
          <a:prstGeom prst="rect">
            <a:avLst/>
          </a:prstGeom>
          <a:noFill/>
          <a:ln>
            <a:noFill/>
          </a:ln>
        </p:spPr>
        <p:style>
          <a:lnRef idx="0"/>
          <a:fillRef idx="0"/>
          <a:effectRef idx="0"/>
          <a:fontRef idx="minor"/>
        </p:style>
        <p:txBody>
          <a:bodyPr lIns="90000" rIns="90000" tIns="45000" bIns="45000">
            <a:spAutoFit/>
          </a:bodyPr>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7432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3"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6"/>
          <p:cNvSpPr/>
          <p:nvPr/>
        </p:nvSpPr>
        <p:spPr>
          <a:xfrm>
            <a:off x="1601280" y="2221560"/>
            <a:ext cx="897912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76520" y="2362320"/>
            <a:ext cx="8827560" cy="9126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5400" spc="-1" strike="noStrike">
                <a:solidFill>
                  <a:srgbClr val="f7c120"/>
                </a:solidFill>
                <a:latin typeface="Century"/>
                <a:ea typeface="DejaVu Sans"/>
              </a:rPr>
              <a:t>setex key &amp; setnx key</a:t>
            </a:r>
            <a:endParaRPr b="0" lang="en-IN" sz="5400" spc="-1" strike="noStrike">
              <a:latin typeface="Arial"/>
            </a:endParaRPr>
          </a:p>
        </p:txBody>
      </p:sp>
      <p:sp>
        <p:nvSpPr>
          <p:cNvPr id="126" name="CustomShape 2"/>
          <p:cNvSpPr/>
          <p:nvPr/>
        </p:nvSpPr>
        <p:spPr>
          <a:xfrm>
            <a:off x="522360" y="3531600"/>
            <a:ext cx="11064600" cy="363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1800" spc="-1" strike="noStrike">
                <a:solidFill>
                  <a:srgbClr val="bb0643"/>
                </a:solidFill>
                <a:latin typeface="Segoe UI"/>
                <a:ea typeface="DejaVu Sans"/>
              </a:rPr>
              <a:t>TODO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12222</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2021-04-30T19:27:45Z</dcterms:modified>
  <cp:revision>2156</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