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52"/>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925" r:id="rId17"/>
    <p:sldId id="852" r:id="rId18"/>
    <p:sldId id="853" r:id="rId19"/>
    <p:sldId id="717" r:id="rId20"/>
    <p:sldId id="718" r:id="rId21"/>
    <p:sldId id="719" r:id="rId22"/>
    <p:sldId id="720" r:id="rId23"/>
    <p:sldId id="613" r:id="rId24"/>
    <p:sldId id="873" r:id="rId25"/>
    <p:sldId id="874" r:id="rId26"/>
    <p:sldId id="614" r:id="rId27"/>
    <p:sldId id="872" r:id="rId28"/>
    <p:sldId id="623" r:id="rId29"/>
    <p:sldId id="576" r:id="rId30"/>
    <p:sldId id="641" r:id="rId31"/>
    <p:sldId id="630" r:id="rId32"/>
    <p:sldId id="608" r:id="rId33"/>
    <p:sldId id="612" r:id="rId34"/>
    <p:sldId id="611" r:id="rId35"/>
    <p:sldId id="707" r:id="rId36"/>
    <p:sldId id="805" r:id="rId37"/>
    <p:sldId id="708" r:id="rId38"/>
    <p:sldId id="709" r:id="rId39"/>
    <p:sldId id="818" r:id="rId40"/>
    <p:sldId id="819" r:id="rId41"/>
    <p:sldId id="734" r:id="rId42"/>
    <p:sldId id="820" r:id="rId43"/>
    <p:sldId id="735" r:id="rId44"/>
    <p:sldId id="821" r:id="rId45"/>
    <p:sldId id="617" r:id="rId46"/>
    <p:sldId id="841" r:id="rId47"/>
    <p:sldId id="878" r:id="rId48"/>
    <p:sldId id="879" r:id="rId49"/>
    <p:sldId id="880" r:id="rId50"/>
    <p:sldId id="822" r:id="rId51"/>
    <p:sldId id="800" r:id="rId52"/>
    <p:sldId id="823" r:id="rId53"/>
    <p:sldId id="609" r:id="rId54"/>
    <p:sldId id="610" r:id="rId55"/>
    <p:sldId id="824" r:id="rId56"/>
    <p:sldId id="588" r:id="rId57"/>
    <p:sldId id="633" r:id="rId58"/>
    <p:sldId id="635" r:id="rId59"/>
    <p:sldId id="637" r:id="rId60"/>
    <p:sldId id="634" r:id="rId61"/>
    <p:sldId id="795" r:id="rId62"/>
    <p:sldId id="772" r:id="rId63"/>
    <p:sldId id="773" r:id="rId64"/>
    <p:sldId id="769" r:id="rId65"/>
    <p:sldId id="847" r:id="rId66"/>
    <p:sldId id="765" r:id="rId67"/>
    <p:sldId id="766" r:id="rId68"/>
    <p:sldId id="767" r:id="rId69"/>
    <p:sldId id="768" r:id="rId70"/>
    <p:sldId id="840" r:id="rId71"/>
    <p:sldId id="750" r:id="rId72"/>
    <p:sldId id="629" r:id="rId73"/>
    <p:sldId id="837" r:id="rId74"/>
    <p:sldId id="838" r:id="rId75"/>
    <p:sldId id="839" r:id="rId76"/>
    <p:sldId id="826" r:id="rId77"/>
    <p:sldId id="673" r:id="rId78"/>
    <p:sldId id="674" r:id="rId79"/>
    <p:sldId id="845" r:id="rId80"/>
    <p:sldId id="881" r:id="rId81"/>
    <p:sldId id="807" r:id="rId82"/>
    <p:sldId id="702" r:id="rId83"/>
    <p:sldId id="701" r:id="rId84"/>
    <p:sldId id="703" r:id="rId85"/>
    <p:sldId id="704" r:id="rId86"/>
    <p:sldId id="705" r:id="rId87"/>
    <p:sldId id="706" r:id="rId88"/>
    <p:sldId id="848" r:id="rId89"/>
    <p:sldId id="849" r:id="rId90"/>
    <p:sldId id="850" r:id="rId91"/>
    <p:sldId id="827" r:id="rId92"/>
    <p:sldId id="737" r:id="rId93"/>
    <p:sldId id="861" r:id="rId94"/>
    <p:sldId id="842" r:id="rId95"/>
    <p:sldId id="843" r:id="rId96"/>
    <p:sldId id="844" r:id="rId97"/>
    <p:sldId id="740" r:id="rId98"/>
    <p:sldId id="741" r:id="rId99"/>
    <p:sldId id="742" r:id="rId100"/>
    <p:sldId id="832" r:id="rId101"/>
    <p:sldId id="739" r:id="rId102"/>
    <p:sldId id="828" r:id="rId103"/>
    <p:sldId id="743" r:id="rId104"/>
    <p:sldId id="744" r:id="rId105"/>
    <p:sldId id="808" r:id="rId106"/>
    <p:sldId id="714" r:id="rId107"/>
    <p:sldId id="724" r:id="rId108"/>
    <p:sldId id="725" r:id="rId109"/>
    <p:sldId id="726" r:id="rId110"/>
    <p:sldId id="727" r:id="rId111"/>
    <p:sldId id="728" r:id="rId112"/>
    <p:sldId id="809" r:id="rId113"/>
    <p:sldId id="751" r:id="rId114"/>
    <p:sldId id="752" r:id="rId115"/>
    <p:sldId id="753" r:id="rId116"/>
    <p:sldId id="755" r:id="rId117"/>
    <p:sldId id="756" r:id="rId118"/>
    <p:sldId id="757" r:id="rId119"/>
    <p:sldId id="758" r:id="rId120"/>
    <p:sldId id="759" r:id="rId121"/>
    <p:sldId id="812" r:id="rId122"/>
    <p:sldId id="749" r:id="rId123"/>
    <p:sldId id="811" r:id="rId124"/>
    <p:sldId id="746" r:id="rId125"/>
    <p:sldId id="774" r:id="rId126"/>
    <p:sldId id="775" r:id="rId127"/>
    <p:sldId id="747" r:id="rId128"/>
    <p:sldId id="829" r:id="rId129"/>
    <p:sldId id="776" r:id="rId130"/>
    <p:sldId id="810" r:id="rId131"/>
    <p:sldId id="710" r:id="rId132"/>
    <p:sldId id="712" r:id="rId133"/>
    <p:sldId id="711" r:id="rId134"/>
    <p:sldId id="713" r:id="rId135"/>
    <p:sldId id="729" r:id="rId136"/>
    <p:sldId id="730" r:id="rId137"/>
    <p:sldId id="731" r:id="rId138"/>
    <p:sldId id="732" r:id="rId139"/>
    <p:sldId id="733" r:id="rId140"/>
    <p:sldId id="813" r:id="rId141"/>
    <p:sldId id="721" r:id="rId142"/>
    <p:sldId id="722" r:id="rId143"/>
    <p:sldId id="794" r:id="rId144"/>
    <p:sldId id="854" r:id="rId145"/>
    <p:sldId id="856" r:id="rId146"/>
    <p:sldId id="857" r:id="rId147"/>
    <p:sldId id="858" r:id="rId148"/>
    <p:sldId id="814" r:id="rId149"/>
    <p:sldId id="639" r:id="rId150"/>
    <p:sldId id="645" r:id="rId151"/>
    <p:sldId id="640" r:id="rId152"/>
    <p:sldId id="644" r:id="rId153"/>
    <p:sldId id="653" r:id="rId154"/>
    <p:sldId id="646" r:id="rId155"/>
    <p:sldId id="647" r:id="rId156"/>
    <p:sldId id="648" r:id="rId157"/>
    <p:sldId id="654" r:id="rId158"/>
    <p:sldId id="649" r:id="rId159"/>
    <p:sldId id="655" r:id="rId160"/>
    <p:sldId id="650" r:id="rId161"/>
    <p:sldId id="651" r:id="rId162"/>
    <p:sldId id="652" r:id="rId163"/>
    <p:sldId id="656" r:id="rId164"/>
    <p:sldId id="658" r:id="rId165"/>
    <p:sldId id="870" r:id="rId166"/>
    <p:sldId id="671" r:id="rId167"/>
    <p:sldId id="660" r:id="rId168"/>
    <p:sldId id="698" r:id="rId169"/>
    <p:sldId id="699" r:id="rId170"/>
    <p:sldId id="661" r:id="rId171"/>
    <p:sldId id="700" r:id="rId172"/>
    <p:sldId id="662" r:id="rId173"/>
    <p:sldId id="663" r:id="rId174"/>
    <p:sldId id="859" r:id="rId175"/>
    <p:sldId id="642" r:id="rId176"/>
    <p:sldId id="643" r:id="rId177"/>
    <p:sldId id="777" r:id="rId178"/>
    <p:sldId id="607" r:id="rId179"/>
    <p:sldId id="834" r:id="rId180"/>
    <p:sldId id="585" r:id="rId181"/>
    <p:sldId id="605" r:id="rId182"/>
    <p:sldId id="860" r:id="rId183"/>
    <p:sldId id="606" r:id="rId184"/>
    <p:sldId id="764" r:id="rId185"/>
    <p:sldId id="833" r:id="rId186"/>
    <p:sldId id="862" r:id="rId187"/>
    <p:sldId id="762" r:id="rId188"/>
    <p:sldId id="863" r:id="rId189"/>
    <p:sldId id="763" r:id="rId190"/>
    <p:sldId id="871" r:id="rId191"/>
    <p:sldId id="804" r:id="rId192"/>
    <p:sldId id="893" r:id="rId193"/>
    <p:sldId id="587" r:id="rId194"/>
    <p:sldId id="760" r:id="rId195"/>
    <p:sldId id="761" r:id="rId196"/>
    <p:sldId id="882" r:id="rId197"/>
    <p:sldId id="877" r:id="rId198"/>
    <p:sldId id="888" r:id="rId199"/>
    <p:sldId id="883" r:id="rId200"/>
    <p:sldId id="892" r:id="rId201"/>
    <p:sldId id="884" r:id="rId202"/>
    <p:sldId id="891" r:id="rId203"/>
    <p:sldId id="885" r:id="rId204"/>
    <p:sldId id="889" r:id="rId205"/>
    <p:sldId id="886" r:id="rId206"/>
    <p:sldId id="890" r:id="rId207"/>
    <p:sldId id="815" r:id="rId208"/>
    <p:sldId id="790" r:id="rId209"/>
    <p:sldId id="791" r:id="rId210"/>
    <p:sldId id="792" r:id="rId211"/>
    <p:sldId id="816" r:id="rId212"/>
    <p:sldId id="675" r:id="rId213"/>
    <p:sldId id="676" r:id="rId214"/>
    <p:sldId id="801" r:id="rId215"/>
    <p:sldId id="802" r:id="rId216"/>
    <p:sldId id="689" r:id="rId217"/>
    <p:sldId id="770" r:id="rId218"/>
    <p:sldId id="771" r:id="rId219"/>
    <p:sldId id="867" r:id="rId220"/>
    <p:sldId id="868" r:id="rId221"/>
    <p:sldId id="869" r:id="rId222"/>
    <p:sldId id="864" r:id="rId223"/>
    <p:sldId id="793" r:id="rId224"/>
    <p:sldId id="778" r:id="rId225"/>
    <p:sldId id="780" r:id="rId226"/>
    <p:sldId id="781" r:id="rId227"/>
    <p:sldId id="783" r:id="rId228"/>
    <p:sldId id="785" r:id="rId229"/>
    <p:sldId id="786" r:id="rId230"/>
    <p:sldId id="831" r:id="rId231"/>
    <p:sldId id="788" r:id="rId232"/>
    <p:sldId id="787" r:id="rId233"/>
    <p:sldId id="789" r:id="rId234"/>
    <p:sldId id="797" r:id="rId235"/>
    <p:sldId id="796" r:id="rId236"/>
    <p:sldId id="836" r:id="rId237"/>
    <p:sldId id="866" r:id="rId238"/>
    <p:sldId id="909" r:id="rId239"/>
    <p:sldId id="908" r:id="rId240"/>
    <p:sldId id="910" r:id="rId241"/>
    <p:sldId id="911" r:id="rId242"/>
    <p:sldId id="912" r:id="rId243"/>
    <p:sldId id="913" r:id="rId244"/>
    <p:sldId id="914" r:id="rId245"/>
    <p:sldId id="926" r:id="rId246"/>
    <p:sldId id="927" r:id="rId247"/>
    <p:sldId id="928" r:id="rId248"/>
    <p:sldId id="929" r:id="rId249"/>
    <p:sldId id="930" r:id="rId250"/>
    <p:sldId id="865" r:id="rId2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F53"/>
    <a:srgbClr val="E90919"/>
    <a:srgbClr val="FFC90E"/>
    <a:srgbClr val="3BBE8C"/>
    <a:srgbClr val="FE1212"/>
    <a:srgbClr val="EE2227"/>
    <a:srgbClr val="17A889"/>
    <a:srgbClr val="FF7F27"/>
    <a:srgbClr val="00FF8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viewProps" Target="view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theme" Target="theme/theme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tableStyles" Target="tableStyle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155</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170</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196</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197</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199</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200</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207</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236</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239</a:t>
            </a:fld>
            <a:endParaRPr lang="en-US"/>
          </a:p>
        </p:txBody>
      </p:sp>
    </p:spTree>
    <p:extLst>
      <p:ext uri="{BB962C8B-B14F-4D97-AF65-F5344CB8AC3E}">
        <p14:creationId xmlns:p14="http://schemas.microsoft.com/office/powerpoint/2010/main" val="2922032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240</a:t>
            </a:fld>
            <a:endParaRPr lang="en-US"/>
          </a:p>
        </p:txBody>
      </p:sp>
    </p:spTree>
    <p:extLst>
      <p:ext uri="{BB962C8B-B14F-4D97-AF65-F5344CB8AC3E}">
        <p14:creationId xmlns:p14="http://schemas.microsoft.com/office/powerpoint/2010/main" val="2628724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241</a:t>
            </a:fld>
            <a:endParaRPr lang="en-US"/>
          </a:p>
        </p:txBody>
      </p:sp>
    </p:spTree>
    <p:extLst>
      <p:ext uri="{BB962C8B-B14F-4D97-AF65-F5344CB8AC3E}">
        <p14:creationId xmlns:p14="http://schemas.microsoft.com/office/powerpoint/2010/main" val="2431162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242</a:t>
            </a:fld>
            <a:endParaRPr lang="en-US"/>
          </a:p>
        </p:txBody>
      </p:sp>
    </p:spTree>
    <p:extLst>
      <p:ext uri="{BB962C8B-B14F-4D97-AF65-F5344CB8AC3E}">
        <p14:creationId xmlns:p14="http://schemas.microsoft.com/office/powerpoint/2010/main" val="229487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243</a:t>
            </a:fld>
            <a:endParaRPr lang="en-US"/>
          </a:p>
        </p:txBody>
      </p:sp>
    </p:spTree>
    <p:extLst>
      <p:ext uri="{BB962C8B-B14F-4D97-AF65-F5344CB8AC3E}">
        <p14:creationId xmlns:p14="http://schemas.microsoft.com/office/powerpoint/2010/main" val="2225162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244</a:t>
            </a:fld>
            <a:endParaRPr lang="en-US"/>
          </a:p>
        </p:txBody>
      </p:sp>
    </p:spTree>
    <p:extLst>
      <p:ext uri="{BB962C8B-B14F-4D97-AF65-F5344CB8AC3E}">
        <p14:creationId xmlns:p14="http://schemas.microsoft.com/office/powerpoint/2010/main" val="1642749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245</a:t>
            </a:fld>
            <a:endParaRPr lang="en-US"/>
          </a:p>
        </p:txBody>
      </p:sp>
    </p:spTree>
    <p:extLst>
      <p:ext uri="{BB962C8B-B14F-4D97-AF65-F5344CB8AC3E}">
        <p14:creationId xmlns:p14="http://schemas.microsoft.com/office/powerpoint/2010/main" val="3392849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246</a:t>
            </a:fld>
            <a:endParaRPr lang="en-US"/>
          </a:p>
        </p:txBody>
      </p:sp>
    </p:spTree>
    <p:extLst>
      <p:ext uri="{BB962C8B-B14F-4D97-AF65-F5344CB8AC3E}">
        <p14:creationId xmlns:p14="http://schemas.microsoft.com/office/powerpoint/2010/main" val="1654922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247</a:t>
            </a:fld>
            <a:endParaRPr lang="en-US"/>
          </a:p>
        </p:txBody>
      </p:sp>
    </p:spTree>
    <p:extLst>
      <p:ext uri="{BB962C8B-B14F-4D97-AF65-F5344CB8AC3E}">
        <p14:creationId xmlns:p14="http://schemas.microsoft.com/office/powerpoint/2010/main" val="3299199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248</a:t>
            </a:fld>
            <a:endParaRPr lang="en-US"/>
          </a:p>
        </p:txBody>
      </p:sp>
    </p:spTree>
    <p:extLst>
      <p:ext uri="{BB962C8B-B14F-4D97-AF65-F5344CB8AC3E}">
        <p14:creationId xmlns:p14="http://schemas.microsoft.com/office/powerpoint/2010/main" val="579471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249</a:t>
            </a:fld>
            <a:endParaRPr lang="en-US"/>
          </a:p>
        </p:txBody>
      </p:sp>
    </p:spTree>
    <p:extLst>
      <p:ext uri="{BB962C8B-B14F-4D97-AF65-F5344CB8AC3E}">
        <p14:creationId xmlns:p14="http://schemas.microsoft.com/office/powerpoint/2010/main" val="3421006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a:t>
            </a:fld>
            <a:endParaRPr lang="en-US"/>
          </a:p>
        </p:txBody>
      </p:sp>
    </p:spTree>
    <p:extLst>
      <p:ext uri="{BB962C8B-B14F-4D97-AF65-F5344CB8AC3E}">
        <p14:creationId xmlns:p14="http://schemas.microsoft.com/office/powerpoint/2010/main" val="79194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a:t>
            </a:fld>
            <a:endParaRPr lang="en-US"/>
          </a:p>
        </p:txBody>
      </p:sp>
    </p:spTree>
    <p:extLst>
      <p:ext uri="{BB962C8B-B14F-4D97-AF65-F5344CB8AC3E}">
        <p14:creationId xmlns:p14="http://schemas.microsoft.com/office/powerpoint/2010/main" val="8891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71</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140</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146</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150</a:t>
            </a:fld>
            <a:endParaRPr lang="en-US"/>
          </a:p>
        </p:txBody>
      </p:sp>
    </p:spTree>
    <p:extLst>
      <p:ext uri="{BB962C8B-B14F-4D97-AF65-F5344CB8AC3E}">
        <p14:creationId xmlns:p14="http://schemas.microsoft.com/office/powerpoint/2010/main" val="108874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32558" y="3248323"/>
            <a:ext cx="8686800" cy="2923877"/>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First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Second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DC3958"/>
                </a:solidFill>
                <a:latin typeface="Consolas" panose="020B0609020204030204" pitchFamily="49" charset="0"/>
              </a:rPr>
              <a:t>  x</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19581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00273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258601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2296852513"/>
              </p:ext>
            </p:extLst>
          </p:nvPr>
        </p:nvGraphicFramePr>
        <p:xfrm>
          <a:off x="152400" y="301244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21920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1905000"/>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106242586"/>
              </p:ext>
            </p:extLst>
          </p:nvPr>
        </p:nvGraphicFramePr>
        <p:xfrm>
          <a:off x="152400" y="2331422"/>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82296"/>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667000"/>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497298"/>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623765"/>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182880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3813208"/>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5146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188589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6795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200329"/>
          </a:xfrm>
          <a:prstGeom prst="rect">
            <a:avLst/>
          </a:prstGeom>
        </p:spPr>
        <p:txBody>
          <a:bodyPr wrap="square">
            <a:spAutoFit/>
          </a:bodyPr>
          <a:lstStyle/>
          <a:p>
            <a:r>
              <a:rPr lang="en-IN" dirty="0">
                <a:latin typeface="Segoe UI Light" panose="020B0502040204020203" pitchFamily="34" charset="0"/>
                <a:cs typeface="Segoe UI Light" panose="020B0502040204020203" pitchFamily="34" charset="0"/>
              </a:rPr>
              <a:t>The &lt;script&gt; tag is used to define a client-side script (JavaScript). The &lt;script&gt;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209800"/>
            <a:ext cx="8839200" cy="400110"/>
          </a:xfrm>
          <a:prstGeom prst="rect">
            <a:avLst/>
          </a:prstGeom>
          <a:solidFill>
            <a:schemeClr val="bg2">
              <a:lumMod val="10000"/>
            </a:schemeClr>
          </a:solid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066800"/>
            <a:ext cx="8839200" cy="2031325"/>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FF7F27"/>
                </a:solidFill>
                <a:latin typeface="Arial" panose="020B0604020202020204" pitchFamily="34" charset="0"/>
                <a:cs typeface="Arial" panose="020B0604020202020204" pitchFamily="34" charset="0"/>
              </a:rPr>
              <a:t>Between the </a:t>
            </a:r>
            <a:r>
              <a:rPr lang="en-US" sz="2800" b="1" dirty="0">
                <a:solidFill>
                  <a:srgbClr val="FF7F27"/>
                </a:solidFill>
                <a:latin typeface="Arial" panose="020B0604020202020204" pitchFamily="34" charset="0"/>
                <a:cs typeface="Arial" panose="020B0604020202020204" pitchFamily="34" charset="0"/>
              </a:rPr>
              <a:t>head</a:t>
            </a:r>
            <a:r>
              <a:rPr lang="en-US" sz="2000" b="1" dirty="0">
                <a:solidFill>
                  <a:srgbClr val="FF7F27"/>
                </a:solidFill>
                <a:latin typeface="Arial" panose="020B0604020202020204" pitchFamily="34" charset="0"/>
                <a:cs typeface="Arial" panose="020B0604020202020204" pitchFamily="34" charset="0"/>
              </a:rPr>
              <a:t> </a:t>
            </a:r>
            <a:r>
              <a:rPr lang="en-US" sz="2800" b="1" dirty="0">
                <a:solidFill>
                  <a:srgbClr val="FF7F27"/>
                </a:solidFill>
                <a:latin typeface="Arial" panose="020B0604020202020204" pitchFamily="34" charset="0"/>
                <a:cs typeface="Arial" panose="020B0604020202020204" pitchFamily="34" charset="0"/>
              </a:rPr>
              <a:t>tag</a:t>
            </a:r>
            <a:r>
              <a:rPr lang="en-US" sz="2000" b="1" dirty="0">
                <a:solidFill>
                  <a:srgbClr val="FF7F27"/>
                </a:solidFill>
                <a:latin typeface="Arial" panose="020B0604020202020204" pitchFamily="34" charset="0"/>
                <a:cs typeface="Arial" panose="020B0604020202020204" pitchFamily="34" charset="0"/>
              </a:rPr>
              <a:t>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Between </a:t>
            </a:r>
            <a:r>
              <a:rPr lang="en-US" sz="2000" dirty="0">
                <a:solidFill>
                  <a:srgbClr val="FF7F27"/>
                </a:solidFill>
                <a:latin typeface="Arial" panose="020B0604020202020204" pitchFamily="34" charset="0"/>
                <a:cs typeface="Arial" panose="020B0604020202020204" pitchFamily="34" charset="0"/>
              </a:rPr>
              <a:t>the </a:t>
            </a:r>
            <a:r>
              <a:rPr lang="en-US" sz="2800" b="1" dirty="0">
                <a:solidFill>
                  <a:srgbClr val="FF7F27"/>
                </a:solidFill>
                <a:latin typeface="Arial" panose="020B0604020202020204" pitchFamily="34" charset="0"/>
                <a:cs typeface="Arial" panose="020B0604020202020204" pitchFamily="34" charset="0"/>
              </a:rPr>
              <a:t>body tag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In </a:t>
            </a:r>
            <a:r>
              <a:rPr lang="en-US" sz="2800" b="1" dirty="0">
                <a:solidFill>
                  <a:srgbClr val="FF7F27"/>
                </a:solidFill>
                <a:latin typeface="Arial" panose="020B0604020202020204" pitchFamily="34" charset="0"/>
                <a:cs typeface="Arial" panose="020B0604020202020204" pitchFamily="34" charset="0"/>
              </a:rPr>
              <a:t>.js file </a:t>
            </a:r>
            <a:r>
              <a:rPr lang="en-US" sz="2000" dirty="0">
                <a:solidFill>
                  <a:srgbClr val="FF7F27"/>
                </a:solidFill>
                <a:latin typeface="Arial" panose="020B0604020202020204" pitchFamily="34" charset="0"/>
                <a:cs typeface="Arial" panose="020B0604020202020204" pitchFamily="34" charset="0"/>
              </a:rPr>
              <a:t>(external </a:t>
            </a:r>
            <a:r>
              <a:rPr lang="en-US" sz="2000" dirty="0" smtClean="0">
                <a:solidFill>
                  <a:srgbClr val="FF7F27"/>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909457" y="1072565"/>
            <a:ext cx="3962400" cy="707886"/>
          </a:xfrm>
          <a:prstGeom prst="rect">
            <a:avLst/>
          </a:prstGeom>
        </p:spPr>
        <p:txBody>
          <a:bodyPr wrap="square">
            <a:spAutoFit/>
          </a:bodyPr>
          <a:lstStyle/>
          <a:p>
            <a:r>
              <a:rPr lang="en-IN" sz="2000" b="1" dirty="0">
                <a:solidFill>
                  <a:schemeClr val="accent4">
                    <a:lumMod val="50000"/>
                  </a:schemeClr>
                </a:solidFill>
                <a:latin typeface="Segoe UI Light" panose="020B0502040204020203" pitchFamily="34" charset="0"/>
                <a:cs typeface="Segoe UI Light" panose="020B0502040204020203" pitchFamily="34" charset="0"/>
              </a:rPr>
              <a:t>Note: The external script file cannot contain the &lt;script&gt; tag.</a:t>
            </a:r>
          </a:p>
        </p:txBody>
      </p:sp>
      <p:sp>
        <p:nvSpPr>
          <p:cNvPr id="5" name="Rectangle 4"/>
          <p:cNvSpPr/>
          <p:nvPr/>
        </p:nvSpPr>
        <p:spPr>
          <a:xfrm>
            <a:off x="152400" y="3352800"/>
            <a:ext cx="8839200" cy="1477328"/>
          </a:xfrm>
          <a:prstGeom prst="rect">
            <a:avLst/>
          </a:prstGeom>
          <a:solidFill>
            <a:schemeClr val="bg2">
              <a:lumMod val="10000"/>
            </a:schemeClr>
          </a:solidFill>
        </p:spPr>
        <p:txBody>
          <a:bodyPr wrap="square">
            <a:spAutoFit/>
          </a:bodyPr>
          <a:lstStyle/>
          <a:p>
            <a:pPr>
              <a:lnSpc>
                <a:spcPct val="150000"/>
              </a:lnSpc>
            </a:pP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"text/javascript"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'application/javascript'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209800"/>
            <a:ext cx="8839200" cy="1692771"/>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209800"/>
            <a:ext cx="8839200" cy="707886"/>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221069"/>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2004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514600"/>
            <a:ext cx="8839200" cy="707886"/>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5146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828800"/>
            <a:ext cx="8763000" cy="1015663"/>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304800" y="3048000"/>
            <a:ext cx="8534400" cy="2862322"/>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Apple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 </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Key1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Key2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Key3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Value3</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Key = ${</a:t>
            </a:r>
            <a:r>
              <a:rPr lang="en-US" sz="1800" dirty="0">
                <a:solidFill>
                  <a:srgbClr val="DC3958"/>
                </a:solidFill>
                <a:latin typeface="Consolas" panose="020B0609020204030204" pitchFamily="49" charset="0"/>
              </a:rPr>
              <a:t>i</a:t>
            </a:r>
            <a:r>
              <a:rPr lang="en-US" sz="1800" dirty="0">
                <a:solidFill>
                  <a:srgbClr val="889B4A"/>
                </a:solidFill>
                <a:latin typeface="Consolas" panose="020B0609020204030204" pitchFamily="49" charset="0"/>
              </a:rPr>
              <a:t>} and Value =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1676400"/>
            <a:ext cx="8839200" cy="1015663"/>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forEach</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function </a:t>
            </a:r>
            <a:r>
              <a:rPr lang="en-IN" sz="2000" dirty="0" smtClean="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0480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16764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29718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Segoe UI Light" panose="020B0502040204020203" pitchFamily="34" charset="0"/>
                <a:cs typeface="Segoe UI Light" panose="020B0502040204020203" pitchFamily="34" charset="0"/>
              </a:rPr>
              <a:t>In most editors a line of code can be commented out </a:t>
            </a:r>
            <a:r>
              <a:rPr lang="en-IN" sz="2000" dirty="0" smtClean="0">
                <a:latin typeface="Segoe UI Light" panose="020B0502040204020203" pitchFamily="34" charset="0"/>
                <a:cs typeface="Segoe UI Light" panose="020B0502040204020203" pitchFamily="34" charset="0"/>
              </a:rPr>
              <a:t>by </a:t>
            </a:r>
            <a:r>
              <a:rPr lang="en-IN" b="1" i="1" dirty="0" smtClean="0">
                <a:solidFill>
                  <a:srgbClr val="FFC90E"/>
                </a:solidFill>
                <a:latin typeface="Segoe UI Light" panose="020B0502040204020203" pitchFamily="34" charset="0"/>
                <a:cs typeface="Segoe UI Light" panose="020B0502040204020203" pitchFamily="34" charset="0"/>
              </a:rPr>
              <a:t>Ctrl + / </a:t>
            </a:r>
            <a:r>
              <a:rPr lang="en-IN" b="1" i="1" dirty="0">
                <a:latin typeface="Segoe UI Light" panose="020B0502040204020203" pitchFamily="34" charset="0"/>
                <a:cs typeface="Segoe UI Light" panose="020B0502040204020203" pitchFamily="34" charset="0"/>
              </a:rPr>
              <a:t>–</a:t>
            </a:r>
            <a:r>
              <a:rPr lang="en-IN" dirty="0">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for </a:t>
            </a:r>
            <a:r>
              <a:rPr lang="en-IN" sz="2000" dirty="0">
                <a:latin typeface="Segoe UI Light" panose="020B0502040204020203" pitchFamily="34" charset="0"/>
                <a:cs typeface="Segoe UI Light" panose="020B0502040204020203" pitchFamily="34" charset="0"/>
              </a:rPr>
              <a:t>a </a:t>
            </a:r>
            <a:r>
              <a:rPr lang="en-IN" sz="2000" dirty="0" smtClean="0">
                <a:latin typeface="Segoe UI Light" panose="020B0502040204020203" pitchFamily="34" charset="0"/>
                <a:cs typeface="Segoe UI Light" panose="020B0502040204020203" pitchFamily="34" charset="0"/>
              </a:rPr>
              <a:t>single-line  </a:t>
            </a:r>
            <a:r>
              <a:rPr lang="en-IN" sz="2000" b="1" dirty="0" smtClean="0">
                <a:solidFill>
                  <a:srgbClr val="E90919"/>
                </a:solidFill>
                <a:latin typeface="Segoe UI Light" panose="020B0502040204020203" pitchFamily="34" charset="0"/>
                <a:cs typeface="Segoe UI Light" panose="020B0502040204020203" pitchFamily="34" charset="0"/>
              </a:rPr>
              <a:t>//</a:t>
            </a:r>
            <a:r>
              <a:rPr lang="en-IN" sz="2000" dirty="0" smtClean="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comment and something like </a:t>
            </a:r>
            <a:r>
              <a:rPr lang="en-IN" b="1" i="1" dirty="0" smtClean="0">
                <a:solidFill>
                  <a:srgbClr val="FFC90E"/>
                </a:solidFill>
                <a:latin typeface="Segoe UI Light" panose="020B0502040204020203" pitchFamily="34" charset="0"/>
                <a:cs typeface="Segoe UI Light" panose="020B0502040204020203" pitchFamily="34" charset="0"/>
              </a:rPr>
              <a:t>Shift + Alt + A </a:t>
            </a:r>
            <a:r>
              <a:rPr lang="en-IN" sz="2000" b="1" i="1" dirty="0">
                <a:latin typeface="Segoe UI Light" panose="020B0502040204020203" pitchFamily="34" charset="0"/>
                <a:cs typeface="Segoe UI Light" panose="020B0502040204020203" pitchFamily="34" charset="0"/>
              </a:rPr>
              <a:t>–</a:t>
            </a:r>
            <a:r>
              <a:rPr lang="en-IN" sz="2000" dirty="0">
                <a:latin typeface="Segoe UI Light" panose="020B0502040204020203" pitchFamily="34" charset="0"/>
                <a:cs typeface="Segoe UI Light" panose="020B0502040204020203" pitchFamily="34" charset="0"/>
              </a:rPr>
              <a:t> for multiline </a:t>
            </a:r>
            <a:r>
              <a:rPr lang="en-IN" sz="2000" b="1" dirty="0" smtClean="0">
                <a:solidFill>
                  <a:srgbClr val="E90919"/>
                </a:solidFill>
                <a:latin typeface="Segoe UI Light" panose="020B0502040204020203" pitchFamily="34" charset="0"/>
                <a:cs typeface="Segoe UI Light" panose="020B0502040204020203" pitchFamily="34" charset="0"/>
              </a:rPr>
              <a:t>/*  */ </a:t>
            </a:r>
            <a:r>
              <a:rPr lang="en-IN" sz="2000" dirty="0" smtClean="0">
                <a:latin typeface="Segoe UI Light" panose="020B0502040204020203" pitchFamily="34" charset="0"/>
                <a:cs typeface="Segoe UI Light" panose="020B0502040204020203" pitchFamily="34" charset="0"/>
              </a:rPr>
              <a:t>comments</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424263080"/>
              </p:ext>
            </p:extLst>
          </p:nvPr>
        </p:nvGraphicFramePr>
        <p:xfrm>
          <a:off x="152400" y="15646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sp>
        <p:nvSpPr>
          <p:cNvPr id="4" name="Rectangle 3"/>
          <p:cNvSpPr/>
          <p:nvPr/>
        </p:nvSpPr>
        <p:spPr>
          <a:xfrm>
            <a:off x="152400" y="4369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2" name="Rectangle 11"/>
          <p:cNvSpPr/>
          <p:nvPr/>
        </p:nvSpPr>
        <p:spPr>
          <a:xfrm>
            <a:off x="228600" y="409569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276600"/>
            <a:ext cx="8686800" cy="707886"/>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200400"/>
            <a:ext cx="8686800" cy="707886"/>
          </a:xfrm>
          <a:prstGeom prst="rect">
            <a:avLst/>
          </a:prstGeom>
          <a:solidFill>
            <a:schemeClr val="bg2">
              <a:lumMod val="10000"/>
            </a:schemeClr>
          </a:solid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337137"/>
            <a:ext cx="8686800" cy="1015663"/>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chemeClr val="bg1">
                    <a:lumMod val="85000"/>
                  </a:schemeClr>
                </a:solidFill>
                <a:latin typeface="Consolas" panose="020B0609020204030204" pitchFamily="49" charset="0"/>
              </a:rPr>
              <a:t>(func</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 </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param1, param2,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chemeClr val="bg1">
                    <a:lumMod val="85000"/>
                  </a:schemeClr>
                </a:solidFill>
                <a:latin typeface="Consolas" panose="020B0609020204030204" pitchFamily="49" charset="0"/>
              </a:rPr>
              <a:t>(code</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95400"/>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grpSp>
        <p:nvGrpSpPr>
          <p:cNvPr id="6" name="Group 5"/>
          <p:cNvGrpSpPr/>
          <p:nvPr/>
        </p:nvGrpSpPr>
        <p:grpSpPr>
          <a:xfrm>
            <a:off x="304800" y="3682616"/>
            <a:ext cx="8572500" cy="1200329"/>
            <a:chOff x="304800" y="3682616"/>
            <a:chExt cx="8572500" cy="1200329"/>
          </a:xfrm>
        </p:grpSpPr>
        <p:sp>
          <p:nvSpPr>
            <p:cNvPr id="4" name="Rectangle 3"/>
            <p:cNvSpPr/>
            <p:nvPr/>
          </p:nvSpPr>
          <p:spPr>
            <a:xfrm>
              <a:off x="304800" y="3682616"/>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682616"/>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gr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286000"/>
            <a:ext cx="8686800" cy="1015663"/>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func</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 </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param1, param2,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code</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2098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9" name="Rectangle 8"/>
          <p:cNvSpPr/>
          <p:nvPr/>
        </p:nvSpPr>
        <p:spPr>
          <a:xfrm>
            <a:off x="76200" y="1295400"/>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2883426"/>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477328"/>
          </a:xfrm>
          <a:prstGeom prst="rect">
            <a:avLst/>
          </a:prstGeom>
        </p:spPr>
        <p:txBody>
          <a:bodyPr wrap="square">
            <a:spAutoFit/>
          </a:bodyPr>
          <a:lstStyle/>
          <a:p>
            <a:r>
              <a:rPr lang="en-IN" sz="1800" dirty="0">
                <a:solidFill>
                  <a:schemeClr val="bg1">
                    <a:lumMod val="65000"/>
                  </a:schemeClr>
                </a:solidFill>
              </a:rPr>
              <a:t>{</a:t>
            </a:r>
            <a:r>
              <a:rPr lang="en-IN" sz="1800" dirty="0"/>
              <a:t> </a:t>
            </a:r>
            <a:endParaRPr lang="en-IN" sz="1800" dirty="0" smtClean="0"/>
          </a:p>
          <a:p>
            <a:r>
              <a:rPr lang="en-IN" sz="1800" dirty="0"/>
              <a:t> </a:t>
            </a:r>
            <a:r>
              <a:rPr lang="en-IN" sz="1800" dirty="0" smtClean="0"/>
              <a:t>   </a:t>
            </a:r>
            <a:r>
              <a:rPr lang="en-IN" sz="1800" dirty="0" smtClean="0">
                <a:solidFill>
                  <a:srgbClr val="0070C0"/>
                </a:solidFill>
              </a:rPr>
              <a:t>ID</a:t>
            </a:r>
            <a:r>
              <a:rPr lang="en-IN" sz="1800" dirty="0"/>
              <a:t>: </a:t>
            </a:r>
            <a:r>
              <a:rPr lang="en-IN" sz="1800" dirty="0">
                <a:solidFill>
                  <a:srgbClr val="92D050"/>
                </a:solidFill>
              </a:rPr>
              <a:t>1001</a:t>
            </a:r>
            <a:r>
              <a:rPr lang="en-IN" sz="1800" dirty="0"/>
              <a:t>,</a:t>
            </a:r>
          </a:p>
          <a:p>
            <a:r>
              <a:rPr lang="en-IN" sz="1800" dirty="0" smtClean="0"/>
              <a:t>    </a:t>
            </a:r>
            <a:r>
              <a:rPr lang="en-IN" sz="1800" dirty="0">
                <a:solidFill>
                  <a:srgbClr val="0070C0"/>
                </a:solidFill>
              </a:rPr>
              <a:t>Name</a:t>
            </a:r>
            <a:r>
              <a:rPr lang="en-IN" sz="1800" dirty="0"/>
              <a:t>: '</a:t>
            </a:r>
            <a:r>
              <a:rPr lang="en-IN" sz="1800" dirty="0">
                <a:solidFill>
                  <a:srgbClr val="92D050"/>
                </a:solidFill>
              </a:rPr>
              <a:t>Saleel Bagde</a:t>
            </a:r>
            <a:r>
              <a:rPr lang="en-IN" sz="1800" dirty="0"/>
              <a:t>',</a:t>
            </a:r>
          </a:p>
          <a:p>
            <a:r>
              <a:rPr lang="en-IN" sz="1800" dirty="0" smtClean="0"/>
              <a:t>    </a:t>
            </a:r>
            <a:r>
              <a:rPr lang="en-IN" sz="1800" dirty="0">
                <a:solidFill>
                  <a:srgbClr val="0070C0"/>
                </a:solidFill>
              </a:rPr>
              <a:t>Qualification</a:t>
            </a:r>
            <a:r>
              <a:rPr lang="en-IN" sz="1800" dirty="0"/>
              <a:t>: </a:t>
            </a:r>
            <a:r>
              <a:rPr lang="en-IN" sz="1800" dirty="0">
                <a:solidFill>
                  <a:schemeClr val="bg1">
                    <a:lumMod val="65000"/>
                  </a:schemeClr>
                </a:solidFill>
              </a:rPr>
              <a:t>{</a:t>
            </a:r>
            <a:r>
              <a:rPr lang="en-IN" sz="1800" dirty="0"/>
              <a:t> </a:t>
            </a:r>
            <a:r>
              <a:rPr lang="en-IN" sz="1800" dirty="0">
                <a:solidFill>
                  <a:srgbClr val="0070C0"/>
                </a:solidFill>
              </a:rPr>
              <a:t>SSC</a:t>
            </a:r>
            <a:r>
              <a:rPr lang="en-IN" sz="1800" dirty="0"/>
              <a:t>: '</a:t>
            </a:r>
            <a:r>
              <a:rPr lang="en-IN" sz="1800" dirty="0">
                <a:solidFill>
                  <a:srgbClr val="92D050"/>
                </a:solidFill>
              </a:rPr>
              <a:t>Gujarat Board</a:t>
            </a:r>
            <a:r>
              <a:rPr lang="en-IN" sz="1800" dirty="0"/>
              <a:t>', </a:t>
            </a:r>
            <a:r>
              <a:rPr lang="en-IN" sz="1800" dirty="0">
                <a:solidFill>
                  <a:srgbClr val="0070C0"/>
                </a:solidFill>
              </a:rPr>
              <a:t>percentage</a:t>
            </a:r>
            <a:r>
              <a:rPr lang="en-IN" sz="1800" dirty="0"/>
              <a:t>: </a:t>
            </a:r>
            <a:r>
              <a:rPr lang="en-IN" sz="1800" dirty="0">
                <a:solidFill>
                  <a:srgbClr val="92D050"/>
                </a:solidFill>
              </a:rPr>
              <a:t>60</a:t>
            </a:r>
            <a:r>
              <a:rPr lang="en-IN" sz="1800" dirty="0"/>
              <a:t> </a:t>
            </a:r>
            <a:r>
              <a:rPr lang="en-IN" sz="1800" dirty="0">
                <a:solidFill>
                  <a:schemeClr val="bg1">
                    <a:lumMod val="65000"/>
                  </a:schemeClr>
                </a:solidFill>
              </a:rPr>
              <a:t>} </a:t>
            </a:r>
            <a:endParaRPr lang="en-IN" sz="1800" dirty="0" smtClean="0">
              <a:solidFill>
                <a:schemeClr val="bg1">
                  <a:lumMod val="65000"/>
                </a:schemeClr>
              </a:solidFill>
            </a:endParaRPr>
          </a:p>
          <a:p>
            <a:r>
              <a:rPr lang="en-IN" sz="1800" dirty="0" smtClean="0">
                <a:solidFill>
                  <a:schemeClr val="bg1">
                    <a:lumMod val="65000"/>
                  </a:schemeClr>
                </a:solidFill>
              </a:rPr>
              <a:t>}</a:t>
            </a:r>
            <a:endParaRPr lang="en-IN" sz="1800" dirty="0">
              <a:solidFill>
                <a:schemeClr val="bg1">
                  <a:lumMod val="65000"/>
                </a:schemeClr>
              </a:solidFill>
            </a:endParaRPr>
          </a:p>
        </p:txBody>
      </p:sp>
      <p:sp>
        <p:nvSpPr>
          <p:cNvPr id="4" name="Rectangle 3"/>
          <p:cNvSpPr/>
          <p:nvPr/>
        </p:nvSpPr>
        <p:spPr>
          <a:xfrm>
            <a:off x="315927" y="1161871"/>
            <a:ext cx="3147015" cy="400110"/>
          </a:xfrm>
          <a:prstGeom prst="rect">
            <a:avLst/>
          </a:prstGeom>
        </p:spPr>
        <p:txBody>
          <a:bodyPr wrap="non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Student</a:t>
            </a:r>
            <a:r>
              <a:rPr lang="en-IN" sz="2000" dirty="0" smtClean="0">
                <a:solidFill>
                  <a:srgbClr val="D4D4D4"/>
                </a:solidFill>
                <a:latin typeface="Consolas" panose="020B0609020204030204" pitchFamily="49" charset="0"/>
              </a:rPr>
              <a:t>);</a:t>
            </a:r>
            <a:endParaRPr lang="en-IN" sz="2000"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676400"/>
            <a:ext cx="8610600" cy="1938992"/>
          </a:xfrm>
          <a:prstGeom prst="rect">
            <a:avLst/>
          </a:prstGeom>
          <a:solidFill>
            <a:schemeClr val="bg2">
              <a:lumMod val="10000"/>
            </a:schemeClr>
          </a:solidFill>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rgbClr val="00B050"/>
                </a:solidFill>
                <a:latin typeface="Consolas" panose="020B0609020204030204" pitchFamily="49" charset="0"/>
              </a:rPr>
              <a:t>// empty array</a:t>
            </a:r>
            <a:endParaRPr lang="en-IN" sz="2000" dirty="0" smtClean="0">
              <a:solidFill>
                <a:srgbClr val="00B050"/>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6554976"/>
              </p:ext>
            </p:extLst>
          </p:nvPr>
        </p:nvGraphicFramePr>
        <p:xfrm>
          <a:off x="1566600" y="4237777"/>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314700" y="4267384"/>
            <a:ext cx="1562100" cy="458055"/>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3369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7338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38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@param - JSDoc</a:t>
            </a:r>
            <a:endParaRPr lang="en-US" sz="6000" dirty="0"/>
          </a:p>
        </p:txBody>
      </p:sp>
      <p:sp>
        <p:nvSpPr>
          <p:cNvPr id="3" name="Rectangle 2"/>
          <p:cNvSpPr/>
          <p:nvPr/>
        </p:nvSpPr>
        <p:spPr>
          <a:xfrm>
            <a:off x="119742" y="3429000"/>
            <a:ext cx="8871858" cy="397032"/>
          </a:xfrm>
          <a:prstGeom prst="rect">
            <a:avLst/>
          </a:prstGeom>
          <a:solidFill>
            <a:srgbClr val="F6F23A"/>
          </a:solidFill>
        </p:spPr>
        <p:txBody>
          <a:bodyPr wrap="square">
            <a:spAutoFit/>
          </a:bodyPr>
          <a:lstStyle/>
          <a:p>
            <a:r>
              <a:rPr lang="en-IN" sz="1980" i="1" dirty="0">
                <a:latin typeface="Segoe UI Light" panose="020B0502040204020203" pitchFamily="34" charset="0"/>
                <a:cs typeface="Segoe UI Light" panose="020B0502040204020203" pitchFamily="34" charset="0"/>
              </a:rPr>
              <a:t>The </a:t>
            </a:r>
            <a:r>
              <a:rPr lang="en-IN" sz="1980" b="1" i="1" dirty="0">
                <a:latin typeface="Segoe UI Light" panose="020B0502040204020203" pitchFamily="34" charset="0"/>
                <a:cs typeface="Segoe UI Light" panose="020B0502040204020203" pitchFamily="34" charset="0"/>
              </a:rPr>
              <a:t>@param</a:t>
            </a:r>
            <a:r>
              <a:rPr lang="en-IN" sz="1980" i="1" dirty="0">
                <a:latin typeface="Segoe UI Light" panose="020B0502040204020203" pitchFamily="34" charset="0"/>
                <a:cs typeface="Segoe UI Light" panose="020B0502040204020203" pitchFamily="34" charset="0"/>
              </a:rPr>
              <a:t> tag provides the name, type, and description of a function parameter.</a:t>
            </a:r>
          </a:p>
        </p:txBody>
      </p:sp>
      <p:sp>
        <p:nvSpPr>
          <p:cNvPr id="5" name="Rectangle 4"/>
          <p:cNvSpPr/>
          <p:nvPr/>
        </p:nvSpPr>
        <p:spPr>
          <a:xfrm>
            <a:off x="119743" y="0"/>
            <a:ext cx="4071258" cy="2862322"/>
          </a:xfrm>
          <a:prstGeom prst="rect">
            <a:avLst/>
          </a:prstGeom>
        </p:spPr>
        <p:txBody>
          <a:bodyPr wrap="square">
            <a:spAutoFit/>
          </a:bodyPr>
          <a:lstStyle/>
          <a:p>
            <a:r>
              <a:rPr lang="en-IN" sz="2000" i="1" dirty="0">
                <a:solidFill>
                  <a:srgbClr val="00B050"/>
                </a:solidFill>
                <a:latin typeface="Consolas" panose="020B0609020204030204" pitchFamily="49" charset="0"/>
              </a:rPr>
              <a:t>//Name only</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chemeClr val="bg1">
                    <a:lumMod val="65000"/>
                  </a:schemeClr>
                </a:solidFill>
                <a:latin typeface="Consolas" panose="020B0609020204030204" pitchFamily="49" charset="0"/>
              </a:rPr>
              <a:t> </a:t>
            </a:r>
            <a:r>
              <a:rPr lang="en-IN" sz="2000" i="1" dirty="0">
                <a:solidFill>
                  <a:srgbClr val="FB9A4B"/>
                </a:solidFill>
                <a:latin typeface="Consolas" panose="020B0609020204030204" pitchFamily="49" charset="0"/>
              </a:rPr>
              <a:t>a</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r>
              <a:rPr lang="en-IN" sz="2000" dirty="0">
                <a:solidFill>
                  <a:schemeClr val="bg1">
                    <a:lumMod val="50000"/>
                  </a:schemeClr>
                </a:solidFill>
                <a:latin typeface="Consolas" panose="020B0609020204030204" pitchFamily="49" charset="0"/>
              </a:rPr>
              <a:t> </a:t>
            </a:r>
            <a:r>
              <a:rPr lang="en-IN" sz="2000" dirty="0">
                <a:solidFill>
                  <a:schemeClr val="bg1">
                    <a:lumMod val="65000"/>
                  </a:schemeClr>
                </a:solidFill>
                <a:latin typeface="Consolas" panose="020B0609020204030204" pitchFamily="49" charset="0"/>
              </a:rPr>
              <a:t>{</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6" name="Rectangle 5"/>
          <p:cNvSpPr/>
          <p:nvPr/>
        </p:nvSpPr>
        <p:spPr>
          <a:xfrm>
            <a:off x="4947557" y="0"/>
            <a:ext cx="4038600" cy="2862322"/>
          </a:xfrm>
          <a:prstGeom prst="rect">
            <a:avLst/>
          </a:prstGeom>
        </p:spPr>
        <p:txBody>
          <a:bodyPr wrap="square">
            <a:spAutoFit/>
          </a:bodyPr>
          <a:lstStyle/>
          <a:p>
            <a:r>
              <a:rPr lang="en-IN" sz="2000" i="1" dirty="0">
                <a:solidFill>
                  <a:srgbClr val="00B050"/>
                </a:solidFill>
                <a:latin typeface="Consolas" panose="020B0609020204030204" pitchFamily="49" charset="0"/>
              </a:rPr>
              <a:t>//Name and type</a:t>
            </a: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b</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7" name="Rectangle 6"/>
          <p:cNvSpPr/>
          <p:nvPr/>
        </p:nvSpPr>
        <p:spPr>
          <a:xfrm>
            <a:off x="0" y="3846814"/>
            <a:ext cx="4947557" cy="2862322"/>
          </a:xfrm>
          <a:prstGeom prst="rect">
            <a:avLst/>
          </a:prstGeom>
        </p:spPr>
        <p:txBody>
          <a:bodyPr wrap="square">
            <a:spAutoFit/>
          </a:bodyPr>
          <a:lstStyle/>
          <a:p>
            <a:r>
              <a:rPr lang="en-IN" sz="2000" i="1" dirty="0">
                <a:solidFill>
                  <a:srgbClr val="00B050"/>
                </a:solidFill>
                <a:latin typeface="Consolas" panose="020B0609020204030204" pitchFamily="49" charset="0"/>
              </a:rPr>
              <a:t>//Name, type, and description</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i="1" dirty="0">
                <a:solidFill>
                  <a:srgbClr val="E7C0C0"/>
                </a:solidFill>
                <a:latin typeface="Consolas" panose="020B0609020204030204" pitchFamily="49" charset="0"/>
              </a:rPr>
              <a:t> </a:t>
            </a:r>
            <a:r>
              <a:rPr lang="en-IN" sz="2000" i="1" dirty="0" smtClean="0">
                <a:solidFill>
                  <a:srgbClr val="E7C0C0"/>
                </a:solidFill>
                <a:latin typeface="Consolas" panose="020B0609020204030204" pitchFamily="49" charset="0"/>
              </a:rPr>
              <a:t>–The description</a:t>
            </a:r>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10" name="Rectangle 9"/>
          <p:cNvSpPr/>
          <p:nvPr/>
        </p:nvSpPr>
        <p:spPr>
          <a:xfrm>
            <a:off x="4947556" y="3846814"/>
            <a:ext cx="4196443" cy="2862322"/>
          </a:xfrm>
          <a:prstGeom prst="rect">
            <a:avLst/>
          </a:prstGeom>
        </p:spPr>
        <p:txBody>
          <a:bodyPr wrap="square">
            <a:spAutoFit/>
          </a:bodyPr>
          <a:lstStyle/>
          <a:p>
            <a:r>
              <a:rPr lang="en-IN" sz="2000" i="1" dirty="0">
                <a:solidFill>
                  <a:srgbClr val="00B050"/>
                </a:solidFill>
                <a:latin typeface="Consolas" panose="020B0609020204030204" pitchFamily="49" charset="0"/>
              </a:rPr>
              <a:t>//Allows any type</a:t>
            </a: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obj</a:t>
            </a:r>
            <a:r>
              <a:rPr lang="en-IN" sz="2000" i="1" dirty="0">
                <a:solidFill>
                  <a:srgbClr val="E7C0C0"/>
                </a:solidFill>
                <a:latin typeface="Consolas" panose="020B0609020204030204" pitchFamily="49" charset="0"/>
              </a:rPr>
              <a:t> -The </a:t>
            </a:r>
            <a:endParaRPr lang="en-IN" sz="2000" i="1" dirty="0" smtClean="0">
              <a:solidFill>
                <a:srgbClr val="E7C0C0"/>
              </a:solidFill>
              <a:latin typeface="Consolas" panose="020B0609020204030204" pitchFamily="49" charset="0"/>
            </a:endParaRPr>
          </a:p>
          <a:p>
            <a:r>
              <a:rPr lang="en-IN" sz="2000" i="1" smtClean="0">
                <a:solidFill>
                  <a:srgbClr val="E7C0C0"/>
                </a:solidFill>
                <a:latin typeface="Consolas" panose="020B0609020204030204" pitchFamily="49" charset="0"/>
              </a:rPr>
              <a:t>description</a:t>
            </a:r>
            <a:endParaRPr lang="en-IN" sz="16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obj</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smtClean="0">
                <a:solidFill>
                  <a:schemeClr val="bg1">
                    <a:lumMod val="65000"/>
                  </a:schemeClr>
                </a:solidFill>
                <a:latin typeface="Consolas" panose="020B0609020204030204" pitchFamily="49" charset="0"/>
              </a:rPr>
              <a:t>(</a:t>
            </a:r>
            <a:r>
              <a:rPr lang="en-IN" sz="2000" i="1" dirty="0" smtClean="0">
                <a:solidFill>
                  <a:srgbClr val="FB9A4B"/>
                </a:solidFill>
                <a:latin typeface="Consolas" panose="020B0609020204030204" pitchFamily="49" charset="0"/>
              </a:rPr>
              <a:t>obj</a:t>
            </a:r>
            <a:r>
              <a:rPr lang="en-IN" sz="2000" dirty="0" smtClean="0">
                <a:solidFill>
                  <a:schemeClr val="bg1">
                    <a:lumMod val="65000"/>
                  </a:schemeClr>
                </a:solidFill>
                <a:latin typeface="Consolas" panose="020B0609020204030204" pitchFamily="49" charset="0"/>
              </a:rPr>
              <a:t>.</a:t>
            </a:r>
            <a:r>
              <a:rPr lang="en-IN" sz="2000" dirty="0" smtClean="0">
                <a:solidFill>
                  <a:srgbClr val="9DF39F"/>
                </a:solidFill>
                <a:latin typeface="Consolas" panose="020B0609020204030204" pitchFamily="49" charset="0"/>
              </a:rPr>
              <a:t>value</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Tree>
    <p:extLst>
      <p:ext uri="{BB962C8B-B14F-4D97-AF65-F5344CB8AC3E}">
        <p14:creationId xmlns:p14="http://schemas.microsoft.com/office/powerpoint/2010/main" val="126775092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152400" y="2337137"/>
            <a:ext cx="8839200" cy="1015663"/>
          </a:xfrm>
          <a:prstGeom prst="rect">
            <a:avLst/>
          </a:prstGeom>
          <a:solidFill>
            <a:schemeClr val="bg2">
              <a:lumMod val="10000"/>
            </a:schemeClr>
          </a:solid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9" name="Rectangle 8"/>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7580550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9" name="Rectangle 8"/>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00B050"/>
                </a:solidFill>
                <a:latin typeface="Consolas" panose="020B0609020204030204" pitchFamily="49" charset="0"/>
              </a:rPr>
              <a:t>//returns 25</a:t>
            </a:r>
            <a:endParaRPr lang="en-IN" sz="2000" dirty="0">
              <a:solidFill>
                <a:srgbClr val="00B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140274620"/>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447800"/>
                <a:gridCol w="75522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findIndex</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535516539"/>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114667"/>
            <a:ext cx="8839200" cy="707886"/>
          </a:xfrm>
          <a:prstGeom prst="rect">
            <a:avLst/>
          </a:prstGeom>
          <a:solidFill>
            <a:schemeClr val="bg2">
              <a:lumMod val="10000"/>
            </a:schemeClr>
          </a:solid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7" name="Rectangle 6"/>
          <p:cNvSpPr/>
          <p:nvPr/>
        </p:nvSpPr>
        <p:spPr>
          <a:xfrm>
            <a:off x="228600" y="3219271"/>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smtClean="0">
                <a:solidFill>
                  <a:srgbClr val="DC3958"/>
                </a:solidFill>
                <a:latin typeface="Consolas" panose="020B0609020204030204" pitchFamily="49" charset="0"/>
              </a:rPr>
              <a:t>Names</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a:t>
            </a:r>
            <a:r>
              <a:rPr lang="en-US" sz="1800" dirty="0" smtClean="0">
                <a:solidFill>
                  <a:srgbClr val="889B4A"/>
                </a:solidFill>
                <a:latin typeface="Consolas" panose="020B0609020204030204" pitchFamily="49" charset="0"/>
              </a:rPr>
              <a:t>Vrushali</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Names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sort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27679343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082968"/>
            <a:ext cx="8839200" cy="400110"/>
          </a:xfrm>
          <a:prstGeom prst="rect">
            <a:avLst/>
          </a:prstGeom>
          <a:solidFill>
            <a:schemeClr val="bg2">
              <a:lumMod val="10000"/>
            </a:schemeClr>
          </a:solid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8" name="Rectangle 7"/>
          <p:cNvSpPr/>
          <p:nvPr/>
        </p:nvSpPr>
        <p:spPr>
          <a:xfrm>
            <a:off x="190500" y="2644169"/>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3856672"/>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32455149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1" name="Rectangle 10"/>
          <p:cNvSpPr/>
          <p:nvPr/>
        </p:nvSpPr>
        <p:spPr>
          <a:xfrm>
            <a:off x="190500" y="3733800"/>
            <a:ext cx="8801100" cy="1015663"/>
          </a:xfrm>
          <a:prstGeom prst="rect">
            <a:avLst/>
          </a:prstGeom>
        </p:spPr>
        <p:txBody>
          <a:bodyPr wrap="square">
            <a:spAutoFit/>
          </a:bodyPr>
          <a:lstStyle/>
          <a:p>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 &amp;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12" name="Rectangle 11"/>
          <p:cNvSpPr/>
          <p:nvPr/>
        </p:nvSpPr>
        <p:spPr>
          <a:xfrm>
            <a:off x="214744" y="5138939"/>
            <a:ext cx="8776855" cy="1692771"/>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marks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Array</a:t>
            </a:r>
            <a:r>
              <a:rPr lang="en-US" sz="2000" dirty="0">
                <a:solidFill>
                  <a:srgbClr val="D3AF86"/>
                </a:solidFill>
                <a:latin typeface="Consolas" panose="020B0609020204030204" pitchFamily="49" charset="0"/>
              </a:rPr>
              <a:t>&lt;number&gt; = [</a:t>
            </a:r>
            <a:r>
              <a:rPr lang="en-US" sz="2000" dirty="0">
                <a:solidFill>
                  <a:srgbClr val="F79A32"/>
                </a:solidFill>
                <a:latin typeface="Consolas" panose="020B0609020204030204" pitchFamily="49" charset="0"/>
              </a:rPr>
              <a:t>6</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4</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8</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5</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9</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marks</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 - b</a:t>
            </a:r>
            <a:r>
              <a:rPr lang="en-US" sz="2000" dirty="0" smtClean="0">
                <a:solidFill>
                  <a:srgbClr val="D3AF86"/>
                </a:solidFill>
                <a:latin typeface="Consolas" panose="020B0609020204030204" pitchFamily="49" charset="0"/>
              </a:rPr>
              <a:t>);   </a:t>
            </a:r>
            <a:r>
              <a:rPr lang="en-US" sz="2000" dirty="0" smtClean="0">
                <a:solidFill>
                  <a:srgbClr val="00B050"/>
                </a:solidFill>
                <a:latin typeface="Consolas" panose="020B0609020204030204" pitchFamily="49" charset="0"/>
              </a:rPr>
              <a:t>//</a:t>
            </a:r>
            <a:r>
              <a:rPr lang="en-US" sz="2000" dirty="0" smtClean="0">
                <a:solidFill>
                  <a:srgbClr val="00B050"/>
                </a:solidFill>
              </a:rPr>
              <a:t>ASCENDING</a:t>
            </a:r>
            <a:endParaRPr lang="en-US" sz="2000" dirty="0" smtClean="0">
              <a:solidFill>
                <a:srgbClr val="00B050"/>
              </a:solidFill>
              <a:latin typeface="Consolas" panose="020B0609020204030204" pitchFamily="49" charset="0"/>
            </a:endParaRP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 - a</a:t>
            </a:r>
            <a:r>
              <a:rPr lang="en-US" sz="2000" dirty="0" smtClean="0">
                <a:solidFill>
                  <a:srgbClr val="D3AF86"/>
                </a:solidFill>
                <a:latin typeface="Consolas" panose="020B0609020204030204" pitchFamily="49" charset="0"/>
              </a:rPr>
              <a:t>);	  </a:t>
            </a:r>
            <a:r>
              <a:rPr lang="en-US" sz="2000" dirty="0" smtClean="0">
                <a:solidFill>
                  <a:srgbClr val="00B050"/>
                </a:solidFill>
                <a:latin typeface="Consolas" panose="020B0609020204030204" pitchFamily="49" charset="0"/>
              </a:rPr>
              <a:t>//</a:t>
            </a:r>
            <a:r>
              <a:rPr lang="en-US" sz="2000" dirty="0" smtClean="0">
                <a:solidFill>
                  <a:srgbClr val="00B050"/>
                </a:solidFill>
              </a:rPr>
              <a:t>DESCENDING</a:t>
            </a:r>
            <a:endParaRPr lang="en-US" sz="2000" dirty="0" smtClean="0">
              <a:solidFill>
                <a:srgbClr val="00B050"/>
              </a:solidFill>
              <a:latin typeface="Consolas" panose="020B0609020204030204" pitchFamily="49" charset="0"/>
            </a:endParaRPr>
          </a:p>
          <a:p>
            <a:r>
              <a:rPr lang="en-US" sz="2000" dirty="0" smtClean="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9" name="Rectangle 8"/>
          <p:cNvSpPr/>
          <p:nvPr/>
        </p:nvSpPr>
        <p:spPr>
          <a:xfrm>
            <a:off x="152400" y="2082968"/>
            <a:ext cx="8839200" cy="400110"/>
          </a:xfrm>
          <a:prstGeom prst="rect">
            <a:avLst/>
          </a:prstGeom>
          <a:solidFill>
            <a:schemeClr val="bg2">
              <a:lumMod val="10000"/>
            </a:schemeClr>
          </a:solid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10" name="Rectangle 9"/>
          <p:cNvSpPr/>
          <p:nvPr/>
        </p:nvSpPr>
        <p:spPr>
          <a:xfrm>
            <a:off x="190500" y="2644169"/>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233172792"/>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50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152400" y="33582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
        <p:nvSpPr>
          <p:cNvPr id="8" name="Rectangle 7"/>
          <p:cNvSpPr/>
          <p:nvPr/>
        </p:nvSpPr>
        <p:spPr>
          <a:xfrm>
            <a:off x="152400" y="20574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981400376"/>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50000"/>
                            </a:schemeClr>
                          </a:solidFill>
                          <a:latin typeface="Consolas" panose="020B0609020204030204" pitchFamily="49" charset="0"/>
                          <a:ea typeface="+mn-ea"/>
                          <a:cs typeface="Arial" panose="020B0604020202020204" pitchFamily="34" charset="0"/>
                        </a:rPr>
                        <a:t>()</a:t>
                      </a:r>
                      <a:endParaRPr kumimoji="0" lang="en-IN" sz="180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8" name="Rectangle 7"/>
          <p:cNvSpPr/>
          <p:nvPr/>
        </p:nvSpPr>
        <p:spPr>
          <a:xfrm>
            <a:off x="152400" y="1956137"/>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1242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494314" y="494943"/>
            <a:ext cx="5638800" cy="830997"/>
          </a:xfrm>
          <a:prstGeom prst="rect">
            <a:avLst/>
          </a:prstGeom>
          <a:solidFill>
            <a:srgbClr val="FF5733"/>
          </a:solidFill>
        </p:spPr>
        <p:txBody>
          <a:bodyPr wrap="square">
            <a:spAutoFit/>
          </a:bodyPr>
          <a:lstStyle/>
          <a:p>
            <a:r>
              <a:rPr lang="en-US" i="1" dirty="0">
                <a:solidFill>
                  <a:srgbClr val="FFFF00"/>
                </a:solidFill>
                <a:latin typeface="Segoe UI Light" panose="020B0502040204020203" pitchFamily="34" charset="0"/>
                <a:cs typeface="Segoe UI Light" panose="020B0502040204020203"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
        <p:nvSpPr>
          <p:cNvPr id="3" name="Rectangle 2"/>
          <p:cNvSpPr/>
          <p:nvPr/>
        </p:nvSpPr>
        <p:spPr>
          <a:xfrm>
            <a:off x="0" y="0"/>
            <a:ext cx="7239000" cy="461665"/>
          </a:xfrm>
          <a:prstGeom prst="rect">
            <a:avLst/>
          </a:prstGeom>
        </p:spPr>
        <p:txBody>
          <a:bodyPr wrap="square">
            <a:spAutoFit/>
          </a:bodyPr>
          <a:lstStyle/>
          <a:p>
            <a:r>
              <a:rPr lang="en-IN" dirty="0">
                <a:solidFill>
                  <a:srgbClr val="17A889"/>
                </a:solidFill>
                <a:latin typeface="Roboto"/>
              </a:rPr>
              <a:t>Do not repeat code (DRY—Do Not Repeat Yourself)</a:t>
            </a:r>
            <a:endParaRPr lang="en-IN" b="0" i="0" dirty="0">
              <a:solidFill>
                <a:srgbClr val="17A889"/>
              </a:solidFill>
              <a:effectLst/>
              <a:latin typeface="Roboto"/>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511899"/>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6" name="Rectangle 5"/>
          <p:cNvSpPr/>
          <p:nvPr/>
        </p:nvSpPr>
        <p:spPr>
          <a:xfrm>
            <a:off x="209550" y="5203541"/>
            <a:ext cx="8648700" cy="707886"/>
          </a:xfrm>
          <a:prstGeom prst="rect">
            <a:avLst/>
          </a:prstGeom>
        </p:spPr>
        <p:txBody>
          <a:bodyPr wrap="square">
            <a:spAutoFit/>
          </a:bodyPr>
          <a:lstStyle/>
          <a:p>
            <a:r>
              <a:rPr lang="en-US" sz="2000" dirty="0">
                <a:solidFill>
                  <a:schemeClr val="tx1">
                    <a:lumMod val="85000"/>
                    <a:lumOff val="15000"/>
                  </a:schemeClr>
                </a:solidFill>
                <a:latin typeface="Open Sans"/>
                <a:cs typeface="Segoe UI" panose="020B0502040204020203" pitchFamily="34" charset="0"/>
              </a:rPr>
              <a:t>A </a:t>
            </a:r>
            <a:r>
              <a:rPr lang="en-US" sz="2000" b="1" i="1" dirty="0">
                <a:solidFill>
                  <a:schemeClr val="tx1">
                    <a:lumMod val="85000"/>
                    <a:lumOff val="15000"/>
                  </a:schemeClr>
                </a:solidFill>
                <a:latin typeface="Open Sans"/>
                <a:cs typeface="Segoe UI" panose="020B0502040204020203" pitchFamily="34" charset="0"/>
              </a:rPr>
              <a:t>parameter</a:t>
            </a:r>
            <a:r>
              <a:rPr lang="en-US" sz="2000" dirty="0">
                <a:solidFill>
                  <a:schemeClr val="tx1">
                    <a:lumMod val="85000"/>
                    <a:lumOff val="15000"/>
                  </a:schemeClr>
                </a:solidFill>
                <a:latin typeface="Open Sans"/>
                <a:cs typeface="Segoe UI" panose="020B0502040204020203" pitchFamily="34" charset="0"/>
              </a:rPr>
              <a:t> is a variable in a method definition. When a method is  called, the </a:t>
            </a:r>
            <a:r>
              <a:rPr lang="en-US" sz="2000" b="1" i="1" dirty="0">
                <a:solidFill>
                  <a:schemeClr val="tx1">
                    <a:lumMod val="85000"/>
                    <a:lumOff val="15000"/>
                  </a:schemeClr>
                </a:solidFill>
                <a:latin typeface="Open Sans"/>
                <a:cs typeface="Segoe UI" panose="020B0502040204020203" pitchFamily="34" charset="0"/>
              </a:rPr>
              <a:t>arguments</a:t>
            </a:r>
            <a:r>
              <a:rPr lang="en-US" sz="2000" dirty="0">
                <a:solidFill>
                  <a:schemeClr val="tx1">
                    <a:lumMod val="85000"/>
                    <a:lumOff val="15000"/>
                  </a:schemeClr>
                </a:solidFill>
                <a:latin typeface="Open Sans"/>
                <a:cs typeface="Segoe UI" panose="020B0502040204020203" pitchFamily="34" charset="0"/>
              </a:rPr>
              <a:t> are the data you pass into the method's </a:t>
            </a:r>
            <a:r>
              <a:rPr lang="en-US" sz="2000" dirty="0" smtClean="0">
                <a:solidFill>
                  <a:schemeClr val="tx1">
                    <a:lumMod val="85000"/>
                    <a:lumOff val="15000"/>
                  </a:schemeClr>
                </a:solidFill>
                <a:latin typeface="Open Sans"/>
                <a:cs typeface="Segoe UI" panose="020B0502040204020203" pitchFamily="34" charset="0"/>
              </a:rPr>
              <a:t>parameters</a:t>
            </a:r>
            <a:r>
              <a:rPr lang="en-US" sz="2000" dirty="0">
                <a:solidFill>
                  <a:schemeClr val="tx1">
                    <a:lumMod val="85000"/>
                    <a:lumOff val="15000"/>
                  </a:schemeClr>
                </a:solidFill>
                <a:latin typeface="Open Sans"/>
                <a:cs typeface="Segoe UI" panose="020B0502040204020203" pitchFamily="34" charset="0"/>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3352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3861137"/>
            <a:ext cx="8839200" cy="1107996"/>
          </a:xfrm>
          <a:prstGeom prst="rect">
            <a:avLst/>
          </a:prstGeom>
          <a:noFill/>
        </p:spPr>
        <p:txBody>
          <a:bodyPr wrap="square">
            <a:spAutoFit/>
          </a:bodyPr>
          <a:lstStyle/>
          <a:p>
            <a:r>
              <a:rPr lang="en-IN" sz="2200" dirty="0" smtClean="0">
                <a:solidFill>
                  <a:srgbClr val="98676A"/>
                </a:solidFill>
                <a:latin typeface="Consolas" panose="020B0609020204030204" pitchFamily="49" charset="0"/>
              </a:rPr>
              <a:t>let </a:t>
            </a:r>
            <a:r>
              <a:rPr lang="en-IN" sz="2200" dirty="0" smtClean="0">
                <a:solidFill>
                  <a:srgbClr val="FF6000"/>
                </a:solidFill>
                <a:latin typeface="Consolas" panose="020B0609020204030204" pitchFamily="49" charset="0"/>
                <a:cs typeface="Arial" panose="020B0604020202020204" pitchFamily="34" charset="0"/>
              </a:rPr>
              <a:t>name </a:t>
            </a:r>
            <a:r>
              <a:rPr lang="en-IN" sz="2200" dirty="0">
                <a:solidFill>
                  <a:srgbClr val="D4D4D4"/>
                </a:solidFill>
                <a:latin typeface="Consolas" panose="020B0609020204030204" pitchFamily="49" charset="0"/>
              </a:rPr>
              <a:t>=</a:t>
            </a:r>
            <a:r>
              <a:rPr lang="en-IN" sz="2200" dirty="0" smtClean="0">
                <a:solidFill>
                  <a:srgbClr val="98676A"/>
                </a:solidFill>
                <a:latin typeface="Consolas" panose="020B0609020204030204" pitchFamily="49" charset="0"/>
              </a:rPr>
              <a:t> function</a:t>
            </a:r>
            <a:r>
              <a:rPr lang="en-IN" sz="2200" dirty="0" smtClean="0">
                <a:solidFill>
                  <a:srgbClr val="0070C0"/>
                </a:solidFill>
                <a:latin typeface="Consolas" panose="020B0609020204030204" pitchFamily="49" charset="0"/>
                <a:cs typeface="Arial" panose="020B0604020202020204" pitchFamily="34" charset="0"/>
              </a:rPr>
              <a:t> </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smtClean="0">
                <a:solidFill>
                  <a:schemeClr val="bg2">
                    <a:lumMod val="75000"/>
                  </a:schemeClr>
                </a:solidFill>
                <a:latin typeface="Consolas" panose="020B0609020204030204" pitchFamily="49" charset="0"/>
                <a:cs typeface="Arial" panose="020B0604020202020204" pitchFamily="34" charset="0"/>
              </a:rPr>
              <a:t>a, b, </a:t>
            </a:r>
            <a:r>
              <a:rPr lang="en-IN" sz="2200" i="1" dirty="0" smtClean="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 </a:t>
            </a:r>
            <a:r>
              <a:rPr lang="en-IN" sz="2200" dirty="0">
                <a:solidFill>
                  <a:schemeClr val="bg1">
                    <a:lumMod val="85000"/>
                  </a:schemeClr>
                </a:solidFill>
                <a:latin typeface="Consolas" panose="020B0609020204030204" pitchFamily="49" charset="0"/>
                <a:cs typeface="Arial" panose="020B0604020202020204" pitchFamily="34" charset="0"/>
              </a:rPr>
              <a:t>{</a:t>
            </a:r>
          </a:p>
          <a:p>
            <a:r>
              <a:rPr lang="en-IN" sz="2200" dirty="0">
                <a:solidFill>
                  <a:srgbClr val="0070C0"/>
                </a:solidFill>
                <a:latin typeface="Consolas" panose="020B0609020204030204" pitchFamily="49" charset="0"/>
                <a:cs typeface="Arial" panose="020B0604020202020204" pitchFamily="34" charset="0"/>
              </a:rPr>
              <a:t> </a:t>
            </a:r>
            <a:r>
              <a:rPr lang="en-IN" sz="2200" dirty="0" smtClean="0">
                <a:solidFill>
                  <a:srgbClr val="0070C0"/>
                </a:solidFill>
                <a:latin typeface="Consolas" panose="020B0609020204030204" pitchFamily="49" charset="0"/>
                <a:cs typeface="Arial" panose="020B0604020202020204" pitchFamily="34" charset="0"/>
              </a:rPr>
              <a:t>  </a:t>
            </a:r>
            <a:r>
              <a:rPr lang="en-IN" sz="2200" i="1" dirty="0" smtClean="0">
                <a:solidFill>
                  <a:schemeClr val="bg1">
                    <a:lumMod val="65000"/>
                  </a:schemeClr>
                </a:solidFill>
                <a:latin typeface="Consolas" panose="020B0609020204030204" pitchFamily="49" charset="0"/>
                <a:cs typeface="Arial" panose="020B0604020202020204" pitchFamily="34" charset="0"/>
              </a:rPr>
              <a:t>return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a:solidFill>
                  <a:schemeClr val="bg2">
                    <a:lumMod val="75000"/>
                  </a:schemeClr>
                </a:solidFill>
                <a:latin typeface="Consolas" panose="020B0609020204030204" pitchFamily="49" charset="0"/>
                <a:cs typeface="Arial" panose="020B0604020202020204" pitchFamily="34" charset="0"/>
              </a:rPr>
              <a:t>a, b</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i="1" dirty="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1">
                    <a:lumMod val="85000"/>
                  </a:schemeClr>
                </a:solidFill>
                <a:latin typeface="Consolas" panose="020B0609020204030204" pitchFamily="49" charset="0"/>
                <a:cs typeface="Arial" panose="020B0604020202020204" pitchFamily="34" charset="0"/>
              </a:rPr>
              <a:t>))</a:t>
            </a:r>
            <a:endParaRPr lang="en-IN" sz="2200" dirty="0">
              <a:solidFill>
                <a:schemeClr val="bg1">
                  <a:lumMod val="85000"/>
                </a:schemeClr>
              </a:solidFill>
              <a:latin typeface="Consolas" panose="020B0609020204030204" pitchFamily="49" charset="0"/>
              <a:cs typeface="Arial" panose="020B0604020202020204" pitchFamily="34" charset="0"/>
            </a:endParaRPr>
          </a:p>
          <a:p>
            <a:r>
              <a:rPr lang="en-IN" sz="22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288032"/>
            <a:ext cx="8763000" cy="707886"/>
          </a:xfrm>
          <a:prstGeom prst="rect">
            <a:avLst/>
          </a:prstGeom>
          <a:solidFill>
            <a:srgbClr val="E90919"/>
          </a:solidFill>
        </p:spPr>
        <p:txBody>
          <a:bodyPr wrap="square">
            <a:spAutoFit/>
          </a:bodyPr>
          <a:lstStyle/>
          <a:p>
            <a:pPr algn="just"/>
            <a:r>
              <a:rPr lang="en-IN" sz="2000" dirty="0">
                <a:solidFill>
                  <a:schemeClr val="bg1"/>
                </a:solidFill>
              </a:rPr>
              <a:t>A high-order function is a function that can take another function as </a:t>
            </a:r>
            <a:r>
              <a:rPr lang="en-IN" sz="2000" dirty="0" smtClean="0">
                <a:solidFill>
                  <a:schemeClr val="bg1"/>
                </a:solidFill>
              </a:rPr>
              <a:t>an </a:t>
            </a:r>
            <a:r>
              <a:rPr lang="en-IN" sz="2000" dirty="0">
                <a:solidFill>
                  <a:schemeClr val="bg1"/>
                </a:solidFill>
              </a:rPr>
              <a:t>argument, or that returns a function as a result.</a:t>
            </a: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200" y="1295400"/>
            <a:ext cx="8991600" cy="4862870"/>
          </a:xfrm>
          <a:prstGeom prst="rect">
            <a:avLst/>
          </a:prstGeom>
        </p:spPr>
        <p:txBody>
          <a:bodyPr wrap="square">
            <a:spAutoFit/>
          </a:bodyPr>
          <a:lstStyle/>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fn1</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fn2</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fn3</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fn4</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 = </a:t>
            </a:r>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callback</a:t>
            </a:r>
            <a:r>
              <a:rPr lang="en-IN" sz="2200" dirty="0">
                <a:solidFill>
                  <a:srgbClr val="D3AF86"/>
                </a:solidFill>
                <a:latin typeface="Consolas" panose="020B0609020204030204" pitchFamily="49" charset="0"/>
              </a:rPr>
              <a:t> : any</a:t>
            </a:r>
            <a:r>
              <a:rPr lang="en-IN" sz="2200" dirty="0" smtClean="0">
                <a:solidFill>
                  <a:srgbClr val="D3AF86"/>
                </a:solidFill>
                <a:latin typeface="Consolas" panose="020B0609020204030204" pitchFamily="49" charset="0"/>
              </a:rPr>
              <a:t>){</a:t>
            </a:r>
            <a:endParaRPr lang="en-IN" sz="2200" dirty="0">
              <a:solidFill>
                <a:srgbClr val="D3AF86"/>
              </a:solidFill>
              <a:latin typeface="Consolas" panose="020B0609020204030204" pitchFamily="49" charset="0"/>
            </a:endParaRPr>
          </a:p>
          <a:p>
            <a:r>
              <a:rPr lang="en-IN" sz="2200" dirty="0" smtClean="0">
                <a:solidFill>
                  <a:srgbClr val="98676A"/>
                </a:solidFill>
                <a:latin typeface="Consolas" panose="020B0609020204030204" pitchFamily="49" charset="0"/>
              </a:rPr>
              <a:t>    return</a:t>
            </a:r>
            <a:r>
              <a:rPr lang="en-IN" sz="2200" dirty="0" smtClean="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callback</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fn1</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fn2</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fn3</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fn4</a:t>
            </a:r>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0331243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1562100" y="2979003"/>
            <a:ext cx="6096000" cy="830997"/>
          </a:xfrm>
          <a:prstGeom prst="rect">
            <a:avLst/>
          </a:prstGeom>
        </p:spPr>
        <p:txBody>
          <a:bodyPr wrap="square">
            <a:spAutoFit/>
          </a:bodyPr>
          <a:lstStyle/>
          <a:p>
            <a:r>
              <a:rPr lang="en-IN" i="1" dirty="0">
                <a:solidFill>
                  <a:srgbClr val="00FF87"/>
                </a:solidFill>
                <a:latin typeface="medium-content-serif-font"/>
              </a:rPr>
              <a:t>An arrow function expression has a shorter syntax </a:t>
            </a:r>
            <a:r>
              <a:rPr lang="en-IN" i="1" dirty="0" smtClean="0">
                <a:solidFill>
                  <a:srgbClr val="00FF87"/>
                </a:solidFill>
                <a:latin typeface="medium-content-serif-font"/>
              </a:rPr>
              <a:t>than a</a:t>
            </a:r>
            <a:r>
              <a:rPr lang="en-IN" i="1"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06828" y="1838704"/>
            <a:ext cx="8708571" cy="707886"/>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obj1</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obj2, ..., objN])</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msg</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subst1, ..., substN])</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228599" y="2873276"/>
            <a:ext cx="8686799" cy="2308324"/>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World</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Result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6232475"/>
          </a:xfrm>
          <a:prstGeom prst="rect">
            <a:avLst/>
          </a:prstGeom>
        </p:spPr>
        <p:txBody>
          <a:bodyPr wrap="square">
            <a:spAutoFit/>
          </a:bodyPr>
          <a:lstStyle/>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func1</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smtClean="0">
                <a:solidFill>
                  <a:srgbClr val="569CD6"/>
                </a:solidFill>
                <a:latin typeface="Consolas" panose="020B0609020204030204" pitchFamily="49" charset="0"/>
              </a:rPr>
              <a:t>   =&gt;</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      };</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func2</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a:solidFill>
                  <a:srgbClr val="569CD6"/>
                </a:solidFill>
                <a:latin typeface="Consolas" panose="020B0609020204030204" pitchFamily="49" charset="0"/>
              </a:rPr>
              <a:t>  =&gt;</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func5</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OK</a:t>
            </a:r>
          </a:p>
          <a:p>
            <a:r>
              <a:rPr lang="en-IN" sz="2100" dirty="0">
                <a:solidFill>
                  <a:srgbClr val="9CDCFE"/>
                </a:solidFill>
                <a:latin typeface="Consolas" panose="020B0609020204030204" pitchFamily="49" charset="0"/>
              </a:rPr>
              <a:t>  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smtClean="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func3</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smtClean="0">
                <a:solidFill>
                  <a:srgbClr val="D4D4D4"/>
                </a:solidFill>
                <a:latin typeface="Consolas" panose="020B0609020204030204" pitchFamily="49" charset="0"/>
              </a:rPr>
              <a:t>  </a:t>
            </a:r>
            <a:r>
              <a:rPr lang="en-IN" sz="2100" dirty="0" smtClean="0">
                <a:solidFill>
                  <a:srgbClr val="92D050"/>
                </a:solidFill>
                <a:latin typeface="Consolas" panose="020B0609020204030204" pitchFamily="49" charset="0"/>
              </a:rPr>
              <a:t>// </a:t>
            </a:r>
            <a:r>
              <a:rPr lang="en-IN" sz="2100" dirty="0">
                <a:solidFill>
                  <a:srgbClr val="92D050"/>
                </a:solidFill>
                <a:latin typeface="Consolas" panose="020B0609020204030204" pitchFamily="49" charset="0"/>
              </a:rPr>
              <a:t>OK</a:t>
            </a:r>
          </a:p>
          <a:p>
            <a:r>
              <a:rPr lang="en-IN" sz="2100" dirty="0" smtClean="0">
                <a:solidFill>
                  <a:srgbClr val="D4D4D4"/>
                </a:solidFill>
                <a:latin typeface="Consolas" panose="020B0609020204030204" pitchFamily="49" charset="0"/>
              </a:rPr>
              <a:t>{</a:t>
            </a:r>
            <a:endParaRPr lang="en-IN" sz="2100" dirty="0">
              <a:solidFill>
                <a:srgbClr val="D4D4D4"/>
              </a:solidFill>
              <a:latin typeface="Consolas" panose="020B0609020204030204" pitchFamily="49" charset="0"/>
            </a:endParaRP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p>
          <a:p>
            <a:endParaRPr lang="en-IN" sz="2100" dirty="0">
              <a:solidFill>
                <a:srgbClr val="D4D4D4"/>
              </a:solidFill>
              <a:latin typeface="Consolas" panose="020B0609020204030204" pitchFamily="49" charset="0"/>
            </a:endParaRPr>
          </a:p>
          <a:p>
            <a:r>
              <a:rPr lang="en-IN" sz="2100" dirty="0">
                <a:solidFill>
                  <a:srgbClr val="569CD6"/>
                </a:solidFill>
                <a:latin typeface="Consolas" panose="020B0609020204030204" pitchFamily="49" charset="0"/>
              </a:rPr>
              <a:t>const</a:t>
            </a:r>
            <a:r>
              <a:rPr lang="en-IN" sz="2100" dirty="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func4</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 </a:t>
            </a:r>
            <a:r>
              <a:rPr lang="en-IN" sz="2100" dirty="0">
                <a:solidFill>
                  <a:srgbClr val="92D050"/>
                </a:solidFill>
                <a:latin typeface="Consolas" panose="020B0609020204030204" pitchFamily="49" charset="0"/>
              </a:rPr>
              <a:t>// OK</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endParaRPr lang="en-IN" sz="2100" b="0" dirty="0">
              <a:solidFill>
                <a:srgbClr val="D4D4D4"/>
              </a:solidFill>
              <a:effectLst/>
              <a:latin typeface="Consolas" panose="020B0609020204030204" pitchFamily="49" charset="0"/>
            </a:endParaRPr>
          </a:p>
        </p:txBody>
      </p:sp>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5638800" cy="4154984"/>
          </a:xfrm>
          <a:prstGeom prst="rect">
            <a:avLst/>
          </a:prstGeom>
        </p:spPr>
        <p:txBody>
          <a:bodyPr wrap="square">
            <a:spAutoFit/>
          </a:bodyPr>
          <a:lstStyle/>
          <a:p>
            <a:r>
              <a:rPr lang="en-IN" sz="2200" dirty="0">
                <a:solidFill>
                  <a:srgbClr val="608B4E"/>
                </a:solidFill>
                <a:latin typeface="Consolas" panose="020B0609020204030204" pitchFamily="49" charset="0"/>
              </a:rPr>
              <a:t>// const fn = function(){</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r>
              <a:rPr lang="en-IN" sz="2200" dirty="0" smtClean="0">
                <a:solidFill>
                  <a:srgbClr val="608B4E"/>
                </a:solidFill>
                <a:latin typeface="Consolas" panose="020B0609020204030204" pitchFamily="49" charset="0"/>
              </a:rPr>
              <a:t>   return </a:t>
            </a:r>
            <a:r>
              <a:rPr lang="en-IN" sz="2200" dirty="0">
                <a:solidFill>
                  <a:srgbClr val="608B4E"/>
                </a:solidFill>
                <a:latin typeface="Consolas" panose="020B0609020204030204" pitchFamily="49" charset="0"/>
              </a:rPr>
              <a:t>"Hello World";</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console.log(fn());</a:t>
            </a:r>
            <a:endParaRPr lang="en-IN" sz="2200" dirty="0">
              <a:solidFill>
                <a:srgbClr val="D4D4D4"/>
              </a:solidFill>
              <a:latin typeface="Consolas" panose="020B0609020204030204" pitchFamily="49" charset="0"/>
            </a:endParaRP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1.</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"Hello World1"</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2.</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C586C0"/>
                </a:solidFill>
                <a:latin typeface="Consolas" panose="020B0609020204030204" pitchFamily="49" charset="0"/>
              </a:rPr>
              <a:t>       return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World2"</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97972" y="2460376"/>
            <a:ext cx="8915400" cy="2800767"/>
          </a:xfrm>
          <a:prstGeom prst="rect">
            <a:avLst/>
          </a:prstGeom>
        </p:spPr>
        <p:txBody>
          <a:bodyPr wrap="square">
            <a:spAutoFit/>
          </a:bodyPr>
          <a:lstStyle/>
          <a:p>
            <a:r>
              <a:rPr lang="en-IN" sz="2200" dirty="0">
                <a:latin typeface="Consolas" panose="020B0609020204030204" pitchFamily="49" charset="0"/>
              </a:rPr>
              <a:t>3.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fruits</a:t>
            </a:r>
            <a:r>
              <a:rPr lang="en-IN" sz="2200" dirty="0">
                <a:solidFill>
                  <a:srgbClr val="D4D4D4"/>
                </a:solidFill>
                <a:latin typeface="Consolas" panose="020B0609020204030204" pitchFamily="49" charset="0"/>
              </a:rPr>
              <a:t> = [</a:t>
            </a:r>
            <a:r>
              <a:rPr lang="en-IN" sz="2200" dirty="0">
                <a:solidFill>
                  <a:srgbClr val="CE9178"/>
                </a:solidFill>
                <a:latin typeface="Consolas" panose="020B0609020204030204" pitchFamily="49" charset="0"/>
              </a:rPr>
              <a:t>'Mango'</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'Grapes'</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'Orange'</a:t>
            </a:r>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p>
          <a:p>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r>
              <a:rPr lang="en-IN" sz="2200" dirty="0" smtClean="0">
                <a:solidFill>
                  <a:srgbClr val="CE9178"/>
                </a:solidFill>
                <a:latin typeface="Consolas" panose="020B0609020204030204" pitchFamily="49" charset="0"/>
              </a:rPr>
              <a:t>'Banana</a:t>
            </a:r>
            <a:r>
              <a:rPr lang="en-IN" sz="2200" dirty="0">
                <a:solidFill>
                  <a:srgbClr val="CE9178"/>
                </a:solidFill>
                <a:latin typeface="Consolas" panose="020B0609020204030204" pitchFamily="49" charset="0"/>
              </a:rPr>
              <a: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'Apple'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sort</a:t>
            </a:r>
            <a:r>
              <a:rPr lang="en-IN" sz="2200" dirty="0">
                <a:solidFill>
                  <a:srgbClr val="D4D4D4"/>
                </a:solidFill>
                <a:latin typeface="Consolas" panose="020B0609020204030204" pitchFamily="49" charset="0"/>
              </a:rPr>
              <a:t>();</a:t>
            </a:r>
          </a:p>
          <a:p>
            <a:r>
              <a:rPr lang="en-IN" sz="2200" dirty="0" smtClean="0">
                <a:solidFill>
                  <a:srgbClr val="569CD6"/>
                </a:solidFill>
                <a:latin typeface="Consolas" panose="020B0609020204030204" pitchFamily="49" charset="0"/>
              </a:rPr>
              <a:t>   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9CDCFE"/>
                </a:solidFill>
                <a:latin typeface="Consolas" panose="020B0609020204030204" pitchFamily="49" charset="0"/>
              </a:rPr>
              <a:t>       fruits</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forEach</a:t>
            </a:r>
            <a:r>
              <a:rPr lang="en-IN" sz="2200" dirty="0" smtClean="0">
                <a:solidFill>
                  <a:srgbClr val="D4D4D4"/>
                </a:solidFill>
                <a:latin typeface="Consolas" panose="020B0609020204030204" pitchFamily="49" charset="0"/>
              </a:rPr>
              <a:t>(</a:t>
            </a:r>
            <a:r>
              <a:rPr lang="en-IN" sz="2200" dirty="0" smtClean="0">
                <a:solidFill>
                  <a:srgbClr val="569CD6"/>
                </a:solidFill>
                <a:latin typeface="Consolas" panose="020B0609020204030204" pitchFamily="49" charset="0"/>
              </a:rPr>
              <a:t>function</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index</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CDCAA"/>
                </a:solidFill>
                <a:latin typeface="Consolas" panose="020B0609020204030204" pitchFamily="49" charset="0"/>
              </a:rPr>
              <a:t>   fn</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cxnSp>
        <p:nvCxnSpPr>
          <p:cNvPr id="13" name="Straight Arrow Connector 12"/>
          <p:cNvCxnSpPr>
            <a:endCxn id="9" idx="0"/>
          </p:cNvCxnSpPr>
          <p:nvPr/>
        </p:nvCxnSpPr>
        <p:spPr>
          <a:xfrm>
            <a:off x="4286250" y="2667000"/>
            <a:ext cx="1905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651514" y="1833427"/>
            <a:ext cx="1188000" cy="363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28800" y="4267200"/>
            <a:ext cx="4953000" cy="830997"/>
            <a:chOff x="1828800" y="4267200"/>
            <a:chExt cx="4953000" cy="830997"/>
          </a:xfrm>
        </p:grpSpPr>
        <p:sp>
          <p:nvSpPr>
            <p:cNvPr id="9" name="Rectangle 8"/>
            <p:cNvSpPr/>
            <p:nvPr/>
          </p:nvSpPr>
          <p:spPr>
            <a:xfrm>
              <a:off x="18288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1" name="Rectangle 30"/>
            <p:cNvSpPr/>
            <p:nvPr/>
          </p:nvSpPr>
          <p:spPr>
            <a:xfrm>
              <a:off x="3905250"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562600"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1609539"/>
            <a:ext cx="4800600" cy="1323439"/>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p>
          <a:p>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'Mango'</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'Orange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p:txBody>
      </p:sp>
      <p:sp>
        <p:nvSpPr>
          <p:cNvPr id="6" name="Rectangle 5"/>
          <p:cNvSpPr/>
          <p:nvPr/>
        </p:nvSpPr>
        <p:spPr>
          <a:xfrm>
            <a:off x="228600" y="3581400"/>
            <a:ext cx="4572000" cy="1569660"/>
          </a:xfrm>
          <a:prstGeom prst="rect">
            <a:avLst/>
          </a:prstGeom>
        </p:spPr>
        <p:txBody>
          <a:bodyPr>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fn</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0</a:t>
            </a:r>
            <a:r>
              <a:rPr lang="en-IN" dirty="0">
                <a:solidFill>
                  <a:srgbClr val="D4D4D4"/>
                </a:solidFill>
                <a:latin typeface="Consolas" panose="020B0609020204030204" pitchFamily="49" charset="0"/>
              </a:rPr>
              <a:t>]);</a:t>
            </a:r>
          </a:p>
          <a:p>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a:t>
            </a:r>
            <a:r>
              <a:rPr lang="en-IN" dirty="0">
                <a:solidFill>
                  <a:srgbClr val="CE9178"/>
                </a:solidFill>
                <a:latin typeface="Consolas" panose="020B0609020204030204" pitchFamily="49" charset="0"/>
              </a:rPr>
              <a:t>'Mango'</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'Grapes'</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'Orange'</a:t>
            </a:r>
            <a:r>
              <a:rPr lang="en-IN" dirty="0">
                <a:solidFill>
                  <a:srgbClr val="D4D4D4"/>
                </a:solidFill>
                <a:latin typeface="Consolas" panose="020B0609020204030204" pitchFamily="49" charset="0"/>
              </a:rPr>
              <a:t>);</a:t>
            </a:r>
          </a:p>
        </p:txBody>
      </p:sp>
      <p:cxnSp>
        <p:nvCxnSpPr>
          <p:cNvPr id="10" name="Straight Arrow Connector 9"/>
          <p:cNvCxnSpPr/>
          <p:nvPr/>
        </p:nvCxnSpPr>
        <p:spPr>
          <a:xfrm>
            <a:off x="4038600" y="2133600"/>
            <a:ext cx="1371600" cy="0"/>
          </a:xfrm>
          <a:prstGeom prst="straightConnector1">
            <a:avLst/>
          </a:prstGeom>
          <a:ln w="19050">
            <a:solidFill>
              <a:srgbClr val="EE2227"/>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3000" y="3429000"/>
            <a:ext cx="3124200" cy="369332"/>
          </a:xfrm>
          <a:prstGeom prst="rect">
            <a:avLst/>
          </a:prstGeom>
          <a:noFill/>
        </p:spPr>
        <p:txBody>
          <a:bodyPr wrap="square" rtlCol="0">
            <a:spAutoFit/>
          </a:bodyPr>
          <a:lstStyle/>
          <a:p>
            <a:r>
              <a:rPr lang="en-IN" sz="1800" dirty="0" smtClean="0"/>
              <a:t>Will not work</a:t>
            </a:r>
            <a:endParaRPr lang="en-IN" sz="1800" dirty="0"/>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323850" y="2499955"/>
            <a:ext cx="84582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endParaRPr lang="nn-NO" sz="2000" dirty="0">
              <a:solidFill>
                <a:schemeClr val="bg1">
                  <a:lumMod val="85000"/>
                </a:schemeClr>
              </a:solidFill>
              <a:latin typeface="Consolas" panose="020B0609020204030204" pitchFamily="49" charset="0"/>
            </a:endParaRPr>
          </a:p>
        </p:txBody>
      </p:sp>
      <p:sp>
        <p:nvSpPr>
          <p:cNvPr id="3" name="Rectangle 2"/>
          <p:cNvSpPr/>
          <p:nvPr/>
        </p:nvSpPr>
        <p:spPr>
          <a:xfrm>
            <a:off x="228600" y="3219271"/>
            <a:ext cx="8553450" cy="1200329"/>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people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people</a:t>
            </a:r>
            <a:r>
              <a:rPr lang="en-US" sz="1800" dirty="0">
                <a:solidFill>
                  <a:srgbClr val="D3AF86"/>
                </a:solidFill>
                <a:latin typeface="Consolas" panose="020B0609020204030204" pitchFamily="49" charset="0"/>
              </a:rPr>
              <a:t>); </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304800" y="1796028"/>
            <a:ext cx="84582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p>
        </p:txBody>
      </p:sp>
      <p:sp>
        <p:nvSpPr>
          <p:cNvPr id="4" name="Rectangle 3"/>
          <p:cNvSpPr/>
          <p:nvPr/>
        </p:nvSpPr>
        <p:spPr>
          <a:xfrm>
            <a:off x="304800" y="2590800"/>
            <a:ext cx="8458200" cy="369332"/>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clear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4" name="Rectangle 3"/>
          <p:cNvSpPr/>
          <p:nvPr/>
        </p:nvSpPr>
        <p:spPr>
          <a:xfrm>
            <a:off x="228600" y="3010020"/>
            <a:ext cx="3810000" cy="1938992"/>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alert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"Hello World"</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588829"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firstName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lastName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
            </a:r>
            <a:br>
              <a:rPr lang="en-IN" sz="2000" dirty="0">
                <a:solidFill>
                  <a:srgbClr val="D4D4D4"/>
                </a:solidFill>
                <a:latin typeface="Consolas" panose="020B0609020204030204" pitchFamily="49" charset="0"/>
              </a:rPr>
            </a:b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1001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'Bagde'</a:t>
            </a:r>
            <a:r>
              <a:rPr lang="en-IN" sz="2000" dirty="0">
                <a:solidFill>
                  <a:srgbClr val="D4D4D4"/>
                </a:solidFill>
                <a:latin typeface="Consolas" panose="020B0609020204030204" pitchFamily="49" charset="0"/>
              </a:rPr>
              <a:t>);</a:t>
            </a:r>
          </a:p>
          <a:p>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676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sp>
        <p:nvSpPr>
          <p:cNvPr id="23" name="Rectangle 22"/>
          <p:cNvSpPr/>
          <p:nvPr/>
        </p:nvSpPr>
        <p:spPr>
          <a:xfrm>
            <a:off x="0" y="1309856"/>
            <a:ext cx="9144000" cy="769441"/>
          </a:xfrm>
          <a:prstGeom prst="rect">
            <a:avLst/>
          </a:prstGeom>
          <a:noFill/>
        </p:spPr>
        <p:txBody>
          <a:bodyPr wrap="square">
            <a:spAutoFit/>
          </a:bodyPr>
          <a:lstStyle/>
          <a:p>
            <a:r>
              <a:rPr lang="en-IN" sz="2200" i="1" dirty="0">
                <a:solidFill>
                  <a:schemeClr val="accent4">
                    <a:lumMod val="50000"/>
                  </a:schemeClr>
                </a:solidFill>
                <a:latin typeface="Segoe UI" panose="020B0502040204020203" pitchFamily="34" charset="0"/>
                <a:cs typeface="Segoe UI" panose="020B0502040204020203" pitchFamily="34" charset="0"/>
              </a:rPr>
              <a:t>A declared variable that is not yet assigned with a </a:t>
            </a:r>
            <a:r>
              <a:rPr lang="en-IN" sz="2200" i="1" dirty="0" smtClean="0">
                <a:solidFill>
                  <a:schemeClr val="accent4">
                    <a:lumMod val="50000"/>
                  </a:schemeClr>
                </a:solidFill>
                <a:latin typeface="Segoe UI" panose="020B0502040204020203" pitchFamily="34" charset="0"/>
                <a:cs typeface="Segoe UI" panose="020B0502040204020203" pitchFamily="34" charset="0"/>
              </a:rPr>
              <a:t>value </a:t>
            </a:r>
            <a:r>
              <a:rPr lang="en-IN" sz="2200" i="1" dirty="0">
                <a:solidFill>
                  <a:schemeClr val="accent4">
                    <a:lumMod val="50000"/>
                  </a:schemeClr>
                </a:solidFill>
                <a:latin typeface="Segoe UI" panose="020B0502040204020203" pitchFamily="34" charset="0"/>
                <a:cs typeface="Segoe UI" panose="020B0502040204020203" pitchFamily="34" charset="0"/>
              </a:rPr>
              <a:t>is by default </a:t>
            </a:r>
            <a:r>
              <a:rPr lang="en-IN" sz="2200" i="1" dirty="0" smtClean="0">
                <a:solidFill>
                  <a:schemeClr val="accent4">
                    <a:lumMod val="50000"/>
                  </a:schemeClr>
                </a:solidFill>
                <a:latin typeface="Segoe UI" panose="020B0502040204020203" pitchFamily="34" charset="0"/>
                <a:cs typeface="Segoe UI" panose="020B0502040204020203" pitchFamily="34" charset="0"/>
              </a:rPr>
              <a:t>undefined</a:t>
            </a:r>
            <a:r>
              <a:rPr lang="en-IN" sz="2200" i="1" dirty="0">
                <a:solidFill>
                  <a:schemeClr val="accent4">
                    <a:lumMod val="50000"/>
                  </a:schemeClr>
                </a:solidFill>
                <a:latin typeface="Segoe UI" panose="020B0502040204020203" pitchFamily="34" charset="0"/>
                <a:cs typeface="Segoe UI" panose="020B0502040204020203" pitchFamily="34" charset="0"/>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52400" y="2755341"/>
            <a:ext cx="8839200" cy="3493059"/>
            <a:chOff x="152400" y="2514600"/>
            <a:chExt cx="8839200" cy="3493059"/>
          </a:xfrm>
        </p:grpSpPr>
        <p:grpSp>
          <p:nvGrpSpPr>
            <p:cNvPr id="5" name="Group 4"/>
            <p:cNvGrpSpPr/>
            <p:nvPr/>
          </p:nvGrpSpPr>
          <p:grpSpPr>
            <a:xfrm>
              <a:off x="152400" y="2514600"/>
              <a:ext cx="8839200" cy="3493059"/>
              <a:chOff x="152400" y="2645298"/>
              <a:chExt cx="8839200" cy="3294970"/>
            </a:xfrm>
          </p:grpSpPr>
          <p:sp>
            <p:nvSpPr>
              <p:cNvPr id="4" name="Rectangle 1"/>
              <p:cNvSpPr>
                <a:spLocks noChangeArrowheads="1"/>
              </p:cNvSpPr>
              <p:nvPr/>
            </p:nvSpPr>
            <p:spPr bwMode="auto">
              <a:xfrm>
                <a:off x="152400" y="2645298"/>
                <a:ext cx="8839200" cy="3266131"/>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lang="en-US" sz="2200" dirty="0" smtClean="0">
                    <a:solidFill>
                      <a:srgbClr val="0077AA"/>
                    </a:solidFill>
                    <a:latin typeface="Consolas" panose="020B0609020204030204" pitchFamily="49" charset="0"/>
                  </a:rPr>
                  <a:t>var    </a:t>
                </a:r>
                <a:r>
                  <a:rPr lang="en-US" sz="2000" dirty="0" smtClean="0">
                    <a:solidFill>
                      <a:srgbClr val="999999"/>
                    </a:solidFill>
                    <a:latin typeface="Consolas" panose="020B0609020204030204" pitchFamily="49" charset="0"/>
                  </a:rPr>
                  <a:t>;			</a:t>
                </a:r>
                <a:r>
                  <a:rPr lang="en-US" sz="2000" dirty="0">
                    <a:solidFill>
                      <a:srgbClr val="708090"/>
                    </a:solidFill>
                    <a:latin typeface="Consolas" panose="020B0609020204030204" pitchFamily="49" charset="0"/>
                  </a:rPr>
                  <a:t> </a:t>
                </a:r>
                <a:r>
                  <a:rPr lang="en-US" sz="2000" dirty="0" smtClean="0">
                    <a:solidFill>
                      <a:srgbClr val="708090"/>
                    </a:solidFill>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a:t>
                </a:r>
                <a:r>
                  <a:rPr lang="en-US" sz="2000" dirty="0" smtClean="0">
                    <a:solidFill>
                      <a:srgbClr val="708090"/>
                    </a:solidFill>
                    <a:latin typeface="Consolas" panose="020B0609020204030204" pitchFamily="49" charset="0"/>
                  </a:rPr>
                  <a:t>    </a:t>
                </a:r>
                <a:r>
                  <a:rPr lang="en-US" sz="2000" dirty="0" smtClean="0">
                    <a:solidFill>
                      <a:srgbClr val="333333"/>
                    </a:solidFill>
                    <a:latin typeface="Consolas" panose="020B0609020204030204" pitchFamily="49" charset="0"/>
                  </a:rPr>
                  <a:t> </a:t>
                </a:r>
                <a:r>
                  <a:rPr lang="en-US" sz="2200" i="1" dirty="0" smtClean="0">
                    <a:solidFill>
                      <a:schemeClr val="accent2">
                        <a:lumMod val="50000"/>
                      </a:schemeClr>
                    </a:solidFill>
                    <a:latin typeface="Consolas" panose="020B0609020204030204" pitchFamily="49" charset="0"/>
                  </a:rPr>
                  <a:t>is now undefined</a:t>
                </a:r>
              </a:p>
              <a:p>
                <a:pPr lvl="0">
                  <a:lnSpc>
                    <a:spcPct val="150000"/>
                  </a:lnSpc>
                </a:pPr>
                <a:endParaRPr kumimoji="0" lang="en-US" sz="2200" b="0" i="0" u="none" strike="noStrike" cap="none" normalizeH="0" baseline="0" dirty="0" smtClean="0">
                  <a:ln>
                    <a:noFill/>
                  </a:ln>
                  <a:solidFill>
                    <a:srgbClr val="0077AA"/>
                  </a:solidFill>
                  <a:effectLst/>
                  <a:latin typeface="Consolas" panose="020B0609020204030204" pitchFamily="49" charset="0"/>
                </a:endParaRPr>
              </a:p>
              <a:p>
                <a:pPr lvl="0">
                  <a:lnSpc>
                    <a:spcPct val="150000"/>
                  </a:lnSpc>
                </a:pPr>
                <a:r>
                  <a:rPr lang="en-US" sz="2000" dirty="0" smtClean="0">
                    <a:solidFill>
                      <a:srgbClr val="0077AA"/>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i="0" u="none" strike="noStrike" cap="none" normalizeH="0" baseline="0" dirty="0" smtClean="0">
                    <a:ln>
                      <a:noFill/>
                    </a:ln>
                    <a:solidFill>
                      <a:schemeClr val="accent2">
                        <a:lumMod val="50000"/>
                      </a:schemeClr>
                    </a:solidFill>
                    <a:effectLst/>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 </a:t>
                </a:r>
                <a:r>
                  <a:rPr kumimoji="0" lang="en-US" sz="2200" i="0" u="none" strike="noStrike" cap="none" normalizeH="0" baseline="0" dirty="0" smtClean="0">
                    <a:ln>
                      <a:noFill/>
                    </a:ln>
                    <a:solidFill>
                      <a:schemeClr val="accent2">
                        <a:lumMod val="50000"/>
                      </a:schemeClr>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333333"/>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Boolean</a:t>
                </a:r>
                <a:r>
                  <a:rPr kumimoji="0" lang="en-US" sz="2200" b="0" i="0" u="none" strike="noStrike" cap="none" normalizeH="0" baseline="0" dirty="0" smtClean="0">
                    <a:ln>
                      <a:noFill/>
                    </a:ln>
                    <a:solidFill>
                      <a:schemeClr val="accent2">
                        <a:lumMod val="50000"/>
                      </a:schemeClr>
                    </a:solidFill>
                    <a:effectLst/>
                  </a:rPr>
                  <a:t> </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71" y="3725119"/>
                <a:ext cx="366583" cy="3665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3725119"/>
                <a:ext cx="366583" cy="3665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9" y="3725119"/>
                <a:ext cx="366583" cy="36658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3746891"/>
                <a:ext cx="366583" cy="36658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031" y="4606851"/>
                <a:ext cx="366583" cy="36658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5545826"/>
                <a:ext cx="366583" cy="36658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7885" y="4577152"/>
                <a:ext cx="366583" cy="36658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599" y="4577152"/>
                <a:ext cx="366583" cy="366583"/>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0171" y="4577152"/>
                <a:ext cx="366583" cy="366583"/>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6844" y="5466103"/>
                <a:ext cx="1521576" cy="474165"/>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930" y="5447857"/>
                <a:ext cx="484412" cy="484412"/>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1486" y="4533407"/>
                <a:ext cx="484412" cy="484412"/>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2372" y="3661924"/>
                <a:ext cx="484412" cy="484412"/>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5932" y="5426084"/>
                <a:ext cx="484412" cy="484412"/>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4511637"/>
                <a:ext cx="484412" cy="484412"/>
              </a:xfrm>
              <a:prstGeom prst="rect">
                <a:avLst/>
              </a:prstGeom>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41374" y="3640151"/>
                <a:ext cx="484412" cy="484412"/>
              </a:xfrm>
              <a:prstGeom prst="rect">
                <a:avLst/>
              </a:prstGeom>
            </p:spPr>
          </p:pic>
        </p:grpSp>
        <p:pic>
          <p:nvPicPr>
            <p:cNvPr id="30" name="Picture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0600" y="2597433"/>
              <a:ext cx="484412" cy="513534"/>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2597433"/>
              <a:ext cx="484412" cy="513534"/>
            </a:xfrm>
            <a:prstGeom prst="rect">
              <a:avLst/>
            </a:prstGeom>
          </p:spPr>
        </p:pic>
      </p:grp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4" name="Rectangle 3"/>
          <p:cNvSpPr/>
          <p:nvPr/>
        </p:nvSpPr>
        <p:spPr>
          <a:xfrm>
            <a:off x="152400" y="2764572"/>
            <a:ext cx="8610600"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77656"/>
          </a:xfrm>
          <a:prstGeom prst="rect">
            <a:avLst/>
          </a:prstGeom>
        </p:spPr>
        <p:txBody>
          <a:bodyPr wrap="square">
            <a:spAutoFit/>
          </a:bodyPr>
          <a:lstStyle/>
          <a:p>
            <a:r>
              <a:rPr lang="en-IN" sz="2000" i="1" dirty="0">
                <a:solidFill>
                  <a:srgbClr val="92D050"/>
                </a:solidFill>
                <a:latin typeface="Consolas" panose="020B0609020204030204" pitchFamily="49" charset="0"/>
              </a:rPr>
              <a:t>// named class</a:t>
            </a:r>
            <a:endParaRPr lang="en-IN" sz="1800" i="1" dirty="0">
              <a:solidFill>
                <a:srgbClr val="92D05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20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JavaScript (Programmes)</a:t>
            </a:r>
            <a:endParaRPr lang="en-US" sz="6000" dirty="0"/>
          </a:p>
        </p:txBody>
      </p:sp>
    </p:spTree>
    <p:extLst>
      <p:ext uri="{BB962C8B-B14F-4D97-AF65-F5344CB8AC3E}">
        <p14:creationId xmlns:p14="http://schemas.microsoft.com/office/powerpoint/2010/main" val="19520944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1. Print all HTML tags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document</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smtClean="0">
                <a:solidFill>
                  <a:schemeClr val="bg1">
                    <a:lumMod val="65000"/>
                  </a:schemeClr>
                </a:solidFill>
                <a:latin typeface="Consolas" panose="020B0609020204030204" pitchFamily="49" charset="0"/>
              </a:rPr>
              <a:t>(</a:t>
            </a:r>
            <a:r>
              <a:rPr lang="en-IN" sz="1900" dirty="0" smtClean="0">
                <a:solidFill>
                  <a:srgbClr val="CD8D8D"/>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for</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b="1" dirty="0" smtClean="0">
                <a:solidFill>
                  <a:srgbClr val="FF6262"/>
                </a:solidFill>
                <a:latin typeface="Consolas" panose="020B0609020204030204" pitchFamily="49" charset="0"/>
              </a:rPr>
              <a:t>        const</a:t>
            </a:r>
            <a:r>
              <a:rPr lang="en-IN" sz="1900" dirty="0" smtClean="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element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CD8D8D"/>
                </a:solidFill>
                <a:latin typeface="Consolas" panose="020B0609020204030204" pitchFamily="49" charset="0"/>
              </a:rPr>
              <a:t>"SCRIPT"</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rgbClr val="F8F8F8"/>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innerText</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 </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1118596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6" name="Rectangle 5"/>
          <p:cNvSpPr/>
          <p:nvPr/>
        </p:nvSpPr>
        <p:spPr>
          <a:xfrm>
            <a:off x="152400" y="3581400"/>
            <a:ext cx="8828314" cy="3139321"/>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Hello</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endParaRPr lang="en-IN" sz="2200" dirty="0" smtClean="0">
              <a:solidFill>
                <a:srgbClr val="98676A"/>
              </a:solidFill>
              <a:latin typeface="Consolas" panose="020B0609020204030204" pitchFamily="49" charset="0"/>
            </a:endParaRPr>
          </a:p>
          <a:p>
            <a:r>
              <a:rPr lang="en-IN" sz="2200" dirty="0" smtClean="0">
                <a:solidFill>
                  <a:srgbClr val="98676A"/>
                </a:solidFill>
                <a:latin typeface="Consolas" panose="020B0609020204030204" pitchFamily="49" charset="0"/>
              </a:rPr>
              <a:t>function</a:t>
            </a:r>
            <a:r>
              <a:rPr lang="en-IN" sz="2200" dirty="0" smtClean="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smtClean="0">
                <a:solidFill>
                  <a:srgbClr val="8AB1B0"/>
                </a:solidFill>
                <a:latin typeface="Consolas" panose="020B0609020204030204" pitchFamily="49" charset="0"/>
              </a:rPr>
              <a:t>fn</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undefined -</a:t>
            </a:r>
            <a:r>
              <a:rPr lang="en-IN" sz="2200" dirty="0" smtClean="0">
                <a:solidFill>
                  <a:srgbClr val="60A0B0"/>
                </a:solidFill>
                <a:latin typeface="Courier New" panose="02070309020205020404" pitchFamily="49" charset="0"/>
              </a:rPr>
              <a:t>second </a:t>
            </a:r>
            <a:r>
              <a:rPr lang="en-IN" sz="2200" dirty="0">
                <a:solidFill>
                  <a:srgbClr val="60A0B0"/>
                </a:solidFill>
                <a:latin typeface="Courier New" panose="02070309020205020404" pitchFamily="49" charset="0"/>
              </a:rPr>
              <a:t>function will be called.</a:t>
            </a:r>
            <a:endParaRPr lang="en-IN" sz="2200" dirty="0">
              <a:solidFill>
                <a:srgbClr val="92D050"/>
              </a:solidFill>
              <a:latin typeface="Consolas" panose="020B0609020204030204" pitchFamily="49" charset="0"/>
            </a:endParaRPr>
          </a:p>
          <a:p>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F79A32"/>
                </a:solidFill>
                <a:latin typeface="Consolas" panose="020B0609020204030204" pitchFamily="49" charset="0"/>
              </a:rPr>
              <a:t>1</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1         -</a:t>
            </a:r>
            <a:r>
              <a:rPr lang="en-IN" sz="2200" dirty="0">
                <a:solidFill>
                  <a:srgbClr val="60A0B0"/>
                </a:solidFill>
                <a:latin typeface="Courier New" panose="02070309020205020404" pitchFamily="49" charset="0"/>
              </a:rPr>
              <a:t>second function will be called.</a:t>
            </a:r>
            <a:endParaRPr lang="en-IN" sz="22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2. Print all textbox values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82682"/>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rgbClr val="F8F8F8"/>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for</a:t>
            </a:r>
            <a:r>
              <a:rPr lang="en-IN" sz="1900" dirty="0" smtClean="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CD8D8D"/>
                </a:solidFill>
                <a:latin typeface="Consolas" panose="020B0609020204030204" pitchFamily="49" charset="0"/>
              </a:rPr>
              <a:t>"INPUT"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p>
          <a:p>
            <a:r>
              <a:rPr lang="en-IN" sz="1900" i="1" dirty="0">
                <a:solidFill>
                  <a:srgbClr val="F8F8F8"/>
                </a:solidFill>
                <a:latin typeface="Consolas" panose="020B0609020204030204" pitchFamily="49" charset="0"/>
              </a:rPr>
              <a:t> </a:t>
            </a:r>
            <a:r>
              <a:rPr lang="en-IN" sz="1900" i="1" dirty="0" smtClean="0">
                <a:solidFill>
                  <a:srgbClr val="F8F8F8"/>
                </a:solidFill>
                <a:latin typeface="Consolas" panose="020B0609020204030204" pitchFamily="49" charset="0"/>
              </a:rPr>
              <a:t>           </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getAttribute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"type"</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smtClean="0">
                <a:solidFill>
                  <a:srgbClr val="CD8D8D"/>
                </a:solidFill>
                <a:latin typeface="Consolas" panose="020B0609020204030204" pitchFamily="49" charset="0"/>
              </a:rPr>
              <a:t>"</a:t>
            </a:r>
            <a:r>
              <a:rPr lang="en-IN" sz="1900" dirty="0">
                <a:solidFill>
                  <a:srgbClr val="CD8D8D"/>
                </a:solidFill>
                <a:latin typeface="Consolas" panose="020B0609020204030204" pitchFamily="49" charset="0"/>
              </a:rPr>
              <a:t>text"</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rgbClr val="F8F8F8"/>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value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dirty="0">
                <a:solidFill>
                  <a:srgbClr val="EC0D1E"/>
                </a:solidFill>
                <a:latin typeface="Consolas" panose="020B0609020204030204" pitchFamily="49" charset="0"/>
              </a:rPr>
              <a:t>&lt;/script</a:t>
            </a:r>
            <a:r>
              <a:rPr lang="en-IN" sz="1900" dirty="0" smtClean="0">
                <a:solidFill>
                  <a:srgbClr val="EC0D1E"/>
                </a:solidFill>
                <a:latin typeface="Consolas" panose="020B0609020204030204" pitchFamily="49" charset="0"/>
              </a:rPr>
              <a:t>&gt;    </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3721563364"/>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3. Validation (only text) in textbox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90600"/>
            <a:ext cx="9144000" cy="4478149"/>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chemeClr val="bg1">
                    <a:lumMod val="65000"/>
                  </a:schemeClr>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65</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90</a:t>
            </a:r>
            <a:r>
              <a:rPr lang="en-IN" sz="1900" dirty="0">
                <a:solidFill>
                  <a:schemeClr val="bg1">
                    <a:lumMod val="65000"/>
                  </a:schemeClr>
                </a:solidFill>
                <a:latin typeface="Consolas" panose="020B0609020204030204" pitchFamily="49" charset="0"/>
              </a:rPr>
              <a:t>) </a:t>
            </a:r>
            <a:endParaRPr lang="en-IN" sz="1900" dirty="0" smtClean="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     </a:t>
            </a:r>
            <a:r>
              <a:rPr lang="en-IN" sz="1900" dirty="0" smtClean="0">
                <a:solidFill>
                  <a:srgbClr val="F12727"/>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97</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122</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12727"/>
                </a:solidFill>
                <a:latin typeface="Consolas" panose="020B0609020204030204" pitchFamily="49" charset="0"/>
              </a:rPr>
              <a:t>=</a:t>
            </a:r>
            <a:r>
              <a:rPr lang="en-IN" sz="1900" dirty="0" smtClean="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//#endregion</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4199250245"/>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4. Validation (only number) in textbox using “application/javascript”.</a:t>
            </a:r>
            <a:endParaRPr lang="en-IN" sz="2000" i="1" dirty="0">
              <a:solidFill>
                <a:srgbClr val="00B0F0"/>
              </a:solidFill>
              <a:latin typeface="inherit"/>
              <a:cs typeface="Segoe UI Light" panose="020B0502040204020203" pitchFamily="34" charset="0"/>
            </a:endParaRPr>
          </a:p>
        </p:txBody>
      </p:sp>
      <p:sp>
        <p:nvSpPr>
          <p:cNvPr id="5" name="Rectangle 4"/>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a:t>
            </a:r>
            <a:r>
              <a:rPr lang="en-IN" sz="1900" dirty="0" smtClean="0">
                <a:solidFill>
                  <a:srgbClr val="F8F8F8"/>
                </a:solidFill>
                <a:latin typeface="Consolas" panose="020B0609020204030204" pitchFamily="49" charset="0"/>
              </a:rPr>
              <a:t> </a:t>
            </a:r>
            <a:r>
              <a:rPr lang="en-IN" sz="1900" dirty="0" smtClean="0">
                <a:solidFill>
                  <a:srgbClr val="F12727"/>
                </a:solidFill>
                <a:latin typeface="Consolas" panose="020B0609020204030204" pitchFamily="49" charset="0"/>
              </a:rPr>
              <a:t>&gt;=</a:t>
            </a:r>
            <a:r>
              <a:rPr lang="en-IN" sz="1900" dirty="0" smtClean="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48</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57</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a:t>
            </a:r>
            <a:r>
              <a:rPr lang="en-IN" sz="1900" i="1" dirty="0">
                <a:solidFill>
                  <a:schemeClr val="bg1">
                    <a:lumMod val="65000"/>
                  </a:schemeClr>
                </a:solidFill>
                <a:latin typeface="Consolas" panose="020B0609020204030204" pitchFamily="49" charset="0"/>
              </a:rPr>
              <a:t>endregion</a:t>
            </a:r>
            <a:endParaRPr lang="en-IN" sz="1900" dirty="0">
              <a:solidFill>
                <a:schemeClr val="bg1">
                  <a:lumMod val="65000"/>
                </a:schemeClr>
              </a:solidFill>
              <a:latin typeface="Consolas" panose="020B0609020204030204" pitchFamily="49" charset="0"/>
            </a:endParaRP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29646793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5. Validation (only text) in textbox using external javascript file.</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t>
            </a:r>
            <a:r>
              <a:rPr lang="en-IN" sz="1800" i="1" dirty="0" smtClean="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a:solidFill>
                  <a:srgbClr val="FEC758"/>
                </a:solidFill>
                <a:latin typeface="Consolas" panose="020B0609020204030204" pitchFamily="49" charset="0"/>
              </a:rPr>
              <a:t>fn</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obj</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97</a:t>
            </a:r>
            <a:r>
              <a:rPr lang="en-IN" sz="1800" dirty="0" smtClean="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122</a:t>
            </a:r>
            <a:r>
              <a:rPr lang="en-IN" sz="1800" dirty="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&amp;&amp;</a:t>
            </a:r>
            <a:r>
              <a:rPr lang="en-IN" sz="1800" dirty="0">
                <a:solidFill>
                  <a:srgbClr val="F8F8F8"/>
                </a:solidFill>
                <a:latin typeface="Consolas" panose="020B0609020204030204" pitchFamily="49" charset="0"/>
              </a:rPr>
              <a:t> </a:t>
            </a:r>
            <a:endParaRPr lang="en-IN" sz="1800" dirty="0" smtClean="0">
              <a:solidFill>
                <a:srgbClr val="F8F8F8"/>
              </a:solidFill>
              <a:latin typeface="Consolas" panose="020B0609020204030204" pitchFamily="49" charset="0"/>
            </a:endParaRPr>
          </a:p>
          <a:p>
            <a:r>
              <a:rPr lang="en-IN" sz="1800" dirty="0">
                <a:solidFill>
                  <a:srgbClr val="F8F8F8"/>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smtClean="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65</a:t>
            </a:r>
            <a:r>
              <a:rPr lang="en-IN" sz="1800" dirty="0" smtClean="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90</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rgbClr val="F8F8F8"/>
                </a:solidFill>
                <a:latin typeface="Consolas" panose="020B0609020204030204" pitchFamily="49" charset="0"/>
              </a:rPr>
              <a:t>.</a:t>
            </a:r>
            <a:r>
              <a:rPr lang="en-IN" sz="1800" i="1" dirty="0" smtClean="0">
                <a:solidFill>
                  <a:srgbClr val="FB9A4B"/>
                </a:solidFill>
                <a:latin typeface="Consolas" panose="020B0609020204030204" pitchFamily="49" charset="0"/>
              </a:rPr>
              <a:t>returnValue </a:t>
            </a:r>
            <a:r>
              <a:rPr lang="en-IN" sz="1800" dirty="0" smtClean="0">
                <a:solidFill>
                  <a:srgbClr val="F12727"/>
                </a:solidFill>
                <a:latin typeface="Consolas" panose="020B0609020204030204" pitchFamily="49" charset="0"/>
              </a:rPr>
              <a:t>= </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smtClean="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a:t>
            </a:r>
            <a:r>
              <a:rPr lang="en-IN" sz="1800" i="1" dirty="0" smtClean="0">
                <a:solidFill>
                  <a:srgbClr val="E7C0C0"/>
                </a:solidFill>
                <a:latin typeface="Consolas" panose="020B0609020204030204" pitchFamily="49" charset="0"/>
              </a:rPr>
              <a:t>endregion</a:t>
            </a:r>
            <a:endParaRPr lang="en-IN" sz="1800" dirty="0">
              <a:solidFill>
                <a:srgbClr val="F8F8F8"/>
              </a:solidFill>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9" name="Straight Connector 8"/>
          <p:cNvCxnSpPr/>
          <p:nvPr/>
        </p:nvCxnSpPr>
        <p:spPr>
          <a:xfrm>
            <a:off x="0" y="4648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7029"/>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6. Validation (only number) in textbox using external javascript file.</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 </a:t>
            </a:r>
            <a:r>
              <a:rPr lang="en-IN" sz="1800" i="1" dirty="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smtClean="0">
                <a:solidFill>
                  <a:srgbClr val="FEC758"/>
                </a:solidFill>
                <a:latin typeface="Consolas" panose="020B0609020204030204" pitchFamily="49" charset="0"/>
              </a:rPr>
              <a:t>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obj1</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&lt;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48</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&gt;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57</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returnValue</a:t>
            </a:r>
            <a:r>
              <a:rPr lang="en-IN" sz="1800" dirty="0" smtClean="0">
                <a:solidFill>
                  <a:srgbClr val="F12727"/>
                </a:solidFill>
                <a:latin typeface="Consolas" panose="020B0609020204030204" pitchFamily="49" charset="0"/>
              </a:rPr>
              <a:t>=</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//#endregion</a:t>
            </a:r>
            <a:endParaRPr lang="en-IN" sz="1800" b="0" dirty="0">
              <a:solidFill>
                <a:srgbClr val="F8F8F8"/>
              </a:solidFill>
              <a:effectLst/>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8" name="Straight Connector 7"/>
          <p:cNvCxnSpPr/>
          <p:nvPr/>
        </p:nvCxnSpPr>
        <p:spPr>
          <a:xfrm>
            <a:off x="0" y="46466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995458"/>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16919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963105"/>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510365"/>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02782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947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14400" y="1219200"/>
            <a:ext cx="7391400" cy="4389391"/>
          </a:xfrm>
          <a:prstGeom prst="rect">
            <a:avLst/>
          </a:prstGeom>
        </p:spPr>
      </p:pic>
      <p:sp>
        <p:nvSpPr>
          <p:cNvPr id="6" name="Rectangle 5"/>
          <p:cNvSpPr/>
          <p:nvPr/>
        </p:nvSpPr>
        <p:spPr>
          <a:xfrm>
            <a:off x="4343400" y="40251"/>
            <a:ext cx="4724400" cy="954107"/>
          </a:xfrm>
          <a:prstGeom prst="rect">
            <a:avLst/>
          </a:prstGeom>
          <a:solidFill>
            <a:schemeClr val="bg1"/>
          </a:solidFill>
        </p:spPr>
        <p:txBody>
          <a:bodyPr wrap="square">
            <a:spAutoFit/>
          </a:bodyPr>
          <a:lstStyle/>
          <a:p>
            <a:r>
              <a:rPr lang="en-IN" sz="2800" i="1" dirty="0" smtClean="0">
                <a:solidFill>
                  <a:schemeClr val="accent4">
                    <a:lumMod val="50000"/>
                  </a:schemeClr>
                </a:solidFill>
                <a:latin typeface="Segoe UI" panose="020B0502040204020203" pitchFamily="34" charset="0"/>
                <a:cs typeface="Segoe UI" panose="020B0502040204020203" pitchFamily="34" charset="0"/>
              </a:rPr>
              <a:t>Last created function with the same function name, is used.</a:t>
            </a:r>
            <a:endParaRPr lang="en-IN" sz="2800" dirty="0">
              <a:solidFill>
                <a:schemeClr val="accent4">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20574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52400"/>
            <a:ext cx="9144000" cy="1938992"/>
          </a:xfrm>
          <a:prstGeom prst="rect">
            <a:avLst/>
          </a:prstGeom>
        </p:spPr>
        <p:txBody>
          <a:bodyPr wrap="square">
            <a:spAutoFit/>
          </a:bodyPr>
          <a:lstStyle/>
          <a:p>
            <a:pPr algn="ctr"/>
            <a:r>
              <a:rPr lang="en-US" sz="4000" dirty="0">
                <a:solidFill>
                  <a:schemeClr val="accent4"/>
                </a:solidFill>
                <a:latin typeface="Segoe Print" panose="02000600000000000000" pitchFamily="2" charset="0"/>
              </a:rPr>
              <a:t>"You can't cross the sea </a:t>
            </a:r>
            <a:r>
              <a:rPr lang="en-US" sz="4000" dirty="0" smtClean="0">
                <a:solidFill>
                  <a:schemeClr val="accent4"/>
                </a:solidFill>
                <a:latin typeface="Segoe Print" panose="02000600000000000000" pitchFamily="2" charset="0"/>
              </a:rPr>
              <a:t>merely </a:t>
            </a:r>
            <a:r>
              <a:rPr lang="en-US" sz="4000" dirty="0">
                <a:solidFill>
                  <a:schemeClr val="accent4"/>
                </a:solidFill>
                <a:latin typeface="Segoe Print" panose="02000600000000000000" pitchFamily="2" charset="0"/>
              </a:rPr>
              <a:t>by standing and staring at the water."</a:t>
            </a:r>
            <a:endParaRPr lang="en-IN" sz="4000" dirty="0">
              <a:solidFill>
                <a:schemeClr val="accent4"/>
              </a:solidFill>
              <a:latin typeface="Segoe Print" panose="02000600000000000000" pitchFamily="2" charset="0"/>
            </a:endParaRPr>
          </a:p>
        </p:txBody>
      </p:sp>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161633"/>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300" y="4038600"/>
            <a:ext cx="8839200" cy="234365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also begin with </a:t>
            </a:r>
            <a:r>
              <a:rPr lang="en-IN" sz="2000" dirty="0">
                <a:solidFill>
                  <a:srgbClr val="E90919"/>
                </a:solidFill>
                <a:latin typeface="Arial" panose="020B0604020202020204" pitchFamily="34" charset="0"/>
                <a:cs typeface="Arial" panose="020B0604020202020204" pitchFamily="34" charset="0"/>
              </a:rPr>
              <a:t>$</a:t>
            </a:r>
            <a:r>
              <a:rPr lang="en-IN" sz="2000" dirty="0">
                <a:solidFill>
                  <a:schemeClr val="accent2">
                    <a:lumMod val="75000"/>
                  </a:schemeClr>
                </a:solidFill>
                <a:latin typeface="Arial" panose="020B0604020202020204" pitchFamily="34" charset="0"/>
                <a:cs typeface="Arial" panose="020B0604020202020204" pitchFamily="34" charset="0"/>
              </a:rPr>
              <a:t> and </a:t>
            </a:r>
            <a:r>
              <a:rPr lang="en-IN" sz="20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are case sensitive </a:t>
            </a:r>
            <a:r>
              <a:rPr lang="en-IN" sz="20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739211"/>
          </a:xfrm>
          <a:prstGeom prst="rect">
            <a:avLst/>
          </a:prstGeom>
        </p:spPr>
        <p:txBody>
          <a:bodyPr wrap="square">
            <a:spAutoFit/>
          </a:bodyPr>
          <a:lstStyle/>
          <a:p>
            <a:r>
              <a:rPr lang="en-IN" sz="2000" b="1" dirty="0">
                <a:solidFill>
                  <a:srgbClr val="FFC90E"/>
                </a:solidFill>
                <a:latin typeface="Arial" panose="020B0604020202020204" pitchFamily="34" charset="0"/>
                <a:cs typeface="Arial" panose="020B0604020202020204" pitchFamily="34" charset="0"/>
              </a:rPr>
              <a:t>What does undefined </a:t>
            </a:r>
            <a:r>
              <a:rPr lang="en-IN" sz="2000" b="1" dirty="0" smtClean="0">
                <a:solidFill>
                  <a:srgbClr val="FFC90E"/>
                </a:solidFill>
                <a:latin typeface="Arial" panose="020B0604020202020204" pitchFamily="34" charset="0"/>
                <a:cs typeface="Arial" panose="020B0604020202020204" pitchFamily="34" charset="0"/>
              </a:rPr>
              <a:t>and undeclared mean </a:t>
            </a:r>
            <a:r>
              <a:rPr lang="en-IN" sz="2000" b="1" dirty="0">
                <a:solidFill>
                  <a:srgbClr val="FFC90E"/>
                </a:solidFill>
                <a:latin typeface="Arial" panose="020B0604020202020204" pitchFamily="34" charset="0"/>
                <a:cs typeface="Arial" panose="020B0604020202020204" pitchFamily="34" charset="0"/>
              </a:rPr>
              <a:t>in javascript?</a:t>
            </a:r>
            <a:r>
              <a:rPr lang="en-IN" sz="2000" b="1" dirty="0">
                <a:solidFill>
                  <a:srgbClr val="3BBE8C"/>
                </a:solidFill>
                <a:latin typeface="Arial" panose="020B0604020202020204" pitchFamily="34" charset="0"/>
                <a:cs typeface="Arial" panose="020B0604020202020204" pitchFamily="34" charset="0"/>
              </a:rPr>
              <a:t> </a:t>
            </a:r>
            <a:endParaRPr lang="en-IN" sz="2000" b="1" dirty="0" smtClean="0">
              <a:solidFill>
                <a:srgbClr val="3BBE8C"/>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2000" b="1" i="1" u="sng" dirty="0">
                <a:solidFill>
                  <a:srgbClr val="FF7F27"/>
                </a:solidFill>
                <a:latin typeface="Consolas" panose="020B0609020204030204" pitchFamily="49" charset="0"/>
              </a:rPr>
              <a:t>undefined 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assigned any value be declared in the program</a:t>
            </a:r>
            <a:r>
              <a:rPr lang="en-IN" sz="1800" dirty="0">
                <a:solidFill>
                  <a:srgbClr val="EE2227"/>
                </a:solidFill>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2000" b="1" i="1" u="sng" dirty="0" smtClean="0">
                <a:solidFill>
                  <a:srgbClr val="FF7F27"/>
                </a:solidFill>
                <a:latin typeface="Consolas" panose="020B0609020204030204" pitchFamily="49" charset="0"/>
              </a:rPr>
              <a:t>undeclared </a:t>
            </a:r>
            <a:r>
              <a:rPr lang="en-IN" sz="2000" b="1" i="1" u="sng" dirty="0">
                <a:solidFill>
                  <a:srgbClr val="FF7F27"/>
                </a:solidFill>
                <a:latin typeface="Consolas" panose="020B0609020204030204" pitchFamily="49" charset="0"/>
              </a:rPr>
              <a:t>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declared in the program.</a:t>
            </a:r>
            <a:r>
              <a:rPr lang="en-IN" sz="1800" dirty="0">
                <a:latin typeface="Arial" panose="020B0604020202020204" pitchFamily="34" charset="0"/>
                <a:cs typeface="Arial" panose="020B0604020202020204" pitchFamily="34" charset="0"/>
              </a:rPr>
              <a:t>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does undefined value mean in javascript?</a:t>
            </a:r>
            <a:r>
              <a:rPr lang="en-IN" sz="2000" b="1" dirty="0">
                <a:solidFill>
                  <a:srgbClr val="FFC90E"/>
                </a:solidFill>
                <a:latin typeface="Arial" panose="020B0604020202020204" pitchFamily="34" charset="0"/>
                <a:cs typeface="Arial" panose="020B0604020202020204" pitchFamily="34" charset="0"/>
              </a:rPr>
              <a:t> </a:t>
            </a:r>
            <a:endParaRPr lang="en-IN" sz="2000" b="1" dirty="0" smtClean="0">
              <a:solidFill>
                <a:srgbClr val="FFC90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is the difference between undefined value and null value</a:t>
            </a:r>
            <a:r>
              <a:rPr lang="en-IN" sz="2000" dirty="0" smtClean="0">
                <a:solidFill>
                  <a:srgbClr val="FFC90E"/>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solidFill>
                  <a:srgbClr val="FF7F27"/>
                </a:solidFill>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solidFill>
                  <a:srgbClr val="FF7F27"/>
                </a:solidFill>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2000" dirty="0" smtClean="0">
                <a:solidFill>
                  <a:srgbClr val="FFC90E"/>
                </a:solidFill>
                <a:latin typeface="Arial" panose="020B0604020202020204" pitchFamily="34" charset="0"/>
                <a:cs typeface="Arial" panose="020B0604020202020204" pitchFamily="34" charset="0"/>
              </a:rPr>
              <a:t>What are undeclared variables? </a:t>
            </a: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variables are those that are not declared in the program (do not exist at all), trying to read their values gives runtime error. But if undeclared variables are assigned then implicit declaration is done .</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267200" y="4007822"/>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0" y="1536174"/>
            <a:ext cx="9067799"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4" name="Group 3"/>
          <p:cNvGrpSpPr/>
          <p:nvPr/>
        </p:nvGrpSpPr>
        <p:grpSpPr>
          <a:xfrm>
            <a:off x="152400" y="3200400"/>
            <a:ext cx="8849591" cy="2286000"/>
            <a:chOff x="228600" y="2590800"/>
            <a:chExt cx="8849591" cy="2286000"/>
          </a:xfrm>
        </p:grpSpPr>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//undefined</a:t>
              </a:r>
              <a:endParaRPr lang="en-IN" sz="1800" dirty="0">
                <a:solidFill>
                  <a:srgbClr val="00B050"/>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
        <p:nvSpPr>
          <p:cNvPr id="22" name="Rectangle 21"/>
          <p:cNvSpPr/>
          <p:nvPr/>
        </p:nvSpPr>
        <p:spPr>
          <a:xfrm>
            <a:off x="190500" y="2133600"/>
            <a:ext cx="8763000" cy="769441"/>
          </a:xfrm>
          <a:prstGeom prst="rect">
            <a:avLst/>
          </a:prstGeom>
        </p:spPr>
        <p:txBody>
          <a:bodyPr wrap="square">
            <a:spAutoFit/>
          </a:bodyPr>
          <a:lstStyle/>
          <a:p>
            <a:r>
              <a:rPr lang="en-IN" sz="2200" dirty="0">
                <a:solidFill>
                  <a:srgbClr val="17A889"/>
                </a:solidFill>
                <a:latin typeface="Segoe UI" panose="020B0502040204020203" pitchFamily="34" charset="0"/>
                <a:cs typeface="Segoe UI" panose="020B0502040204020203" pitchFamily="34" charset="0"/>
              </a:rPr>
              <a:t>A declared variable that is not yet assigned with a value (uninitialized) is by default </a:t>
            </a:r>
            <a:r>
              <a:rPr lang="en-IN" sz="2200" dirty="0" smtClean="0">
                <a:solidFill>
                  <a:srgbClr val="17A889"/>
                </a:solidFill>
                <a:latin typeface="Segoe UI" panose="020B0502040204020203" pitchFamily="34" charset="0"/>
                <a:cs typeface="Segoe UI" panose="020B0502040204020203" pitchFamily="34" charset="0"/>
              </a:rPr>
              <a:t>is </a:t>
            </a:r>
            <a:r>
              <a:rPr lang="en-IN" sz="2200" b="1" dirty="0" smtClean="0">
                <a:solidFill>
                  <a:srgbClr val="17A889"/>
                </a:solidFill>
                <a:latin typeface="Segoe UI" panose="020B0502040204020203" pitchFamily="34" charset="0"/>
                <a:cs typeface="Segoe UI" panose="020B0502040204020203" pitchFamily="34" charset="0"/>
              </a:rPr>
              <a:t>undefined</a:t>
            </a:r>
            <a:r>
              <a:rPr lang="en-IN" sz="2200" dirty="0">
                <a:solidFill>
                  <a:srgbClr val="17A889"/>
                </a:solidFill>
                <a:latin typeface="Segoe UI" panose="020B0502040204020203" pitchFamily="34" charset="0"/>
                <a:cs typeface="Segoe UI" panose="020B0502040204020203" pitchFamily="34" charset="0"/>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b is equal to </a:t>
            </a:r>
            <a:r>
              <a:rPr lang="en-IN" sz="1800" dirty="0" smtClean="0">
                <a:solidFill>
                  <a:srgbClr val="00B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4" name="Group 3"/>
          <p:cNvGrpSpPr/>
          <p:nvPr/>
        </p:nvGrpSpPr>
        <p:grpSpPr>
          <a:xfrm>
            <a:off x="228600" y="2511676"/>
            <a:ext cx="8763000" cy="2031325"/>
            <a:chOff x="228600" y="2459504"/>
            <a:chExt cx="8763000" cy="2031325"/>
          </a:xfrm>
        </p:grpSpPr>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5" name="Group 4"/>
          <p:cNvGrpSpPr/>
          <p:nvPr/>
        </p:nvGrpSpPr>
        <p:grpSpPr>
          <a:xfrm>
            <a:off x="76200" y="2511677"/>
            <a:ext cx="8915400" cy="2308324"/>
            <a:chOff x="76200" y="2511677"/>
            <a:chExt cx="8915400" cy="2308324"/>
          </a:xfrm>
        </p:grpSpPr>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381000" y="2565231"/>
            <a:ext cx="5464630" cy="3785652"/>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51'</a:t>
            </a:r>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27'</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21'</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9075"/>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228600" y="2743200"/>
            <a:ext cx="86868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4" name="Rectangle 13"/>
          <p:cNvSpPr/>
          <p:nvPr/>
        </p:nvSpPr>
        <p:spPr>
          <a:xfrm>
            <a:off x="228600" y="2209800"/>
            <a:ext cx="86868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228600" y="3531275"/>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smtClean="0">
                <a:solidFill>
                  <a:srgbClr val="F06431"/>
                </a:solidFill>
                <a:latin typeface="Consolas" panose="020B0609020204030204" pitchFamily="49" charset="0"/>
              </a:rPr>
              <a:t>     console</a:t>
            </a:r>
            <a:r>
              <a:rPr lang="en-US" sz="1800" smtClean="0">
                <a:solidFill>
                  <a:srgbClr val="D3AF86"/>
                </a:solidFill>
                <a:latin typeface="Consolas" panose="020B0609020204030204" pitchFamily="49" charset="0"/>
              </a:rPr>
              <a:t>.</a:t>
            </a:r>
            <a:r>
              <a:rPr lang="en-US" sz="1800" smtClean="0">
                <a:solidFill>
                  <a:srgbClr val="7E602C"/>
                </a:solidFill>
                <a:latin typeface="Consolas" panose="020B0609020204030204" pitchFamily="49" charset="0"/>
              </a:rPr>
              <a:t>log</a:t>
            </a:r>
            <a:r>
              <a:rPr lang="en-US" sz="1800" smtClean="0">
                <a:solidFill>
                  <a:srgbClr val="D3AF86"/>
                </a:solidFill>
                <a:latin typeface="Consolas" panose="020B0609020204030204" pitchFamily="49" charset="0"/>
              </a:rPr>
              <a:t>(</a:t>
            </a:r>
            <a:r>
              <a:rPr lang="en-US" sz="180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is not defined</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200" y="12954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9" name="Rectangle 8"/>
          <p:cNvSpPr/>
          <p:nvPr/>
        </p:nvSpPr>
        <p:spPr>
          <a:xfrm>
            <a:off x="152400" y="2072751"/>
            <a:ext cx="87630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5" name="Rectangle 4"/>
          <p:cNvSpPr/>
          <p:nvPr/>
        </p:nvSpPr>
        <p:spPr>
          <a:xfrm>
            <a:off x="152400" y="2772359"/>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SyntaxError thrown.</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SyntaxError thrown.</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0574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41300" y="2895600"/>
            <a:ext cx="8597900" cy="3139321"/>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id:</a:t>
            </a:r>
            <a:r>
              <a:rPr lang="en-US" sz="1800" dirty="0" smtClean="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lastName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334869"/>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2098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177800" y="3124200"/>
            <a:ext cx="8792028" cy="2308324"/>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error Identifier 'x' has already been declared</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inner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outer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123301"/>
            <a:ext cx="8686800" cy="1477328"/>
          </a:xfrm>
          <a:prstGeom prst="rect">
            <a:avLst/>
          </a:prstGeom>
          <a:solidFill>
            <a:schemeClr val="bg2">
              <a:lumMod val="10000"/>
            </a:schemeClr>
          </a:solidFill>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a:t>
            </a:r>
            <a:r>
              <a:rPr lang="en-IN" sz="2000" i="1" dirty="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x = "age"; person[x]</a:t>
            </a:r>
          </a:p>
        </p:txBody>
      </p:sp>
      <p:sp>
        <p:nvSpPr>
          <p:cNvPr id="5" name="Rectangle 4"/>
          <p:cNvSpPr/>
          <p:nvPr/>
        </p:nvSpPr>
        <p:spPr>
          <a:xfrm>
            <a:off x="203200" y="3815477"/>
            <a:ext cx="8712200" cy="2585323"/>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3622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9" name="Rectangle 8"/>
          <p:cNvSpPr/>
          <p:nvPr/>
        </p:nvSpPr>
        <p:spPr>
          <a:xfrm>
            <a:off x="228600" y="4211598"/>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.name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delete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2362200"/>
            <a:ext cx="8686800" cy="1938992"/>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397675"/>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Vrushali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obj4</a:t>
            </a:r>
            <a:r>
              <a:rPr lang="en-US" sz="1800" dirty="0">
                <a:solidFill>
                  <a:srgbClr val="D3AF86"/>
                </a:solidFill>
                <a:latin typeface="Consolas" panose="020B0609020204030204" pitchFamily="49" charset="0"/>
              </a:rPr>
              <a:t> = {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obj4</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obj1</a:t>
            </a:r>
            <a:r>
              <a:rPr lang="en-US" sz="1800" dirty="0" smtClean="0">
                <a:solidFill>
                  <a:srgbClr val="D3AF86"/>
                </a:solidFill>
                <a:latin typeface="Consolas" panose="020B0609020204030204" pitchFamily="49" charset="0"/>
              </a:rPr>
              <a:t>.code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5" name="Rectangle 4"/>
          <p:cNvSpPr/>
          <p:nvPr/>
        </p:nvSpPr>
        <p:spPr>
          <a:xfrm>
            <a:off x="228600" y="2054085"/>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{x: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x: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2}</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chemeClr val="bg1">
                    <a:lumMod val="85000"/>
                  </a:schemeClr>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940076"/>
            <a:ext cx="8850086" cy="2585323"/>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dirty="0">
                <a:solidFill>
                  <a:srgbClr val="00B050"/>
                </a:solidFill>
                <a:latin typeface="Consolas" panose="020B0609020204030204" pitchFamily="49" charset="0"/>
              </a:rPr>
              <a:t>will throw an error​ because property </a:t>
            </a:r>
            <a:endParaRPr lang="en-IN" sz="1800" dirty="0" smtClean="0">
              <a:solidFill>
                <a:srgbClr val="00B050"/>
              </a:solidFill>
              <a:latin typeface="Consolas" panose="020B0609020204030204" pitchFamily="49" charset="0"/>
            </a:endParaRPr>
          </a:p>
          <a:p>
            <a:r>
              <a:rPr lang="en-IN" sz="1800" dirty="0">
                <a:solidFill>
                  <a:srgbClr val="00B050"/>
                </a:solidFill>
                <a:latin typeface="Consolas" panose="020B0609020204030204" pitchFamily="49" charset="0"/>
              </a:rPr>
              <a:t>	</a:t>
            </a:r>
            <a:r>
              <a:rPr lang="en-IN" sz="1800" dirty="0" smtClean="0">
                <a:solidFill>
                  <a:srgbClr val="00B050"/>
                </a:solidFill>
                <a:latin typeface="Consolas" panose="020B0609020204030204" pitchFamily="49" charset="0"/>
              </a:rPr>
              <a:t>		   // name is </a:t>
            </a:r>
            <a:r>
              <a:rPr lang="en-IN" sz="1800" dirty="0">
                <a:solidFill>
                  <a:srgbClr val="00B050"/>
                </a:solidFill>
                <a:latin typeface="Consolas" panose="020B0609020204030204" pitchFamily="49" charset="0"/>
              </a:rPr>
              <a:t>number</a:t>
            </a:r>
            <a:r>
              <a:rPr lang="en-IN" sz="1800" dirty="0" smtClean="0">
                <a:solidFill>
                  <a:srgbClr val="00B050"/>
                </a:solidFill>
                <a:latin typeface="Consolas" panose="020B0609020204030204" pitchFamily="49" charset="0"/>
              </a:rPr>
              <a:t>.</a:t>
            </a: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smtClean="0">
                <a:solidFill>
                  <a:srgbClr val="00B050"/>
                </a:solidFill>
                <a:latin typeface="Consolas" panose="020B0609020204030204" pitchFamily="49" charset="0"/>
              </a:rPr>
              <a:t>will print Adults.</a:t>
            </a:r>
            <a:endParaRPr lang="en-IN" sz="1800" b="0" dirty="0">
              <a:solidFill>
                <a:srgbClr val="00B050"/>
              </a:solidFill>
              <a:effectLst/>
              <a:latin typeface="Consolas" panose="020B0609020204030204" pitchFamily="49" charset="0"/>
            </a:endParaRPr>
          </a:p>
        </p:txBody>
      </p:sp>
      <p:cxnSp>
        <p:nvCxnSpPr>
          <p:cNvPr id="6" name="Straight Connector 5"/>
          <p:cNvCxnSpPr/>
          <p:nvPr/>
        </p:nvCxnSpPr>
        <p:spPr>
          <a:xfrm>
            <a:off x="185327" y="37338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371600"/>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personID</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personAge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41</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function</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personAge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228600" y="2913988"/>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key</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10" name="Rectangle 9"/>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6" name="Rectangle 5"/>
          <p:cNvSpPr/>
          <p:nvPr/>
        </p:nvSpPr>
        <p:spPr>
          <a:xfrm>
            <a:off x="228600" y="2975344"/>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value</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8" name="Rectangle 7"/>
          <p:cNvSpPr/>
          <p:nvPr/>
        </p:nvSpPr>
        <p:spPr>
          <a:xfrm>
            <a:off x="228600" y="1999933"/>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(proto[, propertiesObject])</a:t>
            </a:r>
          </a:p>
        </p:txBody>
      </p:sp>
      <p:sp>
        <p:nvSpPr>
          <p:cNvPr id="6" name="Rectangle 5"/>
          <p:cNvSpPr/>
          <p:nvPr/>
        </p:nvSpPr>
        <p:spPr>
          <a:xfrm>
            <a:off x="228600" y="2819400"/>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err="1">
                <a:solidFill>
                  <a:srgbClr val="F06431"/>
                </a:solidFill>
                <a:latin typeface="Consolas" panose="020B0609020204030204" pitchFamily="49" charset="0"/>
              </a:rPr>
              <a:t>Object</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create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null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lastName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90500" y="2895600"/>
            <a:ext cx="8724900" cy="2308324"/>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9922....</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address</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Paud Road, PUNE</a:t>
            </a:r>
            <a:r>
              <a:rPr lang="en-US" sz="1800" dirty="0">
                <a:solidFill>
                  <a:srgbClr val="D3AF86"/>
                </a:solidFill>
                <a:latin typeface="Consolas" panose="020B0609020204030204" pitchFamily="49" charset="0"/>
              </a:rPr>
              <a:t>" }</a:t>
            </a:r>
          </a:p>
          <a:p>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
        <p:nvSpPr>
          <p:cNvPr id="6" name="Rectangle 5"/>
          <p:cNvSpPr/>
          <p:nvPr/>
        </p:nvSpPr>
        <p:spPr>
          <a:xfrm>
            <a:off x="195448" y="1146348"/>
            <a:ext cx="8719952"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10" name="Rectangle 9"/>
          <p:cNvSpPr/>
          <p:nvPr/>
        </p:nvSpPr>
        <p:spPr>
          <a:xfrm>
            <a:off x="228600" y="22860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39624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3" name="Rectangle 2"/>
          <p:cNvSpPr/>
          <p:nvPr/>
        </p:nvSpPr>
        <p:spPr>
          <a:xfrm>
            <a:off x="152400" y="2201851"/>
            <a:ext cx="88392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5" name="Rectangle 4"/>
          <p:cNvSpPr/>
          <p:nvPr/>
        </p:nvSpPr>
        <p:spPr>
          <a:xfrm>
            <a:off x="152400" y="1981200"/>
            <a:ext cx="87630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2192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502426"/>
            <a:ext cx="8763000" cy="369332"/>
          </a:xfrm>
          <a:prstGeom prst="rect">
            <a:avLst/>
          </a:prstGeom>
        </p:spPr>
        <p:txBody>
          <a:bodyPr wrap="square">
            <a:spAutoFit/>
          </a:bodyPr>
          <a:lstStyle/>
          <a:p>
            <a:r>
              <a:rPr lang="en-IN" sz="18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1855050756"/>
              </p:ext>
            </p:extLst>
          </p:nvPr>
        </p:nvGraphicFramePr>
        <p:xfrm>
          <a:off x="152400" y="2883426"/>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1607537"/>
              </p:ext>
            </p:extLst>
          </p:nvPr>
        </p:nvGraphicFramePr>
        <p:xfrm>
          <a:off x="152400" y="2611646"/>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graphicFrame>
        <p:nvGraphicFramePr>
          <p:cNvPr id="14" name="Table 13"/>
          <p:cNvGraphicFramePr>
            <a:graphicFrameLocks noGrp="1"/>
          </p:cNvGraphicFramePr>
          <p:nvPr>
            <p:extLst>
              <p:ext uri="{D42A27DB-BD31-4B8C-83A1-F6EECF244321}">
                <p14:modId xmlns:p14="http://schemas.microsoft.com/office/powerpoint/2010/main" val="644652517"/>
              </p:ext>
            </p:extLst>
          </p:nvPr>
        </p:nvGraphicFramePr>
        <p:xfrm>
          <a:off x="161059" y="2531731"/>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878879"/>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graphicFrame>
        <p:nvGraphicFramePr>
          <p:cNvPr id="14" name="Table 13"/>
          <p:cNvGraphicFramePr>
            <a:graphicFrameLocks noGrp="1"/>
          </p:cNvGraphicFramePr>
          <p:nvPr>
            <p:extLst>
              <p:ext uri="{D42A27DB-BD31-4B8C-83A1-F6EECF244321}">
                <p14:modId xmlns:p14="http://schemas.microsoft.com/office/powerpoint/2010/main" val="638045133"/>
              </p:ext>
            </p:extLst>
          </p:nvPr>
        </p:nvGraphicFramePr>
        <p:xfrm>
          <a:off x="152400" y="2619266"/>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1" name="Rectangle 10"/>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graphicFrame>
        <p:nvGraphicFramePr>
          <p:cNvPr id="14" name="Table 13"/>
          <p:cNvGraphicFramePr>
            <a:graphicFrameLocks noGrp="1"/>
          </p:cNvGraphicFramePr>
          <p:nvPr>
            <p:extLst>
              <p:ext uri="{D42A27DB-BD31-4B8C-83A1-F6EECF244321}">
                <p14:modId xmlns:p14="http://schemas.microsoft.com/office/powerpoint/2010/main" val="3046284874"/>
              </p:ext>
            </p:extLst>
          </p:nvPr>
        </p:nvGraphicFramePr>
        <p:xfrm>
          <a:off x="152400" y="29667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1336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grpSp>
        <p:nvGrpSpPr>
          <p:cNvPr id="10" name="Group 9"/>
          <p:cNvGrpSpPr/>
          <p:nvPr/>
        </p:nvGrpSpPr>
        <p:grpSpPr>
          <a:xfrm>
            <a:off x="990601" y="3349567"/>
            <a:ext cx="6866924" cy="1660254"/>
            <a:chOff x="990601" y="3349567"/>
            <a:chExt cx="6866924" cy="1660254"/>
          </a:xfrm>
        </p:grpSpPr>
        <p:pic>
          <p:nvPicPr>
            <p:cNvPr id="33" name="Picture 32"/>
            <p:cNvPicPr>
              <a:picLocks noChangeAspect="1"/>
            </p:cNvPicPr>
            <p:nvPr/>
          </p:nvPicPr>
          <p:blipFill>
            <a:blip r:embed="rId2"/>
            <a:stretch>
              <a:fillRect/>
            </a:stretch>
          </p:blipFill>
          <p:spPr>
            <a:xfrm>
              <a:off x="1579451" y="4517570"/>
              <a:ext cx="629435" cy="387345"/>
            </a:xfrm>
            <a:prstGeom prst="rect">
              <a:avLst/>
            </a:prstGeom>
          </p:spPr>
        </p:pic>
        <p:pic>
          <p:nvPicPr>
            <p:cNvPr id="34" name="Picture 33"/>
            <p:cNvPicPr>
              <a:picLocks noChangeAspect="1"/>
            </p:cNvPicPr>
            <p:nvPr/>
          </p:nvPicPr>
          <p:blipFill>
            <a:blip r:embed="rId3"/>
            <a:stretch>
              <a:fillRect/>
            </a:stretch>
          </p:blipFill>
          <p:spPr>
            <a:xfrm>
              <a:off x="4058228" y="4543707"/>
              <a:ext cx="661713" cy="427693"/>
            </a:xfrm>
            <a:prstGeom prst="rect">
              <a:avLst/>
            </a:prstGeom>
          </p:spPr>
        </p:pic>
        <p:pic>
          <p:nvPicPr>
            <p:cNvPr id="35" name="Picture 34"/>
            <p:cNvPicPr>
              <a:picLocks noChangeAspect="1"/>
            </p:cNvPicPr>
            <p:nvPr/>
          </p:nvPicPr>
          <p:blipFill>
            <a:blip r:embed="rId4"/>
            <a:stretch>
              <a:fillRect/>
            </a:stretch>
          </p:blipFill>
          <p:spPr>
            <a:xfrm>
              <a:off x="6969544" y="4517571"/>
              <a:ext cx="572947" cy="492250"/>
            </a:xfrm>
            <a:prstGeom prst="rect">
              <a:avLst/>
            </a:prstGeom>
          </p:spPr>
        </p:pic>
        <p:grpSp>
          <p:nvGrpSpPr>
            <p:cNvPr id="4" name="Group 3"/>
            <p:cNvGrpSpPr/>
            <p:nvPr/>
          </p:nvGrpSpPr>
          <p:grpSpPr>
            <a:xfrm>
              <a:off x="3573940" y="3349567"/>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349567"/>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368832"/>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grpSp>
        <p:nvGrpSpPr>
          <p:cNvPr id="3" name="Group 2"/>
          <p:cNvGrpSpPr/>
          <p:nvPr/>
        </p:nvGrpSpPr>
        <p:grpSpPr>
          <a:xfrm>
            <a:off x="304800"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304800"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
        <p:nvSpPr>
          <p:cNvPr id="9" name="Rectangle 8"/>
          <p:cNvSpPr/>
          <p:nvPr/>
        </p:nvSpPr>
        <p:spPr>
          <a:xfrm>
            <a:off x="3124200" y="121186"/>
            <a:ext cx="5783756" cy="1815882"/>
          </a:xfrm>
          <a:prstGeom prst="rect">
            <a:avLst/>
          </a:prstGeom>
        </p:spPr>
        <p:txBody>
          <a:bodyPr wrap="square">
            <a:spAutoFit/>
          </a:bodyPr>
          <a:lstStyle/>
          <a:p>
            <a:r>
              <a:rPr lang="en-IN" sz="2800" dirty="0">
                <a:solidFill>
                  <a:srgbClr val="FF7F27"/>
                </a:solidFill>
                <a:latin typeface="Segoe UI Light" panose="020B0502040204020203" pitchFamily="34" charset="0"/>
                <a:cs typeface="Segoe UI Light" panose="020B0502040204020203" pitchFamily="34" charset="0"/>
              </a:rPr>
              <a:t>Comparison operators — operators that compare values and return true or false. The operators include: &gt;, &lt;, &gt;=, </a:t>
            </a:r>
            <a:r>
              <a:rPr lang="en-IN" sz="2800" dirty="0" smtClean="0">
                <a:solidFill>
                  <a:srgbClr val="FF7F27"/>
                </a:solidFill>
                <a:latin typeface="Segoe UI Light" panose="020B0502040204020203" pitchFamily="34" charset="0"/>
                <a:cs typeface="Segoe UI Light" panose="020B0502040204020203" pitchFamily="34" charset="0"/>
              </a:rPr>
              <a:t>&lt;=</a:t>
            </a:r>
            <a:r>
              <a:rPr lang="en-IN" sz="2800" dirty="0">
                <a:solidFill>
                  <a:srgbClr val="FF7F27"/>
                </a:solidFill>
                <a:latin typeface="Segoe UI Light" panose="020B0502040204020203" pitchFamily="34" charset="0"/>
                <a:cs typeface="Segoe UI Light" panose="020B0502040204020203" pitchFamily="34" charset="0"/>
              </a:rPr>
              <a:t>, ==</a:t>
            </a:r>
            <a:r>
              <a:rPr lang="en-IN" sz="2800" dirty="0" smtClean="0">
                <a:solidFill>
                  <a:srgbClr val="FF7F27"/>
                </a:solidFill>
                <a:latin typeface="Segoe UI Light" panose="020B0502040204020203" pitchFamily="34" charset="0"/>
                <a:cs typeface="Segoe UI Light" panose="020B0502040204020203" pitchFamily="34" charset="0"/>
              </a:rPr>
              <a:t>, </a:t>
            </a:r>
            <a:r>
              <a:rPr lang="en-IN" sz="2800" dirty="0">
                <a:solidFill>
                  <a:srgbClr val="FF7F27"/>
                </a:solidFill>
                <a:latin typeface="Segoe UI Light" panose="020B0502040204020203" pitchFamily="34" charset="0"/>
                <a:cs typeface="Segoe UI Light" panose="020B0502040204020203" pitchFamily="34" charset="0"/>
              </a:rPr>
              <a:t>===, and !==.</a:t>
            </a:r>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03829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3" name="Rectangle 1"/>
          <p:cNvSpPr>
            <a:spLocks noChangeArrowheads="1"/>
          </p:cNvSpPr>
          <p:nvPr/>
        </p:nvSpPr>
        <p:spPr bwMode="auto">
          <a:xfrm>
            <a:off x="152400" y="26958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102316"/>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4" name="Rectangle 1"/>
          <p:cNvSpPr>
            <a:spLocks noChangeArrowheads="1"/>
          </p:cNvSpPr>
          <p:nvPr/>
        </p:nvSpPr>
        <p:spPr bwMode="auto">
          <a:xfrm>
            <a:off x="152400" y="2967336"/>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28600" y="3429000"/>
            <a:ext cx="8686800" cy="1631216"/>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“S</a:t>
            </a:r>
            <a:r>
              <a:rPr lang="en-US" sz="2000" dirty="0" smtClean="0">
                <a:solidFill>
                  <a:srgbClr val="889B4A"/>
                </a:solidFill>
                <a:latin typeface="Consolas" panose="020B0609020204030204" pitchFamily="49" charset="0"/>
              </a:rPr>
              <a:t>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“N</a:t>
            </a:r>
            <a:r>
              <a:rPr lang="en-US" sz="2000" dirty="0" smtClean="0">
                <a:solidFill>
                  <a:srgbClr val="889B4A"/>
                </a:solidFill>
                <a:latin typeface="Consolas" panose="020B0609020204030204" pitchFamily="49" charset="0"/>
              </a:rPr>
              <a:t>ot Student</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17302</TotalTime>
  <Words>16316</Words>
  <Application>Microsoft Office PowerPoint</Application>
  <PresentationFormat>On-screen Show (4:3)</PresentationFormat>
  <Paragraphs>2481</Paragraphs>
  <Slides>250</Slides>
  <Notes>29</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250</vt:i4>
      </vt:variant>
    </vt:vector>
  </HeadingPairs>
  <TitlesOfParts>
    <vt:vector size="272" baseType="lpstr">
      <vt:lpstr>NSimSun</vt:lpstr>
      <vt:lpstr>SimSun</vt:lpstr>
      <vt:lpstr>aleoregular</vt:lpstr>
      <vt:lpstr>Arial</vt:lpstr>
      <vt:lpstr>Arial</vt:lpstr>
      <vt:lpstr>Calibri</vt:lpstr>
      <vt:lpstr>Calibri Light</vt:lpstr>
      <vt:lpstr>Cambria</vt:lpstr>
      <vt:lpstr>Century</vt:lpstr>
      <vt:lpstr>Consolas</vt:lpstr>
      <vt:lpstr>Courier New</vt:lpstr>
      <vt:lpstr>inherit</vt:lpstr>
      <vt:lpstr>medium-content-serif-font</vt:lpstr>
      <vt:lpstr>Open Sans</vt:lpstr>
      <vt:lpstr>Roboto</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3224</cp:revision>
  <cp:lastPrinted>1601-01-01T00:00:00Z</cp:lastPrinted>
  <dcterms:created xsi:type="dcterms:W3CDTF">2001-07-06T15:43:27Z</dcterms:created>
  <dcterms:modified xsi:type="dcterms:W3CDTF">2019-01-03T08:29:39Z</dcterms:modified>
  <cp:category>HTML Programming</cp:category>
</cp:coreProperties>
</file>