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5"/>
  </p:notesMasterIdLst>
  <p:sldIdLst>
    <p:sldId id="257" r:id="rId2"/>
    <p:sldId id="1447" r:id="rId3"/>
    <p:sldId id="1358" r:id="rId4"/>
    <p:sldId id="1511" r:id="rId5"/>
    <p:sldId id="1425" r:id="rId6"/>
    <p:sldId id="1512" r:id="rId7"/>
    <p:sldId id="1513" r:id="rId8"/>
    <p:sldId id="1441" r:id="rId9"/>
    <p:sldId id="1420" r:id="rId10"/>
    <p:sldId id="683" r:id="rId11"/>
    <p:sldId id="682" r:id="rId12"/>
    <p:sldId id="1405" r:id="rId13"/>
    <p:sldId id="1514" r:id="rId14"/>
    <p:sldId id="1385" r:id="rId15"/>
    <p:sldId id="1438" r:id="rId16"/>
    <p:sldId id="1439" r:id="rId17"/>
    <p:sldId id="1440" r:id="rId18"/>
    <p:sldId id="1431" r:id="rId19"/>
    <p:sldId id="625" r:id="rId20"/>
    <p:sldId id="1150" r:id="rId21"/>
    <p:sldId id="1240" r:id="rId22"/>
    <p:sldId id="1152" r:id="rId23"/>
    <p:sldId id="1153" r:id="rId24"/>
    <p:sldId id="402" r:id="rId25"/>
    <p:sldId id="403" r:id="rId26"/>
    <p:sldId id="404" r:id="rId27"/>
    <p:sldId id="1219" r:id="rId28"/>
    <p:sldId id="421" r:id="rId29"/>
    <p:sldId id="564" r:id="rId30"/>
    <p:sldId id="1364" r:id="rId31"/>
    <p:sldId id="826" r:id="rId32"/>
    <p:sldId id="566" r:id="rId33"/>
    <p:sldId id="1211" r:id="rId34"/>
    <p:sldId id="1430" r:id="rId35"/>
    <p:sldId id="1460" r:id="rId36"/>
    <p:sldId id="820" r:id="rId37"/>
    <p:sldId id="821" r:id="rId38"/>
    <p:sldId id="1077" r:id="rId39"/>
    <p:sldId id="1177" r:id="rId40"/>
    <p:sldId id="798" r:id="rId41"/>
    <p:sldId id="1215" r:id="rId42"/>
    <p:sldId id="1427" r:id="rId43"/>
    <p:sldId id="1225" r:id="rId44"/>
    <p:sldId id="1212" r:id="rId45"/>
    <p:sldId id="1213" r:id="rId46"/>
    <p:sldId id="1216" r:id="rId47"/>
    <p:sldId id="1210" r:id="rId48"/>
    <p:sldId id="1151" r:id="rId49"/>
    <p:sldId id="1217" r:id="rId50"/>
    <p:sldId id="1226" r:id="rId51"/>
    <p:sldId id="443" r:id="rId52"/>
    <p:sldId id="445" r:id="rId53"/>
    <p:sldId id="446" r:id="rId54"/>
    <p:sldId id="1293" r:id="rId55"/>
    <p:sldId id="1403" r:id="rId56"/>
    <p:sldId id="1290" r:id="rId57"/>
    <p:sldId id="1294" r:id="rId58"/>
    <p:sldId id="1283" r:id="rId59"/>
    <p:sldId id="1510" r:id="rId60"/>
    <p:sldId id="1292" r:id="rId61"/>
    <p:sldId id="440" r:id="rId62"/>
    <p:sldId id="823" r:id="rId63"/>
    <p:sldId id="570" r:id="rId64"/>
    <p:sldId id="827" r:id="rId65"/>
    <p:sldId id="453" r:id="rId66"/>
    <p:sldId id="574" r:id="rId67"/>
    <p:sldId id="838" r:id="rId68"/>
    <p:sldId id="839" r:id="rId69"/>
    <p:sldId id="1271" r:id="rId70"/>
    <p:sldId id="1059" r:id="rId71"/>
    <p:sldId id="1060" r:id="rId72"/>
    <p:sldId id="1418" r:id="rId73"/>
    <p:sldId id="78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14</a:t>
            </a:fld>
            <a:endParaRPr lang="en-IN"/>
          </a:p>
        </p:txBody>
      </p:sp>
    </p:spTree>
    <p:extLst>
      <p:ext uri="{BB962C8B-B14F-4D97-AF65-F5344CB8AC3E}">
        <p14:creationId xmlns:p14="http://schemas.microsoft.com/office/powerpoint/2010/main" val="2523843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59</a:t>
            </a:fld>
            <a:endParaRPr lang="en-IN"/>
          </a:p>
        </p:txBody>
      </p:sp>
    </p:spTree>
    <p:extLst>
      <p:ext uri="{BB962C8B-B14F-4D97-AF65-F5344CB8AC3E}">
        <p14:creationId xmlns:p14="http://schemas.microsoft.com/office/powerpoint/2010/main" val="11593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a:t>
            </a:r>
          </a:p>
        </p:txBody>
      </p:sp>
    </p:spTree>
    <p:extLst>
      <p:ext uri="{BB962C8B-B14F-4D97-AF65-F5344CB8AC3E}">
        <p14:creationId xmlns:p14="http://schemas.microsoft.com/office/powerpoint/2010/main" val="362589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46852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400110"/>
          </a:xfrm>
          <a:prstGeom prst="rect">
            <a:avLst/>
          </a:prstGeom>
        </p:spPr>
        <p:txBody>
          <a:bodyPr wrap="square">
            <a:spAutoFit/>
          </a:bodyPr>
          <a:lstStyle/>
          <a:p>
            <a:r>
              <a:rPr lang="en-IN" sz="2000" dirty="0">
                <a:latin typeface="Liberation Mono"/>
                <a:cs typeface="Arial" panose="020B0604020202020204" pitchFamily="34" charset="0"/>
              </a:rPr>
              <a:t>'</a:t>
            </a:r>
            <a:r>
              <a:rPr lang="en-US" sz="2000" dirty="0">
                <a:solidFill>
                  <a:schemeClr val="bg1">
                    <a:lumMod val="65000"/>
                  </a:schemeClr>
                </a:solidFill>
                <a:latin typeface="Liberation Mono"/>
              </a:rPr>
              <a:t>{</a:t>
            </a:r>
            <a:r>
              <a:rPr lang="en-US" sz="2000" dirty="0">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 </a:t>
            </a:r>
            <a:r>
              <a:rPr lang="en-US" sz="2000" b="0" i="0" dirty="0">
                <a:effectLst/>
                <a:latin typeface="Liberation Mono"/>
              </a:rPr>
              <a:t>: </a:t>
            </a:r>
            <a:r>
              <a:rPr lang="en-US" sz="2000" dirty="0">
                <a:solidFill>
                  <a:srgbClr val="990055"/>
                </a:solidFill>
                <a:latin typeface="Liberation Mono"/>
              </a:rPr>
              <a:t>1</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 </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 </a:t>
            </a:r>
            <a:r>
              <a:rPr lang="en-IN" sz="2000" dirty="0">
                <a:latin typeface="Liberation Mono"/>
              </a:rPr>
              <a:t>:</a:t>
            </a:r>
            <a:r>
              <a:rPr lang="en-US" sz="2000" b="0" i="0" dirty="0">
                <a:solidFill>
                  <a:srgbClr val="669900"/>
                </a:solidFill>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dirty="0">
                <a:latin typeface="Liberation Mono"/>
              </a:rPr>
              <a:t> </a:t>
            </a:r>
            <a:r>
              <a:rPr lang="en-US" sz="2000" dirty="0">
                <a:solidFill>
                  <a:schemeClr val="bg1">
                    <a:lumMod val="65000"/>
                  </a:schemeClr>
                </a:solidFill>
                <a:latin typeface="Liberation Mono"/>
              </a:rPr>
              <a:t>}</a:t>
            </a:r>
            <a:r>
              <a:rPr lang="en-IN" sz="2000" dirty="0">
                <a:latin typeface="Liberation Mono"/>
                <a:cs typeface="Arial" panose="020B0604020202020204" pitchFamily="34" charset="0"/>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719934"/>
            <a:ext cx="11542041" cy="107721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 INSERT INTO </a:t>
            </a:r>
            <a:r>
              <a:rPr lang="en-IN" dirty="0">
                <a:latin typeface="Liberation Mono"/>
                <a:cs typeface="Arial" panose="020B0604020202020204" pitchFamily="34" charset="0"/>
              </a:rPr>
              <a:t>customer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(default,'{"CID":</a:t>
            </a:r>
            <a:r>
              <a:rPr lang="en-IN" dirty="0">
                <a:solidFill>
                  <a:srgbClr val="990055"/>
                </a:solidFill>
                <a:latin typeface="Liberation Mono"/>
              </a:rPr>
              <a:t>1001</a:t>
            </a:r>
            <a:r>
              <a:rPr lang="en-IN" dirty="0">
                <a:latin typeface="Liberation Mono"/>
                <a:cs typeface="Arial" panose="020B0604020202020204" pitchFamily="34" charset="0"/>
              </a:rPr>
              <a:t>, "name":</a:t>
            </a:r>
            <a:r>
              <a:rPr lang="en-IN" dirty="0">
                <a:solidFill>
                  <a:srgbClr val="669900"/>
                </a:solidFill>
                <a:latin typeface="Liberation Mono"/>
              </a:rPr>
              <a:t>"saleel"</a:t>
            </a:r>
            <a:r>
              <a:rPr lang="en-IN" dirty="0">
                <a:latin typeface="Liberation Mono"/>
                <a:cs typeface="Arial" panose="020B0604020202020204" pitchFamily="34" charset="0"/>
              </a:rPr>
              <a:t>, "</a:t>
            </a:r>
            <a:r>
              <a:rPr lang="en-IN" dirty="0" err="1">
                <a:latin typeface="Liberation Mono"/>
                <a:cs typeface="Arial" panose="020B0604020202020204" pitchFamily="34" charset="0"/>
              </a:rPr>
              <a:t>city":</a:t>
            </a:r>
            <a:r>
              <a:rPr lang="en-IN" dirty="0" err="1">
                <a:solidFill>
                  <a:srgbClr val="669900"/>
                </a:solidFill>
                <a:latin typeface="Liberation Mono"/>
              </a:rPr>
              <a:t>"pune</a:t>
            </a:r>
            <a:r>
              <a:rPr lang="en-IN" dirty="0">
                <a:solidFill>
                  <a:srgbClr val="669900"/>
                </a:solidFill>
                <a:latin typeface="Liberation Mono"/>
              </a:rPr>
              <a:t>" </a:t>
            </a:r>
            <a:r>
              <a:rPr lang="en-IN" dirty="0">
                <a:latin typeface="Liberation Mono"/>
                <a:cs typeface="Arial" panose="020B0604020202020204" pitchFamily="34" charset="0"/>
              </a:rPr>
              <a:t>}' , '{"orderID": </a:t>
            </a:r>
            <a:r>
              <a:rPr lang="en-IN" dirty="0">
                <a:solidFill>
                  <a:srgbClr val="990055"/>
                </a:solidFill>
                <a:latin typeface="Liberation Mono"/>
              </a:rPr>
              <a:t>1</a:t>
            </a:r>
            <a:r>
              <a:rPr lang="en-IN" dirty="0">
                <a:latin typeface="Liberation Mono"/>
                <a:cs typeface="Arial" panose="020B0604020202020204" pitchFamily="34" charset="0"/>
              </a:rPr>
              <a:t>, "productName": </a:t>
            </a:r>
            <a:r>
              <a:rPr lang="en-IN" dirty="0">
                <a:solidFill>
                  <a:srgbClr val="669900"/>
                </a:solidFill>
                <a:latin typeface="Liberation Mono"/>
              </a:rPr>
              <a:t>"computer"</a:t>
            </a:r>
            <a:r>
              <a:rPr lang="en-IN" dirty="0">
                <a:latin typeface="Liberation Mono"/>
                <a:cs typeface="Arial" panose="020B0604020202020204" pitchFamily="34" charset="0"/>
              </a:rPr>
              <a:t>, "qty":1, "rate":</a:t>
            </a:r>
            <a:r>
              <a:rPr lang="en-IN" dirty="0">
                <a:solidFill>
                  <a:srgbClr val="990055"/>
                </a:solidFill>
                <a:latin typeface="Liberation Mono"/>
              </a:rPr>
              <a:t>75000</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348880"/>
            <a:ext cx="11569138"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8317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1261884"/>
          </a:xfrm>
          <a:prstGeom prst="rect">
            <a:avLst/>
          </a:prstGeom>
        </p:spPr>
        <p:txBody>
          <a:bodyPr wrap="square">
            <a:spAutoFit/>
          </a:bodyPr>
          <a:lstStyle/>
          <a:p>
            <a:r>
              <a:rPr kumimoji="0" lang="en-IN" sz="2000" kern="1200" dirty="0">
                <a:solidFill>
                  <a:srgbClr val="0077AA"/>
                </a:solidFill>
                <a:latin typeface="Liberation Mono"/>
                <a:ea typeface="+mn-ea"/>
                <a:cs typeface="+mn-cs"/>
              </a:rPr>
              <a:t>JSON_SET(</a:t>
            </a:r>
            <a:r>
              <a:rPr kumimoji="0" lang="en-IN" sz="2000" kern="1200" dirty="0">
                <a:solidFill>
                  <a:schemeClr val="tx2"/>
                </a:solidFill>
                <a:latin typeface="Liberation Mono"/>
                <a:ea typeface="+mn-ea"/>
                <a:cs typeface="+mn-cs"/>
              </a:rPr>
              <a:t>json_doc, 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JSON_ARRAY(</a:t>
            </a:r>
            <a:r>
              <a:rPr kumimoji="0" lang="en-IN" sz="2000" kern="1200" dirty="0">
                <a:solidFill>
                  <a:schemeClr val="tx2"/>
                </a:solidFill>
                <a:latin typeface="Liberation Mono"/>
                <a:ea typeface="+mn-ea"/>
                <a:cs typeface="+mn-cs"/>
              </a:rPr>
              <a:t>[</a:t>
            </a:r>
            <a:r>
              <a:rPr lang="en-US" sz="2000" dirty="0">
                <a:solidFill>
                  <a:srgbClr val="990055"/>
                </a:solidFill>
                <a:latin typeface="Liberation Mono"/>
              </a:rPr>
              <a:t>value1</a:t>
            </a:r>
            <a:r>
              <a:rPr kumimoji="0" lang="en-IN" sz="2000" kern="1200" dirty="0">
                <a:solidFill>
                  <a:schemeClr val="tx2"/>
                </a:solidFill>
                <a:latin typeface="Liberation Mono"/>
                <a:ea typeface="+mn-ea"/>
                <a:cs typeface="+mn-cs"/>
              </a:rPr>
              <a:t>, </a:t>
            </a:r>
            <a:r>
              <a:rPr lang="en-US" sz="2000" dirty="0">
                <a:solidFill>
                  <a:srgbClr val="990055"/>
                </a:solidFill>
                <a:latin typeface="Liberation Mono"/>
              </a:rPr>
              <a:t>value2</a:t>
            </a:r>
            <a:r>
              <a:rPr lang="en-US" sz="2000" dirty="0">
                <a:solidFill>
                  <a:schemeClr val="tx2"/>
                </a:solidFill>
                <a:latin typeface="Liberation Mono"/>
              </a:rPr>
              <a:t>,</a:t>
            </a:r>
            <a:r>
              <a:rPr lang="en-US" sz="2000" dirty="0">
                <a:solidFill>
                  <a:srgbClr val="990055"/>
                </a:solidFill>
                <a:latin typeface="Liberation Mono"/>
              </a:rPr>
              <a:t> value3</a:t>
            </a:r>
            <a:r>
              <a:rPr lang="en-US" sz="2000" dirty="0">
                <a:solidFill>
                  <a:schemeClr val="tx2"/>
                </a:solidFill>
                <a:latin typeface="Liberation Mono"/>
              </a:rPr>
              <a:t>,</a:t>
            </a:r>
            <a:r>
              <a:rPr kumimoji="0" lang="en-IN" sz="2000" kern="1200" dirty="0">
                <a:solidFill>
                  <a:schemeClr val="tx2"/>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JSON_ARRAY_APPEND(</a:t>
            </a:r>
            <a:r>
              <a:rPr kumimoji="0" lang="en-US" sz="2000" kern="1200" dirty="0">
                <a:solidFill>
                  <a:schemeClr val="tx2"/>
                </a:solidFill>
                <a:latin typeface="Liberation Mono"/>
                <a:ea typeface="+mn-ea"/>
                <a:cs typeface="+mn-cs"/>
              </a:rPr>
              <a:t>json_doc, path1, </a:t>
            </a:r>
            <a:r>
              <a:rPr lang="en-US" sz="2000" dirty="0">
                <a:solidFill>
                  <a:srgbClr val="990055"/>
                </a:solidFill>
                <a:latin typeface="Liberation Mono"/>
              </a:rPr>
              <a:t>value1 </a:t>
            </a:r>
            <a:r>
              <a:rPr kumimoji="0" lang="en-US" sz="2000" kern="1200" dirty="0">
                <a:solidFill>
                  <a:schemeClr val="tx2"/>
                </a:solidFill>
                <a:latin typeface="Liberation Mono"/>
                <a:ea typeface="+mn-ea"/>
                <a:cs typeface="+mn-cs"/>
              </a:rPr>
              <a:t>[, path2, </a:t>
            </a:r>
            <a:r>
              <a:rPr lang="en-US" sz="2000" dirty="0">
                <a:solidFill>
                  <a:srgbClr val="990055"/>
                </a:solidFill>
                <a:latin typeface="Liberation Mono"/>
              </a:rPr>
              <a:t>value2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2960945"/>
            <a:ext cx="11542041" cy="2462213"/>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'$.salary', </a:t>
            </a:r>
            <a:r>
              <a:rPr lang="en-US" dirty="0">
                <a:solidFill>
                  <a:srgbClr val="990055"/>
                </a:solidFill>
                <a:latin typeface="Liberation Mono"/>
              </a:rPr>
              <a:t>80000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a:t>
            </a:r>
            <a:r>
              <a:rPr lang="en-US">
                <a:latin typeface="Liberation Mono"/>
                <a:cs typeface="Arial" panose="020B0604020202020204" pitchFamily="34" charset="0"/>
              </a:rPr>
              <a:t>'$.phone',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1111</a:t>
            </a:r>
            <a:r>
              <a:rPr lang="en-US" dirty="0">
                <a:latin typeface="Liberation Mono"/>
              </a:rPr>
              <a:t>,</a:t>
            </a:r>
            <a:r>
              <a:rPr lang="en-US" dirty="0">
                <a:solidFill>
                  <a:srgbClr val="990055"/>
                </a:solidFill>
                <a:latin typeface="Liberation Mono"/>
              </a:rPr>
              <a:t> 2222</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JSON_ARRAY_APPEND</a:t>
            </a:r>
            <a:r>
              <a:rPr lang="en-US" dirty="0">
                <a:latin typeface="Liberation Mono"/>
                <a:cs typeface="Arial" panose="020B0604020202020204" pitchFamily="34" charset="0"/>
              </a:rPr>
              <a:t>(document, '$.phone', </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a:solidFill>
                  <a:srgbClr val="FF9900"/>
                </a:solidFill>
                <a:latin typeface="Arial" pitchFamily="34" charset="0"/>
                <a:cs typeface="Arial" pitchFamily="34" charset="0"/>
              </a:rPr>
              <a:t>update </a:t>
            </a:r>
            <a:r>
              <a:rPr lang="en-US" sz="3200" i="1" dirty="0">
                <a:solidFill>
                  <a:srgbClr val="FF9900"/>
                </a:solidFill>
                <a:latin typeface="Arial" pitchFamily="34" charset="0"/>
                <a:cs typeface="Arial" pitchFamily="34" charset="0"/>
              </a:rPr>
              <a:t>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8158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838201"/>
            <a:ext cx="1166529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8" name="TextBox 7">
            <a:extLst>
              <a:ext uri="{FF2B5EF4-FFF2-40B4-BE49-F238E27FC236}">
                <a16:creationId xmlns:a16="http://schemas.microsoft.com/office/drawing/2014/main" id="{9A8BB8B8-A5C9-4930-9E3D-164A9E92D443}"/>
              </a:ext>
            </a:extLst>
          </p:cNvPr>
          <p:cNvSpPr txBox="1"/>
          <p:nvPr/>
        </p:nvSpPr>
        <p:spPr>
          <a:xfrm>
            <a:off x="263352" y="1916832"/>
            <a:ext cx="1166529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a:t>
            </a:r>
            <a:r>
              <a:rPr lang="en-IN" dirty="0">
                <a:solidFill>
                  <a:schemeClr val="accent5">
                    <a:lumMod val="75000"/>
                  </a:schemeClr>
                </a:solidFill>
                <a:latin typeface="Liberation Mono"/>
              </a:rPr>
              <a:t>+</a:t>
            </a:r>
            <a:r>
              <a:rPr lang="en-IN" dirty="0">
                <a:latin typeface="Liberation Mono"/>
              </a:rPr>
              <a:t>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.address.coord[</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author_details</a:t>
            </a:r>
            <a:r>
              <a:rPr lang="en-US" dirty="0">
                <a:solidFill>
                  <a:srgbClr val="39AE0A"/>
                </a:solidFill>
                <a:latin typeface="Liberation Mono"/>
              </a:rPr>
              <a:t>-&gt;&gt;</a:t>
            </a:r>
            <a:r>
              <a:rPr lang="en-US" dirty="0">
                <a:latin typeface="Liberation Mono"/>
              </a:rPr>
              <a:t>'</a:t>
            </a:r>
            <a:r>
              <a:rPr lang="en-US" dirty="0">
                <a:solidFill>
                  <a:srgbClr val="DD4A68"/>
                </a:solidFill>
                <a:latin typeface="Liberation Mono"/>
              </a:rPr>
              <a:t>$</a:t>
            </a:r>
            <a:r>
              <a:rPr lang="en-US" dirty="0">
                <a:latin typeface="Liberation Mono"/>
              </a:rPr>
              <a:t>. authorName', book_details</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a:t>
            </a:r>
            <a:r>
              <a:rPr lang="en-US" dirty="0">
                <a:solidFill>
                  <a:srgbClr val="990055"/>
                </a:solidFill>
                <a:latin typeface="Liberation Mono"/>
              </a:rPr>
              <a:t>1</a:t>
            </a:r>
            <a:r>
              <a:rPr lang="en-US" dirty="0">
                <a:latin typeface="Liberation Mono"/>
              </a:rPr>
              <a:t>].</a:t>
            </a:r>
            <a:r>
              <a:rPr lang="en-US" dirty="0">
                <a:solidFill>
                  <a:srgbClr val="A67F59"/>
                </a:solidFill>
                <a:latin typeface="Liberation Mono"/>
              </a:rPr>
              <a:t>*</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author_book;</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 </a:t>
            </a:r>
            <a:r>
              <a:rPr lang="en-US" dirty="0">
                <a:solidFill>
                  <a:srgbClr val="DD4A68"/>
                </a:solidFill>
                <a:latin typeface="Liberation Mono"/>
              </a:rPr>
              <a:t>JSON_LENGTH</a:t>
            </a:r>
            <a:r>
              <a:rPr lang="en-US" dirty="0">
                <a:latin typeface="Liberation Mono"/>
              </a:rPr>
              <a:t>(document, "</a:t>
            </a:r>
            <a:r>
              <a:rPr lang="en-US" dirty="0">
                <a:solidFill>
                  <a:srgbClr val="DD4A68"/>
                </a:solidFill>
                <a:latin typeface="Liberation Mono"/>
              </a:rPr>
              <a:t>$</a:t>
            </a:r>
            <a:r>
              <a:rPr lang="en-US" dirty="0">
                <a:latin typeface="Liberation Mono"/>
              </a:rPr>
              <a:t>.phone"</a:t>
            </a:r>
            <a:r>
              <a:rPr lang="en-US"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empJ;</a:t>
            </a:r>
            <a:endParaRPr lang="en-IN" dirty="0">
              <a:latin typeface="Liberation Mono"/>
            </a:endParaRPr>
          </a:p>
        </p:txBody>
      </p:sp>
      <p:sp>
        <p:nvSpPr>
          <p:cNvPr id="6" name="Rectangle 5">
            <a:extLst>
              <a:ext uri="{FF2B5EF4-FFF2-40B4-BE49-F238E27FC236}">
                <a16:creationId xmlns:a16="http://schemas.microsoft.com/office/drawing/2014/main" id="{61D4DBD0-8F36-4C7F-B345-35EB6F7793F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-&gt; / -&gt;&gt; … (select)</a:t>
            </a:r>
          </a:p>
        </p:txBody>
      </p:sp>
    </p:spTree>
    <p:extLst>
      <p:ext uri="{BB962C8B-B14F-4D97-AF65-F5344CB8AC3E}">
        <p14:creationId xmlns:p14="http://schemas.microsoft.com/office/powerpoint/2010/main" val="229575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json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3058951" y="3276600"/>
            <a:ext cx="865943" cy="369332"/>
          </a:xfrm>
          <a:prstGeom prst="rect">
            <a:avLst/>
          </a:prstGeom>
        </p:spPr>
        <p:txBody>
          <a:bodyPr wrap="none">
            <a:spAutoFit/>
          </a:bodyPr>
          <a:lstStyle/>
          <a:p>
            <a:r>
              <a:rPr lang="en-IN" dirty="0">
                <a:latin typeface="Palatino Linotype" panose="02040502050505030304" pitchFamily="18" charset="0"/>
              </a:rPr>
              <a:t>TODO</a:t>
            </a:r>
          </a:p>
        </p:txBody>
      </p:sp>
      <p:sp>
        <p:nvSpPr>
          <p:cNvPr id="8" name="Rectangle 7">
            <a:extLst>
              <a:ext uri="{FF2B5EF4-FFF2-40B4-BE49-F238E27FC236}">
                <a16:creationId xmlns:a16="http://schemas.microsoft.com/office/drawing/2014/main" id="{8179B2D0-24EE-455B-8988-B44950E43A0B}"/>
              </a:ext>
            </a:extLst>
          </p:cNvPr>
          <p:cNvSpPr/>
          <p:nvPr/>
        </p:nvSpPr>
        <p:spPr>
          <a:xfrm>
            <a:off x="406573" y="193261"/>
            <a:ext cx="11449272"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78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91344" y="907200"/>
          <a:ext cx="11809312" cy="4478442"/>
        </p:xfrm>
        <a:graphic>
          <a:graphicData uri="http://schemas.openxmlformats.org/drawingml/2006/table">
            <a:tbl>
              <a:tblPr firstRow="1" bandRow="1">
                <a:tableStyleId>{7E9639D4-E3E2-4D34-9284-5A2195B3D0D7}</a:tableStyleId>
              </a:tblPr>
              <a:tblGrid>
                <a:gridCol w="5544616">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-&gt;</a:t>
                      </a:r>
                    </a:p>
                  </a:txBody>
                  <a:tcPr marL="76200" marR="76200" marT="76200" marB="76200" anchor="ctr"/>
                </a:tc>
                <a:tc>
                  <a:txBody>
                    <a:bodyPr/>
                    <a:lstStyle/>
                    <a:p>
                      <a:pPr fontAlgn="base"/>
                      <a:r>
                        <a:rPr kumimoji="0" lang="en-US" b="0" i="0" kern="1200" dirty="0">
                          <a:solidFill>
                            <a:schemeClr val="tx1"/>
                          </a:solidFill>
                          <a:effectLst/>
                          <a:latin typeface="Liberation Mono"/>
                          <a:ea typeface="+mn-ea"/>
                          <a:cs typeface="+mn-cs"/>
                        </a:rPr>
                        <a:t>Return value from JSON column after evaluating path; equivalent to JSON_EXTRACT().</a:t>
                      </a:r>
                    </a:p>
                  </a:txBody>
                  <a:tcPr marL="28575" marR="28575" marT="28575" marB="28575"/>
                </a:tc>
                <a:extLst>
                  <a:ext uri="{0D108BD9-81ED-4DB2-BD59-A6C34878D82A}">
                    <a16:rowId xmlns:a16="http://schemas.microsoft.com/office/drawing/2014/main" val="1497284422"/>
                  </a:ext>
                </a:extLst>
              </a:tr>
              <a:tr h="44238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-&gt;&gt; / JSON_UNQUOTE(</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Return value from JSON column after evaluating path and unquoting the result.</a:t>
                      </a:r>
                      <a:endParaRPr kumimoji="0" lang="en-IN" b="0" i="0" kern="1200" dirty="0">
                        <a:solidFill>
                          <a:schemeClr val="tx1"/>
                        </a:solidFill>
                        <a:effectLst/>
                        <a:latin typeface="Liberation Mono"/>
                        <a:ea typeface="+mn-ea"/>
                        <a:cs typeface="+mn-cs"/>
                      </a:endParaRPr>
                    </a:p>
                  </a:txBody>
                  <a:tcPr marL="76200" marR="76200" marT="76200" marB="76200"/>
                </a:tc>
                <a:extLst>
                  <a:ext uri="{0D108BD9-81ED-4DB2-BD59-A6C34878D82A}">
                    <a16:rowId xmlns:a16="http://schemas.microsoft.com/office/drawing/2014/main" val="245688998"/>
                  </a:ext>
                </a:extLst>
              </a:tr>
              <a:tr h="442383">
                <a:tc>
                  <a:txBody>
                    <a:bodyPr/>
                    <a:lstStyle/>
                    <a:p>
                      <a:pPr fontAlgn="t"/>
                      <a:r>
                        <a:rPr kumimoji="0" lang="en-US" sz="1800" kern="1200" dirty="0">
                          <a:solidFill>
                            <a:srgbClr val="0077AA"/>
                          </a:solidFill>
                          <a:latin typeface="Liberation Mono"/>
                          <a:ea typeface="+mn-ea"/>
                          <a:cs typeface="+mn-cs"/>
                        </a:rPr>
                        <a:t>JSON_EXTRACT(</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Returns data from a JSON document, selected from the parts of the document matched by the path arguments.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04551948"/>
                  </a:ext>
                </a:extLst>
              </a:tr>
              <a:tr h="442383">
                <a:tc>
                  <a:txBody>
                    <a:bodyPr/>
                    <a:lstStyle/>
                    <a:p>
                      <a:pPr fontAlgn="t"/>
                      <a:r>
                        <a:rPr kumimoji="0" lang="en-IN" sz="1800" kern="1200" dirty="0">
                          <a:solidFill>
                            <a:srgbClr val="0077AA"/>
                          </a:solidFill>
                          <a:latin typeface="Liberation Mono"/>
                          <a:ea typeface="+mn-ea"/>
                          <a:cs typeface="+mn-cs"/>
                        </a:rPr>
                        <a:t>JSON_ARRAY(</a:t>
                      </a:r>
                      <a:r>
                        <a:rPr kumimoji="0" lang="en-IN" sz="1800" kern="1200" dirty="0">
                          <a:solidFill>
                            <a:schemeClr val="tx2"/>
                          </a:solidFill>
                          <a:latin typeface="Liberation Mono"/>
                          <a:ea typeface="+mn-ea"/>
                          <a:cs typeface="+mn-cs"/>
                        </a:rPr>
                        <a:t>[val[, val] </a:t>
                      </a:r>
                      <a:r>
                        <a:rPr kumimoji="0" lang="en-IN" sz="1800" kern="1200" dirty="0">
                          <a:solidFill>
                            <a:schemeClr val="bg1">
                              <a:lumMod val="50000"/>
                            </a:schemeClr>
                          </a:solidFill>
                          <a:latin typeface="Liberation Mono"/>
                          <a:ea typeface="+mn-ea"/>
                          <a:cs typeface="+mn-cs"/>
                        </a:rPr>
                        <a:t>. . .</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Evaluates a list of values and returns a JSON array containing those values.</a:t>
                      </a:r>
                      <a:endParaRPr lang="en-IN" sz="1800" b="1"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US" sz="1800" kern="1200" dirty="0">
                          <a:solidFill>
                            <a:srgbClr val="0077AA"/>
                          </a:solidFill>
                          <a:latin typeface="Liberation Mono"/>
                          <a:ea typeface="+mn-ea"/>
                          <a:cs typeface="+mn-cs"/>
                        </a:rPr>
                        <a:t>JSON_OBJECT(</a:t>
                      </a:r>
                      <a:r>
                        <a:rPr kumimoji="0" lang="en-US" sz="1800" kern="1200" dirty="0">
                          <a:solidFill>
                            <a:schemeClr val="tx2"/>
                          </a:solidFill>
                          <a:latin typeface="Liberation Mono"/>
                          <a:ea typeface="+mn-ea"/>
                          <a:cs typeface="+mn-cs"/>
                        </a:rPr>
                        <a:t>[key, val[, key, val] </a:t>
                      </a:r>
                      <a:r>
                        <a:rPr kumimoji="0" lang="en-US" sz="1800" kern="1200" dirty="0">
                          <a:solidFill>
                            <a:schemeClr val="bg1">
                              <a:lumMod val="50000"/>
                            </a:schemeClr>
                          </a:solidFill>
                          <a:latin typeface="Liberation Mono"/>
                          <a:ea typeface="+mn-ea"/>
                          <a:cs typeface="+mn-cs"/>
                        </a:rPr>
                        <a:t>. . .</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b="0" i="0" kern="1200" dirty="0">
                          <a:solidFill>
                            <a:schemeClr val="tx1"/>
                          </a:solidFill>
                          <a:effectLst/>
                          <a:latin typeface="Liberation Mono"/>
                          <a:ea typeface="+mn-ea"/>
                          <a:cs typeface="+mn-cs"/>
                        </a:rPr>
                        <a:t>Create JSON object.</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sv-SE" sz="1800" kern="1200" dirty="0">
                          <a:solidFill>
                            <a:srgbClr val="0077AA"/>
                          </a:solidFill>
                          <a:latin typeface="Liberation Mono"/>
                          <a:ea typeface="+mn-ea"/>
                          <a:cs typeface="+mn-cs"/>
                        </a:rPr>
                        <a:t>JSON_INSERT(</a:t>
                      </a:r>
                      <a:r>
                        <a:rPr kumimoji="0" lang="sv-SE" sz="1800" kern="1200" dirty="0">
                          <a:solidFill>
                            <a:schemeClr val="tx2"/>
                          </a:solidFill>
                          <a:latin typeface="Liberation Mono"/>
                          <a:ea typeface="+mn-ea"/>
                          <a:cs typeface="+mn-cs"/>
                        </a:rPr>
                        <a:t>json_doc, path, val[, path, val] </a:t>
                      </a:r>
                      <a:r>
                        <a:rPr kumimoji="0" lang="sv-SE" sz="1800" kern="1200" dirty="0">
                          <a:solidFill>
                            <a:schemeClr val="bg1">
                              <a:lumMod val="50000"/>
                            </a:schemeClr>
                          </a:solidFill>
                          <a:latin typeface="Liberation Mono"/>
                          <a:ea typeface="+mn-ea"/>
                          <a:cs typeface="+mn-cs"/>
                        </a:rPr>
                        <a:t>. . .</a:t>
                      </a:r>
                      <a:r>
                        <a:rPr kumimoji="0" lang="sv-SE"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sv-SE" sz="1800" kern="1200" dirty="0">
                          <a:solidFill>
                            <a:schemeClr val="tx1"/>
                          </a:solidFill>
                          <a:effectLst/>
                          <a:latin typeface="Liberation Mono"/>
                          <a:ea typeface="+mn-ea"/>
                          <a:cs typeface="Arial" panose="020B0604020202020204" pitchFamily="34" charset="0"/>
                        </a:rPr>
                        <a:t>INSERT a key, if not present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3039528155"/>
                  </a:ext>
                </a:extLst>
              </a:tr>
              <a:tr h="442383">
                <a:tc>
                  <a:txBody>
                    <a:bodyPr/>
                    <a:lstStyle/>
                    <a:p>
                      <a:pPr fontAlgn="t"/>
                      <a:r>
                        <a:rPr kumimoji="0" lang="en-IN" sz="1800" kern="1200" dirty="0">
                          <a:solidFill>
                            <a:srgbClr val="0077AA"/>
                          </a:solidFill>
                          <a:latin typeface="Liberation Mono"/>
                          <a:ea typeface="+mn-ea"/>
                          <a:cs typeface="+mn-cs"/>
                        </a:rPr>
                        <a:t>JSON_PRETTY(</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sz="1800" kern="1200" dirty="0">
                          <a:solidFill>
                            <a:schemeClr val="tx1"/>
                          </a:solidFill>
                          <a:effectLst/>
                          <a:latin typeface="Liberation Mono"/>
                          <a:ea typeface="+mn-ea"/>
                          <a:cs typeface="Arial" panose="020B0604020202020204" pitchFamily="34" charset="0"/>
                        </a:rPr>
                        <a:t>Provides pretty-printing of JSON values</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F5884E94-7111-4234-8F10-29D18FAF9BB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394013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375558265"/>
              </p:ext>
            </p:extLst>
          </p:nvPr>
        </p:nvGraphicFramePr>
        <p:xfrm>
          <a:off x="191344" y="908383"/>
          <a:ext cx="11809834" cy="3096681"/>
        </p:xfrm>
        <a:graphic>
          <a:graphicData uri="http://schemas.openxmlformats.org/drawingml/2006/table">
            <a:tbl>
              <a:tblPr firstRow="1" bandRow="1">
                <a:tableStyleId>{7E9639D4-E3E2-4D34-9284-5A2195B3D0D7}</a:tableStyleId>
              </a:tblPr>
              <a:tblGrid>
                <a:gridCol w="5545138">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lgn="l" fontAlgn="t"/>
                      <a:r>
                        <a:rPr kumimoji="0" lang="en-IN" sz="1800" kern="1200" dirty="0">
                          <a:solidFill>
                            <a:srgbClr val="0077AA"/>
                          </a:solidFill>
                          <a:latin typeface="Liberation Mono"/>
                          <a:ea typeface="+mn-ea"/>
                          <a:cs typeface="+mn-cs"/>
                        </a:rPr>
                        <a:t>JSON_REPLACE(</a:t>
                      </a:r>
                      <a:r>
                        <a:rPr kumimoji="0" lang="en-IN" sz="1800" kern="1200" dirty="0">
                          <a:solidFill>
                            <a:schemeClr val="tx2"/>
                          </a:solidFill>
                          <a:latin typeface="Liberation Mono"/>
                          <a:ea typeface="+mn-ea"/>
                          <a:cs typeface="+mn-cs"/>
                        </a:rPr>
                        <a:t>json_doc, path, val[, path, val]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fr-FR" b="0" i="0" kern="1200" dirty="0">
                          <a:solidFill>
                            <a:schemeClr val="tx1"/>
                          </a:solidFill>
                          <a:effectLst/>
                          <a:latin typeface="Liberation Mono"/>
                          <a:ea typeface="+mn-ea"/>
                          <a:cs typeface="+mn-cs"/>
                        </a:rPr>
                        <a:t>Replace values in JSON document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US" b="0" i="0" kern="1200" dirty="0">
                        <a:solidFill>
                          <a:schemeClr val="tx1"/>
                        </a:solidFill>
                        <a:effectLst/>
                        <a:latin typeface="Liberation Mono"/>
                        <a:ea typeface="+mn-ea"/>
                        <a:cs typeface="+mn-cs"/>
                      </a:endParaRPr>
                    </a:p>
                  </a:txBody>
                  <a:tcPr marL="28575" marR="28575" marT="28575" marB="28575"/>
                </a:tc>
                <a:extLst>
                  <a:ext uri="{0D108BD9-81ED-4DB2-BD59-A6C34878D82A}">
                    <a16:rowId xmlns:a16="http://schemas.microsoft.com/office/drawing/2014/main" val="1497284422"/>
                  </a:ext>
                </a:extLst>
              </a:tr>
              <a:tr h="442383">
                <a:tc>
                  <a:txBody>
                    <a:bodyPr/>
                    <a:lstStyle/>
                    <a:p>
                      <a:pPr algn="l" fontAlgn="t"/>
                      <a:r>
                        <a:rPr kumimoji="0" lang="en-IN" sz="1800" kern="1200" dirty="0">
                          <a:solidFill>
                            <a:srgbClr val="0077AA"/>
                          </a:solidFill>
                          <a:latin typeface="Liberation Mono"/>
                          <a:ea typeface="+mn-ea"/>
                          <a:cs typeface="+mn-cs"/>
                        </a:rPr>
                        <a:t>JSON_SET(</a:t>
                      </a:r>
                      <a:r>
                        <a:rPr kumimoji="0" lang="en-IN" sz="1800" kern="1200" dirty="0">
                          <a:solidFill>
                            <a:schemeClr val="tx2"/>
                          </a:solidFill>
                          <a:latin typeface="Liberation Mono"/>
                          <a:ea typeface="+mn-ea"/>
                          <a:cs typeface="+mn-cs"/>
                        </a:rPr>
                        <a:t>json_doc, path, val[, path, val]</a:t>
                      </a:r>
                      <a:r>
                        <a:rPr kumimoji="0" lang="en-IN" sz="1800" kern="1200" dirty="0">
                          <a:solidFill>
                            <a:srgbClr val="0077AA"/>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en-US" sz="1800" kern="1200" dirty="0">
                          <a:solidFill>
                            <a:schemeClr val="tx1"/>
                          </a:solidFill>
                          <a:effectLst/>
                          <a:latin typeface="Liberation Mono"/>
                          <a:ea typeface="+mn-ea"/>
                          <a:cs typeface="Arial" panose="020B0604020202020204" pitchFamily="34" charset="0"/>
                        </a:rPr>
                        <a:t>Insert data into JSON document [ with UPDATE ]</a:t>
                      </a:r>
                    </a:p>
                  </a:txBody>
                  <a:tcPr marL="28575" marR="28575" marT="28575" marB="28575"/>
                </a:tc>
                <a:extLst>
                  <a:ext uri="{0D108BD9-81ED-4DB2-BD59-A6C34878D82A}">
                    <a16:rowId xmlns:a16="http://schemas.microsoft.com/office/drawing/2014/main" val="10005"/>
                  </a:ext>
                </a:extLst>
              </a:tr>
              <a:tr h="442383">
                <a:tc>
                  <a:txBody>
                    <a:bodyPr/>
                    <a:lstStyle/>
                    <a:p>
                      <a:pPr algn="l" fontAlgn="t"/>
                      <a:r>
                        <a:rPr kumimoji="0" lang="en-US" sz="1800" kern="1200" dirty="0">
                          <a:solidFill>
                            <a:srgbClr val="0077AA"/>
                          </a:solidFill>
                          <a:latin typeface="Liberation Mono"/>
                          <a:ea typeface="+mn-ea"/>
                          <a:cs typeface="+mn-cs"/>
                        </a:rPr>
                        <a:t>JSON_REMOVE(</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Remove data from JSON document </a:t>
                      </a:r>
                      <a:r>
                        <a:rPr kumimoji="0" lang="en-US" sz="1800" kern="1200" dirty="0">
                          <a:solidFill>
                            <a:schemeClr val="tx1"/>
                          </a:solidFill>
                          <a:effectLst/>
                          <a:latin typeface="Liberation Mono"/>
                          <a:ea typeface="+mn-ea"/>
                          <a:cs typeface="Arial" panose="020B0604020202020204" pitchFamily="34" charset="0"/>
                        </a:rPr>
                        <a: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6"/>
                  </a:ext>
                </a:extLst>
              </a:tr>
              <a:tr h="442383">
                <a:tc>
                  <a:txBody>
                    <a:bodyPr/>
                    <a:lstStyle/>
                    <a:p>
                      <a:pPr algn="l" fontAlgn="t"/>
                      <a:r>
                        <a:rPr kumimoji="0" lang="en-US" sz="1800" kern="1200" dirty="0">
                          <a:solidFill>
                            <a:srgbClr val="0077AA"/>
                          </a:solidFill>
                          <a:latin typeface="Liberation Mono"/>
                          <a:ea typeface="+mn-ea"/>
                          <a:cs typeface="+mn-cs"/>
                        </a:rPr>
                        <a:t>JSON_KEYS(</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Array of keys from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algn="l" fontAlgn="t"/>
                      <a:r>
                        <a:rPr kumimoji="0" lang="en-US" sz="1800" kern="1200" dirty="0">
                          <a:solidFill>
                            <a:srgbClr val="0077AA"/>
                          </a:solidFill>
                          <a:latin typeface="Liberation Mono"/>
                          <a:ea typeface="+mn-ea"/>
                          <a:cs typeface="+mn-cs"/>
                        </a:rPr>
                        <a:t>JSON_ARRAY_APPEND(</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val[, path, val]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Append data to JSON document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8"/>
                  </a:ext>
                </a:extLst>
              </a:tr>
              <a:tr h="442383">
                <a:tc>
                  <a:txBody>
                    <a:bodyPr/>
                    <a:lstStyle/>
                    <a:p>
                      <a:pPr algn="l" fontAlgn="t"/>
                      <a:r>
                        <a:rPr kumimoji="0" lang="en-US" sz="1800" kern="1200" dirty="0">
                          <a:solidFill>
                            <a:srgbClr val="0077AA"/>
                          </a:solidFill>
                          <a:latin typeface="Liberation Mono"/>
                          <a:ea typeface="+mn-ea"/>
                          <a:cs typeface="+mn-cs"/>
                        </a:rPr>
                        <a:t>JSON_LENGTH(</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Number of elements in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258856819"/>
                  </a:ext>
                </a:extLst>
              </a:tr>
            </a:tbl>
          </a:graphicData>
        </a:graphic>
      </p:graphicFrame>
      <p:sp>
        <p:nvSpPr>
          <p:cNvPr id="4" name="Rectangle 3">
            <a:extLst>
              <a:ext uri="{FF2B5EF4-FFF2-40B4-BE49-F238E27FC236}">
                <a16:creationId xmlns:a16="http://schemas.microsoft.com/office/drawing/2014/main" id="{8175F671-BFE5-4D26-9C76-DBE1898D728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11218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Inserts or Updates data in a JSON document and returns the result.</a:t>
            </a:r>
            <a:endParaRPr lang="en-IN" dirty="0">
              <a:latin typeface="Palatino Linotype" panose="02040502050505030304" pitchFamily="18" charset="0"/>
              <a:cs typeface="Arial" panose="020B0604020202020204" pitchFamily="34" charset="0"/>
            </a:endParaRPr>
          </a:p>
        </p:txBody>
      </p:sp>
      <p:sp>
        <p:nvSpPr>
          <p:cNvPr id="7" name="Rectangle 6"/>
          <p:cNvSpPr/>
          <p:nvPr/>
        </p:nvSpPr>
        <p:spPr>
          <a:xfrm>
            <a:off x="290449" y="1412776"/>
            <a:ext cx="11278159" cy="830997"/>
          </a:xfrm>
          <a:prstGeom prst="rect">
            <a:avLst/>
          </a:prstGeom>
        </p:spPr>
        <p:txBody>
          <a:bodyPr wrap="square">
            <a:spAutoFit/>
          </a:bodyPr>
          <a:lstStyle/>
          <a:p>
            <a:r>
              <a:rPr lang="en-US" sz="2000" b="0" i="0" dirty="0">
                <a:solidFill>
                  <a:srgbClr val="DD4A68"/>
                </a:solidFill>
                <a:effectLst/>
                <a:latin typeface="Liberation Mono"/>
              </a:rPr>
              <a:t>JSON_SET</a:t>
            </a:r>
            <a:r>
              <a:rPr lang="en-US" sz="2000" b="0" i="0" dirty="0">
                <a:solidFill>
                  <a:srgbClr val="999999"/>
                </a:solidFill>
                <a:effectLst/>
                <a:latin typeface="Liberation Mono"/>
              </a:rPr>
              <a:t>(</a:t>
            </a:r>
            <a:r>
              <a:rPr lang="en-US" sz="2000" dirty="0" err="1">
                <a:latin typeface="Liberation Mono"/>
              </a:rPr>
              <a:t>json_doc</a:t>
            </a:r>
            <a:r>
              <a:rPr lang="en-US" sz="2000" dirty="0">
                <a:latin typeface="Liberation Mono"/>
              </a:rPr>
              <a:t>, path, value1[, path, value2]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b="0" i="0" dirty="0">
              <a:effectLst/>
              <a:latin typeface="Liberation Mono"/>
            </a:endParaRPr>
          </a:p>
          <a:p>
            <a:endParaRPr lang="en-US" sz="800" dirty="0">
              <a:latin typeface="Liberation Mono"/>
            </a:endParaRPr>
          </a:p>
          <a:p>
            <a:r>
              <a:rPr lang="en-US" sz="2000" dirty="0">
                <a:solidFill>
                  <a:srgbClr val="DD4A68"/>
                </a:solidFill>
                <a:latin typeface="Liberation Mono"/>
              </a:rPr>
              <a:t>JSON_REMOVE</a:t>
            </a:r>
            <a:r>
              <a:rPr lang="en-US" sz="2000" dirty="0">
                <a:solidFill>
                  <a:schemeClr val="bg1">
                    <a:lumMod val="65000"/>
                  </a:schemeClr>
                </a:solidFill>
                <a:latin typeface="Liberation Mono"/>
              </a:rPr>
              <a:t>(</a:t>
            </a:r>
            <a:r>
              <a:rPr lang="en-US" sz="2000" dirty="0" err="1">
                <a:latin typeface="Liberation Mono"/>
              </a:rPr>
              <a:t>json_doc</a:t>
            </a:r>
            <a:r>
              <a:rPr lang="en-US" sz="2000" dirty="0">
                <a:latin typeface="Liberation Mono"/>
              </a:rPr>
              <a:t>, path[, path]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4236764"/>
            <a:ext cx="11542041" cy="1569660"/>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.state', </a:t>
            </a:r>
            <a:r>
              <a:rPr lang="en-US" dirty="0">
                <a:solidFill>
                  <a:srgbClr val="669900"/>
                </a:solidFill>
                <a:latin typeface="Liberation Mono"/>
              </a:rPr>
              <a:t>'MH'</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.city', </a:t>
            </a:r>
            <a:r>
              <a:rPr lang="en-US" dirty="0">
                <a:solidFill>
                  <a:srgbClr val="669900"/>
                </a:solidFill>
                <a:latin typeface="Liberation Mono"/>
              </a:rPr>
              <a:t>'baroda'</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JSON_REMOVE</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 state"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update/remove json object… values</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DB103164-7CE0-48E5-B6F6-53A39A9EC8E2}"/>
              </a:ext>
            </a:extLst>
          </p:cNvPr>
          <p:cNvSpPr/>
          <p:nvPr/>
        </p:nvSpPr>
        <p:spPr>
          <a:xfrm>
            <a:off x="359510" y="2492896"/>
            <a:ext cx="11569138" cy="1477328"/>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(1000),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93040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fontScale="92500"/>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table using different engines</a:t>
            </a:r>
          </a:p>
        </p:txBody>
      </p:sp>
    </p:spTree>
    <p:extLst>
      <p:ext uri="{BB962C8B-B14F-4D97-AF65-F5344CB8AC3E}">
        <p14:creationId xmlns:p14="http://schemas.microsoft.com/office/powerpoint/2010/main" val="199832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a:t>
            </a:r>
            <a:r>
              <a:rPr lang="en-US" sz="2000">
                <a:solidFill>
                  <a:schemeClr val="tx1">
                    <a:lumMod val="95000"/>
                    <a:lumOff val="5000"/>
                  </a:schemeClr>
                </a:solidFill>
                <a:latin typeface="Liberation Mono"/>
                <a:cs typeface="Arial" panose="020B0604020202020204" pitchFamily="34" charset="0"/>
              </a:rPr>
              <a:t>&gt;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memory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479376" y="1329730"/>
            <a:ext cx="11233248" cy="4204356"/>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transient, non-critical data such as session management or caching.</a:t>
            </a:r>
          </a:p>
          <a:p>
            <a:pPr marL="342900" indent="-342900" algn="just">
              <a:buFont typeface="Arial" panose="020B0604020202020204" pitchFamily="34" charset="0"/>
              <a:buChar char="•"/>
            </a:pPr>
            <a:endParaRPr lang="en-US" sz="2000" dirty="0">
              <a:solidFill>
                <a:schemeClr val="bg2">
                  <a:lumMod val="25000"/>
                </a:schemeClr>
              </a:solidFill>
              <a:latin typeface="Liberation Mono"/>
            </a:endParaRPr>
          </a:p>
          <a:p>
            <a:pPr algn="just"/>
            <a:endParaRPr lang="en-IN" sz="800" dirty="0">
              <a:solidFill>
                <a:srgbClr val="4BACC6"/>
              </a:solidFill>
              <a:latin typeface="Liberation Mono"/>
            </a:endParaRPr>
          </a:p>
          <a:p>
            <a:pPr algn="just">
              <a:lnSpc>
                <a:spcPct val="150000"/>
              </a:lnSpc>
            </a:pPr>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algn="just">
              <a:lnSpc>
                <a:spcPct val="150000"/>
              </a:lnSpc>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algn="just">
              <a:lnSpc>
                <a:spcPct val="150000"/>
              </a:lnSpc>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lnSpc>
                <a:spcPct val="150000"/>
              </a:lnSpc>
            </a:pPr>
            <a:r>
              <a:rPr lang="en-US" b="0" i="0" dirty="0">
                <a:solidFill>
                  <a:srgbClr val="00B050"/>
                </a:solidFill>
                <a:effectLst/>
                <a:latin typeface="Liberation Mono"/>
              </a:rPr>
              <a:t>        </a:t>
            </a:r>
            <a:r>
              <a:rPr lang="en-US" sz="2000" dirty="0">
                <a:solidFill>
                  <a:srgbClr val="669900"/>
                </a:solidFill>
                <a:latin typeface="Liberation Mono"/>
              </a:rPr>
              <a:t>re-start mysql server.</a:t>
            </a:r>
            <a:endParaRPr lang="en-IN" sz="2000" dirty="0">
              <a:solidFill>
                <a:srgbClr val="669900"/>
              </a:solidFill>
              <a:latin typeface="Liberation Mono"/>
            </a:endParaRPr>
          </a:p>
          <a:p>
            <a:pPr algn="just">
              <a:lnSpc>
                <a:spcPct val="150000"/>
              </a:lnSpc>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51554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25291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5A2F8E-F83D-4F0E-A506-08A8364AA746}"/>
              </a:ext>
            </a:extLst>
          </p:cNvPr>
          <p:cNvSpPr txBox="1"/>
          <p:nvPr/>
        </p:nvSpPr>
        <p:spPr>
          <a:xfrm>
            <a:off x="335360" y="1328400"/>
            <a:ext cx="11521280" cy="3539430"/>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text/csv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endParaRPr lang="en-US" sz="800" dirty="0">
              <a:latin typeface="Liberation Mono"/>
            </a:endParaRP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csv engine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7D58DF7E-1C6A-B49E-6B30-28FB92B55F6E}"/>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csv;</a:t>
            </a:r>
          </a:p>
        </p:txBody>
      </p:sp>
    </p:spTree>
    <p:extLst>
      <p:ext uri="{BB962C8B-B14F-4D97-AF65-F5344CB8AC3E}">
        <p14:creationId xmlns:p14="http://schemas.microsoft.com/office/powerpoint/2010/main" val="527099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419DB822-6466-9A96-A352-99FB6E1F04BC}"/>
              </a:ext>
            </a:extLst>
          </p:cNvPr>
          <p:cNvSpPr txBox="1"/>
          <p:nvPr/>
        </p:nvSpPr>
        <p:spPr>
          <a:xfrm>
            <a:off x="6600055" y="1761474"/>
            <a:ext cx="5400601" cy="2126864"/>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121744-74F9-4F8A-881D-2AFB67498824}"/>
              </a:ext>
            </a:extLst>
          </p:cNvPr>
          <p:cNvSpPr txBox="1"/>
          <p:nvPr/>
        </p:nvSpPr>
        <p:spPr>
          <a:xfrm>
            <a:off x="190800" y="1328400"/>
            <a:ext cx="11593832" cy="2431435"/>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BLACKHOLE</a:t>
            </a:r>
            <a:r>
              <a:rPr lang="en-IN" sz="2000" dirty="0">
                <a:solidFill>
                  <a:schemeClr val="bg2">
                    <a:lumMod val="25000"/>
                  </a:schemeClr>
                </a:solidFill>
                <a:latin typeface="Liberation Mono"/>
              </a:rPr>
              <a:t> tables are visible to another client.</a:t>
            </a:r>
          </a:p>
          <a:p>
            <a:pPr marL="342900" indent="-342900" algn="just">
              <a:buFont typeface="Arial" panose="020B0604020202020204" pitchFamily="34" charset="0"/>
              <a:buChar char="•"/>
            </a:pPr>
            <a:r>
              <a:rPr lang="en-US" sz="2000" b="0" i="0" dirty="0">
                <a:solidFill>
                  <a:srgbClr val="555555"/>
                </a:solidFill>
                <a:effectLst/>
                <a:latin typeface="Open Sans" panose="020B0606030504020204" pitchFamily="34" charset="0"/>
              </a:rPr>
              <a:t>storage engine acts as a “</a:t>
            </a:r>
            <a:r>
              <a:rPr lang="en-US" sz="2000" b="0" i="0" dirty="0">
                <a:solidFill>
                  <a:srgbClr val="555555"/>
                </a:solidFill>
                <a:effectLst/>
                <a:latin typeface="inherit"/>
              </a:rPr>
              <a:t>black hole</a:t>
            </a:r>
            <a:r>
              <a:rPr lang="en-US" sz="2000" b="0" i="0" dirty="0">
                <a:solidFill>
                  <a:srgbClr val="555555"/>
                </a:solidFill>
                <a:effectLst/>
                <a:latin typeface="Open Sans" panose="020B0606030504020204" pitchFamily="34" charset="0"/>
              </a:rPr>
              <a:t>” that accepts data but throws it away and does not store it.</a:t>
            </a:r>
          </a:p>
          <a:p>
            <a:pPr marL="342900" indent="-342900" algn="just">
              <a:buFont typeface="Arial" panose="020B0604020202020204" pitchFamily="34" charset="0"/>
              <a:buChar char="•"/>
            </a:pPr>
            <a:r>
              <a:rPr lang="en-US" sz="2000" dirty="0">
                <a:solidFill>
                  <a:srgbClr val="555555"/>
                </a:solidFill>
                <a:latin typeface="Open Sans" panose="020B0606030504020204" pitchFamily="34" charset="0"/>
              </a:rPr>
              <a:t>Triggers can be written on this type of tables</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BLACKHOLE</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algn="just"/>
            <a:r>
              <a:rPr lang="en-IN" dirty="0">
                <a:latin typeface="Liberation Mono"/>
              </a:rPr>
              <a:t>        </a:t>
            </a: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blackhole engine</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D0D9E0D2-2256-4A83-9F9A-B2391AF9337C}"/>
              </a:ext>
            </a:extLst>
          </p:cNvPr>
          <p:cNvSpPr/>
          <p:nvPr/>
        </p:nvSpPr>
        <p:spPr>
          <a:xfrm>
            <a:off x="479376" y="4221088"/>
            <a:ext cx="1130525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temp1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NEW.c1, NEW.c2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F3C84355-3D57-331F-E0FD-DA30F0A2EF67}"/>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blackhole;</a:t>
            </a:r>
          </a:p>
        </p:txBody>
      </p:sp>
    </p:spTree>
    <p:extLst>
      <p:ext uri="{BB962C8B-B14F-4D97-AF65-F5344CB8AC3E}">
        <p14:creationId xmlns:p14="http://schemas.microsoft.com/office/powerpoint/2010/main" val="57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191344" y="1328400"/>
            <a:ext cx="11737304" cy="252376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IN" sz="2000" dirty="0">
                <a:solidFill>
                  <a:schemeClr val="bg2">
                    <a:lumMod val="25000"/>
                  </a:schemeClr>
                </a:solidFill>
                <a:latin typeface="Liberation Mono"/>
              </a:rPr>
              <a:t>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algn="just"/>
            <a:r>
              <a:rPr lang="en-IN" sz="800" dirty="0">
                <a:latin typeface="Liberation Mono"/>
              </a:rPr>
              <a:t> </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endParaRPr lang="en-IN" sz="800" dirty="0">
              <a:latin typeface="Liberation Mono"/>
            </a:endParaRPr>
          </a:p>
          <a:p>
            <a:pPr marL="363538" algn="just"/>
            <a:r>
              <a:rPr lang="en-IN" dirty="0">
                <a:solidFill>
                  <a:srgbClr val="4BACC6"/>
                </a:solidFill>
                <a:latin typeface="Liberation Mono"/>
              </a:rPr>
              <a:t> </a:t>
            </a:r>
            <a:r>
              <a:rPr lang="en-IN" dirty="0">
                <a:solidFill>
                  <a:srgbClr val="0077AA"/>
                </a:solidFill>
                <a:latin typeface="Liberation Mono"/>
              </a:rPr>
              <a:t>EXIT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260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a:bodyPr>
          <a:lstStyle/>
          <a:p>
            <a:pPr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table partitioning</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7948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14E16-5655-429C-9174-2E9E5FC39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319973"/>
            <a:ext cx="9289032" cy="6555063"/>
          </a:xfrm>
          <a:prstGeom prst="rect">
            <a:avLst/>
          </a:prstGeom>
        </p:spPr>
      </p:pic>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partitioning</a:t>
            </a:r>
          </a:p>
        </p:txBody>
      </p:sp>
    </p:spTree>
    <p:extLst>
      <p:ext uri="{BB962C8B-B14F-4D97-AF65-F5344CB8AC3E}">
        <p14:creationId xmlns:p14="http://schemas.microsoft.com/office/powerpoint/2010/main" val="25209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1B634-1630-48B2-831A-F5EB1724F226}"/>
              </a:ext>
            </a:extLst>
          </p:cNvPr>
          <p:cNvSpPr txBox="1"/>
          <p:nvPr/>
        </p:nvSpPr>
        <p:spPr>
          <a:xfrm>
            <a:off x="407368" y="692696"/>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employee</a:t>
            </a:r>
            <a:r>
              <a:rPr lang="en-IN" dirty="0">
                <a:solidFill>
                  <a:schemeClr val="bg1">
                    <a:lumMod val="50000"/>
                  </a:schemeClr>
                </a:solidFill>
                <a:latin typeface="Liberation Mono"/>
              </a:rPr>
              <a:t>(</a:t>
            </a:r>
          </a:p>
          <a:p>
            <a:r>
              <a:rPr lang="en-IN" dirty="0">
                <a:latin typeface="Liberation Mono"/>
              </a:rPr>
              <a:t>            empno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ename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salary </a:t>
            </a:r>
            <a:r>
              <a:rPr lang="en-IN" dirty="0">
                <a:solidFill>
                  <a:srgbClr val="834689"/>
                </a:solidFill>
                <a:latin typeface="Liberation Mono"/>
                <a:cs typeface="Arial" panose="020B0604020202020204" pitchFamily="34" charset="0"/>
              </a:rPr>
              <a:t>INT</a:t>
            </a: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chemeClr val="bg1">
                    <a:lumMod val="50000"/>
                  </a:schemeClr>
                </a:solidFill>
                <a:latin typeface="Liberation Mono"/>
              </a:rPr>
              <a:t>(</a:t>
            </a:r>
            <a:r>
              <a:rPr lang="en-IN" dirty="0">
                <a:latin typeface="Liberation Mono"/>
              </a:rPr>
              <a:t>salary</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2000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4000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6000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0077AA"/>
                </a:solidFill>
                <a:latin typeface="Liberation Mono"/>
              </a:rPr>
              <a:t>MAXVALUE</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0" name="TextBox 9">
            <a:extLst>
              <a:ext uri="{FF2B5EF4-FFF2-40B4-BE49-F238E27FC236}">
                <a16:creationId xmlns:a16="http://schemas.microsoft.com/office/drawing/2014/main" id="{BF2D0824-5F5C-40A0-B19B-48394F0ED588}"/>
              </a:ext>
            </a:extLst>
          </p:cNvPr>
          <p:cNvSpPr txBox="1"/>
          <p:nvPr/>
        </p:nvSpPr>
        <p:spPr>
          <a:xfrm>
            <a:off x="407368" y="18864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nvGrpSpPr>
          <p:cNvPr id="2" name="Group 1">
            <a:extLst>
              <a:ext uri="{FF2B5EF4-FFF2-40B4-BE49-F238E27FC236}">
                <a16:creationId xmlns:a16="http://schemas.microsoft.com/office/drawing/2014/main" id="{0ACB5D95-4399-4373-ABFB-39C1A7435854}"/>
              </a:ext>
            </a:extLst>
          </p:cNvPr>
          <p:cNvGrpSpPr/>
          <p:nvPr/>
        </p:nvGrpSpPr>
        <p:grpSpPr>
          <a:xfrm>
            <a:off x="7176120" y="2449919"/>
            <a:ext cx="4824536" cy="3643377"/>
            <a:chOff x="6672064" y="2449919"/>
            <a:chExt cx="5256584" cy="3643377"/>
          </a:xfrm>
        </p:grpSpPr>
        <p:sp>
          <p:nvSpPr>
            <p:cNvPr id="13" name="TextBox 12">
              <a:extLst>
                <a:ext uri="{FF2B5EF4-FFF2-40B4-BE49-F238E27FC236}">
                  <a16:creationId xmlns:a16="http://schemas.microsoft.com/office/drawing/2014/main" id="{4F9B653E-AEBB-406F-8BC4-7C9D819D5FE4}"/>
                </a:ext>
              </a:extLst>
            </p:cNvPr>
            <p:cNvSpPr txBox="1"/>
            <p:nvPr/>
          </p:nvSpPr>
          <p:spPr>
            <a:xfrm>
              <a:off x="6672064" y="2953975"/>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item</a:t>
              </a:r>
              <a:r>
                <a:rPr lang="en-IN" dirty="0">
                  <a:solidFill>
                    <a:schemeClr val="bg1">
                      <a:lumMod val="50000"/>
                    </a:schemeClr>
                  </a:solidFill>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itemDesc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storeID </a:t>
              </a:r>
              <a:r>
                <a:rPr lang="en-IN" dirty="0">
                  <a:solidFill>
                    <a:srgbClr val="834689"/>
                  </a:solidFill>
                  <a:latin typeface="Liberation Mono"/>
                  <a:cs typeface="Arial" panose="020B0604020202020204" pitchFamily="34" charset="0"/>
                </a:rPr>
                <a:t>INT</a:t>
              </a:r>
              <a:endParaRPr lang="en-IN" dirty="0">
                <a:latin typeface="Liberation Mono"/>
              </a:endParaRP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solidFill>
                    <a:schemeClr val="bg1">
                      <a:lumMod val="50000"/>
                    </a:schemeClr>
                  </a:solidFill>
                  <a:latin typeface="Liberation Mono"/>
                </a:rPr>
                <a:t>(</a:t>
              </a:r>
              <a:r>
                <a:rPr lang="en-IN" dirty="0">
                  <a:latin typeface="Liberation Mono"/>
                </a:rPr>
                <a:t>storeID</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cs typeface="Segoe UI" panose="020B0502040204020203" pitchFamily="34" charset="0"/>
                </a:rPr>
                <a:t>, </a:t>
              </a:r>
              <a:r>
                <a:rPr lang="en-US" dirty="0">
                  <a:solidFill>
                    <a:srgbClr val="990055"/>
                  </a:solidFill>
                  <a:latin typeface="Liberation Mono"/>
                </a:rPr>
                <a:t>3</a:t>
              </a:r>
              <a:r>
                <a:rPr lang="en-US" dirty="0">
                  <a:latin typeface="Liberation Mono"/>
                  <a:cs typeface="Segoe UI" panose="020B0502040204020203" pitchFamily="34" charset="0"/>
                </a:rPr>
                <a:t>, </a:t>
              </a:r>
              <a:r>
                <a:rPr lang="en-US" dirty="0">
                  <a:solidFill>
                    <a:srgbClr val="990055"/>
                  </a:solidFill>
                  <a:latin typeface="Liberation Mono"/>
                </a:rPr>
                <a:t>5</a:t>
              </a:r>
              <a:r>
                <a:rPr lang="en-US" dirty="0">
                  <a:latin typeface="Liberation Mono"/>
                  <a:cs typeface="Segoe UI" panose="020B0502040204020203" pitchFamily="34" charset="0"/>
                </a:rPr>
                <a:t>, </a:t>
              </a:r>
              <a:r>
                <a:rPr lang="en-US" dirty="0">
                  <a:solidFill>
                    <a:srgbClr val="990055"/>
                  </a:solidFill>
                  <a:latin typeface="Liberation Mono"/>
                </a:rPr>
                <a:t>7</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2</a:t>
              </a:r>
              <a:r>
                <a:rPr lang="en-US" dirty="0">
                  <a:latin typeface="Liberation Mono"/>
                  <a:cs typeface="Segoe UI" panose="020B0502040204020203" pitchFamily="34" charset="0"/>
                </a:rPr>
                <a:t>, </a:t>
              </a:r>
              <a:r>
                <a:rPr lang="en-US" dirty="0">
                  <a:solidFill>
                    <a:srgbClr val="990055"/>
                  </a:solidFill>
                  <a:latin typeface="Liberation Mono"/>
                </a:rPr>
                <a:t>4</a:t>
              </a:r>
              <a:r>
                <a:rPr lang="en-US" dirty="0">
                  <a:latin typeface="Liberation Mono"/>
                  <a:cs typeface="Segoe UI" panose="020B0502040204020203" pitchFamily="34" charset="0"/>
                </a:rPr>
                <a:t>, </a:t>
              </a:r>
              <a:r>
                <a:rPr lang="en-US" dirty="0">
                  <a:solidFill>
                    <a:srgbClr val="990055"/>
                  </a:solidFill>
                  <a:latin typeface="Liberation Mono"/>
                </a:rPr>
                <a:t>6</a:t>
              </a:r>
              <a:r>
                <a:rPr lang="en-US" dirty="0">
                  <a:latin typeface="Liberation Mono"/>
                  <a:cs typeface="Segoe UI" panose="020B0502040204020203" pitchFamily="34" charset="0"/>
                </a:rPr>
                <a:t>, </a:t>
              </a:r>
              <a:r>
                <a:rPr lang="en-US" dirty="0">
                  <a:solidFill>
                    <a:srgbClr val="990055"/>
                  </a:solidFill>
                  <a:latin typeface="Liberation Mono"/>
                </a:rPr>
                <a:t>8</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10</a:t>
              </a:r>
              <a:r>
                <a:rPr lang="en-US" dirty="0">
                  <a:latin typeface="Liberation Mono"/>
                  <a:cs typeface="Segoe UI" panose="020B0502040204020203" pitchFamily="34" charset="0"/>
                </a:rPr>
                <a:t>, </a:t>
              </a:r>
              <a:r>
                <a:rPr lang="en-US" dirty="0">
                  <a:solidFill>
                    <a:srgbClr val="990055"/>
                  </a:solidFill>
                  <a:latin typeface="Liberation Mono"/>
                </a:rPr>
                <a:t>12</a:t>
              </a:r>
              <a:r>
                <a:rPr lang="en-US" dirty="0">
                  <a:latin typeface="Liberation Mono"/>
                  <a:cs typeface="Segoe UI" panose="020B0502040204020203" pitchFamily="34" charset="0"/>
                </a:rPr>
                <a:t>, </a:t>
              </a:r>
              <a:r>
                <a:rPr lang="en-US" dirty="0">
                  <a:solidFill>
                    <a:srgbClr val="990055"/>
                  </a:solidFill>
                  <a:latin typeface="Liberation Mono"/>
                </a:rPr>
                <a:t>14</a:t>
              </a:r>
              <a:r>
                <a:rPr lang="en-US" dirty="0">
                  <a:latin typeface="Liberation Mono"/>
                  <a:cs typeface="Segoe UI" panose="020B0502040204020203" pitchFamily="34" charset="0"/>
                </a:rPr>
                <a:t>, </a:t>
              </a:r>
              <a:r>
                <a:rPr lang="en-US" dirty="0">
                  <a:solidFill>
                    <a:srgbClr val="990055"/>
                  </a:solidFill>
                  <a:latin typeface="Liberation Mono"/>
                </a:rPr>
                <a:t>16</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 IN</a:t>
              </a:r>
              <a:r>
                <a:rPr lang="en-IN" dirty="0">
                  <a:solidFill>
                    <a:schemeClr val="bg1">
                      <a:lumMod val="50000"/>
                    </a:schemeClr>
                  </a:solidFill>
                  <a:latin typeface="Liberation Mono"/>
                </a:rPr>
                <a:t>(</a:t>
              </a:r>
              <a:r>
                <a:rPr lang="en-US" dirty="0">
                  <a:solidFill>
                    <a:srgbClr val="990055"/>
                  </a:solidFill>
                  <a:latin typeface="Liberation Mono"/>
                </a:rPr>
                <a:t>11</a:t>
              </a:r>
              <a:r>
                <a:rPr lang="en-US" dirty="0">
                  <a:latin typeface="Liberation Mono"/>
                  <a:cs typeface="Segoe UI" panose="020B0502040204020203" pitchFamily="34" charset="0"/>
                </a:rPr>
                <a:t>, </a:t>
              </a:r>
              <a:r>
                <a:rPr lang="en-US" dirty="0">
                  <a:solidFill>
                    <a:srgbClr val="990055"/>
                  </a:solidFill>
                  <a:latin typeface="Liberation Mono"/>
                </a:rPr>
                <a:t>13</a:t>
              </a:r>
              <a:r>
                <a:rPr lang="en-US" dirty="0">
                  <a:latin typeface="Liberation Mono"/>
                  <a:cs typeface="Segoe UI" panose="020B0502040204020203" pitchFamily="34" charset="0"/>
                </a:rPr>
                <a:t>, </a:t>
              </a:r>
              <a:r>
                <a:rPr lang="en-US" dirty="0">
                  <a:solidFill>
                    <a:srgbClr val="990055"/>
                  </a:solidFill>
                  <a:latin typeface="Liberation Mono"/>
                </a:rPr>
                <a:t>15</a:t>
              </a:r>
              <a:r>
                <a:rPr lang="en-US" dirty="0">
                  <a:latin typeface="Liberation Mono"/>
                  <a:cs typeface="Segoe UI" panose="020B0502040204020203" pitchFamily="34" charset="0"/>
                </a:rPr>
                <a:t>, </a:t>
              </a:r>
              <a:r>
                <a:rPr lang="en-US" dirty="0">
                  <a:solidFill>
                    <a:srgbClr val="990055"/>
                  </a:solidFill>
                  <a:latin typeface="Liberation Mono"/>
                </a:rPr>
                <a:t>17</a:t>
              </a:r>
              <a:r>
                <a:rPr lang="en-IN" dirty="0">
                  <a:solidFill>
                    <a:schemeClr val="bg1">
                      <a:lumMod val="50000"/>
                    </a:schemeClr>
                  </a:solidFill>
                  <a:latin typeface="Liberation Mono"/>
                </a:rPr>
                <a:t>)</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4" name="TextBox 13">
              <a:extLst>
                <a:ext uri="{FF2B5EF4-FFF2-40B4-BE49-F238E27FC236}">
                  <a16:creationId xmlns:a16="http://schemas.microsoft.com/office/drawing/2014/main" id="{ED324714-7BE6-49E7-83DD-6886F9EFD84B}"/>
                </a:ext>
              </a:extLst>
            </p:cNvPr>
            <p:cNvSpPr txBox="1"/>
            <p:nvPr/>
          </p:nvSpPr>
          <p:spPr>
            <a:xfrm>
              <a:off x="6672064" y="2449919"/>
              <a:ext cx="3312368"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aphicFrame>
        <p:nvGraphicFramePr>
          <p:cNvPr id="15" name="Table 15">
            <a:extLst>
              <a:ext uri="{FF2B5EF4-FFF2-40B4-BE49-F238E27FC236}">
                <a16:creationId xmlns:a16="http://schemas.microsoft.com/office/drawing/2014/main" id="{E7F0FF96-B40D-4A44-A732-C23EA177D4E2}"/>
              </a:ext>
            </a:extLst>
          </p:cNvPr>
          <p:cNvGraphicFramePr>
            <a:graphicFrameLocks noGrp="1"/>
          </p:cNvGraphicFramePr>
          <p:nvPr/>
        </p:nvGraphicFramePr>
        <p:xfrm>
          <a:off x="7176120" y="408156"/>
          <a:ext cx="4416514" cy="1854200"/>
        </p:xfrm>
        <a:graphic>
          <a:graphicData uri="http://schemas.openxmlformats.org/drawingml/2006/table">
            <a:tbl>
              <a:tblPr firstRow="1" bandRow="1">
                <a:tableStyleId>{5940675A-B579-460E-94D1-54222C63F5DA}</a:tableStyleId>
              </a:tblPr>
              <a:tblGrid>
                <a:gridCol w="2040250">
                  <a:extLst>
                    <a:ext uri="{9D8B030D-6E8A-4147-A177-3AD203B41FA5}">
                      <a16:colId xmlns:a16="http://schemas.microsoft.com/office/drawing/2014/main" val="3149757144"/>
                    </a:ext>
                  </a:extLst>
                </a:gridCol>
                <a:gridCol w="2376264">
                  <a:extLst>
                    <a:ext uri="{9D8B030D-6E8A-4147-A177-3AD203B41FA5}">
                      <a16:colId xmlns:a16="http://schemas.microsoft.com/office/drawing/2014/main" val="1706414821"/>
                    </a:ext>
                  </a:extLst>
                </a:gridCol>
              </a:tblGrid>
              <a:tr h="370840">
                <a:tc>
                  <a:txBody>
                    <a:bodyPr/>
                    <a:lstStyle/>
                    <a:p>
                      <a:pPr algn="ctr"/>
                      <a:r>
                        <a:rPr lang="en-US" sz="1600" b="1" dirty="0">
                          <a:latin typeface="Segoe UI" panose="020B0502040204020203" pitchFamily="34" charset="0"/>
                          <a:cs typeface="Segoe UI" panose="020B0502040204020203" pitchFamily="34" charset="0"/>
                        </a:rPr>
                        <a:t>Warehouse</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tc>
                  <a:txBody>
                    <a:bodyPr/>
                    <a:lstStyle/>
                    <a:p>
                      <a:pPr algn="ctr"/>
                      <a:r>
                        <a:rPr lang="en-US" sz="1600" b="1" dirty="0">
                          <a:latin typeface="Segoe UI" panose="020B0502040204020203" pitchFamily="34" charset="0"/>
                          <a:cs typeface="Segoe UI" panose="020B0502040204020203" pitchFamily="34" charset="0"/>
                        </a:rPr>
                        <a:t>storeID</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extLst>
                  <a:ext uri="{0D108BD9-81ED-4DB2-BD59-A6C34878D82A}">
                    <a16:rowId xmlns:a16="http://schemas.microsoft.com/office/drawing/2014/main" val="144985821"/>
                  </a:ext>
                </a:extLst>
              </a:tr>
              <a:tr h="370840">
                <a:tc>
                  <a:txBody>
                    <a:bodyPr/>
                    <a:lstStyle/>
                    <a:p>
                      <a:r>
                        <a:rPr lang="en-IN" sz="1600" dirty="0">
                          <a:latin typeface="Segoe UI" panose="020B0502040204020203" pitchFamily="34" charset="0"/>
                          <a:cs typeface="Segoe UI" panose="020B0502040204020203" pitchFamily="34" charset="0"/>
                        </a:rPr>
                        <a:t>AC Warehouse</a:t>
                      </a:r>
                    </a:p>
                  </a:txBody>
                  <a:tcPr/>
                </a:tc>
                <a:tc>
                  <a:txBody>
                    <a:bodyPr/>
                    <a:lstStyle/>
                    <a:p>
                      <a:r>
                        <a:rPr lang="en-US" sz="1600" dirty="0">
                          <a:latin typeface="Segoe UI" panose="020B0502040204020203" pitchFamily="34" charset="0"/>
                          <a:cs typeface="Segoe UI" panose="020B0502040204020203" pitchFamily="34" charset="0"/>
                        </a:rPr>
                        <a:t>1, 3, 5, 7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94595867"/>
                  </a:ext>
                </a:extLst>
              </a:tr>
              <a:tr h="370840">
                <a:tc>
                  <a:txBody>
                    <a:bodyPr/>
                    <a:lstStyle/>
                    <a:p>
                      <a:r>
                        <a:rPr lang="en-IN" sz="1600" dirty="0">
                          <a:latin typeface="Segoe UI" panose="020B0502040204020203" pitchFamily="34" charset="0"/>
                          <a:cs typeface="Segoe UI" panose="020B0502040204020203" pitchFamily="34" charset="0"/>
                        </a:rPr>
                        <a:t>National</a:t>
                      </a:r>
                    </a:p>
                  </a:txBody>
                  <a:tcPr/>
                </a:tc>
                <a:tc>
                  <a:txBody>
                    <a:bodyPr/>
                    <a:lstStyle/>
                    <a:p>
                      <a:r>
                        <a:rPr lang="en-US" sz="1600" dirty="0">
                          <a:latin typeface="Segoe UI" panose="020B0502040204020203" pitchFamily="34" charset="0"/>
                          <a:cs typeface="Segoe UI" panose="020B0502040204020203" pitchFamily="34" charset="0"/>
                        </a:rPr>
                        <a:t>2, 4, 6, 8</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85209384"/>
                  </a:ext>
                </a:extLst>
              </a:tr>
              <a:tr h="370840">
                <a:tc>
                  <a:txBody>
                    <a:bodyPr/>
                    <a:lstStyle/>
                    <a:p>
                      <a:r>
                        <a:rPr lang="en-IN" sz="1600" dirty="0">
                          <a:latin typeface="Segoe UI" panose="020B0502040204020203" pitchFamily="34" charset="0"/>
                          <a:cs typeface="Segoe UI" panose="020B0502040204020203" pitchFamily="34" charset="0"/>
                        </a:rPr>
                        <a:t>Global</a:t>
                      </a:r>
                    </a:p>
                  </a:txBody>
                  <a:tcPr/>
                </a:tc>
                <a:tc>
                  <a:txBody>
                    <a:bodyPr/>
                    <a:lstStyle/>
                    <a:p>
                      <a:r>
                        <a:rPr lang="en-US" sz="1600" dirty="0">
                          <a:latin typeface="Segoe UI" panose="020B0502040204020203" pitchFamily="34" charset="0"/>
                          <a:cs typeface="Segoe UI" panose="020B0502040204020203" pitchFamily="34" charset="0"/>
                        </a:rPr>
                        <a:t>10, 12, 14, 16</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373456418"/>
                  </a:ext>
                </a:extLst>
              </a:tr>
              <a:tr h="370840">
                <a:tc>
                  <a:txBody>
                    <a:bodyPr/>
                    <a:lstStyle/>
                    <a:p>
                      <a:r>
                        <a:rPr lang="en-IN" sz="1600" dirty="0">
                          <a:latin typeface="Segoe UI" panose="020B0502040204020203" pitchFamily="34" charset="0"/>
                          <a:cs typeface="Segoe UI" panose="020B0502040204020203" pitchFamily="34" charset="0"/>
                        </a:rPr>
                        <a:t>Migrant System</a:t>
                      </a:r>
                    </a:p>
                  </a:txBody>
                  <a:tcPr/>
                </a:tc>
                <a:tc>
                  <a:txBody>
                    <a:bodyPr/>
                    <a:lstStyle/>
                    <a:p>
                      <a:r>
                        <a:rPr lang="en-US" sz="1600" dirty="0">
                          <a:latin typeface="Segoe UI" panose="020B0502040204020203" pitchFamily="34" charset="0"/>
                          <a:cs typeface="Segoe UI" panose="020B0502040204020203" pitchFamily="34" charset="0"/>
                        </a:rPr>
                        <a:t>11, 13, 15, 17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89783200"/>
                  </a:ext>
                </a:extLst>
              </a:tr>
            </a:tbl>
          </a:graphicData>
        </a:graphic>
      </p:graphicFrame>
      <p:sp>
        <p:nvSpPr>
          <p:cNvPr id="17" name="TextBox 16">
            <a:extLst>
              <a:ext uri="{FF2B5EF4-FFF2-40B4-BE49-F238E27FC236}">
                <a16:creationId xmlns:a16="http://schemas.microsoft.com/office/drawing/2014/main" id="{9715DA39-DED8-415F-95B4-15DB9E15D812}"/>
              </a:ext>
            </a:extLst>
          </p:cNvPr>
          <p:cNvSpPr txBox="1"/>
          <p:nvPr/>
        </p:nvSpPr>
        <p:spPr>
          <a:xfrm>
            <a:off x="623392" y="4725144"/>
            <a:ext cx="6552728" cy="190821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INSERT INTO </a:t>
            </a:r>
            <a:r>
              <a:rPr lang="en-US" dirty="0">
                <a:latin typeface="Liberation Mono"/>
              </a:rPr>
              <a:t>employee</a:t>
            </a:r>
            <a:r>
              <a:rPr lang="en-US" dirty="0">
                <a:solidFill>
                  <a:srgbClr val="0077AA"/>
                </a:solidFill>
                <a:latin typeface="Liberation Mono"/>
              </a:rPr>
              <a:t> 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solidFill>
                  <a:srgbClr val="0077AA"/>
                </a:solidFill>
                <a:latin typeface="Liberation Mono"/>
              </a:rPr>
              <a:t> VALUES</a:t>
            </a:r>
            <a:r>
              <a:rPr lang="en-US"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rPr>
              <a:t>,</a:t>
            </a:r>
            <a:r>
              <a:rPr lang="en-IN" dirty="0">
                <a:solidFill>
                  <a:srgbClr val="669900"/>
                </a:solidFill>
                <a:latin typeface="Liberation Mono"/>
              </a:rPr>
              <a:t> 'saleel'</a:t>
            </a:r>
            <a:r>
              <a:rPr lang="en-US" dirty="0">
                <a:latin typeface="Liberation Mono"/>
              </a:rPr>
              <a:t>, </a:t>
            </a:r>
            <a:r>
              <a:rPr lang="en-US" dirty="0">
                <a:solidFill>
                  <a:srgbClr val="990055"/>
                </a:solidFill>
                <a:latin typeface="Liberation Mono"/>
              </a:rPr>
              <a:t>1500</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employee </a:t>
            </a:r>
            <a:r>
              <a:rPr lang="en-IN" dirty="0">
                <a:solidFill>
                  <a:srgbClr val="0077AA"/>
                </a:solidFill>
                <a:latin typeface="Liberation Mono"/>
              </a:rPr>
              <a:t>PARTITION</a:t>
            </a:r>
            <a:r>
              <a:rPr lang="en-IN" dirty="0">
                <a:solidFill>
                  <a:schemeClr val="bg1">
                    <a:lumMod val="50000"/>
                  </a:schemeClr>
                </a:solidFill>
                <a:latin typeface="Liberation Mono"/>
              </a:rPr>
              <a:t>(</a:t>
            </a:r>
            <a:r>
              <a:rPr lang="en-IN" dirty="0">
                <a:solidFill>
                  <a:schemeClr val="accent4">
                    <a:lumMod val="50000"/>
                  </a:schemeClr>
                </a:solidFill>
                <a:latin typeface="Liberation Mono"/>
              </a:rPr>
              <a:t>p0</a:t>
            </a:r>
            <a:r>
              <a:rPr lang="en-IN"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3000</a:t>
            </a:r>
            <a:r>
              <a:rPr lang="en-US" dirty="0">
                <a:latin typeface="Liberation Mono"/>
              </a:rPr>
              <a:t> </a:t>
            </a:r>
            <a:r>
              <a:rPr lang="en-US" dirty="0">
                <a:solidFill>
                  <a:srgbClr val="0077AA"/>
                </a:solidFill>
                <a:latin typeface="Liberation Mono"/>
              </a:rPr>
              <a:t>WHERE</a:t>
            </a:r>
            <a:r>
              <a:rPr lang="en-US" dirty="0">
                <a:latin typeface="Liberation Mono"/>
              </a:rPr>
              <a:t> empno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C00000"/>
                </a:solidFill>
                <a:latin typeface="Liberation Mono"/>
              </a:rPr>
              <a:t>// Invalid statement</a:t>
            </a:r>
            <a:endParaRPr lang="en-IN" dirty="0">
              <a:solidFill>
                <a:srgbClr val="C00000"/>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DELETE</a:t>
            </a:r>
            <a:r>
              <a:rPr lang="en-US" dirty="0">
                <a:latin typeface="Liberation Mono"/>
              </a:rPr>
              <a:t> </a:t>
            </a:r>
            <a:r>
              <a:rPr lang="en-US" dirty="0">
                <a:solidFill>
                  <a:srgbClr val="0077AA"/>
                </a:solidFill>
                <a:latin typeface="Liberation Mono"/>
              </a:rPr>
              <a:t>FROM</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IN"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461474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49303</TotalTime>
  <Words>9057</Words>
  <Application>Microsoft Office PowerPoint</Application>
  <PresentationFormat>Widescreen</PresentationFormat>
  <Paragraphs>1041</Paragraphs>
  <Slides>73</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73</vt:i4>
      </vt:variant>
    </vt:vector>
  </HeadingPairs>
  <TitlesOfParts>
    <vt:vector size="94" baseType="lpstr">
      <vt:lpstr>SimSun</vt:lpstr>
      <vt:lpstr>Arial</vt:lpstr>
      <vt:lpstr>Bookman Old Style</vt:lpstr>
      <vt:lpstr>Calibri</vt:lpstr>
      <vt:lpstr>erdana</vt:lpstr>
      <vt:lpstr>Gill Sans MT</vt:lpstr>
      <vt:lpstr>inherit</vt:lpstr>
      <vt:lpstr>Inter-Regular</vt:lpstr>
      <vt:lpstr>Liberation Mono</vt:lpstr>
      <vt:lpstr>Open Sans</vt:lpstr>
      <vt:lpstr>Open Sans Light</vt:lpstr>
      <vt:lpstr>Palatino Linotype</vt:lpstr>
      <vt:lpstr>Roboto</vt:lpstr>
      <vt:lpstr>Segoe Print</vt:lpstr>
      <vt:lpstr>Segoe UI</vt:lpstr>
      <vt:lpstr>Segoe UI Light</vt:lpstr>
      <vt:lpstr>Segoe UI Semilight</vt:lpstr>
      <vt:lpstr>Source Code Pro</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11054</cp:revision>
  <dcterms:created xsi:type="dcterms:W3CDTF">2015-10-09T06:09:34Z</dcterms:created>
  <dcterms:modified xsi:type="dcterms:W3CDTF">2023-08-26T04:09:21Z</dcterms:modified>
</cp:coreProperties>
</file>