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88"/>
  </p:notesMasterIdLst>
  <p:sldIdLst>
    <p:sldId id="257" r:id="rId2"/>
    <p:sldId id="1040" r:id="rId3"/>
    <p:sldId id="621" r:id="rId4"/>
    <p:sldId id="615" r:id="rId5"/>
    <p:sldId id="506" r:id="rId6"/>
    <p:sldId id="791" r:id="rId7"/>
    <p:sldId id="793" r:id="rId8"/>
    <p:sldId id="285" r:id="rId9"/>
    <p:sldId id="286" r:id="rId10"/>
    <p:sldId id="1287" r:id="rId11"/>
    <p:sldId id="291" r:id="rId12"/>
    <p:sldId id="1506" r:id="rId13"/>
    <p:sldId id="829" r:id="rId14"/>
    <p:sldId id="673" r:id="rId15"/>
    <p:sldId id="674" r:id="rId16"/>
    <p:sldId id="379" r:id="rId17"/>
    <p:sldId id="1531" r:id="rId18"/>
    <p:sldId id="1516" r:id="rId19"/>
    <p:sldId id="1517" r:id="rId20"/>
    <p:sldId id="1510" r:id="rId21"/>
    <p:sldId id="1511" r:id="rId22"/>
    <p:sldId id="1512" r:id="rId23"/>
    <p:sldId id="1513" r:id="rId24"/>
    <p:sldId id="1514" r:id="rId25"/>
    <p:sldId id="1515" r:id="rId26"/>
    <p:sldId id="1518" r:id="rId27"/>
    <p:sldId id="1519" r:id="rId28"/>
    <p:sldId id="1520" r:id="rId29"/>
    <p:sldId id="1521" r:id="rId30"/>
    <p:sldId id="1522" r:id="rId31"/>
    <p:sldId id="1524" r:id="rId32"/>
    <p:sldId id="1523" r:id="rId33"/>
    <p:sldId id="1508" r:id="rId34"/>
    <p:sldId id="1507" r:id="rId35"/>
    <p:sldId id="1527" r:id="rId36"/>
    <p:sldId id="1528" r:id="rId37"/>
    <p:sldId id="551" r:id="rId38"/>
    <p:sldId id="554" r:id="rId39"/>
    <p:sldId id="1525" r:id="rId40"/>
    <p:sldId id="1526" r:id="rId41"/>
    <p:sldId id="562" r:id="rId42"/>
    <p:sldId id="563" r:id="rId43"/>
    <p:sldId id="1296" r:id="rId44"/>
    <p:sldId id="1529" r:id="rId45"/>
    <p:sldId id="1530" r:id="rId46"/>
    <p:sldId id="1540" r:id="rId47"/>
    <p:sldId id="1541" r:id="rId48"/>
    <p:sldId id="1542" r:id="rId49"/>
    <p:sldId id="1543" r:id="rId50"/>
    <p:sldId id="1059" r:id="rId51"/>
    <p:sldId id="1060" r:id="rId52"/>
    <p:sldId id="1418" r:id="rId53"/>
    <p:sldId id="576" r:id="rId54"/>
    <p:sldId id="577" r:id="rId55"/>
    <p:sldId id="1474" r:id="rId56"/>
    <p:sldId id="1475" r:id="rId57"/>
    <p:sldId id="1476" r:id="rId58"/>
    <p:sldId id="1477" r:id="rId59"/>
    <p:sldId id="1478" r:id="rId60"/>
    <p:sldId id="1479" r:id="rId61"/>
    <p:sldId id="1481" r:id="rId62"/>
    <p:sldId id="625" r:id="rId63"/>
    <p:sldId id="1150" r:id="rId64"/>
    <p:sldId id="393" r:id="rId65"/>
    <p:sldId id="395" r:id="rId66"/>
    <p:sldId id="1535" r:id="rId67"/>
    <p:sldId id="1536" r:id="rId68"/>
    <p:sldId id="1532" r:id="rId69"/>
    <p:sldId id="1533" r:id="rId70"/>
    <p:sldId id="1534" r:id="rId71"/>
    <p:sldId id="1538" r:id="rId72"/>
    <p:sldId id="1539" r:id="rId73"/>
    <p:sldId id="1152" r:id="rId74"/>
    <p:sldId id="1153" r:id="rId75"/>
    <p:sldId id="1537" r:id="rId76"/>
    <p:sldId id="443" r:id="rId77"/>
    <p:sldId id="445" r:id="rId78"/>
    <p:sldId id="446" r:id="rId79"/>
    <p:sldId id="1293" r:id="rId80"/>
    <p:sldId id="1403" r:id="rId81"/>
    <p:sldId id="1290" r:id="rId82"/>
    <p:sldId id="1294" r:id="rId83"/>
    <p:sldId id="1283" r:id="rId84"/>
    <p:sldId id="788" r:id="rId85"/>
    <p:sldId id="1544" r:id="rId86"/>
    <p:sldId id="1545" r:id="rId8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AE0A"/>
    <a:srgbClr val="840FF9"/>
    <a:srgbClr val="803A69"/>
    <a:srgbClr val="FD8603"/>
    <a:srgbClr val="EAE2DA"/>
    <a:srgbClr val="F63122"/>
    <a:srgbClr val="CAA496"/>
    <a:srgbClr val="41C60C"/>
    <a:srgbClr val="5E4C34"/>
    <a:srgbClr val="7E00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82" autoAdjust="0"/>
    <p:restoredTop sz="86405" autoAdjust="0"/>
  </p:normalViewPr>
  <p:slideViewPr>
    <p:cSldViewPr>
      <p:cViewPr varScale="1">
        <p:scale>
          <a:sx n="79" d="100"/>
          <a:sy n="79" d="100"/>
        </p:scale>
        <p:origin x="893" y="8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commentAuthors" Target="commentAuthor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13-05-2023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78</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79</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80</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81</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82</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83</a:t>
            </a:fld>
            <a:endParaRPr lang="en-IN"/>
          </a:p>
        </p:txBody>
      </p:sp>
    </p:spTree>
    <p:extLst>
      <p:ext uri="{BB962C8B-B14F-4D97-AF65-F5344CB8AC3E}">
        <p14:creationId xmlns:p14="http://schemas.microsoft.com/office/powerpoint/2010/main" val="3999575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5/13/2023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5/13/2023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5/13/2023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5/13/2023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10057472"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H2 Database</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
        <p:nvSpPr>
          <p:cNvPr id="10" name="Rectangle 9">
            <a:extLst>
              <a:ext uri="{FF2B5EF4-FFF2-40B4-BE49-F238E27FC236}">
                <a16:creationId xmlns:a16="http://schemas.microsoft.com/office/drawing/2014/main" id="{EA033D0D-07B9-4A2A-B66B-15AE978EDA36}"/>
              </a:ext>
            </a:extLst>
          </p:cNvPr>
          <p:cNvSpPr/>
          <p:nvPr/>
        </p:nvSpPr>
        <p:spPr>
          <a:xfrm>
            <a:off x="1703512" y="2283869"/>
            <a:ext cx="6324664" cy="461665"/>
          </a:xfrm>
          <a:prstGeom prst="rect">
            <a:avLst/>
          </a:prstGeom>
        </p:spPr>
        <p:txBody>
          <a:bodyPr wrap="square">
            <a:spAutoFit/>
          </a:bodyPr>
          <a:lstStyle/>
          <a:p>
            <a:r>
              <a:rPr lang="en-IN" sz="2400" dirty="0">
                <a:solidFill>
                  <a:schemeClr val="bg1"/>
                </a:solidFill>
              </a:rPr>
              <a:t>Which module(s) you have completed?</a:t>
            </a:r>
          </a:p>
        </p:txBody>
      </p:sp>
      <p:sp>
        <p:nvSpPr>
          <p:cNvPr id="3" name="TextBox 2">
            <a:extLst>
              <a:ext uri="{FF2B5EF4-FFF2-40B4-BE49-F238E27FC236}">
                <a16:creationId xmlns:a16="http://schemas.microsoft.com/office/drawing/2014/main" id="{685929B2-6349-4CA9-ABFF-E94AF285D846}"/>
              </a:ext>
            </a:extLst>
          </p:cNvPr>
          <p:cNvSpPr txBox="1"/>
          <p:nvPr/>
        </p:nvSpPr>
        <p:spPr>
          <a:xfrm>
            <a:off x="241010" y="4382986"/>
            <a:ext cx="8146907" cy="892552"/>
          </a:xfrm>
          <a:prstGeom prst="rect">
            <a:avLst/>
          </a:prstGeom>
        </p:spPr>
        <p:txBody>
          <a:bodyPr wrap="square">
            <a:spAutoFit/>
          </a:bodyPr>
          <a:lstStyle>
            <a:defPPr>
              <a:defRPr lang="en-US"/>
            </a:defPPr>
            <a:lvl1pPr>
              <a:defRPr sz="2400">
                <a:solidFill>
                  <a:schemeClr val="accent6">
                    <a:lumMod val="50000"/>
                  </a:schemeClr>
                </a:solidFill>
              </a:defRPr>
            </a:lvl1pPr>
          </a:lstStyle>
          <a:p>
            <a:pPr marL="342900" indent="-342900">
              <a:buFont typeface="Arial" panose="020B0604020202020204" pitchFamily="34" charset="0"/>
              <a:buChar char="•"/>
            </a:pPr>
            <a:r>
              <a:rPr lang="en-US" sz="2200" dirty="0">
                <a:solidFill>
                  <a:schemeClr val="accent5">
                    <a:lumMod val="50000"/>
                  </a:schemeClr>
                </a:solidFill>
              </a:rPr>
              <a:t>H2 Database is case-sensitive.</a:t>
            </a:r>
          </a:p>
          <a:p>
            <a:pPr marL="171450" indent="-171450">
              <a:buFont typeface="Arial" panose="020B0604020202020204" pitchFamily="34" charset="0"/>
              <a:buChar char="•"/>
            </a:pPr>
            <a:endParaRPr lang="en-US" sz="800" dirty="0">
              <a:solidFill>
                <a:schemeClr val="accent5">
                  <a:lumMod val="50000"/>
                </a:schemeClr>
              </a:solidFill>
            </a:endParaRPr>
          </a:p>
          <a:p>
            <a:pPr marL="342900" indent="-342900">
              <a:buFont typeface="Arial" panose="020B0604020202020204" pitchFamily="34" charset="0"/>
              <a:buChar char="•"/>
            </a:pPr>
            <a:r>
              <a:rPr lang="en-US" sz="2200" dirty="0">
                <a:solidFill>
                  <a:schemeClr val="accent5">
                    <a:lumMod val="50000"/>
                  </a:schemeClr>
                </a:solidFill>
              </a:rPr>
              <a:t>Use single quotes for string.</a:t>
            </a:r>
            <a:endParaRPr lang="en-IN" sz="2200" dirty="0">
              <a:solidFill>
                <a:schemeClr val="accent5">
                  <a:lumMod val="50000"/>
                </a:schemeClr>
              </a:solidFill>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extLst>
              <p:ext uri="{D42A27DB-BD31-4B8C-83A1-F6EECF244321}">
                <p14:modId xmlns:p14="http://schemas.microsoft.com/office/powerpoint/2010/main" val="3207617375"/>
              </p:ext>
            </p:extLst>
          </p:nvPr>
        </p:nvGraphicFramePr>
        <p:xfrm>
          <a:off x="407368" y="764704"/>
          <a:ext cx="11377264" cy="2595880"/>
        </p:xfrm>
        <a:graphic>
          <a:graphicData uri="http://schemas.openxmlformats.org/drawingml/2006/table">
            <a:tbl>
              <a:tblPr firstRow="1" bandRow="1">
                <a:tableStyleId>{7E9639D4-E3E2-4D34-9284-5A2195B3D0D7}</a:tableStyleId>
              </a:tblPr>
              <a:tblGrid>
                <a:gridCol w="4674628">
                  <a:extLst>
                    <a:ext uri="{9D8B030D-6E8A-4147-A177-3AD203B41FA5}">
                      <a16:colId xmlns:a16="http://schemas.microsoft.com/office/drawing/2014/main" val="20000"/>
                    </a:ext>
                  </a:extLst>
                </a:gridCol>
                <a:gridCol w="6702636">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TINYINT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 -128 to +127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SMALLINT</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-32768</a:t>
                      </a:r>
                      <a:r>
                        <a:rPr lang="en-US" sz="1800" b="0" i="0" kern="1200" dirty="0">
                          <a:solidFill>
                            <a:schemeClr val="tx1"/>
                          </a:solidFill>
                          <a:effectLst/>
                          <a:latin typeface="Arial" panose="020B0604020202020204" pitchFamily="34" charset="0"/>
                          <a:ea typeface="+mn-ea"/>
                          <a:cs typeface="Arial" panose="020B0604020202020204" pitchFamily="34" charset="0"/>
                        </a:rPr>
                        <a:t> to </a:t>
                      </a:r>
                      <a:r>
                        <a:rPr lang="en-US" sz="1800" dirty="0">
                          <a:latin typeface="Arial" panose="020B0604020202020204" pitchFamily="34" charset="0"/>
                          <a:cs typeface="Arial" panose="020B0604020202020204" pitchFamily="34" charset="0"/>
                        </a:rPr>
                        <a:t>32767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INTEGER</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-2147483648 to 2147483647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BIGINT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NUMERIC</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DECIMAL</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graphicFrame>
        <p:nvGraphicFramePr>
          <p:cNvPr id="3" name="Table 2">
            <a:extLst>
              <a:ext uri="{FF2B5EF4-FFF2-40B4-BE49-F238E27FC236}">
                <a16:creationId xmlns:a16="http://schemas.microsoft.com/office/drawing/2014/main" id="{99048249-F0B9-9707-2407-7C01037AECA6}"/>
              </a:ext>
            </a:extLst>
          </p:cNvPr>
          <p:cNvGraphicFramePr>
            <a:graphicFrameLocks noGrp="1"/>
          </p:cNvGraphicFramePr>
          <p:nvPr>
            <p:extLst>
              <p:ext uri="{D42A27DB-BD31-4B8C-83A1-F6EECF244321}">
                <p14:modId xmlns:p14="http://schemas.microsoft.com/office/powerpoint/2010/main" val="763913096"/>
              </p:ext>
            </p:extLst>
          </p:nvPr>
        </p:nvGraphicFramePr>
        <p:xfrm>
          <a:off x="407368" y="4157791"/>
          <a:ext cx="11377264" cy="111252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DATE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YYYY-MM-DD</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TIME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HH:MM:SS</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437E910-A934-56F6-7528-08D5E2DD12BF}"/>
              </a:ext>
            </a:extLst>
          </p:cNvPr>
          <p:cNvSpPr/>
          <p:nvPr/>
        </p:nvSpPr>
        <p:spPr>
          <a:xfrm>
            <a:off x="1484662" y="3429000"/>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sp>
        <p:nvSpPr>
          <p:cNvPr id="6" name="Rectangle 5">
            <a:extLst>
              <a:ext uri="{FF2B5EF4-FFF2-40B4-BE49-F238E27FC236}">
                <a16:creationId xmlns:a16="http://schemas.microsoft.com/office/drawing/2014/main" id="{D0ADCCC4-DDE4-D9AC-3C57-47C99C6643A6}"/>
              </a:ext>
            </a:extLst>
          </p:cNvPr>
          <p:cNvSpPr/>
          <p:nvPr/>
        </p:nvSpPr>
        <p:spPr>
          <a:xfrm>
            <a:off x="1484662" y="5301208"/>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graphicFrame>
        <p:nvGraphicFramePr>
          <p:cNvPr id="7" name="Table 6">
            <a:extLst>
              <a:ext uri="{FF2B5EF4-FFF2-40B4-BE49-F238E27FC236}">
                <a16:creationId xmlns:a16="http://schemas.microsoft.com/office/drawing/2014/main" id="{43A88CDB-9957-E74C-4BD2-DE2DD8857C01}"/>
              </a:ext>
            </a:extLst>
          </p:cNvPr>
          <p:cNvGraphicFramePr>
            <a:graphicFrameLocks noGrp="1"/>
          </p:cNvGraphicFramePr>
          <p:nvPr>
            <p:extLst>
              <p:ext uri="{D42A27DB-BD31-4B8C-83A1-F6EECF244321}">
                <p14:modId xmlns:p14="http://schemas.microsoft.com/office/powerpoint/2010/main" val="707806243"/>
              </p:ext>
            </p:extLst>
          </p:nvPr>
        </p:nvGraphicFramePr>
        <p:xfrm>
          <a:off x="407368" y="6021288"/>
          <a:ext cx="11377264" cy="74168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BOOLEAN</a:t>
                      </a:r>
                    </a:p>
                  </a:txBody>
                  <a:tcPr marL="91428" marR="91428" anchor="ctr">
                    <a:solidFill>
                      <a:schemeClr val="bg1"/>
                    </a:solidFill>
                  </a:tcPr>
                </a:tc>
                <a:tc>
                  <a:txBody>
                    <a:bodyPr/>
                    <a:lstStyle/>
                    <a:p>
                      <a:r>
                        <a:rPr lang="en-IN" sz="1800" dirty="0">
                          <a:solidFill>
                            <a:srgbClr val="FF0000"/>
                          </a:solidFill>
                          <a:latin typeface="Arial" panose="020B0604020202020204" pitchFamily="34" charset="0"/>
                          <a:cs typeface="Arial" panose="020B0604020202020204" pitchFamily="34" charset="0"/>
                        </a:rPr>
                        <a:t>TODO</a:t>
                      </a:r>
                    </a:p>
                  </a:txBody>
                  <a:tcPr marL="91428" marR="91428" anchor="c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5937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6" name="Rectangle 5">
            <a:extLst>
              <a:ext uri="{FF2B5EF4-FFF2-40B4-BE49-F238E27FC236}">
                <a16:creationId xmlns:a16="http://schemas.microsoft.com/office/drawing/2014/main" id="{9563DDE0-9904-46E2-A0FD-B8F039ACF73F}"/>
              </a:ext>
            </a:extLst>
          </p:cNvPr>
          <p:cNvSpPr/>
          <p:nvPr/>
        </p:nvSpPr>
        <p:spPr>
          <a:xfrm>
            <a:off x="407368" y="5805264"/>
            <a:ext cx="899160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are </a:t>
            </a:r>
            <a:r>
              <a:rPr lang="en-IN" b="1" dirty="0">
                <a:latin typeface="Arial" panose="020B0604020202020204" pitchFamily="34" charset="0"/>
                <a:cs typeface="Arial" panose="020B0604020202020204" pitchFamily="34" charset="0"/>
              </a:rPr>
              <a:t>synonym of BOOLEAN</a:t>
            </a:r>
          </a:p>
        </p:txBody>
      </p:sp>
      <p:sp>
        <p:nvSpPr>
          <p:cNvPr id="7" name="Rectangle 6">
            <a:extLst>
              <a:ext uri="{FF2B5EF4-FFF2-40B4-BE49-F238E27FC236}">
                <a16:creationId xmlns:a16="http://schemas.microsoft.com/office/drawing/2014/main" id="{E0F964AD-2B77-4905-BBD9-A6DEDC4F8B0B}"/>
              </a:ext>
            </a:extLst>
          </p:cNvPr>
          <p:cNvSpPr/>
          <p:nvPr/>
        </p:nvSpPr>
        <p:spPr>
          <a:xfrm>
            <a:off x="407368" y="980728"/>
            <a:ext cx="8915400" cy="369332"/>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 TABLE </a:t>
            </a:r>
            <a:r>
              <a:rPr lang="en-IN" dirty="0">
                <a:latin typeface="Liberation Mono"/>
                <a:cs typeface="Arial" panose="020B0604020202020204" pitchFamily="34" charset="0"/>
              </a:rPr>
              <a:t>temp (col1 </a:t>
            </a:r>
            <a:r>
              <a:rPr lang="en-IN" dirty="0">
                <a:solidFill>
                  <a:srgbClr val="834689"/>
                </a:solidFill>
                <a:latin typeface="Liberation Mono"/>
                <a:cs typeface="Arial" panose="020B0604020202020204" pitchFamily="34" charset="0"/>
              </a:rPr>
              <a:t>CHARACTER VARYING</a:t>
            </a:r>
            <a:r>
              <a:rPr lang="en-IN" dirty="0">
                <a:solidFill>
                  <a:schemeClr val="bg1">
                    <a:lumMod val="50000"/>
                  </a:schemeClr>
                </a:solidFill>
                <a:latin typeface="Liberation Mono"/>
                <a:cs typeface="Arial" panose="020B0604020202020204" pitchFamily="34" charset="0"/>
              </a:rPr>
              <a:t>(</a:t>
            </a:r>
            <a:r>
              <a:rPr lang="en-IN" dirty="0">
                <a:solidFill>
                  <a:srgbClr val="834689"/>
                </a:solidFill>
                <a:latin typeface="Liberation Mono"/>
                <a:cs typeface="Arial" panose="020B0604020202020204" pitchFamily="34" charset="0"/>
              </a:rPr>
              <a:t>20</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BOOLEAN</a:t>
            </a:r>
            <a:r>
              <a:rPr lang="en-IN"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id="{391C9B24-6C27-4EB3-B71B-D18E5E3FE075}"/>
              </a:ext>
            </a:extLst>
          </p:cNvPr>
          <p:cNvSpPr/>
          <p:nvPr/>
        </p:nvSpPr>
        <p:spPr>
          <a:xfrm>
            <a:off x="407368" y="1556793"/>
            <a:ext cx="11017224" cy="420435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'Task3'</a:t>
            </a:r>
            <a:r>
              <a:rPr lang="en-IN" dirty="0">
                <a:latin typeface="Liberation Mono"/>
                <a:cs typeface="Arial" panose="020B0604020202020204" pitchFamily="34" charset="0"/>
              </a:rPr>
              <a:t>, False);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'Task4'</a:t>
            </a:r>
            <a:r>
              <a:rPr lang="en-IN" dirty="0">
                <a:latin typeface="Liberation Mono"/>
                <a:cs typeface="Arial" panose="020B0604020202020204" pitchFamily="34" charset="0"/>
              </a:rPr>
              <a:t>, True);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'Task3'</a:t>
            </a:r>
            <a:r>
              <a:rPr lang="en-IN" dirty="0">
                <a:latin typeface="Liberation Mono"/>
                <a:cs typeface="Arial" panose="020B0604020202020204" pitchFamily="34" charset="0"/>
              </a:rPr>
              <a:t>, FALSE);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'Task4'</a:t>
            </a:r>
            <a:r>
              <a:rPr lang="en-IN" dirty="0">
                <a:latin typeface="Liberation Mono"/>
                <a:cs typeface="Arial" panose="020B0604020202020204" pitchFamily="34" charset="0"/>
              </a:rPr>
              <a:t>, TRUE);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'Task5’</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'-7’</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'0’</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'S’</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//error</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3674078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a:t>
            </a:r>
          </a:p>
        </p:txBody>
      </p:sp>
      <p:graphicFrame>
        <p:nvGraphicFramePr>
          <p:cNvPr id="2" name="Table 1"/>
          <p:cNvGraphicFramePr>
            <a:graphicFrameLocks noGrp="1"/>
          </p:cNvGraphicFramePr>
          <p:nvPr>
            <p:extLst>
              <p:ext uri="{D42A27DB-BD31-4B8C-83A1-F6EECF244321}">
                <p14:modId xmlns:p14="http://schemas.microsoft.com/office/powerpoint/2010/main" val="1382366861"/>
              </p:ext>
            </p:extLst>
          </p:nvPr>
        </p:nvGraphicFramePr>
        <p:xfrm>
          <a:off x="335360" y="764704"/>
          <a:ext cx="11521280" cy="2595880"/>
        </p:xfrm>
        <a:graphic>
          <a:graphicData uri="http://schemas.openxmlformats.org/drawingml/2006/table">
            <a:tbl>
              <a:tblPr firstRow="1" bandRow="1">
                <a:tableStyleId>{7E9639D4-E3E2-4D34-9284-5A2195B3D0D7}</a:tableStyleId>
              </a:tblPr>
              <a:tblGrid>
                <a:gridCol w="6384404">
                  <a:extLst>
                    <a:ext uri="{9D8B030D-6E8A-4147-A177-3AD203B41FA5}">
                      <a16:colId xmlns:a16="http://schemas.microsoft.com/office/drawing/2014/main" val="20000"/>
                    </a:ext>
                  </a:extLst>
                </a:gridCol>
                <a:gridCol w="5136876">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ENUM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string1, string2,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UUID</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chemeClr val="tx1"/>
                          </a:solidFill>
                          <a:latin typeface="Arial" panose="020B0604020202020204" pitchFamily="34" charset="0"/>
                          <a:cs typeface="Arial" panose="020B0604020202020204" pitchFamily="34" charset="0"/>
                        </a:rPr>
                        <a:t>baseDataType</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ARRAY</a:t>
                      </a:r>
                      <a:r>
                        <a:rPr lang="en-IN" sz="1800" dirty="0">
                          <a:solidFill>
                            <a:schemeClr val="tx1"/>
                          </a:solidFill>
                          <a:latin typeface="Arial" panose="020B0604020202020204" pitchFamily="34" charset="0"/>
                          <a:cs typeface="Arial" panose="020B0604020202020204" pitchFamily="34" charset="0"/>
                        </a:rPr>
                        <a:t>[ </a:t>
                      </a:r>
                      <a:r>
                        <a:rPr lang="en-IN" sz="1800" i="1" dirty="0">
                          <a:solidFill>
                            <a:schemeClr val="tx1"/>
                          </a:solidFill>
                          <a:latin typeface="Arial" panose="020B0604020202020204" pitchFamily="34" charset="0"/>
                          <a:cs typeface="Arial" panose="020B0604020202020204" pitchFamily="34" charset="0"/>
                        </a:rPr>
                        <a:t>maximumCardinalityInt</a:t>
                      </a:r>
                      <a:r>
                        <a:rPr lang="en-IN" sz="1800" dirty="0">
                          <a:solidFill>
                            <a:schemeClr val="tx1"/>
                          </a:solidFill>
                          <a:latin typeface="Arial" panose="020B0604020202020204" pitchFamily="34" charset="0"/>
                          <a:cs typeface="Arial" panose="020B0604020202020204" pitchFamily="34" charset="0"/>
                        </a:rPr>
                        <a:t>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spTree>
    <p:extLst>
      <p:ext uri="{BB962C8B-B14F-4D97-AF65-F5344CB8AC3E}">
        <p14:creationId xmlns:p14="http://schemas.microsoft.com/office/powerpoint/2010/main" val="2510838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643915"/>
            <a:ext cx="11377264" cy="98488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Empty enums are not allowed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407368" y="2015549"/>
            <a:ext cx="11377264"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t>
            </a:r>
            <a:r>
              <a:rPr lang="en-IN" dirty="0">
                <a:solidFill>
                  <a:srgbClr val="669900"/>
                </a:solidFill>
                <a:latin typeface="Liberation Mono"/>
              </a:rPr>
              <a:t>'A'</a:t>
            </a:r>
            <a:r>
              <a:rPr lang="en-IN" dirty="0">
                <a:latin typeface="Liberation Mono"/>
                <a:cs typeface="Arial" panose="020B0604020202020204" pitchFamily="34" charset="0"/>
              </a:rPr>
              <a:t>,</a:t>
            </a:r>
            <a:r>
              <a:rPr lang="en-IN" dirty="0">
                <a:solidFill>
                  <a:srgbClr val="669900"/>
                </a:solidFill>
                <a:latin typeface="Liberation Mono"/>
              </a:rPr>
              <a:t>'B'</a:t>
            </a:r>
            <a:r>
              <a:rPr lang="en-IN" dirty="0">
                <a:latin typeface="Liberation Mono"/>
                <a:cs typeface="Arial" panose="020B0604020202020204" pitchFamily="34" charset="0"/>
              </a:rPr>
              <a:t>,</a:t>
            </a:r>
            <a:r>
              <a:rPr lang="en-IN" dirty="0">
                <a:solidFill>
                  <a:srgbClr val="669900"/>
                </a:solidFill>
                <a:latin typeface="Liberation Mono"/>
              </a:rPr>
              <a:t>'C’</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(col1, col2)</a:t>
            </a:r>
            <a:r>
              <a:rPr lang="en-IN" dirty="0">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p:txBody>
      </p:sp>
      <p:sp>
        <p:nvSpPr>
          <p:cNvPr id="6" name="TextBox 5">
            <a:extLst>
              <a:ext uri="{FF2B5EF4-FFF2-40B4-BE49-F238E27FC236}">
                <a16:creationId xmlns:a16="http://schemas.microsoft.com/office/drawing/2014/main" id="{2874F690-9CCA-72CE-56A3-3DE2F3E4A664}"/>
              </a:ext>
            </a:extLst>
          </p:cNvPr>
          <p:cNvSpPr txBox="1"/>
          <p:nvPr/>
        </p:nvSpPr>
        <p:spPr>
          <a:xfrm>
            <a:off x="191344" y="3539331"/>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58973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4" name="TextBox 3">
            <a:extLst>
              <a:ext uri="{FF2B5EF4-FFF2-40B4-BE49-F238E27FC236}">
                <a16:creationId xmlns:a16="http://schemas.microsoft.com/office/drawing/2014/main" id="{69523868-59F5-570E-A2CA-A69C162901DC}"/>
              </a:ext>
            </a:extLst>
          </p:cNvPr>
          <p:cNvSpPr txBox="1"/>
          <p:nvPr/>
        </p:nvSpPr>
        <p:spPr>
          <a:xfrm>
            <a:off x="335360" y="4314725"/>
            <a:ext cx="11305256" cy="369332"/>
          </a:xfrm>
          <a:prstGeom prst="rect">
            <a:avLst/>
          </a:prstGeom>
          <a:noFill/>
        </p:spPr>
        <p:txBody>
          <a:bodyPr wrap="square">
            <a:spAutoFit/>
          </a:bodyPr>
          <a:lstStyle/>
          <a:p>
            <a:r>
              <a:rPr lang="en-IN" dirty="0"/>
              <a:t>Generated columns may not have DEFAULT or ON UPDATE expressions.</a:t>
            </a:r>
          </a:p>
        </p:txBody>
      </p:sp>
    </p:spTree>
    <p:extLst>
      <p:ext uri="{BB962C8B-B14F-4D97-AF65-F5344CB8AC3E}">
        <p14:creationId xmlns:p14="http://schemas.microsoft.com/office/powerpoint/2010/main" val="1118996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457502"/>
            <a:ext cx="11810106" cy="5262979"/>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a:p>
            <a:r>
              <a:rPr lang="en-IN" sz="2000" i="1" dirty="0">
                <a:solidFill>
                  <a:schemeClr val="accent4">
                    <a:lumMod val="50000"/>
                  </a:schemeClr>
                </a:solidFill>
                <a:latin typeface="Liberation Mono"/>
              </a:rPr>
              <a:t>columnDefination</a:t>
            </a:r>
            <a:endParaRPr lang="en-IN" sz="2000" i="1" dirty="0">
              <a:solidFill>
                <a:schemeClr val="tx1">
                  <a:lumMod val="75000"/>
                  <a:lumOff val="25000"/>
                </a:schemeClr>
              </a:solidFill>
              <a:latin typeface="Liberation Mono"/>
            </a:endParaRPr>
          </a:p>
          <a:p>
            <a:pPr marL="4572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 </a:t>
            </a:r>
            <a:r>
              <a:rPr lang="en-IN" sz="2000" i="1" dirty="0">
                <a:solidFill>
                  <a:srgbClr val="000000"/>
                </a:solidFill>
                <a:latin typeface="Liberation Mono"/>
              </a:rPr>
              <a:t>integer</a:t>
            </a:r>
            <a:r>
              <a:rPr lang="en-IN" sz="2000" dirty="0">
                <a:solidFill>
                  <a:srgbClr val="000000"/>
                </a:solidFill>
                <a:latin typeface="Liberation Mono"/>
              </a:rPr>
              <a:t> }</a:t>
            </a:r>
          </a:p>
          <a:p>
            <a:pPr marL="457200" indent="-457200">
              <a:buAutoNum type="arabicPeriod"/>
            </a:pPr>
            <a:r>
              <a:rPr lang="en-IN" sz="2000" dirty="0">
                <a:solidFill>
                  <a:srgbClr val="000000"/>
                </a:solidFill>
                <a:latin typeface="Liberation Mono"/>
              </a:rPr>
              <a:t>VISIBLE  / INVISIBLE</a:t>
            </a:r>
          </a:p>
          <a:p>
            <a:pPr marL="4572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i="1" dirty="0">
                <a:solidFill>
                  <a:srgbClr val="FD8603"/>
                </a:solidFill>
                <a:latin typeface="Liberation Mono"/>
              </a:rPr>
              <a:t>NEXTVAL</a:t>
            </a:r>
            <a:r>
              <a:rPr lang="en-IN" sz="2000" dirty="0">
                <a:solidFill>
                  <a:srgbClr val="000000"/>
                </a:solidFill>
                <a:latin typeface="Liberation Mono"/>
              </a:rPr>
              <a:t>('S1') } )</a:t>
            </a:r>
          </a:p>
          <a:p>
            <a:pPr marL="4572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4572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457200" indent="-457200">
              <a:buFontTx/>
              <a:buAutoNum type="arabicPeriod"/>
            </a:pPr>
            <a:r>
              <a:rPr lang="en-US" sz="2000" dirty="0">
                <a:solidFill>
                  <a:srgbClr val="000000"/>
                </a:solidFill>
                <a:latin typeface="Liberation Mono"/>
              </a:rPr>
              <a:t>ARRAY</a:t>
            </a:r>
            <a:endParaRPr lang="en-IN" sz="20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a:t>
            </a:r>
          </a:p>
          <a:p>
            <a:pPr marL="457200" indent="-457200">
              <a:buAutoNum type="arabicPeriod"/>
            </a:pPr>
            <a:r>
              <a:rPr lang="en-US" sz="2000" dirty="0">
                <a:solidFill>
                  <a:srgbClr val="000000"/>
                </a:solidFill>
                <a:latin typeface="Liberation Mono"/>
              </a:rPr>
              <a:t>START WITH long</a:t>
            </a:r>
          </a:p>
          <a:p>
            <a:pPr marL="457200" indent="-457200">
              <a:buAutoNum type="arabicPeriod"/>
            </a:pPr>
            <a:r>
              <a:rPr lang="en-US" sz="2000" dirty="0">
                <a:solidFill>
                  <a:srgbClr val="000000"/>
                </a:solidFill>
                <a:latin typeface="Liberation Mono"/>
              </a:rPr>
              <a:t>INCREMENT BY long</a:t>
            </a:r>
          </a:p>
          <a:p>
            <a:pPr marL="457200" indent="-457200">
              <a:buAutoNum type="arabicPeriod"/>
            </a:pPr>
            <a:r>
              <a:rPr lang="en-US" sz="2000" dirty="0">
                <a:solidFill>
                  <a:srgbClr val="000000"/>
                </a:solidFill>
                <a:latin typeface="Liberation Mono"/>
              </a:rPr>
              <a:t>MAXVALUE long</a:t>
            </a:r>
          </a:p>
          <a:p>
            <a:pPr marL="457200" indent="-457200">
              <a:buAutoNum type="arabicPeriod"/>
            </a:pPr>
            <a:r>
              <a:rPr lang="en-US" sz="2000" dirty="0">
                <a:solidFill>
                  <a:srgbClr val="000000"/>
                </a:solidFill>
                <a:latin typeface="Liberation Mono"/>
              </a:rPr>
              <a:t>MINVALUE long</a:t>
            </a:r>
          </a:p>
          <a:p>
            <a:pPr marL="457200" indent="-457200">
              <a:buAutoNum type="arabicPeriod"/>
            </a:pPr>
            <a:r>
              <a:rPr lang="en-US" sz="2000" dirty="0">
                <a:solidFill>
                  <a:srgbClr val="000000"/>
                </a:solidFill>
                <a:latin typeface="Liberation Mono"/>
              </a:rPr>
              <a:t>CACHE long</a:t>
            </a:r>
          </a:p>
          <a:p>
            <a:pPr marL="4572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2380987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743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 . values or query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169551"/>
          </a:xfrm>
          <a:prstGeom prst="rect">
            <a:avLst/>
          </a:prstGeom>
        </p:spPr>
        <p:txBody>
          <a:bodyPr wrap="square">
            <a:spAutoFit/>
          </a:bodyPr>
          <a:lstStyle/>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VALUES </a:t>
            </a:r>
            <a:r>
              <a:rPr lang="en-IN" sz="2000" dirty="0">
                <a:latin typeface="Liberation Mono"/>
              </a:rPr>
              <a:t>[ </a:t>
            </a:r>
            <a:r>
              <a:rPr lang="en-IN" sz="2000" dirty="0">
                <a:solidFill>
                  <a:srgbClr val="0077AA"/>
                </a:solidFill>
                <a:latin typeface="Liberation Mono"/>
              </a:rPr>
              <a:t>ROW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expression | DEFAULT }, . . . ) [, (</a:t>
            </a:r>
            <a:r>
              <a:rPr lang="en-IN" sz="2000" dirty="0">
                <a:solidFill>
                  <a:srgbClr val="0077AA"/>
                </a:solidFill>
                <a:latin typeface="Liberation Mono"/>
              </a:rPr>
              <a:t> </a:t>
            </a:r>
            <a:r>
              <a:rPr lang="en-IN" sz="2000" dirty="0">
                <a:latin typeface="Liberation Mono"/>
              </a:rPr>
              <a:t>{ expression | DEFAULT }, . . . ), (</a:t>
            </a:r>
            <a:r>
              <a:rPr lang="en-IN" sz="2000" dirty="0">
                <a:solidFill>
                  <a:srgbClr val="0077AA"/>
                </a:solidFill>
                <a:latin typeface="Liberation Mono"/>
              </a:rPr>
              <a:t> </a:t>
            </a:r>
            <a:r>
              <a:rPr lang="en-IN" sz="2000" dirty="0">
                <a:latin typeface="Liberation Mono"/>
              </a:rPr>
              <a:t>{ expression | DEFAULT }, . . . ), . . . ]</a:t>
            </a:r>
          </a:p>
          <a:p>
            <a:endParaRPr lang="en-IN" sz="1000" dirty="0">
              <a:latin typeface="Liberation Mono"/>
            </a:endParaRPr>
          </a:p>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QUERY</a:t>
            </a:r>
            <a:endParaRPr lang="en-IN" sz="2000" dirty="0">
              <a:latin typeface="Liberation Mono"/>
            </a:endParaRPr>
          </a:p>
        </p:txBody>
      </p:sp>
      <p:sp>
        <p:nvSpPr>
          <p:cNvPr id="6" name="TextBox 5">
            <a:extLst>
              <a:ext uri="{FF2B5EF4-FFF2-40B4-BE49-F238E27FC236}">
                <a16:creationId xmlns:a16="http://schemas.microsoft.com/office/drawing/2014/main" id="{3D922E97-2AA4-3995-C3B8-0F700B83DF45}"/>
              </a:ext>
            </a:extLst>
          </p:cNvPr>
          <p:cNvSpPr txBox="1"/>
          <p:nvPr/>
        </p:nvSpPr>
        <p:spPr>
          <a:xfrm>
            <a:off x="335360" y="2808000"/>
            <a:ext cx="11665296" cy="153888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'SHARMIN'</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temp(ename)</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a:t>
            </a:r>
            <a:endParaRPr lang="en-IN" dirty="0">
              <a:latin typeface="Liberation Mono"/>
            </a:endParaRPr>
          </a:p>
        </p:txBody>
      </p:sp>
      <p:sp>
        <p:nvSpPr>
          <p:cNvPr id="2" name="TextBox 1">
            <a:extLst>
              <a:ext uri="{FF2B5EF4-FFF2-40B4-BE49-F238E27FC236}">
                <a16:creationId xmlns:a16="http://schemas.microsoft.com/office/drawing/2014/main" id="{B8FB4B8F-CD07-ED50-5E59-69A345D25C09}"/>
              </a:ext>
            </a:extLst>
          </p:cNvPr>
          <p:cNvSpPr txBox="1"/>
          <p:nvPr/>
        </p:nvSpPr>
        <p:spPr>
          <a:xfrm>
            <a:off x="335360" y="5400000"/>
            <a:ext cx="11665296" cy="113877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SELECT </a:t>
            </a:r>
            <a:r>
              <a:rPr lang="en-US" dirty="0">
                <a:latin typeface="Liberation Mono"/>
              </a:rPr>
              <a:t>empno, ename </a:t>
            </a:r>
            <a:r>
              <a:rPr lang="en-US" dirty="0">
                <a:solidFill>
                  <a:srgbClr val="0077AA"/>
                </a:solidFill>
                <a:latin typeface="Liberation Mono"/>
              </a:rPr>
              <a:t>FROM </a:t>
            </a:r>
            <a:r>
              <a:rPr lang="en-US" dirty="0">
                <a:latin typeface="Liberation Mono"/>
              </a:rPr>
              <a:t>emp;</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a:t>
            </a:r>
            <a:r>
              <a:rPr lang="en-IN" dirty="0">
                <a:latin typeface="Liberation Mono"/>
              </a:rPr>
              <a:t>)</a:t>
            </a:r>
            <a:r>
              <a:rPr lang="en-US" dirty="0">
                <a:latin typeface="Liberation Mono"/>
              </a:rPr>
              <a:t> </a:t>
            </a:r>
            <a:r>
              <a:rPr lang="en-US" dirty="0">
                <a:solidFill>
                  <a:srgbClr val="0077AA"/>
                </a:solidFill>
                <a:latin typeface="Liberation Mono"/>
              </a:rPr>
              <a:t>SELECT </a:t>
            </a:r>
            <a:r>
              <a:rPr lang="en-US" dirty="0">
                <a:latin typeface="Liberation Mono"/>
              </a:rPr>
              <a:t>ename </a:t>
            </a:r>
            <a:r>
              <a:rPr lang="en-US" dirty="0">
                <a:solidFill>
                  <a:srgbClr val="0077AA"/>
                </a:solidFill>
                <a:latin typeface="Liberation Mono"/>
              </a:rPr>
              <a:t>FROM </a:t>
            </a:r>
            <a:r>
              <a:rPr lang="en-US" dirty="0">
                <a:latin typeface="Liberation Mono"/>
              </a:rPr>
              <a:t>emp;</a:t>
            </a:r>
            <a:endParaRPr lang="en-IN" dirty="0">
              <a:latin typeface="Liberation Mono"/>
            </a:endParaRPr>
          </a:p>
        </p:txBody>
      </p:sp>
      <p:sp>
        <p:nvSpPr>
          <p:cNvPr id="3" name="TextBox 2">
            <a:extLst>
              <a:ext uri="{FF2B5EF4-FFF2-40B4-BE49-F238E27FC236}">
                <a16:creationId xmlns:a16="http://schemas.microsoft.com/office/drawing/2014/main" id="{E2E64DD5-D25C-5946-707F-9E030926EEFA}"/>
              </a:ext>
            </a:extLst>
          </p:cNvPr>
          <p:cNvSpPr txBox="1"/>
          <p:nvPr/>
        </p:nvSpPr>
        <p:spPr>
          <a:xfrm>
            <a:off x="335360" y="2103239"/>
            <a:ext cx="8495073" cy="461665"/>
          </a:xfrm>
          <a:prstGeom prst="rect">
            <a:avLst/>
          </a:prstGeom>
          <a:noFill/>
        </p:spPr>
        <p:txBody>
          <a:bodyPr wrap="square">
            <a:spAutoFit/>
          </a:bodyPr>
          <a:lstStyle/>
          <a:p>
            <a:r>
              <a:rPr lang="en-IN" sz="2200" dirty="0">
                <a:solidFill>
                  <a:srgbClr val="000000"/>
                </a:solidFill>
                <a:latin typeface="Liberation Mono"/>
              </a:rPr>
              <a:t>VALUES ( {</a:t>
            </a:r>
            <a:r>
              <a:rPr lang="en-IN" sz="2400" dirty="0">
                <a:latin typeface="Liberation Mono"/>
              </a:rPr>
              <a:t>expression | DEFAULT </a:t>
            </a:r>
            <a:r>
              <a:rPr lang="en-IN" sz="2200" dirty="0">
                <a:solidFill>
                  <a:srgbClr val="000000"/>
                </a:solidFill>
                <a:latin typeface="Liberation Mono"/>
              </a:rPr>
              <a:t>} )</a:t>
            </a:r>
            <a:endParaRPr lang="en-IN" sz="2200" dirty="0"/>
          </a:p>
        </p:txBody>
      </p:sp>
      <p:sp>
        <p:nvSpPr>
          <p:cNvPr id="7" name="TextBox 6">
            <a:extLst>
              <a:ext uri="{FF2B5EF4-FFF2-40B4-BE49-F238E27FC236}">
                <a16:creationId xmlns:a16="http://schemas.microsoft.com/office/drawing/2014/main" id="{77DE6082-34B0-AA0C-AC84-E4507E3D438C}"/>
              </a:ext>
            </a:extLst>
          </p:cNvPr>
          <p:cNvSpPr txBox="1"/>
          <p:nvPr/>
        </p:nvSpPr>
        <p:spPr>
          <a:xfrm>
            <a:off x="335360" y="4779729"/>
            <a:ext cx="8495073" cy="430887"/>
          </a:xfrm>
          <a:prstGeom prst="rect">
            <a:avLst/>
          </a:prstGeom>
          <a:noFill/>
        </p:spPr>
        <p:txBody>
          <a:bodyPr wrap="square">
            <a:spAutoFit/>
          </a:bodyPr>
          <a:lstStyle/>
          <a:p>
            <a:r>
              <a:rPr lang="en-IN" sz="2200" dirty="0">
                <a:solidFill>
                  <a:srgbClr val="000000"/>
                </a:solidFill>
                <a:latin typeface="Liberation Mono"/>
              </a:rPr>
              <a:t>QUERY</a:t>
            </a:r>
            <a:endParaRPr lang="en-IN" sz="2200" dirty="0"/>
          </a:p>
        </p:txBody>
      </p:sp>
    </p:spTree>
    <p:extLst>
      <p:ext uri="{BB962C8B-B14F-4D97-AF65-F5344CB8AC3E}">
        <p14:creationId xmlns:p14="http://schemas.microsoft.com/office/powerpoint/2010/main" val="3956150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03090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default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DEFAULT </a:t>
            </a:r>
            <a:r>
              <a:rPr lang="en-IN" sz="2000" dirty="0">
                <a:solidFill>
                  <a:srgbClr val="000000"/>
                </a:solidFill>
                <a:latin typeface="Liberation Mono"/>
              </a:rPr>
              <a:t>{ </a:t>
            </a:r>
            <a:r>
              <a:rPr lang="en-IN" sz="2000" i="1" dirty="0">
                <a:solidFill>
                  <a:srgbClr val="000000"/>
                </a:solidFill>
                <a:latin typeface="Liberation Mono"/>
              </a:rPr>
              <a:t>string</a:t>
            </a:r>
            <a:r>
              <a:rPr lang="en-IN" sz="2000" dirty="0">
                <a:solidFill>
                  <a:srgbClr val="000000"/>
                </a:solidFill>
                <a:latin typeface="Liberation Mono"/>
              </a:rPr>
              <a:t> | </a:t>
            </a:r>
            <a:r>
              <a:rPr lang="en-IN" sz="2000" i="1" dirty="0">
                <a:solidFill>
                  <a:srgbClr val="000000"/>
                </a:solidFill>
                <a:latin typeface="Liberation Mono"/>
              </a:rPr>
              <a:t>integer</a:t>
            </a:r>
            <a:r>
              <a:rPr lang="en-IN" sz="2000" dirty="0">
                <a:solidFill>
                  <a:srgbClr val="000000"/>
                </a:solidFill>
                <a:latin typeface="Liberation Mono"/>
              </a:rPr>
              <a:t>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98959" y="23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city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DEFAULT</a:t>
            </a:r>
            <a:r>
              <a:rPr lang="en-US" dirty="0">
                <a:latin typeface="Liberation Mono"/>
              </a:rPr>
              <a:t> </a:t>
            </a:r>
            <a:r>
              <a:rPr lang="en-US" dirty="0">
                <a:solidFill>
                  <a:srgbClr val="669900"/>
                </a:solidFill>
                <a:latin typeface="Liberation Mono"/>
              </a:rPr>
              <a:t>'PUNE'</a:t>
            </a:r>
            <a:r>
              <a:rPr lang="en-US" dirty="0">
                <a:latin typeface="Liberation Mono"/>
              </a:rPr>
              <a:t>, pincode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DEFAULT</a:t>
            </a:r>
            <a:r>
              <a:rPr lang="en-US" dirty="0">
                <a:latin typeface="Liberation Mono"/>
              </a:rPr>
              <a:t> </a:t>
            </a:r>
            <a:r>
              <a:rPr lang="en-US" dirty="0">
                <a:solidFill>
                  <a:srgbClr val="990055"/>
                </a:solidFill>
                <a:latin typeface="Liberation Mono"/>
              </a:rPr>
              <a:t>410039</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6" name="TextBox 5">
            <a:extLst>
              <a:ext uri="{FF2B5EF4-FFF2-40B4-BE49-F238E27FC236}">
                <a16:creationId xmlns:a16="http://schemas.microsoft.com/office/drawing/2014/main" id="{B732E254-5764-DF69-1096-B517400B92BB}"/>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DEFAULT ( { </a:t>
            </a:r>
            <a:r>
              <a:rPr lang="en-IN" sz="2200" i="1" dirty="0">
                <a:solidFill>
                  <a:srgbClr val="000000"/>
                </a:solidFill>
                <a:latin typeface="Liberation Mono"/>
              </a:rPr>
              <a:t>string </a:t>
            </a:r>
            <a:r>
              <a:rPr lang="en-IN" sz="2200" dirty="0">
                <a:solidFill>
                  <a:srgbClr val="000000"/>
                </a:solidFill>
                <a:latin typeface="Liberation Mono"/>
              </a:rPr>
              <a:t>| </a:t>
            </a:r>
            <a:r>
              <a:rPr lang="en-IN" sz="2200" i="1" dirty="0">
                <a:solidFill>
                  <a:srgbClr val="000000"/>
                </a:solidFill>
                <a:latin typeface="Liberation Mono"/>
              </a:rPr>
              <a:t>integer </a:t>
            </a:r>
            <a:r>
              <a:rPr lang="en-IN" sz="2200" dirty="0">
                <a:solidFill>
                  <a:srgbClr val="000000"/>
                </a:solidFill>
                <a:latin typeface="Liberation Mono"/>
              </a:rPr>
              <a:t>} )</a:t>
            </a:r>
            <a:endParaRPr lang="en-IN" sz="2200" dirty="0"/>
          </a:p>
        </p:txBody>
      </p:sp>
    </p:spTree>
    <p:extLst>
      <p:ext uri="{BB962C8B-B14F-4D97-AF65-F5344CB8AC3E}">
        <p14:creationId xmlns:p14="http://schemas.microsoft.com/office/powerpoint/2010/main" val="3763341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H2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invisible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0446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invisible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78632" y="2268000"/>
            <a:ext cx="11593288"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password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INVISIBLE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'SHARMIN'</a:t>
            </a:r>
            <a:r>
              <a:rPr lang="en-US" dirty="0">
                <a:latin typeface="Liberation Mono"/>
              </a:rPr>
              <a:t>,</a:t>
            </a:r>
            <a:r>
              <a:rPr lang="en-US" dirty="0">
                <a:solidFill>
                  <a:srgbClr val="669900"/>
                </a:solidFill>
                <a:latin typeface="Liberation Mono"/>
              </a:rPr>
              <a:t> 'SHARMIN’</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password)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B050"/>
                </a:solidFill>
                <a:latin typeface="Liberation Mono"/>
              </a:rPr>
              <a:t>// This statement will not display the invisible columns.</a:t>
            </a:r>
            <a:endParaRPr lang="en-IN" dirty="0">
              <a:solidFill>
                <a:srgbClr val="00B050"/>
              </a:solidFill>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6" name="TextBox 5">
            <a:extLst>
              <a:ext uri="{FF2B5EF4-FFF2-40B4-BE49-F238E27FC236}">
                <a16:creationId xmlns:a16="http://schemas.microsoft.com/office/drawing/2014/main" id="{75D4EE61-224A-89B6-828C-C775A1B0CAB2}"/>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VISIBLE | INVISIBLE</a:t>
            </a:r>
            <a:endParaRPr lang="en-IN" sz="2200" dirty="0"/>
          </a:p>
        </p:txBody>
      </p:sp>
    </p:spTree>
    <p:extLst>
      <p:ext uri="{BB962C8B-B14F-4D97-AF65-F5344CB8AC3E}">
        <p14:creationId xmlns:p14="http://schemas.microsoft.com/office/powerpoint/2010/main" val="124088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6231146-E91A-B998-4414-2B284ED76174}"/>
              </a:ext>
            </a:extLst>
          </p:cNvPr>
          <p:cNvSpPr txBox="1"/>
          <p:nvPr/>
        </p:nvSpPr>
        <p:spPr>
          <a:xfrm>
            <a:off x="335360" y="5301208"/>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6112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0CCED48-AD63-2B2B-80D2-FC508121B208}"/>
              </a:ext>
            </a:extLst>
          </p:cNvPr>
          <p:cNvSpPr txBox="1"/>
          <p:nvPr/>
        </p:nvSpPr>
        <p:spPr>
          <a:xfrm>
            <a:off x="335360" y="2249577"/>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 total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(salary + comm));</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 DEFAULT);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(id, ename, salary, comm)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11</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0AE19D8E-F5E0-B6EA-C9EA-204F9A9AD971}"/>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GENERATED ALWAYS AS ( { </a:t>
            </a:r>
            <a:r>
              <a:rPr lang="en-IN" sz="2200" i="1" dirty="0">
                <a:solidFill>
                  <a:srgbClr val="000000"/>
                </a:solidFill>
                <a:latin typeface="Liberation Mono"/>
              </a:rPr>
              <a:t>generatedColumnExpression </a:t>
            </a:r>
            <a:r>
              <a:rPr lang="en-IN" sz="2200" dirty="0">
                <a:solidFill>
                  <a:srgbClr val="000000"/>
                </a:solidFill>
                <a:latin typeface="Liberation Mono"/>
              </a:rPr>
              <a:t>} )</a:t>
            </a:r>
            <a:endParaRPr lang="en-IN" sz="2200" dirty="0"/>
          </a:p>
        </p:txBody>
      </p:sp>
      <p:sp>
        <p:nvSpPr>
          <p:cNvPr id="12" name="TextBox 11">
            <a:extLst>
              <a:ext uri="{FF2B5EF4-FFF2-40B4-BE49-F238E27FC236}">
                <a16:creationId xmlns:a16="http://schemas.microsoft.com/office/drawing/2014/main" id="{F24D08F1-AC92-762D-2DBB-0962AE746230}"/>
              </a:ext>
            </a:extLst>
          </p:cNvPr>
          <p:cNvSpPr txBox="1"/>
          <p:nvPr/>
        </p:nvSpPr>
        <p:spPr>
          <a:xfrm>
            <a:off x="324728" y="4582289"/>
            <a:ext cx="8495073" cy="430887"/>
          </a:xfrm>
          <a:prstGeom prst="rect">
            <a:avLst/>
          </a:prstGeom>
          <a:noFill/>
        </p:spPr>
        <p:txBody>
          <a:bodyPr wrap="square">
            <a:spAutoFit/>
          </a:bodyPr>
          <a:lstStyle/>
          <a:p>
            <a:r>
              <a:rPr lang="en-IN" sz="2200" dirty="0">
                <a:latin typeface="Liberation Mono"/>
              </a:rPr>
              <a:t>GENERATED ALWAYS AS ( { NEXTVAL('S1') } )</a:t>
            </a:r>
            <a:endParaRPr lang="en-IN" sz="2200" dirty="0"/>
          </a:p>
        </p:txBody>
      </p:sp>
      <p:sp>
        <p:nvSpPr>
          <p:cNvPr id="13" name="TextBox 12">
            <a:extLst>
              <a:ext uri="{FF2B5EF4-FFF2-40B4-BE49-F238E27FC236}">
                <a16:creationId xmlns:a16="http://schemas.microsoft.com/office/drawing/2014/main" id="{D55B48BB-61F9-5495-C912-C29BD20331FB}"/>
              </a:ext>
            </a:extLst>
          </p:cNvPr>
          <p:cNvSpPr txBox="1"/>
          <p:nvPr/>
        </p:nvSpPr>
        <p:spPr>
          <a:xfrm>
            <a:off x="327004" y="5191452"/>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a:t>
            </a:r>
            <a:r>
              <a:rPr lang="en-US" dirty="0">
                <a:solidFill>
                  <a:srgbClr val="FD8603"/>
                </a:solidFill>
                <a:latin typeface="Liberation Mono"/>
              </a:rPr>
              <a:t>'S1'</a:t>
            </a:r>
            <a:r>
              <a:rPr lang="en-US" dirty="0">
                <a:latin typeface="Liberation Mono"/>
              </a:rPr>
              <a: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4727848" y="4006513"/>
            <a:ext cx="1672283" cy="646331"/>
            <a:chOff x="4783757" y="3978930"/>
            <a:chExt cx="1672283" cy="646331"/>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4783757" y="4149080"/>
              <a:ext cx="454086" cy="360040"/>
              <a:chOff x="4783757" y="4149080"/>
              <a:chExt cx="454086" cy="360040"/>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4799856" y="4149080"/>
                <a:ext cx="0" cy="36004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5159896" y="3978930"/>
              <a:ext cx="1296144" cy="646331"/>
            </a:xfrm>
            <a:prstGeom prst="rect">
              <a:avLst/>
            </a:prstGeom>
            <a:noFill/>
          </p:spPr>
          <p:txBody>
            <a:bodyPr wrap="square">
              <a:spAutoFit/>
            </a:bodyPr>
            <a:lstStyle/>
            <a:p>
              <a:r>
                <a:rPr lang="en-US" dirty="0">
                  <a:solidFill>
                    <a:srgbClr val="C00000"/>
                  </a:solidFill>
                  <a:latin typeface="Liberation Mono"/>
                </a:rPr>
                <a:t>where s1 is SEQUENCE</a:t>
              </a:r>
              <a:endParaRPr lang="en-IN" dirty="0">
                <a:solidFill>
                  <a:srgbClr val="C00000"/>
                </a:solidFill>
              </a:endParaRPr>
            </a:p>
          </p:txBody>
        </p:sp>
      </p:grpSp>
    </p:spTree>
    <p:extLst>
      <p:ext uri="{BB962C8B-B14F-4D97-AF65-F5344CB8AC3E}">
        <p14:creationId xmlns:p14="http://schemas.microsoft.com/office/powerpoint/2010/main" val="1132873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925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0F19FE67-F3C1-CF5B-ED1B-A2A34DDFABF9}"/>
              </a:ext>
            </a:extLst>
          </p:cNvPr>
          <p:cNvSpPr txBox="1"/>
          <p:nvPr/>
        </p:nvSpPr>
        <p:spPr>
          <a:xfrm>
            <a:off x="335360" y="5301208"/>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75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ALWAYS</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911424" y="1"/>
            <a:ext cx="9756576"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8328E3-4BE0-E0D6-D3D8-570286A66982}"/>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457200" indent="-457200">
              <a:buAutoNum type="arabicPeriod"/>
            </a:pPr>
            <a:r>
              <a:rPr lang="en-US" sz="1800" dirty="0">
                <a:solidFill>
                  <a:srgbClr val="000000"/>
                </a:solidFill>
                <a:latin typeface="Liberation Mono"/>
              </a:rPr>
              <a:t>START WITH long</a:t>
            </a:r>
          </a:p>
          <a:p>
            <a:pPr marL="457200" indent="-457200">
              <a:buAutoNum type="arabicPeriod"/>
            </a:pPr>
            <a:r>
              <a:rPr lang="en-US" sz="1800" dirty="0">
                <a:solidFill>
                  <a:srgbClr val="000000"/>
                </a:solidFill>
                <a:latin typeface="Liberation Mono"/>
              </a:rPr>
              <a:t>INCREMENT BY long</a:t>
            </a:r>
          </a:p>
          <a:p>
            <a:pPr marL="457200" indent="-457200">
              <a:buAutoNum type="arabicPeriod"/>
            </a:pPr>
            <a:r>
              <a:rPr lang="en-US" sz="1800" dirty="0">
                <a:solidFill>
                  <a:srgbClr val="000000"/>
                </a:solidFill>
                <a:latin typeface="Liberation Mono"/>
              </a:rPr>
              <a:t>MAXVALUE long</a:t>
            </a:r>
          </a:p>
          <a:p>
            <a:pPr marL="457200" indent="-457200">
              <a:buAutoNum type="arabicPeriod"/>
            </a:pPr>
            <a:r>
              <a:rPr lang="en-US" sz="1800" dirty="0">
                <a:solidFill>
                  <a:srgbClr val="000000"/>
                </a:solidFill>
                <a:latin typeface="Liberation Mono"/>
              </a:rPr>
              <a:t>MINVALUE long</a:t>
            </a:r>
          </a:p>
          <a:p>
            <a:pPr marL="457200" indent="-457200">
              <a:buAutoNum type="arabicPeriod"/>
            </a:pPr>
            <a:r>
              <a:rPr lang="en-US" sz="1800" dirty="0">
                <a:solidFill>
                  <a:srgbClr val="000000"/>
                </a:solidFill>
                <a:latin typeface="Liberation Mono"/>
              </a:rPr>
              <a:t>CACHE long</a:t>
            </a:r>
          </a:p>
          <a:p>
            <a:pPr marL="457200" indent="-457200">
              <a:buAutoNum type="arabicPeriod"/>
            </a:pPr>
            <a:r>
              <a:rPr lang="en-US" sz="1800" dirty="0">
                <a:solidFill>
                  <a:srgbClr val="000000"/>
                </a:solidFill>
                <a:latin typeface="Liberation Mono"/>
              </a:rPr>
              <a:t>CYCLE</a:t>
            </a:r>
          </a:p>
        </p:txBody>
      </p:sp>
    </p:spTree>
    <p:extLst>
      <p:ext uri="{BB962C8B-B14F-4D97-AF65-F5344CB8AC3E}">
        <p14:creationId xmlns:p14="http://schemas.microsoft.com/office/powerpoint/2010/main" val="2648411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85000" lnSpcReduction="100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by default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087EAA84-8666-3FB1-BB93-1AA48499CB7B}"/>
              </a:ext>
            </a:extLst>
          </p:cNvPr>
          <p:cNvSpPr txBox="1"/>
          <p:nvPr/>
        </p:nvSpPr>
        <p:spPr>
          <a:xfrm>
            <a:off x="335360" y="5301208"/>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45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BY DEFAULT</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407368" y="1"/>
            <a:ext cx="10260632"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by default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BY DEFAULT 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6" name="TextBox 5">
            <a:extLst>
              <a:ext uri="{FF2B5EF4-FFF2-40B4-BE49-F238E27FC236}">
                <a16:creationId xmlns:a16="http://schemas.microsoft.com/office/drawing/2014/main" id="{1FDD5F8E-721F-608D-F858-CE7B9670C860}"/>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457200" indent="-457200">
              <a:buAutoNum type="arabicPeriod"/>
            </a:pPr>
            <a:r>
              <a:rPr lang="en-US" sz="1800" dirty="0">
                <a:solidFill>
                  <a:srgbClr val="000000"/>
                </a:solidFill>
                <a:latin typeface="Liberation Mono"/>
              </a:rPr>
              <a:t>START WITH long</a:t>
            </a:r>
          </a:p>
          <a:p>
            <a:pPr marL="457200" indent="-457200">
              <a:buAutoNum type="arabicPeriod"/>
            </a:pPr>
            <a:r>
              <a:rPr lang="en-US" sz="1800" dirty="0">
                <a:solidFill>
                  <a:srgbClr val="000000"/>
                </a:solidFill>
                <a:latin typeface="Liberation Mono"/>
              </a:rPr>
              <a:t>INCREMENT BY long</a:t>
            </a:r>
          </a:p>
          <a:p>
            <a:pPr marL="457200" indent="-457200">
              <a:buAutoNum type="arabicPeriod"/>
            </a:pPr>
            <a:r>
              <a:rPr lang="en-US" sz="1800" dirty="0">
                <a:solidFill>
                  <a:srgbClr val="000000"/>
                </a:solidFill>
                <a:latin typeface="Liberation Mono"/>
              </a:rPr>
              <a:t>MAXVALUE long</a:t>
            </a:r>
          </a:p>
          <a:p>
            <a:pPr marL="457200" indent="-457200">
              <a:buAutoNum type="arabicPeriod"/>
            </a:pPr>
            <a:r>
              <a:rPr lang="en-US" sz="1800" dirty="0">
                <a:solidFill>
                  <a:srgbClr val="000000"/>
                </a:solidFill>
                <a:latin typeface="Liberation Mono"/>
              </a:rPr>
              <a:t>MINVALUE long</a:t>
            </a:r>
          </a:p>
          <a:p>
            <a:pPr marL="457200" indent="-457200">
              <a:buAutoNum type="arabicPeriod"/>
            </a:pPr>
            <a:r>
              <a:rPr lang="en-US" sz="1800" dirty="0">
                <a:solidFill>
                  <a:srgbClr val="000000"/>
                </a:solidFill>
                <a:latin typeface="Liberation Mono"/>
              </a:rPr>
              <a:t>CACHE long</a:t>
            </a:r>
          </a:p>
          <a:p>
            <a:pPr marL="457200" indent="-457200">
              <a:buAutoNum type="arabicPeriod"/>
            </a:pPr>
            <a:r>
              <a:rPr lang="en-US" sz="1800" dirty="0">
                <a:solidFill>
                  <a:srgbClr val="000000"/>
                </a:solidFill>
                <a:latin typeface="Liberation Mono"/>
              </a:rPr>
              <a:t>CYCLE</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373216"/>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NULL not allowed for column</a:t>
            </a:r>
            <a:r>
              <a:rPr lang="en-US" dirty="0">
                <a:solidFill>
                  <a:srgbClr val="000000"/>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User defined value can be inserted.</a:t>
            </a:r>
          </a:p>
        </p:txBody>
      </p:sp>
    </p:spTree>
    <p:extLst>
      <p:ext uri="{BB962C8B-B14F-4D97-AF65-F5344CB8AC3E}">
        <p14:creationId xmlns:p14="http://schemas.microsoft.com/office/powerpoint/2010/main" val="3034385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without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5433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without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 </a:t>
            </a:r>
            <a:r>
              <a:rPr lang="en-IN" dirty="0">
                <a:solidFill>
                  <a:srgbClr val="990055"/>
                </a:solidFill>
                <a:latin typeface="Liberation Mono"/>
              </a:rPr>
              <a:t>0</a:t>
            </a:r>
            <a:r>
              <a:rPr lang="en-IN" dirty="0">
                <a:latin typeface="Liberation Mono"/>
              </a:rPr>
              <a:t> ,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 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Tree>
    <p:extLst>
      <p:ext uri="{BB962C8B-B14F-4D97-AF65-F5344CB8AC3E}">
        <p14:creationId xmlns:p14="http://schemas.microsoft.com/office/powerpoint/2010/main" val="289217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2" name="Rectangle 1"/>
          <p:cNvSpPr/>
          <p:nvPr/>
        </p:nvSpPr>
        <p:spPr>
          <a:xfrm>
            <a:off x="191344" y="693857"/>
            <a:ext cx="9669635"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GOTO </a:t>
            </a:r>
            <a:r>
              <a:rPr lang="pt-BR" sz="2200" dirty="0">
                <a:solidFill>
                  <a:srgbClr val="FFFF00"/>
                </a:solidFill>
                <a:latin typeface="Consolas" panose="020B0609020204030204" pitchFamily="49" charset="0"/>
                <a:ea typeface="Calibri" panose="020F0502020204030204" pitchFamily="34" charset="0"/>
              </a:rPr>
              <a:t>C:\Program Files (x86)\H2\bin\h2.bat (run the .bat file)</a:t>
            </a:r>
            <a:endParaRPr lang="en-IN" sz="2200" b="1" dirty="0">
              <a:solidFill>
                <a:srgbClr val="FFFF00"/>
              </a:solidFill>
              <a:latin typeface="Consolas" panose="020B0609020204030204" pitchFamily="49" charset="0"/>
            </a:endParaRPr>
          </a:p>
        </p:txBody>
      </p:sp>
      <p:pic>
        <p:nvPicPr>
          <p:cNvPr id="13" name="Picture 12">
            <a:extLst>
              <a:ext uri="{FF2B5EF4-FFF2-40B4-BE49-F238E27FC236}">
                <a16:creationId xmlns:a16="http://schemas.microsoft.com/office/drawing/2014/main" id="{C0AF513B-51DA-F43A-42EA-4DB833AE991C}"/>
              </a:ext>
            </a:extLst>
          </p:cNvPr>
          <p:cNvPicPr>
            <a:picLocks noChangeAspect="1"/>
          </p:cNvPicPr>
          <p:nvPr/>
        </p:nvPicPr>
        <p:blipFill>
          <a:blip r:embed="rId2"/>
          <a:stretch>
            <a:fillRect/>
          </a:stretch>
        </p:blipFill>
        <p:spPr>
          <a:xfrm>
            <a:off x="191344" y="1233826"/>
            <a:ext cx="6936795" cy="5308896"/>
          </a:xfrm>
          <a:prstGeom prst="rect">
            <a:avLst/>
          </a:prstGeom>
        </p:spPr>
      </p:pic>
      <p:sp>
        <p:nvSpPr>
          <p:cNvPr id="3" name="TextBox 2">
            <a:extLst>
              <a:ext uri="{FF2B5EF4-FFF2-40B4-BE49-F238E27FC236}">
                <a16:creationId xmlns:a16="http://schemas.microsoft.com/office/drawing/2014/main" id="{611B7AEB-88A8-A80F-3D5E-0F860DBEF1B1}"/>
              </a:ext>
            </a:extLst>
          </p:cNvPr>
          <p:cNvSpPr txBox="1"/>
          <p:nvPr/>
        </p:nvSpPr>
        <p:spPr>
          <a:xfrm>
            <a:off x="2135560" y="5085184"/>
            <a:ext cx="563421" cy="461665"/>
          </a:xfrm>
          <a:prstGeom prst="rect">
            <a:avLst/>
          </a:prstGeom>
          <a:noFill/>
        </p:spPr>
        <p:txBody>
          <a:bodyPr wrap="square">
            <a:spAutoFit/>
          </a:bodyPr>
          <a:lstStyle/>
          <a:p>
            <a:r>
              <a:rPr lang="pt-BR" sz="2400" dirty="0">
                <a:solidFill>
                  <a:srgbClr val="FF0000"/>
                </a:solidFill>
                <a:latin typeface="Consolas" panose="020B0609020204030204" pitchFamily="49" charset="0"/>
                <a:ea typeface="Calibri" panose="020F0502020204030204" pitchFamily="34" charset="0"/>
              </a:rPr>
              <a:t>sa</a:t>
            </a:r>
            <a:endParaRPr lang="en-IN" sz="2400" dirty="0">
              <a:solidFill>
                <a:srgbClr val="FF0000"/>
              </a:solidFill>
            </a:endParaRPr>
          </a:p>
        </p:txBody>
      </p:sp>
    </p:spTree>
    <p:extLst>
      <p:ext uri="{BB962C8B-B14F-4D97-AF65-F5344CB8AC3E}">
        <p14:creationId xmlns:p14="http://schemas.microsoft.com/office/powerpoint/2010/main" val="27335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045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r>
              <a:rPr lang="en-IN" sz="2000" i="1" dirty="0">
                <a:latin typeface="Liberation Mono"/>
              </a:rPr>
              <a:t> [size]</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[5],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
        <p:nvSpPr>
          <p:cNvPr id="2" name="TextBox 1">
            <a:extLst>
              <a:ext uri="{FF2B5EF4-FFF2-40B4-BE49-F238E27FC236}">
                <a16:creationId xmlns:a16="http://schemas.microsoft.com/office/drawing/2014/main" id="{A625F2D8-463B-E6E2-6265-8B676B053076}"/>
              </a:ext>
            </a:extLst>
          </p:cNvPr>
          <p:cNvSpPr txBox="1"/>
          <p:nvPr/>
        </p:nvSpPr>
        <p:spPr>
          <a:xfrm>
            <a:off x="335360" y="4680000"/>
            <a:ext cx="1166529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temp(C1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ARRAY</a:t>
            </a:r>
            <a:r>
              <a:rPr lang="en-IN" dirty="0">
                <a:latin typeface="Liberation Mono"/>
              </a:rPr>
              <a:t>[2], C2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[2], C3 </a:t>
            </a:r>
            <a:r>
              <a:rPr lang="en-IN" dirty="0">
                <a:solidFill>
                  <a:srgbClr val="834689"/>
                </a:solidFill>
                <a:latin typeface="Liberation Mono"/>
                <a:cs typeface="Arial" panose="020B0604020202020204" pitchFamily="34" charset="0"/>
              </a:rPr>
              <a:t>BOOLEAN</a:t>
            </a:r>
            <a:r>
              <a:rPr lang="en-IN" dirty="0">
                <a:latin typeface="Liberation Mono"/>
              </a:rPr>
              <a:t> </a:t>
            </a:r>
            <a:r>
              <a:rPr lang="en-IN" dirty="0">
                <a:solidFill>
                  <a:srgbClr val="FD8603"/>
                </a:solidFill>
                <a:latin typeface="Liberation Mono"/>
              </a:rPr>
              <a:t>ARRAY</a:t>
            </a:r>
            <a:r>
              <a:rPr lang="en-IN" dirty="0">
                <a:latin typeface="Liberation Mono"/>
              </a:rPr>
              <a:t>[2], C4 </a:t>
            </a:r>
            <a:r>
              <a:rPr lang="en-IN" dirty="0">
                <a:solidFill>
                  <a:srgbClr val="834689"/>
                </a:solidFill>
                <a:latin typeface="Liberation Mono"/>
                <a:cs typeface="Arial" panose="020B0604020202020204" pitchFamily="34" charset="0"/>
              </a:rPr>
              <a:t>DATE</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FD8603"/>
                </a:solidFill>
                <a:latin typeface="Liberation Mono"/>
              </a:rPr>
              <a:t>ARRAY</a:t>
            </a:r>
            <a:r>
              <a:rPr lang="en-US" dirty="0">
                <a:latin typeface="Liberation Mono"/>
              </a:rPr>
              <a:t>[</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FD8603"/>
                </a:solidFill>
                <a:latin typeface="Liberation Mono"/>
              </a:rPr>
              <a:t>ARRAY</a:t>
            </a:r>
            <a:r>
              <a:rPr lang="en-US" dirty="0">
                <a:latin typeface="Liberation Mono"/>
              </a:rPr>
              <a:t>[TRUE, FALSE], </a:t>
            </a:r>
            <a:r>
              <a:rPr lang="en-US" dirty="0">
                <a:solidFill>
                  <a:srgbClr val="FD8603"/>
                </a:solidFill>
                <a:latin typeface="Liberation Mono"/>
              </a:rPr>
              <a:t>ARRAY</a:t>
            </a:r>
            <a:r>
              <a:rPr lang="en-US" dirty="0">
                <a:latin typeface="Liberation Mono"/>
              </a:rPr>
              <a:t>[CURDATE(), '2023-05-23'])</a:t>
            </a:r>
            <a:endParaRPr lang="en-IN" dirty="0">
              <a:latin typeface="Liberation Mono"/>
            </a:endParaRPr>
          </a:p>
        </p:txBody>
      </p:sp>
    </p:spTree>
    <p:extLst>
      <p:ext uri="{BB962C8B-B14F-4D97-AF65-F5344CB8AC3E}">
        <p14:creationId xmlns:p14="http://schemas.microsoft.com/office/powerpoint/2010/main" val="2396359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9CA63EC0-AB62-D7E2-5BFD-6EDD59217E26}"/>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ARRAY[size]</a:t>
            </a:r>
            <a:endParaRPr lang="en-IN" sz="2200" dirty="0"/>
          </a:p>
        </p:txBody>
      </p:sp>
    </p:spTree>
    <p:extLst>
      <p:ext uri="{BB962C8B-B14F-4D97-AF65-F5344CB8AC3E}">
        <p14:creationId xmlns:p14="http://schemas.microsoft.com/office/powerpoint/2010/main" val="37698385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in-memory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60937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memory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MEMORY</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IN" dirty="0">
                <a:latin typeface="Liberation Mono"/>
              </a:rPr>
              <a:t> ;</a:t>
            </a:r>
          </a:p>
        </p:txBody>
      </p:sp>
    </p:spTree>
    <p:extLst>
      <p:ext uri="{BB962C8B-B14F-4D97-AF65-F5344CB8AC3E}">
        <p14:creationId xmlns:p14="http://schemas.microsoft.com/office/powerpoint/2010/main" val="15998551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call command</a:t>
            </a:r>
          </a:p>
        </p:txBody>
      </p:sp>
      <p:sp>
        <p:nvSpPr>
          <p:cNvPr id="4" name="TextBox 3">
            <a:extLst>
              <a:ext uri="{FF2B5EF4-FFF2-40B4-BE49-F238E27FC236}">
                <a16:creationId xmlns:a16="http://schemas.microsoft.com/office/drawing/2014/main" id="{E79177F6-C165-3A57-F6A3-06AC474FBDC4}"/>
              </a:ext>
            </a:extLst>
          </p:cNvPr>
          <p:cNvSpPr txBox="1"/>
          <p:nvPr/>
        </p:nvSpPr>
        <p:spPr>
          <a:xfrm>
            <a:off x="479376" y="3244334"/>
            <a:ext cx="11305256"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Calculates a simple expression. This statement returns a result set with one row, except if the called function returns a result set itself. If the called function returns an array, then each element in this array is returned as a column.</a:t>
            </a:r>
            <a:endParaRPr lang="en-IN" dirty="0"/>
          </a:p>
        </p:txBody>
      </p:sp>
    </p:spTree>
    <p:extLst>
      <p:ext uri="{BB962C8B-B14F-4D97-AF65-F5344CB8AC3E}">
        <p14:creationId xmlns:p14="http://schemas.microsoft.com/office/powerpoint/2010/main" val="42049283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call command</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en-IN" sz="2000" dirty="0">
                <a:solidFill>
                  <a:srgbClr val="0077AA"/>
                </a:solidFill>
                <a:latin typeface="Liberation Mono"/>
              </a:rPr>
              <a:t>CALL </a:t>
            </a:r>
            <a:r>
              <a:rPr lang="en-IN" sz="2000" dirty="0">
                <a:latin typeface="Liberation Mono"/>
              </a:rPr>
              <a:t>{ expression | function name } </a:t>
            </a:r>
            <a:endParaRPr lang="en-IN" sz="800" dirty="0">
              <a:latin typeface="Liberation Mono"/>
            </a:endParaRP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4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CALL </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LENGTH</a:t>
            </a:r>
            <a:r>
              <a:rPr lang="en-US" dirty="0">
                <a:latin typeface="Liberation Mono"/>
              </a:rPr>
              <a:t>(</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CURDATE</a:t>
            </a:r>
            <a:r>
              <a:rPr lang="en-US" dirty="0">
                <a:latin typeface="Liberation Mono"/>
              </a:rPr>
              <a:t>() ;</a:t>
            </a:r>
            <a:endParaRPr lang="en-IN" dirty="0">
              <a:latin typeface="Liberation Mono"/>
            </a:endParaRPr>
          </a:p>
        </p:txBody>
      </p:sp>
    </p:spTree>
    <p:extLst>
      <p:ext uri="{BB962C8B-B14F-4D97-AF65-F5344CB8AC3E}">
        <p14:creationId xmlns:p14="http://schemas.microsoft.com/office/powerpoint/2010/main" val="39649147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10202003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5407882"/>
              </p:ext>
            </p:extLst>
          </p:nvPr>
        </p:nvGraphicFramePr>
        <p:xfrm>
          <a:off x="191344" y="706204"/>
          <a:ext cx="11763149" cy="5349663"/>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ASCII</a:t>
                      </a:r>
                      <a:r>
                        <a:rPr kumimoji="0" lang="en-IN" sz="1800" kern="1200" dirty="0">
                          <a:solidFill>
                            <a:schemeClr val="tx2"/>
                          </a:solidFill>
                          <a:latin typeface="Liberation Mono"/>
                          <a:ea typeface="+mn-ea"/>
                          <a:cs typeface="+mn-cs"/>
                        </a:rPr>
                        <a:t>( </a:t>
                      </a:r>
                      <a:r>
                        <a:rPr kumimoji="0" lang="en-US" sz="1800" kern="1200" dirty="0">
                          <a:solidFill>
                            <a:schemeClr val="tx2"/>
                          </a:solidFill>
                          <a:latin typeface="Liberation Mono"/>
                          <a:ea typeface="+mn-ea"/>
                          <a:cs typeface="+mn-cs"/>
                        </a:rPr>
                        <a:t>string </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CHARACTER_LENGTH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endParaRPr kumimoji="0" lang="en-US" sz="1800" kern="1200" dirty="0">
                        <a:solidFill>
                          <a:srgbClr val="0077AA"/>
                        </a:solidFill>
                        <a:latin typeface="Liberation Mono"/>
                        <a:ea typeface="+mn-ea"/>
                        <a:cs typeface="+mn-cs"/>
                      </a:endParaRPr>
                    </a:p>
                    <a:p>
                      <a:pPr>
                        <a:spcAft>
                          <a:spcPts val="0"/>
                        </a:spcAft>
                      </a:pPr>
                      <a:r>
                        <a:rPr kumimoji="0" lang="en-US" sz="400" kern="1200" dirty="0">
                          <a:solidFill>
                            <a:srgbClr val="0077AA"/>
                          </a:solidFill>
                          <a:latin typeface="Liberation Mono"/>
                          <a:ea typeface="+mn-ea"/>
                          <a:cs typeface="+mn-cs"/>
                        </a:rPr>
                        <a:t>  </a:t>
                      </a: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LENGTH</a:t>
                      </a:r>
                      <a:r>
                        <a:rPr kumimoji="0" lang="en-US" sz="1800" kern="1200" dirty="0">
                          <a:solidFill>
                            <a:schemeClr val="tx2"/>
                          </a:solidFill>
                          <a:latin typeface="Liberation Mono"/>
                          <a:ea typeface="+mn-ea"/>
                          <a:cs typeface="+mn-cs"/>
                        </a:rPr>
                        <a:t>( string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characters in a character string. This method returns a long.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CHAR</a:t>
                      </a:r>
                      <a:r>
                        <a:rPr kumimoji="0" lang="en-IN" sz="1800" kern="1200" dirty="0">
                          <a:solidFill>
                            <a:schemeClr val="tx2"/>
                          </a:solidFill>
                          <a:latin typeface="Liberation Mono"/>
                          <a:ea typeface="+mn-ea"/>
                          <a:cs typeface="+mn-cs"/>
                        </a:rPr>
                        <a:t>( int )</a:t>
                      </a:r>
                      <a:r>
                        <a:rPr kumimoji="0" lang="en-IN" sz="1800" kern="1200" dirty="0">
                          <a:solidFill>
                            <a:srgbClr val="0077AA"/>
                          </a:solidFill>
                          <a:latin typeface="Liberation Mono"/>
                          <a:ea typeface="+mn-ea"/>
                          <a:cs typeface="+mn-cs"/>
                        </a:rPr>
                        <a:t>	</a:t>
                      </a:r>
                    </a:p>
                    <a:p>
                      <a:pPr marL="0" lvl="0" indent="0">
                        <a:spcAft>
                          <a:spcPts val="0"/>
                        </a:spcAft>
                      </a:pPr>
                      <a:endParaRPr kumimoji="0" lang="en-IN" sz="400" kern="1200" dirty="0">
                        <a:solidFill>
                          <a:srgbClr val="0077AA"/>
                        </a:solidFill>
                        <a:latin typeface="Liberation Mono"/>
                        <a:ea typeface="+mn-ea"/>
                        <a:cs typeface="+mn-cs"/>
                      </a:endParaRPr>
                    </a:p>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CHR</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character that represents the ASCII value.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str1 ||</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str2 || str3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CONCAT</a:t>
                      </a:r>
                      <a:r>
                        <a:rPr kumimoji="0" lang="en-IN" sz="1800" kern="1200" dirty="0">
                          <a:solidFill>
                            <a:schemeClr val="tx2"/>
                          </a:solidFill>
                          <a:latin typeface="Liberation Mono"/>
                          <a:ea typeface="+mn-ea"/>
                          <a:cs typeface="+mn-cs"/>
                        </a:rPr>
                        <a:t>( str1 , str2, . . .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NULL parameters are ignored, and do not cause the result to become NULL. If all parameters are NULL the result is an empty string.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CONCAT_WS</a:t>
                      </a:r>
                      <a:r>
                        <a:rPr kumimoji="0" lang="en-US" sz="1800" kern="1200" dirty="0">
                          <a:solidFill>
                            <a:schemeClr val="tx2"/>
                          </a:solidFill>
                          <a:latin typeface="Liberation Mono"/>
                          <a:ea typeface="+mn-ea"/>
                          <a:cs typeface="+mn-cs"/>
                        </a:rPr>
                        <a:t>( separatorString , str1 , str2, .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Combines strings with separator. If separator is NULL it is treated like an empty string. Other NULL parameters are ignored.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LOWER</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LCASE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Converts a string to lowercase.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7639154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34118817"/>
              </p:ext>
            </p:extLst>
          </p:nvPr>
        </p:nvGraphicFramePr>
        <p:xfrm>
          <a:off x="191344" y="706204"/>
          <a:ext cx="11809312" cy="5945292"/>
        </p:xfrm>
        <a:graphic>
          <a:graphicData uri="http://schemas.openxmlformats.org/drawingml/2006/table">
            <a:tbl>
              <a:tblPr firstRow="1" bandRow="1">
                <a:tableStyleId>{7E9639D4-E3E2-4D34-9284-5A2195B3D0D7}</a:tableStyleId>
              </a:tblPr>
              <a:tblGrid>
                <a:gridCol w="5328592">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UPPER</a:t>
                      </a:r>
                      <a:r>
                        <a:rPr kumimoji="0" lang="en-IN" sz="1800" kern="1200" dirty="0">
                          <a:solidFill>
                            <a:schemeClr val="tx2"/>
                          </a:solidFill>
                          <a:latin typeface="Liberation Mono"/>
                          <a:ea typeface="+mn-ea"/>
                          <a:cs typeface="+mn-cs"/>
                        </a:rPr>
                        <a:t>( string )</a:t>
                      </a:r>
                    </a:p>
                    <a:p>
                      <a:pPr>
                        <a:spcAft>
                          <a:spcPts val="0"/>
                        </a:spcAft>
                      </a:pPr>
                      <a:endParaRPr kumimoji="0" lang="en-IN" sz="400" kern="1200" dirty="0">
                        <a:solidFill>
                          <a:srgbClr val="0077AA"/>
                        </a:solidFill>
                        <a:latin typeface="Liberation Mono"/>
                        <a:ea typeface="+mn-ea"/>
                        <a:cs typeface="+mn-cs"/>
                      </a:endParaRPr>
                    </a:p>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UCASE</a:t>
                      </a:r>
                      <a:r>
                        <a:rPr kumimoji="0" lang="en-IN" sz="1800" kern="1200" dirty="0">
                          <a:solidFill>
                            <a:schemeClr val="tx2"/>
                          </a:solidFill>
                          <a:latin typeface="Liberation Mono"/>
                          <a:ea typeface="+mn-ea"/>
                          <a:cs typeface="+mn-cs"/>
                        </a:rPr>
                        <a:t>( 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Converts a string to uppercase.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LEFT</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leftmost number of characters.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RIGHT</a:t>
                      </a:r>
                      <a:r>
                        <a:rPr kumimoji="0" lang="en-IN" sz="1800" kern="1200" dirty="0">
                          <a:solidFill>
                            <a:schemeClr val="tx2"/>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rightmost number of characters.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LPAD</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Left pad the string to the specified length. If the length is shorter than the string, it will be truncated at the end. 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RPAD</a:t>
                      </a:r>
                      <a:r>
                        <a:rPr kumimoji="0" lang="en-IN" sz="1800" kern="1200" dirty="0">
                          <a:solidFill>
                            <a:schemeClr val="tx2"/>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Right pad the string to the specified length. If the length is shorter than the string, it will be truncated. </a:t>
                      </a:r>
                      <a:r>
                        <a:rPr kumimoji="0" lang="en-US" sz="1800" kern="1200">
                          <a:solidFill>
                            <a:schemeClr val="tx1"/>
                          </a:solidFill>
                          <a:effectLst/>
                          <a:latin typeface="Liberation Mono"/>
                          <a:ea typeface="+mn-ea"/>
                          <a:cs typeface="+mn-cs"/>
                        </a:rPr>
                        <a:t>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leading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trailing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REPEAT</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string repeated some number of times.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REPLACE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searchString, replacementString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Replaces all occurrences of a search string in a text with another string. If no replacement is specified, the search string is removed from the original string. If any parameter is null, the result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407854281"/>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44102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34546057"/>
              </p:ext>
            </p:extLst>
          </p:nvPr>
        </p:nvGraphicFramePr>
        <p:xfrm>
          <a:off x="191344" y="706204"/>
          <a:ext cx="11809312" cy="3477258"/>
        </p:xfrm>
        <a:graphic>
          <a:graphicData uri="http://schemas.openxmlformats.org/drawingml/2006/table">
            <a:tbl>
              <a:tblPr firstRow="1" bandRow="1">
                <a:tableStyleId>{7E9639D4-E3E2-4D34-9284-5A2195B3D0D7}</a:tableStyleId>
              </a:tblPr>
              <a:tblGrid>
                <a:gridCol w="4680520">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SPACE</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a string consisting of a number of spaces.</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a:t>
                      </a:r>
                      <a:r>
                        <a:rPr kumimoji="0" lang="en-US" sz="1800" kern="1200" dirty="0">
                          <a:solidFill>
                            <a:schemeClr val="tx2"/>
                          </a:solidFill>
                          <a:latin typeface="Liberation Mono"/>
                          <a:ea typeface="+mn-ea"/>
                          <a:cs typeface="+mn-cs"/>
                        </a:rPr>
                        <a:t>( string, startInt, lengthInt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SUBSTRING</a:t>
                      </a:r>
                      <a:r>
                        <a:rPr kumimoji="0" lang="en-US" sz="1800" kern="1200" dirty="0">
                          <a:solidFill>
                            <a:schemeClr val="tx2"/>
                          </a:solidFill>
                          <a:latin typeface="Liberation Mono"/>
                          <a:ea typeface="+mn-ea"/>
                          <a:cs typeface="+mn-cs"/>
                        </a:rPr>
                        <a:t>( string, startInt, lengthInt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a substring of a string starting at a position. If the start index is negative, then the start index is relative to the end of the string. The length is optional.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36623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7778555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992625330"/>
              </p:ext>
            </p:extLst>
          </p:nvPr>
        </p:nvGraphicFramePr>
        <p:xfrm>
          <a:off x="191344" y="706204"/>
          <a:ext cx="11809312" cy="5152812"/>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ABS</a:t>
                      </a:r>
                      <a:r>
                        <a:rPr kumimoji="0" lang="en-IN" sz="1800" kern="1200" dirty="0">
                          <a:solidFill>
                            <a:schemeClr val="tx2"/>
                          </a:solidFill>
                          <a:latin typeface="Liberation Mono"/>
                          <a:ea typeface="+mn-ea"/>
                          <a:cs typeface="+mn-cs"/>
                        </a:rPr>
                        <a:t>(numeric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TINYINT, SMALLINT, INT, and BIGINT data types cannot represent absolute values of their minimum negative values, because they have more negative values than positive. For example, for INT data type allowed values are from -2147483648 to 2147483647. ABS(-2147483648) should be 2147483648, but this value is not allowed for this data type. It leads to an exception. To avoid it cast argument of this function to a higher data type.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a:t>
                      </a:r>
                      <a:r>
                        <a:rPr kumimoji="0" lang="en-US" sz="1800" kern="1200" dirty="0">
                          <a:solidFill>
                            <a:schemeClr val="tx2"/>
                          </a:solidFill>
                          <a:latin typeface="Liberation Mono"/>
                          <a:ea typeface="+mn-ea"/>
                          <a:cs typeface="+mn-cs"/>
                        </a:rPr>
                        <a:t>( numeric )</a:t>
                      </a:r>
                    </a:p>
                    <a:p>
                      <a:pPr>
                        <a:spcAft>
                          <a:spcPts val="0"/>
                        </a:spcAft>
                      </a:pPr>
                      <a:endParaRPr kumimoji="0" lang="en-US" sz="800" kern="1200" dirty="0">
                        <a:solidFill>
                          <a:schemeClr val="tx2"/>
                        </a:solidFill>
                        <a:latin typeface="Liberation Mono"/>
                        <a:ea typeface="+mn-ea"/>
                        <a:cs typeface="+mn-cs"/>
                      </a:endParaRP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CEILING</a:t>
                      </a:r>
                      <a:r>
                        <a:rPr kumimoji="0" lang="en-US" sz="1800" kern="1200" dirty="0">
                          <a:solidFill>
                            <a:schemeClr val="tx2"/>
                          </a:solidFill>
                          <a:latin typeface="Liberation Mono"/>
                          <a:ea typeface="+mn-ea"/>
                          <a:cs typeface="+mn-cs"/>
                        </a:rPr>
                        <a:t>( numeric )</a:t>
                      </a: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Returns the smallest integer value that is greater than or equal to the argument. </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FLOOR</a:t>
                      </a:r>
                      <a:r>
                        <a:rPr kumimoji="0" lang="en-US" sz="1800" kern="1200" dirty="0">
                          <a:solidFill>
                            <a:schemeClr val="tx2"/>
                          </a:solidFill>
                          <a:latin typeface="Liberation Mono"/>
                          <a:ea typeface="+mn-ea"/>
                          <a:cs typeface="+mn-cs"/>
                        </a:rPr>
                        <a:t>( numeric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largest integer value that is less than or equal to the argument.</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a:t>
                      </a:r>
                      <a:r>
                        <a:rPr kumimoji="0" lang="en-US" sz="1800" kern="1200" dirty="0">
                          <a:solidFill>
                            <a:schemeClr val="tx2"/>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Calling the function without parameter returns the next a pseudo random number.</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ROUND</a:t>
                      </a:r>
                      <a:r>
                        <a:rPr kumimoji="0" lang="en-US" sz="1800" kern="1200" dirty="0">
                          <a:solidFill>
                            <a:schemeClr val="tx2"/>
                          </a:solidFill>
                          <a:latin typeface="Liberation Mono"/>
                          <a:ea typeface="+mn-ea"/>
                          <a:cs typeface="+mn-cs"/>
                        </a:rPr>
                        <a:t>( numeric, digitsInt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Rounds to a number of fractional digits.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RANDOM_UUID</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new UUID with 122 pseudo random bits.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
                      </a:r>
                      <a:r>
                        <a:rPr kumimoji="0" lang="en-IN" sz="1800" kern="1200" dirty="0">
                          <a:solidFill>
                            <a:schemeClr val="tx2"/>
                          </a:solidFill>
                          <a:latin typeface="Liberation Mono"/>
                          <a:ea typeface="+mn-ea"/>
                          <a:cs typeface="+mn-cs"/>
                        </a:rPr>
                        <a:t>( numeric, digitsInt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TRUNCATE</a:t>
                      </a:r>
                      <a:r>
                        <a:rPr kumimoji="0" lang="en-IN" sz="1800" kern="1200" dirty="0">
                          <a:solidFill>
                            <a:schemeClr val="tx2"/>
                          </a:solidFill>
                          <a:latin typeface="Liberation Mono"/>
                          <a:ea typeface="+mn-ea"/>
                          <a:cs typeface="+mn-cs"/>
                        </a:rPr>
                        <a:t>( numeric, digitsInt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When a numeric argument is specified, truncates it to a number of digits (to the next value closer to 0)</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39964419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3804247"/>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-1.23</a:t>
            </a:r>
            <a:r>
              <a:rPr lang="en-US" dirty="0">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-1.58</a:t>
            </a:r>
            <a:r>
              <a:rPr lang="en-US" dirty="0">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803A69"/>
                </a:solidFill>
                <a:latin typeface="Liberation Mono"/>
              </a:rPr>
              <a:t>CAST</a:t>
            </a:r>
            <a:r>
              <a:rPr lang="en-US" dirty="0">
                <a:latin typeface="Liberation Mono"/>
                <a:cs typeface="Arial" panose="020B0604020202020204" pitchFamily="34" charset="0"/>
              </a:rPr>
              <a:t>(</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ea typeface="Times New Roman" panose="02020603050405020304" pitchFamily="18" charset="0"/>
                <a:cs typeface="Times New Roman" panose="02020603050405020304" pitchFamily="18"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cs typeface="Times New Roman" panose="02020603050405020304" pitchFamily="18" charset="0"/>
              </a:rPr>
              <a:t>) AS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803A69"/>
                </a:solidFill>
                <a:latin typeface="Liberation Mono"/>
              </a:rPr>
              <a:t>CAST</a:t>
            </a:r>
            <a:r>
              <a:rPr lang="en-US" dirty="0">
                <a:latin typeface="Liberation Mono"/>
                <a:ea typeface="Times New Roman" panose="02020603050405020304" pitchFamily="18" charset="0"/>
              </a:rPr>
              <a:t>(</a:t>
            </a:r>
            <a:r>
              <a:rPr lang="en-US" dirty="0">
                <a:solidFill>
                  <a:srgbClr val="803A69"/>
                </a:solidFill>
                <a:latin typeface="Liberation Mono"/>
              </a:rPr>
              <a:t>FLOOR</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OTP;</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988532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3001187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784157701"/>
              </p:ext>
            </p:extLst>
          </p:nvPr>
        </p:nvGraphicFramePr>
        <p:xfrm>
          <a:off x="191344" y="706204"/>
          <a:ext cx="11809312" cy="3767241"/>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CURDATE</a:t>
                      </a:r>
                      <a:r>
                        <a:rPr kumimoji="0" lang="en-IN" sz="1800" kern="1200" dirty="0">
                          <a:solidFill>
                            <a:schemeClr val="tx2"/>
                          </a:solidFill>
                          <a:latin typeface="Liberation Mono"/>
                          <a:ea typeface="+mn-ea"/>
                          <a:cs typeface="+mn-cs"/>
                        </a:rPr>
                        <a:t>()</a:t>
                      </a:r>
                    </a:p>
                    <a:p>
                      <a:pPr>
                        <a:spcAft>
                          <a:spcPts val="0"/>
                        </a:spcAft>
                      </a:pPr>
                      <a:endParaRPr kumimoji="0" lang="en-IN" sz="800" kern="1200" dirty="0">
                        <a:solidFill>
                          <a:schemeClr val="tx2"/>
                        </a:solidFill>
                        <a:latin typeface="Liberation Mono"/>
                        <a:ea typeface="+mn-ea"/>
                        <a:cs typeface="+mn-cs"/>
                      </a:endParaRPr>
                    </a:p>
                    <a:p>
                      <a:pPr>
                        <a:spcAft>
                          <a:spcPts val="0"/>
                        </a:spcAft>
                      </a:pPr>
                      <a:r>
                        <a:rPr kumimoji="0" lang="en-IN" sz="1800" kern="1200" dirty="0">
                          <a:solidFill>
                            <a:srgbClr val="803A69"/>
                          </a:solidFill>
                          <a:latin typeface="Liberation Mono"/>
                          <a:ea typeface="+mn-ea"/>
                          <a:cs typeface="+mn-cs"/>
                        </a:rPr>
                        <a:t>  CURRENT_DATE</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IN" sz="1800" b="0" kern="1200" dirty="0">
                          <a:solidFill>
                            <a:schemeClr val="tx1"/>
                          </a:solidFill>
                          <a:effectLst/>
                          <a:latin typeface="Liberation Mono"/>
                          <a:ea typeface="Times New Roman" panose="02020603050405020304" pitchFamily="18" charset="0"/>
                          <a:cs typeface="+mn-cs"/>
                        </a:rPr>
                        <a:t>Returns the current date.</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803A69"/>
                          </a:solidFill>
                          <a:latin typeface="Liberation Mono"/>
                          <a:ea typeface="+mn-ea"/>
                          <a:cs typeface="+mn-cs"/>
                        </a:rPr>
                        <a:t>  CURTIME</a:t>
                      </a:r>
                      <a:r>
                        <a:rPr kumimoji="0" lang="en-IN" sz="1800" kern="1200" dirty="0">
                          <a:solidFill>
                            <a:schemeClr val="tx2"/>
                          </a:solidFill>
                          <a:latin typeface="Liberation Mono"/>
                          <a:ea typeface="+mn-ea"/>
                          <a:cs typeface="+mn-cs"/>
                        </a:rPr>
                        <a:t>()</a:t>
                      </a:r>
                      <a:endParaRPr kumimoji="0" lang="en-US"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Returns the current time.</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CURRENT_TIME</a:t>
                      </a:r>
                      <a:r>
                        <a:rPr kumimoji="0" lang="en-IN" sz="1800" kern="1200" dirty="0">
                          <a:solidFill>
                            <a:schemeClr val="tx2"/>
                          </a:solidFill>
                          <a:latin typeface="Liberation Mono"/>
                          <a:ea typeface="+mn-ea"/>
                          <a:cs typeface="+mn-cs"/>
                        </a:rPr>
                        <a: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current time with time zone.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DATEADD</a:t>
                      </a:r>
                      <a:r>
                        <a:rPr kumimoji="0" lang="en-IN" sz="1800" kern="1200" dirty="0">
                          <a:solidFill>
                            <a:schemeClr val="tx2"/>
                          </a:solidFill>
                          <a:latin typeface="Liberation Mono"/>
                          <a:ea typeface="+mn-ea"/>
                          <a:cs typeface="+mn-cs"/>
                        </a:rPr>
                        <a:t>( datetimeField , addIntLong , dateAndTime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2665665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system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18358978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653678783"/>
              </p:ext>
            </p:extLst>
          </p:nvPr>
        </p:nvGraphicFramePr>
        <p:xfrm>
          <a:off x="191344" y="706204"/>
          <a:ext cx="11809312" cy="55935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expression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b="0" kern="1200" dirty="0">
                          <a:solidFill>
                            <a:schemeClr val="tx1"/>
                          </a:solidFill>
                          <a:effectLst/>
                          <a:latin typeface="Liberation Mono"/>
                          <a:ea typeface="Times New Roman" panose="02020603050405020304" pitchFamily="18" charset="0"/>
                          <a:cs typeface="+mn-cs"/>
                        </a:rPr>
                        <a:t> deptno, </a:t>
                      </a:r>
                    </a:p>
                    <a:p>
                      <a:pPr algn="l">
                        <a:spcAft>
                          <a:spcPts val="0"/>
                        </a:spcAft>
                      </a:pPr>
                      <a:r>
                        <a:rPr kumimoji="0" lang="en-US" sz="1800" kern="1200" dirty="0">
                          <a:solidFill>
                            <a:srgbClr val="803A69"/>
                          </a:solidFill>
                          <a:latin typeface="Liberation Mono"/>
                          <a:ea typeface="+mn-ea"/>
                          <a:cs typeface="+mn-cs"/>
                        </a:rPr>
                        <a:t>CASE</a:t>
                      </a:r>
                      <a:r>
                        <a:rPr kumimoji="0" lang="en-US" sz="1800" b="0" kern="1200" dirty="0">
                          <a:solidFill>
                            <a:schemeClr val="tx1"/>
                          </a:solidFill>
                          <a:effectLst/>
                          <a:latin typeface="Liberation Mono"/>
                          <a:ea typeface="Times New Roman" panose="02020603050405020304" pitchFamily="18" charset="0"/>
                          <a:cs typeface="+mn-cs"/>
                        </a:rPr>
                        <a:t> deptno</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10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20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30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r>
                        <a:rPr kumimoji="0" lang="en-US" sz="1800" b="0" kern="1200" dirty="0">
                          <a:solidFill>
                            <a:schemeClr val="tx1"/>
                          </a:solidFill>
                          <a:effectLst/>
                          <a:latin typeface="Liberation Mono"/>
                          <a:ea typeface="Times New Roman" panose="02020603050405020304" pitchFamily="18" charset="0"/>
                          <a:cs typeface="+mn-cs"/>
                        </a:rPr>
                        <a:t> </a:t>
                      </a:r>
                    </a:p>
                    <a:p>
                      <a:pPr algn="l">
                        <a:spcAft>
                          <a:spcPts val="0"/>
                        </a:spcAft>
                      </a:pPr>
                      <a:r>
                        <a:rPr kumimoji="0" lang="en-US" sz="1800" kern="1200" dirty="0">
                          <a:solidFill>
                            <a:srgbClr val="803A69"/>
                          </a:solidFill>
                          <a:latin typeface="Liberation Mono"/>
                          <a:ea typeface="+mn-ea"/>
                          <a:cs typeface="+mn-cs"/>
                        </a:rPr>
                        <a:t>ELSE</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p>
                    <a:p>
                      <a:pPr algn="l">
                        <a:spcAft>
                          <a:spcPts val="0"/>
                        </a:spcAft>
                      </a:pPr>
                      <a:r>
                        <a:rPr kumimoji="0" lang="en-US" sz="1800" kern="1200" dirty="0">
                          <a:solidFill>
                            <a:srgbClr val="803A69"/>
                          </a:solidFill>
                          <a:latin typeface="Liberation Mono"/>
                          <a:ea typeface="+mn-ea"/>
                          <a:cs typeface="+mn-cs"/>
                        </a:rPr>
                        <a:t>END</a:t>
                      </a:r>
                      <a:r>
                        <a:rPr kumimoji="0" lang="en-US" sz="1800" b="0" kern="1200" dirty="0">
                          <a:solidFill>
                            <a:schemeClr val="tx1"/>
                          </a:solidFill>
                          <a:effectLst/>
                          <a:latin typeface="Liberation Mono"/>
                          <a:ea typeface="Times New Roman" panose="02020603050405020304" pitchFamily="18" charset="0"/>
                          <a:cs typeface="+mn-cs"/>
                        </a:rPr>
                        <a:t> R1 </a:t>
                      </a:r>
                      <a:r>
                        <a:rPr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b="0" kern="1200" dirty="0">
                          <a:solidFill>
                            <a:schemeClr val="tx1"/>
                          </a:solidFill>
                          <a:effectLst/>
                          <a:latin typeface="Liberation Mono"/>
                          <a:ea typeface="Times New Roman" panose="02020603050405020304" pitchFamily="18" charset="0"/>
                          <a:cs typeface="+mn-cs"/>
                        </a:rPr>
                        <a:t> emp; </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kern="1200" dirty="0">
                          <a:solidFill>
                            <a:schemeClr val="tx1"/>
                          </a:solidFill>
                          <a:effectLst/>
                          <a:latin typeface="Liberation Mono"/>
                          <a:ea typeface="Times New Roman" panose="02020603050405020304" pitchFamily="18" charset="0"/>
                          <a:cs typeface="+mn-cs"/>
                        </a:rPr>
                        <a:t> deptno, </a:t>
                      </a:r>
                    </a:p>
                    <a:p>
                      <a:pPr>
                        <a:spcAft>
                          <a:spcPts val="0"/>
                        </a:spcAft>
                      </a:pPr>
                      <a:r>
                        <a:rPr kumimoji="0" lang="en-US" sz="1800" kern="1200" dirty="0">
                          <a:solidFill>
                            <a:srgbClr val="803A69"/>
                          </a:solidFill>
                          <a:latin typeface="Liberation Mono"/>
                          <a:ea typeface="+mn-ea"/>
                          <a:cs typeface="+mn-cs"/>
                        </a:rPr>
                        <a:t>CASE</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10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20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30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endParaRPr kumimoji="0" lang="en-US" sz="1800" kern="1200" dirty="0">
                        <a:solidFill>
                          <a:schemeClr val="tx1"/>
                        </a:solidFill>
                        <a:effectLst/>
                        <a:latin typeface="Liberation Mono"/>
                        <a:ea typeface="Times New Roman" panose="02020603050405020304" pitchFamily="18" charset="0"/>
                        <a:cs typeface="+mn-cs"/>
                      </a:endParaRPr>
                    </a:p>
                    <a:p>
                      <a:pPr>
                        <a:spcAft>
                          <a:spcPts val="0"/>
                        </a:spcAft>
                      </a:pPr>
                      <a:r>
                        <a:rPr kumimoji="0" lang="en-US" sz="1800" kern="1200" dirty="0">
                          <a:solidFill>
                            <a:srgbClr val="803A69"/>
                          </a:solidFill>
                          <a:latin typeface="Liberation Mono"/>
                          <a:ea typeface="+mn-ea"/>
                          <a:cs typeface="+mn-cs"/>
                        </a:rPr>
                        <a:t>ELSE</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rgbClr val="803A69"/>
                          </a:solidFill>
                          <a:latin typeface="Liberation Mono"/>
                          <a:ea typeface="+mn-ea"/>
                          <a:cs typeface="+mn-cs"/>
                        </a:rPr>
                        <a:t>END</a:t>
                      </a:r>
                      <a:r>
                        <a:rPr kumimoji="0" lang="en-US" sz="1800" kern="1200" dirty="0">
                          <a:solidFill>
                            <a:schemeClr val="tx1"/>
                          </a:solidFill>
                          <a:effectLst/>
                          <a:latin typeface="Liberation Mono"/>
                          <a:ea typeface="Times New Roman" panose="02020603050405020304" pitchFamily="18" charset="0"/>
                          <a:cs typeface="+mn-cs"/>
                        </a:rPr>
                        <a:t> R2 </a:t>
                      </a: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kern="1200" dirty="0">
                          <a:solidFill>
                            <a:schemeClr val="tx1"/>
                          </a:solidFill>
                          <a:effectLst/>
                          <a:latin typeface="Liberation Mono"/>
                          <a:ea typeface="Times New Roman" panose="02020603050405020304" pitchFamily="18" charset="0"/>
                          <a:cs typeface="+mn-cs"/>
                        </a:rPr>
                        <a:t> EMP</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CAST</a:t>
                      </a:r>
                      <a:r>
                        <a:rPr kumimoji="0" lang="en-IN" sz="1800" kern="1200" dirty="0">
                          <a:solidFill>
                            <a:schemeClr val="tx2"/>
                          </a:solidFill>
                          <a:latin typeface="Liberation Mono"/>
                          <a:ea typeface="+mn-ea"/>
                          <a:cs typeface="+mn-cs"/>
                        </a:rPr>
                        <a:t>( value AS dataType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When converting a number to a boolean, 0 is false and every other value is true. When converting a boolean to a number, false is 0 and true is 1.</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CAST</a:t>
                      </a:r>
                      <a:r>
                        <a:rPr kumimoji="0" lang="en-US" sz="1800" kern="1200" dirty="0">
                          <a:solidFill>
                            <a:schemeClr val="tx1"/>
                          </a:solidFill>
                          <a:effectLst/>
                          <a:latin typeface="Liberation Mono"/>
                          <a:ea typeface="+mn-ea"/>
                          <a:cs typeface="+mn-cs"/>
                        </a:rPr>
                        <a:t> (123.456 AS </a:t>
                      </a:r>
                      <a:r>
                        <a:rPr lang="en-US" sz="1800" kern="1200" dirty="0">
                          <a:solidFill>
                            <a:srgbClr val="834689"/>
                          </a:solidFill>
                          <a:latin typeface="Liberation Mono"/>
                          <a:ea typeface="+mn-ea"/>
                          <a:cs typeface="Arial" panose="020B0604020202020204" pitchFamily="34" charset="0"/>
                        </a:rPr>
                        <a:t>INT</a:t>
                      </a:r>
                      <a:r>
                        <a:rPr kumimoji="0" lang="en-US" sz="1800" kern="1200" dirty="0">
                          <a:solidFill>
                            <a:schemeClr val="tx1"/>
                          </a:solidFill>
                          <a:effectLst/>
                          <a:latin typeface="Liberation Mono"/>
                          <a:ea typeface="+mn-ea"/>
                          <a:cs typeface="+mn-cs"/>
                        </a:rPr>
                        <a:t>);</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770438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4054643324"/>
              </p:ext>
            </p:extLst>
          </p:nvPr>
        </p:nvGraphicFramePr>
        <p:xfrm>
          <a:off x="191344" y="706204"/>
          <a:ext cx="11809312" cy="52887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CURRVAL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the latest generated value of the sequence for the current session. Current value may only be requested after generation of the sequence value in the current session.</a:t>
                      </a:r>
                    </a:p>
                    <a:p>
                      <a:pPr algn="l">
                        <a:spcAft>
                          <a:spcPts val="0"/>
                        </a:spcAft>
                      </a:pPr>
                      <a:endParaRPr kumimoji="0" lang="en-US" sz="800" b="0" kern="1200" dirty="0">
                        <a:solidFill>
                          <a:schemeClr val="tx1"/>
                        </a:solidFill>
                        <a:effectLst/>
                        <a:latin typeface="Liberation Mono"/>
                        <a:ea typeface="Times New Roman" panose="02020603050405020304" pitchFamily="18" charset="0"/>
                        <a:cs typeface="+mn-cs"/>
                      </a:endParaRPr>
                    </a:p>
                    <a:p>
                      <a:pPr algn="l">
                        <a:spcAft>
                          <a:spcPts val="0"/>
                        </a:spcAft>
                      </a:pPr>
                      <a:r>
                        <a:rPr kumimoji="0" lang="en-IN" sz="1800" kern="1200" dirty="0">
                          <a:solidFill>
                            <a:srgbClr val="803A69"/>
                          </a:solidFill>
                          <a:latin typeface="Liberation Mono"/>
                          <a:ea typeface="+mn-ea"/>
                          <a:cs typeface="+mn-cs"/>
                        </a:rPr>
                        <a:t>CURRVAL</a:t>
                      </a:r>
                      <a:r>
                        <a:rPr kumimoji="0" lang="en-IN" sz="1800" b="0" kern="1200" dirty="0">
                          <a:solidFill>
                            <a:schemeClr val="tx1"/>
                          </a:solidFill>
                          <a:effectLst/>
                          <a:latin typeface="Liberation Mono"/>
                          <a:ea typeface="Times New Roman" panose="02020603050405020304" pitchFamily="18" charset="0"/>
                          <a:cs typeface="+mn-cs"/>
                        </a:rPr>
                        <a:t>('TEST_SEQ’)</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NEXTVAL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Increments the sequence and returns its value. The current value of the sequence and the last identity in the current session are updated with the generated value. Used values are never re-used, even when the transaction is rolled back.</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p>
                      <a:pPr>
                        <a:spcAft>
                          <a:spcPts val="0"/>
                        </a:spcAft>
                      </a:pPr>
                      <a:r>
                        <a:rPr kumimoji="0" lang="en-IN" sz="1800" kern="1200" dirty="0">
                          <a:solidFill>
                            <a:srgbClr val="803A69"/>
                          </a:solidFill>
                          <a:latin typeface="Liberation Mono"/>
                          <a:ea typeface="+mn-ea"/>
                          <a:cs typeface="+mn-cs"/>
                        </a:rPr>
                        <a:t>NEXTVAL</a:t>
                      </a:r>
                      <a:r>
                        <a:rPr kumimoji="0" lang="en-IN" sz="1800" b="0" kern="1200" dirty="0">
                          <a:solidFill>
                            <a:schemeClr val="tx1"/>
                          </a:solidFill>
                          <a:effectLst/>
                          <a:latin typeface="Liberation Mono"/>
                          <a:ea typeface="Times New Roman" panose="02020603050405020304" pitchFamily="18" charset="0"/>
                          <a:cs typeface="+mn-cs"/>
                        </a:rPr>
                        <a:t>('TEST_SEQ’)</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the current row. This method returns a long value. It is supported for SELECT statements, as well as for DELETE and UPDATE. The first row has the row number 1, and is calculated before ordering and grouping the result set, use the ROW_NUMBER() OVER () function to get row numbers after grouping or in specified order.</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1"/>
                          </a:solidFill>
                          <a:effectLst/>
                          <a:latin typeface="Liberation Mono"/>
                          <a:ea typeface="+mn-ea"/>
                          <a:cs typeface="+mn-cs"/>
                        </a:rPr>
                        <a:t>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359922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97396901"/>
              </p:ext>
            </p:extLst>
          </p:nvPr>
        </p:nvGraphicFramePr>
        <p:xfrm>
          <a:off x="191344" y="706204"/>
          <a:ext cx="11809312" cy="2850303"/>
        </p:xfrm>
        <a:graphic>
          <a:graphicData uri="http://schemas.openxmlformats.org/drawingml/2006/table">
            <a:tbl>
              <a:tblPr firstRow="1" bandRow="1">
                <a:tableStyleId>{7E9639D4-E3E2-4D34-9284-5A2195B3D0D7}</a:tableStyleId>
              </a:tblPr>
              <a:tblGrid>
                <a:gridCol w="3960440">
                  <a:extLst>
                    <a:ext uri="{9D8B030D-6E8A-4147-A177-3AD203B41FA5}">
                      <a16:colId xmlns:a16="http://schemas.microsoft.com/office/drawing/2014/main" val="20000"/>
                    </a:ext>
                  </a:extLst>
                </a:gridCol>
                <a:gridCol w="784887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NVL2</a:t>
                      </a:r>
                      <a:r>
                        <a:rPr kumimoji="0" lang="en-US" sz="1800" kern="1200" dirty="0">
                          <a:solidFill>
                            <a:schemeClr val="tx2"/>
                          </a:solidFill>
                          <a:latin typeface="Liberation Mono"/>
                          <a:ea typeface="+mn-ea"/>
                          <a:cs typeface="+mn-cs"/>
                        </a:rPr>
                        <a:t>(testValue, aValue, bValue)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the test value is null, then 'b' is returned. Otherwise, 'a' is returned. The data type of the returned value is the data type of 'a' if this is a text type.</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NVL2</a:t>
                      </a:r>
                      <a:r>
                        <a:rPr kumimoji="0" lang="en-US" sz="1800" kern="1200" dirty="0">
                          <a:solidFill>
                            <a:schemeClr val="tx1"/>
                          </a:solidFill>
                          <a:effectLst/>
                          <a:latin typeface="Liberation Mono"/>
                          <a:ea typeface="+mn-ea"/>
                          <a:cs typeface="+mn-cs"/>
                        </a:rPr>
                        <a:t>(NULL, 'BAD', 'GOOD'); </a:t>
                      </a:r>
                      <a:r>
                        <a:rPr kumimoji="0" lang="en-US" sz="1800" kern="1200" dirty="0">
                          <a:solidFill>
                            <a:srgbClr val="39AE0A"/>
                          </a:solidFill>
                          <a:effectLst/>
                          <a:latin typeface="Liberation Mono"/>
                          <a:ea typeface="+mn-ea"/>
                          <a:cs typeface="+mn-cs"/>
                        </a:rPr>
                        <a:t>//returns 'GOOD'</a:t>
                      </a:r>
                    </a:p>
                    <a:p>
                      <a:pPr>
                        <a:spcAft>
                          <a:spcPts val="0"/>
                        </a:spcAft>
                      </a:pPr>
                      <a:endParaRPr kumimoji="0" lang="en-IN" sz="800" kern="1200" dirty="0">
                        <a:solidFill>
                          <a:srgbClr val="39AE0A"/>
                        </a:solidFill>
                        <a:effectLst/>
                        <a:latin typeface="Liberation Mono"/>
                        <a:ea typeface="+mn-ea"/>
                        <a:cs typeface="+mn-cs"/>
                      </a:endParaRPr>
                    </a:p>
                  </a:txBody>
                  <a:tcPr marL="68580" marR="68580" marT="0" marB="0" anchor="ctr"/>
                </a:tc>
                <a:extLst>
                  <a:ext uri="{0D108BD9-81ED-4DB2-BD59-A6C34878D82A}">
                    <a16:rowId xmlns:a16="http://schemas.microsoft.com/office/drawing/2014/main" val="3375835335"/>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LISTAGG</a:t>
                      </a:r>
                      <a:r>
                        <a:rPr kumimoji="0" lang="en-US" sz="1800" kern="1200" dirty="0">
                          <a:solidFill>
                            <a:schemeClr val="tx2"/>
                          </a:solidFill>
                          <a:latin typeface="Liberation Mono"/>
                          <a:ea typeface="+mn-ea"/>
                          <a:cs typeface="+mn-cs"/>
                        </a:rPr>
                        <a:t>( { DISTINCT | ALL } fieldName, 'separatorString' [ </a:t>
                      </a:r>
                      <a:r>
                        <a:rPr kumimoji="0" lang="en-US" sz="1800" kern="1200" dirty="0">
                          <a:solidFill>
                            <a:srgbClr val="0077AA"/>
                          </a:solidFill>
                          <a:latin typeface="Liberation Mono"/>
                          <a:ea typeface="+mn-ea"/>
                          <a:cs typeface="Times New Roman" panose="02020603050405020304" pitchFamily="18" charset="0"/>
                        </a:rPr>
                        <a:t>WITHIN</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ORDER</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sz="1800" kern="1200" dirty="0">
                          <a:solidFill>
                            <a:schemeClr val="tx2"/>
                          </a:solidFill>
                          <a:latin typeface="Liberation Mono"/>
                          <a:ea typeface="+mn-ea"/>
                          <a:cs typeface="+mn-cs"/>
                        </a:rPr>
                        <a:t> fieldName { </a:t>
                      </a:r>
                      <a:r>
                        <a:rPr kumimoji="0" lang="en-US" sz="1800" kern="1200" dirty="0">
                          <a:solidFill>
                            <a:srgbClr val="0077AA"/>
                          </a:solidFill>
                          <a:latin typeface="Liberation Mono"/>
                          <a:ea typeface="+mn-ea"/>
                          <a:cs typeface="Times New Roman" panose="02020603050405020304" pitchFamily="18" charset="0"/>
                        </a:rPr>
                        <a:t>ASC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DESC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NULLS</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FIRST</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LAST</a:t>
                      </a:r>
                      <a:r>
                        <a:rPr kumimoji="0" lang="en-US" sz="1800" kern="1200" dirty="0">
                          <a:solidFill>
                            <a:schemeClr val="tx2"/>
                          </a:solidFill>
                          <a:latin typeface="Liberation Mono"/>
                          <a:ea typeface="+mn-ea"/>
                          <a:cs typeface="+mn-cs"/>
                        </a:rPr>
                        <a:t>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endParaRPr kumimoji="0" lang="en-US" sz="1800" kern="1200" dirty="0">
                        <a:solidFill>
                          <a:srgbClr val="0077AA"/>
                        </a:solidFill>
                        <a:latin typeface="Liberation Mono"/>
                        <a:ea typeface="+mn-ea"/>
                        <a:cs typeface="Times New Roman" panose="02020603050405020304" pitchFamily="18" charset="0"/>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WITHIN</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ORDER</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ename)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282821396"/>
                  </a:ext>
                </a:extLst>
              </a:tr>
            </a:tbl>
          </a:graphicData>
        </a:graphic>
      </p:graphicFrame>
    </p:spTree>
    <p:extLst>
      <p:ext uri="{BB962C8B-B14F-4D97-AF65-F5344CB8AC3E}">
        <p14:creationId xmlns:p14="http://schemas.microsoft.com/office/powerpoint/2010/main" val="3524603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SCHEMA</a:t>
            </a:r>
          </a:p>
        </p:txBody>
      </p:sp>
      <p:sp>
        <p:nvSpPr>
          <p:cNvPr id="3" name="Rectangle 2"/>
          <p:cNvSpPr/>
          <p:nvPr/>
        </p:nvSpPr>
        <p:spPr>
          <a:xfrm>
            <a:off x="614569" y="1916832"/>
            <a:ext cx="9906000" cy="880369"/>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a:lnSpc>
                <a:spcPct val="150000"/>
              </a:lnSpc>
            </a:pPr>
            <a:r>
              <a:rPr lang="en-IN" dirty="0">
                <a:solidFill>
                  <a:srgbClr val="0077AA"/>
                </a:solidFill>
                <a:latin typeface="Liberation Mono"/>
                <a:ea typeface="Times New Roman" panose="02020603050405020304" pitchFamily="18" charset="0"/>
              </a:rPr>
              <a:t>SHOW TABLES </a:t>
            </a:r>
            <a:r>
              <a:rPr lang="en-IN" dirty="0">
                <a:latin typeface="Liberation Mono"/>
                <a:ea typeface="Times New Roman" panose="02020603050405020304" pitchFamily="18" charset="0"/>
              </a:rPr>
              <a:t>FROM</a:t>
            </a:r>
            <a:r>
              <a:rPr lang="en-IN" dirty="0">
                <a:solidFill>
                  <a:srgbClr val="0077AA"/>
                </a:solidFill>
                <a:latin typeface="Liberation Mono"/>
                <a:ea typeface="Times New Roman" panose="02020603050405020304" pitchFamily="18" charset="0"/>
              </a:rPr>
              <a:t> </a:t>
            </a:r>
            <a:r>
              <a:rPr lang="en-IN" dirty="0">
                <a:latin typeface="Liberation Mono"/>
                <a:cs typeface="Arial" panose="020B0604020202020204" pitchFamily="34" charset="0"/>
              </a:rPr>
              <a:t>H2DB</a:t>
            </a:r>
            <a:r>
              <a:rPr lang="en-IN" dirty="0">
                <a:latin typeface="Liberation Mono"/>
                <a:ea typeface="Times New Roman" panose="02020603050405020304" pitchFamily="18" charset="0"/>
              </a:rPr>
              <a:t>;</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 </a:t>
            </a:r>
            <a:r>
              <a:rPr lang="en-IN" sz="2000" dirty="0">
                <a:solidFill>
                  <a:srgbClr val="0077AA"/>
                </a:solidFill>
                <a:latin typeface="Liberation Mono"/>
              </a:rPr>
              <a:t>SCHEMAS </a:t>
            </a:r>
            <a:r>
              <a:rPr lang="en-IN" sz="2000" dirty="0">
                <a:solidFill>
                  <a:srgbClr val="A67F59"/>
                </a:solidFill>
                <a:latin typeface="Liberation Mono"/>
              </a:rPr>
              <a:t>| </a:t>
            </a:r>
            <a:r>
              <a:rPr lang="en-IN" sz="2000" dirty="0">
                <a:solidFill>
                  <a:srgbClr val="0077AA"/>
                </a:solidFill>
                <a:latin typeface="Liberation Mono"/>
              </a:rPr>
              <a:t>TABLES</a:t>
            </a:r>
            <a:r>
              <a:rPr lang="en-IN" sz="2000" dirty="0">
                <a:solidFill>
                  <a:srgbClr val="A67F59"/>
                </a:solidFill>
                <a:latin typeface="Liberation Mono"/>
              </a:rPr>
              <a:t> </a:t>
            </a:r>
            <a:r>
              <a:rPr lang="en-IN" sz="2000" dirty="0">
                <a:solidFill>
                  <a:srgbClr val="999999"/>
                </a:solidFill>
                <a:latin typeface="Liberation Mono"/>
              </a:rPr>
              <a:t>[</a:t>
            </a:r>
            <a:r>
              <a:rPr lang="en-IN" sz="2000" dirty="0">
                <a:latin typeface="Liberation Mono"/>
              </a:rPr>
              <a:t>FROM</a:t>
            </a:r>
            <a:r>
              <a:rPr lang="en-IN" sz="2000" dirty="0">
                <a:solidFill>
                  <a:srgbClr val="000000"/>
                </a:solidFill>
                <a:latin typeface="Liberation Mono"/>
              </a:rPr>
              <a:t> </a:t>
            </a:r>
            <a:r>
              <a:rPr lang="en-IN" sz="2000" dirty="0">
                <a:solidFill>
                  <a:srgbClr val="669900"/>
                </a:solidFill>
                <a:latin typeface="Liberation Mono"/>
              </a:rPr>
              <a:t>schemaName</a:t>
            </a:r>
            <a:r>
              <a:rPr lang="en-IN" sz="2000" dirty="0">
                <a:solidFill>
                  <a:srgbClr val="999999"/>
                </a:solidFill>
                <a:latin typeface="Liberation Mono"/>
              </a:rPr>
              <a:t>] </a:t>
            </a:r>
            <a:r>
              <a:rPr lang="en-IN" sz="2000" dirty="0">
                <a:solidFill>
                  <a:srgbClr val="000000"/>
                </a:solidFill>
                <a:latin typeface="Liberation Mono"/>
              </a:rPr>
              <a:t>}</a:t>
            </a:r>
            <a:endParaRPr lang="en-IN" sz="2000" dirty="0"/>
          </a:p>
        </p:txBody>
      </p:sp>
      <p:sp>
        <p:nvSpPr>
          <p:cNvPr id="7" name="Title 1">
            <a:extLst>
              <a:ext uri="{FF2B5EF4-FFF2-40B4-BE49-F238E27FC236}">
                <a16:creationId xmlns:a16="http://schemas.microsoft.com/office/drawing/2014/main" id="{B64A00B8-3F32-1186-E833-C3422211D6FB}"/>
              </a:ext>
            </a:extLst>
          </p:cNvPr>
          <p:cNvSpPr txBox="1">
            <a:spLocks/>
          </p:cNvSpPr>
          <p:nvPr/>
        </p:nvSpPr>
        <p:spPr>
          <a:xfrm>
            <a:off x="609600" y="3068960"/>
            <a:ext cx="109728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defRPr/>
            </a:pPr>
            <a:r>
              <a:rPr lang="en-IN" b="1" dirty="0">
                <a:latin typeface="Arial" pitchFamily="34" charset="0"/>
                <a:cs typeface="Arial" pitchFamily="34" charset="0"/>
              </a:rPr>
              <a:t>USE SCHEMA</a:t>
            </a:r>
          </a:p>
        </p:txBody>
      </p:sp>
      <p:sp>
        <p:nvSpPr>
          <p:cNvPr id="8" name="Rectangle 7">
            <a:extLst>
              <a:ext uri="{FF2B5EF4-FFF2-40B4-BE49-F238E27FC236}">
                <a16:creationId xmlns:a16="http://schemas.microsoft.com/office/drawing/2014/main" id="{EDE602EF-ED07-2024-11A5-4D45D762555E}"/>
              </a:ext>
            </a:extLst>
          </p:cNvPr>
          <p:cNvSpPr/>
          <p:nvPr/>
        </p:nvSpPr>
        <p:spPr>
          <a:xfrm>
            <a:off x="609600" y="4725144"/>
            <a:ext cx="8839200" cy="464871"/>
          </a:xfrm>
          <a:prstGeom prst="rect">
            <a:avLst/>
          </a:prstGeom>
        </p:spPr>
        <p:txBody>
          <a:bodyPr wrap="square">
            <a:spAutoFit/>
          </a:bodyPr>
          <a:lstStyle/>
          <a:p>
            <a:pPr>
              <a:lnSpc>
                <a:spcPct val="150000"/>
              </a:lnSpc>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H2DB;</a:t>
            </a:r>
          </a:p>
        </p:txBody>
      </p:sp>
      <p:sp>
        <p:nvSpPr>
          <p:cNvPr id="9" name="Rectangle 8">
            <a:extLst>
              <a:ext uri="{FF2B5EF4-FFF2-40B4-BE49-F238E27FC236}">
                <a16:creationId xmlns:a16="http://schemas.microsoft.com/office/drawing/2014/main" id="{3E1166D5-13EA-00A3-E5C3-BA6D26005454}"/>
              </a:ext>
            </a:extLst>
          </p:cNvPr>
          <p:cNvSpPr/>
          <p:nvPr/>
        </p:nvSpPr>
        <p:spPr>
          <a:xfrm>
            <a:off x="609600" y="4217090"/>
            <a:ext cx="2162772"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schema_name</a:t>
            </a:r>
          </a:p>
        </p:txBody>
      </p:sp>
    </p:spTree>
    <p:extLst>
      <p:ext uri="{BB962C8B-B14F-4D97-AF65-F5344CB8AC3E}">
        <p14:creationId xmlns:p14="http://schemas.microsoft.com/office/powerpoint/2010/main" val="4034996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1330130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0077AA"/>
                </a:solidFill>
                <a:latin typeface="Liberation Mono"/>
              </a:rPr>
              <a:t>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solidFill>
                  <a:srgbClr val="0077AA"/>
                </a:solidFill>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DENSE_RANK()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solidFill>
                  <a:srgbClr val="0077AA"/>
                </a:solidFill>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ROW_NUMBER() OVER(</a:t>
            </a:r>
            <a:r>
              <a:rPr lang="en-US" dirty="0">
                <a:latin typeface="Liberation Mono"/>
              </a:rPr>
              <a:t>[</a:t>
            </a:r>
            <a:r>
              <a:rPr lang="en-US" dirty="0">
                <a:solidFill>
                  <a:srgbClr val="0077AA"/>
                </a:solidFill>
                <a:latin typeface="Liberation Mono"/>
              </a:rPr>
              <a:t> 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solidFill>
                  <a:srgbClr val="0077AA"/>
                </a:solidFill>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4699590"/>
            <a:ext cx="11521279" cy="196977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MySQL does not support these window function features.</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DISTINCT syntax for aggregate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Nested window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Window function cannot be the part of </a:t>
            </a:r>
            <a:r>
              <a:rPr lang="en-US" dirty="0">
                <a:solidFill>
                  <a:srgbClr val="0077AA"/>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5699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803A69"/>
                </a:solidFill>
                <a:latin typeface="Liberation Mono"/>
              </a:rPr>
              <a:t>ROW_NUMBER() OVER()</a:t>
            </a:r>
            <a:r>
              <a:rPr lang="en-US" dirty="0">
                <a:latin typeface="Liberation Mono"/>
              </a:rPr>
              <a:t> 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p14="http://schemas.microsoft.com/office/powerpoint/2010/main" val="41203646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37918598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29961"/>
            <a:ext cx="8872681" cy="769441"/>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p>
          <a:p>
            <a:r>
              <a:rPr lang="en-IN" sz="2200" dirty="0">
                <a:solidFill>
                  <a:srgbClr val="0077AA"/>
                </a:solidFill>
                <a:latin typeface="Liberation Mono"/>
              </a:rPr>
              <a:t>SELECT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2700000"/>
            <a:ext cx="8826175" cy="254108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@v2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20</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@v4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803A69"/>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803A69"/>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CALL</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9065678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29091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42513206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9836678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868899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and DROP SCHEMA</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985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6594189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1290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60D289BB-1439-4DB8-B315-C4DAAACB6F54}"/>
              </a:ext>
            </a:extLst>
          </p:cNvPr>
          <p:cNvSpPr/>
          <p:nvPr/>
        </p:nvSpPr>
        <p:spPr>
          <a:xfrm>
            <a:off x="47328" y="-27384"/>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6014082"/>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WITH ROLLUP ]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WINDOW</a:t>
            </a:r>
            <a:r>
              <a:rPr lang="en-US" sz="2000" dirty="0">
                <a:solidFill>
                  <a:schemeClr val="tx1">
                    <a:lumMod val="95000"/>
                    <a:lumOff val="5000"/>
                  </a:schemeClr>
                </a:solidFill>
                <a:latin typeface="Liberation Mono"/>
                <a:cs typeface="Arial" panose="020B0604020202020204" pitchFamily="34" charset="0"/>
              </a:rPr>
              <a:t> windowName AS windowSpecification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expression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a:p>
            <a:pPr marL="285750" indent="-285750">
              <a:lnSpc>
                <a:spcPct val="150000"/>
              </a:lnSpc>
              <a:buFont typeface="Arial" panose="020B0604020202020204" pitchFamily="34" charset="0"/>
              <a:buChar char="•"/>
            </a:pPr>
            <a:r>
              <a:rPr lang="en-IN" sz="2000" b="0" i="0" dirty="0">
                <a:solidFill>
                  <a:srgbClr val="000000"/>
                </a:solidFill>
                <a:effectLst/>
                <a:latin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 LAST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expression { ROW |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expression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endParaRPr lang="en-IN" sz="2000" dirty="0"/>
          </a:p>
        </p:txBody>
      </p:sp>
    </p:spTree>
    <p:extLst>
      <p:ext uri="{BB962C8B-B14F-4D97-AF65-F5344CB8AC3E}">
        <p14:creationId xmlns:p14="http://schemas.microsoft.com/office/powerpoint/2010/main" val="36688409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253749" y="116632"/>
            <a:ext cx="8685669" cy="170303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 ' 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AS</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`EmployeeName`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a:t>
            </a:r>
            <a:r>
              <a:rPr lang="en-IN" dirty="0">
                <a:latin typeface="Liberation Mono"/>
                <a:ea typeface="Times New Roman" panose="02020603050405020304" pitchFamily="18" charset="0"/>
                <a:cs typeface="Arial" panose="020B0604020202020204" pitchFamily="34" charset="0"/>
              </a:rPr>
              <a:t>AS</a:t>
            </a:r>
            <a:r>
              <a:rPr lang="en-IN" dirty="0">
                <a:latin typeface="Liberation Mono"/>
                <a:cs typeface="Arial" panose="020B0604020202020204" pitchFamily="34" charset="0"/>
              </a:rPr>
              <a:t> `EmployeeName`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 </a:t>
            </a: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rPr>
              <a:t>A</a:t>
            </a:r>
            <a:r>
              <a:rPr lang="en-US" sz="2000" baseline="-25000" dirty="0">
                <a:solidFill>
                  <a:srgbClr val="0077AA"/>
                </a:solidFill>
                <a:latin typeface="Liberation Mono"/>
              </a:rPr>
              <a:t>1</a:t>
            </a:r>
            <a:r>
              <a:rPr lang="en-US" sz="2000" dirty="0">
                <a:solidFill>
                  <a:srgbClr val="0077AA"/>
                </a:solidFill>
                <a:latin typeface="Liberation Mono"/>
              </a:rPr>
              <a:t> </a:t>
            </a:r>
            <a:r>
              <a:rPr lang="en-US" sz="2000" dirty="0">
                <a:latin typeface="Liberation Mono"/>
              </a:rPr>
              <a:t>[ [AS] alias_name],</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US" sz="2000" dirty="0">
                <a:solidFill>
                  <a:srgbClr val="0077AA"/>
                </a:solidFill>
                <a:latin typeface="Liberation Mono"/>
              </a:rPr>
              <a:t> </a:t>
            </a:r>
            <a:r>
              <a:rPr lang="en-US" sz="2000" dirty="0">
                <a:latin typeface="Liberation Mono"/>
              </a:rPr>
              <a:t>[ [AS] alias_name]</a:t>
            </a:r>
            <a:r>
              <a:rPr lang="en-IN" sz="2000" dirty="0">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a:t>
            </a:r>
            <a:r>
              <a:rPr lang="en-US" sz="2000" dirty="0">
                <a:latin typeface="Liberation Mono"/>
              </a:rPr>
              <a:t>[ [AS] alias_name]</a:t>
            </a:r>
          </a:p>
        </p:txBody>
      </p:sp>
      <p:sp>
        <p:nvSpPr>
          <p:cNvPr id="4" name="Rectangle 3"/>
          <p:cNvSpPr/>
          <p:nvPr/>
        </p:nvSpPr>
        <p:spPr>
          <a:xfrm>
            <a:off x="263353" y="5445500"/>
            <a:ext cx="11665295"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empno  </a:t>
            </a:r>
            <a:r>
              <a:rPr lang="en-US" dirty="0">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EmployeeID,</a:t>
            </a:r>
            <a:r>
              <a:rPr lang="en-US"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cs typeface="Arial" panose="020B0604020202020204" pitchFamily="34" charset="0"/>
              </a:rPr>
              <a:t>EmployeeName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ID  </a:t>
            </a:r>
            <a:r>
              <a:rPr lang="en-US" dirty="0">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'Employee ID'</a:t>
            </a:r>
            <a:r>
              <a:rPr lang="en-US" dirty="0">
                <a:latin typeface="Liberation Mono"/>
                <a:cs typeface="Arial" panose="020B0604020202020204" pitchFamily="34" charset="0"/>
              </a:rPr>
              <a:t>, </a:t>
            </a:r>
            <a:r>
              <a:rPr lang="en-IN" dirty="0">
                <a:latin typeface="Liberation Mono"/>
                <a:cs typeface="Arial" panose="020B0604020202020204" pitchFamily="34" charset="0"/>
              </a:rPr>
              <a:t>ename</a:t>
            </a:r>
            <a:r>
              <a:rPr lang="en-US" dirty="0">
                <a:latin typeface="Liberation Mono"/>
                <a:cs typeface="Arial" panose="020B0604020202020204" pitchFamily="34" charset="0"/>
              </a:rPr>
              <a:t> </a:t>
            </a:r>
            <a:r>
              <a:rPr lang="en-US" dirty="0">
                <a:solidFill>
                  <a:srgbClr val="669900"/>
                </a:solidFill>
                <a:latin typeface="Liberation Mono"/>
              </a:rPr>
              <a:t>"Employee Name"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A67F59"/>
                </a:solidFill>
                <a:latin typeface="Liberation Mono"/>
              </a:rPr>
              <a:t>*</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 employee;</a:t>
            </a:r>
            <a:endParaRPr lang="en-IN" dirty="0">
              <a:latin typeface="Liberation Mono"/>
              <a:cs typeface="Arial" panose="020B0604020202020204" pitchFamily="34" charset="0"/>
            </a:endParaRPr>
          </a:p>
        </p:txBody>
      </p:sp>
      <p:sp>
        <p:nvSpPr>
          <p:cNvPr id="5" name="Rectangle 4">
            <a:extLst>
              <a:ext uri="{FF2B5EF4-FFF2-40B4-BE49-F238E27FC236}">
                <a16:creationId xmlns:a16="http://schemas.microsoft.com/office/drawing/2014/main" id="{0482E5A6-2665-45F7-AAD5-1BEA8FE5A19F}"/>
              </a:ext>
            </a:extLst>
          </p:cNvPr>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 </a:t>
            </a:r>
            <a:r>
              <a:rPr lang="en-IN" dirty="0">
                <a:latin typeface="Arial" panose="020B0604020202020204" pitchFamily="34" charset="0"/>
                <a:cs typeface="Arial" panose="020B0604020202020204" pitchFamily="34" charset="0"/>
              </a:rPr>
              <a:t>either in backtick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 or double quotes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id="{D8C160C6-62DD-113C-B684-E2CA10655ED6}"/>
              </a:ext>
            </a:extLst>
          </p:cNvPr>
          <p:cNvGrpSpPr/>
          <p:nvPr/>
        </p:nvGrpSpPr>
        <p:grpSpPr>
          <a:xfrm>
            <a:off x="370694" y="1178292"/>
            <a:ext cx="3709082" cy="635359"/>
            <a:chOff x="370694" y="1137457"/>
            <a:chExt cx="3709082" cy="635359"/>
          </a:xfrm>
        </p:grpSpPr>
        <p:sp>
          <p:nvSpPr>
            <p:cNvPr id="6" name="TextBox 5">
              <a:extLst>
                <a:ext uri="{FF2B5EF4-FFF2-40B4-BE49-F238E27FC236}">
                  <a16:creationId xmlns:a16="http://schemas.microsoft.com/office/drawing/2014/main" id="{B5A3A703-CABC-B1DC-B142-47E97C6F12E5}"/>
                </a:ext>
              </a:extLst>
            </p:cNvPr>
            <p:cNvSpPr txBox="1"/>
            <p:nvPr/>
          </p:nvSpPr>
          <p:spPr>
            <a:xfrm>
              <a:off x="370694" y="1311151"/>
              <a:ext cx="370908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id="{5B91EFA8-641C-4728-A199-CE2389A45C61}"/>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502E96-20F3-9FCD-FC13-99BB908F982C}"/>
                </a:ext>
              </a:extLst>
            </p:cNvPr>
            <p:cNvCxnSpPr>
              <a:cxnSpLocks/>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table-name as new-name</a:t>
              </a:r>
            </a:p>
          </p:txBody>
        </p:sp>
        <p:cxnSp>
          <p:nvCxnSpPr>
            <p:cNvPr id="15" name="Straight Arrow Connector 14">
              <a:extLst>
                <a:ext uri="{FF2B5EF4-FFF2-40B4-BE49-F238E27FC236}">
                  <a16:creationId xmlns:a16="http://schemas.microsoft.com/office/drawing/2014/main"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except</a:t>
            </a:r>
            <a:r>
              <a:rPr lang="en-US" sz="4800" dirty="0">
                <a:solidFill>
                  <a:srgbClr val="DC525C"/>
                </a:solidFill>
                <a:latin typeface="Segoe UI Light" panose="020B0502040204020203" pitchFamily="34" charset="0"/>
                <a:cs typeface="Segoe UI Light" panose="020B0502040204020203" pitchFamily="34" charset="0"/>
              </a:rPr>
              <a:t> attribute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43118591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609437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 </a:t>
            </a:r>
            <a:r>
              <a:rPr lang="en-IN" dirty="0">
                <a:solidFill>
                  <a:srgbClr val="0077AA"/>
                </a:solidFill>
                <a:latin typeface="Liberation Mono"/>
                <a:cs typeface="Arial" panose="020B0604020202020204" pitchFamily="34" charset="0"/>
              </a:rPr>
              <a:t>EXCEPT</a:t>
            </a:r>
            <a:r>
              <a:rPr lang="en-IN" dirty="0">
                <a:latin typeface="Liberation Mono"/>
              </a:rPr>
              <a:t> (job, gender, mgr) </a:t>
            </a:r>
            <a:r>
              <a:rPr lang="en-IN" dirty="0">
                <a:solidFill>
                  <a:srgbClr val="0077AA"/>
                </a:solidFill>
                <a:latin typeface="Liberation Mono"/>
                <a:cs typeface="Arial" panose="020B0604020202020204" pitchFamily="34" charset="0"/>
              </a:rPr>
              <a:t>FROM</a:t>
            </a:r>
            <a:r>
              <a:rPr lang="en-IN" dirty="0">
                <a:latin typeface="Liberation Mono"/>
              </a:rPr>
              <a:t> emp ; </a:t>
            </a:r>
          </a:p>
        </p:txBody>
      </p:sp>
    </p:spTree>
    <p:extLst>
      <p:ext uri="{BB962C8B-B14F-4D97-AF65-F5344CB8AC3E}">
        <p14:creationId xmlns:p14="http://schemas.microsoft.com/office/powerpoint/2010/main" val="302413431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61F28855-6CCC-916F-61FE-2198FD4D32E0}"/>
              </a:ext>
            </a:extLst>
          </p:cNvPr>
          <p:cNvSpPr/>
          <p:nvPr/>
        </p:nvSpPr>
        <p:spPr>
          <a:xfrm>
            <a:off x="303539" y="4340130"/>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Tree>
    <p:extLst>
      <p:ext uri="{BB962C8B-B14F-4D97-AF65-F5344CB8AC3E}">
        <p14:creationId xmlns:p14="http://schemas.microsoft.com/office/powerpoint/2010/main" val="116559560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 LAST } ]</a:t>
            </a:r>
          </a:p>
        </p:txBody>
      </p:sp>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Tree>
    <p:extLst>
      <p:ext uri="{BB962C8B-B14F-4D97-AF65-F5344CB8AC3E}">
        <p14:creationId xmlns:p14="http://schemas.microsoft.com/office/powerpoint/2010/main" val="3586237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drop schema</a:t>
            </a:r>
          </a:p>
        </p:txBody>
      </p:sp>
      <p:sp>
        <p:nvSpPr>
          <p:cNvPr id="6" name="Rectangle 5"/>
          <p:cNvSpPr/>
          <p:nvPr/>
        </p:nvSpPr>
        <p:spPr>
          <a:xfrm>
            <a:off x="263352" y="2044575"/>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latin typeface="Liberation Mono"/>
              </a:rPr>
              <a:t>H2DB</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CREATE SCHEMA creates a new schema with the given name.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1277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solidFill>
                  <a:srgbClr val="0077AA"/>
                </a:solidFill>
                <a:latin typeface="Liberation Mono"/>
              </a:rPr>
              <a:t>AUTHORIZATION </a:t>
            </a:r>
            <a:r>
              <a:rPr lang="en-IN" sz="2000" dirty="0">
                <a:latin typeface="Liberation Mono"/>
              </a:rPr>
              <a:t>ownerName</a:t>
            </a:r>
          </a:p>
        </p:txBody>
      </p:sp>
      <p:sp>
        <p:nvSpPr>
          <p:cNvPr id="2" name="Rectangle 1">
            <a:extLst>
              <a:ext uri="{FF2B5EF4-FFF2-40B4-BE49-F238E27FC236}">
                <a16:creationId xmlns:a16="http://schemas.microsoft.com/office/drawing/2014/main" id="{C84B1048-8328-D253-1A36-1E7347CBADB4}"/>
              </a:ext>
            </a:extLst>
          </p:cNvPr>
          <p:cNvSpPr/>
          <p:nvPr/>
        </p:nvSpPr>
        <p:spPr>
          <a:xfrm>
            <a:off x="263352" y="5445224"/>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p:txBody>
      </p:sp>
      <p:sp>
        <p:nvSpPr>
          <p:cNvPr id="3" name="Rectangle 2">
            <a:extLst>
              <a:ext uri="{FF2B5EF4-FFF2-40B4-BE49-F238E27FC236}">
                <a16:creationId xmlns:a16="http://schemas.microsoft.com/office/drawing/2014/main" id="{AB71C056-7C4D-252B-5717-C6399A62D5F7}"/>
              </a:ext>
            </a:extLst>
          </p:cNvPr>
          <p:cNvSpPr/>
          <p:nvPr/>
        </p:nvSpPr>
        <p:spPr>
          <a:xfrm>
            <a:off x="263352" y="3356992"/>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DROP SCHEMA will drop the existing schema.</a:t>
            </a:r>
          </a:p>
        </p:txBody>
      </p:sp>
      <p:sp>
        <p:nvSpPr>
          <p:cNvPr id="5" name="Rectangle 4">
            <a:extLst>
              <a:ext uri="{FF2B5EF4-FFF2-40B4-BE49-F238E27FC236}">
                <a16:creationId xmlns:a16="http://schemas.microsoft.com/office/drawing/2014/main" id="{E47C98AE-ED7B-7496-78AD-F04026512752}"/>
              </a:ext>
            </a:extLst>
          </p:cNvPr>
          <p:cNvSpPr/>
          <p:nvPr/>
        </p:nvSpPr>
        <p:spPr>
          <a:xfrm>
            <a:off x="263352" y="4797152"/>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RESTRICT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CASCADE</a:t>
            </a:r>
            <a:r>
              <a:rPr lang="en-IN" sz="2000" dirty="0">
                <a:solidFill>
                  <a:srgbClr val="0077AA"/>
                </a:solidFill>
                <a:latin typeface="Liberation Mono"/>
              </a:rPr>
              <a:t> </a:t>
            </a:r>
            <a:r>
              <a:rPr lang="en-IN" sz="2000" dirty="0">
                <a:latin typeface="Liberation Mono"/>
              </a:rPr>
              <a:t>]</a:t>
            </a:r>
          </a:p>
        </p:txBody>
      </p:sp>
      <p:sp>
        <p:nvSpPr>
          <p:cNvPr id="13" name="TextBox 12">
            <a:extLst>
              <a:ext uri="{FF2B5EF4-FFF2-40B4-BE49-F238E27FC236}">
                <a16:creationId xmlns:a16="http://schemas.microsoft.com/office/drawing/2014/main" id="{FE0D621C-B7EA-005E-2D73-82FBDAEDE0E2}"/>
              </a:ext>
            </a:extLst>
          </p:cNvPr>
          <p:cNvSpPr txBox="1"/>
          <p:nvPr/>
        </p:nvSpPr>
        <p:spPr>
          <a:xfrm>
            <a:off x="263352" y="3933056"/>
            <a:ext cx="11593288"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 command will fail if objects in this schema exist and the RESTRICT clause is used (the default). All objects in this schema are dropped as well if the CASCADE clause is used.</a:t>
            </a:r>
          </a:p>
        </p:txBody>
      </p:sp>
    </p:spTree>
    <p:extLst>
      <p:ext uri="{BB962C8B-B14F-4D97-AF65-F5344CB8AC3E}">
        <p14:creationId xmlns:p14="http://schemas.microsoft.com/office/powerpoint/2010/main" val="25050488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 nulls first | nulls last }</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 LAST } ]</a:t>
            </a:r>
          </a:p>
        </p:txBody>
      </p:sp>
      <p:sp>
        <p:nvSpPr>
          <p:cNvPr id="2" name="Rectangle 1">
            <a:extLst>
              <a:ext uri="{FF2B5EF4-FFF2-40B4-BE49-F238E27FC236}">
                <a16:creationId xmlns:a16="http://schemas.microsoft.com/office/drawing/2014/main" id="{01ABB6E6-CFA1-B7FC-160A-C0B9CB55BE9B}"/>
              </a:ext>
            </a:extLst>
          </p:cNvPr>
          <p:cNvSpPr/>
          <p:nvPr/>
        </p:nvSpPr>
        <p:spPr>
          <a:xfrm>
            <a:off x="303539" y="5489356"/>
            <a:ext cx="11737304" cy="120032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first if you do ORDER BY ... ASC</a:t>
            </a:r>
          </a:p>
          <a:p>
            <a:pPr marL="285750" indent="-285750">
              <a:buFont typeface="Arial" panose="020B0604020202020204" pitchFamily="34" charset="0"/>
              <a:buChar char="•"/>
            </a:pPr>
            <a:endParaRPr lang="en-US" sz="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last if you do ORDER BY ... DESC</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136A93-88C6-F45E-7E58-5E54F01DB6A6}"/>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LAST</a:t>
            </a:r>
            <a:r>
              <a:rPr lang="en-IN" dirty="0">
                <a:latin typeface="Liberation Mono"/>
              </a:rPr>
              <a:t>;</a:t>
            </a:r>
          </a:p>
        </p:txBody>
      </p:sp>
    </p:spTree>
    <p:extLst>
      <p:ext uri="{BB962C8B-B14F-4D97-AF65-F5344CB8AC3E}">
        <p14:creationId xmlns:p14="http://schemas.microsoft.com/office/powerpoint/2010/main" val="249427902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offset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2664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offset n rows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expression { ROW | ROWS }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a:solidFill>
                  <a:srgbClr val="0077AA"/>
                </a:solidFill>
                <a:latin typeface="Liberation Mono"/>
                <a:cs typeface="Arial" panose="020B0604020202020204" pitchFamily="34" charset="0"/>
              </a:rPr>
              <a:t>SELECT</a:t>
            </a:r>
            <a:r>
              <a:rPr lang="en-US">
                <a:latin typeface="Liberation Mono"/>
              </a:rPr>
              <a:t> </a:t>
            </a:r>
            <a:r>
              <a:rPr lang="en-US">
                <a:solidFill>
                  <a:srgbClr val="803A69"/>
                </a:solidFill>
                <a:latin typeface="Liberation Mono"/>
              </a:rPr>
              <a:t>ROWNUM</a:t>
            </a:r>
            <a:r>
              <a:rPr lang="en-US">
                <a:latin typeface="Liberation Mono"/>
                <a:cs typeface="Arial" panose="020B0604020202020204" pitchFamily="34" charset="0"/>
              </a:rPr>
              <a:t>(), </a:t>
            </a:r>
            <a:r>
              <a:rPr lang="en-US">
                <a:solidFill>
                  <a:srgbClr val="A67F59"/>
                </a:solidFill>
                <a:latin typeface="Liberation Mono"/>
              </a:rPr>
              <a:t>*</a:t>
            </a:r>
            <a:r>
              <a:rPr lang="en-US">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315777821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fetch first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844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only</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expression { ROW | ROWS } { ONLY | WITH TIES } ]</a:t>
            </a: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solidFill>
                  <a:srgbClr val="990055"/>
                </a:solidFill>
                <a:latin typeface="Liberation Mono"/>
              </a:rPr>
              <a:t>4</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5</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EXCEPT</a:t>
            </a:r>
            <a:r>
              <a:rPr lang="en-US" dirty="0">
                <a:latin typeface="Liberation Mono"/>
                <a:cs typeface="Arial" panose="020B0604020202020204" pitchFamily="34" charset="0"/>
              </a:rPr>
              <a:t>(`user name`, pwd)</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p:txBody>
      </p:sp>
      <p:sp>
        <p:nvSpPr>
          <p:cNvPr id="4" name="TextBox 3">
            <a:extLst>
              <a:ext uri="{FF2B5EF4-FFF2-40B4-BE49-F238E27FC236}">
                <a16:creationId xmlns:a16="http://schemas.microsoft.com/office/drawing/2014/main" id="{A611E655-E087-D4B5-7B82-1C5AB21500DB}"/>
              </a:ext>
            </a:extLst>
          </p:cNvPr>
          <p:cNvSpPr txBox="1"/>
          <p:nvPr/>
        </p:nvSpPr>
        <p:spPr>
          <a:xfrm>
            <a:off x="262558" y="3868593"/>
            <a:ext cx="11526016" cy="2800767"/>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ONLY</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p>
          <a:p>
            <a:pPr marL="285750" indent="-285750">
              <a:buFont typeface="Arial" panose="020B0604020202020204" pitchFamily="34" charset="0"/>
              <a:buChar char="•"/>
            </a:pPr>
            <a:endParaRPr lang="en-US" dirty="0">
              <a:latin typeface="Liberation Mono"/>
            </a:endParaRPr>
          </a:p>
          <a:p>
            <a:r>
              <a:rPr lang="en-US" sz="1800" b="1" i="1" dirty="0">
                <a:latin typeface="Liberation Mono"/>
              </a:rPr>
              <a:t>To print 8 rows after leaving first 4 rows</a:t>
            </a:r>
            <a:endParaRPr lang="en-US" b="1" i="1"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@Y = </a:t>
            </a:r>
            <a:r>
              <a:rPr lang="en-US" dirty="0">
                <a:solidFill>
                  <a:srgbClr val="990055"/>
                </a:solidFill>
                <a:latin typeface="Liberation Mono"/>
              </a:rPr>
              <a:t>8</a:t>
            </a:r>
            <a:r>
              <a:rPr lang="en-US" dirty="0">
                <a:latin typeface="Liberation Mono"/>
              </a:rPr>
              <a:t>;</a:t>
            </a:r>
            <a:endParaRPr lang="en-US" dirty="0">
              <a:solidFill>
                <a:srgbClr val="990055"/>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ROWNUM</a:t>
            </a:r>
            <a:r>
              <a:rPr lang="en-US" dirty="0">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@Y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252551565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with ties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expression { ROW | ROWS } { ONLY | WITH TIES } ]</a:t>
            </a:r>
          </a:p>
        </p:txBody>
      </p:sp>
      <p:sp>
        <p:nvSpPr>
          <p:cNvPr id="4" name="Rectangle 3">
            <a:extLst>
              <a:ext uri="{FF2B5EF4-FFF2-40B4-BE49-F238E27FC236}">
                <a16:creationId xmlns:a16="http://schemas.microsoft.com/office/drawing/2014/main" id="{DC23CB35-DBF1-DA04-FB4C-91369FEAAB5F}"/>
              </a:ext>
            </a:extLst>
          </p:cNvPr>
          <p:cNvSpPr/>
          <p:nvPr/>
        </p:nvSpPr>
        <p:spPr>
          <a:xfrm>
            <a:off x="303539" y="5356373"/>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WITH TIES returns additional rows with the same sort key as the last row fetched. Note that if you use WITH TIES, you must specify an ORDER BY clause in the query. If you don’t, the query will not return the additional rows.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ORDER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job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WITH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TIES</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 with duplicates</a:t>
            </a:r>
          </a:p>
          <a:p>
            <a:pPr marL="285750" indent="-285750">
              <a:buFont typeface="Arial" panose="020B0604020202020204" pitchFamily="34" charset="0"/>
              <a:buChar char="•"/>
            </a:pPr>
            <a:endParaRPr lang="en-US" sz="600"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EXCEPT</a:t>
            </a:r>
            <a:r>
              <a:rPr lang="en-US" dirty="0">
                <a:latin typeface="Liberation Mono"/>
              </a:rPr>
              <a:t>(`user name`, pwd)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@X </a:t>
            </a:r>
            <a:r>
              <a:rPr lang="en-US" dirty="0">
                <a:solidFill>
                  <a:srgbClr val="0077AA"/>
                </a:solidFill>
                <a:latin typeface="Liberation Mono"/>
                <a:cs typeface="Arial" panose="020B0604020202020204" pitchFamily="34" charset="0"/>
              </a:rPr>
              <a:t>ROWS</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0077AA"/>
                </a:solidFill>
                <a:latin typeface="Liberation Mono"/>
                <a:cs typeface="Arial" panose="020B0604020202020204" pitchFamily="34" charset="0"/>
              </a:rPr>
              <a:t>TIES</a:t>
            </a:r>
            <a:r>
              <a:rPr lang="en-US" dirty="0">
                <a:latin typeface="Liberation Mono"/>
              </a:rPr>
              <a:t>; </a:t>
            </a:r>
            <a:r>
              <a:rPr lang="en-US" dirty="0">
                <a:solidFill>
                  <a:srgbClr val="39AE0A"/>
                </a:solidFill>
                <a:latin typeface="Liberation Mono"/>
                <a:cs typeface="Arial" panose="020B0604020202020204" pitchFamily="34" charset="0"/>
              </a:rPr>
              <a:t>// with duplicates</a:t>
            </a:r>
            <a:endParaRPr lang="en-IN" dirty="0">
              <a:latin typeface="Liberation Mono"/>
            </a:endParaRPr>
          </a:p>
        </p:txBody>
      </p:sp>
    </p:spTree>
    <p:extLst>
      <p:ext uri="{BB962C8B-B14F-4D97-AF65-F5344CB8AC3E}">
        <p14:creationId xmlns:p14="http://schemas.microsoft.com/office/powerpoint/2010/main" val="313104641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33323"/>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22" name="TextBox 21">
            <a:extLst>
              <a:ext uri="{FF2B5EF4-FFF2-40B4-BE49-F238E27FC236}">
                <a16:creationId xmlns:a16="http://schemas.microsoft.com/office/drawing/2014/main" id="{46C4C5BF-30FE-4521-B74B-D701D6CE5A08}"/>
              </a:ext>
            </a:extLst>
          </p:cNvPr>
          <p:cNvSpPr txBox="1"/>
          <p:nvPr/>
        </p:nvSpPr>
        <p:spPr>
          <a:xfrm>
            <a:off x="171826" y="4894709"/>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sp>
        <p:nvSpPr>
          <p:cNvPr id="4" name="TextBox 3">
            <a:extLst>
              <a:ext uri="{FF2B5EF4-FFF2-40B4-BE49-F238E27FC236}">
                <a16:creationId xmlns:a16="http://schemas.microsoft.com/office/drawing/2014/main" id="{808668D8-7BB2-40B6-8722-AD75065B3101}"/>
              </a:ext>
            </a:extLst>
          </p:cNvPr>
          <p:cNvSpPr txBox="1"/>
          <p:nvPr/>
        </p:nvSpPr>
        <p:spPr>
          <a:xfrm>
            <a:off x="3999634" y="2481033"/>
            <a:ext cx="4173213" cy="461665"/>
          </a:xfrm>
          <a:prstGeom prst="rect">
            <a:avLst/>
          </a:prstGeom>
          <a:noFill/>
        </p:spPr>
        <p:txBody>
          <a:bodyPr wrap="square" rtlCol="0">
            <a:spAutoFit/>
          </a:bodyPr>
          <a:lstStyle/>
          <a:p>
            <a:pPr algn="ctr"/>
            <a:r>
              <a:rPr lang="en-US" sz="2400" dirty="0">
                <a:solidFill>
                  <a:srgbClr val="610B38"/>
                </a:solidFill>
                <a:latin typeface="erdana"/>
              </a:rPr>
              <a:t>SUM, AVG, MAX, MIN, COUNT</a:t>
            </a:r>
            <a:endParaRPr lang="en-IN" sz="2400" b="0" i="0" dirty="0">
              <a:solidFill>
                <a:srgbClr val="610B38"/>
              </a:solidFill>
              <a:effectLst/>
              <a:latin typeface="erdana"/>
            </a:endParaRP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3034132" y="2979529"/>
            <a:ext cx="8822508" cy="1543543"/>
            <a:chOff x="1699040" y="3121804"/>
            <a:chExt cx="9653544" cy="154354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736003" cy="646331"/>
            </a:xfrm>
            <a:prstGeom prst="rect">
              <a:avLst/>
            </a:prstGeom>
            <a:noFill/>
          </p:spPr>
          <p:txBody>
            <a:bodyPr wrap="square">
              <a:spAutoFit/>
            </a:bodyPr>
            <a:lstStyle/>
            <a:p>
              <a:r>
                <a:rPr lang="en-US" b="1" dirty="0">
                  <a:solidFill>
                    <a:srgbClr val="610B38"/>
                  </a:solidFill>
                  <a:latin typeface="erdana"/>
                </a:rPr>
                <a:t>SUM</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erdana"/>
                </a:rPr>
                <a:t>AVG</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erdana"/>
                </a:rPr>
                <a:t>MAX</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 </a:t>
              </a:r>
            </a:p>
            <a:p>
              <a:r>
                <a:rPr lang="en-US" b="1" dirty="0">
                  <a:solidFill>
                    <a:srgbClr val="610B38"/>
                  </a:solidFill>
                  <a:latin typeface="erdana"/>
                </a:rPr>
                <a:t>MIN</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erdana"/>
                </a:rPr>
                <a:t>COUNT</a:t>
              </a:r>
              <a:r>
                <a:rPr lang="en-US" b="1" dirty="0">
                  <a:solidFill>
                    <a:schemeClr val="bg1">
                      <a:lumMod val="65000"/>
                    </a:schemeClr>
                  </a:solidFill>
                  <a:uFill>
                    <a:solidFill>
                      <a:srgbClr val="FF0000"/>
                    </a:solidFill>
                  </a:uFill>
                  <a:latin typeface="Liberation Mono"/>
                </a:rPr>
                <a:t>(</a:t>
              </a:r>
              <a:r>
                <a:rPr lang="en-US" b="1" dirty="0">
                  <a:latin typeface="erdana"/>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erdana"/>
                </a:rPr>
                <a:t>COUNT</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a:t>
              </a:r>
              <a:endParaRPr lang="en-IN" b="1" dirty="0"/>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36625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not allowed.</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400" dirty="0">
              <a:latin typeface="Palatino Linotype" panose="02040502050505030304" pitchFamily="18" charset="0"/>
              <a:cs typeface="Arial" panose="020B0604020202020204" pitchFamily="34" charset="0"/>
            </a:endParaRP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4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DD4A68"/>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DD4A68"/>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DD4A68"/>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DD4A68"/>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3807646373"/>
              </p:ext>
            </p:extLst>
          </p:nvPr>
        </p:nvGraphicFramePr>
        <p:xfrm>
          <a:off x="191344" y="2545432"/>
          <a:ext cx="11737305" cy="1102360"/>
        </p:xfrm>
        <a:graphic>
          <a:graphicData uri="http://schemas.openxmlformats.org/drawingml/2006/table">
            <a:tbl>
              <a:tblPr firstRow="1" bandRow="1">
                <a:tableStyleId>{2D5ABB26-0587-4C30-8999-92F81FD0307C}</a:tableStyleId>
              </a:tblPr>
              <a:tblGrid>
                <a:gridCol w="3739790">
                  <a:extLst>
                    <a:ext uri="{9D8B030D-6E8A-4147-A177-3AD203B41FA5}">
                      <a16:colId xmlns:a16="http://schemas.microsoft.com/office/drawing/2014/main" val="20000"/>
                    </a:ext>
                  </a:extLst>
                </a:gridCol>
                <a:gridCol w="560906">
                  <a:extLst>
                    <a:ext uri="{9D8B030D-6E8A-4147-A177-3AD203B41FA5}">
                      <a16:colId xmlns:a16="http://schemas.microsoft.com/office/drawing/2014/main" val="20001"/>
                    </a:ext>
                  </a:extLst>
                </a:gridCol>
                <a:gridCol w="560906">
                  <a:extLst>
                    <a:ext uri="{9D8B030D-6E8A-4147-A177-3AD203B41FA5}">
                      <a16:colId xmlns:a16="http://schemas.microsoft.com/office/drawing/2014/main" val="20002"/>
                    </a:ext>
                  </a:extLst>
                </a:gridCol>
                <a:gridCol w="560906">
                  <a:extLst>
                    <a:ext uri="{9D8B030D-6E8A-4147-A177-3AD203B41FA5}">
                      <a16:colId xmlns:a16="http://schemas.microsoft.com/office/drawing/2014/main" val="20003"/>
                    </a:ext>
                  </a:extLst>
                </a:gridCol>
                <a:gridCol w="560906">
                  <a:extLst>
                    <a:ext uri="{9D8B030D-6E8A-4147-A177-3AD203B41FA5}">
                      <a16:colId xmlns:a16="http://schemas.microsoft.com/office/drawing/2014/main" val="20004"/>
                    </a:ext>
                  </a:extLst>
                </a:gridCol>
                <a:gridCol w="560906">
                  <a:extLst>
                    <a:ext uri="{9D8B030D-6E8A-4147-A177-3AD203B41FA5}">
                      <a16:colId xmlns:a16="http://schemas.microsoft.com/office/drawing/2014/main" val="20005"/>
                    </a:ext>
                  </a:extLst>
                </a:gridCol>
                <a:gridCol w="560906">
                  <a:extLst>
                    <a:ext uri="{9D8B030D-6E8A-4147-A177-3AD203B41FA5}">
                      <a16:colId xmlns:a16="http://schemas.microsoft.com/office/drawing/2014/main" val="20006"/>
                    </a:ext>
                  </a:extLst>
                </a:gridCol>
                <a:gridCol w="560906">
                  <a:extLst>
                    <a:ext uri="{9D8B030D-6E8A-4147-A177-3AD203B41FA5}">
                      <a16:colId xmlns:a16="http://schemas.microsoft.com/office/drawing/2014/main" val="20007"/>
                    </a:ext>
                  </a:extLst>
                </a:gridCol>
                <a:gridCol w="560906">
                  <a:extLst>
                    <a:ext uri="{9D8B030D-6E8A-4147-A177-3AD203B41FA5}">
                      <a16:colId xmlns:a16="http://schemas.microsoft.com/office/drawing/2014/main" val="20008"/>
                    </a:ext>
                  </a:extLst>
                </a:gridCol>
                <a:gridCol w="560906">
                  <a:extLst>
                    <a:ext uri="{9D8B030D-6E8A-4147-A177-3AD203B41FA5}">
                      <a16:colId xmlns:a16="http://schemas.microsoft.com/office/drawing/2014/main" val="20009"/>
                    </a:ext>
                  </a:extLst>
                </a:gridCol>
                <a:gridCol w="560906">
                  <a:extLst>
                    <a:ext uri="{9D8B030D-6E8A-4147-A177-3AD203B41FA5}">
                      <a16:colId xmlns:a16="http://schemas.microsoft.com/office/drawing/2014/main" val="20010"/>
                    </a:ext>
                  </a:extLst>
                </a:gridCol>
                <a:gridCol w="2388455">
                  <a:extLst>
                    <a:ext uri="{9D8B030D-6E8A-4147-A177-3AD203B41FA5}">
                      <a16:colId xmlns:a16="http://schemas.microsoft.com/office/drawing/2014/main" val="20011"/>
                    </a:ext>
                  </a:extLst>
                </a:gridCol>
              </a:tblGrid>
              <a:tr h="370840">
                <a:tc>
                  <a:txBody>
                    <a:bodyPr/>
                    <a:lstStyle/>
                    <a:p>
                      <a:r>
                        <a:rPr lang="en-IN" dirty="0">
                          <a:latin typeface="Arial" panose="020B0604020202020204" pitchFamily="34" charset="0"/>
                          <a:cs typeface="Arial" panose="020B0604020202020204" pitchFamily="34" charset="0"/>
                        </a:rPr>
                        <a:t>ename</a:t>
                      </a:r>
                      <a:r>
                        <a:rPr lang="en-IN" baseline="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a:latin typeface="Arial" panose="020B0604020202020204" pitchFamily="34" charset="0"/>
                          <a:cs typeface="Arial" panose="020B0604020202020204" pitchFamily="34" charset="0"/>
                        </a:rPr>
                        <a:t> LENGTH</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248516"/>
                  </a:ext>
                </a:extLst>
              </a:tr>
            </a:tbl>
          </a:graphicData>
        </a:graphic>
      </p:graphicFrame>
      <p:sp>
        <p:nvSpPr>
          <p:cNvPr id="4" name="Rectangle 3"/>
          <p:cNvSpPr/>
          <p:nvPr/>
        </p:nvSpPr>
        <p:spPr>
          <a:xfrm>
            <a:off x="131679" y="167382"/>
            <a:ext cx="8700625"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character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 varchar varying (varchar)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p14="http://schemas.microsoft.com/office/powerpoint/2010/main" val="7805892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a:solidFill>
                  <a:srgbClr val="E75C0F"/>
                </a:solidFill>
                <a:latin typeface="Liberation Mono"/>
                <a:cs typeface="Arial" panose="020B0604020202020204" pitchFamily="34" charset="0"/>
              </a:rPr>
              <a:t>r </a:t>
            </a:r>
            <a:r>
              <a:rPr lang="en-US" sz="2400" dirty="0">
                <a:solidFill>
                  <a:srgbClr val="E75C0F"/>
                </a:solidFill>
                <a:latin typeface="Liberation Mono"/>
                <a:cs typeface="Arial" panose="020B0604020202020204" pitchFamily="34" charset="0"/>
              </a:rPr>
              <a:t>=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solidFill>
                  <a:schemeClr val="bg1">
                    <a:lumMod val="50000"/>
                  </a:schemeClr>
                </a:solidFill>
                <a:latin typeface="Liberation Mono"/>
              </a:rPr>
              <a:t>(</a:t>
            </a:r>
            <a:r>
              <a:rPr lang="en-US" dirty="0">
                <a:solidFill>
                  <a:srgbClr val="DD4A68"/>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solidFill>
                  <a:schemeClr val="bg1">
                    <a:lumMod val="50000"/>
                  </a:schemeClr>
                </a:solidFill>
                <a:latin typeface="Liberation Mono"/>
              </a:rPr>
              <a:t>(</a:t>
            </a:r>
            <a:r>
              <a:rPr lang="en-US" dirty="0">
                <a:solidFill>
                  <a:srgbClr val="DD4A68"/>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DD4A68"/>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478423"/>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 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endParaRPr lang="en-IN" dirty="0">
              <a:latin typeface="Palatino Linotype" panose="02040502050505030304" pitchFamily="18" charset="0"/>
              <a:cs typeface="Arial" panose="020B0604020202020204" pitchFamily="34" charset="0"/>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COUNT</a:t>
            </a:r>
            <a:r>
              <a:rPr lang="en-IN" dirty="0">
                <a:solidFill>
                  <a:schemeClr val="bg1">
                    <a:lumMod val="50000"/>
                  </a:schemeClr>
                </a:solidFill>
                <a:latin typeface="Liberation Mono"/>
              </a:rPr>
              <a:t>(</a:t>
            </a:r>
            <a:r>
              <a:rPr lang="en-IN" dirty="0">
                <a:solidFill>
                  <a:srgbClr val="A67F59"/>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16952A86-B136-4D19-8644-66E16D2A9D7C}"/>
              </a:ext>
            </a:extLst>
          </p:cNvPr>
          <p:cNvSpPr txBox="1"/>
          <p:nvPr/>
        </p:nvSpPr>
        <p:spPr>
          <a:xfrm>
            <a:off x="5807992" y="3717032"/>
            <a:ext cx="6264672" cy="3016210"/>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p:txBody>
      </p:sp>
    </p:spTree>
    <p:extLst>
      <p:ext uri="{BB962C8B-B14F-4D97-AF65-F5344CB8AC3E}">
        <p14:creationId xmlns:p14="http://schemas.microsoft.com/office/powerpoint/2010/main" val="5694395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csvread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4244041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a:t>
            </a:r>
            <a:r>
              <a:rPr lang="en-IN" sz="3200" i="1" dirty="0">
                <a:solidFill>
                  <a:srgbClr val="FF9900"/>
                </a:solidFill>
                <a:latin typeface="Arial" pitchFamily="34" charset="0"/>
                <a:cs typeface="Arial" pitchFamily="34" charset="0"/>
              </a:rPr>
              <a:t>csvread file with </a:t>
            </a:r>
            <a:r>
              <a:rPr lang="en-IN" sz="3200" i="1" dirty="0" err="1">
                <a:solidFill>
                  <a:srgbClr val="FF9900"/>
                </a:solidFill>
                <a:latin typeface="Arial" pitchFamily="34" charset="0"/>
                <a:cs typeface="Arial" pitchFamily="34" charset="0"/>
              </a:rPr>
              <a:t>headerline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212365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 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duration </a:t>
            </a:r>
            <a:r>
              <a:rPr lang="en-US" dirty="0">
                <a:solidFill>
                  <a:srgbClr val="0077AA"/>
                </a:solidFill>
                <a:latin typeface="Liberation Mono"/>
                <a:cs typeface="Arial" panose="020B0604020202020204" pitchFamily="34" charset="0"/>
              </a:rPr>
              <a:t>NULLS</a:t>
            </a:r>
            <a:r>
              <a:rPr lang="en-US" dirty="0">
                <a:latin typeface="Liberation Mono"/>
              </a:rPr>
              <a:t> </a:t>
            </a:r>
            <a:r>
              <a:rPr lang="en-US" dirty="0">
                <a:solidFill>
                  <a:srgbClr val="0077AA"/>
                </a:solidFill>
                <a:latin typeface="Liberation Mono"/>
                <a:cs typeface="Arial" panose="020B0604020202020204" pitchFamily="34" charset="0"/>
              </a:rPr>
              <a:t>LAST</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AS</a:t>
            </a:r>
            <a:r>
              <a:rPr lang="en-US" dirty="0">
                <a:latin typeface="Liberation Mono"/>
              </a:rPr>
              <a:t>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WHERE</a:t>
            </a:r>
            <a:r>
              <a:rPr lang="en-US" dirty="0">
                <a:latin typeface="Liberation Mono"/>
              </a:rPr>
              <a:t> duration </a:t>
            </a:r>
            <a:r>
              <a:rPr lang="en-US" dirty="0">
                <a:solidFill>
                  <a:schemeClr val="accent5">
                    <a:lumMod val="50000"/>
                  </a:schemeClr>
                </a:solidFill>
                <a:latin typeface="Liberation Mono"/>
              </a:rPr>
              <a:t>&gt;</a:t>
            </a:r>
            <a:r>
              <a:rPr lang="en-US" dirty="0">
                <a:latin typeface="Liberation Mono"/>
              </a:rPr>
              <a:t> 250;</a:t>
            </a:r>
            <a:r>
              <a:rPr lang="en-IN" dirty="0">
                <a:latin typeface="Liberation Mono"/>
              </a:rPr>
              <a:t> </a:t>
            </a:r>
          </a:p>
        </p:txBody>
      </p:sp>
    </p:spTree>
    <p:extLst>
      <p:ext uri="{BB962C8B-B14F-4D97-AF65-F5344CB8AC3E}">
        <p14:creationId xmlns:p14="http://schemas.microsoft.com/office/powerpoint/2010/main" val="20598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p14="http://schemas.microsoft.com/office/powerpoint/2010/main" val="3866513702"/>
              </p:ext>
            </p:extLst>
          </p:nvPr>
        </p:nvGraphicFramePr>
        <p:xfrm>
          <a:off x="119336" y="620688"/>
          <a:ext cx="11953328" cy="3840480"/>
        </p:xfrm>
        <a:graphic>
          <a:graphicData uri="http://schemas.openxmlformats.org/drawingml/2006/table">
            <a:tbl>
              <a:tblPr firstRow="1" bandRow="1">
                <a:tableStyleId>{5940675A-B579-460E-94D1-54222C63F5DA}</a:tableStyleId>
              </a:tblPr>
              <a:tblGrid>
                <a:gridCol w="4205800">
                  <a:extLst>
                    <a:ext uri="{9D8B030D-6E8A-4147-A177-3AD203B41FA5}">
                      <a16:colId xmlns:a16="http://schemas.microsoft.com/office/drawing/2014/main" val="20000"/>
                    </a:ext>
                  </a:extLst>
                </a:gridCol>
                <a:gridCol w="2058896">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81384">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Size</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Description</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sz="1800" dirty="0">
                          <a:latin typeface="Arial" panose="020B0604020202020204" pitchFamily="34" charset="0"/>
                          <a:cs typeface="Arial" panose="020B0604020202020204" pitchFamily="34" charset="0"/>
                        </a:rPr>
                        <a:t> [ (</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kumimoji="0" lang="en-US" sz="1800" b="0" kern="1200" dirty="0">
                          <a:solidFill>
                            <a:schemeClr val="tx1"/>
                          </a:solidFill>
                          <a:effectLst/>
                          <a:latin typeface="Arial" panose="020B0604020202020204" pitchFamily="34" charset="0"/>
                          <a:cs typeface="Arial" panose="020B0604020202020204" pitchFamily="34" charset="0"/>
                        </a:rPr>
                        <a:t>A Unicode String of fixed length. </a:t>
                      </a:r>
                      <a:r>
                        <a:rPr kumimoji="0" lang="en-US" sz="1800" b="0" i="0" kern="1200" dirty="0">
                          <a:solidFill>
                            <a:schemeClr val="tx1"/>
                          </a:solidFill>
                          <a:effectLst/>
                          <a:latin typeface="Arial" panose="020B0604020202020204" pitchFamily="34" charset="0"/>
                          <a:ea typeface="+mn-ea"/>
                          <a:cs typeface="Arial" panose="020B0604020202020204" pitchFamily="34" charset="0"/>
                        </a:rPr>
                        <a:t>If length is not specified, 1 character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kumimoji="0" lang="en-IN" sz="1800" b="0" i="0" kern="1200" dirty="0">
                          <a:solidFill>
                            <a:schemeClr val="tx1"/>
                          </a:solidFill>
                          <a:effectLst/>
                          <a:latin typeface="Arial" panose="020B0604020202020204" pitchFamily="34" charset="0"/>
                          <a:ea typeface="+mn-ea"/>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VARCHAR_IGNORECASE</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Represents a binary string (byte array) of fixed predefined length. If length is not specified, 1 byte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Represents a byte array. 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147424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50604</TotalTime>
  <Words>7620</Words>
  <Application>Microsoft Office PowerPoint</Application>
  <PresentationFormat>Widescreen</PresentationFormat>
  <Paragraphs>1028</Paragraphs>
  <Slides>86</Slides>
  <Notes>6</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86</vt:i4>
      </vt:variant>
    </vt:vector>
  </HeadingPairs>
  <TitlesOfParts>
    <vt:vector size="102" baseType="lpstr">
      <vt:lpstr>SimSun</vt:lpstr>
      <vt:lpstr>Arial</vt:lpstr>
      <vt:lpstr>Arial</vt:lpstr>
      <vt:lpstr>Bookman Old Style</vt:lpstr>
      <vt:lpstr>Calibri</vt:lpstr>
      <vt:lpstr>Cambria</vt:lpstr>
      <vt:lpstr>Consolas</vt:lpstr>
      <vt:lpstr>erdana</vt:lpstr>
      <vt:lpstr>Gill Sans MT</vt:lpstr>
      <vt:lpstr>Liberation Mono</vt:lpstr>
      <vt:lpstr>Palatino Linotype</vt:lpstr>
      <vt:lpstr>Segoe Print</vt:lpstr>
      <vt:lpstr>Segoe UI Light</vt:lpstr>
      <vt:lpstr>Wingdings</vt:lpstr>
      <vt:lpstr>Wingdings 3</vt:lpstr>
      <vt:lpstr>Origin</vt:lpstr>
      <vt:lpstr>Database Technologies – H2 Database</vt:lpstr>
      <vt:lpstr>PowerPoint Presentation</vt:lpstr>
      <vt:lpstr>PowerPoint Presentation</vt:lpstr>
      <vt:lpstr>PowerPoint Presentation</vt:lpstr>
      <vt:lpstr>SHOW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11335</cp:revision>
  <dcterms:created xsi:type="dcterms:W3CDTF">2015-10-09T06:09:34Z</dcterms:created>
  <dcterms:modified xsi:type="dcterms:W3CDTF">2023-05-13T10:11:19Z</dcterms:modified>
</cp:coreProperties>
</file>