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39" r:id="rId277"/>
    <p:sldId id="1503" r:id="rId278"/>
    <p:sldId id="1505" r:id="rId279"/>
    <p:sldId id="1537" r:id="rId280"/>
    <p:sldId id="1550" r:id="rId281"/>
    <p:sldId id="1538" r:id="rId282"/>
    <p:sldId id="1506" r:id="rId283"/>
    <p:sldId id="1507" r:id="rId284"/>
    <p:sldId id="1536" r:id="rId285"/>
    <p:sldId id="1508" r:id="rId286"/>
    <p:sldId id="1540" r:id="rId287"/>
    <p:sldId id="1541" r:id="rId288"/>
    <p:sldId id="1551" r:id="rId289"/>
    <p:sldId id="1552" r:id="rId290"/>
    <p:sldId id="1553" r:id="rId291"/>
    <p:sldId id="1554" r:id="rId292"/>
    <p:sldId id="1555" r:id="rId293"/>
    <p:sldId id="1556" r:id="rId294"/>
    <p:sldId id="1557" r:id="rId295"/>
    <p:sldId id="1558" r:id="rId296"/>
    <p:sldId id="1559" r:id="rId297"/>
    <p:sldId id="1560" r:id="rId298"/>
    <p:sldId id="1561" r:id="rId299"/>
    <p:sldId id="1087" r:id="rId3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presProps" Target="pres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mongoimport movie.csv collection</a:t>
            </a:r>
          </a:p>
        </p:txBody>
      </p:sp>
      <p:sp>
        <p:nvSpPr>
          <p:cNvPr id="11" name="Rectangle 10"/>
          <p:cNvSpPr/>
          <p:nvPr/>
        </p:nvSpPr>
        <p:spPr>
          <a:xfrm>
            <a:off x="287084" y="1327988"/>
            <a:ext cx="11639716" cy="28931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db.createCollection()</a:t>
            </a:r>
          </a:p>
        </p:txBody>
      </p:sp>
      <p:sp>
        <p:nvSpPr>
          <p:cNvPr id="2" name="Rectangle 1"/>
          <p:cNvSpPr/>
          <p:nvPr/>
        </p:nvSpPr>
        <p:spPr>
          <a:xfrm>
            <a:off x="262800" y="1302213"/>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a:t>
            </a:r>
          </a:p>
        </p:txBody>
      </p:sp>
      <p:sp>
        <p:nvSpPr>
          <p:cNvPr id="2" name="Rectangle 1"/>
          <p:cNvSpPr/>
          <p:nvPr/>
        </p:nvSpPr>
        <p:spPr>
          <a:xfrm>
            <a:off x="262800" y="1556792"/>
            <a:ext cx="11664000" cy="427809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490903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900" dirty="0">
                <a:solidFill>
                  <a:srgbClr val="6688CC"/>
                </a:solidFill>
                <a:latin typeface="Consolas" panose="020B0609020204030204" pitchFamily="49" charset="0"/>
              </a:rPr>
              <a:t> </a:t>
            </a:r>
            <a:endParaRPr lang="en-IN" sz="9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7" name="Rectangle 6"/>
          <p:cNvSpPr/>
          <p:nvPr/>
        </p:nvSpPr>
        <p:spPr>
          <a:xfrm>
            <a:off x="262800" y="1311146"/>
            <a:ext cx="11664000" cy="427809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2" name="Rectangle 1"/>
          <p:cNvSpPr/>
          <p:nvPr/>
        </p:nvSpPr>
        <p:spPr>
          <a:xfrm>
            <a:off x="119336" y="1568981"/>
            <a:ext cx="11953328"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556792"/>
            <a:ext cx="11953328" cy="52475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26270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EEBB"/>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insertMany()</a:t>
            </a:r>
          </a:p>
        </p:txBody>
      </p:sp>
      <p:sp>
        <p:nvSpPr>
          <p:cNvPr id="2" name="Rectangle 1"/>
          <p:cNvSpPr/>
          <p:nvPr/>
        </p:nvSpPr>
        <p:spPr>
          <a:xfrm>
            <a:off x="119336" y="1326535"/>
            <a:ext cx="11881320" cy="426270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3" name="Rectangle 2"/>
          <p:cNvSpPr/>
          <p:nvPr/>
        </p:nvSpPr>
        <p:spPr>
          <a:xfrm>
            <a:off x="262800" y="1568981"/>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2" name="Rectangle 1"/>
          <p:cNvSpPr/>
          <p:nvPr/>
        </p:nvSpPr>
        <p:spPr>
          <a:xfrm>
            <a:off x="119336" y="1610791"/>
            <a:ext cx="11953328" cy="477053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580594"/>
            <a:ext cx="1166400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find()</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483905"/>
            <a:ext cx="11953328" cy="5401479"/>
          </a:xfrm>
          <a:prstGeom prst="rect">
            <a:avLst/>
          </a:prstGeom>
        </p:spPr>
        <p:txBody>
          <a:bodyPr wrap="square">
            <a:spAutoFit/>
          </a:bodyPr>
          <a:lstStyle/>
          <a:p>
            <a:r>
              <a:rPr lang="en-IN" sz="1500" dirty="0">
                <a:solidFill>
                  <a:srgbClr val="225588"/>
                </a:solidFill>
                <a:latin typeface="Consolas" panose="020B0609020204030204" pitchFamily="49" charset="0"/>
              </a:rPr>
              <a:t>import</a:t>
            </a:r>
            <a:r>
              <a:rPr lang="en-IN" sz="1500" dirty="0">
                <a:solidFill>
                  <a:srgbClr val="6688CC"/>
                </a:solidFill>
                <a:latin typeface="Consolas" panose="020B0609020204030204" pitchFamily="49" charset="0"/>
              </a:rPr>
              <a:t> { MongoClient } </a:t>
            </a:r>
            <a:r>
              <a:rPr lang="en-IN" sz="1500" dirty="0">
                <a:solidFill>
                  <a:srgbClr val="225588"/>
                </a:solidFill>
                <a:latin typeface="Consolas" panose="020B0609020204030204" pitchFamily="49" charset="0"/>
              </a:rPr>
              <a:t>from</a:t>
            </a:r>
            <a:r>
              <a:rPr lang="en-IN" sz="1500" dirty="0">
                <a:solidFill>
                  <a:srgbClr val="6688CC"/>
                </a:solidFill>
                <a:latin typeface="Consolas" panose="020B0609020204030204" pitchFamily="49" charset="0"/>
              </a:rPr>
              <a:t> </a:t>
            </a:r>
            <a:r>
              <a:rPr lang="en-IN" sz="1500" dirty="0">
                <a:solidFill>
                  <a:srgbClr val="22AA44"/>
                </a:solidFill>
                <a:latin typeface="Consolas" panose="020B0609020204030204" pitchFamily="49" charset="0"/>
              </a:rPr>
              <a:t>"mongodb"</a:t>
            </a:r>
            <a:r>
              <a:rPr lang="en-IN" sz="1500" dirty="0">
                <a:solidFill>
                  <a:srgbClr val="6688CC"/>
                </a:solidFill>
                <a:latin typeface="Consolas" panose="020B0609020204030204" pitchFamily="49" charset="0"/>
              </a:rPr>
              <a:t>;</a:t>
            </a:r>
          </a:p>
          <a:p>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client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new</a:t>
            </a:r>
            <a:r>
              <a:rPr lang="en-IN" sz="15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"mongodb://192.168.100.91:27017"</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r>
            <a:br>
              <a:rPr lang="en-IN" sz="1500" dirty="0">
                <a:solidFill>
                  <a:srgbClr val="6688CC"/>
                </a:solidFill>
                <a:latin typeface="Consolas" panose="020B0609020204030204" pitchFamily="49" charset="0"/>
              </a:rPr>
            </a:br>
            <a:r>
              <a:rPr lang="en-IN" sz="1500" dirty="0">
                <a:solidFill>
                  <a:srgbClr val="225588"/>
                </a:solidFill>
                <a:latin typeface="Consolas" panose="020B0609020204030204" pitchFamily="49" charset="0"/>
              </a:rPr>
              <a:t>async</a:t>
            </a:r>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function</a:t>
            </a:r>
            <a:r>
              <a:rPr lang="en-IN" sz="1500" dirty="0">
                <a:solidFill>
                  <a:srgbClr val="6688CC"/>
                </a:solidFill>
                <a:latin typeface="Consolas" panose="020B0609020204030204" pitchFamily="49" charset="0"/>
              </a:rPr>
              <a:t> </a:t>
            </a:r>
            <a:r>
              <a:rPr lang="en-IN" sz="1500" dirty="0">
                <a:solidFill>
                  <a:srgbClr val="DDBB88"/>
                </a:solidFill>
                <a:latin typeface="Consolas" panose="020B0609020204030204" pitchFamily="49" charset="0"/>
              </a:rPr>
              <a:t>run</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try</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database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client.</a:t>
            </a:r>
            <a:r>
              <a:rPr lang="en-IN" sz="1500" dirty="0">
                <a:solidFill>
                  <a:srgbClr val="DDBB88"/>
                </a:solidFill>
                <a:latin typeface="Consolas" panose="020B0609020204030204" pitchFamily="49" charset="0"/>
              </a:rPr>
              <a:t>db</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"db1"</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e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project:{_id:</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relese: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color:</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director:</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gross: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for</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doc </a:t>
            </a:r>
            <a:r>
              <a:rPr lang="en-IN" sz="1500" dirty="0">
                <a:solidFill>
                  <a:srgbClr val="225588"/>
                </a:solidFill>
                <a:latin typeface="Consolas" panose="020B0609020204030204" pitchFamily="49" charset="0"/>
              </a:rPr>
              <a:t>of</a:t>
            </a:r>
            <a:r>
              <a:rPr lang="en-IN" sz="1500" dirty="0">
                <a:solidFill>
                  <a:srgbClr val="6688CC"/>
                </a:solidFill>
                <a:latin typeface="Consolas" panose="020B0609020204030204" pitchFamily="49" charset="0"/>
              </a:rPr>
              <a:t> cursor) {</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(doc._id, doc.relese, doc.color, doc.director, doc.movie_title, doc.genres, doc.gross);</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 </a:t>
            </a:r>
            <a:r>
              <a:rPr lang="en-IN" sz="1500" dirty="0">
                <a:solidFill>
                  <a:srgbClr val="225588"/>
                </a:solidFill>
                <a:latin typeface="Consolas" panose="020B0609020204030204" pitchFamily="49" charset="0"/>
              </a:rPr>
              <a:t>catch</a:t>
            </a:r>
            <a:r>
              <a:rPr lang="en-IN" sz="1500" dirty="0">
                <a:solidFill>
                  <a:srgbClr val="6688CC"/>
                </a:solidFill>
                <a:latin typeface="Consolas" panose="020B0609020204030204" pitchFamily="49" charset="0"/>
              </a:rPr>
              <a:t> (error) {</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(error.message);</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finally</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client.</a:t>
            </a:r>
            <a:r>
              <a:rPr lang="en-IN" sz="1500" dirty="0">
                <a:solidFill>
                  <a:srgbClr val="DDBB88"/>
                </a:solidFill>
                <a:latin typeface="Consolas" panose="020B0609020204030204" pitchFamily="49" charset="0"/>
              </a:rPr>
              <a:t>close</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"Client connection closed..."</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a:t>
            </a:r>
          </a:p>
          <a:p>
            <a:r>
              <a:rPr lang="en-IN" sz="1500" dirty="0">
                <a:solidFill>
                  <a:srgbClr val="DDBB88"/>
                </a:solidFill>
                <a:latin typeface="Consolas" panose="020B0609020204030204" pitchFamily="49" charset="0"/>
              </a:rPr>
              <a:t>run</a:t>
            </a:r>
            <a:r>
              <a:rPr lang="en-IN" sz="1500" dirty="0">
                <a:solidFill>
                  <a:srgbClr val="6688CC"/>
                </a:solidFill>
                <a:latin typeface="Consolas" panose="020B0609020204030204" pitchFamily="49" charset="0"/>
              </a:rPr>
              <a:t>();</a:t>
            </a:r>
            <a:endParaRPr lang="en-IN" sz="15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47328" y="1556792"/>
            <a:ext cx="12097344" cy="5047536"/>
          </a:xfrm>
          <a:prstGeom prst="rect">
            <a:avLst/>
          </a:prstGeom>
        </p:spPr>
        <p:txBody>
          <a:bodyPr wrap="square">
            <a:spAutoFit/>
          </a:bodyPr>
          <a:lstStyle/>
          <a:p>
            <a:r>
              <a:rPr lang="en-IN" sz="1400" dirty="0">
                <a:solidFill>
                  <a:srgbClr val="225588"/>
                </a:solidFill>
                <a:latin typeface="Consolas" panose="020B0609020204030204" pitchFamily="49" charset="0"/>
              </a:rPr>
              <a:t>import</a:t>
            </a:r>
            <a:r>
              <a:rPr lang="en-IN" sz="1400" dirty="0">
                <a:solidFill>
                  <a:srgbClr val="6688CC"/>
                </a:solidFill>
                <a:latin typeface="Consolas" panose="020B0609020204030204" pitchFamily="49" charset="0"/>
              </a:rPr>
              <a:t> { MongoClient } </a:t>
            </a:r>
            <a:r>
              <a:rPr lang="en-IN" sz="1400" dirty="0">
                <a:solidFill>
                  <a:srgbClr val="225588"/>
                </a:solidFill>
                <a:latin typeface="Consolas" panose="020B0609020204030204" pitchFamily="49" charset="0"/>
              </a:rPr>
              <a:t>from</a:t>
            </a:r>
            <a:r>
              <a:rPr lang="en-IN" sz="1400" dirty="0">
                <a:solidFill>
                  <a:srgbClr val="6688CC"/>
                </a:solidFill>
                <a:latin typeface="Consolas" panose="020B0609020204030204" pitchFamily="49" charset="0"/>
              </a:rPr>
              <a:t> </a:t>
            </a:r>
            <a:r>
              <a:rPr lang="en-IN" sz="1400" dirty="0">
                <a:solidFill>
                  <a:srgbClr val="22AA44"/>
                </a:solidFill>
                <a:latin typeface="Consolas" panose="020B0609020204030204" pitchFamily="49" charset="0"/>
              </a:rPr>
              <a:t>"mongodb"</a:t>
            </a:r>
            <a:r>
              <a:rPr lang="en-IN" sz="1400" dirty="0">
                <a:solidFill>
                  <a:srgbClr val="6688CC"/>
                </a:solidFill>
                <a:latin typeface="Consolas" panose="020B0609020204030204" pitchFamily="49" charset="0"/>
              </a:rPr>
              <a:t>;</a:t>
            </a:r>
          </a:p>
          <a:p>
            <a:r>
              <a:rPr lang="en-IN" sz="1400" i="1" dirty="0">
                <a:solidFill>
                  <a:srgbClr val="9966B8"/>
                </a:solidFill>
                <a:latin typeface="Consolas" panose="020B0609020204030204" pitchFamily="49" charset="0"/>
              </a:rPr>
              <a:t>const</a:t>
            </a:r>
            <a:r>
              <a:rPr lang="en-IN" sz="1400" dirty="0">
                <a:solidFill>
                  <a:srgbClr val="6688CC"/>
                </a:solidFill>
                <a:latin typeface="Consolas" panose="020B0609020204030204" pitchFamily="49" charset="0"/>
              </a:rPr>
              <a:t> client </a:t>
            </a:r>
            <a:r>
              <a:rPr lang="en-IN" sz="1400" dirty="0">
                <a:solidFill>
                  <a:srgbClr val="225588"/>
                </a:solidFill>
                <a:latin typeface="Consolas" panose="020B0609020204030204" pitchFamily="49" charset="0"/>
              </a:rPr>
              <a:t>=</a:t>
            </a:r>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new</a:t>
            </a:r>
            <a:r>
              <a:rPr lang="en-IN" sz="1400" dirty="0">
                <a:solidFill>
                  <a:srgbClr val="6688CC"/>
                </a:solidFill>
                <a:latin typeface="Consolas" panose="020B0609020204030204" pitchFamily="49" charset="0"/>
              </a:rPr>
              <a:t> </a:t>
            </a:r>
            <a:r>
              <a:rPr lang="en-IN" sz="1400" u="sng" dirty="0">
                <a:solidFill>
                  <a:srgbClr val="FF5A36"/>
                </a:solidFill>
                <a:latin typeface="Consolas" panose="020B0609020204030204" pitchFamily="49" charset="0"/>
              </a:rPr>
              <a:t>MongoClient</a:t>
            </a:r>
            <a:r>
              <a:rPr lang="en-IN" sz="1400" dirty="0">
                <a:solidFill>
                  <a:srgbClr val="6688CC"/>
                </a:solidFill>
                <a:latin typeface="Consolas" panose="020B0609020204030204" pitchFamily="49" charset="0"/>
              </a:rPr>
              <a:t>(</a:t>
            </a:r>
            <a:r>
              <a:rPr lang="en-IN" sz="1400" dirty="0">
                <a:solidFill>
                  <a:srgbClr val="22AA44"/>
                </a:solidFill>
                <a:latin typeface="Consolas" panose="020B0609020204030204" pitchFamily="49" charset="0"/>
              </a:rPr>
              <a:t>"mongodb://192.168.100.91:27017"</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a:r>
            <a:br>
              <a:rPr lang="en-IN" sz="1400" dirty="0">
                <a:solidFill>
                  <a:srgbClr val="6688CC"/>
                </a:solidFill>
                <a:latin typeface="Consolas" panose="020B0609020204030204" pitchFamily="49" charset="0"/>
              </a:rPr>
            </a:br>
            <a:r>
              <a:rPr lang="en-IN" sz="1400" dirty="0">
                <a:solidFill>
                  <a:srgbClr val="225588"/>
                </a:solidFill>
                <a:latin typeface="Consolas" panose="020B0609020204030204" pitchFamily="49" charset="0"/>
              </a:rPr>
              <a:t>async</a:t>
            </a:r>
            <a:r>
              <a:rPr lang="en-IN" sz="1400" dirty="0">
                <a:solidFill>
                  <a:srgbClr val="6688CC"/>
                </a:solidFill>
                <a:latin typeface="Consolas" panose="020B0609020204030204" pitchFamily="49" charset="0"/>
              </a:rPr>
              <a:t> </a:t>
            </a:r>
            <a:r>
              <a:rPr lang="en-IN" sz="1400" i="1" dirty="0">
                <a:solidFill>
                  <a:srgbClr val="9966B8"/>
                </a:solidFill>
                <a:latin typeface="Consolas" panose="020B0609020204030204" pitchFamily="49" charset="0"/>
              </a:rPr>
              <a:t>function</a:t>
            </a:r>
            <a:r>
              <a:rPr lang="en-IN" sz="1400" dirty="0">
                <a:solidFill>
                  <a:srgbClr val="6688CC"/>
                </a:solidFill>
                <a:latin typeface="Consolas" panose="020B0609020204030204" pitchFamily="49" charset="0"/>
              </a:rPr>
              <a:t> </a:t>
            </a:r>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try</a:t>
            </a:r>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a:t>
            </a:r>
            <a:r>
              <a:rPr lang="en-IN" sz="1400" i="1" dirty="0">
                <a:solidFill>
                  <a:srgbClr val="9966B8"/>
                </a:solidFill>
                <a:latin typeface="Consolas" panose="020B0609020204030204" pitchFamily="49" charset="0"/>
              </a:rPr>
              <a:t>const</a:t>
            </a:r>
            <a:r>
              <a:rPr lang="en-IN" sz="1400" dirty="0">
                <a:solidFill>
                  <a:srgbClr val="6688CC"/>
                </a:solidFill>
                <a:latin typeface="Consolas" panose="020B0609020204030204" pitchFamily="49" charset="0"/>
              </a:rPr>
              <a:t> database </a:t>
            </a:r>
            <a:r>
              <a:rPr lang="en-IN" sz="1400" dirty="0">
                <a:solidFill>
                  <a:srgbClr val="225588"/>
                </a:solidFill>
                <a:latin typeface="Consolas" panose="020B0609020204030204" pitchFamily="49" charset="0"/>
              </a:rPr>
              <a:t>=</a:t>
            </a:r>
            <a:r>
              <a:rPr lang="en-IN" sz="1400" dirty="0">
                <a:solidFill>
                  <a:srgbClr val="6688CC"/>
                </a:solidFill>
                <a:latin typeface="Consolas" panose="020B0609020204030204" pitchFamily="49" charset="0"/>
              </a:rPr>
              <a:t> client.</a:t>
            </a:r>
            <a:r>
              <a:rPr lang="en-IN" sz="1400" dirty="0">
                <a:solidFill>
                  <a:srgbClr val="DDBB88"/>
                </a:solidFill>
                <a:latin typeface="Consolas" panose="020B0609020204030204" pitchFamily="49" charset="0"/>
              </a:rPr>
              <a:t>db</a:t>
            </a:r>
            <a:r>
              <a:rPr lang="en-IN" sz="1400" dirty="0">
                <a:solidFill>
                  <a:srgbClr val="6688CC"/>
                </a:solidFill>
                <a:latin typeface="Consolas" panose="020B0609020204030204" pitchFamily="49" charset="0"/>
              </a:rPr>
              <a:t>(</a:t>
            </a:r>
            <a:r>
              <a:rPr lang="en-IN" sz="1400" dirty="0">
                <a:solidFill>
                  <a:srgbClr val="22AA44"/>
                </a:solidFill>
                <a:latin typeface="Consolas" panose="020B0609020204030204" pitchFamily="49" charset="0"/>
              </a:rPr>
              <a:t>"db1"</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a:t>
            </a:r>
            <a:r>
              <a:rPr lang="en-IN" sz="1400" i="1" dirty="0">
                <a:solidFill>
                  <a:srgbClr val="9966B8"/>
                </a:solidFill>
                <a:latin typeface="Consolas" panose="020B0609020204030204" pitchFamily="49" charset="0"/>
              </a:rPr>
              <a:t>const</a:t>
            </a:r>
            <a:r>
              <a:rPr lang="en-IN" sz="1400" dirty="0">
                <a:solidFill>
                  <a:srgbClr val="6688CC"/>
                </a:solidFill>
                <a:latin typeface="Consolas" panose="020B0609020204030204" pitchFamily="49" charset="0"/>
              </a:rPr>
              <a:t> e </a:t>
            </a:r>
            <a:r>
              <a:rPr lang="en-IN" sz="1400" dirty="0">
                <a:solidFill>
                  <a:srgbClr val="225588"/>
                </a:solidFill>
                <a:latin typeface="Consolas" panose="020B0609020204030204" pitchFamily="49" charset="0"/>
              </a:rPr>
              <a:t>=</a:t>
            </a:r>
            <a:r>
              <a:rPr lang="en-IN" sz="1400" dirty="0">
                <a:solidFill>
                  <a:srgbClr val="6688CC"/>
                </a:solidFill>
                <a:latin typeface="Consolas" panose="020B0609020204030204" pitchFamily="49" charset="0"/>
              </a:rPr>
              <a:t> database.</a:t>
            </a:r>
            <a:r>
              <a:rPr lang="en-IN" sz="1400" dirty="0">
                <a:solidFill>
                  <a:srgbClr val="DDBB88"/>
                </a:solidFill>
                <a:latin typeface="Consolas" panose="020B0609020204030204" pitchFamily="49" charset="0"/>
              </a:rPr>
              <a:t>collection</a:t>
            </a:r>
            <a:r>
              <a:rPr lang="en-IN" sz="1400" dirty="0">
                <a:solidFill>
                  <a:srgbClr val="6688CC"/>
                </a:solidFill>
                <a:latin typeface="Consolas" panose="020B0609020204030204" pitchFamily="49" charset="0"/>
              </a:rPr>
              <a:t>(</a:t>
            </a:r>
            <a:r>
              <a:rPr lang="en-IN" sz="1400" dirty="0">
                <a:solidFill>
                  <a:srgbClr val="22AA44"/>
                </a:solidFill>
                <a:latin typeface="Consolas" panose="020B0609020204030204" pitchFamily="49" charset="0"/>
              </a:rPr>
              <a:t>"movies"</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a:t>
            </a:r>
            <a:r>
              <a:rPr lang="en-IN" sz="1400" i="1" dirty="0">
                <a:solidFill>
                  <a:srgbClr val="9966B8"/>
                </a:solidFill>
                <a:latin typeface="Consolas" panose="020B0609020204030204" pitchFamily="49" charset="0"/>
              </a:rPr>
              <a:t>let</a:t>
            </a:r>
            <a:r>
              <a:rPr lang="en-IN" sz="1400" dirty="0">
                <a:solidFill>
                  <a:srgbClr val="6688CC"/>
                </a:solidFill>
                <a:latin typeface="Consolas" panose="020B0609020204030204" pitchFamily="49" charset="0"/>
              </a:rPr>
              <a:t> cnt </a:t>
            </a:r>
            <a:r>
              <a:rPr lang="en-IN" sz="1400" dirty="0">
                <a:solidFill>
                  <a:srgbClr val="225588"/>
                </a:solidFill>
                <a:latin typeface="Consolas" panose="020B0609020204030204" pitchFamily="49" charset="0"/>
              </a:rPr>
              <a:t>=</a:t>
            </a:r>
            <a:r>
              <a:rPr lang="en-IN" sz="1400" dirty="0">
                <a:solidFill>
                  <a:srgbClr val="6688CC"/>
                </a:solidFill>
                <a:latin typeface="Consolas" panose="020B0609020204030204" pitchFamily="49" charset="0"/>
              </a:rPr>
              <a:t> </a:t>
            </a:r>
            <a:r>
              <a:rPr lang="en-IN" sz="1400" dirty="0">
                <a:solidFill>
                  <a:srgbClr val="F280D0"/>
                </a:solidFill>
                <a:latin typeface="Consolas" panose="020B0609020204030204" pitchFamily="49" charset="0"/>
              </a:rPr>
              <a:t>1</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a:t>
            </a:r>
            <a:r>
              <a:rPr lang="en-IN" sz="1400" i="1" dirty="0">
                <a:solidFill>
                  <a:srgbClr val="9966B8"/>
                </a:solidFill>
                <a:latin typeface="Consolas" panose="020B0609020204030204" pitchFamily="49" charset="0"/>
              </a:rPr>
              <a:t>const</a:t>
            </a:r>
            <a:r>
              <a:rPr lang="en-IN" sz="1400" dirty="0">
                <a:solidFill>
                  <a:srgbClr val="6688CC"/>
                </a:solidFill>
                <a:latin typeface="Consolas" panose="020B0609020204030204" pitchFamily="49" charset="0"/>
              </a:rPr>
              <a:t> cursor </a:t>
            </a:r>
            <a:r>
              <a:rPr lang="en-IN" sz="1400" dirty="0">
                <a:solidFill>
                  <a:srgbClr val="225588"/>
                </a:solidFill>
                <a:latin typeface="Consolas" panose="020B0609020204030204" pitchFamily="49" charset="0"/>
              </a:rPr>
              <a:t>=</a:t>
            </a:r>
            <a:r>
              <a:rPr lang="en-IN" sz="1400" dirty="0">
                <a:solidFill>
                  <a:srgbClr val="6688CC"/>
                </a:solidFill>
                <a:latin typeface="Consolas" panose="020B0609020204030204" pitchFamily="49" charset="0"/>
              </a:rPr>
              <a:t> e.</a:t>
            </a:r>
            <a:r>
              <a:rPr lang="en-IN" sz="1400" dirty="0">
                <a:solidFill>
                  <a:srgbClr val="DDBB88"/>
                </a:solidFill>
                <a:latin typeface="Consolas" panose="020B0609020204030204" pitchFamily="49" charset="0"/>
              </a:rPr>
              <a:t>aggregate</a:t>
            </a:r>
            <a:r>
              <a:rPr lang="en-IN" sz="1400" dirty="0" smtClean="0">
                <a:solidFill>
                  <a:srgbClr val="6688CC"/>
                </a:solidFill>
                <a:latin typeface="Consolas" panose="020B0609020204030204" pitchFamily="49" charset="0"/>
              </a:rPr>
              <a:t>([{ $</a:t>
            </a:r>
            <a:r>
              <a:rPr lang="en-IN" sz="1400" dirty="0">
                <a:solidFill>
                  <a:srgbClr val="6688CC"/>
                </a:solidFill>
                <a:latin typeface="Consolas" panose="020B0609020204030204" pitchFamily="49" charset="0"/>
              </a:rPr>
              <a:t>match:{genres:</a:t>
            </a:r>
            <a:r>
              <a:rPr lang="en-IN" sz="1400" dirty="0">
                <a:solidFill>
                  <a:srgbClr val="22AA44"/>
                </a:solidFill>
                <a:latin typeface="Consolas" panose="020B0609020204030204" pitchFamily="49" charset="0"/>
              </a:rPr>
              <a:t>/</a:t>
            </a:r>
            <a:r>
              <a:rPr lang="en-IN" sz="1400" dirty="0">
                <a:solidFill>
                  <a:srgbClr val="225588"/>
                </a:solidFill>
                <a:latin typeface="Consolas" panose="020B0609020204030204" pitchFamily="49" charset="0"/>
              </a:rPr>
              <a:t>^</a:t>
            </a:r>
            <a:r>
              <a:rPr lang="en-IN" sz="1400" dirty="0">
                <a:solidFill>
                  <a:srgbClr val="22AA44"/>
                </a:solidFill>
                <a:latin typeface="Consolas" panose="020B0609020204030204" pitchFamily="49" charset="0"/>
              </a:rPr>
              <a:t>Horror</a:t>
            </a:r>
            <a:r>
              <a:rPr lang="en-IN" sz="1400" dirty="0" smtClean="0">
                <a:solidFill>
                  <a:srgbClr val="225588"/>
                </a:solidFill>
                <a:latin typeface="Consolas" panose="020B0609020204030204" pitchFamily="49" charset="0"/>
              </a:rPr>
              <a:t>$</a:t>
            </a:r>
            <a:r>
              <a:rPr lang="en-IN" sz="1400" dirty="0" smtClean="0">
                <a:solidFill>
                  <a:srgbClr val="22AA44"/>
                </a:solidFill>
                <a:latin typeface="Consolas" panose="020B0609020204030204" pitchFamily="49" charset="0"/>
              </a:rPr>
              <a:t>/ </a:t>
            </a:r>
            <a:r>
              <a:rPr lang="en-IN" sz="1400" dirty="0" smtClean="0">
                <a:solidFill>
                  <a:srgbClr val="6688CC"/>
                </a:solidFill>
                <a:latin typeface="Consolas" panose="020B0609020204030204" pitchFamily="49" charset="0"/>
              </a:rPr>
              <a:t>}}, { $</a:t>
            </a:r>
            <a:r>
              <a:rPr lang="en-IN" sz="1400" dirty="0">
                <a:solidFill>
                  <a:srgbClr val="6688CC"/>
                </a:solidFill>
                <a:latin typeface="Consolas" panose="020B0609020204030204" pitchFamily="49" charset="0"/>
              </a:rPr>
              <a:t>project:{_id:</a:t>
            </a:r>
            <a:r>
              <a:rPr lang="en-IN" sz="1400" dirty="0">
                <a:solidFill>
                  <a:srgbClr val="F280D0"/>
                </a:solidFill>
                <a:latin typeface="Consolas" panose="020B0609020204030204" pitchFamily="49" charset="0"/>
              </a:rPr>
              <a:t>true</a:t>
            </a:r>
            <a:r>
              <a:rPr lang="en-IN" sz="1400" dirty="0">
                <a:solidFill>
                  <a:srgbClr val="6688CC"/>
                </a:solidFill>
                <a:latin typeface="Consolas" panose="020B0609020204030204" pitchFamily="49" charset="0"/>
              </a:rPr>
              <a:t>, relese:</a:t>
            </a:r>
            <a:r>
              <a:rPr lang="en-IN" sz="1400" dirty="0">
                <a:solidFill>
                  <a:srgbClr val="F280D0"/>
                </a:solidFill>
                <a:latin typeface="Consolas" panose="020B0609020204030204" pitchFamily="49" charset="0"/>
              </a:rPr>
              <a:t>true</a:t>
            </a:r>
            <a:r>
              <a:rPr lang="en-IN" sz="1400" dirty="0">
                <a:solidFill>
                  <a:srgbClr val="6688CC"/>
                </a:solidFill>
                <a:latin typeface="Consolas" panose="020B0609020204030204" pitchFamily="49" charset="0"/>
              </a:rPr>
              <a:t>, color:</a:t>
            </a:r>
            <a:r>
              <a:rPr lang="en-IN" sz="1400" dirty="0">
                <a:solidFill>
                  <a:srgbClr val="F280D0"/>
                </a:solidFill>
                <a:latin typeface="Consolas" panose="020B0609020204030204" pitchFamily="49" charset="0"/>
              </a:rPr>
              <a:t>true</a:t>
            </a:r>
            <a:r>
              <a:rPr lang="en-IN" sz="1400" dirty="0">
                <a:solidFill>
                  <a:srgbClr val="6688CC"/>
                </a:solidFill>
                <a:latin typeface="Consolas" panose="020B0609020204030204" pitchFamily="49" charset="0"/>
              </a:rPr>
              <a:t>, </a:t>
            </a:r>
            <a:endParaRPr lang="en-IN" sz="1400" dirty="0" smtClean="0">
              <a:solidFill>
                <a:srgbClr val="6688CC"/>
              </a:solidFill>
              <a:latin typeface="Consolas" panose="020B0609020204030204" pitchFamily="49" charset="0"/>
            </a:endParaRPr>
          </a:p>
          <a:p>
            <a:r>
              <a:rPr lang="en-IN" sz="1400" dirty="0">
                <a:solidFill>
                  <a:srgbClr val="6688CC"/>
                </a:solidFill>
                <a:latin typeface="Consolas" panose="020B0609020204030204" pitchFamily="49" charset="0"/>
              </a:rPr>
              <a:t> </a:t>
            </a:r>
            <a:r>
              <a:rPr lang="en-IN" sz="1400" dirty="0" smtClean="0">
                <a:solidFill>
                  <a:srgbClr val="6688CC"/>
                </a:solidFill>
                <a:latin typeface="Consolas" panose="020B0609020204030204" pitchFamily="49" charset="0"/>
              </a:rPr>
              <a:t>                                      director:</a:t>
            </a:r>
            <a:r>
              <a:rPr lang="en-IN" sz="1400" dirty="0" smtClean="0">
                <a:solidFill>
                  <a:srgbClr val="F280D0"/>
                </a:solidFill>
                <a:latin typeface="Consolas" panose="020B0609020204030204" pitchFamily="49" charset="0"/>
              </a:rPr>
              <a:t>true</a:t>
            </a:r>
            <a:r>
              <a:rPr lang="en-IN" sz="1400" dirty="0">
                <a:solidFill>
                  <a:srgbClr val="6688CC"/>
                </a:solidFill>
                <a:latin typeface="Consolas" panose="020B0609020204030204" pitchFamily="49" charset="0"/>
              </a:rPr>
              <a:t>, movie_title:</a:t>
            </a:r>
            <a:r>
              <a:rPr lang="en-IN" sz="1400" dirty="0">
                <a:solidFill>
                  <a:srgbClr val="F280D0"/>
                </a:solidFill>
                <a:latin typeface="Consolas" panose="020B0609020204030204" pitchFamily="49" charset="0"/>
              </a:rPr>
              <a:t>true</a:t>
            </a:r>
            <a:r>
              <a:rPr lang="en-IN" sz="1400" dirty="0">
                <a:solidFill>
                  <a:srgbClr val="6688CC"/>
                </a:solidFill>
                <a:latin typeface="Consolas" panose="020B0609020204030204" pitchFamily="49" charset="0"/>
              </a:rPr>
              <a:t>, genres:</a:t>
            </a:r>
            <a:r>
              <a:rPr lang="en-IN" sz="1400" dirty="0">
                <a:solidFill>
                  <a:srgbClr val="F280D0"/>
                </a:solidFill>
                <a:latin typeface="Consolas" panose="020B0609020204030204" pitchFamily="49" charset="0"/>
              </a:rPr>
              <a:t>true</a:t>
            </a:r>
            <a:r>
              <a:rPr lang="en-IN" sz="1400" dirty="0">
                <a:solidFill>
                  <a:srgbClr val="6688CC"/>
                </a:solidFill>
                <a:latin typeface="Consolas" panose="020B0609020204030204" pitchFamily="49" charset="0"/>
              </a:rPr>
              <a:t>, </a:t>
            </a:r>
            <a:r>
              <a:rPr lang="en-IN" sz="1400" dirty="0" smtClean="0">
                <a:solidFill>
                  <a:srgbClr val="6688CC"/>
                </a:solidFill>
                <a:latin typeface="Consolas" panose="020B0609020204030204" pitchFamily="49" charset="0"/>
              </a:rPr>
              <a:t>gross:</a:t>
            </a:r>
            <a:r>
              <a:rPr lang="en-IN" sz="1400" dirty="0" smtClean="0">
                <a:solidFill>
                  <a:srgbClr val="F280D0"/>
                </a:solidFill>
                <a:latin typeface="Consolas" panose="020B0609020204030204" pitchFamily="49" charset="0"/>
              </a:rPr>
              <a:t>true </a:t>
            </a:r>
            <a:r>
              <a:rPr lang="en-IN" sz="1400" dirty="0" smtClean="0">
                <a:solidFill>
                  <a:srgbClr val="6688CC"/>
                </a:solidFill>
                <a:latin typeface="Consolas" panose="020B0609020204030204" pitchFamily="49" charset="0"/>
              </a:rPr>
              <a:t>}}]);</a:t>
            </a:r>
            <a:endParaRPr lang="en-IN" sz="1400" dirty="0">
              <a:solidFill>
                <a:srgbClr val="6688CC"/>
              </a:solidFill>
              <a:latin typeface="Consolas" panose="020B0609020204030204" pitchFamily="49" charset="0"/>
            </a:endParaRPr>
          </a:p>
          <a:p>
            <a:r>
              <a:rPr lang="en-IN" sz="1400" dirty="0">
                <a:solidFill>
                  <a:srgbClr val="6688CC"/>
                </a:solidFill>
                <a:latin typeface="Consolas" panose="020B0609020204030204" pitchFamily="49" charset="0"/>
              </a:rPr>
              <a:t> </a:t>
            </a:r>
            <a:r>
              <a:rPr lang="en-IN" sz="1400" dirty="0" smtClean="0">
                <a:solidFill>
                  <a:srgbClr val="6688CC"/>
                </a:solidFill>
                <a:latin typeface="Consolas" panose="020B0609020204030204" pitchFamily="49" charset="0"/>
              </a:rPr>
              <a:t> </a:t>
            </a:r>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for</a:t>
            </a:r>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await</a:t>
            </a:r>
            <a:r>
              <a:rPr lang="en-IN" sz="1400" dirty="0">
                <a:solidFill>
                  <a:srgbClr val="6688CC"/>
                </a:solidFill>
                <a:latin typeface="Consolas" panose="020B0609020204030204" pitchFamily="49" charset="0"/>
              </a:rPr>
              <a:t> (</a:t>
            </a:r>
            <a:r>
              <a:rPr lang="en-IN" sz="1400" i="1" dirty="0">
                <a:solidFill>
                  <a:srgbClr val="9966B8"/>
                </a:solidFill>
                <a:latin typeface="Consolas" panose="020B0609020204030204" pitchFamily="49" charset="0"/>
              </a:rPr>
              <a:t>const</a:t>
            </a:r>
            <a:r>
              <a:rPr lang="en-IN" sz="1400" dirty="0">
                <a:solidFill>
                  <a:srgbClr val="6688CC"/>
                </a:solidFill>
                <a:latin typeface="Consolas" panose="020B0609020204030204" pitchFamily="49" charset="0"/>
              </a:rPr>
              <a:t> doc </a:t>
            </a:r>
            <a:r>
              <a:rPr lang="en-IN" sz="1400" dirty="0">
                <a:solidFill>
                  <a:srgbClr val="225588"/>
                </a:solidFill>
                <a:latin typeface="Consolas" panose="020B0609020204030204" pitchFamily="49" charset="0"/>
              </a:rPr>
              <a:t>of</a:t>
            </a:r>
            <a:r>
              <a:rPr lang="en-IN" sz="1400" dirty="0">
                <a:solidFill>
                  <a:srgbClr val="6688CC"/>
                </a:solidFill>
                <a:latin typeface="Consolas" panose="020B0609020204030204" pitchFamily="49" charset="0"/>
              </a:rPr>
              <a:t> cursor) {</a:t>
            </a:r>
          </a:p>
          <a:p>
            <a:r>
              <a:rPr lang="en-IN" sz="1400" dirty="0">
                <a:solidFill>
                  <a:srgbClr val="6688CC"/>
                </a:solidFill>
                <a:latin typeface="Consolas" panose="020B0609020204030204" pitchFamily="49" charset="0"/>
              </a:rPr>
              <a:t>            console.</a:t>
            </a:r>
            <a:r>
              <a:rPr lang="en-IN" sz="1400" dirty="0">
                <a:solidFill>
                  <a:srgbClr val="DDBB88"/>
                </a:solidFill>
                <a:latin typeface="Consolas" panose="020B0609020204030204" pitchFamily="49" charset="0"/>
              </a:rPr>
              <a:t>log</a:t>
            </a:r>
            <a:r>
              <a:rPr lang="en-IN" sz="1400" dirty="0">
                <a:solidFill>
                  <a:srgbClr val="6688CC"/>
                </a:solidFill>
                <a:latin typeface="Consolas" panose="020B0609020204030204" pitchFamily="49" charset="0"/>
              </a:rPr>
              <a:t>(cnt, doc._id, doc.relese, doc.color, doc.director, doc.movie_title, doc.genres, doc.gross);</a:t>
            </a:r>
          </a:p>
          <a:p>
            <a:r>
              <a:rPr lang="en-IN" sz="1400" dirty="0">
                <a:solidFill>
                  <a:srgbClr val="6688CC"/>
                </a:solidFill>
                <a:latin typeface="Consolas" panose="020B0609020204030204" pitchFamily="49" charset="0"/>
              </a:rPr>
              <a:t>            cnt</a:t>
            </a:r>
            <a:r>
              <a:rPr lang="en-IN" sz="1400" dirty="0">
                <a:solidFill>
                  <a:srgbClr val="225588"/>
                </a:solidFill>
                <a:latin typeface="Consolas" panose="020B0609020204030204" pitchFamily="49" charset="0"/>
              </a:rPr>
              <a:t>++</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 </a:t>
            </a:r>
            <a:r>
              <a:rPr lang="en-IN" sz="1400" dirty="0">
                <a:solidFill>
                  <a:srgbClr val="225588"/>
                </a:solidFill>
                <a:latin typeface="Consolas" panose="020B0609020204030204" pitchFamily="49" charset="0"/>
              </a:rPr>
              <a:t>catch</a:t>
            </a:r>
            <a:r>
              <a:rPr lang="en-IN" sz="1400" dirty="0">
                <a:solidFill>
                  <a:srgbClr val="6688CC"/>
                </a:solidFill>
                <a:latin typeface="Consolas" panose="020B0609020204030204" pitchFamily="49" charset="0"/>
              </a:rPr>
              <a:t> (error) {</a:t>
            </a:r>
          </a:p>
          <a:p>
            <a:r>
              <a:rPr lang="en-IN" sz="1400" dirty="0">
                <a:solidFill>
                  <a:srgbClr val="6688CC"/>
                </a:solidFill>
                <a:latin typeface="Consolas" panose="020B0609020204030204" pitchFamily="49" charset="0"/>
              </a:rPr>
              <a:t>        console.</a:t>
            </a:r>
            <a:r>
              <a:rPr lang="en-IN" sz="1400" dirty="0">
                <a:solidFill>
                  <a:srgbClr val="DDBB88"/>
                </a:solidFill>
                <a:latin typeface="Consolas" panose="020B0609020204030204" pitchFamily="49" charset="0"/>
              </a:rPr>
              <a:t>log</a:t>
            </a:r>
            <a:r>
              <a:rPr lang="en-IN" sz="1400" dirty="0">
                <a:solidFill>
                  <a:srgbClr val="6688CC"/>
                </a:solidFill>
                <a:latin typeface="Consolas" panose="020B0609020204030204" pitchFamily="49" charset="0"/>
              </a:rPr>
              <a:t>(error.message);</a:t>
            </a:r>
          </a:p>
          <a:p>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a:t>
            </a:r>
            <a:r>
              <a:rPr lang="en-IN" sz="1400" dirty="0">
                <a:solidFill>
                  <a:srgbClr val="225588"/>
                </a:solidFill>
                <a:latin typeface="Consolas" panose="020B0609020204030204" pitchFamily="49" charset="0"/>
              </a:rPr>
              <a:t>finally</a:t>
            </a:r>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        client.</a:t>
            </a:r>
            <a:r>
              <a:rPr lang="en-IN" sz="1400" dirty="0">
                <a:solidFill>
                  <a:srgbClr val="DDBB88"/>
                </a:solidFill>
                <a:latin typeface="Consolas" panose="020B0609020204030204" pitchFamily="49" charset="0"/>
              </a:rPr>
              <a:t>close</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console.</a:t>
            </a:r>
            <a:r>
              <a:rPr lang="en-IN" sz="1400" dirty="0">
                <a:solidFill>
                  <a:srgbClr val="DDBB88"/>
                </a:solidFill>
                <a:latin typeface="Consolas" panose="020B0609020204030204" pitchFamily="49" charset="0"/>
              </a:rPr>
              <a:t>log</a:t>
            </a:r>
            <a:r>
              <a:rPr lang="en-IN" sz="1400" dirty="0">
                <a:solidFill>
                  <a:srgbClr val="6688CC"/>
                </a:solidFill>
                <a:latin typeface="Consolas" panose="020B0609020204030204" pitchFamily="49" charset="0"/>
              </a:rPr>
              <a:t>(</a:t>
            </a:r>
            <a:r>
              <a:rPr lang="en-IN" sz="1400" dirty="0">
                <a:solidFill>
                  <a:srgbClr val="22AA44"/>
                </a:solidFill>
                <a:latin typeface="Consolas" panose="020B0609020204030204" pitchFamily="49" charset="0"/>
              </a:rPr>
              <a:t>"Client connection closed..."</a:t>
            </a:r>
            <a:r>
              <a:rPr lang="en-IN" sz="1400" dirty="0">
                <a:solidFill>
                  <a:srgbClr val="6688CC"/>
                </a:solidFill>
                <a:latin typeface="Consolas" panose="020B0609020204030204" pitchFamily="49" charset="0"/>
              </a:rPr>
              <a:t>)</a:t>
            </a:r>
          </a:p>
          <a:p>
            <a:r>
              <a:rPr lang="en-IN" sz="1400" dirty="0">
                <a:solidFill>
                  <a:srgbClr val="6688CC"/>
                </a:solidFill>
                <a:latin typeface="Consolas" panose="020B0609020204030204" pitchFamily="49" charset="0"/>
              </a:rPr>
              <a:t>    }</a:t>
            </a:r>
          </a:p>
          <a:p>
            <a:r>
              <a:rPr lang="en-IN" sz="14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66648648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56783807"/>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25043350"/>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521844176"/>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07885584"/>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2676616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270534660"/>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771227846"/>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02925606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36329</TotalTime>
  <Words>23531</Words>
  <Application>Microsoft Office PowerPoint</Application>
  <PresentationFormat>Widescreen</PresentationFormat>
  <Paragraphs>2506</Paragraphs>
  <Slides>299</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299</vt:i4>
      </vt:variant>
    </vt:vector>
  </HeadingPairs>
  <TitlesOfParts>
    <vt:vector size="32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7370</cp:revision>
  <dcterms:created xsi:type="dcterms:W3CDTF">2015-10-09T06:09:34Z</dcterms:created>
  <dcterms:modified xsi:type="dcterms:W3CDTF">2024-05-11T11:38:02Z</dcterms:modified>
</cp:coreProperties>
</file>