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16" r:id="rId109"/>
    <p:sldId id="1017" r:id="rId110"/>
    <p:sldId id="947" r:id="rId111"/>
    <p:sldId id="948" r:id="rId112"/>
    <p:sldId id="1006" r:id="rId113"/>
    <p:sldId id="1007" r:id="rId114"/>
    <p:sldId id="1004" r:id="rId115"/>
    <p:sldId id="1005" r:id="rId116"/>
    <p:sldId id="1013" r:id="rId117"/>
    <p:sldId id="1014" r:id="rId118"/>
    <p:sldId id="1015" r:id="rId119"/>
    <p:sldId id="1009" r:id="rId120"/>
    <p:sldId id="1010" r:id="rId121"/>
    <p:sldId id="1011" r:id="rId122"/>
    <p:sldId id="1012" r:id="rId123"/>
    <p:sldId id="1018" r:id="rId124"/>
    <p:sldId id="1019" r:id="rId125"/>
    <p:sldId id="1026" r:id="rId126"/>
    <p:sldId id="1020" r:id="rId127"/>
    <p:sldId id="1021" r:id="rId128"/>
    <p:sldId id="1022" r:id="rId129"/>
    <p:sldId id="1023" r:id="rId130"/>
    <p:sldId id="1024" r:id="rId131"/>
    <p:sldId id="1025" r:id="rId132"/>
    <p:sldId id="1027" r:id="rId133"/>
    <p:sldId id="993" r:id="rId134"/>
    <p:sldId id="949" r:id="rId135"/>
    <p:sldId id="986" r:id="rId136"/>
    <p:sldId id="994" r:id="rId137"/>
    <p:sldId id="950" r:id="rId138"/>
    <p:sldId id="987" r:id="rId139"/>
    <p:sldId id="995" r:id="rId140"/>
    <p:sldId id="988" r:id="rId141"/>
    <p:sldId id="989" r:id="rId142"/>
    <p:sldId id="990" r:id="rId143"/>
    <p:sldId id="996" r:id="rId144"/>
    <p:sldId id="997" r:id="rId145"/>
    <p:sldId id="998" r:id="rId146"/>
    <p:sldId id="999" r:id="rId147"/>
    <p:sldId id="1000" r:id="rId148"/>
    <p:sldId id="1001" r:id="rId149"/>
    <p:sldId id="1003" r:id="rId150"/>
    <p:sldId id="644" r:id="rId151"/>
    <p:sldId id="854" r:id="rId152"/>
    <p:sldId id="645" r:id="rId153"/>
    <p:sldId id="855" r:id="rId154"/>
    <p:sldId id="545" r:id="rId155"/>
    <p:sldId id="1008" r:id="rId156"/>
    <p:sldId id="543" r:id="rId157"/>
    <p:sldId id="544" r:id="rId158"/>
    <p:sldId id="809" r:id="rId159"/>
    <p:sldId id="526" r:id="rId160"/>
    <p:sldId id="524" r:id="rId161"/>
    <p:sldId id="525" r:id="rId162"/>
    <p:sldId id="548" r:id="rId163"/>
    <p:sldId id="646" r:id="rId164"/>
    <p:sldId id="647" r:id="rId165"/>
    <p:sldId id="773" r:id="rId166"/>
    <p:sldId id="772" r:id="rId167"/>
    <p:sldId id="789" r:id="rId168"/>
    <p:sldId id="790" r:id="rId169"/>
    <p:sldId id="549" r:id="rId170"/>
    <p:sldId id="550" r:id="rId171"/>
    <p:sldId id="547" r:id="rId172"/>
    <p:sldId id="515" r:id="rId173"/>
    <p:sldId id="516" r:id="rId174"/>
    <p:sldId id="517" r:id="rId175"/>
    <p:sldId id="551" r:id="rId176"/>
    <p:sldId id="554" r:id="rId177"/>
    <p:sldId id="555" r:id="rId178"/>
    <p:sldId id="556" r:id="rId179"/>
    <p:sldId id="557" r:id="rId180"/>
    <p:sldId id="558" r:id="rId181"/>
    <p:sldId id="562" r:id="rId182"/>
    <p:sldId id="563" r:id="rId183"/>
    <p:sldId id="661" r:id="rId184"/>
    <p:sldId id="625" r:id="rId185"/>
    <p:sldId id="559" r:id="rId186"/>
    <p:sldId id="304" r:id="rId187"/>
    <p:sldId id="560" r:id="rId188"/>
    <p:sldId id="903" r:id="rId189"/>
    <p:sldId id="561" r:id="rId190"/>
    <p:sldId id="564" r:id="rId191"/>
    <p:sldId id="826" r:id="rId192"/>
    <p:sldId id="566" r:id="rId193"/>
    <p:sldId id="567" r:id="rId194"/>
    <p:sldId id="832" r:id="rId195"/>
    <p:sldId id="568" r:id="rId196"/>
    <p:sldId id="569" r:id="rId197"/>
    <p:sldId id="944" r:id="rId198"/>
    <p:sldId id="823" r:id="rId199"/>
    <p:sldId id="570" r:id="rId200"/>
    <p:sldId id="864" r:id="rId201"/>
    <p:sldId id="945" r:id="rId202"/>
    <p:sldId id="863" r:id="rId203"/>
    <p:sldId id="806" r:id="rId204"/>
    <p:sldId id="828" r:id="rId205"/>
    <p:sldId id="808" r:id="rId206"/>
    <p:sldId id="807" r:id="rId207"/>
    <p:sldId id="572" r:id="rId208"/>
    <p:sldId id="586" r:id="rId209"/>
    <p:sldId id="827" r:id="rId210"/>
    <p:sldId id="836" r:id="rId211"/>
    <p:sldId id="837" r:id="rId212"/>
    <p:sldId id="573" r:id="rId213"/>
    <p:sldId id="574" r:id="rId214"/>
    <p:sldId id="838" r:id="rId215"/>
    <p:sldId id="839" r:id="rId216"/>
    <p:sldId id="371" r:id="rId217"/>
    <p:sldId id="575" r:id="rId218"/>
    <p:sldId id="733" r:id="rId219"/>
    <p:sldId id="609" r:id="rId220"/>
    <p:sldId id="610" r:id="rId221"/>
    <p:sldId id="703" r:id="rId222"/>
    <p:sldId id="611" r:id="rId223"/>
    <p:sldId id="612" r:id="rId224"/>
    <p:sldId id="704" r:id="rId225"/>
    <p:sldId id="613" r:id="rId226"/>
    <p:sldId id="705" r:id="rId227"/>
    <p:sldId id="614" r:id="rId228"/>
    <p:sldId id="311" r:id="rId229"/>
    <p:sldId id="934" r:id="rId230"/>
    <p:sldId id="937" r:id="rId231"/>
    <p:sldId id="894" r:id="rId232"/>
    <p:sldId id="312" r:id="rId233"/>
    <p:sldId id="892" r:id="rId234"/>
    <p:sldId id="911" r:id="rId235"/>
    <p:sldId id="912" r:id="rId236"/>
    <p:sldId id="587" r:id="rId237"/>
    <p:sldId id="675" r:id="rId238"/>
    <p:sldId id="588" r:id="rId239"/>
    <p:sldId id="706" r:id="rId240"/>
    <p:sldId id="589" r:id="rId241"/>
    <p:sldId id="856" r:id="rId242"/>
    <p:sldId id="857" r:id="rId243"/>
    <p:sldId id="707" r:id="rId244"/>
    <p:sldId id="815" r:id="rId245"/>
    <p:sldId id="813" r:id="rId246"/>
    <p:sldId id="814" r:id="rId247"/>
    <p:sldId id="975" r:id="rId248"/>
    <p:sldId id="708" r:id="rId249"/>
    <p:sldId id="593" r:id="rId250"/>
    <p:sldId id="709" r:id="rId251"/>
    <p:sldId id="594" r:id="rId252"/>
    <p:sldId id="710" r:id="rId253"/>
    <p:sldId id="607" r:id="rId254"/>
    <p:sldId id="336" r:id="rId255"/>
    <p:sldId id="337" r:id="rId256"/>
    <p:sldId id="748" r:id="rId257"/>
    <p:sldId id="622" r:id="rId258"/>
    <p:sldId id="623" r:id="rId259"/>
    <p:sldId id="624" r:id="rId260"/>
    <p:sldId id="858" r:id="rId261"/>
    <p:sldId id="627" r:id="rId262"/>
    <p:sldId id="628" r:id="rId263"/>
    <p:sldId id="626" r:id="rId264"/>
    <p:sldId id="629" r:id="rId265"/>
    <p:sldId id="630" r:id="rId266"/>
    <p:sldId id="818" r:id="rId267"/>
    <p:sldId id="631" r:id="rId268"/>
    <p:sldId id="913" r:id="rId269"/>
    <p:sldId id="632" r:id="rId270"/>
    <p:sldId id="751" r:id="rId271"/>
    <p:sldId id="352" r:id="rId272"/>
    <p:sldId id="633" r:id="rId273"/>
    <p:sldId id="938" r:id="rId274"/>
    <p:sldId id="634" r:id="rId275"/>
    <p:sldId id="635" r:id="rId276"/>
    <p:sldId id="368" r:id="rId277"/>
    <p:sldId id="636" r:id="rId278"/>
    <p:sldId id="663" r:id="rId279"/>
    <p:sldId id="664" r:id="rId280"/>
    <p:sldId id="637" r:id="rId281"/>
    <p:sldId id="638" r:id="rId282"/>
    <p:sldId id="712" r:id="rId283"/>
    <p:sldId id="713" r:id="rId284"/>
    <p:sldId id="714" r:id="rId285"/>
    <p:sldId id="904" r:id="rId286"/>
    <p:sldId id="906" r:id="rId287"/>
    <p:sldId id="910" r:id="rId288"/>
    <p:sldId id="379" r:id="rId289"/>
    <p:sldId id="953" r:id="rId290"/>
    <p:sldId id="643" r:id="rId291"/>
    <p:sldId id="642" r:id="rId292"/>
    <p:sldId id="847" r:id="rId293"/>
    <p:sldId id="848" r:id="rId294"/>
    <p:sldId id="640" r:id="rId295"/>
    <p:sldId id="641" r:id="rId296"/>
    <p:sldId id="648" r:id="rId297"/>
    <p:sldId id="649" r:id="rId298"/>
    <p:sldId id="650" r:id="rId299"/>
    <p:sldId id="651" r:id="rId300"/>
    <p:sldId id="652" r:id="rId301"/>
    <p:sldId id="653" r:id="rId302"/>
    <p:sldId id="386" r:id="rId303"/>
    <p:sldId id="654" r:id="rId304"/>
    <p:sldId id="655" r:id="rId305"/>
    <p:sldId id="656" r:id="rId306"/>
    <p:sldId id="397" r:id="rId307"/>
    <p:sldId id="657" r:id="rId308"/>
    <p:sldId id="658" r:id="rId309"/>
    <p:sldId id="659" r:id="rId310"/>
    <p:sldId id="399" r:id="rId311"/>
    <p:sldId id="660" r:id="rId312"/>
    <p:sldId id="829" r:id="rId313"/>
    <p:sldId id="830" r:id="rId314"/>
    <p:sldId id="669" r:id="rId315"/>
    <p:sldId id="670" r:id="rId316"/>
    <p:sldId id="831" r:id="rId317"/>
    <p:sldId id="683" r:id="rId318"/>
    <p:sldId id="684" r:id="rId319"/>
    <p:sldId id="682" r:id="rId320"/>
    <p:sldId id="860" r:id="rId321"/>
    <p:sldId id="671" r:id="rId322"/>
    <p:sldId id="672" r:id="rId323"/>
    <p:sldId id="673" r:id="rId324"/>
    <p:sldId id="674" r:id="rId325"/>
    <p:sldId id="801" r:id="rId326"/>
    <p:sldId id="802" r:id="rId327"/>
    <p:sldId id="914" r:id="rId328"/>
    <p:sldId id="852" r:id="rId329"/>
    <p:sldId id="895" r:id="rId330"/>
    <p:sldId id="896" r:id="rId331"/>
    <p:sldId id="741" r:id="rId332"/>
    <p:sldId id="742" r:id="rId333"/>
    <p:sldId id="743"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AB294"/>
    <a:srgbClr val="7E4C2E"/>
    <a:srgbClr val="BBF2FD"/>
    <a:srgbClr val="962626"/>
    <a:srgbClr val="1A4D9A"/>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notesMaster" Target="notesMasters/notesMaster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presProps" Target="pres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commentAuthors" Target="commentAuthor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140</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141</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142</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253</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9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0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20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77108"/>
          </a:xfrm>
          <a:prstGeom prst="rect">
            <a:avLst/>
          </a:prstGeom>
          <a:solidFill>
            <a:srgbClr val="E0D612"/>
          </a:solidFill>
        </p:spPr>
        <p:txBody>
          <a:bodyPr wrap="square">
            <a:spAutoFit/>
          </a:bodyPr>
          <a:lstStyle/>
          <a:p>
            <a:r>
              <a:rPr lang="en-US" sz="1900" b="1" i="1" dirty="0">
                <a:solidFill>
                  <a:srgbClr val="FFFF00"/>
                </a:solidFill>
                <a:latin typeface="Arial" pitchFamily="34" charset="0"/>
                <a:cs typeface="Arial" pitchFamily="34" charset="0"/>
              </a:rPr>
              <a:t>OFFSET { integer-literal } {ROW | ROWS}</a:t>
            </a:r>
          </a:p>
          <a:p>
            <a:r>
              <a:rPr lang="en-US" sz="1900" b="1" i="1" dirty="0">
                <a:solidFill>
                  <a:srgbClr val="FFFF00"/>
                </a:solidFill>
                <a:latin typeface="Arial" pitchFamily="34" charset="0"/>
                <a:cs typeface="Arial" pitchFamily="34" charset="0"/>
              </a:rPr>
              <a:t>FETCH </a:t>
            </a:r>
            <a:r>
              <a:rPr lang="en-US" sz="1900" b="1" i="1" dirty="0" smtClean="0">
                <a:solidFill>
                  <a:srgbClr val="FFFF00"/>
                </a:solidFill>
                <a:latin typeface="Arial" pitchFamily="34" charset="0"/>
                <a:cs typeface="Arial" pitchFamily="34" charset="0"/>
              </a:rPr>
              <a:t>{FIRST </a:t>
            </a:r>
            <a:r>
              <a:rPr lang="en-US" sz="1900" b="1" i="1" dirty="0">
                <a:solidFill>
                  <a:srgbClr val="FFFF00"/>
                </a:solidFill>
                <a:latin typeface="Arial" pitchFamily="34" charset="0"/>
                <a:cs typeface="Arial" pitchFamily="34" charset="0"/>
              </a:rPr>
              <a:t>| </a:t>
            </a:r>
            <a:r>
              <a:rPr lang="en-US" sz="1900" b="1" i="1" dirty="0" smtClean="0">
                <a:solidFill>
                  <a:srgbClr val="FFFF00"/>
                </a:solidFill>
                <a:latin typeface="Arial" pitchFamily="34" charset="0"/>
                <a:cs typeface="Arial" pitchFamily="34" charset="0"/>
              </a:rPr>
              <a:t>NEXT} </a:t>
            </a:r>
            <a:r>
              <a:rPr lang="en-US" sz="1900" b="1" i="1" dirty="0">
                <a:solidFill>
                  <a:srgbClr val="FFFF00"/>
                </a:solidFill>
                <a:latin typeface="Arial" pitchFamily="34" charset="0"/>
                <a:cs typeface="Arial" pitchFamily="34" charset="0"/>
              </a:rPr>
              <a:t>[integer-literal] {ROW </a:t>
            </a:r>
            <a:r>
              <a:rPr lang="en-US" sz="1900" b="1" i="1" dirty="0" smtClean="0">
                <a:solidFill>
                  <a:srgbClr val="FFFF00"/>
                </a:solidFill>
                <a:latin typeface="Arial" pitchFamily="34" charset="0"/>
                <a:cs typeface="Arial" pitchFamily="34" charset="0"/>
              </a:rPr>
              <a:t>| ROWS</a:t>
            </a:r>
            <a:r>
              <a:rPr lang="en-US" sz="1900" b="1" i="1" dirty="0">
                <a:solidFill>
                  <a:srgbClr val="FFFF00"/>
                </a:solidFill>
                <a:latin typeface="Arial" pitchFamily="34" charset="0"/>
                <a:cs typeface="Arial" pitchFamily="34" charset="0"/>
              </a:rPr>
              <a:t>} </a:t>
            </a:r>
            <a:r>
              <a:rPr lang="en-US" sz="1900" b="1" i="1" dirty="0" smtClean="0">
                <a:solidFill>
                  <a:srgbClr val="FFFF00"/>
                </a:solidFill>
                <a:latin typeface="Arial" pitchFamily="34" charset="0"/>
                <a:cs typeface="Arial" pitchFamily="34" charset="0"/>
              </a:rPr>
              <a:t>{ONLY </a:t>
            </a:r>
            <a:r>
              <a:rPr lang="en-US" sz="1900" b="1" i="1" dirty="0">
                <a:solidFill>
                  <a:srgbClr val="FFFF00"/>
                </a:solidFill>
                <a:latin typeface="Arial" pitchFamily="34" charset="0"/>
                <a:cs typeface="Arial" pitchFamily="34" charset="0"/>
              </a:rPr>
              <a:t>|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514600"/>
            <a:ext cx="8873836"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2672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dbms_random.string (</a:t>
            </a:r>
            <a:r>
              <a:rPr lang="en-US" sz="2000" b="1" i="1" dirty="0" smtClean="0">
                <a:solidFill>
                  <a:srgbClr val="FFFF00"/>
                </a:solidFill>
                <a:latin typeface="Arial" pitchFamily="34" charset="0"/>
                <a:cs typeface="Arial" pitchFamily="34" charset="0"/>
              </a:rPr>
              <a:t>option </a:t>
            </a:r>
            <a:r>
              <a:rPr lang="en-US" sz="2000" b="1" i="1" dirty="0">
                <a:solidFill>
                  <a:srgbClr val="FFFF00"/>
                </a:solidFill>
                <a:latin typeface="Arial" pitchFamily="34" charset="0"/>
                <a:cs typeface="Arial" pitchFamily="34" charset="0"/>
              </a:rPr>
              <a:t>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 20)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dbms_random.value()</a:t>
            </a:r>
          </a:p>
          <a:p>
            <a:r>
              <a:rPr lang="en-US" sz="2000" b="1" i="1" dirty="0">
                <a:solidFill>
                  <a:srgbClr val="FFFF00"/>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(1,100)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326559"/>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ACC[EPT] variable [NUM[BER] | CHAR | DATE] [FOR[MAT] format] [DEF[AULT] default] [PROMPT text</a:t>
            </a:r>
            <a:r>
              <a:rPr lang="en-US" sz="2000" b="1" i="1" dirty="0" smtClean="0">
                <a:solidFill>
                  <a:srgbClr val="FFFF00"/>
                </a:solidFill>
                <a:latin typeface="Arial" pitchFamily="34" charset="0"/>
                <a:cs typeface="Arial" pitchFamily="34" charset="0"/>
              </a:rPr>
              <a:t>] [HIDE]</a:t>
            </a:r>
            <a:endParaRPr lang="en-US" sz="2000" b="1" i="1" dirty="0">
              <a:solidFill>
                <a:srgbClr val="FFFF00"/>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IN" sz="2400" b="1" i="1" dirty="0" smtClean="0">
                <a:solidFill>
                  <a:srgbClr val="FFFF00"/>
                </a:solidFill>
                <a:latin typeface="Arial" pitchFamily="34" charset="0"/>
                <a:cs typeface="Arial" pitchFamily="34" charset="0"/>
              </a:rPr>
              <a:t>sysdate, </a:t>
            </a:r>
            <a:r>
              <a:rPr lang="en-US" sz="2400" b="1" i="1" dirty="0">
                <a:solidFill>
                  <a:srgbClr val="FFFF00"/>
                </a:solidFill>
                <a:latin typeface="Arial" pitchFamily="34" charset="0"/>
                <a:cs typeface="Arial" pitchFamily="34" charset="0"/>
              </a:rPr>
              <a:t>systimestamp </a:t>
            </a:r>
            <a:r>
              <a:rPr lang="en-IN" sz="2400" b="1" i="1" dirty="0" smtClean="0">
                <a:solidFill>
                  <a:srgbClr val="FFFF00"/>
                </a:solidFill>
                <a:latin typeface="Arial" pitchFamily="34" charset="0"/>
                <a:cs typeface="Arial" pitchFamily="34" charset="0"/>
              </a:rPr>
              <a:t>current_date, </a:t>
            </a:r>
            <a:r>
              <a:rPr lang="en-US" sz="2400" b="1" i="1" dirty="0" smtClean="0">
                <a:solidFill>
                  <a:srgbClr val="FFFF00"/>
                </a:solidFill>
                <a:latin typeface="Arial" pitchFamily="34" charset="0"/>
                <a:cs typeface="Arial" pitchFamily="34" charset="0"/>
              </a:rPr>
              <a:t>current_timestamp</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a:t>SYSDATE</a:t>
            </a:r>
            <a:r>
              <a:rPr lang="en-US" dirty="0"/>
              <a:t> , </a:t>
            </a:r>
            <a:r>
              <a:rPr lang="en-US" b="1" dirty="0"/>
              <a:t>SYSTIMESTAMP</a:t>
            </a:r>
            <a:r>
              <a:rPr lang="en-US" dirty="0"/>
              <a:t> returns the Database's date and timestamp, whereas </a:t>
            </a:r>
            <a:r>
              <a:rPr lang="en-US" b="1" dirty="0" smtClean="0"/>
              <a:t>CURRENT_DATE</a:t>
            </a:r>
            <a:r>
              <a:rPr lang="en-US" dirty="0" smtClean="0"/>
              <a:t> ,</a:t>
            </a:r>
            <a:r>
              <a:rPr lang="en-US" dirty="0"/>
              <a:t> </a:t>
            </a:r>
            <a:r>
              <a:rPr lang="en-US" b="1" dirty="0" smtClean="0"/>
              <a:t>CURRENT_TIMESTAMP</a:t>
            </a:r>
            <a:r>
              <a:rPr lang="en-US" dirty="0"/>
              <a:t> returns the date and timestamp of the location from where you work.</a:t>
            </a:r>
            <a:endParaRPr lang="en-IN" b="1" dirty="0">
              <a:solidFill>
                <a:srgbClr val="222222"/>
              </a:solidFill>
              <a:latin typeface="arial" panose="020B0604020202020204" pitchFamily="34" charset="0"/>
            </a:endParaRPr>
          </a:p>
        </p:txBody>
      </p:sp>
      <p:sp>
        <p:nvSpPr>
          <p:cNvPr id="2" name="Rectangle 1"/>
          <p:cNvSpPr/>
          <p:nvPr/>
        </p:nvSpPr>
        <p:spPr>
          <a:xfrm>
            <a:off x="101531" y="2362200"/>
            <a:ext cx="8890067"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systimestamp</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a:t>
            </a:r>
            <a:r>
              <a:rPr lang="en-IN" dirty="0" smtClean="0"/>
              <a:t>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78914690"/>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616374499"/>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a:solidFill>
                  <a:schemeClr val="accent2">
                    <a:lumMod val="75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92010857"/>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a:solidFill>
                  <a:schemeClr val="accent2">
                    <a:lumMod val="75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1739063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accent2">
                    <a:lumMod val="75000"/>
                  </a:schemeClr>
                </a:solidFill>
                <a:latin typeface="Calibri" panose="020F0502020204030204" pitchFamily="34" charset="0"/>
              </a:rPr>
              <a:t>, </a:t>
            </a:r>
            <a:r>
              <a:rPr lang="en-US" sz="2200" dirty="0">
                <a:solidFill>
                  <a:schemeClr val="accent2">
                    <a:lumMod val="75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579039"/>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08687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56337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948592"/>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7F7F7F"/>
                </a:solidFill>
                <a:latin typeface="Calibri" panose="020F0502020204030204" pitchFamily="34" charset="0"/>
              </a:rPr>
              <a:t> '</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Arial" panose="020B0604020202020204" pitchFamily="34" charset="0"/>
                <a:ea typeface="Times New Roman" panose="02020603050405020304" pitchFamily="18" charset="0"/>
              </a:rPr>
              <a:t>select</a:t>
            </a:r>
            <a:r>
              <a:rPr lang="en-IN" sz="2200" dirty="0" smtClean="0">
                <a:latin typeface="Arial" panose="020B0604020202020204" pitchFamily="34" charset="0"/>
                <a:cs typeface="Arial" panose="020B0604020202020204" pitchFamily="34" charset="0"/>
              </a:rPr>
              <a:t> deptno, </a:t>
            </a:r>
            <a:r>
              <a:rPr lang="en-IN" sz="2200" dirty="0" smtClean="0">
                <a:solidFill>
                  <a:srgbClr val="DD4A68"/>
                </a:solidFill>
                <a:latin typeface="Arial" panose="020B0604020202020204" pitchFamily="34" charset="0"/>
                <a:ea typeface="Times New Roman" panose="02020603050405020304" pitchFamily="18" charset="0"/>
              </a:rPr>
              <a:t>case when </a:t>
            </a:r>
            <a:r>
              <a:rPr lang="en-IN" sz="2200" dirty="0" smtClean="0">
                <a:latin typeface="Arial" panose="020B0604020202020204" pitchFamily="34" charset="0"/>
                <a:cs typeface="Arial" panose="020B0604020202020204" pitchFamily="34" charset="0"/>
              </a:rPr>
              <a:t>deptno</a:t>
            </a:r>
            <a:r>
              <a:rPr lang="en-IN" sz="2200" dirty="0" smtClean="0">
                <a:latin typeface="Arial" panose="020B0604020202020204" pitchFamily="34" charset="0"/>
                <a:ea typeface="Times New Roman" panose="02020603050405020304" pitchFamily="18" charset="0"/>
              </a:rPr>
              <a:t> = 10 </a:t>
            </a:r>
            <a:r>
              <a:rPr lang="en-IN" sz="2200" dirty="0" smtClean="0">
                <a:solidFill>
                  <a:srgbClr val="DD4A68"/>
                </a:solidFill>
                <a:latin typeface="Arial" panose="020B0604020202020204" pitchFamily="34" charset="0"/>
                <a:ea typeface="Times New Roman" panose="02020603050405020304" pitchFamily="18" charset="0"/>
              </a:rPr>
              <a:t>then</a:t>
            </a:r>
            <a:r>
              <a:rPr lang="en-IN" sz="2200" dirty="0" smtClean="0">
                <a:latin typeface="Arial" panose="020B0604020202020204" pitchFamily="34" charset="0"/>
                <a:ea typeface="Times New Roman" panose="02020603050405020304" pitchFamily="18" charset="0"/>
              </a:rPr>
              <a:t> 'sales' </a:t>
            </a:r>
            <a:r>
              <a:rPr lang="en-IN" sz="2200" dirty="0" smtClean="0">
                <a:solidFill>
                  <a:srgbClr val="DD4A68"/>
                </a:solidFill>
                <a:latin typeface="Arial" panose="020B0604020202020204" pitchFamily="34" charset="0"/>
                <a:ea typeface="Times New Roman" panose="02020603050405020304" pitchFamily="18" charset="0"/>
              </a:rPr>
              <a:t>when </a:t>
            </a:r>
            <a:r>
              <a:rPr lang="en-IN" sz="2200" dirty="0" smtClean="0">
                <a:latin typeface="Arial" panose="020B0604020202020204" pitchFamily="34" charset="0"/>
                <a:cs typeface="Arial" panose="020B0604020202020204" pitchFamily="34" charset="0"/>
              </a:rPr>
              <a:t>deptno </a:t>
            </a:r>
            <a:r>
              <a:rPr lang="en-IN" sz="2200" dirty="0" smtClean="0">
                <a:latin typeface="Arial" panose="020B0604020202020204" pitchFamily="34" charset="0"/>
                <a:ea typeface="Times New Roman" panose="02020603050405020304" pitchFamily="18" charset="0"/>
              </a:rPr>
              <a:t>= 20 </a:t>
            </a:r>
            <a:r>
              <a:rPr lang="en-IN" sz="2200" dirty="0" smtClean="0">
                <a:solidFill>
                  <a:srgbClr val="DD4A68"/>
                </a:solidFill>
                <a:latin typeface="Arial" panose="020B0604020202020204" pitchFamily="34" charset="0"/>
                <a:ea typeface="Times New Roman" panose="02020603050405020304" pitchFamily="18" charset="0"/>
              </a:rPr>
              <a:t>then</a:t>
            </a:r>
            <a:r>
              <a:rPr lang="en-IN" sz="2200" dirty="0" smtClean="0">
                <a:latin typeface="Arial" panose="020B0604020202020204" pitchFamily="34" charset="0"/>
                <a:ea typeface="Times New Roman" panose="02020603050405020304" pitchFamily="18" charset="0"/>
              </a:rPr>
              <a:t> 'purchase'</a:t>
            </a:r>
            <a:r>
              <a:rPr lang="en-IN" sz="2200" dirty="0" smtClean="0">
                <a:solidFill>
                  <a:srgbClr val="DD4A68"/>
                </a:solidFill>
                <a:latin typeface="Arial" panose="020B0604020202020204" pitchFamily="34" charset="0"/>
                <a:ea typeface="Times New Roman" panose="02020603050405020304" pitchFamily="18" charset="0"/>
              </a:rPr>
              <a:t> else </a:t>
            </a:r>
            <a:r>
              <a:rPr lang="en-IN" sz="2200" dirty="0" smtClean="0">
                <a:latin typeface="Arial" panose="020B0604020202020204" pitchFamily="34" charset="0"/>
                <a:ea typeface="Times New Roman" panose="02020603050405020304" pitchFamily="18" charset="0"/>
              </a:rPr>
              <a:t>'n/a'</a:t>
            </a:r>
            <a:r>
              <a:rPr lang="en-IN" sz="2200" dirty="0" smtClean="0">
                <a:solidFill>
                  <a:srgbClr val="DD4A68"/>
                </a:solidFill>
                <a:latin typeface="Arial" panose="020B0604020202020204" pitchFamily="34" charset="0"/>
                <a:ea typeface="Times New Roman" panose="02020603050405020304" pitchFamily="18" charset="0"/>
              </a:rPr>
              <a:t> end </a:t>
            </a:r>
            <a:r>
              <a:rPr lang="en-IN" sz="2200" dirty="0" smtClean="0">
                <a:latin typeface="Arial" panose="020B0604020202020204" pitchFamily="34" charset="0"/>
                <a:ea typeface="Times New Roman" panose="02020603050405020304" pitchFamily="18" charset="0"/>
              </a:rPr>
              <a:t>r1</a:t>
            </a:r>
            <a:r>
              <a:rPr lang="en-IN" sz="2200" dirty="0" smtClean="0">
                <a:latin typeface="Arial" panose="020B0604020202020204" pitchFamily="34" charset="0"/>
                <a:cs typeface="Arial" panose="020B0604020202020204" pitchFamily="34" charset="0"/>
              </a:rPr>
              <a:t> </a:t>
            </a:r>
            <a:r>
              <a:rPr lang="en-IN" sz="2200" dirty="0" smtClean="0">
                <a:solidFill>
                  <a:srgbClr val="0077AA"/>
                </a:solidFill>
                <a:latin typeface="Arial" panose="020B0604020202020204" pitchFamily="34" charset="0"/>
                <a:ea typeface="Times New Roman" panose="02020603050405020304" pitchFamily="18" charset="0"/>
              </a:rPr>
              <a:t>from</a:t>
            </a:r>
            <a:r>
              <a:rPr lang="en-IN" sz="2200" dirty="0" smtClean="0">
                <a:latin typeface="Arial" panose="020B0604020202020204" pitchFamily="34" charset="0"/>
                <a:cs typeface="Arial" panose="020B0604020202020204" pitchFamily="34" charset="0"/>
              </a:rPr>
              <a:t> emp;</a:t>
            </a:r>
            <a:endParaRPr lang="en-IN" sz="2200" dirty="0">
              <a:latin typeface="Arial" panose="020B0604020202020204" pitchFamily="34" charset="0"/>
              <a:cs typeface="Arial" panose="020B060402020202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Functions</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22090</TotalTime>
  <Words>29102</Words>
  <Application>Microsoft Office PowerPoint</Application>
  <PresentationFormat>On-screen Show (4:3)</PresentationFormat>
  <Paragraphs>3992</Paragraphs>
  <Slides>446</Slides>
  <Notes>10</Notes>
  <HiddenSlides>79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446</vt:i4>
      </vt:variant>
    </vt:vector>
  </HeadingPairs>
  <TitlesOfParts>
    <vt:vector size="481"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4335</cp:revision>
  <dcterms:created xsi:type="dcterms:W3CDTF">2015-10-09T06:09:34Z</dcterms:created>
  <dcterms:modified xsi:type="dcterms:W3CDTF">2018-11-15T09:47:59Z</dcterms:modified>
</cp:coreProperties>
</file>