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1"/>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540" r:id="rId47"/>
    <p:sldId id="1541" r:id="rId48"/>
    <p:sldId id="1542" r:id="rId49"/>
    <p:sldId id="1543" r:id="rId50"/>
    <p:sldId id="1059" r:id="rId51"/>
    <p:sldId id="1060" r:id="rId52"/>
    <p:sldId id="1418" r:id="rId53"/>
    <p:sldId id="576" r:id="rId54"/>
    <p:sldId id="577" r:id="rId55"/>
    <p:sldId id="1474" r:id="rId56"/>
    <p:sldId id="1475" r:id="rId57"/>
    <p:sldId id="1476" r:id="rId58"/>
    <p:sldId id="1477" r:id="rId59"/>
    <p:sldId id="1478" r:id="rId60"/>
    <p:sldId id="1479" r:id="rId61"/>
    <p:sldId id="1481" r:id="rId62"/>
    <p:sldId id="625" r:id="rId63"/>
    <p:sldId id="1150" r:id="rId64"/>
    <p:sldId id="393" r:id="rId65"/>
    <p:sldId id="395" r:id="rId66"/>
    <p:sldId id="816" r:id="rId67"/>
    <p:sldId id="414" r:id="rId68"/>
    <p:sldId id="1535" r:id="rId69"/>
    <p:sldId id="1536" r:id="rId70"/>
    <p:sldId id="1532" r:id="rId71"/>
    <p:sldId id="1533" r:id="rId72"/>
    <p:sldId id="1534" r:id="rId73"/>
    <p:sldId id="1538" r:id="rId74"/>
    <p:sldId id="1539" r:id="rId75"/>
    <p:sldId id="1152" r:id="rId76"/>
    <p:sldId id="1153" r:id="rId77"/>
    <p:sldId id="1537" r:id="rId78"/>
    <p:sldId id="443" r:id="rId79"/>
    <p:sldId id="445" r:id="rId80"/>
    <p:sldId id="446" r:id="rId81"/>
    <p:sldId id="1293" r:id="rId82"/>
    <p:sldId id="1403" r:id="rId83"/>
    <p:sldId id="1290" r:id="rId84"/>
    <p:sldId id="1294" r:id="rId85"/>
    <p:sldId id="1283" r:id="rId86"/>
    <p:sldId id="788" r:id="rId87"/>
    <p:sldId id="1544" r:id="rId88"/>
    <p:sldId id="1545" r:id="rId89"/>
    <p:sldId id="1546"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85</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5/13/2023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53678783"/>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4054643324"/>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97396901"/>
              </p:ext>
            </p:extLst>
          </p:nvPr>
        </p:nvGraphicFramePr>
        <p:xfrm>
          <a:off x="191344" y="706204"/>
          <a:ext cx="11809312" cy="28503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'BAD', 'GOOD');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7030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a:t>
            </a:r>
            <a:r>
              <a:rPr lang="en-IN" dirty="0">
                <a:latin typeface="Liberation Mono"/>
                <a:ea typeface="Times New Roman" panose="02020603050405020304" pitchFamily="18" charset="0"/>
                <a:cs typeface="Arial" panose="020B0604020202020204" pitchFamily="34" charset="0"/>
              </a:rPr>
              <a:t>AS</a:t>
            </a:r>
            <a:r>
              <a:rPr lang="en-IN" dirty="0">
                <a:latin typeface="Liberation Mono"/>
                <a:cs typeface="Arial" panose="020B0604020202020204" pitchFamily="34" charset="0"/>
              </a:rPr>
              <a:t> `EmployeeName`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null-to-null comparisons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620688"/>
            <a:ext cx="6858048" cy="1015663"/>
          </a:xfrm>
          <a:prstGeom prst="rect">
            <a:avLst/>
          </a:prstGeom>
        </p:spPr>
        <p:txBody>
          <a:bodyPr wrap="square">
            <a:spAutoFit/>
          </a:bodyPr>
          <a:lstStyle/>
          <a:p>
            <a:pPr marL="342900" indent="-342900">
              <a:buFont typeface="Arial" pitchFamily="34" charset="0"/>
              <a:buChar char="•"/>
            </a:pPr>
            <a:r>
              <a:rPr lang="en-US" sz="2000" dirty="0">
                <a:solidFill>
                  <a:srgbClr val="006C86"/>
                </a:solidFill>
              </a:rPr>
              <a:t>NULL value does not occupy space in memory.</a:t>
            </a:r>
          </a:p>
          <a:p>
            <a:pPr marL="342900" indent="-342900">
              <a:buFont typeface="Arial" pitchFamily="34" charset="0"/>
              <a:buChar char="•"/>
            </a:pPr>
            <a:r>
              <a:rPr lang="en-US" sz="2000" dirty="0">
                <a:solidFill>
                  <a:srgbClr val="006C86"/>
                </a:solidFill>
              </a:rPr>
              <a:t>NULL value is independent of data type.</a:t>
            </a:r>
          </a:p>
          <a:p>
            <a:pPr marL="342900" indent="-342900">
              <a:buFont typeface="Arial" pitchFamily="34" charset="0"/>
              <a:buChar char="•"/>
            </a:pPr>
            <a:r>
              <a:rPr lang="en-US" sz="2000" dirty="0">
                <a:solidFill>
                  <a:srgbClr val="006C86"/>
                </a:solidFill>
              </a:rPr>
              <a:t>NULL can be written in any lettercase.</a:t>
            </a:r>
          </a:p>
        </p:txBody>
      </p:sp>
      <p:sp>
        <p:nvSpPr>
          <p:cNvPr id="5" name="TextBox 4">
            <a:extLst>
              <a:ext uri="{FF2B5EF4-FFF2-40B4-BE49-F238E27FC236}">
                <a16:creationId xmlns:a16="http://schemas.microsoft.com/office/drawing/2014/main" id="{C976A225-097B-180E-824B-59D7C38A0005}"/>
              </a:ext>
            </a:extLst>
          </p:cNvPr>
          <p:cNvSpPr txBox="1"/>
          <p:nvPr/>
        </p:nvSpPr>
        <p:spPr>
          <a:xfrm>
            <a:off x="479376" y="4581128"/>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5189047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pSp>
        <p:nvGrpSpPr>
          <p:cNvPr id="3" name="Group 2">
            <a:extLst>
              <a:ext uri="{FF2B5EF4-FFF2-40B4-BE49-F238E27FC236}">
                <a16:creationId xmlns:a16="http://schemas.microsoft.com/office/drawing/2014/main" id="{21BDB1A3-9F7D-4DFB-8C5A-383AABE838BE}"/>
              </a:ext>
            </a:extLst>
          </p:cNvPr>
          <p:cNvGrpSpPr/>
          <p:nvPr/>
        </p:nvGrpSpPr>
        <p:grpSpPr>
          <a:xfrm>
            <a:off x="263352" y="4293096"/>
            <a:ext cx="8495194" cy="584200"/>
            <a:chOff x="1676182" y="4191000"/>
            <a:chExt cx="8495194" cy="584200"/>
          </a:xfrm>
        </p:grpSpPr>
        <p:pic>
          <p:nvPicPr>
            <p:cNvPr id="2" name="Picture 1"/>
            <p:cNvPicPr>
              <a:picLocks noChangeAspect="1"/>
            </p:cNvPicPr>
            <p:nvPr/>
          </p:nvPicPr>
          <p:blipFill>
            <a:blip r:embed="rId2" cstate="print"/>
            <a:stretch>
              <a:fillRect/>
            </a:stretch>
          </p:blipFill>
          <p:spPr>
            <a:xfrm>
              <a:off x="1676182" y="4191000"/>
              <a:ext cx="8457100" cy="584200"/>
            </a:xfrm>
            <a:prstGeom prst="rect">
              <a:avLst/>
            </a:prstGeom>
          </p:spPr>
        </p:pic>
        <p:sp>
          <p:nvSpPr>
            <p:cNvPr id="8" name="Rectangle 7"/>
            <p:cNvSpPr/>
            <p:nvPr/>
          </p:nvSpPr>
          <p:spPr>
            <a:xfrm>
              <a:off x="6819012" y="4209258"/>
              <a:ext cx="3352364"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206210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MySQL specific </a:t>
            </a:r>
            <a:r>
              <a:rPr lang="en-IN" b="1" dirty="0">
                <a:solidFill>
                  <a:schemeClr val="accent6">
                    <a:lumMod val="50000"/>
                  </a:schemeClr>
                </a:solidFill>
                <a:latin typeface="arial" panose="020B0604020202020204" pitchFamily="34" charset="0"/>
              </a:rPr>
              <a:t>&lt;=&gt;</a:t>
            </a:r>
            <a:r>
              <a:rPr lang="en-IN" dirty="0">
                <a:solidFill>
                  <a:srgbClr val="222222"/>
                </a:solidFill>
                <a:latin typeface="arial" panose="020B0604020202020204" pitchFamily="34" charset="0"/>
              </a:rPr>
              <a:t> comparison operator is used for NULL-to-NULL comparisons.</a:t>
            </a:r>
          </a:p>
        </p:txBody>
      </p:sp>
      <p:cxnSp>
        <p:nvCxnSpPr>
          <p:cNvPr id="6" name="Straight Connector 5">
            <a:extLst>
              <a:ext uri="{FF2B5EF4-FFF2-40B4-BE49-F238E27FC236}">
                <a16:creationId xmlns:a16="http://schemas.microsoft.com/office/drawing/2014/main" id="{6F18E359-E157-4B89-BD1A-03C55C8F70E8}"/>
              </a:ext>
            </a:extLst>
          </p:cNvPr>
          <p:cNvCxnSpPr/>
          <p:nvPr/>
        </p:nvCxnSpPr>
        <p:spPr>
          <a:xfrm flipV="1">
            <a:off x="263352" y="3429000"/>
            <a:ext cx="11449272" cy="117177"/>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9B91911-2077-A304-DD1C-EE2937A8CD2F}"/>
              </a:ext>
            </a:extLst>
          </p:cNvPr>
          <p:cNvSpPr txBox="1"/>
          <p:nvPr/>
        </p:nvSpPr>
        <p:spPr>
          <a:xfrm>
            <a:off x="263352" y="5190291"/>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0033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SELECT</a:t>
            </a:r>
            <a:r>
              <a:rPr lang="en-US">
                <a:latin typeface="Liberation Mono"/>
              </a:rPr>
              <a:t> </a:t>
            </a:r>
            <a:r>
              <a:rPr lang="en-US">
                <a:solidFill>
                  <a:srgbClr val="803A69"/>
                </a:solidFill>
                <a:latin typeface="Liberation Mono"/>
              </a:rPr>
              <a:t>ROWNUM</a:t>
            </a:r>
            <a:r>
              <a:rPr lang="en-US">
                <a:latin typeface="Liberation Mono"/>
                <a:cs typeface="Arial" panose="020B0604020202020204" pitchFamily="34" charset="0"/>
              </a:rPr>
              <a:t>(), </a:t>
            </a:r>
            <a:r>
              <a:rPr lang="en-US">
                <a:solidFill>
                  <a:srgbClr val="A67F59"/>
                </a:solidFill>
                <a:latin typeface="Liberation Mono"/>
              </a:rPr>
              <a:t>*</a:t>
            </a:r>
            <a:r>
              <a:rPr lang="en-US">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868593"/>
            <a:ext cx="11526016" cy="280076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endParaRPr lang="en-US"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481033"/>
            <a:ext cx="4173213" cy="461665"/>
          </a:xfrm>
          <a:prstGeom prst="rect">
            <a:avLst/>
          </a:prstGeom>
          <a:noFill/>
        </p:spPr>
        <p:txBody>
          <a:bodyPr wrap="square" rtlCol="0">
            <a:spAutoFit/>
          </a:bodyPr>
          <a:lstStyle/>
          <a:p>
            <a:pPr algn="ctr"/>
            <a:r>
              <a:rPr lang="en-US" sz="2400" dirty="0">
                <a:solidFill>
                  <a:srgbClr val="610B38"/>
                </a:solidFill>
                <a:latin typeface="erdana"/>
              </a:rPr>
              <a:t>SUM, AVG, MAX, MIN, COUNT</a:t>
            </a:r>
            <a:endParaRPr lang="en-IN" sz="2400" b="0" i="0" dirty="0">
              <a:solidFill>
                <a:srgbClr val="610B38"/>
              </a:solidFill>
              <a:effectLst/>
              <a:latin typeface="erdana"/>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3034132" y="2979529"/>
            <a:ext cx="8822508" cy="1543543"/>
            <a:chOff x="1699040" y="3121804"/>
            <a:chExt cx="9653544" cy="154354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not allowed.</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a:solidFill>
                  <a:srgbClr val="E75C0F"/>
                </a:solidFill>
                <a:latin typeface="Liberation Mono"/>
                <a:cs typeface="Arial" panose="020B0604020202020204" pitchFamily="34" charset="0"/>
              </a:rPr>
              <a:t>r </a:t>
            </a:r>
            <a:r>
              <a:rPr lang="en-US" sz="2400" dirty="0">
                <a:solidFill>
                  <a:srgbClr val="E75C0F"/>
                </a:solidFill>
                <a:latin typeface="Liberation Mono"/>
                <a:cs typeface="Arial" panose="020B0604020202020204" pitchFamily="34" charset="0"/>
              </a:rPr>
              <a:t>=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76487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50629</TotalTime>
  <Words>7837</Words>
  <Application>Microsoft Office PowerPoint</Application>
  <PresentationFormat>Widescreen</PresentationFormat>
  <Paragraphs>1050</Paragraphs>
  <Slides>89</Slides>
  <Notes>6</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89</vt:i4>
      </vt:variant>
    </vt:vector>
  </HeadingPairs>
  <TitlesOfParts>
    <vt:vector size="105" baseType="lpstr">
      <vt:lpstr>SimSun</vt:lpstr>
      <vt:lpstr>Arial</vt:lpstr>
      <vt:lpstr>Arial</vt:lpstr>
      <vt:lpstr>Bookman Old Style</vt:lpstr>
      <vt:lpstr>Calibri</vt:lpstr>
      <vt:lpstr>Cambria</vt:lpstr>
      <vt:lpstr>Consolas</vt:lpstr>
      <vt:lpstr>erdana</vt:lpstr>
      <vt:lpstr>Gill Sans MT</vt:lpstr>
      <vt:lpstr>Liberation Mono</vt:lpstr>
      <vt:lpstr>Palatino Linotype</vt:lpstr>
      <vt:lpstr>Segoe Print</vt:lpstr>
      <vt:lpstr>Segoe UI Light</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11346</cp:revision>
  <dcterms:created xsi:type="dcterms:W3CDTF">2015-10-09T06:09:34Z</dcterms:created>
  <dcterms:modified xsi:type="dcterms:W3CDTF">2023-05-13T10:59:17Z</dcterms:modified>
</cp:coreProperties>
</file>