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slides/slide445.xml" ContentType="application/vnd.openxmlformats-officedocument.presentationml.slide+xml"/>
  <Override PartName="/ppt/slides/slide446.xml" ContentType="application/vnd.openxmlformats-officedocument.presentationml.slide+xml"/>
  <Override PartName="/ppt/slides/slide447.xml" ContentType="application/vnd.openxmlformats-officedocument.presentationml.slide+xml"/>
  <Override PartName="/ppt/slides/slide448.xml" ContentType="application/vnd.openxmlformats-officedocument.presentationml.slide+xml"/>
  <Override PartName="/ppt/slides/slide449.xml" ContentType="application/vnd.openxmlformats-officedocument.presentationml.slide+xml"/>
  <Override PartName="/ppt/slides/slide450.xml" ContentType="application/vnd.openxmlformats-officedocument.presentationml.slide+xml"/>
  <Override PartName="/ppt/slides/slide451.xml" ContentType="application/vnd.openxmlformats-officedocument.presentationml.slide+xml"/>
  <Override PartName="/ppt/slides/slide452.xml" ContentType="application/vnd.openxmlformats-officedocument.presentationml.slide+xml"/>
  <Override PartName="/ppt/slides/slide453.xml" ContentType="application/vnd.openxmlformats-officedocument.presentationml.slide+xml"/>
  <Override PartName="/ppt/slides/slide454.xml" ContentType="application/vnd.openxmlformats-officedocument.presentationml.slide+xml"/>
  <Override PartName="/ppt/slides/slide455.xml" ContentType="application/vnd.openxmlformats-officedocument.presentationml.slide+xml"/>
  <Override PartName="/ppt/slides/slide456.xml" ContentType="application/vnd.openxmlformats-officedocument.presentationml.slide+xml"/>
  <Override PartName="/ppt/slides/slide457.xml" ContentType="application/vnd.openxmlformats-officedocument.presentationml.slide+xml"/>
  <Override PartName="/ppt/slides/slide458.xml" ContentType="application/vnd.openxmlformats-officedocument.presentationml.slide+xml"/>
  <Override PartName="/ppt/slides/slide459.xml" ContentType="application/vnd.openxmlformats-officedocument.presentationml.slide+xml"/>
  <Override PartName="/ppt/slides/slide460.xml" ContentType="application/vnd.openxmlformats-officedocument.presentationml.slide+xml"/>
  <Override PartName="/ppt/slides/slide461.xml" ContentType="application/vnd.openxmlformats-officedocument.presentationml.slide+xml"/>
  <Override PartName="/ppt/slides/slide462.xml" ContentType="application/vnd.openxmlformats-officedocument.presentationml.slide+xml"/>
  <Override PartName="/ppt/slides/slide463.xml" ContentType="application/vnd.openxmlformats-officedocument.presentationml.slide+xml"/>
  <Override PartName="/ppt/slides/slide464.xml" ContentType="application/vnd.openxmlformats-officedocument.presentationml.slide+xml"/>
  <Override PartName="/ppt/slides/slide465.xml" ContentType="application/vnd.openxmlformats-officedocument.presentationml.slide+xml"/>
  <Override PartName="/ppt/slides/slide466.xml" ContentType="application/vnd.openxmlformats-officedocument.presentationml.slide+xml"/>
  <Override PartName="/ppt/slides/slide467.xml" ContentType="application/vnd.openxmlformats-officedocument.presentationml.slide+xml"/>
  <Override PartName="/ppt/slides/slide468.xml" ContentType="application/vnd.openxmlformats-officedocument.presentationml.slide+xml"/>
  <Override PartName="/ppt/slides/slide469.xml" ContentType="application/vnd.openxmlformats-officedocument.presentationml.slide+xml"/>
  <Override PartName="/ppt/slides/slide47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72"/>
  </p:notesMasterIdLst>
  <p:sldIdLst>
    <p:sldId id="497" r:id="rId2"/>
    <p:sldId id="691" r:id="rId3"/>
    <p:sldId id="693" r:id="rId4"/>
    <p:sldId id="694" r:id="rId5"/>
    <p:sldId id="695" r:id="rId6"/>
    <p:sldId id="696" r:id="rId7"/>
    <p:sldId id="697" r:id="rId8"/>
    <p:sldId id="698" r:id="rId9"/>
    <p:sldId id="472" r:id="rId10"/>
    <p:sldId id="667" r:id="rId11"/>
    <p:sldId id="668" r:id="rId12"/>
    <p:sldId id="496" r:id="rId13"/>
    <p:sldId id="605" r:id="rId14"/>
    <p:sldId id="532" r:id="rId15"/>
    <p:sldId id="596" r:id="rId16"/>
    <p:sldId id="578" r:id="rId17"/>
    <p:sldId id="597" r:id="rId18"/>
    <p:sldId id="579" r:id="rId19"/>
    <p:sldId id="851" r:id="rId20"/>
    <p:sldId id="850" r:id="rId21"/>
    <p:sldId id="598" r:id="rId22"/>
    <p:sldId id="326" r:id="rId23"/>
    <p:sldId id="599" r:id="rId24"/>
    <p:sldId id="327" r:id="rId25"/>
    <p:sldId id="328" r:id="rId26"/>
    <p:sldId id="329" r:id="rId27"/>
    <p:sldId id="330" r:id="rId28"/>
    <p:sldId id="315" r:id="rId29"/>
    <p:sldId id="314" r:id="rId30"/>
    <p:sldId id="317" r:id="rId31"/>
    <p:sldId id="600" r:id="rId32"/>
    <p:sldId id="318" r:id="rId33"/>
    <p:sldId id="692" r:id="rId34"/>
    <p:sldId id="319" r:id="rId35"/>
    <p:sldId id="601" r:id="rId36"/>
    <p:sldId id="500" r:id="rId37"/>
    <p:sldId id="321" r:id="rId38"/>
    <p:sldId id="494" r:id="rId39"/>
    <p:sldId id="901" r:id="rId40"/>
    <p:sldId id="902" r:id="rId41"/>
    <p:sldId id="603" r:id="rId42"/>
    <p:sldId id="499" r:id="rId43"/>
    <p:sldId id="604" r:id="rId44"/>
    <p:sldId id="489" r:id="rId45"/>
    <p:sldId id="325" r:id="rId46"/>
    <p:sldId id="501" r:id="rId47"/>
    <p:sldId id="951" r:id="rId48"/>
    <p:sldId id="984" r:id="rId49"/>
    <p:sldId id="955" r:id="rId50"/>
    <p:sldId id="606" r:id="rId51"/>
    <p:sldId id="535" r:id="rId52"/>
    <p:sldId id="536" r:id="rId53"/>
    <p:sldId id="537" r:id="rId54"/>
    <p:sldId id="538" r:id="rId55"/>
    <p:sldId id="883" r:id="rId56"/>
    <p:sldId id="900" r:id="rId57"/>
    <p:sldId id="898" r:id="rId58"/>
    <p:sldId id="842" r:id="rId59"/>
    <p:sldId id="843" r:id="rId60"/>
    <p:sldId id="844" r:id="rId61"/>
    <p:sldId id="845" r:id="rId62"/>
    <p:sldId id="932" r:id="rId63"/>
    <p:sldId id="846" r:id="rId64"/>
    <p:sldId id="590" r:id="rId65"/>
    <p:sldId id="490" r:id="rId66"/>
    <p:sldId id="602" r:id="rId67"/>
    <p:sldId id="540" r:id="rId68"/>
    <p:sldId id="491" r:id="rId69"/>
    <p:sldId id="492" r:id="rId70"/>
    <p:sldId id="493" r:id="rId71"/>
    <p:sldId id="495" r:id="rId72"/>
    <p:sldId id="958" r:id="rId73"/>
    <p:sldId id="959" r:id="rId74"/>
    <p:sldId id="960" r:id="rId75"/>
    <p:sldId id="971" r:id="rId76"/>
    <p:sldId id="961" r:id="rId77"/>
    <p:sldId id="962" r:id="rId78"/>
    <p:sldId id="966" r:id="rId79"/>
    <p:sldId id="967" r:id="rId80"/>
    <p:sldId id="963" r:id="rId81"/>
    <p:sldId id="970" r:id="rId82"/>
    <p:sldId id="972" r:id="rId83"/>
    <p:sldId id="973" r:id="rId84"/>
    <p:sldId id="974" r:id="rId85"/>
    <p:sldId id="595" r:id="rId86"/>
    <p:sldId id="539" r:id="rId87"/>
    <p:sldId id="580" r:id="rId88"/>
    <p:sldId id="620" r:id="rId89"/>
    <p:sldId id="621" r:id="rId90"/>
    <p:sldId id="796" r:id="rId91"/>
    <p:sldId id="931" r:id="rId92"/>
    <p:sldId id="985" r:id="rId93"/>
    <p:sldId id="849" r:id="rId94"/>
    <p:sldId id="800" r:id="rId95"/>
    <p:sldId id="615" r:id="rId96"/>
    <p:sldId id="506" r:id="rId97"/>
    <p:sldId id="803" r:id="rId98"/>
    <p:sldId id="804" r:id="rId99"/>
    <p:sldId id="791" r:id="rId100"/>
    <p:sldId id="793" r:id="rId101"/>
    <p:sldId id="794" r:id="rId102"/>
    <p:sldId id="795" r:id="rId103"/>
    <p:sldId id="616" r:id="rId104"/>
    <p:sldId id="505" r:id="rId105"/>
    <p:sldId id="513" r:id="rId106"/>
    <p:sldId id="618" r:id="rId107"/>
    <p:sldId id="619" r:id="rId108"/>
    <p:sldId id="617" r:id="rId109"/>
    <p:sldId id="502" r:id="rId110"/>
    <p:sldId id="503" r:id="rId111"/>
    <p:sldId id="699" r:id="rId112"/>
    <p:sldId id="504" r:id="rId113"/>
    <p:sldId id="700" r:id="rId114"/>
    <p:sldId id="679" r:id="rId115"/>
    <p:sldId id="940" r:id="rId116"/>
    <p:sldId id="942" r:id="rId117"/>
    <p:sldId id="941" r:id="rId118"/>
    <p:sldId id="677" r:id="rId119"/>
    <p:sldId id="678" r:id="rId120"/>
    <p:sldId id="680" r:id="rId121"/>
    <p:sldId id="507" r:id="rId122"/>
    <p:sldId id="591" r:id="rId123"/>
    <p:sldId id="509" r:id="rId124"/>
    <p:sldId id="510" r:id="rId125"/>
    <p:sldId id="511" r:id="rId126"/>
    <p:sldId id="512" r:id="rId127"/>
    <p:sldId id="527" r:id="rId128"/>
    <p:sldId id="529" r:id="rId129"/>
    <p:sldId id="701" r:id="rId130"/>
    <p:sldId id="853" r:id="rId131"/>
    <p:sldId id="530" r:id="rId132"/>
    <p:sldId id="899" r:id="rId133"/>
    <p:sldId id="702" r:id="rId134"/>
    <p:sldId id="531" r:id="rId135"/>
    <p:sldId id="947" r:id="rId136"/>
    <p:sldId id="948" r:id="rId137"/>
    <p:sldId id="949" r:id="rId138"/>
    <p:sldId id="950" r:id="rId139"/>
    <p:sldId id="644" r:id="rId140"/>
    <p:sldId id="854" r:id="rId141"/>
    <p:sldId id="645" r:id="rId142"/>
    <p:sldId id="855" r:id="rId143"/>
    <p:sldId id="816" r:id="rId144"/>
    <p:sldId id="817" r:id="rId145"/>
    <p:sldId id="545" r:id="rId146"/>
    <p:sldId id="533" r:id="rId147"/>
    <p:sldId id="534" r:id="rId148"/>
    <p:sldId id="542" r:id="rId149"/>
    <p:sldId id="543" r:id="rId150"/>
    <p:sldId id="544" r:id="rId151"/>
    <p:sldId id="546" r:id="rId152"/>
    <p:sldId id="522" r:id="rId153"/>
    <p:sldId id="523" r:id="rId154"/>
    <p:sldId id="809" r:id="rId155"/>
    <p:sldId id="526" r:id="rId156"/>
    <p:sldId id="524" r:id="rId157"/>
    <p:sldId id="525" r:id="rId158"/>
    <p:sldId id="548" r:id="rId159"/>
    <p:sldId id="646" r:id="rId160"/>
    <p:sldId id="647" r:id="rId161"/>
    <p:sldId id="773" r:id="rId162"/>
    <p:sldId id="772" r:id="rId163"/>
    <p:sldId id="789" r:id="rId164"/>
    <p:sldId id="790" r:id="rId165"/>
    <p:sldId id="549" r:id="rId166"/>
    <p:sldId id="550" r:id="rId167"/>
    <p:sldId id="547" r:id="rId168"/>
    <p:sldId id="515" r:id="rId169"/>
    <p:sldId id="516" r:id="rId170"/>
    <p:sldId id="517" r:id="rId171"/>
    <p:sldId id="551" r:id="rId172"/>
    <p:sldId id="554" r:id="rId173"/>
    <p:sldId id="555" r:id="rId174"/>
    <p:sldId id="556" r:id="rId175"/>
    <p:sldId id="557" r:id="rId176"/>
    <p:sldId id="558" r:id="rId177"/>
    <p:sldId id="562" r:id="rId178"/>
    <p:sldId id="563" r:id="rId179"/>
    <p:sldId id="661" r:id="rId180"/>
    <p:sldId id="625" r:id="rId181"/>
    <p:sldId id="559" r:id="rId182"/>
    <p:sldId id="936" r:id="rId183"/>
    <p:sldId id="304" r:id="rId184"/>
    <p:sldId id="560" r:id="rId185"/>
    <p:sldId id="903" r:id="rId186"/>
    <p:sldId id="561" r:id="rId187"/>
    <p:sldId id="564" r:id="rId188"/>
    <p:sldId id="826" r:id="rId189"/>
    <p:sldId id="566" r:id="rId190"/>
    <p:sldId id="567" r:id="rId191"/>
    <p:sldId id="832" r:id="rId192"/>
    <p:sldId id="568" r:id="rId193"/>
    <p:sldId id="820" r:id="rId194"/>
    <p:sldId id="821" r:id="rId195"/>
    <p:sldId id="798" r:id="rId196"/>
    <p:sldId id="799" r:id="rId197"/>
    <p:sldId id="666" r:id="rId198"/>
    <p:sldId id="665" r:id="rId199"/>
    <p:sldId id="569" r:id="rId200"/>
    <p:sldId id="944" r:id="rId201"/>
    <p:sldId id="823" r:id="rId202"/>
    <p:sldId id="570" r:id="rId203"/>
    <p:sldId id="864" r:id="rId204"/>
    <p:sldId id="945" r:id="rId205"/>
    <p:sldId id="863" r:id="rId206"/>
    <p:sldId id="806" r:id="rId207"/>
    <p:sldId id="828" r:id="rId208"/>
    <p:sldId id="808" r:id="rId209"/>
    <p:sldId id="807" r:id="rId210"/>
    <p:sldId id="572" r:id="rId211"/>
    <p:sldId id="586" r:id="rId212"/>
    <p:sldId id="827" r:id="rId213"/>
    <p:sldId id="836" r:id="rId214"/>
    <p:sldId id="837" r:id="rId215"/>
    <p:sldId id="573" r:id="rId216"/>
    <p:sldId id="574" r:id="rId217"/>
    <p:sldId id="838" r:id="rId218"/>
    <p:sldId id="839" r:id="rId219"/>
    <p:sldId id="582" r:id="rId220"/>
    <p:sldId id="581" r:id="rId221"/>
    <p:sldId id="859" r:id="rId222"/>
    <p:sldId id="576" r:id="rId223"/>
    <p:sldId id="824" r:id="rId224"/>
    <p:sldId id="577" r:id="rId225"/>
    <p:sldId id="935" r:id="rId226"/>
    <p:sldId id="371" r:id="rId227"/>
    <p:sldId id="575" r:id="rId228"/>
    <p:sldId id="733" r:id="rId229"/>
    <p:sldId id="583" r:id="rId230"/>
    <p:sldId id="584" r:id="rId231"/>
    <p:sldId id="585" r:id="rId232"/>
    <p:sldId id="609" r:id="rId233"/>
    <p:sldId id="610" r:id="rId234"/>
    <p:sldId id="703" r:id="rId235"/>
    <p:sldId id="611" r:id="rId236"/>
    <p:sldId id="612" r:id="rId237"/>
    <p:sldId id="704" r:id="rId238"/>
    <p:sldId id="613" r:id="rId239"/>
    <p:sldId id="705" r:id="rId240"/>
    <p:sldId id="614" r:id="rId241"/>
    <p:sldId id="311" r:id="rId242"/>
    <p:sldId id="934" r:id="rId243"/>
    <p:sldId id="937" r:id="rId244"/>
    <p:sldId id="894" r:id="rId245"/>
    <p:sldId id="312" r:id="rId246"/>
    <p:sldId id="892" r:id="rId247"/>
    <p:sldId id="911" r:id="rId248"/>
    <p:sldId id="912" r:id="rId249"/>
    <p:sldId id="587" r:id="rId250"/>
    <p:sldId id="675" r:id="rId251"/>
    <p:sldId id="588" r:id="rId252"/>
    <p:sldId id="706" r:id="rId253"/>
    <p:sldId id="589" r:id="rId254"/>
    <p:sldId id="856" r:id="rId255"/>
    <p:sldId id="857" r:id="rId256"/>
    <p:sldId id="707" r:id="rId257"/>
    <p:sldId id="815" r:id="rId258"/>
    <p:sldId id="979" r:id="rId259"/>
    <p:sldId id="982" r:id="rId260"/>
    <p:sldId id="983" r:id="rId261"/>
    <p:sldId id="975" r:id="rId262"/>
    <p:sldId id="708" r:id="rId263"/>
    <p:sldId id="593" r:id="rId264"/>
    <p:sldId id="709" r:id="rId265"/>
    <p:sldId id="594" r:id="rId266"/>
    <p:sldId id="710" r:id="rId267"/>
    <p:sldId id="607" r:id="rId268"/>
    <p:sldId id="336" r:id="rId269"/>
    <p:sldId id="337" r:id="rId270"/>
    <p:sldId id="748" r:id="rId271"/>
    <p:sldId id="622" r:id="rId272"/>
    <p:sldId id="989" r:id="rId273"/>
    <p:sldId id="987" r:id="rId274"/>
    <p:sldId id="623" r:id="rId275"/>
    <p:sldId id="990" r:id="rId276"/>
    <p:sldId id="991" r:id="rId277"/>
    <p:sldId id="858" r:id="rId278"/>
    <p:sldId id="627" r:id="rId279"/>
    <p:sldId id="628" r:id="rId280"/>
    <p:sldId id="626" r:id="rId281"/>
    <p:sldId id="992" r:id="rId282"/>
    <p:sldId id="629" r:id="rId283"/>
    <p:sldId id="630" r:id="rId284"/>
    <p:sldId id="818" r:id="rId285"/>
    <p:sldId id="631" r:id="rId286"/>
    <p:sldId id="993" r:id="rId287"/>
    <p:sldId id="913" r:id="rId288"/>
    <p:sldId id="632" r:id="rId289"/>
    <p:sldId id="994" r:id="rId290"/>
    <p:sldId id="751" r:id="rId291"/>
    <p:sldId id="352" r:id="rId292"/>
    <p:sldId id="633" r:id="rId293"/>
    <p:sldId id="995" r:id="rId294"/>
    <p:sldId id="996" r:id="rId295"/>
    <p:sldId id="938" r:id="rId296"/>
    <p:sldId id="634" r:id="rId297"/>
    <p:sldId id="635" r:id="rId298"/>
    <p:sldId id="368" r:id="rId299"/>
    <p:sldId id="636" r:id="rId300"/>
    <p:sldId id="663" r:id="rId301"/>
    <p:sldId id="664" r:id="rId302"/>
    <p:sldId id="637" r:id="rId303"/>
    <p:sldId id="638" r:id="rId304"/>
    <p:sldId id="712" r:id="rId305"/>
    <p:sldId id="713" r:id="rId306"/>
    <p:sldId id="714" r:id="rId307"/>
    <p:sldId id="904" r:id="rId308"/>
    <p:sldId id="906" r:id="rId309"/>
    <p:sldId id="910" r:id="rId310"/>
    <p:sldId id="379" r:id="rId311"/>
    <p:sldId id="953" r:id="rId312"/>
    <p:sldId id="643" r:id="rId313"/>
    <p:sldId id="642" r:id="rId314"/>
    <p:sldId id="847" r:id="rId315"/>
    <p:sldId id="848" r:id="rId316"/>
    <p:sldId id="640" r:id="rId317"/>
    <p:sldId id="641" r:id="rId318"/>
    <p:sldId id="648" r:id="rId319"/>
    <p:sldId id="649" r:id="rId320"/>
    <p:sldId id="650" r:id="rId321"/>
    <p:sldId id="651" r:id="rId322"/>
    <p:sldId id="652" r:id="rId323"/>
    <p:sldId id="653" r:id="rId324"/>
    <p:sldId id="386" r:id="rId325"/>
    <p:sldId id="654" r:id="rId326"/>
    <p:sldId id="655" r:id="rId327"/>
    <p:sldId id="656" r:id="rId328"/>
    <p:sldId id="397" r:id="rId329"/>
    <p:sldId id="657" r:id="rId330"/>
    <p:sldId id="658" r:id="rId331"/>
    <p:sldId id="659" r:id="rId332"/>
    <p:sldId id="399" r:id="rId333"/>
    <p:sldId id="660" r:id="rId334"/>
    <p:sldId id="829" r:id="rId335"/>
    <p:sldId id="830" r:id="rId336"/>
    <p:sldId id="669" r:id="rId337"/>
    <p:sldId id="670" r:id="rId338"/>
    <p:sldId id="831" r:id="rId339"/>
    <p:sldId id="683" r:id="rId340"/>
    <p:sldId id="684" r:id="rId341"/>
    <p:sldId id="682" r:id="rId342"/>
    <p:sldId id="860" r:id="rId343"/>
    <p:sldId id="671" r:id="rId344"/>
    <p:sldId id="672" r:id="rId345"/>
    <p:sldId id="673" r:id="rId346"/>
    <p:sldId id="674" r:id="rId347"/>
    <p:sldId id="801" r:id="rId348"/>
    <p:sldId id="802" r:id="rId349"/>
    <p:sldId id="914" r:id="rId350"/>
    <p:sldId id="852" r:id="rId351"/>
    <p:sldId id="895" r:id="rId352"/>
    <p:sldId id="896" r:id="rId353"/>
    <p:sldId id="978" r:id="rId354"/>
    <p:sldId id="741" r:id="rId355"/>
    <p:sldId id="742" r:id="rId356"/>
    <p:sldId id="743" r:id="rId357"/>
    <p:sldId id="744" r:id="rId358"/>
    <p:sldId id="746" r:id="rId359"/>
    <p:sldId id="745" r:id="rId360"/>
    <p:sldId id="747" r:id="rId361"/>
    <p:sldId id="835" r:id="rId362"/>
    <p:sldId id="686" r:id="rId363"/>
    <p:sldId id="685" r:id="rId364"/>
    <p:sldId id="957" r:id="rId365"/>
    <p:sldId id="719" r:id="rId366"/>
    <p:sldId id="720" r:id="rId367"/>
    <p:sldId id="715" r:id="rId368"/>
    <p:sldId id="716" r:id="rId369"/>
    <p:sldId id="717" r:id="rId370"/>
    <p:sldId id="872" r:id="rId371"/>
    <p:sldId id="721" r:id="rId372"/>
    <p:sldId id="722" r:id="rId373"/>
    <p:sldId id="718" r:id="rId374"/>
    <p:sldId id="723" r:id="rId375"/>
    <p:sldId id="724" r:id="rId376"/>
    <p:sldId id="749" r:id="rId377"/>
    <p:sldId id="915" r:id="rId378"/>
    <p:sldId id="750" r:id="rId379"/>
    <p:sldId id="810" r:id="rId380"/>
    <p:sldId id="811" r:id="rId381"/>
    <p:sldId id="812" r:id="rId382"/>
    <p:sldId id="725" r:id="rId383"/>
    <p:sldId id="726" r:id="rId384"/>
    <p:sldId id="727" r:id="rId385"/>
    <p:sldId id="728" r:id="rId386"/>
    <p:sldId id="781" r:id="rId387"/>
    <p:sldId id="730" r:id="rId388"/>
    <p:sldId id="775" r:id="rId389"/>
    <p:sldId id="734" r:id="rId390"/>
    <p:sldId id="735" r:id="rId391"/>
    <p:sldId id="738" r:id="rId392"/>
    <p:sldId id="774" r:id="rId393"/>
    <p:sldId id="737" r:id="rId394"/>
    <p:sldId id="740" r:id="rId395"/>
    <p:sldId id="968" r:id="rId396"/>
    <p:sldId id="969" r:id="rId397"/>
    <p:sldId id="986" r:id="rId398"/>
    <p:sldId id="427" r:id="rId399"/>
    <p:sldId id="688" r:id="rId400"/>
    <p:sldId id="689" r:id="rId401"/>
    <p:sldId id="731" r:id="rId402"/>
    <p:sldId id="732" r:id="rId403"/>
    <p:sldId id="758" r:id="rId404"/>
    <p:sldId id="759" r:id="rId405"/>
    <p:sldId id="916" r:id="rId406"/>
    <p:sldId id="917" r:id="rId407"/>
    <p:sldId id="840" r:id="rId408"/>
    <p:sldId id="841" r:id="rId409"/>
    <p:sldId id="939" r:id="rId410"/>
    <p:sldId id="766" r:id="rId411"/>
    <p:sldId id="767" r:id="rId412"/>
    <p:sldId id="776" r:id="rId413"/>
    <p:sldId id="752" r:id="rId414"/>
    <p:sldId id="753" r:id="rId415"/>
    <p:sldId id="764" r:id="rId416"/>
    <p:sldId id="765" r:id="rId417"/>
    <p:sldId id="874" r:id="rId418"/>
    <p:sldId id="946" r:id="rId419"/>
    <p:sldId id="777" r:id="rId420"/>
    <p:sldId id="762" r:id="rId421"/>
    <p:sldId id="763" r:id="rId422"/>
    <p:sldId id="769" r:id="rId423"/>
    <p:sldId id="770" r:id="rId424"/>
    <p:sldId id="873" r:id="rId425"/>
    <p:sldId id="875" r:id="rId426"/>
    <p:sldId id="943" r:id="rId427"/>
    <p:sldId id="755" r:id="rId428"/>
    <p:sldId id="754" r:id="rId429"/>
    <p:sldId id="760" r:id="rId430"/>
    <p:sldId id="952" r:id="rId431"/>
    <p:sldId id="768" r:id="rId432"/>
    <p:sldId id="761" r:id="rId433"/>
    <p:sldId id="861" r:id="rId434"/>
    <p:sldId id="862" r:id="rId435"/>
    <p:sldId id="756" r:id="rId436"/>
    <p:sldId id="771" r:id="rId437"/>
    <p:sldId id="876" r:id="rId438"/>
    <p:sldId id="877" r:id="rId439"/>
    <p:sldId id="778" r:id="rId440"/>
    <p:sldId id="779" r:id="rId441"/>
    <p:sldId id="834" r:id="rId442"/>
    <p:sldId id="780" r:id="rId443"/>
    <p:sldId id="833" r:id="rId444"/>
    <p:sldId id="783" r:id="rId445"/>
    <p:sldId id="880" r:id="rId446"/>
    <p:sldId id="881" r:id="rId447"/>
    <p:sldId id="879" r:id="rId448"/>
    <p:sldId id="866" r:id="rId449"/>
    <p:sldId id="878" r:id="rId450"/>
    <p:sldId id="867" r:id="rId451"/>
    <p:sldId id="868" r:id="rId452"/>
    <p:sldId id="870" r:id="rId453"/>
    <p:sldId id="871" r:id="rId454"/>
    <p:sldId id="869" r:id="rId455"/>
    <p:sldId id="918" r:id="rId456"/>
    <p:sldId id="919" r:id="rId457"/>
    <p:sldId id="920" r:id="rId458"/>
    <p:sldId id="921" r:id="rId459"/>
    <p:sldId id="922" r:id="rId460"/>
    <p:sldId id="923" r:id="rId461"/>
    <p:sldId id="924" r:id="rId462"/>
    <p:sldId id="925" r:id="rId463"/>
    <p:sldId id="926" r:id="rId464"/>
    <p:sldId id="927" r:id="rId465"/>
    <p:sldId id="885" r:id="rId466"/>
    <p:sldId id="976" r:id="rId467"/>
    <p:sldId id="933" r:id="rId468"/>
    <p:sldId id="954" r:id="rId469"/>
    <p:sldId id="788" r:id="rId470"/>
    <p:sldId id="988" r:id="rId47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1E1E"/>
    <a:srgbClr val="FE1212"/>
    <a:srgbClr val="D9DD21"/>
    <a:srgbClr val="C41A1A"/>
    <a:srgbClr val="C74C49"/>
    <a:srgbClr val="2658E6"/>
    <a:srgbClr val="7EEEE3"/>
    <a:srgbClr val="E1FBF9"/>
    <a:srgbClr val="D2E8C6"/>
    <a:srgbClr val="006C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87" d="100"/>
          <a:sy n="87" d="100"/>
        </p:scale>
        <p:origin x="1470" y="114"/>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slide" Target="slides/slide432.xml"/><Relationship Id="rId268" Type="http://schemas.openxmlformats.org/officeDocument/2006/relationships/slide" Target="slides/slide267.xml"/><Relationship Id="rId475" Type="http://schemas.openxmlformats.org/officeDocument/2006/relationships/viewProps" Target="viewProps.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44" Type="http://schemas.openxmlformats.org/officeDocument/2006/relationships/slide" Target="slides/slide443.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455" Type="http://schemas.openxmlformats.org/officeDocument/2006/relationships/slide" Target="slides/slide454.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466" Type="http://schemas.openxmlformats.org/officeDocument/2006/relationships/slide" Target="slides/slide465.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435" Type="http://schemas.openxmlformats.org/officeDocument/2006/relationships/slide" Target="slides/slide434.xml"/><Relationship Id="rId477" Type="http://schemas.openxmlformats.org/officeDocument/2006/relationships/tableStyles" Target="tableStyles.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446" Type="http://schemas.openxmlformats.org/officeDocument/2006/relationships/slide" Target="slides/slide445.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457" Type="http://schemas.openxmlformats.org/officeDocument/2006/relationships/slide" Target="slides/slide456.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slide" Target="slides/slide425.xml"/><Relationship Id="rId230" Type="http://schemas.openxmlformats.org/officeDocument/2006/relationships/slide" Target="slides/slide229.xml"/><Relationship Id="rId468" Type="http://schemas.openxmlformats.org/officeDocument/2006/relationships/slide" Target="slides/slide467.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437" Type="http://schemas.openxmlformats.org/officeDocument/2006/relationships/slide" Target="slides/slide436.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448" Type="http://schemas.openxmlformats.org/officeDocument/2006/relationships/slide" Target="slides/slide447.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slide" Target="slides/slide416.xml"/><Relationship Id="rId459" Type="http://schemas.openxmlformats.org/officeDocument/2006/relationships/slide" Target="slides/slide458.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470" Type="http://schemas.openxmlformats.org/officeDocument/2006/relationships/slide" Target="slides/slide469.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slide" Target="slides/slide427.xml"/><Relationship Id="rId232" Type="http://schemas.openxmlformats.org/officeDocument/2006/relationships/slide" Target="slides/slide231.xml"/><Relationship Id="rId274" Type="http://schemas.openxmlformats.org/officeDocument/2006/relationships/slide" Target="slides/slide273.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439" Type="http://schemas.openxmlformats.org/officeDocument/2006/relationships/slide" Target="slides/slide438.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450" Type="http://schemas.openxmlformats.org/officeDocument/2006/relationships/slide" Target="slides/slide449.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212" Type="http://schemas.openxmlformats.org/officeDocument/2006/relationships/slide" Target="slides/slide211.xml"/><Relationship Id="rId254" Type="http://schemas.openxmlformats.org/officeDocument/2006/relationships/slide" Target="slides/slide253.xml"/><Relationship Id="rId49" Type="http://schemas.openxmlformats.org/officeDocument/2006/relationships/slide" Target="slides/slide48.xml"/><Relationship Id="rId114" Type="http://schemas.openxmlformats.org/officeDocument/2006/relationships/slide" Target="slides/slide113.xml"/><Relationship Id="rId296" Type="http://schemas.openxmlformats.org/officeDocument/2006/relationships/slide" Target="slides/slide295.xml"/><Relationship Id="rId461" Type="http://schemas.openxmlformats.org/officeDocument/2006/relationships/slide" Target="slides/slide460.xml"/><Relationship Id="rId60" Type="http://schemas.openxmlformats.org/officeDocument/2006/relationships/slide" Target="slides/slide59.xml"/><Relationship Id="rId156" Type="http://schemas.openxmlformats.org/officeDocument/2006/relationships/slide" Target="slides/slide155.xml"/><Relationship Id="rId198" Type="http://schemas.openxmlformats.org/officeDocument/2006/relationships/slide" Target="slides/slide197.xml"/><Relationship Id="rId321" Type="http://schemas.openxmlformats.org/officeDocument/2006/relationships/slide" Target="slides/slide320.xml"/><Relationship Id="rId363" Type="http://schemas.openxmlformats.org/officeDocument/2006/relationships/slide" Target="slides/slide362.xml"/><Relationship Id="rId419" Type="http://schemas.openxmlformats.org/officeDocument/2006/relationships/slide" Target="slides/slide418.xml"/><Relationship Id="rId223" Type="http://schemas.openxmlformats.org/officeDocument/2006/relationships/slide" Target="slides/slide222.xml"/><Relationship Id="rId430" Type="http://schemas.openxmlformats.org/officeDocument/2006/relationships/slide" Target="slides/slide429.xml"/><Relationship Id="rId18" Type="http://schemas.openxmlformats.org/officeDocument/2006/relationships/slide" Target="slides/slide17.xml"/><Relationship Id="rId265" Type="http://schemas.openxmlformats.org/officeDocument/2006/relationships/slide" Target="slides/slide264.xml"/><Relationship Id="rId472" Type="http://schemas.openxmlformats.org/officeDocument/2006/relationships/notesMaster" Target="notesMasters/notesMaster1.xml"/><Relationship Id="rId125" Type="http://schemas.openxmlformats.org/officeDocument/2006/relationships/slide" Target="slides/slide124.xml"/><Relationship Id="rId167" Type="http://schemas.openxmlformats.org/officeDocument/2006/relationships/slide" Target="slides/slide166.xml"/><Relationship Id="rId332" Type="http://schemas.openxmlformats.org/officeDocument/2006/relationships/slide" Target="slides/slide331.xml"/><Relationship Id="rId374" Type="http://schemas.openxmlformats.org/officeDocument/2006/relationships/slide" Target="slides/slide373.xml"/><Relationship Id="rId71" Type="http://schemas.openxmlformats.org/officeDocument/2006/relationships/slide" Target="slides/slide70.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76" Type="http://schemas.openxmlformats.org/officeDocument/2006/relationships/slide" Target="slides/slide275.xml"/><Relationship Id="rId441" Type="http://schemas.openxmlformats.org/officeDocument/2006/relationships/slide" Target="slides/slide440.xml"/><Relationship Id="rId40" Type="http://schemas.openxmlformats.org/officeDocument/2006/relationships/slide" Target="slides/slide39.xml"/><Relationship Id="rId136" Type="http://schemas.openxmlformats.org/officeDocument/2006/relationships/slide" Target="slides/slide135.xml"/><Relationship Id="rId178" Type="http://schemas.openxmlformats.org/officeDocument/2006/relationships/slide" Target="slides/slide177.xml"/><Relationship Id="rId301" Type="http://schemas.openxmlformats.org/officeDocument/2006/relationships/slide" Target="slides/slide300.xml"/><Relationship Id="rId343" Type="http://schemas.openxmlformats.org/officeDocument/2006/relationships/slide" Target="slides/slide342.xml"/><Relationship Id="rId82" Type="http://schemas.openxmlformats.org/officeDocument/2006/relationships/slide" Target="slides/slide81.xml"/><Relationship Id="rId203" Type="http://schemas.openxmlformats.org/officeDocument/2006/relationships/slide" Target="slides/slide202.xml"/><Relationship Id="rId385" Type="http://schemas.openxmlformats.org/officeDocument/2006/relationships/slide" Target="slides/slide384.xml"/><Relationship Id="rId245" Type="http://schemas.openxmlformats.org/officeDocument/2006/relationships/slide" Target="slides/slide244.xml"/><Relationship Id="rId287" Type="http://schemas.openxmlformats.org/officeDocument/2006/relationships/slide" Target="slides/slide286.xml"/><Relationship Id="rId410" Type="http://schemas.openxmlformats.org/officeDocument/2006/relationships/slide" Target="slides/slide409.xml"/><Relationship Id="rId452" Type="http://schemas.openxmlformats.org/officeDocument/2006/relationships/slide" Target="slides/slide451.xml"/><Relationship Id="rId105" Type="http://schemas.openxmlformats.org/officeDocument/2006/relationships/slide" Target="slides/slide104.xml"/><Relationship Id="rId147" Type="http://schemas.openxmlformats.org/officeDocument/2006/relationships/slide" Target="slides/slide146.xml"/><Relationship Id="rId312" Type="http://schemas.openxmlformats.org/officeDocument/2006/relationships/slide" Target="slides/slide311.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442" Type="http://schemas.openxmlformats.org/officeDocument/2006/relationships/slide" Target="slides/slide441.xml"/><Relationship Id="rId463" Type="http://schemas.openxmlformats.org/officeDocument/2006/relationships/slide" Target="slides/slide462.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slide" Target="slides/slide431.xml"/><Relationship Id="rId453" Type="http://schemas.openxmlformats.org/officeDocument/2006/relationships/slide" Target="slides/slide452.xml"/><Relationship Id="rId474" Type="http://schemas.openxmlformats.org/officeDocument/2006/relationships/presProps" Target="presProps.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443" Type="http://schemas.openxmlformats.org/officeDocument/2006/relationships/slide" Target="slides/slide442.xml"/><Relationship Id="rId464" Type="http://schemas.openxmlformats.org/officeDocument/2006/relationships/slide" Target="slides/slide463.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454" Type="http://schemas.openxmlformats.org/officeDocument/2006/relationships/slide" Target="slides/slide453.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465" Type="http://schemas.openxmlformats.org/officeDocument/2006/relationships/slide" Target="slides/slide464.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slide" Target="slides/slide433.xml"/><Relationship Id="rId476" Type="http://schemas.openxmlformats.org/officeDocument/2006/relationships/theme" Target="theme/theme1.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445" Type="http://schemas.openxmlformats.org/officeDocument/2006/relationships/slide" Target="slides/slide444.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456" Type="http://schemas.openxmlformats.org/officeDocument/2006/relationships/slide" Target="slides/slide455.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467" Type="http://schemas.openxmlformats.org/officeDocument/2006/relationships/slide" Target="slides/slide466.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436" Type="http://schemas.openxmlformats.org/officeDocument/2006/relationships/slide" Target="slides/slide435.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447" Type="http://schemas.openxmlformats.org/officeDocument/2006/relationships/slide" Target="slides/slide446.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458" Type="http://schemas.openxmlformats.org/officeDocument/2006/relationships/slide" Target="slides/slide457.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slide" Target="slides/slide426.xml"/><Relationship Id="rId469" Type="http://schemas.openxmlformats.org/officeDocument/2006/relationships/slide" Target="slides/slide468.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438" Type="http://schemas.openxmlformats.org/officeDocument/2006/relationships/slide" Target="slides/slide437.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449" Type="http://schemas.openxmlformats.org/officeDocument/2006/relationships/slide" Target="slides/slide448.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60" Type="http://schemas.openxmlformats.org/officeDocument/2006/relationships/slide" Target="slides/slide459.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471" Type="http://schemas.openxmlformats.org/officeDocument/2006/relationships/slide" Target="slides/slide470.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slide" Target="slides/slide428.xml"/><Relationship Id="rId1" Type="http://schemas.openxmlformats.org/officeDocument/2006/relationships/slideMaster" Target="slideMasters/slideMaster1.xml"/><Relationship Id="rId233" Type="http://schemas.openxmlformats.org/officeDocument/2006/relationships/slide" Target="slides/slide232.xml"/><Relationship Id="rId440" Type="http://schemas.openxmlformats.org/officeDocument/2006/relationships/slide" Target="slides/slide439.xml"/><Relationship Id="rId28" Type="http://schemas.openxmlformats.org/officeDocument/2006/relationships/slide" Target="slides/slide27.xml"/><Relationship Id="rId275" Type="http://schemas.openxmlformats.org/officeDocument/2006/relationships/slide" Target="slides/slide274.xml"/><Relationship Id="rId300" Type="http://schemas.openxmlformats.org/officeDocument/2006/relationships/slide" Target="slides/slide299.xml"/><Relationship Id="rId81" Type="http://schemas.openxmlformats.org/officeDocument/2006/relationships/slide" Target="slides/slide80.xml"/><Relationship Id="rId135" Type="http://schemas.openxmlformats.org/officeDocument/2006/relationships/slide" Target="slides/slide134.xml"/><Relationship Id="rId177" Type="http://schemas.openxmlformats.org/officeDocument/2006/relationships/slide" Target="slides/slide176.xml"/><Relationship Id="rId342" Type="http://schemas.openxmlformats.org/officeDocument/2006/relationships/slide" Target="slides/slide341.xml"/><Relationship Id="rId384" Type="http://schemas.openxmlformats.org/officeDocument/2006/relationships/slide" Target="slides/slide383.xml"/><Relationship Id="rId202" Type="http://schemas.openxmlformats.org/officeDocument/2006/relationships/slide" Target="slides/slide201.xml"/><Relationship Id="rId244" Type="http://schemas.openxmlformats.org/officeDocument/2006/relationships/slide" Target="slides/slide243.xml"/><Relationship Id="rId39" Type="http://schemas.openxmlformats.org/officeDocument/2006/relationships/slide" Target="slides/slide38.xml"/><Relationship Id="rId286" Type="http://schemas.openxmlformats.org/officeDocument/2006/relationships/slide" Target="slides/slide285.xml"/><Relationship Id="rId451" Type="http://schemas.openxmlformats.org/officeDocument/2006/relationships/slide" Target="slides/slide450.xml"/><Relationship Id="rId50" Type="http://schemas.openxmlformats.org/officeDocument/2006/relationships/slide" Target="slides/slide49.xml"/><Relationship Id="rId104" Type="http://schemas.openxmlformats.org/officeDocument/2006/relationships/slide" Target="slides/slide103.xml"/><Relationship Id="rId146" Type="http://schemas.openxmlformats.org/officeDocument/2006/relationships/slide" Target="slides/slide145.xml"/><Relationship Id="rId188" Type="http://schemas.openxmlformats.org/officeDocument/2006/relationships/slide" Target="slides/slide187.xml"/><Relationship Id="rId311" Type="http://schemas.openxmlformats.org/officeDocument/2006/relationships/slide" Target="slides/slide310.xml"/><Relationship Id="rId353" Type="http://schemas.openxmlformats.org/officeDocument/2006/relationships/slide" Target="slides/slide352.xml"/><Relationship Id="rId395" Type="http://schemas.openxmlformats.org/officeDocument/2006/relationships/slide" Target="slides/slide394.xml"/><Relationship Id="rId409" Type="http://schemas.openxmlformats.org/officeDocument/2006/relationships/slide" Target="slides/slide408.xml"/><Relationship Id="rId92" Type="http://schemas.openxmlformats.org/officeDocument/2006/relationships/slide" Target="slides/slide91.xml"/><Relationship Id="rId213" Type="http://schemas.openxmlformats.org/officeDocument/2006/relationships/slide" Target="slides/slide212.xml"/><Relationship Id="rId420" Type="http://schemas.openxmlformats.org/officeDocument/2006/relationships/slide" Target="slides/slide419.xml"/><Relationship Id="rId255" Type="http://schemas.openxmlformats.org/officeDocument/2006/relationships/slide" Target="slides/slide254.xml"/><Relationship Id="rId297" Type="http://schemas.openxmlformats.org/officeDocument/2006/relationships/slide" Target="slides/slide296.xml"/><Relationship Id="rId462" Type="http://schemas.openxmlformats.org/officeDocument/2006/relationships/slide" Target="slides/slide461.xml"/><Relationship Id="rId115" Type="http://schemas.openxmlformats.org/officeDocument/2006/relationships/slide" Target="slides/slide114.xml"/><Relationship Id="rId157" Type="http://schemas.openxmlformats.org/officeDocument/2006/relationships/slide" Target="slides/slide156.xml"/><Relationship Id="rId322" Type="http://schemas.openxmlformats.org/officeDocument/2006/relationships/slide" Target="slides/slide321.xml"/><Relationship Id="rId364" Type="http://schemas.openxmlformats.org/officeDocument/2006/relationships/slide" Target="slides/slide363.xml"/><Relationship Id="rId61" Type="http://schemas.openxmlformats.org/officeDocument/2006/relationships/slide" Target="slides/slide60.xml"/><Relationship Id="rId199" Type="http://schemas.openxmlformats.org/officeDocument/2006/relationships/slide" Target="slides/slide198.xml"/><Relationship Id="rId19" Type="http://schemas.openxmlformats.org/officeDocument/2006/relationships/slide" Target="slides/slide18.xml"/><Relationship Id="rId224" Type="http://schemas.openxmlformats.org/officeDocument/2006/relationships/slide" Target="slides/slide223.xml"/><Relationship Id="rId266" Type="http://schemas.openxmlformats.org/officeDocument/2006/relationships/slide" Target="slides/slide265.xml"/><Relationship Id="rId431" Type="http://schemas.openxmlformats.org/officeDocument/2006/relationships/slide" Target="slides/slide430.xml"/><Relationship Id="rId473" Type="http://schemas.openxmlformats.org/officeDocument/2006/relationships/commentAuthors" Target="commentAuthors.xml"/><Relationship Id="rId30" Type="http://schemas.openxmlformats.org/officeDocument/2006/relationships/slide" Target="slides/slide29.xml"/><Relationship Id="rId126" Type="http://schemas.openxmlformats.org/officeDocument/2006/relationships/slide" Target="slides/slide125.xml"/><Relationship Id="rId168" Type="http://schemas.openxmlformats.org/officeDocument/2006/relationships/slide" Target="slides/slide167.xml"/><Relationship Id="rId333" Type="http://schemas.openxmlformats.org/officeDocument/2006/relationships/slide" Target="slides/slide33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10-01-2019</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74</a:t>
            </a:fld>
            <a:endParaRPr lang="en-IN"/>
          </a:p>
        </p:txBody>
      </p:sp>
    </p:spTree>
    <p:extLst>
      <p:ext uri="{BB962C8B-B14F-4D97-AF65-F5344CB8AC3E}">
        <p14:creationId xmlns:p14="http://schemas.microsoft.com/office/powerpoint/2010/main" val="807474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138</a:t>
            </a:fld>
            <a:endParaRPr lang="en-IN"/>
          </a:p>
        </p:txBody>
      </p:sp>
    </p:spTree>
    <p:extLst>
      <p:ext uri="{BB962C8B-B14F-4D97-AF65-F5344CB8AC3E}">
        <p14:creationId xmlns:p14="http://schemas.microsoft.com/office/powerpoint/2010/main" val="3903008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267</a:t>
            </a:fld>
            <a:endParaRPr lang="en-IN"/>
          </a:p>
        </p:txBody>
      </p:sp>
    </p:spTree>
    <p:extLst>
      <p:ext uri="{BB962C8B-B14F-4D97-AF65-F5344CB8AC3E}">
        <p14:creationId xmlns:p14="http://schemas.microsoft.com/office/powerpoint/2010/main" val="172921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279</a:t>
            </a:fld>
            <a:endParaRPr lang="en-IN"/>
          </a:p>
        </p:txBody>
      </p:sp>
    </p:spTree>
    <p:extLst>
      <p:ext uri="{BB962C8B-B14F-4D97-AF65-F5344CB8AC3E}">
        <p14:creationId xmlns:p14="http://schemas.microsoft.com/office/powerpoint/2010/main" val="1761513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AC5AE1-8B73-453E-AD5C-7AC64EE599C7}" type="slidenum">
              <a:rPr lang="en-IN" smtClean="0"/>
              <a:t>280</a:t>
            </a:fld>
            <a:endParaRPr lang="en-IN"/>
          </a:p>
        </p:txBody>
      </p:sp>
    </p:spTree>
    <p:extLst>
      <p:ext uri="{BB962C8B-B14F-4D97-AF65-F5344CB8AC3E}">
        <p14:creationId xmlns:p14="http://schemas.microsoft.com/office/powerpoint/2010/main" val="3027147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AC5AE1-8B73-453E-AD5C-7AC64EE599C7}" type="slidenum">
              <a:rPr lang="en-IN" smtClean="0"/>
              <a:t>281</a:t>
            </a:fld>
            <a:endParaRPr lang="en-IN"/>
          </a:p>
        </p:txBody>
      </p:sp>
    </p:spTree>
    <p:extLst>
      <p:ext uri="{BB962C8B-B14F-4D97-AF65-F5344CB8AC3E}">
        <p14:creationId xmlns:p14="http://schemas.microsoft.com/office/powerpoint/2010/main" val="31521263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t>365</a:t>
            </a:fld>
            <a:endParaRPr lang="en-IN"/>
          </a:p>
        </p:txBody>
      </p:sp>
    </p:spTree>
    <p:extLst>
      <p:ext uri="{BB962C8B-B14F-4D97-AF65-F5344CB8AC3E}">
        <p14:creationId xmlns:p14="http://schemas.microsoft.com/office/powerpoint/2010/main" val="11999534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447</a:t>
            </a:fld>
            <a:endParaRPr lang="en-IN"/>
          </a:p>
        </p:txBody>
      </p:sp>
    </p:spTree>
    <p:extLst>
      <p:ext uri="{BB962C8B-B14F-4D97-AF65-F5344CB8AC3E}">
        <p14:creationId xmlns:p14="http://schemas.microsoft.com/office/powerpoint/2010/main" val="24155581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1/10/2019</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1/10/2019</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1/10/2019</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1/10/2019</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 Id="rId9" Type="http://schemas.openxmlformats.org/officeDocument/2006/relationships/image" Target="../media/image6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 Id="rId4" Type="http://schemas.openxmlformats.org/officeDocument/2006/relationships/image" Target="../media/image8.gif"/></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180.xml.rels><?xml version="1.0" encoding="UTF-8" standalone="yes"?>
<Relationships xmlns="http://schemas.openxmlformats.org/package/2006/relationships"><Relationship Id="rId2" Type="http://schemas.openxmlformats.org/officeDocument/2006/relationships/image" Target="../media/image63.jpg"/><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7.xml"/><Relationship Id="rId5" Type="http://schemas.openxmlformats.org/officeDocument/2006/relationships/image" Target="../media/image71.png"/><Relationship Id="rId4" Type="http://schemas.openxmlformats.org/officeDocument/2006/relationships/image" Target="../media/image70.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jpg"/><Relationship Id="rId1" Type="http://schemas.openxmlformats.org/officeDocument/2006/relationships/slideLayout" Target="../slideLayouts/slideLayout7.xml"/><Relationship Id="rId4" Type="http://schemas.openxmlformats.org/officeDocument/2006/relationships/image" Target="../media/image76.png"/></Relationships>
</file>

<file path=ppt/slides/_rels/slide2.xml.rels><?xml version="1.0" encoding="UTF-8" standalone="yes"?>
<Relationships xmlns="http://schemas.openxmlformats.org/package/2006/relationships"><Relationship Id="rId8" Type="http://schemas.openxmlformats.org/officeDocument/2006/relationships/slide" Target="slide28.xml"/><Relationship Id="rId3" Type="http://schemas.openxmlformats.org/officeDocument/2006/relationships/slide" Target="slide13.xml"/><Relationship Id="rId7" Type="http://schemas.openxmlformats.org/officeDocument/2006/relationships/slide" Target="slide23.xml"/><Relationship Id="rId12" Type="http://schemas.openxmlformats.org/officeDocument/2006/relationships/slide" Target="slide41.xml"/><Relationship Id="rId2" Type="http://schemas.openxmlformats.org/officeDocument/2006/relationships/slide" Target="slide10.xml"/><Relationship Id="rId1" Type="http://schemas.openxmlformats.org/officeDocument/2006/relationships/slideLayout" Target="../slideLayouts/slideLayout7.xml"/><Relationship Id="rId6" Type="http://schemas.openxmlformats.org/officeDocument/2006/relationships/slide" Target="slide21.xml"/><Relationship Id="rId11" Type="http://schemas.openxmlformats.org/officeDocument/2006/relationships/slide" Target="slide35.xml"/><Relationship Id="rId5" Type="http://schemas.openxmlformats.org/officeDocument/2006/relationships/slide" Target="slide17.xml"/><Relationship Id="rId10" Type="http://schemas.openxmlformats.org/officeDocument/2006/relationships/slide" Target="slide33.xml"/><Relationship Id="rId4" Type="http://schemas.openxmlformats.org/officeDocument/2006/relationships/slide" Target="slide15.xml"/><Relationship Id="rId9" Type="http://schemas.openxmlformats.org/officeDocument/2006/relationships/slide" Target="slide31.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8" Type="http://schemas.openxmlformats.org/officeDocument/2006/relationships/image" Target="../media/image83.png"/><Relationship Id="rId3" Type="http://schemas.openxmlformats.org/officeDocument/2006/relationships/image" Target="../media/image78.png"/><Relationship Id="rId7" Type="http://schemas.openxmlformats.org/officeDocument/2006/relationships/image" Target="../media/image82.png"/><Relationship Id="rId2" Type="http://schemas.openxmlformats.org/officeDocument/2006/relationships/image" Target="../media/image77.png"/><Relationship Id="rId1" Type="http://schemas.openxmlformats.org/officeDocument/2006/relationships/slideLayout" Target="../slideLayouts/slideLayout7.xml"/><Relationship Id="rId6" Type="http://schemas.openxmlformats.org/officeDocument/2006/relationships/image" Target="../media/image81.png"/><Relationship Id="rId5" Type="http://schemas.openxmlformats.org/officeDocument/2006/relationships/image" Target="../media/image80.png"/><Relationship Id="rId4" Type="http://schemas.openxmlformats.org/officeDocument/2006/relationships/image" Target="../media/image79.png"/><Relationship Id="rId9" Type="http://schemas.openxmlformats.org/officeDocument/2006/relationships/image" Target="../media/image84.png"/></Relationships>
</file>

<file path=ppt/slides/_rels/slide204.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77.png"/><Relationship Id="rId1" Type="http://schemas.openxmlformats.org/officeDocument/2006/relationships/slideLayout" Target="../slideLayouts/slideLayout7.xml"/><Relationship Id="rId4" Type="http://schemas.openxmlformats.org/officeDocument/2006/relationships/image" Target="../media/image86.png"/></Relationships>
</file>

<file path=ppt/slides/_rels/slide205.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6.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6.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2" Type="http://schemas.openxmlformats.org/officeDocument/2006/relationships/image" Target="../media/image90.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2" Type="http://schemas.openxmlformats.org/officeDocument/2006/relationships/image" Target="../media/image92.jpg"/><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2" Type="http://schemas.openxmlformats.org/officeDocument/2006/relationships/image" Target="../media/image92.jpg"/><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7.xml"/><Relationship Id="rId4" Type="http://schemas.openxmlformats.org/officeDocument/2006/relationships/image" Target="../media/image106.png"/></Relationships>
</file>

<file path=ppt/slides/_rels/slide274.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13.png"/></Relationships>
</file>

<file path=ppt/slides/_rels/slide281.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15.png"/></Relationships>
</file>

<file path=ppt/slides/_rels/slide282.xml.rels><?xml version="1.0" encoding="UTF-8" standalone="yes"?>
<Relationships xmlns="http://schemas.openxmlformats.org/package/2006/relationships"><Relationship Id="rId2" Type="http://schemas.openxmlformats.org/officeDocument/2006/relationships/image" Target="../media/image116.png"/><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2" Type="http://schemas.openxmlformats.org/officeDocument/2006/relationships/image" Target="../media/image117.png"/><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2" Type="http://schemas.openxmlformats.org/officeDocument/2006/relationships/image" Target="../media/image118.png"/><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2" Type="http://schemas.openxmlformats.org/officeDocument/2006/relationships/image" Target="../media/image119.png"/><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2" Type="http://schemas.openxmlformats.org/officeDocument/2006/relationships/image" Target="../media/image121.png"/><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image" Target="../media/image122.png"/><Relationship Id="rId1" Type="http://schemas.openxmlformats.org/officeDocument/2006/relationships/slideLayout" Target="../slideLayouts/slideLayout7.xml"/><Relationship Id="rId5" Type="http://schemas.openxmlformats.org/officeDocument/2006/relationships/image" Target="../media/image125.png"/><Relationship Id="rId4" Type="http://schemas.openxmlformats.org/officeDocument/2006/relationships/image" Target="../media/image124.png"/></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image" Target="../media/image126.png"/><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2" Type="http://schemas.openxmlformats.org/officeDocument/2006/relationships/image" Target="../media/image128.png"/><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slide" Target="slide103.xml"/><Relationship Id="rId3" Type="http://schemas.openxmlformats.org/officeDocument/2006/relationships/slide" Target="slide50.xml"/><Relationship Id="rId7" Type="http://schemas.openxmlformats.org/officeDocument/2006/relationships/slide" Target="slide95.xml"/><Relationship Id="rId12" Type="http://schemas.openxmlformats.org/officeDocument/2006/relationships/slide" Target="slide113.xml"/><Relationship Id="rId2" Type="http://schemas.openxmlformats.org/officeDocument/2006/relationships/slide" Target="slide43.xml"/><Relationship Id="rId1" Type="http://schemas.openxmlformats.org/officeDocument/2006/relationships/slideLayout" Target="../slideLayouts/slideLayout7.xml"/><Relationship Id="rId6" Type="http://schemas.openxmlformats.org/officeDocument/2006/relationships/slide" Target="slide88.xml"/><Relationship Id="rId11" Type="http://schemas.openxmlformats.org/officeDocument/2006/relationships/slide" Target="slide111.xml"/><Relationship Id="rId5" Type="http://schemas.openxmlformats.org/officeDocument/2006/relationships/slide" Target="slide85.xml"/><Relationship Id="rId10" Type="http://schemas.openxmlformats.org/officeDocument/2006/relationships/slide" Target="slide108.xml"/><Relationship Id="rId4" Type="http://schemas.openxmlformats.org/officeDocument/2006/relationships/slide" Target="slide64.xml"/><Relationship Id="rId9" Type="http://schemas.openxmlformats.org/officeDocument/2006/relationships/slide" Target="slide10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29.png"/><Relationship Id="rId1" Type="http://schemas.openxmlformats.org/officeDocument/2006/relationships/slideLayout" Target="../slideLayouts/slideLayout7.xml"/><Relationship Id="rId4" Type="http://schemas.openxmlformats.org/officeDocument/2006/relationships/image" Target="../media/image131.png"/></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2" Type="http://schemas.openxmlformats.org/officeDocument/2006/relationships/image" Target="../media/image132.png"/><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3" Type="http://schemas.openxmlformats.org/officeDocument/2006/relationships/image" Target="../media/image134.gif"/><Relationship Id="rId2" Type="http://schemas.openxmlformats.org/officeDocument/2006/relationships/image" Target="../media/image133.gif"/><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8.xml.rels><?xml version="1.0" encoding="UTF-8" standalone="yes"?>
<Relationships xmlns="http://schemas.openxmlformats.org/package/2006/relationships"><Relationship Id="rId3" Type="http://schemas.openxmlformats.org/officeDocument/2006/relationships/image" Target="../media/image136.png"/><Relationship Id="rId2" Type="http://schemas.openxmlformats.org/officeDocument/2006/relationships/image" Target="../media/image135.png"/><Relationship Id="rId1" Type="http://schemas.openxmlformats.org/officeDocument/2006/relationships/slideLayout" Target="../slideLayouts/slideLayout7.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slide" Target="slide151.xml"/><Relationship Id="rId13" Type="http://schemas.openxmlformats.org/officeDocument/2006/relationships/slide" Target="slide183.xml"/><Relationship Id="rId3" Type="http://schemas.openxmlformats.org/officeDocument/2006/relationships/slide" Target="slide121.xml"/><Relationship Id="rId7" Type="http://schemas.openxmlformats.org/officeDocument/2006/relationships/slide" Target="slide145.xml"/><Relationship Id="rId12" Type="http://schemas.openxmlformats.org/officeDocument/2006/relationships/slide" Target="slide180.xml"/><Relationship Id="rId2" Type="http://schemas.openxmlformats.org/officeDocument/2006/relationships/slide" Target="slide118.xml"/><Relationship Id="rId1" Type="http://schemas.openxmlformats.org/officeDocument/2006/relationships/slideLayout" Target="../slideLayouts/slideLayout7.xml"/><Relationship Id="rId6" Type="http://schemas.openxmlformats.org/officeDocument/2006/relationships/slide" Target="slide139.xml"/><Relationship Id="rId11" Type="http://schemas.openxmlformats.org/officeDocument/2006/relationships/slide" Target="slide177.xml"/><Relationship Id="rId5" Type="http://schemas.openxmlformats.org/officeDocument/2006/relationships/slide" Target="slide133.xml"/><Relationship Id="rId10" Type="http://schemas.openxmlformats.org/officeDocument/2006/relationships/slide" Target="slide171.xml"/><Relationship Id="rId4" Type="http://schemas.openxmlformats.org/officeDocument/2006/relationships/slide" Target="slide129.xml"/><Relationship Id="rId9" Type="http://schemas.openxmlformats.org/officeDocument/2006/relationships/slide" Target="slide167.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6.xml.rels><?xml version="1.0" encoding="UTF-8" standalone="yes"?>
<Relationships xmlns="http://schemas.openxmlformats.org/package/2006/relationships"><Relationship Id="rId2" Type="http://schemas.openxmlformats.org/officeDocument/2006/relationships/image" Target="../media/image137.png"/><Relationship Id="rId1" Type="http://schemas.openxmlformats.org/officeDocument/2006/relationships/slideLayout" Target="../slideLayouts/slideLayout7.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4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4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8.xml.rels><?xml version="1.0" encoding="UTF-8" standalone="yes"?>
<Relationships xmlns="http://schemas.openxmlformats.org/package/2006/relationships"><Relationship Id="rId3" Type="http://schemas.openxmlformats.org/officeDocument/2006/relationships/image" Target="../media/image139.png"/><Relationship Id="rId2" Type="http://schemas.openxmlformats.org/officeDocument/2006/relationships/image" Target="../media/image138.png"/><Relationship Id="rId1" Type="http://schemas.openxmlformats.org/officeDocument/2006/relationships/slideLayout" Target="../slideLayouts/slideLayout7.xml"/></Relationships>
</file>

<file path=ppt/slides/_rels/slide469.xml.rels><?xml version="1.0" encoding="UTF-8" standalone="yes"?>
<Relationships xmlns="http://schemas.openxmlformats.org/package/2006/relationships"><Relationship Id="rId2" Type="http://schemas.openxmlformats.org/officeDocument/2006/relationships/image" Target="../media/image140.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0.xml.rels><?xml version="1.0" encoding="UTF-8" standalone="yes"?>
<Relationships xmlns="http://schemas.openxmlformats.org/package/2006/relationships"><Relationship Id="rId3" Type="http://schemas.openxmlformats.org/officeDocument/2006/relationships/image" Target="../media/image142.png"/><Relationship Id="rId2" Type="http://schemas.openxmlformats.org/officeDocument/2006/relationships/image" Target="../media/image141.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slide" Target="slide226.xml"/><Relationship Id="rId13" Type="http://schemas.openxmlformats.org/officeDocument/2006/relationships/slide" Target="slide239.xml"/><Relationship Id="rId3" Type="http://schemas.openxmlformats.org/officeDocument/2006/relationships/slide" Target="slide197.xml"/><Relationship Id="rId7" Type="http://schemas.openxmlformats.org/officeDocument/2006/relationships/slide" Target="slide222.xml"/><Relationship Id="rId12" Type="http://schemas.openxmlformats.org/officeDocument/2006/relationships/slide" Target="slide237.xml"/><Relationship Id="rId2" Type="http://schemas.openxmlformats.org/officeDocument/2006/relationships/slide" Target="slide186.xml"/><Relationship Id="rId1" Type="http://schemas.openxmlformats.org/officeDocument/2006/relationships/slideLayout" Target="../slideLayouts/slideLayout7.xml"/><Relationship Id="rId6" Type="http://schemas.openxmlformats.org/officeDocument/2006/relationships/slide" Target="slide219.xml"/><Relationship Id="rId11" Type="http://schemas.openxmlformats.org/officeDocument/2006/relationships/slide" Target="slide234.xml"/><Relationship Id="rId5" Type="http://schemas.openxmlformats.org/officeDocument/2006/relationships/slide" Target="slide215.xml"/><Relationship Id="rId10" Type="http://schemas.openxmlformats.org/officeDocument/2006/relationships/slide" Target="slide232.xml"/><Relationship Id="rId4" Type="http://schemas.openxmlformats.org/officeDocument/2006/relationships/slide" Target="slide199.xml"/><Relationship Id="rId9" Type="http://schemas.openxmlformats.org/officeDocument/2006/relationships/slide" Target="slide22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7.xml"/><Relationship Id="rId4" Type="http://schemas.openxmlformats.org/officeDocument/2006/relationships/image" Target="../media/image29.jpeg"/></Relationships>
</file>

<file path=ppt/slides/_rels/slide5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jpeg"/></Relationships>
</file>

<file path=ppt/slides/_rels/slide59.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6.xml.rels><?xml version="1.0" encoding="UTF-8" standalone="yes"?>
<Relationships xmlns="http://schemas.openxmlformats.org/package/2006/relationships"><Relationship Id="rId8" Type="http://schemas.openxmlformats.org/officeDocument/2006/relationships/slide" Target="slide302.xml"/><Relationship Id="rId13" Type="http://schemas.openxmlformats.org/officeDocument/2006/relationships/slide" Target="slide318.xml"/><Relationship Id="rId3" Type="http://schemas.openxmlformats.org/officeDocument/2006/relationships/slide" Target="slide268.xml"/><Relationship Id="rId7" Type="http://schemas.openxmlformats.org/officeDocument/2006/relationships/slide" Target="slide300.xml"/><Relationship Id="rId12" Type="http://schemas.openxmlformats.org/officeDocument/2006/relationships/slide" Target="slide316.xml"/><Relationship Id="rId2" Type="http://schemas.openxmlformats.org/officeDocument/2006/relationships/slide" Target="slide241.xml"/><Relationship Id="rId1" Type="http://schemas.openxmlformats.org/officeDocument/2006/relationships/slideLayout" Target="../slideLayouts/slideLayout7.xml"/><Relationship Id="rId6" Type="http://schemas.openxmlformats.org/officeDocument/2006/relationships/slide" Target="slide298.xml"/><Relationship Id="rId11" Type="http://schemas.openxmlformats.org/officeDocument/2006/relationships/slide" Target="slide312.xml"/><Relationship Id="rId5" Type="http://schemas.openxmlformats.org/officeDocument/2006/relationships/slide" Target="slide291.xml"/><Relationship Id="rId10" Type="http://schemas.openxmlformats.org/officeDocument/2006/relationships/slide" Target="slide310.xml"/><Relationship Id="rId4" Type="http://schemas.openxmlformats.org/officeDocument/2006/relationships/slide" Target="slide278.xml"/><Relationship Id="rId9" Type="http://schemas.openxmlformats.org/officeDocument/2006/relationships/slide" Target="slide304.xml"/></Relationships>
</file>

<file path=ppt/slides/_rels/slide6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jpeg"/></Relationships>
</file>

<file path=ppt/slides/_rels/slide6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slide" Target="slide331.xml"/><Relationship Id="rId3" Type="http://schemas.openxmlformats.org/officeDocument/2006/relationships/slide" Target="slide321.xml"/><Relationship Id="rId7" Type="http://schemas.openxmlformats.org/officeDocument/2006/relationships/slide" Target="slide329.xml"/><Relationship Id="rId12" Type="http://schemas.openxmlformats.org/officeDocument/2006/relationships/slide" Target="slide365.xml"/><Relationship Id="rId2" Type="http://schemas.openxmlformats.org/officeDocument/2006/relationships/slide" Target="slide319.xml"/><Relationship Id="rId1" Type="http://schemas.openxmlformats.org/officeDocument/2006/relationships/slideLayout" Target="../slideLayouts/slideLayout7.xml"/><Relationship Id="rId6" Type="http://schemas.openxmlformats.org/officeDocument/2006/relationships/slide" Target="slide327.xml"/><Relationship Id="rId11" Type="http://schemas.openxmlformats.org/officeDocument/2006/relationships/slide" Target="slide346.xml"/><Relationship Id="rId5" Type="http://schemas.openxmlformats.org/officeDocument/2006/relationships/slide" Target="slide325.xml"/><Relationship Id="rId10" Type="http://schemas.openxmlformats.org/officeDocument/2006/relationships/slide" Target="slide344.xml"/><Relationship Id="rId4" Type="http://schemas.openxmlformats.org/officeDocument/2006/relationships/slide" Target="slide323.xml"/><Relationship Id="rId9" Type="http://schemas.openxmlformats.org/officeDocument/2006/relationships/slide" Target="slide337.xml"/></Relationships>
</file>

<file path=ppt/slides/_rels/slide70.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MySQL</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52" y="1000496"/>
            <a:ext cx="4596448" cy="3581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0" y="1828800"/>
            <a:ext cx="1752600" cy="830997"/>
          </a:xfrm>
          <a:prstGeom prst="rect">
            <a:avLst/>
          </a:prstGeom>
        </p:spPr>
        <p:txBody>
          <a:bodyPr wrap="square">
            <a:spAutoFit/>
          </a:bodyPr>
          <a:lstStyle/>
          <a:p>
            <a:r>
              <a:rPr lang="en-IN" sz="2400" dirty="0">
                <a:solidFill>
                  <a:srgbClr val="C00000"/>
                </a:solidFill>
                <a:latin typeface="Arial" panose="020B0604020202020204" pitchFamily="34" charset="0"/>
              </a:rPr>
              <a:t>The </a:t>
            </a:r>
            <a:r>
              <a:rPr lang="en-IN" sz="2400" b="1" dirty="0">
                <a:solidFill>
                  <a:srgbClr val="C00000"/>
                </a:solidFill>
                <a:latin typeface="Arial" panose="020B0604020202020204" pitchFamily="34" charset="0"/>
              </a:rPr>
              <a:t>DIKW </a:t>
            </a:r>
            <a:r>
              <a:rPr lang="en-IN" sz="2400" b="1" dirty="0" smtClean="0">
                <a:solidFill>
                  <a:srgbClr val="C00000"/>
                </a:solidFill>
                <a:latin typeface="Arial" panose="020B0604020202020204" pitchFamily="34" charset="0"/>
              </a:rPr>
              <a:t>pyramid</a:t>
            </a:r>
            <a:endParaRPr lang="en-IN" sz="2400" dirty="0">
              <a:solidFill>
                <a:srgbClr val="C00000"/>
              </a:solidFill>
            </a:endParaRPr>
          </a:p>
        </p:txBody>
      </p:sp>
      <p:sp>
        <p:nvSpPr>
          <p:cNvPr id="3" name="Rectangle 2"/>
          <p:cNvSpPr/>
          <p:nvPr/>
        </p:nvSpPr>
        <p:spPr>
          <a:xfrm>
            <a:off x="4006855" y="3200193"/>
            <a:ext cx="4070345" cy="369332"/>
          </a:xfrm>
          <a:prstGeom prst="rect">
            <a:avLst/>
          </a:prstGeom>
        </p:spPr>
        <p:txBody>
          <a:bodyPr wrap="none">
            <a:spAutoFit/>
          </a:bodyPr>
          <a:lstStyle/>
          <a:p>
            <a:r>
              <a:rPr lang="en-IN" dirty="0"/>
              <a:t>learned about something or someone.</a:t>
            </a:r>
          </a:p>
        </p:txBody>
      </p:sp>
      <p:sp>
        <p:nvSpPr>
          <p:cNvPr id="7" name="Rectangle 6"/>
          <p:cNvSpPr/>
          <p:nvPr/>
        </p:nvSpPr>
        <p:spPr>
          <a:xfrm>
            <a:off x="3581400" y="2475131"/>
            <a:ext cx="5192486" cy="369332"/>
          </a:xfrm>
          <a:prstGeom prst="rect">
            <a:avLst/>
          </a:prstGeom>
        </p:spPr>
        <p:txBody>
          <a:bodyPr wrap="square">
            <a:spAutoFit/>
          </a:bodyPr>
          <a:lstStyle/>
          <a:p>
            <a:r>
              <a:rPr lang="en-IN" dirty="0"/>
              <a:t>skills acquired through experience or education</a:t>
            </a:r>
          </a:p>
        </p:txBody>
      </p:sp>
      <p:sp>
        <p:nvSpPr>
          <p:cNvPr id="10" name="Rectangle 9"/>
          <p:cNvSpPr/>
          <p:nvPr/>
        </p:nvSpPr>
        <p:spPr>
          <a:xfrm>
            <a:off x="3106817" y="1490625"/>
            <a:ext cx="5791200" cy="646331"/>
          </a:xfrm>
          <a:prstGeom prst="rect">
            <a:avLst/>
          </a:prstGeom>
        </p:spPr>
        <p:txBody>
          <a:bodyPr wrap="square">
            <a:spAutoFit/>
          </a:bodyPr>
          <a:lstStyle/>
          <a:p>
            <a:r>
              <a:rPr lang="en-IN" dirty="0"/>
              <a:t>the quality of having experience, knowledge, and good judgement; the quality of being wise.</a:t>
            </a: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How would you explain a </a:t>
            </a:r>
            <a:r>
              <a:rPr lang="en-IN" dirty="0" smtClean="0">
                <a:solidFill>
                  <a:srgbClr val="DC525C"/>
                </a:solidFill>
                <a:latin typeface="Segoe UI Light" panose="020B0502040204020203" pitchFamily="34" charset="0"/>
                <a:cs typeface="Segoe UI Light" panose="020B0502040204020203" pitchFamily="34" charset="0"/>
              </a:rPr>
              <a:t>database to a child?</a:t>
            </a:r>
            <a:endParaRPr lang="en-US"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chemeClr val="bg1">
                    <a:lumMod val="95000"/>
                  </a:schemeClr>
                </a:solidFill>
                <a:latin typeface="Arial" panose="020B0604020202020204" pitchFamily="34" charset="0"/>
                <a:cs typeface="Arial" panose="020B0604020202020204" pitchFamily="34" charset="0"/>
              </a:rPr>
              <a:t>CREATE DATABASE</a:t>
            </a:r>
          </a:p>
        </p:txBody>
      </p:sp>
      <p:sp>
        <p:nvSpPr>
          <p:cNvPr id="5" name="Rectangle 4"/>
          <p:cNvSpPr/>
          <p:nvPr/>
        </p:nvSpPr>
        <p:spPr>
          <a:xfrm>
            <a:off x="217714" y="1611868"/>
            <a:ext cx="8773885"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CREATE {DATABASE | SCHEMA} [IF NOT EXISTS] db_name</a:t>
            </a:r>
          </a:p>
        </p:txBody>
      </p:sp>
      <p:sp>
        <p:nvSpPr>
          <p:cNvPr id="6" name="Rectangle 5"/>
          <p:cNvSpPr/>
          <p:nvPr/>
        </p:nvSpPr>
        <p:spPr>
          <a:xfrm>
            <a:off x="152400" y="2819400"/>
            <a:ext cx="8839199" cy="923330"/>
          </a:xfrm>
          <a:prstGeom prst="rect">
            <a:avLst/>
          </a:prstGeom>
        </p:spPr>
        <p:txBody>
          <a:bodyPr wrap="square">
            <a:spAutoFit/>
          </a:bodyPr>
          <a:lstStyle/>
          <a:p>
            <a:pPr>
              <a:lnSpc>
                <a:spcPct val="150000"/>
              </a:lnSpc>
            </a:pPr>
            <a:r>
              <a:rPr lang="en-IN" dirty="0">
                <a:solidFill>
                  <a:srgbClr val="0070C0"/>
                </a:solidFill>
                <a:latin typeface="Liberation Mono"/>
                <a:ea typeface="Arial Unicode MS"/>
                <a:cs typeface="Arial" panose="020B0604020202020204" pitchFamily="34" charset="0"/>
              </a:rPr>
              <a:t>CREATE </a:t>
            </a:r>
            <a:r>
              <a:rPr lang="en-IN" dirty="0" smtClean="0">
                <a:solidFill>
                  <a:srgbClr val="0070C0"/>
                </a:solidFill>
                <a:latin typeface="Liberation Mono"/>
                <a:ea typeface="Arial Unicode MS"/>
                <a:cs typeface="Arial" panose="020B0604020202020204" pitchFamily="34" charset="0"/>
              </a:rPr>
              <a:t>DATABASE </a:t>
            </a:r>
            <a:r>
              <a:rPr lang="en-IN" dirty="0">
                <a:solidFill>
                  <a:srgbClr val="669900"/>
                </a:solidFill>
                <a:latin typeface="Liberation Mono"/>
              </a:rPr>
              <a:t>USER01</a:t>
            </a:r>
            <a:r>
              <a:rPr lang="en-IN" dirty="0" smtClean="0">
                <a:solidFill>
                  <a:srgbClr val="0070C0"/>
                </a:solidFill>
                <a:latin typeface="Liberation Mono"/>
                <a:ea typeface="Arial Unicode MS"/>
                <a:cs typeface="Arial" panose="020B0604020202020204" pitchFamily="34" charset="0"/>
              </a:rPr>
              <a:t>;</a:t>
            </a:r>
          </a:p>
          <a:p>
            <a:pPr>
              <a:lnSpc>
                <a:spcPct val="150000"/>
              </a:lnSpc>
            </a:pPr>
            <a:r>
              <a:rPr lang="en-IN" dirty="0">
                <a:solidFill>
                  <a:srgbClr val="0070C0"/>
                </a:solidFill>
                <a:latin typeface="Liberation Mono"/>
                <a:ea typeface="Arial Unicode MS"/>
                <a:cs typeface="Arial" panose="020B0604020202020204" pitchFamily="34" charset="0"/>
              </a:rPr>
              <a:t>CREATE </a:t>
            </a:r>
            <a:r>
              <a:rPr lang="en-IN" dirty="0" smtClean="0">
                <a:solidFill>
                  <a:srgbClr val="0070C0"/>
                </a:solidFill>
                <a:latin typeface="Liberation Mono"/>
                <a:ea typeface="Arial Unicode MS"/>
                <a:cs typeface="Arial" panose="020B0604020202020204" pitchFamily="34" charset="0"/>
              </a:rPr>
              <a:t>DATABASE </a:t>
            </a:r>
            <a:r>
              <a:rPr lang="en-IN" dirty="0">
                <a:solidFill>
                  <a:srgbClr val="A67F59"/>
                </a:solidFill>
                <a:latin typeface="Liberation Mono"/>
              </a:rPr>
              <a:t>IF NOT EXISTS </a:t>
            </a:r>
            <a:r>
              <a:rPr lang="en-IN" dirty="0">
                <a:solidFill>
                  <a:srgbClr val="669900"/>
                </a:solidFill>
                <a:latin typeface="Liberation Mono"/>
              </a:rPr>
              <a:t>USER01</a:t>
            </a:r>
            <a:r>
              <a:rPr lang="en-IN" dirty="0">
                <a:solidFill>
                  <a:srgbClr val="0070C0"/>
                </a:solidFill>
                <a:latin typeface="Liberation Mono"/>
                <a:ea typeface="Arial Unicode MS"/>
                <a:cs typeface="Arial" panose="020B0604020202020204" pitchFamily="34" charset="0"/>
              </a:rPr>
              <a:t>;</a:t>
            </a:r>
          </a:p>
        </p:txBody>
      </p:sp>
      <p:sp>
        <p:nvSpPr>
          <p:cNvPr id="7" name="Rectangle 6"/>
          <p:cNvSpPr/>
          <p:nvPr/>
        </p:nvSpPr>
        <p:spPr>
          <a:xfrm>
            <a:off x="152400" y="703183"/>
            <a:ext cx="88392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CREATE DATABASE creates a database with the given name. To use this statement, you need the CREATE privilege for the database</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2438400" y="2209800"/>
            <a:ext cx="6477000" cy="369332"/>
          </a:xfrm>
          <a:prstGeom prst="rect">
            <a:avLst/>
          </a:prstGeom>
          <a:solidFill>
            <a:srgbClr val="0070C0"/>
          </a:solidFill>
        </p:spPr>
        <p:txBody>
          <a:bodyPr wrap="square">
            <a:spAutoFit/>
          </a:bodyPr>
          <a:lstStyle/>
          <a:p>
            <a:r>
              <a:rPr lang="en-IN" b="1" dirty="0">
                <a:solidFill>
                  <a:schemeClr val="bg1">
                    <a:lumMod val="95000"/>
                  </a:schemeClr>
                </a:solidFill>
                <a:latin typeface="Arial" panose="020B0604020202020204" pitchFamily="34" charset="0"/>
                <a:cs typeface="Arial" panose="020B0604020202020204" pitchFamily="34" charset="0"/>
              </a:rPr>
              <a:t>CREATE SCHEMA is a synonym for CREATE DATABASE.</a:t>
            </a:r>
          </a:p>
        </p:txBody>
      </p:sp>
    </p:spTree>
    <p:extLst>
      <p:ext uri="{BB962C8B-B14F-4D97-AF65-F5344CB8AC3E}">
        <p14:creationId xmlns:p14="http://schemas.microsoft.com/office/powerpoint/2010/main" val="250504884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DROP DATABASE</a:t>
            </a:r>
            <a:endParaRPr lang="en-US" sz="4600"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295400" y="3276600"/>
            <a:ext cx="6553200" cy="707886"/>
          </a:xfrm>
          <a:prstGeom prst="rect">
            <a:avLst/>
          </a:prstGeom>
          <a:solidFill>
            <a:srgbClr val="C74C49"/>
          </a:solidFill>
        </p:spPr>
        <p:txBody>
          <a:bodyPr wrap="square">
            <a:spAutoFit/>
          </a:bodyPr>
          <a:lstStyle/>
          <a:p>
            <a:r>
              <a:rPr lang="en-IN" sz="2000" dirty="0">
                <a:solidFill>
                  <a:schemeClr val="bg1">
                    <a:lumMod val="95000"/>
                  </a:schemeClr>
                </a:solidFill>
              </a:rPr>
              <a:t>If the default database is dropped, the default database is unset (the DATABASE() function returns NULL).</a:t>
            </a:r>
          </a:p>
        </p:txBody>
      </p:sp>
    </p:spTree>
    <p:extLst>
      <p:ext uri="{BB962C8B-B14F-4D97-AF65-F5344CB8AC3E}">
        <p14:creationId xmlns:p14="http://schemas.microsoft.com/office/powerpoint/2010/main" val="1975106780"/>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chemeClr val="bg1">
                    <a:lumMod val="95000"/>
                  </a:schemeClr>
                </a:solidFill>
                <a:latin typeface="Arial" panose="020B0604020202020204" pitchFamily="34" charset="0"/>
                <a:cs typeface="Arial" panose="020B0604020202020204" pitchFamily="34" charset="0"/>
              </a:rPr>
              <a:t>DROP DATABASE</a:t>
            </a:r>
            <a:endParaRPr lang="en-IN" sz="3200" b="1" dirty="0">
              <a:solidFill>
                <a:schemeClr val="bg1">
                  <a:lumMod val="95000"/>
                </a:schemeClr>
              </a:solidFill>
              <a:latin typeface="Arial" panose="020B0604020202020204" pitchFamily="34" charset="0"/>
              <a:cs typeface="Arial" panose="020B0604020202020204" pitchFamily="34" charset="0"/>
            </a:endParaRPr>
          </a:p>
        </p:txBody>
      </p:sp>
      <p:sp>
        <p:nvSpPr>
          <p:cNvPr id="5" name="Rectangle 4"/>
          <p:cNvSpPr/>
          <p:nvPr/>
        </p:nvSpPr>
        <p:spPr>
          <a:xfrm>
            <a:off x="217714" y="1764268"/>
            <a:ext cx="8773885"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DROP {DATABASE | SCHEMA} [IF EXISTS] db_name</a:t>
            </a:r>
          </a:p>
        </p:txBody>
      </p:sp>
      <p:sp>
        <p:nvSpPr>
          <p:cNvPr id="6" name="Rectangle 5"/>
          <p:cNvSpPr/>
          <p:nvPr/>
        </p:nvSpPr>
        <p:spPr>
          <a:xfrm>
            <a:off x="152400" y="2819400"/>
            <a:ext cx="8839199" cy="872034"/>
          </a:xfrm>
          <a:prstGeom prst="rect">
            <a:avLst/>
          </a:prstGeom>
        </p:spPr>
        <p:txBody>
          <a:bodyPr wrap="square">
            <a:spAutoFit/>
          </a:bodyPr>
          <a:lstStyle/>
          <a:p>
            <a:pPr>
              <a:lnSpc>
                <a:spcPct val="150000"/>
              </a:lnSpc>
            </a:pPr>
            <a:r>
              <a:rPr lang="en-IN" dirty="0">
                <a:solidFill>
                  <a:srgbClr val="0070C0"/>
                </a:solidFill>
                <a:latin typeface="Arial" panose="020B0604020202020204" pitchFamily="34" charset="0"/>
                <a:ea typeface="Arial Unicode MS"/>
                <a:cs typeface="Arial" panose="020B0604020202020204" pitchFamily="34" charset="0"/>
              </a:rPr>
              <a:t>DROP database USER01</a:t>
            </a:r>
            <a:r>
              <a:rPr lang="en-IN" dirty="0" smtClean="0">
                <a:solidFill>
                  <a:srgbClr val="0070C0"/>
                </a:solidFill>
                <a:latin typeface="Arial" panose="020B0604020202020204" pitchFamily="34" charset="0"/>
                <a:ea typeface="Arial Unicode MS"/>
                <a:cs typeface="Arial" panose="020B0604020202020204" pitchFamily="34" charset="0"/>
              </a:rPr>
              <a:t>;</a:t>
            </a:r>
          </a:p>
          <a:p>
            <a:pPr>
              <a:lnSpc>
                <a:spcPct val="150000"/>
              </a:lnSpc>
            </a:pPr>
            <a:r>
              <a:rPr lang="en-IN" dirty="0">
                <a:solidFill>
                  <a:srgbClr val="0070C0"/>
                </a:solidFill>
                <a:latin typeface="Arial" panose="020B0604020202020204" pitchFamily="34" charset="0"/>
                <a:ea typeface="Arial Unicode MS"/>
                <a:cs typeface="Arial" panose="020B0604020202020204" pitchFamily="34" charset="0"/>
              </a:rPr>
              <a:t>DROP database IF EXISTS  </a:t>
            </a:r>
            <a:r>
              <a:rPr lang="en-IN" dirty="0" smtClean="0">
                <a:solidFill>
                  <a:srgbClr val="0070C0"/>
                </a:solidFill>
                <a:latin typeface="Arial" panose="020B0604020202020204" pitchFamily="34" charset="0"/>
                <a:ea typeface="Arial Unicode MS"/>
                <a:cs typeface="Arial" panose="020B0604020202020204" pitchFamily="34" charset="0"/>
              </a:rPr>
              <a:t>USER01</a:t>
            </a:r>
            <a:r>
              <a:rPr lang="en-IN" dirty="0">
                <a:solidFill>
                  <a:srgbClr val="0070C0"/>
                </a:solidFill>
                <a:latin typeface="Arial" panose="020B0604020202020204" pitchFamily="34" charset="0"/>
                <a:ea typeface="Arial Unicode MS"/>
                <a:cs typeface="Arial" panose="020B0604020202020204" pitchFamily="34" charset="0"/>
              </a:rPr>
              <a:t>;</a:t>
            </a: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DATABASE drops all tables in the database and deletes the database. Be very careful with this statement! To use DROP DATABASE, you need the DROP privilege on the database.</a:t>
            </a:r>
          </a:p>
        </p:txBody>
      </p:sp>
      <p:sp>
        <p:nvSpPr>
          <p:cNvPr id="8" name="Rectangle 7"/>
          <p:cNvSpPr/>
          <p:nvPr/>
        </p:nvSpPr>
        <p:spPr>
          <a:xfrm>
            <a:off x="2438400" y="2297668"/>
            <a:ext cx="6477000" cy="369332"/>
          </a:xfrm>
          <a:prstGeom prst="rect">
            <a:avLst/>
          </a:prstGeom>
          <a:solidFill>
            <a:srgbClr val="0070C0"/>
          </a:solidFill>
        </p:spPr>
        <p:txBody>
          <a:bodyPr wrap="square">
            <a:spAutoFit/>
          </a:bodyPr>
          <a:lstStyle/>
          <a:p>
            <a:r>
              <a:rPr lang="en-IN" b="1" dirty="0" smtClean="0">
                <a:solidFill>
                  <a:schemeClr val="bg1">
                    <a:lumMod val="95000"/>
                  </a:schemeClr>
                </a:solidFill>
                <a:latin typeface="Arial" panose="020B0604020202020204" pitchFamily="34" charset="0"/>
                <a:cs typeface="Arial" panose="020B0604020202020204" pitchFamily="34" charset="0"/>
              </a:rPr>
              <a:t>DROP SCHEMA </a:t>
            </a:r>
            <a:r>
              <a:rPr lang="en-IN" b="1" dirty="0">
                <a:solidFill>
                  <a:schemeClr val="bg1">
                    <a:lumMod val="95000"/>
                  </a:schemeClr>
                </a:solidFill>
                <a:latin typeface="Arial" panose="020B0604020202020204" pitchFamily="34" charset="0"/>
                <a:cs typeface="Arial" panose="020B0604020202020204" pitchFamily="34" charset="0"/>
              </a:rPr>
              <a:t>is a synonym for </a:t>
            </a:r>
            <a:r>
              <a:rPr lang="en-IN" b="1" dirty="0" smtClean="0">
                <a:solidFill>
                  <a:schemeClr val="bg1">
                    <a:lumMod val="95000"/>
                  </a:schemeClr>
                </a:solidFill>
                <a:latin typeface="Arial" panose="020B0604020202020204" pitchFamily="34" charset="0"/>
                <a:cs typeface="Arial" panose="020B0604020202020204" pitchFamily="34" charset="0"/>
              </a:rPr>
              <a:t>DROP DATABASE</a:t>
            </a:r>
            <a:r>
              <a:rPr lang="en-IN" b="1" dirty="0">
                <a:solidFill>
                  <a:schemeClr val="bg1">
                    <a:lumMod val="95000"/>
                  </a:schemeClr>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903824061"/>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295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Information </a:t>
            </a:r>
            <a:r>
              <a:rPr lang="en-IN" sz="4800" dirty="0" smtClean="0">
                <a:solidFill>
                  <a:srgbClr val="DC525C"/>
                </a:solidFill>
                <a:latin typeface="Segoe UI Light" panose="020B0502040204020203" pitchFamily="34" charset="0"/>
                <a:cs typeface="Segoe UI Light" panose="020B0502040204020203" pitchFamily="34" charset="0"/>
              </a:rPr>
              <a:t>Functions</a:t>
            </a:r>
          </a:p>
          <a:p>
            <a:pPr lvl="0" algn="ctr">
              <a:spcBef>
                <a:spcPct val="0"/>
              </a:spcBef>
              <a:defRPr/>
            </a:pPr>
            <a:r>
              <a:rPr lang="en-IN" sz="2800" dirty="0" smtClean="0">
                <a:solidFill>
                  <a:srgbClr val="DC525C"/>
                </a:solidFill>
                <a:latin typeface="Segoe UI Light" panose="020B0502040204020203" pitchFamily="34" charset="0"/>
                <a:cs typeface="Segoe UI Light" panose="020B0502040204020203" pitchFamily="34" charset="0"/>
              </a:rPr>
              <a:t>Use these function with SELECT statement</a:t>
            </a:r>
            <a:endParaRPr lang="en-US" sz="2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00009759"/>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Information Functions</a:t>
            </a:r>
          </a:p>
        </p:txBody>
      </p:sp>
      <p:sp>
        <p:nvSpPr>
          <p:cNvPr id="4" name="Rectangle 3"/>
          <p:cNvSpPr/>
          <p:nvPr/>
        </p:nvSpPr>
        <p:spPr>
          <a:xfrm>
            <a:off x="152400" y="1447800"/>
            <a:ext cx="8915400" cy="286232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FOUND_ROWS()</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 For </a:t>
            </a:r>
            <a:r>
              <a:rPr lang="en-IN" dirty="0">
                <a:latin typeface="Arial" panose="020B0604020202020204" pitchFamily="34" charset="0"/>
                <a:cs typeface="Arial" panose="020B0604020202020204" pitchFamily="34" charset="0"/>
              </a:rPr>
              <a:t>a SELECT with a LIMIT clause, the number of rows that would be returned were there no LIMIT clause</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LAST_INSERT_ID()</a:t>
            </a:r>
            <a:r>
              <a:rPr lang="en-IN" dirty="0" smtClean="0">
                <a:latin typeface="Arial" panose="020B0604020202020204" pitchFamily="34" charset="0"/>
                <a:cs typeface="Arial" panose="020B0604020202020204" pitchFamily="34" charset="0"/>
              </a:rPr>
              <a:t> - Value </a:t>
            </a:r>
            <a:r>
              <a:rPr lang="en-IN" dirty="0">
                <a:latin typeface="Arial" panose="020B0604020202020204" pitchFamily="34" charset="0"/>
                <a:cs typeface="Arial" panose="020B0604020202020204" pitchFamily="34" charset="0"/>
              </a:rPr>
              <a:t>of the AUTOINCREMENT column for the last INSERT</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ROW_COUNT()</a:t>
            </a:r>
            <a:r>
              <a:rPr lang="en-IN" dirty="0" smtClean="0">
                <a:latin typeface="Arial" panose="020B0604020202020204" pitchFamily="34" charset="0"/>
                <a:cs typeface="Arial" panose="020B0604020202020204" pitchFamily="34" charset="0"/>
              </a:rPr>
              <a:t> - The </a:t>
            </a:r>
            <a:r>
              <a:rPr lang="en-IN" dirty="0">
                <a:latin typeface="Arial" panose="020B0604020202020204" pitchFamily="34" charset="0"/>
                <a:cs typeface="Arial" panose="020B0604020202020204" pitchFamily="34" charset="0"/>
              </a:rPr>
              <a:t>number of rows updated</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DATABASE()</a:t>
            </a:r>
            <a:r>
              <a:rPr lang="en-IN" dirty="0" smtClean="0">
                <a:latin typeface="Arial" panose="020B0604020202020204" pitchFamily="34" charset="0"/>
                <a:cs typeface="Arial" panose="020B0604020202020204" pitchFamily="34" charset="0"/>
              </a:rPr>
              <a:t> - Return </a:t>
            </a:r>
            <a:r>
              <a:rPr lang="en-IN" dirty="0">
                <a:latin typeface="Arial" panose="020B0604020202020204" pitchFamily="34" charset="0"/>
                <a:cs typeface="Arial" panose="020B0604020202020204" pitchFamily="34" charset="0"/>
              </a:rPr>
              <a:t>the default (current) database name</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SCHEMA()</a:t>
            </a:r>
            <a:r>
              <a:rPr lang="en-IN" dirty="0" smtClean="0">
                <a:latin typeface="Arial" panose="020B0604020202020204" pitchFamily="34" charset="0"/>
                <a:cs typeface="Arial" panose="020B0604020202020204" pitchFamily="34" charset="0"/>
              </a:rPr>
              <a:t> - Synonym </a:t>
            </a:r>
            <a:r>
              <a:rPr lang="en-IN" dirty="0">
                <a:latin typeface="Arial" panose="020B0604020202020204" pitchFamily="34" charset="0"/>
                <a:cs typeface="Arial" panose="020B0604020202020204" pitchFamily="34" charset="0"/>
              </a:rPr>
              <a:t>for DATABASE</a:t>
            </a:r>
            <a:r>
              <a:rPr lang="en-IN" dirty="0" smtClean="0">
                <a:latin typeface="Arial" panose="020B0604020202020204" pitchFamily="34" charset="0"/>
                <a:cs typeface="Arial" panose="020B0604020202020204" pitchFamily="34" charset="0"/>
              </a:rPr>
              <a:t>()</a:t>
            </a:r>
          </a:p>
        </p:txBody>
      </p:sp>
      <p:sp>
        <p:nvSpPr>
          <p:cNvPr id="3" name="Rectangle 2"/>
          <p:cNvSpPr/>
          <p:nvPr/>
        </p:nvSpPr>
        <p:spPr>
          <a:xfrm>
            <a:off x="152400" y="4800600"/>
            <a:ext cx="6172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 database();</a:t>
            </a:r>
          </a:p>
        </p:txBody>
      </p:sp>
    </p:spTree>
    <p:extLst>
      <p:ext uri="{BB962C8B-B14F-4D97-AF65-F5344CB8AC3E}">
        <p14:creationId xmlns:p14="http://schemas.microsoft.com/office/powerpoint/2010/main" val="1696502339"/>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Information Functions</a:t>
            </a:r>
          </a:p>
        </p:txBody>
      </p:sp>
      <p:sp>
        <p:nvSpPr>
          <p:cNvPr id="4" name="Rectangle 3"/>
          <p:cNvSpPr/>
          <p:nvPr/>
        </p:nvSpPr>
        <p:spPr>
          <a:xfrm>
            <a:off x="152400" y="1447800"/>
            <a:ext cx="8915400" cy="3416320"/>
          </a:xfrm>
          <a:prstGeom prst="rect">
            <a:avLst/>
          </a:prstGeom>
        </p:spPr>
        <p:txBody>
          <a:bodyPr wrap="square">
            <a:spAutoFit/>
          </a:bodyPr>
          <a:lstStyle/>
          <a:p>
            <a:r>
              <a:rPr lang="en-IN" b="1" dirty="0" smtClean="0">
                <a:latin typeface="Arial" panose="020B0604020202020204" pitchFamily="34" charset="0"/>
                <a:cs typeface="Arial" panose="020B0604020202020204" pitchFamily="34" charset="0"/>
              </a:rPr>
              <a:t>CURRENT_USER(), CURRENT_USER</a:t>
            </a:r>
            <a:r>
              <a:rPr lang="en-IN" dirty="0" smtClean="0">
                <a:latin typeface="Arial" panose="020B0604020202020204" pitchFamily="34" charset="0"/>
                <a:cs typeface="Arial" panose="020B0604020202020204" pitchFamily="34" charset="0"/>
              </a:rPr>
              <a:t> - The authenticated user name and host name</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USER()</a:t>
            </a:r>
            <a:r>
              <a:rPr lang="en-IN" dirty="0" smtClean="0">
                <a:latin typeface="Arial" panose="020B0604020202020204" pitchFamily="34" charset="0"/>
                <a:cs typeface="Arial" panose="020B0604020202020204" pitchFamily="34" charset="0"/>
              </a:rPr>
              <a:t> - The user name and host name provided by the client</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SESSION_USER()</a:t>
            </a:r>
            <a:r>
              <a:rPr lang="en-IN" dirty="0" smtClean="0">
                <a:latin typeface="Arial" panose="020B0604020202020204" pitchFamily="34" charset="0"/>
                <a:cs typeface="Arial" panose="020B0604020202020204" pitchFamily="34" charset="0"/>
              </a:rPr>
              <a:t> - Synonym for USER()</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SYSTEM_USER()</a:t>
            </a:r>
            <a:r>
              <a:rPr lang="en-IN" dirty="0" smtClean="0">
                <a:latin typeface="Arial" panose="020B0604020202020204" pitchFamily="34" charset="0"/>
                <a:cs typeface="Arial" panose="020B0604020202020204" pitchFamily="34" charset="0"/>
              </a:rPr>
              <a:t> - Synonym for USER()</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VERSION()</a:t>
            </a:r>
            <a:r>
              <a:rPr lang="en-IN" dirty="0" smtClean="0">
                <a:latin typeface="Arial" panose="020B0604020202020204" pitchFamily="34" charset="0"/>
                <a:cs typeface="Arial" panose="020B0604020202020204" pitchFamily="34" charset="0"/>
              </a:rPr>
              <a:t> - Return a string that indicates the MySQL server version</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CONNECTION_ID()</a:t>
            </a:r>
            <a:r>
              <a:rPr lang="en-IN" dirty="0" smtClean="0">
                <a:latin typeface="Arial" panose="020B0604020202020204" pitchFamily="34" charset="0"/>
                <a:cs typeface="Arial" panose="020B0604020202020204" pitchFamily="34" charset="0"/>
              </a:rPr>
              <a:t> - Return the connection ID (thread ID) for the connection</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5190691"/>
            <a:ext cx="6172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 user();</a:t>
            </a:r>
          </a:p>
        </p:txBody>
      </p:sp>
    </p:spTree>
    <p:extLst>
      <p:ext uri="{BB962C8B-B14F-4D97-AF65-F5344CB8AC3E}">
        <p14:creationId xmlns:p14="http://schemas.microsoft.com/office/powerpoint/2010/main" val="298077907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Source Command</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51836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chemeClr val="bg1">
                    <a:lumMod val="95000"/>
                  </a:schemeClr>
                </a:solidFill>
                <a:latin typeface="Arial" panose="020B0604020202020204" pitchFamily="34" charset="0"/>
                <a:cs typeface="Arial" panose="020B0604020202020204" pitchFamily="34" charset="0"/>
              </a:rPr>
              <a:t>Source command</a:t>
            </a:r>
            <a:endParaRPr lang="en-IN" sz="3200" b="1" dirty="0">
              <a:solidFill>
                <a:schemeClr val="bg1">
                  <a:lumMod val="95000"/>
                </a:schemeClr>
              </a:solidFill>
              <a:latin typeface="Arial" panose="020B0604020202020204" pitchFamily="34" charset="0"/>
              <a:cs typeface="Arial" panose="020B0604020202020204"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You can execute an SQL script file using the source command or \. command</a:t>
            </a:r>
          </a:p>
        </p:txBody>
      </p:sp>
      <p:sp>
        <p:nvSpPr>
          <p:cNvPr id="7" name="Rectangle 6"/>
          <p:cNvSpPr/>
          <p:nvPr/>
        </p:nvSpPr>
        <p:spPr>
          <a:xfrm>
            <a:off x="239486" y="2131874"/>
            <a:ext cx="8719457" cy="1754326"/>
          </a:xfrm>
          <a:prstGeom prst="rect">
            <a:avLst/>
          </a:prstGeom>
        </p:spPr>
        <p:txBody>
          <a:bodyPr wrap="square">
            <a:spAutoFit/>
          </a:bodyPr>
          <a:lstStyle/>
          <a:p>
            <a:pPr marL="342900" indent="-342900">
              <a:lnSpc>
                <a:spcPct val="200000"/>
              </a:lnSpc>
              <a:buFont typeface="Arial" panose="020B0604020202020204" pitchFamily="34" charset="0"/>
              <a:buChar char="•"/>
            </a:pPr>
            <a:r>
              <a:rPr lang="en-IN" dirty="0">
                <a:solidFill>
                  <a:srgbClr val="0089A4"/>
                </a:solidFill>
                <a:latin typeface="Arial" panose="020B0604020202020204" pitchFamily="34" charset="0"/>
                <a:cs typeface="Arial" panose="020B0604020202020204" pitchFamily="34" charset="0"/>
              </a:rPr>
              <a:t>\. 'D:\MySQLDEMOBLD7.SQL'</a:t>
            </a:r>
            <a:endParaRPr lang="en-IN" dirty="0" smtClean="0">
              <a:solidFill>
                <a:srgbClr val="0089A4"/>
              </a:solidFill>
              <a:latin typeface="Arial" panose="020B0604020202020204" pitchFamily="34" charset="0"/>
              <a:cs typeface="Arial" panose="020B0604020202020204" pitchFamily="34" charset="0"/>
            </a:endParaRPr>
          </a:p>
          <a:p>
            <a:pPr marL="342900" indent="-342900">
              <a:lnSpc>
                <a:spcPct val="200000"/>
              </a:lnSpc>
              <a:buFont typeface="Arial" panose="020B0604020202020204" pitchFamily="34" charset="0"/>
              <a:buChar char="•"/>
            </a:pPr>
            <a:r>
              <a:rPr lang="en-IN" dirty="0">
                <a:solidFill>
                  <a:srgbClr val="0089A4"/>
                </a:solidFill>
                <a:latin typeface="Arial" panose="020B0604020202020204" pitchFamily="34" charset="0"/>
                <a:cs typeface="Arial" panose="020B0604020202020204" pitchFamily="34" charset="0"/>
              </a:rPr>
              <a:t>SOURCE 'D:\</a:t>
            </a:r>
            <a:r>
              <a:rPr lang="en-IN" dirty="0" smtClean="0">
                <a:solidFill>
                  <a:srgbClr val="0089A4"/>
                </a:solidFill>
                <a:latin typeface="Arial" panose="020B0604020202020204" pitchFamily="34" charset="0"/>
                <a:cs typeface="Arial" panose="020B0604020202020204" pitchFamily="34" charset="0"/>
              </a:rPr>
              <a:t>MySQLDEMOBLD7.SQL‘</a:t>
            </a:r>
          </a:p>
          <a:p>
            <a:pPr marL="342900" indent="-342900">
              <a:lnSpc>
                <a:spcPct val="200000"/>
              </a:lnSpc>
              <a:buFont typeface="Arial" panose="020B0604020202020204" pitchFamily="34" charset="0"/>
              <a:buChar char="•"/>
            </a:pPr>
            <a:r>
              <a:rPr lang="en-IN" dirty="0" smtClean="0">
                <a:solidFill>
                  <a:srgbClr val="0089A4"/>
                </a:solidFill>
                <a:latin typeface="Arial" panose="020B0604020202020204" pitchFamily="34" charset="0"/>
                <a:cs typeface="Arial" panose="020B0604020202020204" pitchFamily="34" charset="0"/>
              </a:rPr>
              <a:t>SOURCE //infoserver1/infodomain1/Everyone/DBT/MySQLDEMOBLD7.SQL</a:t>
            </a:r>
            <a:endParaRPr lang="en-IN" dirty="0">
              <a:solidFill>
                <a:srgbClr val="0089A4"/>
              </a:solidFill>
              <a:latin typeface="Arial" panose="020B0604020202020204" pitchFamily="34" charset="0"/>
              <a:cs typeface="Arial" panose="020B0604020202020204" pitchFamily="34" charset="0"/>
            </a:endParaRPr>
          </a:p>
        </p:txBody>
      </p:sp>
      <p:sp>
        <p:nvSpPr>
          <p:cNvPr id="8" name="Rectangle 7"/>
          <p:cNvSpPr/>
          <p:nvPr/>
        </p:nvSpPr>
        <p:spPr>
          <a:xfrm>
            <a:off x="152400" y="1295400"/>
            <a:ext cx="8839200" cy="707886"/>
          </a:xfrm>
          <a:prstGeom prst="rect">
            <a:avLst/>
          </a:prstGeom>
        </p:spPr>
        <p:txBody>
          <a:bodyPr wrap="square">
            <a:spAutoFit/>
          </a:bodyPr>
          <a:lstStyle/>
          <a:p>
            <a:r>
              <a:rPr lang="en-US" sz="2000" dirty="0" smtClean="0">
                <a:solidFill>
                  <a:srgbClr val="298AE5"/>
                </a:solidFill>
                <a:latin typeface="Arial" panose="020B0604020202020204" pitchFamily="34" charset="0"/>
                <a:cs typeface="Arial" panose="020B0604020202020204" pitchFamily="34" charset="0"/>
              </a:rPr>
              <a:t>     </a:t>
            </a:r>
            <a:r>
              <a:rPr lang="en-US" sz="2000" dirty="0">
                <a:solidFill>
                  <a:srgbClr val="0077AA"/>
                </a:solidFill>
                <a:latin typeface="Liberation Mono"/>
              </a:rPr>
              <a:t>\. file_name</a:t>
            </a:r>
          </a:p>
          <a:p>
            <a:r>
              <a:rPr lang="en-US" sz="2000" dirty="0">
                <a:solidFill>
                  <a:srgbClr val="0077AA"/>
                </a:solidFill>
                <a:latin typeface="Liberation Mono"/>
              </a:rPr>
              <a:t>     source file_name</a:t>
            </a:r>
          </a:p>
        </p:txBody>
      </p:sp>
    </p:spTree>
    <p:extLst>
      <p:ext uri="{BB962C8B-B14F-4D97-AF65-F5344CB8AC3E}">
        <p14:creationId xmlns:p14="http://schemas.microsoft.com/office/powerpoint/2010/main" val="2514119296"/>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i="1" dirty="0" smtClean="0">
                <a:solidFill>
                  <a:srgbClr val="DC525C"/>
                </a:solidFill>
                <a:latin typeface="Segoe UI Light" panose="020B0502040204020203" pitchFamily="34" charset="0"/>
                <a:cs typeface="Segoe UI Light" panose="020B0502040204020203" pitchFamily="34" charset="0"/>
              </a:rPr>
              <a:t>SHOW </a:t>
            </a:r>
            <a:r>
              <a:rPr lang="en-IN" sz="4800" i="1" dirty="0" smtClean="0">
                <a:solidFill>
                  <a:srgbClr val="DC525C"/>
                </a:solidFill>
                <a:latin typeface="Segoe UI Light" panose="020B0502040204020203" pitchFamily="34" charset="0"/>
                <a:cs typeface="Segoe UI Light" panose="020B0502040204020203" pitchFamily="34" charset="0"/>
              </a:rPr>
              <a:t>COLUMNS</a:t>
            </a:r>
            <a:r>
              <a:rPr lang="en-IN" sz="4800" dirty="0" smtClean="0">
                <a:solidFill>
                  <a:srgbClr val="DC525C"/>
                </a:solidFill>
                <a:latin typeface="Segoe UI Light" panose="020B0502040204020203" pitchFamily="34" charset="0"/>
                <a:cs typeface="Segoe UI Light" panose="020B0502040204020203" pitchFamily="34" charset="0"/>
              </a:rPr>
              <a:t> </a:t>
            </a:r>
            <a:endParaRPr lang="en-US" sz="4600" i="1"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84203074"/>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EMP &amp; DEPT Table structure</a:t>
            </a:r>
            <a:endParaRPr lang="en-IN" b="1" dirty="0">
              <a:latin typeface="Arial" pitchFamily="34" charset="0"/>
              <a:cs typeface="Arial" pitchFamily="34" charset="0"/>
            </a:endParaRPr>
          </a:p>
        </p:txBody>
      </p:sp>
      <p:pic>
        <p:nvPicPr>
          <p:cNvPr id="4" name="Picture 3"/>
          <p:cNvPicPr>
            <a:picLocks noChangeAspect="1"/>
          </p:cNvPicPr>
          <p:nvPr/>
        </p:nvPicPr>
        <p:blipFill>
          <a:blip r:embed="rId2"/>
          <a:stretch>
            <a:fillRect/>
          </a:stretch>
        </p:blipFill>
        <p:spPr>
          <a:xfrm>
            <a:off x="1066800" y="1271650"/>
            <a:ext cx="6325084" cy="3086778"/>
          </a:xfrm>
          <a:prstGeom prst="rect">
            <a:avLst/>
          </a:prstGeom>
        </p:spPr>
      </p:pic>
      <p:pic>
        <p:nvPicPr>
          <p:cNvPr id="5" name="Picture 4"/>
          <p:cNvPicPr>
            <a:picLocks noChangeAspect="1"/>
          </p:cNvPicPr>
          <p:nvPr/>
        </p:nvPicPr>
        <p:blipFill>
          <a:blip r:embed="rId3"/>
          <a:stretch>
            <a:fillRect/>
          </a:stretch>
        </p:blipFill>
        <p:spPr>
          <a:xfrm>
            <a:off x="1066800" y="4477292"/>
            <a:ext cx="6325084" cy="1805057"/>
          </a:xfrm>
          <a:prstGeom prst="rect">
            <a:avLst/>
          </a:prstGeom>
        </p:spPr>
      </p:pic>
    </p:spTree>
    <p:extLst>
      <p:ext uri="{BB962C8B-B14F-4D97-AF65-F5344CB8AC3E}">
        <p14:creationId xmlns:p14="http://schemas.microsoft.com/office/powerpoint/2010/main" val="23788811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228600" y="914400"/>
            <a:ext cx="8686800" cy="2862322"/>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You </a:t>
            </a:r>
            <a:r>
              <a:rPr lang="en-IN" sz="2000" dirty="0" smtClean="0">
                <a:latin typeface="Arial" panose="020B0604020202020204" pitchFamily="34" charset="0"/>
                <a:cs typeface="Arial" panose="020B0604020202020204" pitchFamily="34" charset="0"/>
              </a:rPr>
              <a:t>know, </a:t>
            </a:r>
            <a:r>
              <a:rPr lang="en-IN" sz="2000" dirty="0">
                <a:latin typeface="Arial" panose="020B0604020202020204" pitchFamily="34" charset="0"/>
                <a:cs typeface="Arial" panose="020B0604020202020204" pitchFamily="34" charset="0"/>
              </a:rPr>
              <a:t>how you have to put your toys away </a:t>
            </a:r>
            <a:r>
              <a:rPr lang="en-IN" sz="2000" dirty="0" smtClean="0">
                <a:latin typeface="Arial" panose="020B0604020202020204" pitchFamily="34" charset="0"/>
                <a:cs typeface="Arial" panose="020B0604020202020204" pitchFamily="34" charset="0"/>
              </a:rPr>
              <a:t>after playing</a:t>
            </a:r>
            <a:r>
              <a:rPr lang="en-IN" sz="2000" dirty="0">
                <a:latin typeface="Arial" panose="020B0604020202020204" pitchFamily="34" charset="0"/>
                <a:cs typeface="Arial" panose="020B0604020202020204" pitchFamily="34" charset="0"/>
              </a:rPr>
              <a:t>, so you can find them easily the next time you want to play with them?</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A database is like a shelf to put your toys away, </a:t>
            </a:r>
            <a:r>
              <a:rPr lang="en-IN" sz="2000" dirty="0" smtClean="0">
                <a:latin typeface="Arial" panose="020B0604020202020204" pitchFamily="34" charset="0"/>
                <a:cs typeface="Arial" panose="020B0604020202020204" pitchFamily="34" charset="0"/>
              </a:rPr>
              <a:t>assume the </a:t>
            </a:r>
            <a:r>
              <a:rPr lang="en-IN" sz="2000" dirty="0">
                <a:latin typeface="Arial" panose="020B0604020202020204" pitchFamily="34" charset="0"/>
                <a:cs typeface="Arial" panose="020B0604020202020204" pitchFamily="34" charset="0"/>
              </a:rPr>
              <a:t>toys are data instead.</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Now, the database can always find the right data easily - whether it's </a:t>
            </a:r>
            <a:r>
              <a:rPr lang="en-IN" sz="2000" b="1" i="1" dirty="0" smtClean="0">
                <a:solidFill>
                  <a:schemeClr val="accent2">
                    <a:lumMod val="75000"/>
                  </a:schemeClr>
                </a:solidFill>
                <a:latin typeface="Arial" panose="020B0604020202020204" pitchFamily="34" charset="0"/>
                <a:cs typeface="Arial" panose="020B0604020202020204" pitchFamily="34" charset="0"/>
              </a:rPr>
              <a:t>"</a:t>
            </a:r>
            <a:r>
              <a:rPr lang="en-IN" sz="2000" b="1" i="1" dirty="0">
                <a:solidFill>
                  <a:schemeClr val="accent2">
                    <a:lumMod val="75000"/>
                  </a:schemeClr>
                </a:solidFill>
                <a:latin typeface="Arial" panose="020B0604020202020204" pitchFamily="34" charset="0"/>
                <a:cs typeface="Arial" panose="020B0604020202020204" pitchFamily="34" charset="0"/>
              </a:rPr>
              <a:t>all the outdated toys"</a:t>
            </a:r>
            <a:r>
              <a:rPr lang="en-IN" sz="2000" i="1" dirty="0">
                <a:solidFill>
                  <a:schemeClr val="accent2">
                    <a:lumMod val="75000"/>
                  </a:schemeClr>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 </a:t>
            </a:r>
            <a:r>
              <a:rPr lang="en-IN" sz="2000" b="1" i="1" dirty="0">
                <a:solidFill>
                  <a:schemeClr val="accent2">
                    <a:lumMod val="75000"/>
                  </a:schemeClr>
                </a:solidFill>
                <a:latin typeface="Arial" panose="020B0604020202020204" pitchFamily="34" charset="0"/>
                <a:cs typeface="Arial" panose="020B0604020202020204" pitchFamily="34" charset="0"/>
              </a:rPr>
              <a:t>"all the yellow toys,"</a:t>
            </a:r>
            <a:r>
              <a:rPr lang="en-IN" sz="2000" dirty="0">
                <a:latin typeface="Arial" panose="020B0604020202020204" pitchFamily="34" charset="0"/>
                <a:cs typeface="Arial" panose="020B0604020202020204" pitchFamily="34" charset="0"/>
              </a:rPr>
              <a:t> the computer can </a:t>
            </a:r>
            <a:r>
              <a:rPr lang="en-IN" sz="2000" dirty="0" smtClean="0">
                <a:latin typeface="Arial" panose="020B0604020202020204" pitchFamily="34" charset="0"/>
                <a:cs typeface="Arial" panose="020B0604020202020204" pitchFamily="34" charset="0"/>
              </a:rPr>
              <a:t>get / fetch </a:t>
            </a:r>
            <a:r>
              <a:rPr lang="en-IN" sz="2000" dirty="0">
                <a:latin typeface="Arial" panose="020B0604020202020204" pitchFamily="34" charset="0"/>
                <a:cs typeface="Arial" panose="020B0604020202020204" pitchFamily="34" charset="0"/>
              </a:rPr>
              <a:t>everything very quickly, </a:t>
            </a:r>
            <a:r>
              <a:rPr lang="en-IN" sz="2000" dirty="0" smtClean="0">
                <a:latin typeface="Arial" panose="020B0604020202020204" pitchFamily="34" charset="0"/>
                <a:cs typeface="Arial" panose="020B0604020202020204" pitchFamily="34" charset="0"/>
              </a:rPr>
              <a:t>as it is stored in database</a:t>
            </a:r>
            <a:r>
              <a:rPr lang="en-IN" sz="2000" dirty="0">
                <a:latin typeface="Arial" panose="020B0604020202020204" pitchFamily="34" charset="0"/>
                <a:cs typeface="Arial" panose="020B0604020202020204" pitchFamily="34" charset="0"/>
              </a:rPr>
              <a:t>.</a:t>
            </a: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smtClean="0">
                <a:solidFill>
                  <a:srgbClr val="FFFF00"/>
                </a:solidFill>
                <a:latin typeface="Arial" panose="020B0604020202020204" pitchFamily="34" charset="0"/>
                <a:cs typeface="Arial" panose="020B0604020202020204" pitchFamily="34" charset="0"/>
              </a:rPr>
              <a:t>Explain</a:t>
            </a:r>
            <a:r>
              <a:rPr lang="en-IN" sz="3600" b="1" i="1" dirty="0" smtClean="0">
                <a:solidFill>
                  <a:srgbClr val="FFFF00"/>
                </a:solidFill>
              </a:rPr>
              <a:t> </a:t>
            </a:r>
            <a:r>
              <a:rPr lang="en-IN" sz="3600" dirty="0">
                <a:solidFill>
                  <a:srgbClr val="FFFF00"/>
                </a:solidFill>
                <a:latin typeface="Arial" panose="020B0604020202020204" pitchFamily="34" charset="0"/>
                <a:cs typeface="Arial" panose="020B0604020202020204" pitchFamily="34" charset="0"/>
              </a:rPr>
              <a:t>a database in </a:t>
            </a:r>
            <a:r>
              <a:rPr lang="en-IN" sz="3600">
                <a:solidFill>
                  <a:srgbClr val="FFFF00"/>
                </a:solidFill>
                <a:latin typeface="Arial" panose="020B0604020202020204" pitchFamily="34" charset="0"/>
                <a:cs typeface="Arial" panose="020B0604020202020204" pitchFamily="34" charset="0"/>
              </a:rPr>
              <a:t>three </a:t>
            </a:r>
            <a:r>
              <a:rPr lang="en-IN" sz="3600" smtClean="0">
                <a:solidFill>
                  <a:srgbClr val="FFFF00"/>
                </a:solidFill>
                <a:latin typeface="Arial" panose="020B0604020202020204" pitchFamily="34" charset="0"/>
                <a:cs typeface="Arial" panose="020B0604020202020204" pitchFamily="34" charset="0"/>
              </a:rPr>
              <a:t>sentences.</a:t>
            </a:r>
            <a:r>
              <a:rPr lang="en-US" sz="3600" smtClean="0">
                <a:solidFill>
                  <a:srgbClr val="FFFF00"/>
                </a:solidFill>
                <a:latin typeface="Arial" panose="020B0604020202020204" pitchFamily="34" charset="0"/>
                <a:cs typeface="Arial" panose="020B0604020202020204" pitchFamily="34" charset="0"/>
              </a:rPr>
              <a:t> </a:t>
            </a:r>
            <a:r>
              <a:rPr lang="en-IN" sz="3600" dirty="0">
                <a:solidFill>
                  <a:srgbClr val="FFFF00"/>
                </a:solidFill>
                <a:latin typeface="Arial" panose="020B0604020202020204" pitchFamily="34" charset="0"/>
                <a:cs typeface="Arial" panose="020B0604020202020204" pitchFamily="34" charset="0"/>
              </a:rPr>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3396343"/>
            <a:ext cx="3091543" cy="3091543"/>
          </a:xfrm>
          <a:prstGeom prst="rect">
            <a:avLst/>
          </a:prstGeom>
        </p:spPr>
      </p:pic>
    </p:spTree>
    <p:extLst>
      <p:ext uri="{BB962C8B-B14F-4D97-AF65-F5344CB8AC3E}">
        <p14:creationId xmlns:p14="http://schemas.microsoft.com/office/powerpoint/2010/main" val="1852687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COLUMNS Syntax</a:t>
            </a:r>
          </a:p>
        </p:txBody>
      </p:sp>
      <p:sp>
        <p:nvSpPr>
          <p:cNvPr id="3" name="Rectangle 2"/>
          <p:cNvSpPr/>
          <p:nvPr/>
        </p:nvSpPr>
        <p:spPr>
          <a:xfrm>
            <a:off x="152400" y="2637979"/>
            <a:ext cx="8839200" cy="3000821"/>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in </a:t>
            </a:r>
            <a:r>
              <a:rPr lang="en-IN" dirty="0">
                <a:latin typeface="Arial" panose="020B0604020202020204" pitchFamily="34" charset="0"/>
                <a:ea typeface="Times New Roman" panose="02020603050405020304" pitchFamily="18" charset="0"/>
              </a:rPr>
              <a:t>EMP;</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full columns from </a:t>
            </a:r>
            <a:r>
              <a:rPr lang="en-IN" dirty="0">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with Privileges	</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from </a:t>
            </a:r>
            <a:r>
              <a:rPr lang="en-IN" dirty="0">
                <a:latin typeface="Arial" panose="020B0604020202020204" pitchFamily="34" charset="0"/>
                <a:ea typeface="Times New Roman" panose="02020603050405020304" pitchFamily="18" charset="0"/>
              </a:rPr>
              <a:t>user01;</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user01.EMP;</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like 'E%'</a:t>
            </a:r>
            <a:r>
              <a:rPr lang="en-IN" dirty="0">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starting with E</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where field in </a:t>
            </a:r>
            <a:r>
              <a:rPr lang="en-IN" dirty="0">
                <a:latin typeface="Arial" panose="020B0604020202020204" pitchFamily="34" charset="0"/>
                <a:ea typeface="Times New Roman" panose="02020603050405020304" pitchFamily="18" charset="0"/>
              </a:rPr>
              <a:t>('ename');</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only ename column</a:t>
            </a:r>
          </a:p>
        </p:txBody>
      </p:sp>
      <p:sp>
        <p:nvSpPr>
          <p:cNvPr id="4" name="Rectangle 3"/>
          <p:cNvSpPr/>
          <p:nvPr/>
        </p:nvSpPr>
        <p:spPr>
          <a:xfrm>
            <a:off x="457200" y="1438870"/>
            <a:ext cx="4572000" cy="923330"/>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FULL</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COLUMNS</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FIELDS</a:t>
            </a:r>
            <a:r>
              <a:rPr lang="en-IN" dirty="0">
                <a:solidFill>
                  <a:srgbClr val="000000"/>
                </a:solidFill>
                <a:latin typeface="Liberation Mono"/>
              </a:rPr>
              <a:t>} {</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err="1">
                <a:solidFill>
                  <a:srgbClr val="000000"/>
                </a:solidFill>
                <a:latin typeface="Liberation Mono"/>
              </a:rPr>
              <a:t>tbl_name</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1413280632"/>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SHOW </a:t>
            </a:r>
            <a:r>
              <a:rPr lang="en-IN" sz="4800" dirty="0" smtClean="0">
                <a:solidFill>
                  <a:srgbClr val="DC525C"/>
                </a:solidFill>
                <a:latin typeface="Segoe UI Light" panose="020B0502040204020203" pitchFamily="34" charset="0"/>
                <a:cs typeface="Segoe UI Light" panose="020B0502040204020203" pitchFamily="34" charset="0"/>
              </a:rPr>
              <a:t>TABLES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248361205"/>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TABLES Syntax</a:t>
            </a:r>
            <a:endParaRPr lang="en-IN" b="1" dirty="0">
              <a:latin typeface="Arial" pitchFamily="34" charset="0"/>
              <a:cs typeface="Arial" pitchFamily="34" charset="0"/>
            </a:endParaRPr>
          </a:p>
        </p:txBody>
      </p:sp>
      <p:sp>
        <p:nvSpPr>
          <p:cNvPr id="3" name="Rectangle 2"/>
          <p:cNvSpPr/>
          <p:nvPr/>
        </p:nvSpPr>
        <p:spPr>
          <a:xfrm>
            <a:off x="152400" y="2402175"/>
            <a:ext cx="8839200" cy="2169825"/>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full</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smtClean="0">
                <a:latin typeface="Arial" panose="020B0604020202020204" pitchFamily="34" charset="0"/>
                <a:ea typeface="Arial Unicode MS"/>
                <a:cs typeface="Arial" panose="020B0604020202020204" pitchFamily="34" charset="0"/>
              </a:rPr>
              <a:t>;    </a:t>
            </a:r>
            <a:r>
              <a:rPr lang="en-IN" sz="1400" b="1" dirty="0">
                <a:solidFill>
                  <a:srgbClr val="FF0000"/>
                </a:solidFill>
                <a:latin typeface="Arial" panose="020B0604020202020204" pitchFamily="34" charset="0"/>
                <a:ea typeface="Arial Unicode MS"/>
                <a:cs typeface="Arial" panose="020B0604020202020204" pitchFamily="34" charset="0"/>
              </a:rPr>
              <a:t>// with </a:t>
            </a:r>
            <a:r>
              <a:rPr lang="en-IN" sz="1400" b="1" dirty="0" smtClean="0">
                <a:solidFill>
                  <a:srgbClr val="FF0000"/>
                </a:solidFill>
                <a:latin typeface="Arial" panose="020B0604020202020204" pitchFamily="34" charset="0"/>
                <a:ea typeface="Arial Unicode MS"/>
                <a:cs typeface="Arial" panose="020B0604020202020204" pitchFamily="34" charset="0"/>
              </a:rPr>
              <a:t>Table Type</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a:t>
            </a:r>
            <a:endParaRPr lang="en-IN" sz="1400" b="1" dirty="0">
              <a:solidFill>
                <a:srgbClr val="FF0000"/>
              </a:solidFill>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'e%' </a:t>
            </a:r>
            <a:r>
              <a:rPr lang="en-IN" dirty="0">
                <a:solidFill>
                  <a:srgbClr val="0077AA"/>
                </a:solidFill>
                <a:latin typeface="Arial" panose="020B0604020202020204" pitchFamily="34" charset="0"/>
                <a:ea typeface="Times New Roman" panose="02020603050405020304" pitchFamily="18" charset="0"/>
              </a:rPr>
              <a:t>or</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'B%';</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in</a:t>
            </a:r>
            <a:r>
              <a:rPr lang="en-IN" sz="1600" dirty="0">
                <a:latin typeface="Arial" panose="020B0604020202020204" pitchFamily="34" charset="0"/>
                <a:ea typeface="Arial Unicode MS"/>
                <a:cs typeface="Arial" panose="020B0604020202020204" pitchFamily="34" charset="0"/>
              </a:rPr>
              <a:t> ('EMP');</a:t>
            </a:r>
          </a:p>
        </p:txBody>
      </p:sp>
      <p:sp>
        <p:nvSpPr>
          <p:cNvPr id="4" name="Rectangle 3"/>
          <p:cNvSpPr/>
          <p:nvPr/>
        </p:nvSpPr>
        <p:spPr>
          <a:xfrm>
            <a:off x="457200" y="1411069"/>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FULL</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TABLES</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1963506643"/>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SHOW </a:t>
            </a:r>
            <a:r>
              <a:rPr lang="en-IN" sz="4800" dirty="0" smtClean="0">
                <a:solidFill>
                  <a:srgbClr val="DC525C"/>
                </a:solidFill>
                <a:latin typeface="Segoe UI Light" panose="020B0502040204020203" pitchFamily="34" charset="0"/>
                <a:cs typeface="Segoe UI Light" panose="020B0502040204020203" pitchFamily="34" charset="0"/>
              </a:rPr>
              <a:t>TABLES STATUS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26197834"/>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TABLES </a:t>
            </a:r>
            <a:r>
              <a:rPr lang="en-US" b="1" dirty="0" smtClean="0">
                <a:latin typeface="Arial" pitchFamily="34" charset="0"/>
                <a:cs typeface="Arial" pitchFamily="34" charset="0"/>
              </a:rPr>
              <a:t>STATUS Syntax</a:t>
            </a:r>
            <a:endParaRPr lang="en-IN" b="1" dirty="0">
              <a:latin typeface="Arial" pitchFamily="34" charset="0"/>
              <a:cs typeface="Arial" pitchFamily="34" charset="0"/>
            </a:endParaRPr>
          </a:p>
        </p:txBody>
      </p:sp>
      <p:sp>
        <p:nvSpPr>
          <p:cNvPr id="3" name="Rectangle 2"/>
          <p:cNvSpPr/>
          <p:nvPr/>
        </p:nvSpPr>
        <p:spPr>
          <a:xfrm>
            <a:off x="152400" y="2360474"/>
            <a:ext cx="8839200" cy="1754326"/>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 </a:t>
            </a:r>
            <a:endParaRPr lang="en-IN" sz="1600" b="1" dirty="0">
              <a:solidFill>
                <a:srgbClr val="FF0000"/>
              </a:solidFill>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in</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a:t>
            </a:r>
            <a:endParaRPr lang="en-IN" sz="1600" dirty="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'EMP';</a:t>
            </a:r>
          </a:p>
        </p:txBody>
      </p:sp>
      <p:sp>
        <p:nvSpPr>
          <p:cNvPr id="4" name="Rectangle 3"/>
          <p:cNvSpPr/>
          <p:nvPr/>
        </p:nvSpPr>
        <p:spPr>
          <a:xfrm>
            <a:off x="457200" y="1428571"/>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a:t>
            </a:r>
            <a:r>
              <a:rPr lang="en-IN" dirty="0">
                <a:solidFill>
                  <a:srgbClr val="0077AA"/>
                </a:solidFill>
                <a:latin typeface="Liberation Mono"/>
              </a:rPr>
              <a:t>STATUS</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4261328356"/>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dirty="0" smtClean="0"/>
              <a:t>SHOW VARIABLES</a:t>
            </a:r>
            <a:endParaRPr lang="en-US" dirty="0"/>
          </a:p>
        </p:txBody>
      </p:sp>
      <p:sp>
        <p:nvSpPr>
          <p:cNvPr id="3" name="Rectangle 2"/>
          <p:cNvSpPr/>
          <p:nvPr/>
        </p:nvSpPr>
        <p:spPr>
          <a:xfrm>
            <a:off x="165100" y="3200400"/>
            <a:ext cx="8826500" cy="400110"/>
          </a:xfrm>
          <a:prstGeom prst="rect">
            <a:avLst/>
          </a:prstGeom>
        </p:spPr>
        <p:txBody>
          <a:bodyPr wrap="square">
            <a:spAutoFit/>
          </a:bodyPr>
          <a:lstStyle/>
          <a:p>
            <a:pPr algn="ctr"/>
            <a:r>
              <a:rPr lang="en-IN" sz="2000" dirty="0">
                <a:latin typeface="Segoe UI Light" panose="020B0502040204020203" pitchFamily="34" charset="0"/>
                <a:cs typeface="Segoe UI Light" panose="020B0502040204020203" pitchFamily="34" charset="0"/>
              </a:rPr>
              <a:t>shows the values of MySQL system </a:t>
            </a:r>
            <a:r>
              <a:rPr lang="en-IN" sz="2000" dirty="0" smtClean="0">
                <a:latin typeface="Segoe UI Light" panose="020B0502040204020203" pitchFamily="34" charset="0"/>
                <a:cs typeface="Segoe UI Light" panose="020B0502040204020203" pitchFamily="34" charset="0"/>
              </a:rPr>
              <a:t>variables.</a:t>
            </a:r>
            <a:endParaRPr lang="en-IN" sz="2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25430980"/>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a:t>
            </a:r>
            <a:r>
              <a:rPr lang="en-US" b="1" dirty="0" smtClean="0">
                <a:latin typeface="Arial" pitchFamily="34" charset="0"/>
                <a:cs typeface="Arial" pitchFamily="34" charset="0"/>
              </a:rPr>
              <a:t>VARIABLES Syntax</a:t>
            </a:r>
            <a:endParaRPr lang="en-IN" b="1" dirty="0">
              <a:latin typeface="Arial" pitchFamily="34" charset="0"/>
              <a:cs typeface="Arial" pitchFamily="34" charset="0"/>
            </a:endParaRPr>
          </a:p>
        </p:txBody>
      </p:sp>
      <p:sp>
        <p:nvSpPr>
          <p:cNvPr id="6" name="Rectangle 5"/>
          <p:cNvSpPr/>
          <p:nvPr/>
        </p:nvSpPr>
        <p:spPr>
          <a:xfrm>
            <a:off x="457200" y="1447800"/>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GLOBAL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SESSION</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VARIABLES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363153839"/>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5100" y="4115544"/>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GLOBAL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SESSION</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VARIABLES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3015355759"/>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Explain</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80596928"/>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Explain</a:t>
            </a:r>
          </a:p>
        </p:txBody>
      </p:sp>
      <p:sp>
        <p:nvSpPr>
          <p:cNvPr id="5" name="Rectangle 4"/>
          <p:cNvSpPr/>
          <p:nvPr/>
        </p:nvSpPr>
        <p:spPr>
          <a:xfrm>
            <a:off x="217714" y="2020669"/>
            <a:ext cx="8773885" cy="707886"/>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{EXPLAIN | DESCRIBE | DESC}</a:t>
            </a:r>
          </a:p>
          <a:p>
            <a:pPr eaLnBrk="0" fontAlgn="base" hangingPunct="0">
              <a:spcBef>
                <a:spcPct val="0"/>
              </a:spcBef>
              <a:spcAft>
                <a:spcPct val="0"/>
              </a:spcAft>
            </a:pPr>
            <a:r>
              <a:rPr lang="en-IN" sz="2000" dirty="0">
                <a:solidFill>
                  <a:srgbClr val="0077AA"/>
                </a:solidFill>
                <a:latin typeface="Liberation Mono"/>
              </a:rPr>
              <a:t>    tbl_name [col_name]</a:t>
            </a:r>
          </a:p>
        </p:txBody>
      </p:sp>
      <p:sp>
        <p:nvSpPr>
          <p:cNvPr id="6" name="Rectangle 5"/>
          <p:cNvSpPr/>
          <p:nvPr/>
        </p:nvSpPr>
        <p:spPr>
          <a:xfrm>
            <a:off x="228600" y="2743200"/>
            <a:ext cx="8458199" cy="1938992"/>
          </a:xfrm>
          <a:prstGeom prst="rect">
            <a:avLst/>
          </a:prstGeom>
        </p:spPr>
        <p:txBody>
          <a:bodyPr wrap="square">
            <a:spAutoFit/>
          </a:bodyPr>
          <a:lstStyle/>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 EMP ENAME;</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DESCRIBE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EXPLAIN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EXPLAIN EMP empno;</a:t>
            </a: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DESCRIBE and EXPLAIN statements are synonyms. In practice, the DESCRIBE keyword is more often used to obtain information about table structure, whereas EXPLAIN is used to obtain a query execution </a:t>
            </a:r>
            <a:r>
              <a:rPr lang="en-IN" dirty="0" smtClean="0">
                <a:latin typeface="Arial" panose="020B0604020202020204" pitchFamily="34" charset="0"/>
                <a:cs typeface="Arial" panose="020B0604020202020204" pitchFamily="34" charset="0"/>
              </a:rPr>
              <a:t>plan.</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217714" y="5029200"/>
            <a:ext cx="8686800" cy="338554"/>
          </a:xfrm>
          <a:prstGeom prst="rect">
            <a:avLst/>
          </a:prstGeom>
          <a:solidFill>
            <a:schemeClr val="accent4">
              <a:lumMod val="75000"/>
            </a:schemeClr>
          </a:solidFill>
        </p:spPr>
        <p:txBody>
          <a:bodyPr wrap="square">
            <a:spAutoFit/>
          </a:bodyPr>
          <a:lstStyle/>
          <a:p>
            <a:r>
              <a:rPr lang="en-US" sz="1600" dirty="0" smtClean="0">
                <a:latin typeface="Arial" pitchFamily="34" charset="0"/>
                <a:ea typeface="+mj-ea"/>
                <a:cs typeface="Arial" pitchFamily="34" charset="0"/>
              </a:rPr>
              <a:t> </a:t>
            </a:r>
            <a:r>
              <a:rPr lang="en-IN" sz="1600" b="1" dirty="0">
                <a:latin typeface="Arial" panose="020B0604020202020204" pitchFamily="34" charset="0"/>
                <a:cs typeface="Arial" panose="020B0604020202020204" pitchFamily="34" charset="0"/>
              </a:rPr>
              <a:t>EXPLAIN works with SELECT, DELETE, INSERT, REPLACE, and UPDATE statements.</a:t>
            </a:r>
            <a:endParaRPr lang="en-US" sz="1600" dirty="0" smtClean="0">
              <a:latin typeface="Arial" pitchFamily="34" charset="0"/>
              <a:ea typeface="+mj-ea"/>
              <a:cs typeface="Arial" pitchFamily="34" charset="0"/>
            </a:endParaRPr>
          </a:p>
        </p:txBody>
      </p:sp>
    </p:spTree>
    <p:extLst>
      <p:ext uri="{BB962C8B-B14F-4D97-AF65-F5344CB8AC3E}">
        <p14:creationId xmlns:p14="http://schemas.microsoft.com/office/powerpoint/2010/main" val="1573454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371600"/>
            <a:ext cx="9144000" cy="1015663"/>
          </a:xfrm>
          <a:prstGeom prst="rect">
            <a:avLst/>
          </a:prstGeom>
        </p:spPr>
        <p:txBody>
          <a:bodyPr wrap="square">
            <a:spAutoFit/>
          </a:bodyPr>
          <a:lstStyle/>
          <a:p>
            <a:pPr algn="ctr"/>
            <a:r>
              <a:rPr lang="en-IN" sz="3200" b="1" dirty="0" smtClean="0">
                <a:latin typeface="Arial" panose="020B0604020202020204" pitchFamily="34" charset="0"/>
                <a:cs typeface="Arial" panose="020B0604020202020204" pitchFamily="34" charset="0"/>
              </a:rPr>
              <a:t>MySQL</a:t>
            </a:r>
            <a:r>
              <a:rPr lang="en-IN" sz="3200" dirty="0" smtClean="0">
                <a:latin typeface="Arial" panose="020B0604020202020204" pitchFamily="34" charset="0"/>
                <a:cs typeface="Arial" panose="020B0604020202020204" pitchFamily="34" charset="0"/>
              </a:rPr>
              <a:t> </a:t>
            </a:r>
            <a:r>
              <a:rPr lang="en-IN" sz="2800" dirty="0" smtClean="0">
                <a:latin typeface="Arial" panose="020B0604020202020204" pitchFamily="34" charset="0"/>
                <a:cs typeface="Arial" panose="020B0604020202020204" pitchFamily="34" charset="0"/>
              </a:rPr>
              <a:t>is the most popular </a:t>
            </a:r>
            <a:r>
              <a:rPr lang="en-IN" sz="3200" b="1" dirty="0" smtClean="0">
                <a:latin typeface="Arial" panose="020B0604020202020204" pitchFamily="34" charset="0"/>
                <a:cs typeface="Arial" panose="020B0604020202020204" pitchFamily="34" charset="0"/>
              </a:rPr>
              <a:t>Open </a:t>
            </a:r>
            <a:r>
              <a:rPr lang="en-IN" sz="3200" b="1" dirty="0">
                <a:latin typeface="Arial" panose="020B0604020202020204" pitchFamily="34" charset="0"/>
                <a:cs typeface="Arial" panose="020B0604020202020204" pitchFamily="34" charset="0"/>
              </a:rPr>
              <a:t>Source</a:t>
            </a:r>
            <a:r>
              <a:rPr lang="en-IN" sz="2800" b="1" dirty="0" smtClean="0">
                <a:latin typeface="Arial" panose="020B0604020202020204" pitchFamily="34" charset="0"/>
                <a:cs typeface="Arial" panose="020B0604020202020204" pitchFamily="34" charset="0"/>
              </a:rPr>
              <a:t> </a:t>
            </a:r>
          </a:p>
          <a:p>
            <a:pPr algn="ctr"/>
            <a:r>
              <a:rPr lang="en-IN" sz="2800" dirty="0" smtClean="0">
                <a:latin typeface="Arial" panose="020B0604020202020204" pitchFamily="34" charset="0"/>
                <a:cs typeface="Arial" panose="020B0604020202020204" pitchFamily="34" charset="0"/>
              </a:rPr>
              <a:t>Relational Database Management System.</a:t>
            </a:r>
            <a:endParaRPr lang="en-US" sz="3600" b="1" dirty="0" smtClean="0">
              <a:latin typeface="Arial" pitchFamily="34" charset="0"/>
              <a:cs typeface="Arial" pitchFamily="34" charset="0"/>
            </a:endParaRPr>
          </a:p>
        </p:txBody>
      </p:sp>
      <p:sp>
        <p:nvSpPr>
          <p:cNvPr id="4" name="Rectangle 3"/>
          <p:cNvSpPr/>
          <p:nvPr/>
        </p:nvSpPr>
        <p:spPr>
          <a:xfrm>
            <a:off x="0" y="0"/>
            <a:ext cx="9144000" cy="769441"/>
          </a:xfrm>
          <a:prstGeom prst="rect">
            <a:avLst/>
          </a:prstGeom>
          <a:solidFill>
            <a:schemeClr val="bg2">
              <a:lumMod val="10000"/>
            </a:schemeClr>
          </a:solidFill>
        </p:spPr>
        <p:txBody>
          <a:bodyPr wrap="square">
            <a:spAutoFit/>
          </a:bodyPr>
          <a:lstStyle/>
          <a:p>
            <a:pPr algn="r"/>
            <a:r>
              <a:rPr lang="en-IN" sz="4400" b="1" dirty="0">
                <a:solidFill>
                  <a:srgbClr val="FFFF00"/>
                </a:solidFill>
                <a:latin typeface="Arial" panose="020B0604020202020204" pitchFamily="34" charset="0"/>
                <a:cs typeface="Arial" panose="020B0604020202020204" pitchFamily="34" charset="0"/>
              </a:rPr>
              <a:t>MySQL</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sp>
        <p:nvSpPr>
          <p:cNvPr id="2" name="Rectangle 1"/>
          <p:cNvSpPr/>
          <p:nvPr/>
        </p:nvSpPr>
        <p:spPr>
          <a:xfrm>
            <a:off x="228600" y="2819400"/>
            <a:ext cx="8686800" cy="523220"/>
          </a:xfrm>
          <a:prstGeom prst="rect">
            <a:avLst/>
          </a:prstGeom>
        </p:spPr>
        <p:txBody>
          <a:bodyPr wrap="square">
            <a:spAutoFit/>
          </a:bodyPr>
          <a:lstStyle/>
          <a:p>
            <a:pPr algn="ctr"/>
            <a:r>
              <a:rPr lang="en-IN" sz="1400" dirty="0">
                <a:latin typeface="Arial" panose="020B0604020202020204" pitchFamily="34" charset="0"/>
                <a:cs typeface="Arial" panose="020B0604020202020204" pitchFamily="34" charset="0"/>
              </a:rPr>
              <a:t>MySQL was created by a Swedish </a:t>
            </a:r>
            <a:r>
              <a:rPr lang="en-IN" sz="1400" dirty="0" smtClean="0">
                <a:latin typeface="Arial" panose="020B0604020202020204" pitchFamily="34" charset="0"/>
                <a:cs typeface="Arial" panose="020B0604020202020204" pitchFamily="34" charset="0"/>
              </a:rPr>
              <a:t>company - </a:t>
            </a:r>
            <a:r>
              <a:rPr lang="en-IN" sz="1400" dirty="0">
                <a:latin typeface="Arial" panose="020B0604020202020204" pitchFamily="34" charset="0"/>
                <a:cs typeface="Arial" panose="020B0604020202020204" pitchFamily="34" charset="0"/>
              </a:rPr>
              <a:t>MySQL AB that was founded in 1995. It was acquired by Sun Microsystems in 2008; Sun was in turn acquired by Oracle Corporation in 2010.</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800" y="3757934"/>
            <a:ext cx="4203204" cy="2185666"/>
          </a:xfrm>
          <a:prstGeom prst="rect">
            <a:avLst/>
          </a:prstGeom>
        </p:spPr>
      </p:pic>
      <p:sp>
        <p:nvSpPr>
          <p:cNvPr id="5" name="TextBox 4"/>
          <p:cNvSpPr txBox="1"/>
          <p:nvPr/>
        </p:nvSpPr>
        <p:spPr>
          <a:xfrm>
            <a:off x="76200" y="3581400"/>
            <a:ext cx="6629400" cy="1384995"/>
          </a:xfrm>
          <a:prstGeom prst="rect">
            <a:avLst/>
          </a:prstGeom>
          <a:noFill/>
        </p:spPr>
        <p:txBody>
          <a:bodyPr wrap="square" rtlCol="0">
            <a:spAutoFit/>
          </a:bodyPr>
          <a:lstStyle/>
          <a:p>
            <a:pPr algn="just"/>
            <a:r>
              <a:rPr lang="en-IN" sz="2000" dirty="0" smtClean="0"/>
              <a:t>When you use MySQL, you’re actually using at least two programmes. One program is the MySQL server, </a:t>
            </a:r>
            <a:r>
              <a:rPr lang="en-IN" sz="2400" i="1" dirty="0" smtClean="0">
                <a:solidFill>
                  <a:srgbClr val="FF0000"/>
                </a:solidFill>
              </a:rPr>
              <a:t>mysqld</a:t>
            </a:r>
            <a:r>
              <a:rPr lang="en-IN" sz="2000" i="1" dirty="0" smtClean="0"/>
              <a:t> </a:t>
            </a:r>
            <a:r>
              <a:rPr lang="en-IN" sz="2000" dirty="0" smtClean="0"/>
              <a:t>and other program is </a:t>
            </a:r>
            <a:r>
              <a:rPr lang="en-IN" sz="2400" i="1" dirty="0">
                <a:solidFill>
                  <a:srgbClr val="FF0000"/>
                </a:solidFill>
              </a:rPr>
              <a:t>client</a:t>
            </a:r>
            <a:r>
              <a:rPr lang="en-IN" sz="2000" dirty="0" smtClean="0"/>
              <a:t> program that connects to the database server.</a:t>
            </a:r>
            <a:endParaRPr lang="en-IN" sz="2000" i="1" dirty="0"/>
          </a:p>
        </p:txBody>
      </p:sp>
    </p:spTree>
    <p:extLst>
      <p:ext uri="{BB962C8B-B14F-4D97-AF65-F5344CB8AC3E}">
        <p14:creationId xmlns:p14="http://schemas.microsoft.com/office/powerpoint/2010/main" val="3962819444"/>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7714" y="1706701"/>
            <a:ext cx="8773885" cy="3170099"/>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{EXPLAIN | DESCRIBE | DESC}</a:t>
            </a:r>
          </a:p>
          <a:p>
            <a:pPr eaLnBrk="0" fontAlgn="base" hangingPunct="0">
              <a:spcBef>
                <a:spcPct val="0"/>
              </a:spcBef>
              <a:spcAft>
                <a:spcPct val="0"/>
              </a:spcAft>
            </a:pPr>
            <a:r>
              <a:rPr lang="en-IN" sz="2000" dirty="0">
                <a:solidFill>
                  <a:srgbClr val="0077AA"/>
                </a:solidFill>
                <a:latin typeface="Liberation Mono"/>
              </a:rPr>
              <a:t>    {explainable_stmt}</a:t>
            </a:r>
          </a:p>
          <a:p>
            <a:pPr eaLnBrk="0" fontAlgn="base" hangingPunct="0">
              <a:spcBef>
                <a:spcPct val="0"/>
              </a:spcBef>
              <a:spcAft>
                <a:spcPct val="0"/>
              </a:spcAft>
            </a:pPr>
            <a:endParaRPr lang="en-IN" sz="2000" dirty="0">
              <a:solidFill>
                <a:srgbClr val="0077AA"/>
              </a:solidFill>
              <a:latin typeface="Liberation Mono"/>
            </a:endParaRPr>
          </a:p>
          <a:p>
            <a:pPr eaLnBrk="0" fontAlgn="base" hangingPunct="0">
              <a:spcBef>
                <a:spcPct val="0"/>
              </a:spcBef>
              <a:spcAft>
                <a:spcPct val="0"/>
              </a:spcAft>
            </a:pPr>
            <a:r>
              <a:rPr lang="en-IN" sz="2000" dirty="0">
                <a:solidFill>
                  <a:srgbClr val="0077AA"/>
                </a:solidFill>
                <a:latin typeface="Liberation Mono"/>
              </a:rPr>
              <a:t>explainable_stmt: {</a:t>
            </a:r>
          </a:p>
          <a:p>
            <a:pPr eaLnBrk="0" fontAlgn="base" hangingPunct="0">
              <a:spcBef>
                <a:spcPct val="0"/>
              </a:spcBef>
              <a:spcAft>
                <a:spcPct val="0"/>
              </a:spcAft>
            </a:pPr>
            <a:r>
              <a:rPr lang="en-IN" sz="2000" dirty="0">
                <a:solidFill>
                  <a:srgbClr val="0077AA"/>
                </a:solidFill>
                <a:latin typeface="Liberation Mono"/>
              </a:rPr>
              <a:t>    SELECT statement</a:t>
            </a:r>
          </a:p>
          <a:p>
            <a:pPr eaLnBrk="0" fontAlgn="base" hangingPunct="0">
              <a:spcBef>
                <a:spcPct val="0"/>
              </a:spcBef>
              <a:spcAft>
                <a:spcPct val="0"/>
              </a:spcAft>
            </a:pPr>
            <a:r>
              <a:rPr lang="en-IN" sz="2000" dirty="0">
                <a:solidFill>
                  <a:srgbClr val="0077AA"/>
                </a:solidFill>
                <a:latin typeface="Liberation Mono"/>
              </a:rPr>
              <a:t>  | DELETE statement</a:t>
            </a:r>
          </a:p>
          <a:p>
            <a:pPr eaLnBrk="0" fontAlgn="base" hangingPunct="0">
              <a:spcBef>
                <a:spcPct val="0"/>
              </a:spcBef>
              <a:spcAft>
                <a:spcPct val="0"/>
              </a:spcAft>
            </a:pPr>
            <a:r>
              <a:rPr lang="en-IN" sz="2000" dirty="0">
                <a:solidFill>
                  <a:srgbClr val="0077AA"/>
                </a:solidFill>
                <a:latin typeface="Liberation Mono"/>
              </a:rPr>
              <a:t>  | INSERT statement</a:t>
            </a:r>
          </a:p>
          <a:p>
            <a:pPr eaLnBrk="0" fontAlgn="base" hangingPunct="0">
              <a:spcBef>
                <a:spcPct val="0"/>
              </a:spcBef>
              <a:spcAft>
                <a:spcPct val="0"/>
              </a:spcAft>
            </a:pPr>
            <a:r>
              <a:rPr lang="en-IN" sz="2000" dirty="0">
                <a:solidFill>
                  <a:srgbClr val="0077AA"/>
                </a:solidFill>
                <a:latin typeface="Liberation Mono"/>
              </a:rPr>
              <a:t>  | REPLACE statement</a:t>
            </a:r>
          </a:p>
          <a:p>
            <a:pPr eaLnBrk="0" fontAlgn="base" hangingPunct="0">
              <a:spcBef>
                <a:spcPct val="0"/>
              </a:spcBef>
              <a:spcAft>
                <a:spcPct val="0"/>
              </a:spcAft>
            </a:pPr>
            <a:r>
              <a:rPr lang="en-IN" sz="2000" dirty="0">
                <a:solidFill>
                  <a:srgbClr val="0077AA"/>
                </a:solidFill>
                <a:latin typeface="Liberation Mono"/>
              </a:rPr>
              <a:t>  | UPDATE statement</a:t>
            </a:r>
          </a:p>
          <a:p>
            <a:pPr eaLnBrk="0" fontAlgn="base" hangingPunct="0">
              <a:spcBef>
                <a:spcPct val="0"/>
              </a:spcBef>
              <a:spcAft>
                <a:spcPct val="0"/>
              </a:spcAft>
            </a:pPr>
            <a:r>
              <a:rPr lang="en-IN" sz="2000" dirty="0">
                <a:solidFill>
                  <a:srgbClr val="0077AA"/>
                </a:solidFill>
                <a:latin typeface="Liberation Mono"/>
              </a:rPr>
              <a:t>}</a:t>
            </a: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DESCRIBE and EXPLAIN statements are synonyms. In practice, the DESCRIBE keyword is more often used to obtain information about table structure, whereas EXPLAIN is used to obtain a query execution </a:t>
            </a:r>
            <a:r>
              <a:rPr lang="en-IN" dirty="0" smtClean="0">
                <a:latin typeface="Arial" panose="020B0604020202020204" pitchFamily="34" charset="0"/>
                <a:cs typeface="Arial" panose="020B0604020202020204" pitchFamily="34" charset="0"/>
              </a:rPr>
              <a:t>plan.</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228600" y="4833372"/>
            <a:ext cx="8458199" cy="1338828"/>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a:t>
            </a:r>
          </a:p>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 empno=7788;</a:t>
            </a:r>
          </a:p>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INNER JOIN DEPT USING(DEPTNO);</a:t>
            </a:r>
          </a:p>
        </p:txBody>
      </p:sp>
      <p:sp>
        <p:nvSpPr>
          <p:cNvPr id="6" name="Rectangle 5"/>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Explain</a:t>
            </a:r>
          </a:p>
        </p:txBody>
      </p:sp>
    </p:spTree>
    <p:extLst>
      <p:ext uri="{BB962C8B-B14F-4D97-AF65-F5344CB8AC3E}">
        <p14:creationId xmlns:p14="http://schemas.microsoft.com/office/powerpoint/2010/main" val="1545143975"/>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SELECT statement…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71191125"/>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latin typeface="Arial" pitchFamily="34" charset="0"/>
                <a:cs typeface="Arial" pitchFamily="34" charset="0"/>
              </a:rPr>
              <a:t>SELECT CLAUSE</a:t>
            </a:r>
          </a:p>
        </p:txBody>
      </p:sp>
      <p:sp>
        <p:nvSpPr>
          <p:cNvPr id="3" name="Rectangle 2"/>
          <p:cNvSpPr/>
          <p:nvPr/>
        </p:nvSpPr>
        <p:spPr>
          <a:xfrm>
            <a:off x="0" y="1295400"/>
            <a:ext cx="9144000" cy="369332"/>
          </a:xfrm>
          <a:prstGeom prst="rect">
            <a:avLst/>
          </a:prstGeom>
        </p:spPr>
        <p:txBody>
          <a:bodyPr wrap="square">
            <a:spAutoFit/>
          </a:bodyPr>
          <a:lstStyle/>
          <a:p>
            <a:pPr algn="ctr"/>
            <a:r>
              <a:rPr lang="en-US" dirty="0" smtClean="0">
                <a:latin typeface="Arial" pitchFamily="34" charset="0"/>
                <a:cs typeface="Arial" pitchFamily="34" charset="0"/>
              </a:rPr>
              <a:t>The </a:t>
            </a:r>
            <a:r>
              <a:rPr lang="en-US" b="1" u="sng" dirty="0" smtClean="0">
                <a:latin typeface="Arial" pitchFamily="34" charset="0"/>
                <a:cs typeface="Arial" pitchFamily="34" charset="0"/>
              </a:rPr>
              <a:t>SELECT</a:t>
            </a:r>
            <a:r>
              <a:rPr lang="en-US" dirty="0" smtClean="0">
                <a:latin typeface="Arial" pitchFamily="34" charset="0"/>
                <a:cs typeface="Arial" pitchFamily="34" charset="0"/>
              </a:rPr>
              <a:t> statement retrieves or extracts data from tables in the database.</a:t>
            </a:r>
            <a:endParaRPr lang="en-US" dirty="0">
              <a:latin typeface="Arial" pitchFamily="34" charset="0"/>
              <a:cs typeface="Arial" pitchFamily="34" charset="0"/>
            </a:endParaRPr>
          </a:p>
        </p:txBody>
      </p:sp>
      <p:sp>
        <p:nvSpPr>
          <p:cNvPr id="4" name="Rectangle 3"/>
          <p:cNvSpPr/>
          <p:nvPr/>
        </p:nvSpPr>
        <p:spPr>
          <a:xfrm>
            <a:off x="152400" y="1848683"/>
            <a:ext cx="8839200" cy="4247317"/>
          </a:xfrm>
          <a:prstGeom prst="rect">
            <a:avLst/>
          </a:prstGeom>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use one or more tables separated by comma to include various conditions using a WHERE clause, but WHERE clause is an optional part of SELECT command.</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fetch one or more fields in a single SELECT command.</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star (*) in place of fields. In this case, SELECT will return all the fields.</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any condition using WHERE clause.</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an </a:t>
            </a:r>
            <a:r>
              <a:rPr lang="en-IN" b="1" dirty="0" smtClean="0">
                <a:latin typeface="Arial" panose="020B0604020202020204" pitchFamily="34" charset="0"/>
                <a:cs typeface="Arial" panose="020B0604020202020204" pitchFamily="34" charset="0"/>
              </a:rPr>
              <a:t>offset using </a:t>
            </a:r>
            <a:r>
              <a:rPr lang="en-IN" b="1" dirty="0">
                <a:latin typeface="Arial" panose="020B0604020202020204" pitchFamily="34" charset="0"/>
                <a:cs typeface="Arial" panose="020B0604020202020204" pitchFamily="34" charset="0"/>
              </a:rPr>
              <a:t>OFFSET </a:t>
            </a:r>
            <a:r>
              <a:rPr lang="en-IN" b="1" dirty="0" smtClean="0">
                <a:latin typeface="Arial" panose="020B0604020202020204" pitchFamily="34" charset="0"/>
                <a:cs typeface="Arial" panose="020B0604020202020204" pitchFamily="34" charset="0"/>
              </a:rPr>
              <a:t>from where SELECT will </a:t>
            </a:r>
            <a:r>
              <a:rPr lang="en-IN" b="1" dirty="0">
                <a:latin typeface="Arial" panose="020B0604020202020204" pitchFamily="34" charset="0"/>
                <a:cs typeface="Arial" panose="020B0604020202020204" pitchFamily="34" charset="0"/>
              </a:rPr>
              <a:t>start returning records. By default offset is zero.</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limit the number of returns using LIMIT attribute.</a:t>
            </a:r>
          </a:p>
        </p:txBody>
      </p:sp>
    </p:spTree>
    <p:extLst>
      <p:ext uri="{BB962C8B-B14F-4D97-AF65-F5344CB8AC3E}">
        <p14:creationId xmlns:p14="http://schemas.microsoft.com/office/powerpoint/2010/main" val="1627924000"/>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609600" y="1589544"/>
            <a:ext cx="7239000" cy="2193677"/>
          </a:xfrm>
          <a:prstGeom prst="rect">
            <a:avLst/>
          </a:prstGeom>
        </p:spPr>
        <p:txBody>
          <a:bodyPr wrap="square">
            <a:spAutoFit/>
          </a:bodyPr>
          <a:lstStyle/>
          <a:p>
            <a:pPr marL="457200" indent="-457200">
              <a:lnSpc>
                <a:spcPct val="200000"/>
              </a:lnSpc>
              <a:buFont typeface="+mj-lt"/>
              <a:buAutoNum type="arabicPeriod"/>
            </a:pPr>
            <a:r>
              <a:rPr lang="en-US" sz="2400" dirty="0" smtClean="0">
                <a:solidFill>
                  <a:srgbClr val="0089A4"/>
                </a:solidFill>
                <a:latin typeface="Arial" pitchFamily="34" charset="0"/>
                <a:cs typeface="Arial" pitchFamily="34" charset="0"/>
              </a:rPr>
              <a:t>SELECTION </a:t>
            </a:r>
            <a:endParaRPr lang="en-US" sz="2400" dirty="0">
              <a:solidFill>
                <a:srgbClr val="0089A4"/>
              </a:solidFill>
              <a:latin typeface="Arial" pitchFamily="34" charset="0"/>
              <a:cs typeface="Arial" pitchFamily="34" charset="0"/>
            </a:endParaRP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2546089021"/>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0"/>
            <a:ext cx="7924800" cy="1692771"/>
          </a:xfrm>
          <a:prstGeom prst="rect">
            <a:avLst/>
          </a:prstGeom>
        </p:spPr>
        <p:txBody>
          <a:bodyPr wrap="square">
            <a:spAutoFit/>
          </a:bodyPr>
          <a:lstStyle/>
          <a:p>
            <a:pPr>
              <a:lnSpc>
                <a:spcPct val="200000"/>
              </a:lnSpc>
              <a:buFont typeface="Wingdings" pitchFamily="2" charset="2"/>
              <a:buChar char="Ø"/>
            </a:pPr>
            <a:r>
              <a:rPr lang="en-US" sz="2800" b="1" i="1" dirty="0" smtClean="0">
                <a:solidFill>
                  <a:srgbClr val="5F9378"/>
                </a:solidFill>
                <a:latin typeface="Arial" pitchFamily="34" charset="0"/>
                <a:cs typeface="Arial" pitchFamily="34" charset="0"/>
              </a:rPr>
              <a:t>SELECTION</a:t>
            </a:r>
            <a:endParaRPr lang="en-US" sz="2800" b="1" i="1" dirty="0">
              <a:solidFill>
                <a:srgbClr val="5F9378"/>
              </a:solidFill>
              <a:latin typeface="Arial" pitchFamily="34" charset="0"/>
              <a:cs typeface="Arial" pitchFamily="34" charset="0"/>
            </a:endParaRPr>
          </a:p>
          <a:p>
            <a:r>
              <a:rPr lang="en-US" sz="2400" dirty="0" smtClean="0">
                <a:latin typeface="Arial" pitchFamily="34" charset="0"/>
                <a:cs typeface="Arial" pitchFamily="34" charset="0"/>
              </a:rPr>
              <a:t>Selection capability in SQL is to choose the rows in a table that you want to return by a query.</a:t>
            </a:r>
            <a:endParaRPr lang="en-US" sz="2400" b="1" dirty="0" smtClean="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275591112"/>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4162098004"/>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4" name="Rectangle 3"/>
          <p:cNvSpPr/>
          <p:nvPr/>
        </p:nvSpPr>
        <p:spPr>
          <a:xfrm>
            <a:off x="533400" y="1143000"/>
            <a:ext cx="8229600"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smtClean="0">
                <a:latin typeface="Arial" pitchFamily="34" charset="0"/>
                <a:cs typeface="Arial" pitchFamily="34" charset="0"/>
              </a:rPr>
              <a:t>Projection capability in SQL to choose the columns in a table that you want to return by your query.</a:t>
            </a:r>
          </a:p>
        </p:txBody>
      </p:sp>
      <p:graphicFrame>
        <p:nvGraphicFramePr>
          <p:cNvPr id="5" name="Table 4"/>
          <p:cNvGraphicFramePr>
            <a:graphicFrameLocks noGrp="1"/>
          </p:cNvGraphicFramePr>
          <p:nvPr>
            <p:extLst>
              <p:ext uri="{D42A27DB-BD31-4B8C-83A1-F6EECF244321}">
                <p14:modId xmlns:p14="http://schemas.microsoft.com/office/powerpoint/2010/main" val="2237334504"/>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1786521795"/>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1"/>
            <a:ext cx="8382000" cy="2431435"/>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smtClean="0">
                <a:latin typeface="Arial" pitchFamily="34" charset="0"/>
                <a:cs typeface="Arial" pitchFamily="34" charset="0"/>
              </a:rPr>
              <a:t>Join capability in SQL to bring together data that is stored in different tables by creating a link between them.</a:t>
            </a:r>
          </a:p>
          <a:p>
            <a:pPr marL="457200" indent="-457200">
              <a:lnSpc>
                <a:spcPct val="200000"/>
              </a:lnSpc>
            </a:pPr>
            <a:endParaRPr lang="en-US" sz="2400" dirty="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39470636"/>
              </p:ext>
            </p:extLst>
          </p:nvPr>
        </p:nvGraphicFramePr>
        <p:xfrm>
          <a:off x="152401" y="3048000"/>
          <a:ext cx="5638799" cy="2514600"/>
        </p:xfrm>
        <a:graphic>
          <a:graphicData uri="http://schemas.openxmlformats.org/drawingml/2006/table">
            <a:tbl>
              <a:tblPr>
                <a:tableStyleId>{BC89EF96-8CEA-46FF-86C4-4CE0E7609802}</a:tableStyleId>
              </a:tblPr>
              <a:tblGrid>
                <a:gridCol w="914399"/>
                <a:gridCol w="892908"/>
                <a:gridCol w="1012092"/>
                <a:gridCol w="1373554"/>
                <a:gridCol w="1445846"/>
              </a:tblGrid>
              <a:tr h="402566">
                <a:tc>
                  <a:txBody>
                    <a:bodyPr/>
                    <a:lstStyle/>
                    <a:p>
                      <a:pPr marL="0" marR="0" algn="ctr">
                        <a:spcBef>
                          <a:spcPts val="0"/>
                        </a:spcBef>
                        <a:spcAft>
                          <a:spcPts val="0"/>
                        </a:spcAft>
                      </a:pPr>
                      <a:r>
                        <a:rPr kumimoji="0" lang="en-US" sz="1800" kern="1200" dirty="0">
                          <a:latin typeface="Cambria" pitchFamily="18" charset="0"/>
                        </a:rPr>
                        <a:t>EMPNO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ENAME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JOB</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HIREDATE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kern="1200" dirty="0">
                          <a:latin typeface="Cambria" pitchFamily="18" charset="0"/>
                        </a:rPr>
                        <a:t>1</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Saleel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01-Jan-95</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2</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Janhavi</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Sales</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20-Dec-94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3</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Snehal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21-May-97</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Rahul</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Account</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30-Jul-97</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300486">
                <a:tc>
                  <a:txBody>
                    <a:bodyPr/>
                    <a:lstStyle/>
                    <a:p>
                      <a:pPr marL="0" marR="0" algn="ctr">
                        <a:spcBef>
                          <a:spcPts val="0"/>
                        </a:spcBef>
                        <a:spcAft>
                          <a:spcPts val="0"/>
                        </a:spcAft>
                      </a:pPr>
                      <a:r>
                        <a:rPr kumimoji="0" lang="en-US" sz="1800" kern="1200" dirty="0">
                          <a:latin typeface="Cambria" pitchFamily="18" charset="0"/>
                        </a:rPr>
                        <a:t>5</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Ketan</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Sales</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01-Jan-94</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30</a:t>
                      </a:r>
                      <a:endParaRPr kumimoji="0" lang="en-US" sz="1800" kern="1200" dirty="0">
                        <a:solidFill>
                          <a:schemeClr val="dk1"/>
                        </a:solidFill>
                        <a:latin typeface="Cambria" pitchFamily="18" charset="0"/>
                        <a:ea typeface="+mn-ea"/>
                        <a:cs typeface="+mn-cs"/>
                      </a:endParaRPr>
                    </a:p>
                  </a:txBody>
                  <a:tcPr marL="68580" marR="68580" marT="0" marB="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76359289"/>
              </p:ext>
            </p:extLst>
          </p:nvPr>
        </p:nvGraphicFramePr>
        <p:xfrm>
          <a:off x="5867400" y="3048000"/>
          <a:ext cx="3048000" cy="1308340"/>
        </p:xfrm>
        <a:graphic>
          <a:graphicData uri="http://schemas.openxmlformats.org/drawingml/2006/table">
            <a:tbl>
              <a:tblPr>
                <a:tableStyleId>{BC89EF96-8CEA-46FF-86C4-4CE0E7609802}</a:tableStyleId>
              </a:tblPr>
              <a:tblGrid>
                <a:gridCol w="1042736"/>
                <a:gridCol w="962526"/>
                <a:gridCol w="1042738"/>
              </a:tblGrid>
              <a:tr h="402566">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LOC</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latin typeface="Cambria" pitchFamily="18" charset="0"/>
                        </a:rPr>
                        <a:t>HRD</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PUNE</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r>
              <a:tr h="452887">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SALES</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BARODA</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r>
            </a:tbl>
          </a:graphicData>
        </a:graphic>
      </p:graphicFrame>
    </p:spTree>
    <p:extLst>
      <p:ext uri="{BB962C8B-B14F-4D97-AF65-F5344CB8AC3E}">
        <p14:creationId xmlns:p14="http://schemas.microsoft.com/office/powerpoint/2010/main" val="1088603037"/>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sql mea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3467"/>
            <a:ext cx="8458200" cy="6227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037188"/>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07571" y="1969256"/>
            <a:ext cx="8229600"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a:t>
            </a:r>
            <a:r>
              <a:rPr lang="en-US" sz="2400" dirty="0">
                <a:latin typeface="Arial" panose="020B0604020202020204" pitchFamily="34" charset="0"/>
                <a:cs typeface="Arial" panose="020B0604020202020204" pitchFamily="34" charset="0"/>
              </a:rPr>
              <a:t>*</a:t>
            </a:r>
            <a:r>
              <a:rPr lang="en-US" sz="2400" dirty="0" smtClean="0">
                <a:latin typeface="Arial"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a:t>
            </a:r>
            <a:r>
              <a:rPr lang="en-US" sz="2400" dirty="0" smtClean="0">
                <a:latin typeface="Arial" pitchFamily="34" charset="0"/>
                <a:cs typeface="Arial" pitchFamily="34" charset="0"/>
              </a:rPr>
              <a:t>table_references&gt;</a:t>
            </a:r>
            <a:endParaRPr lang="en-US" sz="2400" dirty="0">
              <a:latin typeface="Arial" pitchFamily="34" charset="0"/>
              <a:cs typeface="Arial" pitchFamily="34" charset="0"/>
            </a:endParaRPr>
          </a:p>
          <a:p>
            <a:endParaRPr lang="en-US" sz="2400" dirty="0">
              <a:latin typeface="Arial" pitchFamily="34" charset="0"/>
              <a:cs typeface="Arial" pitchFamily="34" charset="0"/>
            </a:endParaRPr>
          </a:p>
        </p:txBody>
      </p:sp>
      <p:sp>
        <p:nvSpPr>
          <p:cNvPr id="6" name="Rectangle 5"/>
          <p:cNvSpPr/>
          <p:nvPr/>
        </p:nvSpPr>
        <p:spPr>
          <a:xfrm>
            <a:off x="685800" y="3962400"/>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column-list</a:t>
            </a:r>
            <a:r>
              <a:rPr lang="en-US" sz="2400" dirty="0" smtClean="0">
                <a:solidFill>
                  <a:srgbClr val="298AE5"/>
                </a:solidFill>
                <a:latin typeface="Arial" panose="020B0604020202020204" pitchFamily="34" charset="0"/>
                <a:cs typeface="Arial" panose="020B0604020202020204"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&lt;table_references&gt;</a:t>
            </a:r>
          </a:p>
        </p:txBody>
      </p:sp>
      <p:sp>
        <p:nvSpPr>
          <p:cNvPr id="15" name="Rectangle 14"/>
          <p:cNvSpPr/>
          <p:nvPr/>
        </p:nvSpPr>
        <p:spPr>
          <a:xfrm>
            <a:off x="685800" y="1265223"/>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16" name="Rectangle 15"/>
          <p:cNvSpPr/>
          <p:nvPr/>
        </p:nvSpPr>
        <p:spPr>
          <a:xfrm>
            <a:off x="685800" y="3257490"/>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2523090" y="3882815"/>
            <a:ext cx="495300" cy="1492670"/>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Rectangle 18"/>
          <p:cNvSpPr/>
          <p:nvPr/>
        </p:nvSpPr>
        <p:spPr>
          <a:xfrm>
            <a:off x="1905000" y="4888468"/>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sp>
        <p:nvSpPr>
          <p:cNvPr id="20" name="Left Brace 19"/>
          <p:cNvSpPr/>
          <p:nvPr/>
        </p:nvSpPr>
        <p:spPr>
          <a:xfrm rot="16200000">
            <a:off x="2114411" y="2223508"/>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1435588" y="2590800"/>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a:t>
            </a:r>
          </a:p>
        </p:txBody>
      </p:sp>
    </p:spTree>
    <p:extLst>
      <p:ext uri="{BB962C8B-B14F-4D97-AF65-F5344CB8AC3E}">
        <p14:creationId xmlns:p14="http://schemas.microsoft.com/office/powerpoint/2010/main" val="1623424744"/>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Column - </a:t>
            </a:r>
            <a:r>
              <a:rPr lang="en-US" sz="4800" dirty="0">
                <a:solidFill>
                  <a:srgbClr val="DC525C"/>
                </a:solidFill>
                <a:latin typeface="Segoe UI Light" panose="020B0502040204020203" pitchFamily="34" charset="0"/>
                <a:cs typeface="Segoe UI Light" panose="020B0502040204020203" pitchFamily="34" charset="0"/>
              </a:rPr>
              <a:t>ALIAS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228600" y="3897868"/>
            <a:ext cx="8686800" cy="2031325"/>
          </a:xfrm>
          <a:prstGeom prst="rect">
            <a:avLst/>
          </a:prstGeom>
        </p:spPr>
        <p:txBody>
          <a:bodyPr wrap="square">
            <a:spAutoFit/>
          </a:bodyPr>
          <a:lstStyle/>
          <a:p>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'HELLO' ' WORLD'</a:t>
            </a:r>
            <a:r>
              <a:rPr lang="en-IN" dirty="0" smtClean="0">
                <a:latin typeface="Arial" panose="020B0604020202020204" pitchFamily="34" charset="0"/>
                <a:cs typeface="Arial" panose="020B0604020202020204" pitchFamily="34" charset="0"/>
              </a:rPr>
              <a:t>;</a:t>
            </a:r>
          </a:p>
          <a:p>
            <a:endParaRPr lang="en-IN" dirty="0" smtClean="0">
              <a:latin typeface="Arial" panose="020B0604020202020204" pitchFamily="34" charset="0"/>
              <a:cs typeface="Arial" panose="020B0604020202020204" pitchFamily="34" charset="0"/>
            </a:endParaRPr>
          </a:p>
          <a:p>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'HELLO'</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AS</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 WORLD</a:t>
            </a:r>
            <a:r>
              <a:rPr lang="en-IN" dirty="0" smtClean="0">
                <a:solidFill>
                  <a:srgbClr val="DD4A68"/>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a:latin typeface="Arial" panose="020B0604020202020204" pitchFamily="34" charset="0"/>
                <a:cs typeface="Arial" panose="020B0604020202020204" pitchFamily="34" charset="0"/>
              </a:rPr>
              <a:t> ENAME </a:t>
            </a:r>
            <a:r>
              <a:rPr lang="en-IN" dirty="0" smtClean="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EmployeeName`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FROM</a:t>
            </a:r>
            <a:r>
              <a:rPr lang="en-IN" dirty="0">
                <a:latin typeface="Arial" panose="020B0604020202020204" pitchFamily="34" charset="0"/>
                <a:cs typeface="Arial" panose="020B0604020202020204" pitchFamily="34" charset="0"/>
              </a:rPr>
              <a:t> EMP;</a:t>
            </a:r>
          </a:p>
          <a:p>
            <a:endParaRPr lang="en-IN" dirty="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AS</a:t>
            </a:r>
            <a:r>
              <a:rPr lang="en-IN" dirty="0" smtClean="0">
                <a:latin typeface="Arial" panose="020B0604020202020204" pitchFamily="34" charset="0"/>
                <a:cs typeface="Arial" panose="020B0604020202020204" pitchFamily="34" charset="0"/>
              </a:rPr>
              <a:t> `EmployeeName`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4" name="Rectangle 3"/>
          <p:cNvSpPr/>
          <p:nvPr/>
        </p:nvSpPr>
        <p:spPr>
          <a:xfrm>
            <a:off x="381000" y="228600"/>
            <a:ext cx="8382000" cy="769441"/>
          </a:xfrm>
          <a:prstGeom prst="rect">
            <a:avLst/>
          </a:prstGeom>
          <a:solidFill>
            <a:srgbClr val="E0D612"/>
          </a:solidFill>
        </p:spPr>
        <p:txBody>
          <a:bodyPr wrap="square">
            <a:spAutoFit/>
          </a:bodyPr>
          <a:lstStyle/>
          <a:p>
            <a:r>
              <a:rPr lang="en-IN" sz="2200" dirty="0">
                <a:latin typeface="Segoe UI Light" panose="020B0502040204020203" pitchFamily="34" charset="0"/>
                <a:cs typeface="Segoe UI Light" panose="020B0502040204020203" pitchFamily="34" charset="0"/>
              </a:rPr>
              <a:t>In the select list of a query, a quoted column alias can be specified using </a:t>
            </a:r>
            <a:r>
              <a:rPr lang="en-IN" sz="2200" b="1" i="1" dirty="0" smtClean="0">
                <a:latin typeface="Segoe UI Light" panose="020B0502040204020203" pitchFamily="34" charset="0"/>
                <a:cs typeface="Segoe UI Light" panose="020B0502040204020203" pitchFamily="34" charset="0"/>
              </a:rPr>
              <a:t>identifier </a:t>
            </a:r>
            <a:r>
              <a:rPr lang="en-IN" sz="2200" b="1" dirty="0" smtClean="0">
                <a:latin typeface="Segoe UI Light" panose="020B0502040204020203" pitchFamily="34" charset="0"/>
                <a:cs typeface="Segoe UI Light" panose="020B0502040204020203" pitchFamily="34" charset="0"/>
              </a:rPr>
              <a:t>( ` )</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or </a:t>
            </a:r>
            <a:r>
              <a:rPr lang="en-IN" sz="2200" b="1" i="1" dirty="0">
                <a:latin typeface="Segoe UI Light" panose="020B0502040204020203" pitchFamily="34" charset="0"/>
                <a:cs typeface="Segoe UI Light" panose="020B0502040204020203" pitchFamily="34" charset="0"/>
              </a:rPr>
              <a:t>string </a:t>
            </a:r>
            <a:r>
              <a:rPr lang="en-IN" sz="2200" b="1" i="1" dirty="0" smtClean="0">
                <a:latin typeface="Segoe UI Light" panose="020B0502040204020203" pitchFamily="34" charset="0"/>
                <a:cs typeface="Segoe UI Light" panose="020B0502040204020203" pitchFamily="34" charset="0"/>
              </a:rPr>
              <a:t>quoting </a:t>
            </a:r>
            <a:r>
              <a:rPr lang="en-IN" sz="2200" b="1" dirty="0" smtClean="0">
                <a:latin typeface="Segoe UI Light" panose="020B0502040204020203" pitchFamily="34" charset="0"/>
                <a:cs typeface="Segoe UI Light" panose="020B0502040204020203" pitchFamily="34" charset="0"/>
              </a:rPr>
              <a:t>( ' </a:t>
            </a:r>
            <a:r>
              <a:rPr lang="en-IN" sz="2200" dirty="0">
                <a:latin typeface="Segoe UI Light" panose="020B0502040204020203" pitchFamily="34" charset="0"/>
                <a:cs typeface="Segoe UI Light" panose="020B0502040204020203" pitchFamily="34" charset="0"/>
              </a:rPr>
              <a:t>or</a:t>
            </a:r>
            <a:r>
              <a:rPr lang="en-IN" sz="2200" b="1" dirty="0" smtClean="0">
                <a:latin typeface="Segoe UI Light" panose="020B0502040204020203" pitchFamily="34" charset="0"/>
                <a:cs typeface="Segoe UI Light" panose="020B0502040204020203" pitchFamily="34" charset="0"/>
              </a:rPr>
              <a:t> </a:t>
            </a:r>
            <a:r>
              <a:rPr lang="en-IN" sz="2200" b="1" dirty="0">
                <a:latin typeface="Segoe UI Light" panose="020B0502040204020203" pitchFamily="34" charset="0"/>
                <a:cs typeface="Segoe UI Light" panose="020B0502040204020203" pitchFamily="34" charset="0"/>
              </a:rPr>
              <a:t>" </a:t>
            </a:r>
            <a:r>
              <a:rPr lang="en-IN" sz="2200" b="1" dirty="0" smtClean="0">
                <a:latin typeface="Segoe UI Light" panose="020B0502040204020203" pitchFamily="34" charset="0"/>
                <a:cs typeface="Segoe UI Light" panose="020B0502040204020203" pitchFamily="34" charset="0"/>
              </a:rPr>
              <a:t>)</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characters.</a:t>
            </a:r>
          </a:p>
        </p:txBody>
      </p:sp>
    </p:spTree>
    <p:extLst>
      <p:ext uri="{BB962C8B-B14F-4D97-AF65-F5344CB8AC3E}">
        <p14:creationId xmlns:p14="http://schemas.microsoft.com/office/powerpoint/2010/main" val="2072915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Relation and </a:t>
            </a:r>
            <a:r>
              <a:rPr lang="en-IN" dirty="0" smtClean="0">
                <a:solidFill>
                  <a:srgbClr val="DC525C"/>
                </a:solidFill>
                <a:latin typeface="Segoe UI Light" panose="020B0502040204020203" pitchFamily="34" charset="0"/>
                <a:cs typeface="Segoe UI Light" panose="020B0502040204020203" pitchFamily="34" charset="0"/>
              </a:rPr>
              <a:t>Relationship?</a:t>
            </a:r>
            <a:endParaRPr lang="en-US"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36200061"/>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93344" y="1917680"/>
            <a:ext cx="8752114" cy="3416320"/>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latin typeface="Arial" panose="020B0604020202020204" pitchFamily="34" charset="0"/>
                <a:cs typeface="Arial" panose="020B0604020202020204" pitchFamily="34" charset="0"/>
              </a:rPr>
              <a:t>AS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ORDER BY, </a:t>
            </a:r>
            <a:r>
              <a:rPr lang="en-IN" dirty="0">
                <a:latin typeface="Arial" panose="020B0604020202020204" pitchFamily="34" charset="0"/>
                <a:cs typeface="Arial" panose="020B0604020202020204" pitchFamily="34" charset="0"/>
              </a:rPr>
              <a:t>or</a:t>
            </a:r>
            <a:r>
              <a:rPr lang="en-IN" b="1" dirty="0">
                <a:latin typeface="Arial" panose="020B0604020202020204" pitchFamily="34" charset="0"/>
                <a:cs typeface="Arial" panose="020B0604020202020204" pitchFamily="34" charset="0"/>
              </a:rPr>
              <a:t> HAVING clauses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AS keyword is </a:t>
            </a:r>
            <a:r>
              <a:rPr lang="en-IN" b="1" dirty="0">
                <a:latin typeface="Arial" panose="020B0604020202020204" pitchFamily="34" charset="0"/>
                <a:cs typeface="Arial" panose="020B0604020202020204" pitchFamily="34" charset="0"/>
              </a:rPr>
              <a:t>optional</a:t>
            </a:r>
            <a:r>
              <a:rPr lang="en-IN" dirty="0">
                <a:latin typeface="Arial" panose="020B0604020202020204" pitchFamily="34" charset="0"/>
                <a:cs typeface="Arial" panose="020B0604020202020204" pitchFamily="34" charset="0"/>
              </a:rPr>
              <a:t> when aliasing a select_expr with an identifier</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clause</a:t>
            </a:r>
            <a:r>
              <a:rPr lang="en-IN" dirty="0" smtClean="0">
                <a:latin typeface="Arial" pitchFamily="34" charset="0"/>
                <a:cs typeface="Arial" pitchFamily="34" charset="0"/>
              </a:rPr>
              <a:t>.</a:t>
            </a:r>
          </a:p>
          <a:p>
            <a:pPr marL="285750" indent="-285750">
              <a:buFont typeface="Arial" panose="020B0604020202020204" pitchFamily="34" charset="0"/>
              <a:buChar char="•"/>
            </a:pPr>
            <a:endParaRPr lang="en-IN"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AS alias_name </a:t>
            </a:r>
            <a:r>
              <a:rPr lang="en-IN" dirty="0">
                <a:latin typeface="Arial" pitchFamily="34" charset="0"/>
                <a:cs typeface="Arial" pitchFamily="34" charset="0"/>
              </a:rPr>
              <a:t>or</a:t>
            </a:r>
            <a:r>
              <a:rPr lang="en-IN" b="1" dirty="0">
                <a:latin typeface="Arial" pitchFamily="34" charset="0"/>
                <a:cs typeface="Arial" pitchFamily="34" charset="0"/>
              </a:rPr>
              <a:t> tbl_name alias_name</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a:t>
            </a:r>
            <a:r>
              <a:rPr lang="en-IN" dirty="0">
                <a:latin typeface="Arial" panose="020B0604020202020204" pitchFamily="34" charset="0"/>
                <a:cs typeface="Arial" panose="020B0604020202020204" pitchFamily="34" charset="0"/>
              </a:rPr>
              <a:t>.</a:t>
            </a:r>
          </a:p>
        </p:txBody>
      </p:sp>
      <p:sp>
        <p:nvSpPr>
          <p:cNvPr id="2" name="Rectangle 1"/>
          <p:cNvSpPr/>
          <p:nvPr/>
        </p:nvSpPr>
        <p:spPr>
          <a:xfrm>
            <a:off x="134772" y="753070"/>
            <a:ext cx="8869258" cy="92333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dirty="0">
                <a:latin typeface="Arial" panose="020B0604020202020204" pitchFamily="34" charset="0"/>
                <a:cs typeface="Arial" panose="020B0604020202020204" pitchFamily="34" charset="0"/>
              </a:rPr>
              <a:t>programmer can use an alias to temporarily assign another name to a table or column for the duration of a SELECT query</a:t>
            </a:r>
            <a:r>
              <a:rPr lang="en-IN" b="1" dirty="0">
                <a:latin typeface="Arial" panose="020B0604020202020204" pitchFamily="34" charset="0"/>
                <a:cs typeface="Arial" panose="020B0604020202020204" pitchFamily="34" charset="0"/>
              </a:rPr>
              <a:t>.</a:t>
            </a:r>
            <a:r>
              <a:rPr lang="en-IN" b="1" dirty="0">
                <a:solidFill>
                  <a:srgbClr val="FF0000"/>
                </a:solidFill>
                <a:latin typeface="Arial" panose="020B0604020202020204" pitchFamily="34" charset="0"/>
                <a:cs typeface="Arial" panose="020B0604020202020204" pitchFamily="34" charset="0"/>
              </a:rPr>
              <a:t> Assigning an alias does not actually rename the column or table.</a:t>
            </a:r>
          </a:p>
        </p:txBody>
      </p:sp>
    </p:spTree>
    <p:extLst>
      <p:ext uri="{BB962C8B-B14F-4D97-AF65-F5344CB8AC3E}">
        <p14:creationId xmlns:p14="http://schemas.microsoft.com/office/powerpoint/2010/main" val="3722667859"/>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813173"/>
            <a:ext cx="8839200" cy="707886"/>
          </a:xfrm>
          <a:prstGeom prst="rect">
            <a:avLst/>
          </a:prstGeom>
        </p:spPr>
        <p:txBody>
          <a:bodyPr wrap="square">
            <a:spAutoFit/>
          </a:bodyPr>
          <a:lstStyle/>
          <a:p>
            <a:r>
              <a:rPr lang="en-US" sz="2000" dirty="0">
                <a:solidFill>
                  <a:srgbClr val="0077AA"/>
                </a:solidFill>
                <a:latin typeface="Liberation Mono"/>
              </a:rPr>
              <a:t>SELECT ColName1 [ [as] alias_name], ColName2 [ [as] alias_name],... ColN from &lt;table_references&gt; [ [as] alias_name]</a:t>
            </a:r>
          </a:p>
        </p:txBody>
      </p:sp>
      <p:sp>
        <p:nvSpPr>
          <p:cNvPr id="12" name="Rectangle 11"/>
          <p:cNvSpPr/>
          <p:nvPr/>
        </p:nvSpPr>
        <p:spPr>
          <a:xfrm>
            <a:off x="101533" y="1371600"/>
            <a:ext cx="1955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ALIAS</a:t>
            </a:r>
          </a:p>
        </p:txBody>
      </p:sp>
      <p:sp>
        <p:nvSpPr>
          <p:cNvPr id="4" name="Rectangle 3"/>
          <p:cNvSpPr/>
          <p:nvPr/>
        </p:nvSpPr>
        <p:spPr>
          <a:xfrm>
            <a:off x="152400" y="2575173"/>
            <a:ext cx="88392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EMPNO</a:t>
            </a:r>
            <a:r>
              <a:rPr lang="en-US" dirty="0" smtClean="0">
                <a:solidFill>
                  <a:srgbClr val="DD4A68"/>
                </a:solidFill>
                <a:latin typeface="Arial" panose="020B0604020202020204" pitchFamily="34" charset="0"/>
                <a:ea typeface="Times New Roman" panose="02020603050405020304" pitchFamily="18" charset="0"/>
              </a:rPr>
              <a:t> as </a:t>
            </a:r>
            <a:r>
              <a:rPr lang="en-US" dirty="0">
                <a:solidFill>
                  <a:srgbClr val="DD4A68"/>
                </a:solidFill>
                <a:latin typeface="Arial" panose="020B0604020202020204" pitchFamily="34" charset="0"/>
                <a:ea typeface="Times New Roman" panose="02020603050405020304" pitchFamily="18" charset="0"/>
              </a:rPr>
              <a:t>EmployeeNumber, </a:t>
            </a:r>
            <a:r>
              <a:rPr lang="en-US" dirty="0" smtClean="0">
                <a:latin typeface="Arial" panose="020B0604020202020204" pitchFamily="34" charset="0"/>
                <a:ea typeface="Times New Roman" panose="02020603050405020304" pitchFamily="18" charset="0"/>
              </a:rPr>
              <a:t>ENAME</a:t>
            </a:r>
            <a:r>
              <a:rPr lang="en-US" dirty="0" smtClean="0">
                <a:solidFill>
                  <a:srgbClr val="DD4A68"/>
                </a:solidFill>
                <a:latin typeface="Arial" panose="020B0604020202020204" pitchFamily="34" charset="0"/>
                <a:ea typeface="Times New Roman" panose="02020603050405020304" pitchFamily="18" charset="0"/>
              </a:rPr>
              <a:t> EmployeeName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ENAME</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Employee 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ENAME</a:t>
            </a:r>
            <a:r>
              <a:rPr lang="en-US" dirty="0" smtClean="0">
                <a:solidFill>
                  <a:srgbClr val="DD4A68"/>
                </a:solidFill>
                <a:latin typeface="Arial" panose="020B0604020202020204" pitchFamily="34" charset="0"/>
                <a:ea typeface="Times New Roman" panose="02020603050405020304" pitchFamily="18" charset="0"/>
              </a:rPr>
              <a:t> 'Employee </a:t>
            </a:r>
            <a:r>
              <a:rPr lang="en-US" dirty="0">
                <a:solidFill>
                  <a:srgbClr val="DD4A68"/>
                </a:solidFill>
                <a:latin typeface="Arial" panose="020B0604020202020204" pitchFamily="34" charset="0"/>
                <a:ea typeface="Times New Roman" panose="02020603050405020304" pitchFamily="18" charset="0"/>
              </a:rPr>
              <a:t>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sz="1600" dirty="0">
                <a:latin typeface="Arial" pitchFamily="34" charset="0"/>
                <a:cs typeface="Arial" pitchFamily="34"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 </a:t>
            </a:r>
            <a:r>
              <a:rPr lang="en-US" sz="1600" dirty="0">
                <a:latin typeface="Arial" pitchFamily="34" charset="0"/>
                <a:cs typeface="Arial" pitchFamily="34" charset="0"/>
              </a:rPr>
              <a:t>E;</a:t>
            </a:r>
            <a:endParaRPr lang="en-IN" sz="1600" dirty="0"/>
          </a:p>
        </p:txBody>
      </p:sp>
      <p:sp>
        <p:nvSpPr>
          <p:cNvPr id="6" name="Rectangle 5"/>
          <p:cNvSpPr/>
          <p:nvPr/>
        </p:nvSpPr>
        <p:spPr>
          <a:xfrm>
            <a:off x="217714" y="762000"/>
            <a:ext cx="86868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4696361"/>
            <a:ext cx="8752114" cy="1323439"/>
          </a:xfrm>
          <a:prstGeom prst="rect">
            <a:avLst/>
          </a:prstGeom>
          <a:solidFill>
            <a:srgbClr val="F9DAFE"/>
          </a:solidFill>
        </p:spPr>
        <p:txBody>
          <a:bodyPr wrap="square">
            <a:spAutoFit/>
          </a:bodyPr>
          <a:lstStyle/>
          <a:p>
            <a:pPr marL="342900" indent="-342900">
              <a:buFont typeface="Arial" panose="020B0604020202020204" pitchFamily="34" charset="0"/>
              <a:buChar char="•"/>
            </a:pPr>
            <a:r>
              <a:rPr lang="en-IN" sz="2000" dirty="0">
                <a:latin typeface="Arial" pitchFamily="34" charset="0"/>
                <a:ea typeface="+mj-ea"/>
                <a:cs typeface="Arial" pitchFamily="34" charset="0"/>
              </a:rPr>
              <a:t>You can use the alias in </a:t>
            </a:r>
            <a:r>
              <a:rPr lang="en-IN" sz="2000" i="1" dirty="0">
                <a:latin typeface="Arial" pitchFamily="34" charset="0"/>
                <a:ea typeface="+mj-ea"/>
                <a:cs typeface="Arial" pitchFamily="34" charset="0"/>
              </a:rPr>
              <a:t>GROUP BY, ORDER BY</a:t>
            </a:r>
            <a:r>
              <a:rPr lang="en-IN" sz="2000" dirty="0">
                <a:latin typeface="Arial" pitchFamily="34" charset="0"/>
                <a:ea typeface="+mj-ea"/>
                <a:cs typeface="Arial" pitchFamily="34" charset="0"/>
              </a:rPr>
              <a:t>, or </a:t>
            </a:r>
            <a:r>
              <a:rPr lang="en-IN" sz="2000" i="1" dirty="0">
                <a:latin typeface="Arial" pitchFamily="34" charset="0"/>
                <a:ea typeface="+mj-ea"/>
                <a:cs typeface="Arial" pitchFamily="34" charset="0"/>
              </a:rPr>
              <a:t>HAVING</a:t>
            </a:r>
            <a:r>
              <a:rPr lang="en-IN" sz="2000" dirty="0">
                <a:latin typeface="Arial" pitchFamily="34" charset="0"/>
                <a:ea typeface="+mj-ea"/>
                <a:cs typeface="Arial" pitchFamily="34" charset="0"/>
              </a:rPr>
              <a:t> clauses to refer to the column.</a:t>
            </a:r>
          </a:p>
          <a:p>
            <a:pPr marL="342900" indent="-342900">
              <a:buFont typeface="Arial" panose="020B0604020202020204" pitchFamily="34" charset="0"/>
              <a:buChar char="•"/>
            </a:pPr>
            <a:r>
              <a:rPr lang="en-IN" sz="2000" dirty="0">
                <a:latin typeface="Arial" pitchFamily="34" charset="0"/>
                <a:ea typeface="+mj-ea"/>
                <a:cs typeface="Arial" pitchFamily="34" charset="0"/>
              </a:rPr>
              <a:t>Standard SQL disallows references to column aliases in a </a:t>
            </a:r>
            <a:r>
              <a:rPr lang="en-IN" sz="2000" i="1" dirty="0">
                <a:latin typeface="Arial" pitchFamily="34" charset="0"/>
                <a:ea typeface="+mj-ea"/>
                <a:cs typeface="Arial" pitchFamily="34" charset="0"/>
              </a:rPr>
              <a:t>WHERE</a:t>
            </a:r>
            <a:r>
              <a:rPr lang="en-IN" sz="2000" dirty="0">
                <a:latin typeface="Arial" pitchFamily="34" charset="0"/>
                <a:ea typeface="+mj-ea"/>
                <a:cs typeface="Arial" pitchFamily="34" charset="0"/>
              </a:rPr>
              <a:t> clause.</a:t>
            </a:r>
          </a:p>
        </p:txBody>
      </p:sp>
    </p:spTree>
    <p:extLst>
      <p:ext uri="{BB962C8B-B14F-4D97-AF65-F5344CB8AC3E}">
        <p14:creationId xmlns:p14="http://schemas.microsoft.com/office/powerpoint/2010/main" val="4118219676"/>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1955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ALIAS</a:t>
            </a:r>
          </a:p>
        </p:txBody>
      </p:sp>
      <p:sp>
        <p:nvSpPr>
          <p:cNvPr id="6" name="Rectangle 5"/>
          <p:cNvSpPr/>
          <p:nvPr/>
        </p:nvSpPr>
        <p:spPr>
          <a:xfrm>
            <a:off x="217714" y="762000"/>
            <a:ext cx="86868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1981200"/>
            <a:ext cx="8752114" cy="707886"/>
          </a:xfrm>
          <a:prstGeom prst="rect">
            <a:avLst/>
          </a:prstGeom>
          <a:solidFill>
            <a:srgbClr val="F9DAFE"/>
          </a:solidFill>
        </p:spPr>
        <p:txBody>
          <a:bodyPr wrap="square">
            <a:spAutoFit/>
          </a:bodyPr>
          <a:lstStyle/>
          <a:p>
            <a:r>
              <a:rPr lang="en-IN" sz="2000" dirty="0">
                <a:latin typeface="Arial" pitchFamily="34" charset="0"/>
                <a:ea typeface="+mj-ea"/>
                <a:cs typeface="Arial" pitchFamily="34" charset="0"/>
              </a:rPr>
              <a:t>You can use the alias in </a:t>
            </a:r>
            <a:r>
              <a:rPr lang="en-IN" sz="2000" i="1" dirty="0">
                <a:latin typeface="Arial" pitchFamily="34" charset="0"/>
                <a:ea typeface="+mj-ea"/>
                <a:cs typeface="Arial" pitchFamily="34" charset="0"/>
              </a:rPr>
              <a:t>GROUP BY, ORDER BY</a:t>
            </a:r>
            <a:r>
              <a:rPr lang="en-IN" sz="2000" dirty="0">
                <a:latin typeface="Arial" pitchFamily="34" charset="0"/>
                <a:ea typeface="+mj-ea"/>
                <a:cs typeface="Arial" pitchFamily="34" charset="0"/>
              </a:rPr>
              <a:t>, or </a:t>
            </a:r>
            <a:r>
              <a:rPr lang="en-IN" sz="2000" i="1" dirty="0">
                <a:latin typeface="Arial" pitchFamily="34" charset="0"/>
                <a:ea typeface="+mj-ea"/>
                <a:cs typeface="Arial" pitchFamily="34" charset="0"/>
              </a:rPr>
              <a:t>HAVING</a:t>
            </a:r>
            <a:r>
              <a:rPr lang="en-IN" sz="2000" dirty="0">
                <a:latin typeface="Arial" pitchFamily="34" charset="0"/>
                <a:ea typeface="+mj-ea"/>
                <a:cs typeface="Arial" pitchFamily="34" charset="0"/>
              </a:rPr>
              <a:t> clauses to refer to the column</a:t>
            </a:r>
            <a:r>
              <a:rPr lang="en-IN" sz="2000" dirty="0" smtClean="0">
                <a:latin typeface="Arial" pitchFamily="34" charset="0"/>
                <a:ea typeface="+mj-ea"/>
                <a:cs typeface="Arial" pitchFamily="34" charset="0"/>
              </a:rPr>
              <a:t>.</a:t>
            </a:r>
            <a:endParaRPr lang="en-IN" sz="2000" dirty="0">
              <a:latin typeface="Arial" pitchFamily="34" charset="0"/>
              <a:ea typeface="+mj-ea"/>
              <a:cs typeface="Arial" pitchFamily="34" charset="0"/>
            </a:endParaRPr>
          </a:p>
        </p:txBody>
      </p:sp>
      <p:sp>
        <p:nvSpPr>
          <p:cNvPr id="5" name="Rectangle 4"/>
          <p:cNvSpPr/>
          <p:nvPr/>
        </p:nvSpPr>
        <p:spPr>
          <a:xfrm>
            <a:off x="217714" y="3124200"/>
            <a:ext cx="8686800" cy="1323439"/>
          </a:xfrm>
          <a:prstGeom prst="rect">
            <a:avLst/>
          </a:prstGeom>
          <a:solidFill>
            <a:schemeClr val="tx1"/>
          </a:solidFill>
        </p:spPr>
        <p:txBody>
          <a:bodyPr wrap="square">
            <a:spAutoFit/>
          </a:bodyPr>
          <a:lstStyle/>
          <a:p>
            <a:pPr latinLnBrk="1"/>
            <a:r>
              <a:rPr lang="en-IN" sz="2000" dirty="0" smtClean="0">
                <a:solidFill>
                  <a:srgbClr val="FECF84"/>
                </a:solidFill>
                <a:latin typeface="inherit"/>
              </a:rPr>
              <a:t>SELECT </a:t>
            </a:r>
            <a:r>
              <a:rPr lang="en-IN" sz="2000" dirty="0" smtClean="0">
                <a:solidFill>
                  <a:srgbClr val="FFFFFF"/>
                </a:solidFill>
                <a:latin typeface="Liberation Mono"/>
              </a:rPr>
              <a:t>orderNumber</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FECF84"/>
                </a:solidFill>
                <a:latin typeface="inherit"/>
              </a:rPr>
              <a:t>Order</a:t>
            </a:r>
            <a:r>
              <a:rPr lang="en-IN" sz="2000" dirty="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 </a:t>
            </a:r>
            <a:r>
              <a:rPr lang="en-IN" sz="2000" dirty="0" smtClean="0">
                <a:solidFill>
                  <a:srgbClr val="B1758C"/>
                </a:solidFill>
                <a:latin typeface="inherit"/>
              </a:rPr>
              <a:t>SUM</a:t>
            </a:r>
            <a:r>
              <a:rPr lang="en-IN" sz="2000" dirty="0" smtClean="0">
                <a:solidFill>
                  <a:srgbClr val="FFFFFF"/>
                </a:solidFill>
                <a:latin typeface="Liberation Mono"/>
              </a:rPr>
              <a:t>(price</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82ADC9"/>
                </a:solidFill>
                <a:latin typeface="inherit"/>
              </a:rPr>
              <a:t> </a:t>
            </a:r>
            <a:r>
              <a:rPr lang="en-IN" sz="2000" dirty="0" smtClean="0">
                <a:solidFill>
                  <a:srgbClr val="FFFFFF"/>
                </a:solidFill>
                <a:latin typeface="Liberation Mono"/>
              </a:rPr>
              <a:t>quantity)</a:t>
            </a:r>
            <a:r>
              <a:rPr lang="en-IN" sz="2000" dirty="0" smtClean="0">
                <a:solidFill>
                  <a:srgbClr val="82ADC9"/>
                </a:solidFill>
                <a:latin typeface="inherit"/>
              </a:rPr>
              <a:t> </a:t>
            </a:r>
            <a:r>
              <a:rPr lang="en-IN" sz="2000" dirty="0">
                <a:solidFill>
                  <a:srgbClr val="FFFFFF"/>
                </a:solidFill>
                <a:latin typeface="Liberation Mono"/>
              </a:rPr>
              <a:t>total</a:t>
            </a:r>
          </a:p>
          <a:p>
            <a:pPr latinLnBrk="1"/>
            <a:r>
              <a:rPr lang="en-IN" sz="2000" dirty="0" smtClean="0">
                <a:solidFill>
                  <a:srgbClr val="FECF84"/>
                </a:solidFill>
                <a:latin typeface="inherit"/>
              </a:rPr>
              <a:t>FROM </a:t>
            </a:r>
            <a:r>
              <a:rPr lang="en-IN" sz="2000" dirty="0" smtClean="0">
                <a:solidFill>
                  <a:srgbClr val="FFFFFF"/>
                </a:solidFill>
                <a:latin typeface="Liberation Mono"/>
              </a:rPr>
              <a:t>orderdetails</a:t>
            </a:r>
            <a:endParaRPr lang="en-IN" sz="2000" dirty="0">
              <a:solidFill>
                <a:srgbClr val="FFFFFF"/>
              </a:solidFill>
              <a:latin typeface="Liberation Mono"/>
            </a:endParaRPr>
          </a:p>
          <a:p>
            <a:pPr latinLnBrk="1"/>
            <a:r>
              <a:rPr lang="en-IN" sz="2000" dirty="0">
                <a:solidFill>
                  <a:srgbClr val="FECF84"/>
                </a:solidFill>
                <a:latin typeface="inherit"/>
              </a:rPr>
              <a:t>GROUP</a:t>
            </a:r>
            <a:r>
              <a:rPr lang="en-IN" sz="2000" dirty="0">
                <a:solidFill>
                  <a:srgbClr val="82ADC9"/>
                </a:solidFill>
                <a:latin typeface="inherit"/>
              </a:rPr>
              <a:t> </a:t>
            </a:r>
            <a:r>
              <a:rPr lang="en-IN" sz="2000" dirty="0" smtClean="0">
                <a:solidFill>
                  <a:srgbClr val="FECF84"/>
                </a:solidFill>
                <a:latin typeface="inherit"/>
              </a:rPr>
              <a:t>BY </a:t>
            </a:r>
            <a:r>
              <a:rPr lang="en-IN" sz="2000" dirty="0" smtClean="0">
                <a:solidFill>
                  <a:srgbClr val="FFFFFF"/>
                </a:solidFill>
                <a:latin typeface="Liberation Mono"/>
              </a:rPr>
              <a:t>`</a:t>
            </a:r>
            <a:r>
              <a:rPr lang="en-IN" sz="2000" dirty="0">
                <a:solidFill>
                  <a:srgbClr val="FECF84"/>
                </a:solidFill>
                <a:latin typeface="inherit"/>
              </a:rPr>
              <a:t>Order</a:t>
            </a:r>
            <a:r>
              <a:rPr lang="en-IN" sz="2000" dirty="0">
                <a:solidFill>
                  <a:srgbClr val="82ADC9"/>
                </a:solidFill>
                <a:latin typeface="inherit"/>
              </a:rPr>
              <a:t> </a:t>
            </a:r>
            <a:r>
              <a:rPr lang="en-IN" sz="2000" dirty="0">
                <a:solidFill>
                  <a:srgbClr val="FECF84"/>
                </a:solidFill>
                <a:latin typeface="inherit"/>
              </a:rPr>
              <a:t>no</a:t>
            </a:r>
            <a:r>
              <a:rPr lang="en-IN" sz="2000" dirty="0">
                <a:solidFill>
                  <a:srgbClr val="FFFFFF"/>
                </a:solidFill>
                <a:latin typeface="Liberation Mono"/>
              </a:rPr>
              <a:t>.`</a:t>
            </a:r>
          </a:p>
          <a:p>
            <a:pPr latinLnBrk="1"/>
            <a:r>
              <a:rPr lang="en-IN" sz="2000" dirty="0" smtClean="0">
                <a:solidFill>
                  <a:srgbClr val="FECF84"/>
                </a:solidFill>
                <a:latin typeface="inherit"/>
              </a:rPr>
              <a:t>HAVING </a:t>
            </a:r>
            <a:r>
              <a:rPr lang="en-IN" sz="2000" dirty="0" smtClean="0">
                <a:solidFill>
                  <a:srgbClr val="FFFFFF"/>
                </a:solidFill>
                <a:latin typeface="Liberation Mono"/>
              </a:rPr>
              <a:t>total</a:t>
            </a:r>
            <a:r>
              <a:rPr lang="en-IN" sz="2000" dirty="0" smtClean="0">
                <a:solidFill>
                  <a:srgbClr val="82ADC9"/>
                </a:solidFill>
                <a:latin typeface="inherit"/>
              </a:rPr>
              <a:t> </a:t>
            </a:r>
            <a:r>
              <a:rPr lang="en-IN" sz="2000" dirty="0">
                <a:solidFill>
                  <a:srgbClr val="82ADC9"/>
                </a:solidFill>
                <a:latin typeface="inherit"/>
              </a:rPr>
              <a:t>&gt; </a:t>
            </a:r>
            <a:r>
              <a:rPr lang="en-IN" sz="2000" dirty="0">
                <a:solidFill>
                  <a:srgbClr val="FFFFFF"/>
                </a:solidFill>
                <a:latin typeface="Liberation Mono"/>
              </a:rPr>
              <a:t>60000;</a:t>
            </a:r>
            <a:endParaRPr lang="en-IN" sz="2000" b="0" i="0" dirty="0">
              <a:solidFill>
                <a:srgbClr val="FFFFFF"/>
              </a:solidFill>
              <a:effectLst/>
              <a:latin typeface="Liberation Mono"/>
            </a:endParaRPr>
          </a:p>
        </p:txBody>
      </p:sp>
    </p:spTree>
    <p:extLst>
      <p:ext uri="{BB962C8B-B14F-4D97-AF65-F5344CB8AC3E}">
        <p14:creationId xmlns:p14="http://schemas.microsoft.com/office/powerpoint/2010/main" val="2681177987"/>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a:t>
            </a:r>
            <a:r>
              <a:rPr lang="en-US" sz="4800" dirty="0" smtClean="0">
                <a:solidFill>
                  <a:srgbClr val="DC525C"/>
                </a:solidFill>
                <a:latin typeface="Segoe UI Light" panose="020B0502040204020203" pitchFamily="34" charset="0"/>
                <a:cs typeface="Segoe UI Light" panose="020B0502040204020203" pitchFamily="34" charset="0"/>
              </a:rPr>
              <a:t>- EXPRESSIONS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861791805"/>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819090"/>
            <a:ext cx="3098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t>
            </a:r>
            <a:r>
              <a:rPr lang="en-US" sz="2000" dirty="0">
                <a:solidFill>
                  <a:srgbClr val="FFFF00"/>
                </a:solidFill>
                <a:latin typeface="Arial" panose="020B0604020202020204" pitchFamily="34" charset="0"/>
                <a:cs typeface="Arial" panose="020B0604020202020204" pitchFamily="34" charset="0"/>
              </a:rPr>
              <a:t>EXPRESSIONS</a:t>
            </a:r>
            <a:endParaRPr lang="en-IN" sz="2000" dirty="0">
              <a:solidFill>
                <a:srgbClr val="FFFF00"/>
              </a:solidFill>
              <a:latin typeface="Arial" panose="020B0604020202020204" pitchFamily="34" charset="0"/>
              <a:cs typeface="Arial" panose="020B0604020202020204" pitchFamily="34" charset="0"/>
            </a:endParaRPr>
          </a:p>
        </p:txBody>
      </p:sp>
      <p:sp>
        <p:nvSpPr>
          <p:cNvPr id="9" name="Rectangle 8"/>
          <p:cNvSpPr/>
          <p:nvPr/>
        </p:nvSpPr>
        <p:spPr>
          <a:xfrm>
            <a:off x="152400" y="1295400"/>
            <a:ext cx="8839200" cy="400110"/>
          </a:xfrm>
          <a:prstGeom prst="rect">
            <a:avLst/>
          </a:prstGeom>
        </p:spPr>
        <p:txBody>
          <a:bodyPr wrap="square">
            <a:spAutoFit/>
          </a:bodyPr>
          <a:lstStyle/>
          <a:p>
            <a:r>
              <a:rPr lang="en-US" sz="2000" dirty="0">
                <a:solidFill>
                  <a:srgbClr val="0077AA"/>
                </a:solidFill>
                <a:latin typeface="Liberation Mono"/>
              </a:rPr>
              <a:t>SELECT ColName1, expressions,... from &lt;table_references&gt;</a:t>
            </a:r>
          </a:p>
        </p:txBody>
      </p:sp>
      <p:sp>
        <p:nvSpPr>
          <p:cNvPr id="6" name="Rectangle 5"/>
          <p:cNvSpPr/>
          <p:nvPr/>
        </p:nvSpPr>
        <p:spPr>
          <a:xfrm>
            <a:off x="152400" y="1772483"/>
            <a:ext cx="8839200" cy="4247317"/>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92D050"/>
                </a:solidFill>
                <a:latin typeface="Arial" panose="020B0604020202020204" pitchFamily="34" charset="0"/>
                <a:ea typeface="Times New Roman" panose="02020603050405020304" pitchFamily="18" charset="0"/>
              </a:rPr>
              <a:t>1001 </a:t>
            </a:r>
            <a:r>
              <a:rPr lang="en-US" dirty="0">
                <a:latin typeface="Arial" panose="020B0604020202020204" pitchFamily="34" charset="0"/>
                <a:ea typeface="Times New Roman" panose="02020603050405020304" pitchFamily="18" charset="0"/>
              </a:rPr>
              <a:t>+</a:t>
            </a:r>
            <a:r>
              <a:rPr lang="en-US" dirty="0" smtClean="0">
                <a:solidFill>
                  <a:srgbClr val="92D050"/>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a:t>
            </a:r>
            <a:r>
              <a:rPr lang="en-US" dirty="0">
                <a:latin typeface="Arial" panose="020B0604020202020204" pitchFamily="34" charset="0"/>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92D050"/>
                </a:solidFill>
                <a:latin typeface="Arial" panose="020B0604020202020204" pitchFamily="34" charset="0"/>
                <a:ea typeface="Times New Roman" panose="02020603050405020304" pitchFamily="18" charset="0"/>
              </a:rPr>
              <a:t>1001 </a:t>
            </a:r>
            <a:r>
              <a:rPr lang="en-US" dirty="0">
                <a:latin typeface="Arial" panose="020B0604020202020204" pitchFamily="34" charset="0"/>
                <a:ea typeface="Times New Roman" panose="02020603050405020304" pitchFamily="18" charset="0"/>
              </a:rPr>
              <a:t>+</a:t>
            </a:r>
            <a:r>
              <a:rPr lang="en-US" dirty="0" smtClean="0">
                <a:solidFill>
                  <a:srgbClr val="92D050"/>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itchFamily="34" charset="0"/>
                <a:cs typeface="Arial" pitchFamily="34" charset="0"/>
              </a:rPr>
              <a:t> </a:t>
            </a:r>
            <a:r>
              <a:rPr lang="en-US" dirty="0" smtClean="0">
                <a:latin typeface="Arial" pitchFamily="34" charset="0"/>
                <a:cs typeface="Arial" pitchFamily="34" charset="0"/>
              </a:rPr>
              <a:t>DUAL;</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smtClean="0">
                <a:solidFill>
                  <a:srgbClr val="92D050"/>
                </a:solidFill>
                <a:latin typeface="Arial" panose="020B0604020202020204" pitchFamily="34" charset="0"/>
                <a:ea typeface="Times New Roman" panose="02020603050405020304" pitchFamily="18" charset="0"/>
              </a:rPr>
              <a:t>'</a:t>
            </a:r>
            <a:r>
              <a:rPr lang="en-US" dirty="0">
                <a:latin typeface="Arial" panose="020B0604020202020204" pitchFamily="34" charset="0"/>
                <a:ea typeface="Times New Roman" panose="02020603050405020304" pitchFamily="18" charset="0"/>
              </a:rPr>
              <a:t> ;</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'a1</a:t>
            </a:r>
            <a:r>
              <a:rPr lang="en-IN" dirty="0" smtClean="0">
                <a:solidFill>
                  <a:srgbClr val="92D050"/>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a:t>
            </a:r>
            <a:r>
              <a:rPr lang="en-IN" dirty="0" smtClean="0">
                <a:solidFill>
                  <a:srgbClr val="92D050"/>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'a1'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1</a:t>
            </a:r>
            <a:r>
              <a:rPr lang="en-US" dirty="0" smtClean="0">
                <a:latin typeface="Arial" panose="020B0604020202020204" pitchFamily="34" charset="0"/>
                <a:ea typeface="Times New Roman" panose="02020603050405020304" pitchFamily="18" charset="0"/>
              </a:rPr>
              <a:t>;</a:t>
            </a:r>
            <a:endParaRPr lang="en-IN" dirty="0" smtClean="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smtClean="0">
                <a:solidFill>
                  <a:srgbClr val="92D050"/>
                </a:solidFill>
                <a:latin typeface="Arial" panose="020B0604020202020204" pitchFamily="34" charset="0"/>
                <a:ea typeface="Times New Roman" panose="02020603050405020304" pitchFamily="18" charset="0"/>
              </a:rPr>
              <a:t>'1a' </a:t>
            </a:r>
            <a:r>
              <a:rPr lang="en-US" dirty="0" smtClean="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1</a:t>
            </a:r>
            <a:r>
              <a:rPr lang="en-US" dirty="0" smtClean="0">
                <a:latin typeface="Arial" panose="020B0604020202020204" pitchFamily="34" charset="0"/>
                <a:ea typeface="Times New Roman" panose="02020603050405020304" pitchFamily="18" charset="0"/>
              </a:rPr>
              <a:t>;</a:t>
            </a:r>
            <a:endParaRPr lang="en-US" dirty="0" smtClean="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SAL</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1000</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AS</a:t>
            </a:r>
            <a:r>
              <a:rPr lang="en-US" dirty="0" smtClean="0">
                <a:solidFill>
                  <a:srgbClr val="DD4A68"/>
                </a:solidFill>
                <a:latin typeface="Arial" panose="020B0604020202020204" pitchFamily="34" charset="0"/>
                <a:ea typeface="Times New Roman" panose="02020603050405020304" pitchFamily="18" charset="0"/>
              </a:rPr>
              <a:t> 'New </a:t>
            </a:r>
            <a:r>
              <a:rPr lang="en-US" dirty="0">
                <a:solidFill>
                  <a:srgbClr val="DD4A68"/>
                </a:solidFill>
                <a:latin typeface="Arial" panose="020B0604020202020204" pitchFamily="34" charset="0"/>
                <a:ea typeface="Times New Roman" panose="02020603050405020304" pitchFamily="18" charset="0"/>
              </a:rPr>
              <a:t>Salary'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SAL</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COMM</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SAL</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IFNULL </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0</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endParaRPr lang="en-IN" dirty="0">
              <a:latin typeface="Arial" pitchFamily="34" charset="0"/>
              <a:cs typeface="Arial" pitchFamily="34" charset="0"/>
            </a:endParaRPr>
          </a:p>
        </p:txBody>
      </p:sp>
    </p:spTree>
    <p:extLst>
      <p:ext uri="{BB962C8B-B14F-4D97-AF65-F5344CB8AC3E}">
        <p14:creationId xmlns:p14="http://schemas.microsoft.com/office/powerpoint/2010/main" val="3103817097"/>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dirty="0"/>
              <a:t>Comparison Functions and Operator</a:t>
            </a:r>
          </a:p>
        </p:txBody>
      </p:sp>
    </p:spTree>
    <p:extLst>
      <p:ext uri="{BB962C8B-B14F-4D97-AF65-F5344CB8AC3E}">
        <p14:creationId xmlns:p14="http://schemas.microsoft.com/office/powerpoint/2010/main" val="1754197338"/>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Comparison </a:t>
            </a:r>
            <a:r>
              <a:rPr lang="en-IN" sz="3200" b="1" i="1" dirty="0">
                <a:solidFill>
                  <a:srgbClr val="FFFF00"/>
                </a:solidFill>
                <a:latin typeface="Arial" pitchFamily="34" charset="0"/>
                <a:cs typeface="Arial" pitchFamily="34" charset="0"/>
              </a:rPr>
              <a:t>Functions </a:t>
            </a:r>
            <a:r>
              <a:rPr lang="en-IN" sz="3200" b="1" i="1" dirty="0" smtClean="0">
                <a:solidFill>
                  <a:srgbClr val="FFFF00"/>
                </a:solidFill>
                <a:latin typeface="Arial" pitchFamily="34" charset="0"/>
                <a:cs typeface="Arial" pitchFamily="34" charset="0"/>
              </a:rPr>
              <a:t>and 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862738662"/>
              </p:ext>
            </p:extLst>
          </p:nvPr>
        </p:nvGraphicFramePr>
        <p:xfrm>
          <a:off x="152400" y="596900"/>
          <a:ext cx="8839200" cy="5794782"/>
        </p:xfrm>
        <a:graphic>
          <a:graphicData uri="http://schemas.openxmlformats.org/drawingml/2006/table">
            <a:tbl>
              <a:tblPr>
                <a:tableStyleId>{616DA210-FB5B-4158-B5E0-FEB733F419BA}</a:tableStyleId>
              </a:tblPr>
              <a:tblGrid>
                <a:gridCol w="2971800"/>
                <a:gridCol w="5867400"/>
              </a:tblGrid>
              <a:tr h="310698">
                <a:tc>
                  <a:txBody>
                    <a:bodyPr/>
                    <a:lstStyle/>
                    <a:p>
                      <a:pPr fontAlgn="base"/>
                      <a:r>
                        <a:rPr lang="en-IN" sz="1700" u="none" strike="noStrike" dirty="0">
                          <a:solidFill>
                            <a:srgbClr val="006C86"/>
                          </a:solidFill>
                          <a:effectLst/>
                        </a:rPr>
                        <a:t>BETWEEN ... AND ...</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COALESCE()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Return the first non-NULL argument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a:effectLst/>
                        </a:rPr>
                        <a:t>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NULL-safe equal to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a:effectLst/>
                        </a:rPr>
                        <a:t>Greater 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Greater 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IN</a:t>
                      </a:r>
                      <a:r>
                        <a:rPr lang="en-IN" sz="1700" u="none" strike="noStrike" dirty="0" smtClean="0">
                          <a:solidFill>
                            <a:srgbClr val="006C86"/>
                          </a:solidFill>
                          <a:effectLst/>
                        </a:rPr>
                        <a: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a value against a boolean</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NOT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a value against a boolean</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NOT 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NOT 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whether the argument is NULL</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Less 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Less 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LIKE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NOT BETWEEN ... AND ...</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not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 &lt;&gt;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Not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NOT IN()</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NOT LIKE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Negation of 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780249896"/>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BETWEEN </a:t>
            </a:r>
            <a:r>
              <a:rPr lang="en-IN" sz="3200" b="1" i="1" dirty="0">
                <a:solidFill>
                  <a:srgbClr val="FFFF00"/>
                </a:solidFill>
                <a:latin typeface="Arial" pitchFamily="34" charset="0"/>
                <a:cs typeface="Arial" pitchFamily="34" charset="0"/>
              </a:rPr>
              <a:t>... AND </a:t>
            </a:r>
            <a:r>
              <a:rPr lang="en-IN" sz="3200" b="1" i="1" dirty="0" smtClean="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1656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Comparison </a:t>
            </a:r>
            <a:r>
              <a:rPr lang="en-IN" sz="2000" b="1" i="1" dirty="0">
                <a:solidFill>
                  <a:srgbClr val="FFFF00"/>
                </a:solidFill>
                <a:latin typeface="Arial" pitchFamily="34" charset="0"/>
                <a:cs typeface="Arial" pitchFamily="34" charset="0"/>
              </a:rPr>
              <a:t>BETWEEN ... AND ...</a:t>
            </a:r>
            <a:endParaRPr lang="en-IN" sz="2000" dirty="0">
              <a:solidFill>
                <a:srgbClr val="FFFF00"/>
              </a:solidFill>
              <a:latin typeface="Arial" panose="020B0604020202020204" pitchFamily="34" charset="0"/>
              <a:cs typeface="Arial" panose="020B0604020202020204" pitchFamily="34" charset="0"/>
            </a:endParaRPr>
          </a:p>
        </p:txBody>
      </p:sp>
      <p:sp>
        <p:nvSpPr>
          <p:cNvPr id="6" name="Rectangle 5"/>
          <p:cNvSpPr/>
          <p:nvPr/>
        </p:nvSpPr>
        <p:spPr>
          <a:xfrm>
            <a:off x="0" y="131430"/>
            <a:ext cx="5268686" cy="369332"/>
          </a:xfrm>
          <a:prstGeom prst="rect">
            <a:avLst/>
          </a:prstGeom>
        </p:spPr>
        <p:txBody>
          <a:bodyPr wrap="square">
            <a:spAutoFit/>
          </a:bodyPr>
          <a:lstStyle/>
          <a:p>
            <a:r>
              <a:rPr lang="en-IN" dirty="0">
                <a:solidFill>
                  <a:srgbClr val="FDE139"/>
                </a:solidFill>
              </a:rPr>
              <a:t>Check whether a value is within a range of </a:t>
            </a:r>
            <a:r>
              <a:rPr lang="en-IN" dirty="0" smtClean="0">
                <a:solidFill>
                  <a:srgbClr val="FDE139"/>
                </a:solidFill>
              </a:rPr>
              <a:t>values</a:t>
            </a:r>
            <a:endParaRPr lang="en-IN" dirty="0">
              <a:solidFill>
                <a:srgbClr val="FDE139"/>
              </a:solidFill>
            </a:endParaRPr>
          </a:p>
        </p:txBody>
      </p:sp>
      <p:pic>
        <p:nvPicPr>
          <p:cNvPr id="4" name="Picture 3"/>
          <p:cNvPicPr>
            <a:picLocks noChangeAspect="1"/>
          </p:cNvPicPr>
          <p:nvPr/>
        </p:nvPicPr>
        <p:blipFill>
          <a:blip r:embed="rId2"/>
          <a:stretch>
            <a:fillRect/>
          </a:stretch>
        </p:blipFill>
        <p:spPr>
          <a:xfrm>
            <a:off x="102222" y="2374645"/>
            <a:ext cx="7553315" cy="341607"/>
          </a:xfrm>
          <a:prstGeom prst="rect">
            <a:avLst/>
          </a:prstGeom>
        </p:spPr>
      </p:pic>
      <p:pic>
        <p:nvPicPr>
          <p:cNvPr id="7" name="Picture 6"/>
          <p:cNvPicPr>
            <a:picLocks noChangeAspect="1"/>
          </p:cNvPicPr>
          <p:nvPr/>
        </p:nvPicPr>
        <p:blipFill>
          <a:blip r:embed="rId3"/>
          <a:stretch>
            <a:fillRect/>
          </a:stretch>
        </p:blipFill>
        <p:spPr>
          <a:xfrm>
            <a:off x="98617" y="2923711"/>
            <a:ext cx="7568497" cy="371972"/>
          </a:xfrm>
          <a:prstGeom prst="rect">
            <a:avLst/>
          </a:prstGeom>
        </p:spPr>
      </p:pic>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5" name="Rectangle 4"/>
          <p:cNvSpPr/>
          <p:nvPr/>
        </p:nvSpPr>
        <p:spPr>
          <a:xfrm>
            <a:off x="4256314" y="1501914"/>
            <a:ext cx="4909458" cy="707886"/>
          </a:xfrm>
          <a:prstGeom prst="rect">
            <a:avLst/>
          </a:prstGeom>
        </p:spPr>
        <p:txBody>
          <a:bodyPr wrap="square">
            <a:spAutoFit/>
          </a:bodyPr>
          <a:lstStyle/>
          <a:p>
            <a:r>
              <a:rPr lang="en-IN" sz="2000" dirty="0">
                <a:solidFill>
                  <a:srgbClr val="006C86"/>
                </a:solidFill>
              </a:rPr>
              <a:t>If any expression is NULL, the BETWEEN operator returns a NULL value.</a:t>
            </a:r>
          </a:p>
        </p:txBody>
      </p:sp>
    </p:spTree>
    <p:extLst>
      <p:ext uri="{BB962C8B-B14F-4D97-AF65-F5344CB8AC3E}">
        <p14:creationId xmlns:p14="http://schemas.microsoft.com/office/powerpoint/2010/main" val="1641846914"/>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0320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Comparison </a:t>
            </a:r>
            <a:r>
              <a:rPr lang="en-IN" sz="2000" b="1" i="1" dirty="0" smtClean="0">
                <a:solidFill>
                  <a:srgbClr val="FFFF00"/>
                </a:solidFill>
                <a:latin typeface="Arial" pitchFamily="34" charset="0"/>
                <a:cs typeface="Arial" pitchFamily="34" charset="0"/>
              </a:rPr>
              <a:t>IS</a:t>
            </a:r>
            <a:endParaRPr lang="en-IN" sz="2000" dirty="0">
              <a:solidFill>
                <a:srgbClr val="FFFF00"/>
              </a:solidFill>
              <a:latin typeface="Arial" panose="020B0604020202020204" pitchFamily="34" charset="0"/>
              <a:cs typeface="Arial" panose="020B0604020202020204" pitchFamily="34" charset="0"/>
            </a:endParaRPr>
          </a:p>
        </p:txBody>
      </p:sp>
      <p:sp>
        <p:nvSpPr>
          <p:cNvPr id="6" name="Rectangle 5"/>
          <p:cNvSpPr/>
          <p:nvPr/>
        </p:nvSpPr>
        <p:spPr>
          <a:xfrm>
            <a:off x="217714" y="762000"/>
            <a:ext cx="8686800" cy="646331"/>
          </a:xfrm>
          <a:prstGeom prst="rect">
            <a:avLst/>
          </a:prstGeom>
        </p:spPr>
        <p:txBody>
          <a:bodyPr wrap="square">
            <a:spAutoFit/>
          </a:bodyPr>
          <a:lstStyle/>
          <a:p>
            <a:r>
              <a:rPr lang="en-IN" dirty="0"/>
              <a:t>Tests a value against a boolean value, where boolean_value can be TRUE, FALSE, or UNKNOWN.</a:t>
            </a:r>
          </a:p>
        </p:txBody>
      </p:sp>
      <p:pic>
        <p:nvPicPr>
          <p:cNvPr id="5" name="Picture 4"/>
          <p:cNvPicPr>
            <a:picLocks noChangeAspect="1"/>
          </p:cNvPicPr>
          <p:nvPr/>
        </p:nvPicPr>
        <p:blipFill>
          <a:blip r:embed="rId3"/>
          <a:stretch>
            <a:fillRect/>
          </a:stretch>
        </p:blipFill>
        <p:spPr>
          <a:xfrm>
            <a:off x="451076" y="2027574"/>
            <a:ext cx="6108791" cy="507678"/>
          </a:xfrm>
          <a:prstGeom prst="rect">
            <a:avLst/>
          </a:prstGeom>
        </p:spPr>
      </p:pic>
      <p:pic>
        <p:nvPicPr>
          <p:cNvPr id="8" name="Picture 7"/>
          <p:cNvPicPr>
            <a:picLocks noChangeAspect="1"/>
          </p:cNvPicPr>
          <p:nvPr/>
        </p:nvPicPr>
        <p:blipFill>
          <a:blip r:embed="rId4"/>
          <a:stretch>
            <a:fillRect/>
          </a:stretch>
        </p:blipFill>
        <p:spPr>
          <a:xfrm>
            <a:off x="451077" y="2708830"/>
            <a:ext cx="5875762" cy="357873"/>
          </a:xfrm>
          <a:prstGeom prst="rect">
            <a:avLst/>
          </a:prstGeom>
        </p:spPr>
      </p:pic>
      <p:pic>
        <p:nvPicPr>
          <p:cNvPr id="9" name="Picture 8"/>
          <p:cNvPicPr>
            <a:picLocks noChangeAspect="1"/>
          </p:cNvPicPr>
          <p:nvPr/>
        </p:nvPicPr>
        <p:blipFill>
          <a:blip r:embed="rId5"/>
          <a:stretch>
            <a:fillRect/>
          </a:stretch>
        </p:blipFill>
        <p:spPr>
          <a:xfrm>
            <a:off x="460601" y="3232149"/>
            <a:ext cx="5867441" cy="416131"/>
          </a:xfrm>
          <a:prstGeom prst="rect">
            <a:avLst/>
          </a:prstGeom>
        </p:spPr>
      </p:pic>
      <p:pic>
        <p:nvPicPr>
          <p:cNvPr id="10" name="Picture 9"/>
          <p:cNvPicPr>
            <a:picLocks noChangeAspect="1"/>
          </p:cNvPicPr>
          <p:nvPr/>
        </p:nvPicPr>
        <p:blipFill>
          <a:blip r:embed="rId6"/>
          <a:stretch>
            <a:fillRect/>
          </a:stretch>
        </p:blipFill>
        <p:spPr>
          <a:xfrm>
            <a:off x="446313" y="3765890"/>
            <a:ext cx="6117115" cy="424452"/>
          </a:xfrm>
          <a:prstGeom prst="rect">
            <a:avLst/>
          </a:prstGeom>
        </p:spPr>
      </p:pic>
      <p:pic>
        <p:nvPicPr>
          <p:cNvPr id="11" name="Picture 10"/>
          <p:cNvPicPr>
            <a:picLocks noChangeAspect="1"/>
          </p:cNvPicPr>
          <p:nvPr/>
        </p:nvPicPr>
        <p:blipFill>
          <a:blip r:embed="rId7"/>
          <a:stretch>
            <a:fillRect/>
          </a:stretch>
        </p:blipFill>
        <p:spPr>
          <a:xfrm>
            <a:off x="460600" y="4334391"/>
            <a:ext cx="6541573" cy="416131"/>
          </a:xfrm>
          <a:prstGeom prst="rect">
            <a:avLst/>
          </a:prstGeom>
        </p:spPr>
      </p:pic>
      <p:pic>
        <p:nvPicPr>
          <p:cNvPr id="13" name="Picture 12"/>
          <p:cNvPicPr>
            <a:picLocks noChangeAspect="1"/>
          </p:cNvPicPr>
          <p:nvPr/>
        </p:nvPicPr>
        <p:blipFill>
          <a:blip r:embed="rId8"/>
          <a:stretch>
            <a:fillRect/>
          </a:stretch>
        </p:blipFill>
        <p:spPr>
          <a:xfrm>
            <a:off x="473301" y="4924387"/>
            <a:ext cx="6524926" cy="399485"/>
          </a:xfrm>
          <a:prstGeom prst="rect">
            <a:avLst/>
          </a:prstGeom>
        </p:spPr>
      </p:pic>
      <p:pic>
        <p:nvPicPr>
          <p:cNvPr id="14" name="Picture 13"/>
          <p:cNvPicPr>
            <a:picLocks noChangeAspect="1"/>
          </p:cNvPicPr>
          <p:nvPr/>
        </p:nvPicPr>
        <p:blipFill>
          <a:blip r:embed="rId9"/>
          <a:stretch>
            <a:fillRect/>
          </a:stretch>
        </p:blipFill>
        <p:spPr>
          <a:xfrm>
            <a:off x="460601" y="5459592"/>
            <a:ext cx="7165761" cy="407807"/>
          </a:xfrm>
          <a:prstGeom prst="rect">
            <a:avLst/>
          </a:prstGeom>
        </p:spPr>
      </p:pic>
    </p:spTree>
    <p:extLst>
      <p:ext uri="{BB962C8B-B14F-4D97-AF65-F5344CB8AC3E}">
        <p14:creationId xmlns:p14="http://schemas.microsoft.com/office/powerpoint/2010/main" val="2086150829"/>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Identifier Qualifiers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3352800"/>
            <a:ext cx="8839200" cy="1107996"/>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maximum length for each type of identifier like (Database, Table, Column, Index, Constraint, View, Stored Program, User-Defined Variable, Tablespace) is 64 characters, </a:t>
            </a:r>
            <a:r>
              <a:rPr lang="en-IN" sz="2200" dirty="0" smtClean="0">
                <a:latin typeface="Segoe UI Light" panose="020B0502040204020203" pitchFamily="34" charset="0"/>
                <a:cs typeface="Segoe UI Light" panose="020B0502040204020203" pitchFamily="34" charset="0"/>
              </a:rPr>
              <a:t>whereas for </a:t>
            </a:r>
            <a:r>
              <a:rPr lang="en-IN" sz="2200" dirty="0">
                <a:latin typeface="Segoe UI Light" panose="020B0502040204020203" pitchFamily="34" charset="0"/>
                <a:cs typeface="Segoe UI Light" panose="020B0502040204020203" pitchFamily="34" charset="0"/>
              </a:rPr>
              <a:t>Alias is 256 characters.</a:t>
            </a:r>
          </a:p>
        </p:txBody>
      </p:sp>
    </p:spTree>
    <p:extLst>
      <p:ext uri="{BB962C8B-B14F-4D97-AF65-F5344CB8AC3E}">
        <p14:creationId xmlns:p14="http://schemas.microsoft.com/office/powerpoint/2010/main" val="20694903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015663"/>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 </a:t>
            </a:r>
            <a:r>
              <a:rPr lang="en-IN" sz="2400" b="1" i="1" dirty="0">
                <a:solidFill>
                  <a:srgbClr val="FF0000"/>
                </a:solidFill>
                <a:latin typeface="Arial" panose="020B0604020202020204" pitchFamily="34" charset="0"/>
                <a:cs typeface="Arial" panose="020B0604020202020204" pitchFamily="34" charset="0"/>
              </a:rPr>
              <a:t>(</a:t>
            </a:r>
            <a:r>
              <a:rPr lang="en-IN" sz="2400" i="1" dirty="0">
                <a:solidFill>
                  <a:srgbClr val="FF0000"/>
                </a:solidFill>
                <a:latin typeface="Arial" panose="020B0604020202020204" pitchFamily="34" charset="0"/>
                <a:cs typeface="Arial" panose="020B0604020202020204" pitchFamily="34" charset="0"/>
              </a:rPr>
              <a:t>"</a:t>
            </a:r>
            <a:r>
              <a:rPr lang="en-IN" sz="2400" b="1" i="1" dirty="0" smtClean="0">
                <a:solidFill>
                  <a:srgbClr val="FF0000"/>
                </a:solidFill>
                <a:latin typeface="Arial" panose="020B0604020202020204" pitchFamily="34" charset="0"/>
                <a:cs typeface="Arial" panose="020B0604020202020204" pitchFamily="34" charset="0"/>
              </a:rPr>
              <a:t>R</a:t>
            </a:r>
            <a:r>
              <a:rPr lang="en-IN" sz="2400" i="1" dirty="0">
                <a:solidFill>
                  <a:srgbClr val="FF0000"/>
                </a:solidFill>
                <a:latin typeface="Arial" panose="020B0604020202020204" pitchFamily="34" charset="0"/>
                <a:cs typeface="Arial" panose="020B0604020202020204" pitchFamily="34" charset="0"/>
              </a:rPr>
              <a:t>"</a:t>
            </a:r>
            <a:r>
              <a:rPr lang="en-IN" sz="2400" b="1" i="1" dirty="0">
                <a:solidFill>
                  <a:srgbClr val="FF0000"/>
                </a:solidFill>
                <a:latin typeface="Arial" panose="020B0604020202020204" pitchFamily="34" charset="0"/>
                <a:cs typeface="Arial" panose="020B0604020202020204" pitchFamily="34" charset="0"/>
              </a:rPr>
              <a:t>)</a:t>
            </a:r>
            <a:r>
              <a:rPr lang="en-IN" sz="3200" b="1" dirty="0" smtClean="0">
                <a:latin typeface="Arial" panose="020B0604020202020204" pitchFamily="34" charset="0"/>
                <a:cs typeface="Arial" panose="020B0604020202020204" pitchFamily="34" charset="0"/>
              </a:rPr>
              <a:t>:</a:t>
            </a:r>
            <a:r>
              <a:rPr lang="en-IN" sz="2400" dirty="0" smtClean="0">
                <a:latin typeface="Arial" panose="020B0604020202020204" pitchFamily="34" charset="0"/>
                <a:cs typeface="Arial" panose="020B0604020202020204" pitchFamily="34" charset="0"/>
              </a:rPr>
              <a:t> In Database, a relation represents a </a:t>
            </a:r>
            <a:r>
              <a:rPr lang="en-IN" sz="2800" b="1" dirty="0" smtClean="0">
                <a:solidFill>
                  <a:srgbClr val="C00000"/>
                </a:solidFill>
                <a:latin typeface="Arial" panose="020B0604020202020204" pitchFamily="34" charset="0"/>
                <a:cs typeface="Arial" panose="020B0604020202020204" pitchFamily="34" charset="0"/>
              </a:rPr>
              <a:t>table</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or an </a:t>
            </a:r>
            <a:r>
              <a:rPr lang="en-IN" sz="2800" b="1" dirty="0" smtClean="0">
                <a:solidFill>
                  <a:srgbClr val="C00000"/>
                </a:solidFill>
                <a:latin typeface="Arial" panose="020B0604020202020204" pitchFamily="34" charset="0"/>
                <a:cs typeface="Arial" panose="020B0604020202020204" pitchFamily="34" charset="0"/>
              </a:rPr>
              <a:t>entity</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than contain attributes.</a:t>
            </a:r>
            <a:endParaRPr lang="en-IN" sz="2400" dirty="0">
              <a:latin typeface="Arial" panose="020B0604020202020204" pitchFamily="34" charset="0"/>
              <a:cs typeface="Arial" panose="020B0604020202020204" pitchFamily="34" charset="0"/>
            </a:endParaRPr>
          </a:p>
        </p:txBody>
      </p:sp>
      <p:sp>
        <p:nvSpPr>
          <p:cNvPr id="5" name="Rectangle 4"/>
          <p:cNvSpPr/>
          <p:nvPr/>
        </p:nvSpPr>
        <p:spPr>
          <a:xfrm>
            <a:off x="228600" y="2133600"/>
            <a:ext cx="8686800" cy="1384995"/>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Relationship: </a:t>
            </a:r>
            <a:r>
              <a:rPr lang="en-IN" sz="2400" dirty="0">
                <a:latin typeface="Arial" panose="020B0604020202020204" pitchFamily="34" charset="0"/>
                <a:cs typeface="Arial" panose="020B0604020202020204" pitchFamily="34" charset="0"/>
              </a:rPr>
              <a:t>In </a:t>
            </a:r>
            <a:r>
              <a:rPr lang="en-IN" sz="2400" dirty="0" smtClean="0">
                <a:latin typeface="Arial" panose="020B0604020202020204" pitchFamily="34" charset="0"/>
                <a:cs typeface="Arial" panose="020B0604020202020204" pitchFamily="34" charset="0"/>
              </a:rPr>
              <a:t>database, </a:t>
            </a:r>
            <a:r>
              <a:rPr lang="en-IN" sz="2400" dirty="0">
                <a:latin typeface="Arial" panose="020B0604020202020204" pitchFamily="34" charset="0"/>
                <a:cs typeface="Arial" panose="020B0604020202020204" pitchFamily="34" charset="0"/>
              </a:rPr>
              <a:t>relationship is that how the two entities are </a:t>
            </a:r>
            <a:r>
              <a:rPr lang="en-IN" sz="2800" b="1" dirty="0">
                <a:solidFill>
                  <a:srgbClr val="0070C0"/>
                </a:solidFill>
                <a:latin typeface="Arial" panose="020B0604020202020204" pitchFamily="34" charset="0"/>
                <a:cs typeface="Arial" panose="020B0604020202020204" pitchFamily="34" charset="0"/>
              </a:rPr>
              <a:t>connected</a:t>
            </a:r>
            <a:r>
              <a:rPr lang="en-IN" sz="28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to each other, </a:t>
            </a:r>
            <a:r>
              <a:rPr lang="en-IN" sz="2400" dirty="0" smtClean="0">
                <a:latin typeface="Arial" panose="020B0604020202020204" pitchFamily="34" charset="0"/>
                <a:cs typeface="Arial" panose="020B0604020202020204" pitchFamily="34" charset="0"/>
              </a:rPr>
              <a:t>i.e. </a:t>
            </a:r>
            <a:r>
              <a:rPr lang="en-IN" sz="2400" dirty="0">
                <a:latin typeface="Arial" panose="020B0604020202020204" pitchFamily="34" charset="0"/>
                <a:cs typeface="Arial" panose="020B0604020202020204" pitchFamily="34" charset="0"/>
              </a:rPr>
              <a:t>what kind of relationship type they hold between them. </a:t>
            </a:r>
            <a:endParaRPr lang="en-IN" sz="2400" dirty="0" smtClean="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Relation and Relationship?</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sp>
        <p:nvSpPr>
          <p:cNvPr id="2" name="Rectangle 1"/>
          <p:cNvSpPr/>
          <p:nvPr/>
        </p:nvSpPr>
        <p:spPr>
          <a:xfrm>
            <a:off x="1866900" y="3962400"/>
            <a:ext cx="5410200" cy="954107"/>
          </a:xfrm>
          <a:prstGeom prst="rect">
            <a:avLst/>
          </a:prstGeom>
          <a:solidFill>
            <a:srgbClr val="CFFF21"/>
          </a:solidFill>
        </p:spPr>
        <p:txBody>
          <a:bodyPr wrap="square">
            <a:spAutoFit/>
          </a:bodyPr>
          <a:lstStyle/>
          <a:p>
            <a:r>
              <a:rPr lang="en-IN" sz="2800" b="1" dirty="0" smtClean="0">
                <a:solidFill>
                  <a:srgbClr val="C00000"/>
                </a:solidFill>
                <a:latin typeface="Arial" panose="020B0604020202020204" pitchFamily="34" charset="0"/>
                <a:cs typeface="Arial" panose="020B0604020202020204" pitchFamily="34" charset="0"/>
              </a:rPr>
              <a:t>Primary/Foreign </a:t>
            </a:r>
            <a:r>
              <a:rPr lang="en-IN" sz="2800" b="1" dirty="0">
                <a:solidFill>
                  <a:srgbClr val="C00000"/>
                </a:solidFill>
                <a:latin typeface="Arial" panose="020B0604020202020204" pitchFamily="34" charset="0"/>
                <a:cs typeface="Arial" panose="020B0604020202020204" pitchFamily="34" charset="0"/>
              </a:rPr>
              <a:t>key</a:t>
            </a:r>
            <a:r>
              <a:rPr lang="en-IN" sz="2800" dirty="0">
                <a:latin typeface="Arial" panose="020B0604020202020204" pitchFamily="34" charset="0"/>
                <a:cs typeface="Arial" panose="020B0604020202020204" pitchFamily="34" charset="0"/>
              </a:rPr>
              <a:t> is used to specify this relationship.</a:t>
            </a: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3" name="Rectangle 2"/>
          <p:cNvSpPr/>
          <p:nvPr/>
        </p:nvSpPr>
        <p:spPr>
          <a:xfrm>
            <a:off x="228600" y="838200"/>
            <a:ext cx="8686800" cy="2862322"/>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table within the default database as </a:t>
            </a:r>
            <a:r>
              <a:rPr lang="en-IN" b="1"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or as </a:t>
            </a:r>
            <a:r>
              <a:rPr lang="en-IN" b="1" i="1" dirty="0">
                <a:latin typeface="Arial" panose="020B0604020202020204" pitchFamily="34" charset="0"/>
                <a:cs typeface="Arial" panose="020B0604020202020204" pitchFamily="34" charset="0"/>
              </a:rPr>
              <a:t>db_name.tbl_name</a:t>
            </a:r>
            <a:r>
              <a:rPr lang="en-IN" dirty="0">
                <a:latin typeface="Arial" panose="020B0604020202020204" pitchFamily="34" charset="0"/>
                <a:cs typeface="Arial" panose="020B0604020202020204" pitchFamily="34" charset="0"/>
              </a:rPr>
              <a:t> to specify a database explicitly.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column as </a:t>
            </a:r>
            <a:r>
              <a:rPr lang="en-IN" b="1" i="1" dirty="0">
                <a:latin typeface="Arial" panose="020B0604020202020204" pitchFamily="34" charset="0"/>
                <a:cs typeface="Arial" panose="020B0604020202020204" pitchFamily="34" charset="0"/>
              </a:rPr>
              <a:t>col_name</a:t>
            </a:r>
            <a:r>
              <a:rPr lang="en-IN" dirty="0">
                <a:latin typeface="Arial" panose="020B0604020202020204" pitchFamily="34" charset="0"/>
                <a:cs typeface="Arial" panose="020B0604020202020204" pitchFamily="34" charset="0"/>
              </a:rPr>
              <a:t>, </a:t>
            </a:r>
            <a:r>
              <a:rPr lang="en-IN" b="1" i="1" dirty="0">
                <a:latin typeface="Arial" panose="020B0604020202020204" pitchFamily="34" charset="0"/>
                <a:cs typeface="Arial" panose="020B0604020202020204" pitchFamily="34" charset="0"/>
              </a:rPr>
              <a:t>tbl_name.col_name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db_name.tbl_name.col_name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need not specify a </a:t>
            </a:r>
            <a:r>
              <a:rPr lang="en-IN" b="1"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db_name.tbl_name</a:t>
            </a:r>
            <a:r>
              <a:rPr lang="en-IN" dirty="0">
                <a:latin typeface="Arial" panose="020B0604020202020204" pitchFamily="34" charset="0"/>
                <a:cs typeface="Arial" panose="020B0604020202020204" pitchFamily="34" charset="0"/>
              </a:rPr>
              <a:t> prefix for a column reference unless the reference would be ambiguous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identifier quote character is the backtick (`)</a:t>
            </a:r>
          </a:p>
        </p:txBody>
      </p:sp>
    </p:spTree>
    <p:extLst>
      <p:ext uri="{BB962C8B-B14F-4D97-AF65-F5344CB8AC3E}">
        <p14:creationId xmlns:p14="http://schemas.microsoft.com/office/powerpoint/2010/main" val="2583964539"/>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In MySQL, you can refer to a table column using 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8900522"/>
              </p:ext>
            </p:extLst>
          </p:nvPr>
        </p:nvGraphicFramePr>
        <p:xfrm>
          <a:off x="152400" y="1371600"/>
          <a:ext cx="8839200" cy="2362623"/>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Column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whichever table used in the statement contains a column of that name.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default database.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db_name.tbl_name.col_name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database </a:t>
                      </a:r>
                      <a:r>
                        <a:rPr lang="en-IN" sz="1600" b="1" i="1" dirty="0" smtClean="0">
                          <a:effectLst/>
                          <a:latin typeface="Arial" panose="020B0604020202020204" pitchFamily="34" charset="0"/>
                          <a:cs typeface="Arial" panose="020B0604020202020204" pitchFamily="34" charset="0"/>
                        </a:rPr>
                        <a:t>db_name</a:t>
                      </a:r>
                      <a:r>
                        <a:rPr lang="en-IN" sz="1600" dirty="0" smtClean="0">
                          <a:effectLst/>
                          <a:latin typeface="Arial" panose="020B0604020202020204" pitchFamily="34" charset="0"/>
                          <a:cs typeface="Arial" panose="020B0604020202020204" pitchFamily="34" charset="0"/>
                        </a:rPr>
                        <a:t>.</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52400" y="40386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backtick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3731712547"/>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In MySQL, you can refer to a table </a:t>
            </a:r>
            <a:r>
              <a:rPr lang="en-IN" sz="1600" b="1" dirty="0" smtClean="0">
                <a:latin typeface="Arial" panose="020B0604020202020204" pitchFamily="34" charset="0"/>
                <a:cs typeface="Arial" panose="020B0604020202020204" pitchFamily="34" charset="0"/>
              </a:rPr>
              <a:t>using </a:t>
            </a:r>
            <a:r>
              <a:rPr lang="en-IN" sz="1600" b="1" dirty="0">
                <a:latin typeface="Arial" panose="020B0604020202020204" pitchFamily="34" charset="0"/>
                <a:cs typeface="Arial" panose="020B0604020202020204" pitchFamily="34" charset="0"/>
              </a:rPr>
              <a:t>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787059843"/>
              </p:ext>
            </p:extLst>
          </p:nvPr>
        </p:nvGraphicFramePr>
        <p:xfrm>
          <a:off x="152400" y="1371600"/>
          <a:ext cx="8839200" cy="1524846"/>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Table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table used in the statement to fetch the data.</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db_name.tbl_name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database </a:t>
                      </a:r>
                      <a:r>
                        <a:rPr lang="en-IN" sz="1600" b="1" i="1" dirty="0" smtClean="0">
                          <a:effectLst/>
                          <a:latin typeface="Arial" panose="020B0604020202020204" pitchFamily="34" charset="0"/>
                          <a:cs typeface="Arial" panose="020B0604020202020204" pitchFamily="34" charset="0"/>
                        </a:rPr>
                        <a:t>db_name</a:t>
                      </a:r>
                      <a:r>
                        <a:rPr lang="en-IN" sz="1600" dirty="0" smtClean="0">
                          <a:effectLst/>
                          <a:latin typeface="Arial" panose="020B0604020202020204" pitchFamily="34" charset="0"/>
                          <a:cs typeface="Arial" panose="020B0604020202020204" pitchFamily="34" charset="0"/>
                        </a:rPr>
                        <a:t>.</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52400" y="32004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backtick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1265439772"/>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The NULL value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18904722"/>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NULL value - NULL</a:t>
            </a:r>
          </a:p>
        </p:txBody>
      </p:sp>
      <p:sp>
        <p:nvSpPr>
          <p:cNvPr id="7" name="Rectangle 6"/>
          <p:cNvSpPr/>
          <p:nvPr/>
        </p:nvSpPr>
        <p:spPr>
          <a:xfrm>
            <a:off x="90647" y="857071"/>
            <a:ext cx="8890067" cy="1200329"/>
          </a:xfrm>
          <a:prstGeom prst="rect">
            <a:avLst/>
          </a:prstGeom>
          <a:noFill/>
        </p:spPr>
        <p:txBody>
          <a:bodyPr wrap="square">
            <a:spAutoFit/>
          </a:bodyPr>
          <a:lstStyle/>
          <a:p>
            <a:r>
              <a:rPr lang="en-IN" dirty="0" smtClean="0">
                <a:solidFill>
                  <a:srgbClr val="222222"/>
                </a:solidFill>
                <a:latin typeface="arial" panose="020B0604020202020204" pitchFamily="34" charset="0"/>
              </a:rPr>
              <a:t>The</a:t>
            </a:r>
            <a:r>
              <a:rPr lang="en-IN" b="1" dirty="0" smtClean="0">
                <a:solidFill>
                  <a:srgbClr val="222222"/>
                </a:solidFill>
                <a:latin typeface="arial" panose="020B0604020202020204" pitchFamily="34" charset="0"/>
              </a:rPr>
              <a:t> NULL value </a:t>
            </a:r>
            <a:r>
              <a:rPr lang="en-IN" dirty="0" smtClean="0">
                <a:solidFill>
                  <a:srgbClr val="222222"/>
                </a:solidFill>
                <a:latin typeface="arial" panose="020B0604020202020204" pitchFamily="34" charset="0"/>
              </a:rPr>
              <a:t>is special. It </a:t>
            </a:r>
            <a:r>
              <a:rPr lang="en-IN" dirty="0">
                <a:solidFill>
                  <a:srgbClr val="222222"/>
                </a:solidFill>
                <a:latin typeface="arial" panose="020B0604020202020204" pitchFamily="34" charset="0"/>
              </a:rPr>
              <a:t>means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UNKNOWN VALUE</a:t>
            </a:r>
            <a:r>
              <a:rPr lang="en-IN" b="1" dirty="0" smtClean="0">
                <a:solidFill>
                  <a:srgbClr val="222222"/>
                </a:solidFill>
                <a:latin typeface="arial" panose="020B0604020202020204" pitchFamily="34" charset="0"/>
              </a:rPr>
              <a:t>"</a:t>
            </a:r>
            <a:r>
              <a:rPr lang="en-IN" dirty="0" smtClean="0">
                <a:solidFill>
                  <a:srgbClr val="222222"/>
                </a:solidFill>
                <a:latin typeface="arial" panose="020B0604020202020204" pitchFamily="34" charset="0"/>
              </a:rPr>
              <a:t> and cannot be compared to known values the way you compere two known values to each other. If you attempt to use NULL with the usual arithmetic comparison operators, the result is </a:t>
            </a:r>
            <a:r>
              <a:rPr lang="en-IN" i="1" dirty="0" smtClean="0">
                <a:solidFill>
                  <a:srgbClr val="222222"/>
                </a:solidFill>
                <a:latin typeface="arial" panose="020B0604020202020204" pitchFamily="34" charset="0"/>
              </a:rPr>
              <a:t>undefined</a:t>
            </a:r>
            <a:r>
              <a:rPr lang="en-IN" dirty="0" smtClean="0">
                <a:solidFill>
                  <a:srgbClr val="222222"/>
                </a:solidFill>
                <a:latin typeface="arial" panose="020B0604020202020204" pitchFamily="34" charset="0"/>
              </a:rPr>
              <a:t> (</a:t>
            </a:r>
            <a:r>
              <a:rPr lang="en-IN" b="1" dirty="0" smtClean="0">
                <a:solidFill>
                  <a:srgbClr val="222222"/>
                </a:solidFill>
                <a:latin typeface="arial" panose="020B0604020202020204" pitchFamily="34" charset="0"/>
              </a:rPr>
              <a:t>NULL</a:t>
            </a:r>
            <a:r>
              <a:rPr lang="en-IN" dirty="0" smtClean="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9" name="Rectangle 8"/>
          <p:cNvSpPr/>
          <p:nvPr/>
        </p:nvSpPr>
        <p:spPr>
          <a:xfrm>
            <a:off x="90647" y="2477869"/>
            <a:ext cx="8890067" cy="646331"/>
          </a:xfrm>
          <a:prstGeom prst="rect">
            <a:avLst/>
          </a:prstGeom>
          <a:solidFill>
            <a:srgbClr val="F9DAFE"/>
          </a:solidFill>
        </p:spPr>
        <p:txBody>
          <a:bodyPr wrap="square">
            <a:spAutoFit/>
          </a:bodyPr>
          <a:lstStyle/>
          <a:p>
            <a:r>
              <a:rPr lang="en-IN" dirty="0" smtClean="0">
                <a:solidFill>
                  <a:srgbClr val="222222"/>
                </a:solidFill>
                <a:latin typeface="arial" panose="020B0604020202020204" pitchFamily="34" charset="0"/>
              </a:rPr>
              <a:t>Instead of using =, &lt; &gt;, or != to test for equality or inequality with </a:t>
            </a:r>
            <a:r>
              <a:rPr lang="en-IN" i="1" dirty="0" smtClean="0">
                <a:solidFill>
                  <a:srgbClr val="222222"/>
                </a:solidFill>
                <a:latin typeface="arial" panose="020B0604020202020204" pitchFamily="34" charset="0"/>
              </a:rPr>
              <a:t>NULL values, use </a:t>
            </a:r>
            <a:r>
              <a:rPr lang="en-IN" b="1" i="1" dirty="0" smtClean="0">
                <a:solidFill>
                  <a:srgbClr val="222222"/>
                </a:solidFill>
                <a:latin typeface="arial" panose="020B0604020202020204" pitchFamily="34" charset="0"/>
              </a:rPr>
              <a:t>IS NULL</a:t>
            </a:r>
            <a:r>
              <a:rPr lang="en-IN" i="1" dirty="0" smtClean="0">
                <a:solidFill>
                  <a:srgbClr val="222222"/>
                </a:solidFill>
                <a:latin typeface="arial" panose="020B0604020202020204" pitchFamily="34" charset="0"/>
              </a:rPr>
              <a:t> or </a:t>
            </a:r>
            <a:r>
              <a:rPr lang="en-IN" b="1" i="1" dirty="0" smtClean="0">
                <a:solidFill>
                  <a:srgbClr val="222222"/>
                </a:solidFill>
                <a:latin typeface="arial" panose="020B0604020202020204" pitchFamily="34" charset="0"/>
              </a:rPr>
              <a:t>IS NOT NULL</a:t>
            </a:r>
            <a:endParaRPr lang="en-IN" sz="2000" b="1" i="1" dirty="0">
              <a:solidFill>
                <a:srgbClr val="222222"/>
              </a:solidFill>
              <a:latin typeface="arial" panose="020B0604020202020204" pitchFamily="34" charset="0"/>
            </a:endParaRPr>
          </a:p>
        </p:txBody>
      </p:sp>
      <p:sp>
        <p:nvSpPr>
          <p:cNvPr id="5" name="Rectangle 4"/>
          <p:cNvSpPr/>
          <p:nvPr/>
        </p:nvSpPr>
        <p:spPr>
          <a:xfrm>
            <a:off x="0" y="3429000"/>
            <a:ext cx="9067800" cy="369332"/>
          </a:xfrm>
          <a:prstGeom prst="rect">
            <a:avLst/>
          </a:prstGeom>
          <a:solidFill>
            <a:schemeClr val="bg1"/>
          </a:solidFill>
        </p:spPr>
        <p:txBody>
          <a:bodyPr wrap="square">
            <a:spAutoFit/>
          </a:bodyPr>
          <a:lstStyle/>
          <a:p>
            <a:r>
              <a:rPr lang="en-IN" dirty="0" smtClean="0">
                <a:solidFill>
                  <a:srgbClr val="006C86"/>
                </a:solidFill>
                <a:latin typeface="arial" panose="020B0604020202020204" pitchFamily="34" charset="0"/>
              </a:rPr>
              <a:t>MySQL specific &lt;=&gt; comparison operator is true even for NULL-to-NULL comparisons.</a:t>
            </a:r>
          </a:p>
        </p:txBody>
      </p:sp>
      <p:pic>
        <p:nvPicPr>
          <p:cNvPr id="2" name="Picture 1"/>
          <p:cNvPicPr>
            <a:picLocks noChangeAspect="1"/>
          </p:cNvPicPr>
          <p:nvPr/>
        </p:nvPicPr>
        <p:blipFill>
          <a:blip r:embed="rId2"/>
          <a:stretch>
            <a:fillRect/>
          </a:stretch>
        </p:blipFill>
        <p:spPr>
          <a:xfrm>
            <a:off x="152399" y="4191000"/>
            <a:ext cx="8458201" cy="584200"/>
          </a:xfrm>
          <a:prstGeom prst="rect">
            <a:avLst/>
          </a:prstGeom>
        </p:spPr>
      </p:pic>
      <p:sp>
        <p:nvSpPr>
          <p:cNvPr id="8" name="Rectangle 7"/>
          <p:cNvSpPr/>
          <p:nvPr/>
        </p:nvSpPr>
        <p:spPr>
          <a:xfrm>
            <a:off x="5295900" y="4209256"/>
            <a:ext cx="3352800"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93632094"/>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Control Flow 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89551423"/>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IFNULL</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IFNULL function</a:t>
            </a:r>
          </a:p>
        </p:txBody>
      </p:sp>
      <p:sp>
        <p:nvSpPr>
          <p:cNvPr id="2" name="Rectangle 1"/>
          <p:cNvSpPr/>
          <p:nvPr/>
        </p:nvSpPr>
        <p:spPr>
          <a:xfrm>
            <a:off x="101532" y="1371600"/>
            <a:ext cx="8890067" cy="984885"/>
          </a:xfrm>
          <a:prstGeom prst="rect">
            <a:avLst/>
          </a:prstGeom>
        </p:spPr>
        <p:txBody>
          <a:bodyPr wrap="square">
            <a:spAutoFit/>
          </a:bodyPr>
          <a:lstStyle/>
          <a:p>
            <a:r>
              <a:rPr lang="en-IN" b="1" dirty="0">
                <a:solidFill>
                  <a:srgbClr val="222222"/>
                </a:solidFill>
                <a:latin typeface="arial" panose="020B0604020202020204" pitchFamily="34" charset="0"/>
              </a:rPr>
              <a:t>MySQL IFNULL</a:t>
            </a:r>
            <a:r>
              <a:rPr lang="en-IN" dirty="0">
                <a:solidFill>
                  <a:srgbClr val="222222"/>
                </a:solidFill>
                <a:latin typeface="arial" panose="020B0604020202020204" pitchFamily="34" charset="0"/>
              </a:rPr>
              <a:t>() takes two </a:t>
            </a:r>
            <a:r>
              <a:rPr lang="en-IN" dirty="0" smtClean="0">
                <a:solidFill>
                  <a:srgbClr val="222222"/>
                </a:solidFill>
                <a:latin typeface="arial" panose="020B0604020202020204" pitchFamily="34" charset="0"/>
              </a:rPr>
              <a:t>expressions, if </a:t>
            </a:r>
            <a:r>
              <a:rPr lang="en-IN" dirty="0">
                <a:solidFill>
                  <a:srgbClr val="222222"/>
                </a:solidFill>
                <a:latin typeface="arial" panose="020B0604020202020204" pitchFamily="34" charset="0"/>
              </a:rPr>
              <a:t>the first expression is not NULL, it returns the first expression. Otherwise, it returns the second </a:t>
            </a:r>
            <a:r>
              <a:rPr lang="en-IN" dirty="0" smtClean="0">
                <a:solidFill>
                  <a:srgbClr val="222222"/>
                </a:solidFill>
                <a:latin typeface="arial" panose="020B0604020202020204" pitchFamily="34" charset="0"/>
              </a:rPr>
              <a:t>expression, </a:t>
            </a:r>
            <a:r>
              <a:rPr lang="en-IN" sz="2000" b="1" dirty="0" smtClean="0">
                <a:solidFill>
                  <a:srgbClr val="222222"/>
                </a:solidFill>
                <a:latin typeface="arial" panose="020B0604020202020204" pitchFamily="34" charset="0"/>
              </a:rPr>
              <a:t>it </a:t>
            </a:r>
            <a:r>
              <a:rPr lang="en-IN" sz="2000" b="1" dirty="0">
                <a:solidFill>
                  <a:srgbClr val="222222"/>
                </a:solidFill>
                <a:latin typeface="arial" panose="020B0604020202020204" pitchFamily="34" charset="0"/>
              </a:rPr>
              <a:t>returns either numeric or string value.</a:t>
            </a:r>
          </a:p>
        </p:txBody>
      </p:sp>
      <p:sp>
        <p:nvSpPr>
          <p:cNvPr id="3" name="Rectangle 1"/>
          <p:cNvSpPr>
            <a:spLocks noChangeArrowheads="1"/>
          </p:cNvSpPr>
          <p:nvPr/>
        </p:nvSpPr>
        <p:spPr bwMode="auto">
          <a:xfrm>
            <a:off x="152399" y="2510184"/>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marR="0" lvl="0" indent="0" defTabSz="914400" fontAlgn="t">
              <a:lnSpc>
                <a:spcPct val="100000"/>
              </a:lnSpc>
              <a:spcBef>
                <a:spcPct val="0"/>
              </a:spcBef>
              <a:spcAft>
                <a:spcPct val="0"/>
              </a:spcAft>
              <a:buClrTx/>
              <a:buSzTx/>
              <a:buFontTx/>
              <a:buNone/>
              <a:tabLst/>
            </a:pPr>
            <a:r>
              <a:rPr lang="en-US" sz="2000" dirty="0">
                <a:solidFill>
                  <a:srgbClr val="0077AA"/>
                </a:solidFill>
                <a:latin typeface="Liberation Mono"/>
              </a:rPr>
              <a:t>IFNULL(expression1, expression2) </a:t>
            </a:r>
          </a:p>
        </p:txBody>
      </p:sp>
      <p:sp>
        <p:nvSpPr>
          <p:cNvPr id="8" name="Rectangle 7"/>
          <p:cNvSpPr/>
          <p:nvPr/>
        </p:nvSpPr>
        <p:spPr>
          <a:xfrm>
            <a:off x="152400" y="3048000"/>
            <a:ext cx="8839200" cy="2169825"/>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 2) </a:t>
            </a:r>
            <a:r>
              <a:rPr lang="en-US" dirty="0">
                <a:latin typeface="Arial" panose="020B0604020202020204" pitchFamily="34" charset="0"/>
                <a:ea typeface="Times New Roman" panose="02020603050405020304" pitchFamily="18" charset="0"/>
              </a:rPr>
              <a:t>as</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(null, 2) </a:t>
            </a:r>
            <a:r>
              <a:rPr lang="en-US" dirty="0">
                <a:latin typeface="Arial" panose="020B0604020202020204" pitchFamily="34" charset="0"/>
                <a:ea typeface="Times New Roman" panose="02020603050405020304" pitchFamily="18" charset="0"/>
              </a:rPr>
              <a:t>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(1/0, 2) </a:t>
            </a:r>
            <a:r>
              <a:rPr lang="en-US" dirty="0">
                <a:latin typeface="Arial" panose="020B0604020202020204" pitchFamily="34" charset="0"/>
                <a:ea typeface="Times New Roman" panose="02020603050405020304" pitchFamily="18" charset="0"/>
              </a:rPr>
              <a:t>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(1/0, 'Yes') </a:t>
            </a:r>
            <a:r>
              <a:rPr lang="en-US" dirty="0">
                <a:latin typeface="Arial" panose="020B0604020202020204" pitchFamily="34" charset="0"/>
                <a:ea typeface="Times New Roman" panose="02020603050405020304" pitchFamily="18" charset="0"/>
              </a:rPr>
              <a:t>as</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R1</a:t>
            </a:r>
            <a:r>
              <a:rPr lang="en-US" dirty="0" smtClean="0">
                <a:latin typeface="Arial" pitchFamily="34" charset="0"/>
                <a:cs typeface="Arial" pitchFamily="34" charset="0"/>
              </a:rPr>
              <a:t>;</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comm, </a:t>
            </a:r>
            <a:r>
              <a:rPr lang="en-IN" dirty="0">
                <a:solidFill>
                  <a:srgbClr val="DD4A68"/>
                </a:solidFill>
                <a:latin typeface="Arial" panose="020B0604020202020204" pitchFamily="34" charset="0"/>
                <a:ea typeface="Times New Roman" panose="02020603050405020304" pitchFamily="18" charset="0"/>
              </a:rPr>
              <a:t>IFNULL(COMM + COMM*.25, 1000)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itchFamily="34" charset="0"/>
                <a:cs typeface="Arial" pitchFamily="34" charset="0"/>
              </a:rPr>
              <a:t> EMP;</a:t>
            </a:r>
            <a:endParaRPr lang="en-IN" dirty="0">
              <a:latin typeface="Arial" pitchFamily="34" charset="0"/>
              <a:cs typeface="Arial" pitchFamily="34" charset="0"/>
            </a:endParaRPr>
          </a:p>
        </p:txBody>
      </p:sp>
    </p:spTree>
    <p:extLst>
      <p:ext uri="{BB962C8B-B14F-4D97-AF65-F5344CB8AC3E}">
        <p14:creationId xmlns:p14="http://schemas.microsoft.com/office/powerpoint/2010/main" val="1733901836"/>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IF</a:t>
            </a:r>
          </a:p>
        </p:txBody>
      </p:sp>
      <p:sp>
        <p:nvSpPr>
          <p:cNvPr id="12" name="Rectangle 11"/>
          <p:cNvSpPr/>
          <p:nvPr/>
        </p:nvSpPr>
        <p:spPr>
          <a:xfrm>
            <a:off x="101533" y="819090"/>
            <a:ext cx="14986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 function</a:t>
            </a:r>
          </a:p>
        </p:txBody>
      </p:sp>
      <p:sp>
        <p:nvSpPr>
          <p:cNvPr id="2" name="Rectangle 1"/>
          <p:cNvSpPr/>
          <p:nvPr/>
        </p:nvSpPr>
        <p:spPr>
          <a:xfrm>
            <a:off x="101532" y="1371600"/>
            <a:ext cx="8890067" cy="646331"/>
          </a:xfrm>
          <a:prstGeom prst="rect">
            <a:avLst/>
          </a:prstGeom>
        </p:spPr>
        <p:txBody>
          <a:bodyPr wrap="square">
            <a:spAutoFit/>
          </a:bodyPr>
          <a:lstStyle/>
          <a:p>
            <a:r>
              <a:rPr lang="en-US" dirty="0" smtClean="0">
                <a:solidFill>
                  <a:srgbClr val="222222"/>
                </a:solidFill>
                <a:latin typeface="arial" panose="020B0604020202020204" pitchFamily="34" charset="0"/>
              </a:rPr>
              <a:t>If </a:t>
            </a:r>
            <a:r>
              <a:rPr lang="en-US" b="1" dirty="0">
                <a:solidFill>
                  <a:srgbClr val="222222"/>
                </a:solidFill>
                <a:latin typeface="arial" panose="020B0604020202020204" pitchFamily="34" charset="0"/>
              </a:rPr>
              <a:t>expr1 is TRUE or expr1 &lt;&gt; 0 </a:t>
            </a:r>
            <a:r>
              <a:rPr lang="en-US" b="1" dirty="0" smtClean="0">
                <a:solidFill>
                  <a:srgbClr val="222222"/>
                </a:solidFill>
                <a:latin typeface="arial" panose="020B0604020202020204" pitchFamily="34" charset="0"/>
              </a:rPr>
              <a:t>or expr1 </a:t>
            </a:r>
            <a:r>
              <a:rPr lang="en-US" b="1" dirty="0">
                <a:solidFill>
                  <a:srgbClr val="222222"/>
                </a:solidFill>
                <a:latin typeface="arial" panose="020B0604020202020204" pitchFamily="34" charset="0"/>
              </a:rPr>
              <a:t>&lt;&gt; NULL</a:t>
            </a:r>
            <a:r>
              <a:rPr lang="en-US" dirty="0">
                <a:solidFill>
                  <a:srgbClr val="222222"/>
                </a:solidFill>
                <a:latin typeface="arial" panose="020B0604020202020204" pitchFamily="34" charset="0"/>
              </a:rPr>
              <a:t>, then IF() returns expr2, otherwise it returns </a:t>
            </a:r>
            <a:r>
              <a:rPr lang="en-US" dirty="0" smtClean="0">
                <a:solidFill>
                  <a:srgbClr val="222222"/>
                </a:solidFill>
                <a:latin typeface="arial" panose="020B0604020202020204" pitchFamily="34" charset="0"/>
              </a:rPr>
              <a:t>expr3, </a:t>
            </a:r>
            <a:r>
              <a:rPr lang="en-IN" b="1" dirty="0" smtClean="0">
                <a:solidFill>
                  <a:srgbClr val="222222"/>
                </a:solidFill>
                <a:latin typeface="arial" panose="020B0604020202020204" pitchFamily="34" charset="0"/>
              </a:rPr>
              <a:t>it </a:t>
            </a:r>
            <a:r>
              <a:rPr lang="en-IN" b="1" dirty="0">
                <a:solidFill>
                  <a:srgbClr val="222222"/>
                </a:solidFill>
                <a:latin typeface="arial" panose="020B0604020202020204" pitchFamily="34" charset="0"/>
              </a:rPr>
              <a:t>returns either numeric or string value.</a:t>
            </a:r>
          </a:p>
        </p:txBody>
      </p:sp>
      <p:sp>
        <p:nvSpPr>
          <p:cNvPr id="3" name="Rectangle 1"/>
          <p:cNvSpPr>
            <a:spLocks noChangeArrowheads="1"/>
          </p:cNvSpPr>
          <p:nvPr/>
        </p:nvSpPr>
        <p:spPr bwMode="auto">
          <a:xfrm>
            <a:off x="152399" y="2240578"/>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IF(expr1, expr2 , expr3) </a:t>
            </a:r>
          </a:p>
        </p:txBody>
      </p:sp>
      <p:sp>
        <p:nvSpPr>
          <p:cNvPr id="8" name="Rectangle 7"/>
          <p:cNvSpPr/>
          <p:nvPr/>
        </p:nvSpPr>
        <p:spPr>
          <a:xfrm>
            <a:off x="152400" y="2819400"/>
            <a:ext cx="8839200" cy="3139321"/>
          </a:xfrm>
          <a:prstGeom prst="rect">
            <a:avLst/>
          </a:prstGeom>
        </p:spPr>
        <p:txBody>
          <a:bodyPr wrap="square">
            <a:spAutoFit/>
          </a:bodyPr>
          <a:lstStyle/>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IF(1 &gt; 2, 2, 3) </a:t>
            </a:r>
            <a:r>
              <a:rPr lang="en-US" dirty="0">
                <a:latin typeface="Arial" panose="020B0604020202020204" pitchFamily="34" charset="0"/>
                <a:ea typeface="Times New Roman" panose="02020603050405020304" pitchFamily="18" charset="0"/>
              </a:rPr>
              <a:t>as R1;</a:t>
            </a:r>
          </a:p>
          <a:p>
            <a:pPr marL="342900" indent="-342900">
              <a:buFont typeface="Arial" panose="020B0604020202020204" pitchFamily="34" charset="0"/>
              <a:buChar char="•"/>
            </a:pPr>
            <a:endParaRPr lang="en-US" dirty="0" smtClean="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latin typeface="Arial" pitchFamily="34" charset="0"/>
                <a:cs typeface="Arial" pitchFamily="34" charset="0"/>
              </a:rPr>
              <a:t>sal, </a:t>
            </a:r>
            <a:r>
              <a:rPr lang="en-US" dirty="0" smtClean="0">
                <a:solidFill>
                  <a:srgbClr val="DD4A68"/>
                </a:solidFill>
                <a:latin typeface="Arial" panose="020B0604020202020204" pitchFamily="34" charset="0"/>
                <a:ea typeface="Times New Roman" panose="02020603050405020304" pitchFamily="18" charset="0"/>
              </a:rPr>
              <a:t>IF(sal </a:t>
            </a:r>
            <a:r>
              <a:rPr lang="en-US" dirty="0">
                <a:solidFill>
                  <a:srgbClr val="DD4A68"/>
                </a:solidFill>
                <a:latin typeface="Arial" panose="020B0604020202020204" pitchFamily="34" charset="0"/>
                <a:ea typeface="Times New Roman" panose="02020603050405020304" pitchFamily="18" charset="0"/>
              </a:rPr>
              <a:t>= 3000, 'Ok', 'Not Bad') </a:t>
            </a:r>
            <a:r>
              <a:rPr lang="en-US" dirty="0">
                <a:latin typeface="Arial" panose="020B0604020202020204" pitchFamily="34" charset="0"/>
                <a:ea typeface="Times New Roman" panose="02020603050405020304" pitchFamily="18" charset="0"/>
              </a:rPr>
              <a:t>R1</a:t>
            </a:r>
            <a:r>
              <a:rPr lang="en-US"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latin typeface="Arial" pitchFamily="34" charset="0"/>
                <a:cs typeface="Arial" pitchFamily="34" charset="0"/>
              </a:rPr>
              <a:t>ename, sal, </a:t>
            </a:r>
            <a:r>
              <a:rPr lang="en-US" dirty="0" smtClean="0">
                <a:solidFill>
                  <a:srgbClr val="DD4A68"/>
                </a:solidFill>
                <a:latin typeface="Arial" panose="020B0604020202020204" pitchFamily="34" charset="0"/>
                <a:ea typeface="Times New Roman" panose="02020603050405020304" pitchFamily="18" charset="0"/>
              </a:rPr>
              <a:t>IF(sal </a:t>
            </a:r>
            <a:r>
              <a:rPr lang="en-US" dirty="0">
                <a:solidFill>
                  <a:srgbClr val="DD4A68"/>
                </a:solidFill>
                <a:latin typeface="Arial" panose="020B0604020202020204" pitchFamily="34" charset="0"/>
                <a:ea typeface="Times New Roman" panose="02020603050405020304" pitchFamily="18" charset="0"/>
              </a:rPr>
              <a:t>= 3000 and ename = 'FORD', 'Y', 'N') </a:t>
            </a:r>
            <a:r>
              <a:rPr lang="en-US" dirty="0">
                <a:latin typeface="Arial" panose="020B0604020202020204" pitchFamily="34" charset="0"/>
                <a:ea typeface="Times New Roman" panose="02020603050405020304" pitchFamily="18" charset="0"/>
              </a:rPr>
              <a:t>R1</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US" dirty="0" smtClean="0">
                <a:latin typeface="Arial" pitchFamily="34" charset="0"/>
                <a:cs typeface="Arial" pitchFamily="34" charset="0"/>
              </a:rPr>
              <a:t>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ename, sal, comm, </a:t>
            </a:r>
            <a:r>
              <a:rPr lang="en-US" dirty="0" smtClean="0">
                <a:solidFill>
                  <a:srgbClr val="DD4A68"/>
                </a:solidFill>
                <a:latin typeface="Arial" panose="020B0604020202020204" pitchFamily="34" charset="0"/>
                <a:ea typeface="Times New Roman" panose="02020603050405020304" pitchFamily="18" charset="0"/>
              </a:rPr>
              <a:t>IF(comm </a:t>
            </a:r>
            <a:r>
              <a:rPr lang="en-US" dirty="0">
                <a:solidFill>
                  <a:srgbClr val="DD4A68"/>
                </a:solidFill>
                <a:latin typeface="Arial" panose="020B0604020202020204" pitchFamily="34" charset="0"/>
                <a:ea typeface="Times New Roman" panose="02020603050405020304" pitchFamily="18" charset="0"/>
              </a:rPr>
              <a:t>is </a:t>
            </a:r>
            <a:r>
              <a:rPr lang="en-US" dirty="0" smtClean="0">
                <a:solidFill>
                  <a:srgbClr val="DD4A68"/>
                </a:solidFill>
                <a:latin typeface="Arial" panose="020B0604020202020204" pitchFamily="34" charset="0"/>
                <a:ea typeface="Times New Roman" panose="02020603050405020304" pitchFamily="18" charset="0"/>
              </a:rPr>
              <a:t>NULL &amp;&amp; </a:t>
            </a:r>
            <a:r>
              <a:rPr lang="en-US" dirty="0">
                <a:solidFill>
                  <a:srgbClr val="DD4A68"/>
                </a:solidFill>
                <a:latin typeface="Arial" panose="020B0604020202020204" pitchFamily="34" charset="0"/>
                <a:ea typeface="Times New Roman" panose="02020603050405020304" pitchFamily="18" charset="0"/>
              </a:rPr>
              <a:t>ename = 'FORD', 'Y', 'N') </a:t>
            </a:r>
            <a:r>
              <a:rPr lang="en-US" dirty="0">
                <a:latin typeface="Arial" pitchFamily="34" charset="0"/>
                <a:cs typeface="Arial" pitchFamily="34" charset="0"/>
              </a:rPr>
              <a:t>R1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US" dirty="0" smtClean="0">
                <a:latin typeface="Arial" pitchFamily="34" charset="0"/>
                <a:cs typeface="Arial" pitchFamily="34" charset="0"/>
              </a:rPr>
              <a:t>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itchFamily="34" charset="0"/>
                <a:cs typeface="Arial" pitchFamily="34" charset="0"/>
              </a:rPr>
              <a:t> deptno, </a:t>
            </a:r>
            <a:r>
              <a:rPr lang="en-IN" dirty="0" smtClean="0">
                <a:solidFill>
                  <a:srgbClr val="DD4A68"/>
                </a:solidFill>
                <a:latin typeface="Arial" panose="020B0604020202020204" pitchFamily="34" charset="0"/>
                <a:ea typeface="Times New Roman" panose="02020603050405020304" pitchFamily="18" charset="0"/>
              </a:rPr>
              <a:t>IF(deptno </a:t>
            </a:r>
            <a:r>
              <a:rPr lang="en-IN" dirty="0">
                <a:solidFill>
                  <a:srgbClr val="DD4A68"/>
                </a:solidFill>
                <a:latin typeface="Arial" panose="020B0604020202020204" pitchFamily="34" charset="0"/>
                <a:ea typeface="Times New Roman" panose="02020603050405020304" pitchFamily="18" charset="0"/>
              </a:rPr>
              <a:t>= 10, 'Sales', </a:t>
            </a:r>
            <a:r>
              <a:rPr lang="en-IN" dirty="0" smtClean="0">
                <a:solidFill>
                  <a:srgbClr val="DD4A68"/>
                </a:solidFill>
                <a:latin typeface="Arial" panose="020B0604020202020204" pitchFamily="34" charset="0"/>
                <a:ea typeface="Times New Roman" panose="02020603050405020304" pitchFamily="18" charset="0"/>
              </a:rPr>
              <a:t>IF(deptno </a:t>
            </a:r>
            <a:r>
              <a:rPr lang="en-IN" dirty="0">
                <a:solidFill>
                  <a:srgbClr val="DD4A68"/>
                </a:solidFill>
                <a:latin typeface="Arial" panose="020B0604020202020204" pitchFamily="34" charset="0"/>
                <a:ea typeface="Times New Roman" panose="02020603050405020304" pitchFamily="18" charset="0"/>
              </a:rPr>
              <a:t>= 20 , 'Purchase' ,'N/A')) </a:t>
            </a:r>
            <a:r>
              <a:rPr lang="en-IN" dirty="0">
                <a:latin typeface="Arial" panose="020B0604020202020204" pitchFamily="34" charset="0"/>
                <a:ea typeface="Times New Roman" panose="02020603050405020304" pitchFamily="18" charset="0"/>
              </a:rPr>
              <a:t>R1</a:t>
            </a:r>
            <a:r>
              <a:rPr lang="en-IN" dirty="0">
                <a:latin typeface="Arial" pitchFamily="34" charset="0"/>
                <a:cs typeface="Arial" pitchFamily="34"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IN" dirty="0" smtClean="0">
                <a:latin typeface="Arial" pitchFamily="34" charset="0"/>
                <a:cs typeface="Arial" pitchFamily="34" charset="0"/>
              </a:rPr>
              <a:t>EMP;</a:t>
            </a:r>
            <a:endParaRPr lang="en-IN" dirty="0">
              <a:latin typeface="Arial" pitchFamily="34" charset="0"/>
              <a:cs typeface="Arial" pitchFamily="34" charset="0"/>
            </a:endParaRPr>
          </a:p>
        </p:txBody>
      </p:sp>
      <p:sp>
        <p:nvSpPr>
          <p:cNvPr id="13" name="Rectangle 12"/>
          <p:cNvSpPr/>
          <p:nvPr/>
        </p:nvSpPr>
        <p:spPr>
          <a:xfrm>
            <a:off x="152399" y="4800600"/>
            <a:ext cx="8839200" cy="400110"/>
          </a:xfrm>
          <a:prstGeom prst="rect">
            <a:avLst/>
          </a:prstGeom>
        </p:spPr>
        <p:txBody>
          <a:bodyPr wrap="square">
            <a:spAutoFit/>
          </a:bodyPr>
          <a:lstStyle/>
          <a:p>
            <a:endParaRPr lang="en-IN" sz="2000" dirty="0">
              <a:latin typeface="Arial" pitchFamily="34" charset="0"/>
              <a:cs typeface="Arial" pitchFamily="34" charset="0"/>
            </a:endParaRPr>
          </a:p>
        </p:txBody>
      </p:sp>
    </p:spTree>
    <p:extLst>
      <p:ext uri="{BB962C8B-B14F-4D97-AF65-F5344CB8AC3E}">
        <p14:creationId xmlns:p14="http://schemas.microsoft.com/office/powerpoint/2010/main" val="3271572254"/>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NULLIF</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NULLIF function</a:t>
            </a:r>
          </a:p>
        </p:txBody>
      </p:sp>
      <p:sp>
        <p:nvSpPr>
          <p:cNvPr id="2" name="Rectangle 1"/>
          <p:cNvSpPr/>
          <p:nvPr/>
        </p:nvSpPr>
        <p:spPr>
          <a:xfrm>
            <a:off x="101532" y="1371600"/>
            <a:ext cx="8890067" cy="369332"/>
          </a:xfrm>
          <a:prstGeom prst="rect">
            <a:avLst/>
          </a:prstGeom>
        </p:spPr>
        <p:txBody>
          <a:bodyPr wrap="square">
            <a:spAutoFit/>
          </a:bodyPr>
          <a:lstStyle/>
          <a:p>
            <a:r>
              <a:rPr lang="en-IN" dirty="0">
                <a:solidFill>
                  <a:srgbClr val="222222"/>
                </a:solidFill>
                <a:latin typeface="arial" panose="020B0604020202020204" pitchFamily="34" charset="0"/>
              </a:rPr>
              <a:t>Returns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if expr1 = expr2 is true, otherwise returns expr1.</a:t>
            </a:r>
            <a:endParaRPr lang="en-IN" b="1" dirty="0">
              <a:solidFill>
                <a:srgbClr val="222222"/>
              </a:solidFill>
              <a:latin typeface="arial" panose="020B0604020202020204" pitchFamily="34" charset="0"/>
            </a:endParaRPr>
          </a:p>
        </p:txBody>
      </p:sp>
      <p:sp>
        <p:nvSpPr>
          <p:cNvPr id="3" name="Rectangle 1"/>
          <p:cNvSpPr>
            <a:spLocks noChangeArrowheads="1"/>
          </p:cNvSpPr>
          <p:nvPr/>
        </p:nvSpPr>
        <p:spPr bwMode="auto">
          <a:xfrm>
            <a:off x="152399" y="1981200"/>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NULLIF(expr1, expr2) </a:t>
            </a:r>
          </a:p>
        </p:txBody>
      </p:sp>
      <p:sp>
        <p:nvSpPr>
          <p:cNvPr id="8" name="Rectangle 7"/>
          <p:cNvSpPr/>
          <p:nvPr/>
        </p:nvSpPr>
        <p:spPr>
          <a:xfrm>
            <a:off x="152400" y="2514600"/>
            <a:ext cx="8839200" cy="872034"/>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NULLIF(1, 1) 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NULLIF(1, 2) as R1;</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415764811"/>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CASE</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CASE function</a:t>
            </a:r>
          </a:p>
        </p:txBody>
      </p:sp>
      <p:sp>
        <p:nvSpPr>
          <p:cNvPr id="3" name="Rectangle 1"/>
          <p:cNvSpPr>
            <a:spLocks noChangeArrowheads="1"/>
          </p:cNvSpPr>
          <p:nvPr/>
        </p:nvSpPr>
        <p:spPr bwMode="auto">
          <a:xfrm>
            <a:off x="152400" y="2209800"/>
            <a:ext cx="8839199" cy="769393"/>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IN" sz="2000" dirty="0">
                <a:solidFill>
                  <a:srgbClr val="0077AA"/>
                </a:solidFill>
                <a:latin typeface="Liberation Mono"/>
              </a:rPr>
              <a:t>CASE value WHEN [compare_value] THEN result [WHEN [compare_value] THEN result ...] [ELSE result] END</a:t>
            </a:r>
          </a:p>
        </p:txBody>
      </p:sp>
      <p:sp>
        <p:nvSpPr>
          <p:cNvPr id="8" name="Rectangle 7"/>
          <p:cNvSpPr/>
          <p:nvPr/>
        </p:nvSpPr>
        <p:spPr>
          <a:xfrm>
            <a:off x="152399" y="3200400"/>
            <a:ext cx="8839199" cy="646331"/>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CASE </a:t>
            </a:r>
            <a:r>
              <a:rPr lang="en-IN" dirty="0">
                <a:latin typeface="Arial" panose="020B0604020202020204" pitchFamily="34" charset="0"/>
                <a:cs typeface="Arial" panose="020B0604020202020204" pitchFamily="34" charset="0"/>
              </a:rPr>
              <a:t>deptno</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when </a:t>
            </a:r>
            <a:r>
              <a:rPr lang="en-IN" dirty="0">
                <a:latin typeface="Arial" panose="020B0604020202020204" pitchFamily="34" charset="0"/>
                <a:ea typeface="Times New Roman" panose="02020603050405020304" pitchFamily="18" charset="0"/>
              </a:rPr>
              <a:t>10</a:t>
            </a:r>
            <a:r>
              <a:rPr lang="en-IN" dirty="0">
                <a:solidFill>
                  <a:srgbClr val="DD4A68"/>
                </a:solidFill>
                <a:latin typeface="Arial" panose="020B0604020202020204" pitchFamily="34" charset="0"/>
                <a:ea typeface="Times New Roman" panose="02020603050405020304" pitchFamily="18" charset="0"/>
              </a:rPr>
              <a:t> then </a:t>
            </a:r>
            <a:r>
              <a:rPr lang="en-IN" dirty="0">
                <a:latin typeface="Arial" panose="020B0604020202020204" pitchFamily="34" charset="0"/>
                <a:ea typeface="Times New Roman" panose="02020603050405020304" pitchFamily="18" charset="0"/>
              </a:rPr>
              <a:t>'Accounts'</a:t>
            </a:r>
            <a:r>
              <a:rPr lang="en-IN" dirty="0">
                <a:solidFill>
                  <a:srgbClr val="DD4A68"/>
                </a:solidFill>
                <a:latin typeface="Arial" panose="020B0604020202020204" pitchFamily="34" charset="0"/>
                <a:ea typeface="Times New Roman" panose="02020603050405020304" pitchFamily="18" charset="0"/>
              </a:rPr>
              <a:t> when </a:t>
            </a:r>
            <a:r>
              <a:rPr lang="en-IN" dirty="0">
                <a:latin typeface="Arial" panose="020B0604020202020204" pitchFamily="34" charset="0"/>
                <a:ea typeface="Times New Roman" panose="02020603050405020304" pitchFamily="18" charset="0"/>
              </a:rPr>
              <a:t>20</a:t>
            </a:r>
            <a:r>
              <a:rPr lang="en-IN" dirty="0">
                <a:solidFill>
                  <a:srgbClr val="DD4A68"/>
                </a:solidFill>
                <a:latin typeface="Arial" panose="020B0604020202020204" pitchFamily="34" charset="0"/>
                <a:ea typeface="Times New Roman" panose="02020603050405020304" pitchFamily="18" charset="0"/>
              </a:rPr>
              <a:t> then 'Sales' </a:t>
            </a:r>
            <a:r>
              <a:rPr lang="en-IN" dirty="0" smtClean="0">
                <a:solidFill>
                  <a:srgbClr val="DD4A68"/>
                </a:solidFill>
                <a:latin typeface="Arial" panose="020B0604020202020204" pitchFamily="34" charset="0"/>
                <a:ea typeface="Times New Roman" panose="02020603050405020304" pitchFamily="18" charset="0"/>
              </a:rPr>
              <a:t>ELSE 'N/A</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END  </a:t>
            </a:r>
            <a:r>
              <a:rPr lang="en-IN" dirty="0" smtClean="0">
                <a:latin typeface="Arial" panose="020B0604020202020204" pitchFamily="34" charset="0"/>
                <a:ea typeface="Times New Roman" panose="02020603050405020304" pitchFamily="18" charset="0"/>
              </a:rPr>
              <a:t>R1</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01532" y="13716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9" name="Rectangle 8"/>
          <p:cNvSpPr/>
          <p:nvPr/>
        </p:nvSpPr>
        <p:spPr>
          <a:xfrm>
            <a:off x="119604" y="4098716"/>
            <a:ext cx="8839199" cy="646331"/>
          </a:xfrm>
          <a:prstGeom prst="rect">
            <a:avLst/>
          </a:prstGeom>
        </p:spPr>
        <p:txBody>
          <a:bodyPr wrap="square">
            <a:spAutoFit/>
          </a:bodyPr>
          <a:lstStyle/>
          <a:p>
            <a:r>
              <a:rPr lang="en-IN" dirty="0">
                <a:solidFill>
                  <a:srgbClr val="FF0000"/>
                </a:solidFill>
                <a:latin typeface="Arial" panose="020B0604020202020204" pitchFamily="34" charset="0"/>
                <a:ea typeface="Times New Roman" panose="02020603050405020304" pitchFamily="18" charset="0"/>
              </a:rPr>
              <a:t>SELECT</a:t>
            </a:r>
            <a:r>
              <a:rPr lang="en-IN" dirty="0" smtClean="0">
                <a:solidFill>
                  <a:srgbClr val="FF0000"/>
                </a:solidFill>
                <a:latin typeface="Arial" panose="020B0604020202020204" pitchFamily="34" charset="0"/>
                <a:cs typeface="Arial" panose="020B0604020202020204" pitchFamily="34" charset="0"/>
              </a:rPr>
              <a:t> deptno</a:t>
            </a:r>
            <a:r>
              <a:rPr lang="en-IN" dirty="0">
                <a:solidFill>
                  <a:srgbClr val="FF0000"/>
                </a:solidFill>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ea typeface="Times New Roman" panose="02020603050405020304" pitchFamily="18" charset="0"/>
              </a:rPr>
              <a:t>CASE </a:t>
            </a:r>
            <a:r>
              <a:rPr lang="en-IN" dirty="0">
                <a:solidFill>
                  <a:srgbClr val="FF0000"/>
                </a:solidFill>
                <a:latin typeface="Arial" panose="020B0604020202020204" pitchFamily="34" charset="0"/>
                <a:cs typeface="Arial" panose="020B0604020202020204" pitchFamily="34" charset="0"/>
              </a:rPr>
              <a:t>deptno</a:t>
            </a:r>
            <a:r>
              <a:rPr lang="en-IN" dirty="0" smtClean="0">
                <a:solidFill>
                  <a:srgbClr val="FF0000"/>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when 10 then 'Accounts' </a:t>
            </a:r>
            <a:r>
              <a:rPr lang="en-IN" dirty="0" smtClean="0">
                <a:solidFill>
                  <a:srgbClr val="FF0000"/>
                </a:solidFill>
                <a:latin typeface="Arial" panose="020B0604020202020204" pitchFamily="34" charset="0"/>
                <a:ea typeface="Times New Roman" panose="02020603050405020304" pitchFamily="18" charset="0"/>
              </a:rPr>
              <a:t>ELSE 'N/A</a:t>
            </a:r>
            <a:r>
              <a:rPr lang="en-IN" dirty="0">
                <a:solidFill>
                  <a:srgbClr val="FF0000"/>
                </a:solidFill>
                <a:latin typeface="Arial" panose="020B0604020202020204" pitchFamily="34" charset="0"/>
                <a:ea typeface="Times New Roman" panose="02020603050405020304" pitchFamily="18" charset="0"/>
              </a:rPr>
              <a:t>' </a:t>
            </a:r>
            <a:r>
              <a:rPr lang="en-IN" dirty="0" smtClean="0">
                <a:solidFill>
                  <a:srgbClr val="FF0000"/>
                </a:solidFill>
                <a:latin typeface="Arial" panose="020B0604020202020204" pitchFamily="34" charset="0"/>
                <a:ea typeface="Times New Roman" panose="02020603050405020304" pitchFamily="18" charset="0"/>
              </a:rPr>
              <a:t>END  CASE FROM</a:t>
            </a:r>
            <a:r>
              <a:rPr lang="en-IN" dirty="0" smtClean="0">
                <a:solidFill>
                  <a:srgbClr val="FF0000"/>
                </a:solidFill>
                <a:latin typeface="Arial" panose="020B0604020202020204" pitchFamily="34" charset="0"/>
                <a:cs typeface="Arial" panose="020B0604020202020204" pitchFamily="34" charset="0"/>
              </a:rPr>
              <a:t> EMP;  </a:t>
            </a:r>
            <a:r>
              <a:rPr lang="en-IN" dirty="0" smtClean="0">
                <a:solidFill>
                  <a:srgbClr val="92D050"/>
                </a:solidFill>
                <a:latin typeface="Arial" panose="020B0604020202020204" pitchFamily="34" charset="0"/>
                <a:cs typeface="Arial" panose="020B0604020202020204" pitchFamily="34" charset="0"/>
              </a:rPr>
              <a:t>// error</a:t>
            </a:r>
            <a:endParaRPr lang="en-IN" dirty="0">
              <a:solidFill>
                <a:srgbClr val="92D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09943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 database </a:t>
            </a:r>
            <a:r>
              <a:rPr lang="en-IN" dirty="0" smtClean="0">
                <a:solidFill>
                  <a:srgbClr val="DC525C"/>
                </a:solidFill>
                <a:latin typeface="Segoe UI Light" panose="020B0502040204020203" pitchFamily="34" charset="0"/>
                <a:cs typeface="Segoe UI Light" panose="020B0502040204020203" pitchFamily="34" charset="0"/>
              </a:rPr>
              <a:t>management </a:t>
            </a:r>
            <a:r>
              <a:rPr lang="en-IN" dirty="0">
                <a:solidFill>
                  <a:srgbClr val="DC525C"/>
                </a:solidFill>
                <a:latin typeface="Segoe UI Light" panose="020B0502040204020203" pitchFamily="34" charset="0"/>
                <a:cs typeface="Segoe UI Light" panose="020B0502040204020203" pitchFamily="34" charset="0"/>
              </a:rPr>
              <a:t>system?</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429000"/>
            <a:ext cx="2667000" cy="2667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47637"/>
            <a:ext cx="4424083" cy="20574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147637"/>
            <a:ext cx="4043632" cy="2057400"/>
          </a:xfrm>
          <a:prstGeom prst="rect">
            <a:avLst/>
          </a:prstGeom>
        </p:spPr>
      </p:pic>
    </p:spTree>
    <p:extLst>
      <p:ext uri="{BB962C8B-B14F-4D97-AF65-F5344CB8AC3E}">
        <p14:creationId xmlns:p14="http://schemas.microsoft.com/office/powerpoint/2010/main" val="211834388"/>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CASE</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CASE function</a:t>
            </a:r>
          </a:p>
        </p:txBody>
      </p:sp>
      <p:sp>
        <p:nvSpPr>
          <p:cNvPr id="2" name="Rectangle 1"/>
          <p:cNvSpPr/>
          <p:nvPr/>
        </p:nvSpPr>
        <p:spPr>
          <a:xfrm>
            <a:off x="101532" y="13716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3" name="Rectangle 1"/>
          <p:cNvSpPr>
            <a:spLocks noChangeArrowheads="1"/>
          </p:cNvSpPr>
          <p:nvPr/>
        </p:nvSpPr>
        <p:spPr bwMode="auto">
          <a:xfrm>
            <a:off x="152400" y="2209800"/>
            <a:ext cx="8839199" cy="769393"/>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IN" sz="2000" dirty="0">
                <a:solidFill>
                  <a:srgbClr val="0077AA"/>
                </a:solidFill>
                <a:latin typeface="Liberation Mono"/>
              </a:rPr>
              <a:t>CASE WHEN [condition] THEN result [WHEN [condition] THEN result ...] [ELSE result] END</a:t>
            </a:r>
            <a:r>
              <a:rPr lang="en-US" sz="2000" dirty="0">
                <a:solidFill>
                  <a:srgbClr val="0077AA"/>
                </a:solidFill>
                <a:latin typeface="Liberation Mono"/>
              </a:rPr>
              <a:t> </a:t>
            </a:r>
          </a:p>
        </p:txBody>
      </p:sp>
      <p:sp>
        <p:nvSpPr>
          <p:cNvPr id="8" name="Rectangle 7"/>
          <p:cNvSpPr/>
          <p:nvPr/>
        </p:nvSpPr>
        <p:spPr>
          <a:xfrm>
            <a:off x="101532" y="3124200"/>
            <a:ext cx="8839200" cy="646331"/>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CASE when </a:t>
            </a:r>
            <a:r>
              <a:rPr lang="en-IN" dirty="0">
                <a:latin typeface="Arial" panose="020B0604020202020204" pitchFamily="34" charset="0"/>
                <a:cs typeface="Arial" panose="020B0604020202020204" pitchFamily="34" charset="0"/>
              </a:rPr>
              <a:t>deptno</a:t>
            </a:r>
            <a:r>
              <a:rPr lang="en-IN" dirty="0">
                <a:latin typeface="Arial" panose="020B0604020202020204" pitchFamily="34" charset="0"/>
                <a:ea typeface="Times New Roman" panose="02020603050405020304" pitchFamily="18" charset="0"/>
              </a:rPr>
              <a:t> = 10 </a:t>
            </a:r>
            <a:r>
              <a:rPr lang="en-IN" dirty="0">
                <a:solidFill>
                  <a:srgbClr val="DD4A68"/>
                </a:solidFill>
                <a:latin typeface="Arial" panose="020B0604020202020204" pitchFamily="34" charset="0"/>
                <a:ea typeface="Times New Roman" panose="02020603050405020304" pitchFamily="18" charset="0"/>
              </a:rPr>
              <a:t>then</a:t>
            </a:r>
            <a:r>
              <a:rPr lang="en-IN" dirty="0">
                <a:latin typeface="Arial" panose="020B0604020202020204" pitchFamily="34" charset="0"/>
                <a:ea typeface="Times New Roman" panose="02020603050405020304" pitchFamily="18" charset="0"/>
              </a:rPr>
              <a:t> 'Sales' </a:t>
            </a:r>
            <a:r>
              <a:rPr lang="en-IN" dirty="0">
                <a:solidFill>
                  <a:srgbClr val="DD4A68"/>
                </a:solidFill>
                <a:latin typeface="Arial" panose="020B0604020202020204" pitchFamily="34" charset="0"/>
                <a:ea typeface="Times New Roman" panose="02020603050405020304" pitchFamily="18" charset="0"/>
              </a:rPr>
              <a:t>when </a:t>
            </a:r>
            <a:r>
              <a:rPr lang="en-IN" dirty="0" smtClean="0">
                <a:latin typeface="Arial" panose="020B0604020202020204" pitchFamily="34" charset="0"/>
                <a:cs typeface="Arial" panose="020B0604020202020204" pitchFamily="34" charset="0"/>
              </a:rPr>
              <a:t>deptno </a:t>
            </a:r>
            <a:r>
              <a:rPr lang="en-IN" dirty="0">
                <a:latin typeface="Arial" panose="020B0604020202020204" pitchFamily="34" charset="0"/>
                <a:ea typeface="Times New Roman" panose="02020603050405020304" pitchFamily="18" charset="0"/>
              </a:rPr>
              <a:t>= 20 </a:t>
            </a:r>
            <a:r>
              <a:rPr lang="en-IN" dirty="0">
                <a:solidFill>
                  <a:srgbClr val="DD4A68"/>
                </a:solidFill>
                <a:latin typeface="Arial" panose="020B0604020202020204" pitchFamily="34" charset="0"/>
                <a:ea typeface="Times New Roman" panose="02020603050405020304" pitchFamily="18" charset="0"/>
              </a:rPr>
              <a:t>then</a:t>
            </a:r>
            <a:r>
              <a:rPr lang="en-IN" dirty="0">
                <a:latin typeface="Arial" panose="020B0604020202020204" pitchFamily="34" charset="0"/>
                <a:ea typeface="Times New Roman" panose="02020603050405020304" pitchFamily="18" charset="0"/>
              </a:rPr>
              <a:t> 'Purchase'</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ELSE </a:t>
            </a:r>
            <a:r>
              <a:rPr lang="en-IN" dirty="0" smtClean="0">
                <a:latin typeface="Arial" panose="020B0604020202020204" pitchFamily="34" charset="0"/>
                <a:ea typeface="Times New Roman" panose="02020603050405020304" pitchFamily="18" charset="0"/>
              </a:rPr>
              <a:t>'N/A</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END </a:t>
            </a:r>
            <a:r>
              <a:rPr lang="en-IN" dirty="0" smtClean="0">
                <a:latin typeface="Arial" panose="020B0604020202020204" pitchFamily="34" charset="0"/>
                <a:ea typeface="Times New Roman" panose="02020603050405020304" pitchFamily="18" charset="0"/>
              </a:rPr>
              <a:t>R1</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092956502"/>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Date and Time 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56843844"/>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914400"/>
            <a:ext cx="8839200" cy="1138773"/>
          </a:xfrm>
          <a:prstGeom prst="rect">
            <a:avLst/>
          </a:prstGeom>
        </p:spPr>
        <p:txBody>
          <a:bodyPr wrap="square">
            <a:spAutoFit/>
          </a:bodyPr>
          <a:lstStyle/>
          <a:p>
            <a:r>
              <a:rPr lang="en-IN" sz="2000" dirty="0" smtClean="0">
                <a:solidFill>
                  <a:srgbClr val="222222"/>
                </a:solidFill>
                <a:latin typeface="arial" panose="020B0604020202020204" pitchFamily="34" charset="0"/>
              </a:rPr>
              <a:t>In MySQL, the</a:t>
            </a:r>
            <a:r>
              <a:rPr lang="en-IN" sz="2000" dirty="0">
                <a:solidFill>
                  <a:srgbClr val="222222"/>
                </a:solidFill>
                <a:latin typeface="arial" panose="020B0604020202020204" pitchFamily="34" charset="0"/>
              </a:rPr>
              <a:t> </a:t>
            </a:r>
            <a:r>
              <a:rPr lang="en-IN" sz="2400" b="1" dirty="0">
                <a:solidFill>
                  <a:srgbClr val="365860"/>
                </a:solidFill>
                <a:latin typeface="arial" panose="020B0604020202020204" pitchFamily="34" charset="0"/>
              </a:rPr>
              <a:t>NOW()</a:t>
            </a:r>
            <a:r>
              <a:rPr lang="en-IN" sz="2000" dirty="0">
                <a:solidFill>
                  <a:srgbClr val="222222"/>
                </a:solidFill>
                <a:latin typeface="arial" panose="020B0604020202020204" pitchFamily="34" charset="0"/>
              </a:rPr>
              <a:t> function </a:t>
            </a:r>
            <a:r>
              <a:rPr lang="en-IN" sz="2000" dirty="0" smtClean="0">
                <a:solidFill>
                  <a:srgbClr val="222222"/>
                </a:solidFill>
                <a:latin typeface="arial" panose="020B0604020202020204" pitchFamily="34" charset="0"/>
              </a:rPr>
              <a:t>returns a </a:t>
            </a:r>
            <a:r>
              <a:rPr lang="en-IN" sz="2000" dirty="0">
                <a:solidFill>
                  <a:srgbClr val="222222"/>
                </a:solidFill>
                <a:latin typeface="arial" panose="020B0604020202020204" pitchFamily="34" charset="0"/>
              </a:rPr>
              <a:t>default value for a </a:t>
            </a:r>
            <a:r>
              <a:rPr lang="en-IN" sz="2000" b="1" dirty="0" smtClean="0">
                <a:solidFill>
                  <a:srgbClr val="222222"/>
                </a:solidFill>
                <a:latin typeface="arial" panose="020B0604020202020204" pitchFamily="34" charset="0"/>
              </a:rPr>
              <a:t>DATETIME</a:t>
            </a:r>
            <a:r>
              <a:rPr lang="en-IN" sz="2000" dirty="0" smtClean="0">
                <a:solidFill>
                  <a:srgbClr val="222222"/>
                </a:solidFill>
                <a:latin typeface="arial" panose="020B0604020202020204" pitchFamily="34" charset="0"/>
              </a:rPr>
              <a:t>.</a:t>
            </a:r>
          </a:p>
          <a:p>
            <a:r>
              <a:rPr lang="en-IN" sz="2000" dirty="0"/>
              <a:t>MySQL inserts the current </a:t>
            </a:r>
            <a:r>
              <a:rPr lang="en-IN" sz="2400" b="1" dirty="0">
                <a:solidFill>
                  <a:srgbClr val="222222"/>
                </a:solidFill>
                <a:latin typeface="arial" panose="020B0604020202020204" pitchFamily="34" charset="0"/>
              </a:rPr>
              <a:t>date and time </a:t>
            </a:r>
            <a:r>
              <a:rPr lang="en-IN" sz="2000" dirty="0"/>
              <a:t>into the column whose default value is NOW().</a:t>
            </a:r>
          </a:p>
        </p:txBody>
      </p:sp>
      <p:sp>
        <p:nvSpPr>
          <p:cNvPr id="9" name="Rectangle 8"/>
          <p:cNvSpPr/>
          <p:nvPr/>
        </p:nvSpPr>
        <p:spPr>
          <a:xfrm>
            <a:off x="119742" y="2209800"/>
            <a:ext cx="8795657" cy="1107996"/>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In MySQL, </a:t>
            </a:r>
            <a:r>
              <a:rPr lang="en-IN" dirty="0">
                <a:latin typeface="Arial" panose="020B0604020202020204" pitchFamily="34" charset="0"/>
                <a:cs typeface="Arial" panose="020B0604020202020204" pitchFamily="34" charset="0"/>
              </a:rPr>
              <a:t>the </a:t>
            </a:r>
            <a:r>
              <a:rPr lang="en-IN" sz="2400" b="1" dirty="0">
                <a:solidFill>
                  <a:srgbClr val="365860"/>
                </a:solidFill>
                <a:latin typeface="Arial" panose="020B0604020202020204" pitchFamily="34" charset="0"/>
                <a:cs typeface="Arial" panose="020B0604020202020204" pitchFamily="34" charset="0"/>
              </a:rPr>
              <a:t>CURDATE()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current date in 'YYYY-MM-DD</a:t>
            </a:r>
            <a:r>
              <a:rPr lang="en-IN" dirty="0" smtClean="0">
                <a:latin typeface="Arial" panose="020B0604020202020204" pitchFamily="34" charset="0"/>
                <a:cs typeface="Arial" panose="020B0604020202020204" pitchFamily="34" charset="0"/>
              </a:rPr>
              <a:t>'. </a:t>
            </a:r>
            <a:r>
              <a:rPr lang="en-IN" sz="2400" b="1" dirty="0" smtClean="0">
                <a:solidFill>
                  <a:srgbClr val="222222"/>
                </a:solidFill>
                <a:latin typeface="Arial" panose="020B0604020202020204" pitchFamily="34" charset="0"/>
                <a:cs typeface="Arial" panose="020B0604020202020204" pitchFamily="34" charset="0"/>
              </a:rPr>
              <a:t>CURRENT_DATE()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and </a:t>
            </a:r>
            <a:r>
              <a:rPr lang="en-IN" sz="2400" b="1" dirty="0" smtClean="0">
                <a:solidFill>
                  <a:srgbClr val="222222"/>
                </a:solidFill>
                <a:latin typeface="Arial" panose="020B0604020202020204" pitchFamily="34" charset="0"/>
                <a:cs typeface="Arial" panose="020B0604020202020204" pitchFamily="34" charset="0"/>
              </a:rPr>
              <a:t>CURRENT_DATE </a:t>
            </a:r>
            <a:r>
              <a:rPr lang="en-IN" dirty="0">
                <a:latin typeface="Arial" panose="020B0604020202020204" pitchFamily="34" charset="0"/>
                <a:cs typeface="Arial" panose="020B0604020202020204" pitchFamily="34" charset="0"/>
              </a:rPr>
              <a:t>are the </a:t>
            </a:r>
            <a:r>
              <a:rPr lang="en-IN" b="1" dirty="0">
                <a:solidFill>
                  <a:srgbClr val="FF0000"/>
                </a:solidFill>
                <a:latin typeface="Arial" panose="020B0604020202020204" pitchFamily="34" charset="0"/>
                <a:cs typeface="Arial" panose="020B0604020202020204" pitchFamily="34" charset="0"/>
              </a:rPr>
              <a:t>synonym of CURDATE().</a:t>
            </a:r>
          </a:p>
        </p:txBody>
      </p:sp>
      <p:sp>
        <p:nvSpPr>
          <p:cNvPr id="10" name="Rectangle 9"/>
          <p:cNvSpPr/>
          <p:nvPr/>
        </p:nvSpPr>
        <p:spPr>
          <a:xfrm>
            <a:off x="152400" y="3616404"/>
            <a:ext cx="8762998" cy="1107996"/>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In MySQL</a:t>
            </a:r>
            <a:r>
              <a:rPr lang="en-IN" dirty="0">
                <a:latin typeface="Arial" panose="020B0604020202020204" pitchFamily="34" charset="0"/>
                <a:cs typeface="Arial" panose="020B0604020202020204" pitchFamily="34" charset="0"/>
              </a:rPr>
              <a:t>, the </a:t>
            </a:r>
            <a:r>
              <a:rPr lang="en-IN" sz="2400" b="1" dirty="0">
                <a:solidFill>
                  <a:srgbClr val="365860"/>
                </a:solidFill>
                <a:latin typeface="Arial" panose="020B0604020202020204" pitchFamily="34" charset="0"/>
                <a:cs typeface="Arial" panose="020B0604020202020204" pitchFamily="34" charset="0"/>
              </a:rPr>
              <a:t>CURTIME()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value of current time in </a:t>
            </a:r>
            <a:r>
              <a:rPr lang="en-IN" dirty="0" smtClean="0">
                <a:latin typeface="Arial" panose="020B0604020202020204" pitchFamily="34" charset="0"/>
                <a:cs typeface="Arial" panose="020B0604020202020204" pitchFamily="34" charset="0"/>
              </a:rPr>
              <a:t>'HH:MM:SS</a:t>
            </a:r>
            <a:r>
              <a:rPr lang="en-IN" dirty="0">
                <a:latin typeface="Arial" panose="020B0604020202020204" pitchFamily="34" charset="0"/>
                <a:cs typeface="Arial" panose="020B0604020202020204" pitchFamily="34" charset="0"/>
              </a:rPr>
              <a:t>'. </a:t>
            </a:r>
            <a:r>
              <a:rPr lang="en-IN" sz="2400" b="1" dirty="0">
                <a:solidFill>
                  <a:srgbClr val="222222"/>
                </a:solidFill>
                <a:latin typeface="Arial" panose="020B0604020202020204" pitchFamily="34" charset="0"/>
                <a:cs typeface="Arial" panose="020B0604020202020204" pitchFamily="34" charset="0"/>
              </a:rPr>
              <a:t>CURRENT_TIME() </a:t>
            </a:r>
            <a:r>
              <a:rPr lang="en-IN" dirty="0">
                <a:latin typeface="Arial" panose="020B0604020202020204" pitchFamily="34" charset="0"/>
                <a:cs typeface="Arial" panose="020B0604020202020204" pitchFamily="34" charset="0"/>
              </a:rPr>
              <a:t>and </a:t>
            </a:r>
            <a:r>
              <a:rPr lang="en-IN" sz="2400" b="1" dirty="0">
                <a:solidFill>
                  <a:srgbClr val="222222"/>
                </a:solidFill>
                <a:latin typeface="Arial" panose="020B0604020202020204" pitchFamily="34" charset="0"/>
                <a:cs typeface="Arial" panose="020B0604020202020204" pitchFamily="34" charset="0"/>
              </a:rPr>
              <a:t>CURRENT_TIME</a:t>
            </a:r>
            <a:r>
              <a:rPr lang="en-IN" dirty="0">
                <a:latin typeface="Arial" panose="020B0604020202020204" pitchFamily="34" charset="0"/>
                <a:cs typeface="Arial" panose="020B0604020202020204" pitchFamily="34" charset="0"/>
              </a:rPr>
              <a:t> are the </a:t>
            </a:r>
            <a:r>
              <a:rPr lang="en-IN" b="1" dirty="0">
                <a:solidFill>
                  <a:srgbClr val="FF0000"/>
                </a:solidFill>
                <a:latin typeface="Arial" panose="020B0604020202020204" pitchFamily="34" charset="0"/>
                <a:cs typeface="Arial" panose="020B0604020202020204" pitchFamily="34" charset="0"/>
              </a:rPr>
              <a:t>synonym of CURTIME().</a:t>
            </a:r>
          </a:p>
        </p:txBody>
      </p:sp>
      <p:sp>
        <p:nvSpPr>
          <p:cNvPr id="8" name="Rectangle 7"/>
          <p:cNvSpPr/>
          <p:nvPr/>
        </p:nvSpPr>
        <p:spPr>
          <a:xfrm>
            <a:off x="0" y="0"/>
            <a:ext cx="9144000" cy="584775"/>
          </a:xfrm>
          <a:prstGeom prst="rect">
            <a:avLst/>
          </a:prstGeom>
          <a:solidFill>
            <a:schemeClr val="bg2">
              <a:lumMod val="10000"/>
            </a:schemeClr>
          </a:solidFill>
        </p:spPr>
        <p:txBody>
          <a:bodyPr wrap="square">
            <a:spAutoFit/>
          </a:bodyPr>
          <a:lstStyle/>
          <a:p>
            <a:r>
              <a:rPr lang="en-IN" sz="3200" b="1" dirty="0">
                <a:solidFill>
                  <a:srgbClr val="FFFF00"/>
                </a:solidFill>
                <a:latin typeface="Arial" panose="020B0604020202020204" pitchFamily="34" charset="0"/>
                <a:cs typeface="Arial" panose="020B0604020202020204" pitchFamily="34" charset="0"/>
              </a:rPr>
              <a:t>NOW(), CURDATE(), CURTIME()</a:t>
            </a:r>
          </a:p>
        </p:txBody>
      </p:sp>
      <p:sp>
        <p:nvSpPr>
          <p:cNvPr id="12" name="Rectangle 11"/>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Tree>
    <p:extLst>
      <p:ext uri="{BB962C8B-B14F-4D97-AF65-F5344CB8AC3E}">
        <p14:creationId xmlns:p14="http://schemas.microsoft.com/office/powerpoint/2010/main" val="4025255439"/>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8600" y="762000"/>
            <a:ext cx="8839200" cy="1338828"/>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CURDATE</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CURTIME</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12" name="Rectangle 11"/>
          <p:cNvSpPr/>
          <p:nvPr/>
        </p:nvSpPr>
        <p:spPr>
          <a:xfrm>
            <a:off x="228600" y="2133600"/>
            <a:ext cx="8686800" cy="984885"/>
          </a:xfrm>
          <a:prstGeom prst="rect">
            <a:avLst/>
          </a:prstGeom>
        </p:spPr>
        <p:txBody>
          <a:bodyPr wrap="square">
            <a:spAutoFit/>
          </a:bodyPr>
          <a:lstStyle/>
          <a:p>
            <a:r>
              <a:rPr lang="en-IN" b="1" i="1" dirty="0" smtClean="0">
                <a:latin typeface="Arial" panose="020B0604020202020204" pitchFamily="34" charset="0"/>
                <a:cs typeface="Arial" panose="020B0604020202020204" pitchFamily="34" charset="0"/>
              </a:rPr>
              <a:t>Result </a:t>
            </a:r>
            <a:r>
              <a:rPr lang="en-IN" b="1" i="1" dirty="0">
                <a:latin typeface="Arial" panose="020B0604020202020204" pitchFamily="34" charset="0"/>
                <a:cs typeface="Arial" panose="020B0604020202020204" pitchFamily="34" charset="0"/>
              </a:rPr>
              <a:t>in something like this:</a:t>
            </a:r>
          </a:p>
          <a:p>
            <a:endParaRPr lang="en-IN" sz="400"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NOW</a:t>
            </a:r>
            <a:r>
              <a:rPr lang="en-IN" b="1"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			CURDATE</a:t>
            </a:r>
            <a:r>
              <a:rPr lang="en-IN" b="1"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	CURTIME</a:t>
            </a:r>
            <a:r>
              <a:rPr lang="en-IN" b="1"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2017-02-11 10:22:31</a:t>
            </a:r>
            <a:r>
              <a:rPr lang="en-IN" b="1"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2017-02-11</a:t>
            </a:r>
            <a:r>
              <a:rPr lang="en-IN"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10:22:31</a:t>
            </a:r>
          </a:p>
        </p:txBody>
      </p:sp>
      <p:sp>
        <p:nvSpPr>
          <p:cNvPr id="9" name="Rectangle 8"/>
          <p:cNvSpPr/>
          <p:nvPr/>
        </p:nvSpPr>
        <p:spPr>
          <a:xfrm>
            <a:off x="0" y="0"/>
            <a:ext cx="9144000" cy="584775"/>
          </a:xfrm>
          <a:prstGeom prst="rect">
            <a:avLst/>
          </a:prstGeom>
          <a:solidFill>
            <a:schemeClr val="bg2">
              <a:lumMod val="10000"/>
            </a:schemeClr>
          </a:solidFill>
        </p:spPr>
        <p:txBody>
          <a:bodyPr wrap="square">
            <a:spAutoFit/>
          </a:bodyPr>
          <a:lstStyle/>
          <a:p>
            <a:r>
              <a:rPr lang="en-IN" sz="3200" b="1" dirty="0">
                <a:solidFill>
                  <a:srgbClr val="FFFF00"/>
                </a:solidFill>
                <a:latin typeface="Arial" panose="020B0604020202020204" pitchFamily="34" charset="0"/>
                <a:cs typeface="Arial" panose="020B0604020202020204" pitchFamily="34" charset="0"/>
              </a:rPr>
              <a:t>NOW(), CURDATE(), CURTIME()</a:t>
            </a:r>
          </a:p>
        </p:txBody>
      </p:sp>
      <p:sp>
        <p:nvSpPr>
          <p:cNvPr id="10" name="Rectangle 9"/>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Tree>
    <p:extLst>
      <p:ext uri="{BB962C8B-B14F-4D97-AF65-F5344CB8AC3E}">
        <p14:creationId xmlns:p14="http://schemas.microsoft.com/office/powerpoint/2010/main" val="3515856926"/>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6764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DATE(expr)</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362200"/>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a:t>
            </a:r>
            <a:r>
              <a:rPr lang="en-IN" dirty="0">
                <a:solidFill>
                  <a:srgbClr val="92D050"/>
                </a:solidFill>
                <a:latin typeface="Arial" panose="020B0604020202020204" pitchFamily="34" charset="0"/>
                <a:ea typeface="Times New Roman" panose="02020603050405020304" pitchFamily="18" charset="0"/>
              </a:rPr>
              <a:t>2017-06-15 09:34:21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DATE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The DATE() function extracts the date value from a date or </a:t>
            </a:r>
            <a:r>
              <a:rPr lang="en-IN" sz="2000" b="1" dirty="0" smtClean="0">
                <a:latin typeface="Arial" panose="020B0604020202020204" pitchFamily="34" charset="0"/>
                <a:cs typeface="Arial" panose="020B0604020202020204" pitchFamily="34" charset="0"/>
              </a:rPr>
              <a:t>datetime </a:t>
            </a:r>
            <a:r>
              <a:rPr lang="en-IN" sz="2000" b="1" dirty="0">
                <a:latin typeface="Arial" panose="020B0604020202020204" pitchFamily="34" charset="0"/>
                <a:cs typeface="Arial" panose="020B0604020202020204" pitchFamily="34" charset="0"/>
              </a:rPr>
              <a:t>expression.</a:t>
            </a:r>
          </a:p>
        </p:txBody>
      </p:sp>
      <p:sp>
        <p:nvSpPr>
          <p:cNvPr id="2" name="Rectangle 1"/>
          <p:cNvSpPr/>
          <p:nvPr/>
        </p:nvSpPr>
        <p:spPr>
          <a:xfrm>
            <a:off x="2197926" y="3465340"/>
            <a:ext cx="6858000" cy="369332"/>
          </a:xfrm>
          <a:prstGeom prst="rect">
            <a:avLst/>
          </a:prstGeom>
          <a:solidFill>
            <a:srgbClr val="FFC000"/>
          </a:solidFill>
        </p:spPr>
        <p:txBody>
          <a:bodyPr wrap="square">
            <a:spAutoFit/>
          </a:bodyPr>
          <a:lstStyle/>
          <a:p>
            <a:r>
              <a:rPr lang="en-IN" dirty="0">
                <a:latin typeface="Arial" panose="020B0604020202020204" pitchFamily="34" charset="0"/>
                <a:cs typeface="Arial" panose="020B0604020202020204" pitchFamily="34" charset="0"/>
              </a:rPr>
              <a:t>Returns NULL if expression is not a date or a datetime value.</a:t>
            </a:r>
          </a:p>
        </p:txBody>
      </p:sp>
    </p:spTree>
    <p:extLst>
      <p:ext uri="{BB962C8B-B14F-4D97-AF65-F5344CB8AC3E}">
        <p14:creationId xmlns:p14="http://schemas.microsoft.com/office/powerpoint/2010/main" val="3213815813"/>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 or - operator</a:t>
            </a:r>
          </a:p>
        </p:txBody>
      </p:sp>
      <p:sp>
        <p:nvSpPr>
          <p:cNvPr id="13" name="Rectangle 12"/>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2" name="Rectangle 1"/>
          <p:cNvSpPr/>
          <p:nvPr/>
        </p:nvSpPr>
        <p:spPr>
          <a:xfrm>
            <a:off x="185058" y="762000"/>
            <a:ext cx="8719456" cy="338554"/>
          </a:xfrm>
          <a:prstGeom prst="rect">
            <a:avLst/>
          </a:prstGeom>
        </p:spPr>
        <p:txBody>
          <a:bodyPr wrap="square">
            <a:spAutoFit/>
          </a:bodyPr>
          <a:lstStyle/>
          <a:p>
            <a:pPr algn="ctr"/>
            <a:r>
              <a:rPr lang="en-IN" sz="1600" b="1" dirty="0">
                <a:latin typeface="Arial" panose="020B0604020202020204" pitchFamily="34" charset="0"/>
                <a:cs typeface="Arial" panose="020B0604020202020204" pitchFamily="34" charset="0"/>
              </a:rPr>
              <a:t>Date arithmetic also can be performed using INTERVAL together with the + or - </a:t>
            </a:r>
            <a:r>
              <a:rPr lang="en-IN" sz="1600" b="1" dirty="0" smtClean="0">
                <a:latin typeface="Arial" panose="020B0604020202020204" pitchFamily="34" charset="0"/>
                <a:cs typeface="Arial" panose="020B0604020202020204" pitchFamily="34" charset="0"/>
              </a:rPr>
              <a:t>operator</a:t>
            </a:r>
            <a:endParaRPr lang="en-IN" sz="1600" b="1" dirty="0">
              <a:latin typeface="Arial" panose="020B0604020202020204" pitchFamily="34" charset="0"/>
              <a:cs typeface="Arial" panose="020B0604020202020204" pitchFamily="34" charset="0"/>
            </a:endParaRPr>
          </a:p>
        </p:txBody>
      </p:sp>
      <p:sp>
        <p:nvSpPr>
          <p:cNvPr id="3" name="Rectangle 2"/>
          <p:cNvSpPr/>
          <p:nvPr/>
        </p:nvSpPr>
        <p:spPr>
          <a:xfrm>
            <a:off x="185057" y="1112247"/>
            <a:ext cx="8719456" cy="461616"/>
          </a:xfrm>
          <a:prstGeom prst="rect">
            <a:avLst/>
          </a:prstGeom>
          <a:solidFill>
            <a:schemeClr val="bg1"/>
          </a:solidFill>
          <a:ln>
            <a:noFill/>
          </a:ln>
          <a:effectLst/>
        </p:spPr>
        <p:txBody>
          <a:bodyPr vert="horz" wrap="square" lIns="0" tIns="0" rIns="0" bIns="152352" numCol="1" anchor="ctr" anchorCtr="0" compatLnSpc="1">
            <a:prstTxWarp prst="textNoShape">
              <a:avLst/>
            </a:prstTxWarp>
            <a:spAutoFit/>
          </a:bodyPr>
          <a:lstStyle/>
          <a:p>
            <a:pPr eaLnBrk="0" fontAlgn="base" hangingPunct="0">
              <a:spcBef>
                <a:spcPct val="0"/>
              </a:spcBef>
              <a:spcAft>
                <a:spcPct val="0"/>
              </a:spcAft>
            </a:pPr>
            <a:r>
              <a:rPr lang="en-IN" sz="2000" dirty="0">
                <a:solidFill>
                  <a:srgbClr val="0077AA"/>
                </a:solidFill>
                <a:latin typeface="Liberation Mono"/>
              </a:rPr>
              <a:t>date + INTERVAL expr unit   /   date - INTERVAL expr unit</a:t>
            </a:r>
          </a:p>
        </p:txBody>
      </p:sp>
      <p:graphicFrame>
        <p:nvGraphicFramePr>
          <p:cNvPr id="10" name="Table 9"/>
          <p:cNvGraphicFramePr>
            <a:graphicFrameLocks noGrp="1"/>
          </p:cNvGraphicFramePr>
          <p:nvPr>
            <p:extLst>
              <p:ext uri="{D42A27DB-BD31-4B8C-83A1-F6EECF244321}">
                <p14:modId xmlns:p14="http://schemas.microsoft.com/office/powerpoint/2010/main" val="3570070284"/>
              </p:ext>
            </p:extLst>
          </p:nvPr>
        </p:nvGraphicFramePr>
        <p:xfrm>
          <a:off x="152400" y="21336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7" name="Rectangle 6"/>
          <p:cNvSpPr/>
          <p:nvPr/>
        </p:nvSpPr>
        <p:spPr>
          <a:xfrm>
            <a:off x="185057" y="1524000"/>
            <a:ext cx="8719456"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INTERVAL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DAY</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853737152"/>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ADDDATE()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219200"/>
            <a:ext cx="86759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ADDDATE(date, INTERVAL expr unit)   /   ADDDATE(expr, days)</a:t>
            </a:r>
          </a:p>
        </p:txBody>
      </p:sp>
      <p:sp>
        <p:nvSpPr>
          <p:cNvPr id="6" name="Rectangle 5"/>
          <p:cNvSpPr/>
          <p:nvPr/>
        </p:nvSpPr>
        <p:spPr>
          <a:xfrm>
            <a:off x="185057" y="685800"/>
            <a:ext cx="8719457" cy="523220"/>
          </a:xfrm>
          <a:prstGeom prst="rect">
            <a:avLst/>
          </a:prstGeom>
        </p:spPr>
        <p:txBody>
          <a:bodyPr wrap="square">
            <a:spAutoFit/>
          </a:bodyPr>
          <a:lstStyle/>
          <a:p>
            <a:r>
              <a:rPr lang="en-IN" sz="2800" b="1" dirty="0">
                <a:solidFill>
                  <a:srgbClr val="FF0000"/>
                </a:solidFill>
                <a:latin typeface="Arial" panose="020B0604020202020204" pitchFamily="34" charset="0"/>
                <a:cs typeface="Arial" panose="020B0604020202020204" pitchFamily="34" charset="0"/>
              </a:rPr>
              <a:t>ADDDATE() </a:t>
            </a:r>
            <a:r>
              <a:rPr lang="en-IN" sz="2400" dirty="0">
                <a:solidFill>
                  <a:srgbClr val="FF0000"/>
                </a:solidFill>
                <a:latin typeface="Arial" panose="020B0604020202020204" pitchFamily="34" charset="0"/>
                <a:cs typeface="Arial" panose="020B0604020202020204" pitchFamily="34" charset="0"/>
              </a:rPr>
              <a:t>is a synonym for </a:t>
            </a:r>
            <a:r>
              <a:rPr lang="en-IN" sz="2800" b="1" dirty="0">
                <a:solidFill>
                  <a:srgbClr val="FF0000"/>
                </a:solidFill>
                <a:latin typeface="Arial" panose="020B0604020202020204" pitchFamily="34" charset="0"/>
                <a:cs typeface="Arial" panose="020B0604020202020204" pitchFamily="34" charset="0"/>
              </a:rPr>
              <a:t>DATE_ADD().</a:t>
            </a:r>
          </a:p>
        </p:txBody>
      </p:sp>
      <p:graphicFrame>
        <p:nvGraphicFramePr>
          <p:cNvPr id="11" name="Table 10"/>
          <p:cNvGraphicFramePr>
            <a:graphicFrameLocks noGrp="1"/>
          </p:cNvGraphicFramePr>
          <p:nvPr>
            <p:extLst>
              <p:ext uri="{D42A27DB-BD31-4B8C-83A1-F6EECF244321}">
                <p14:modId xmlns:p14="http://schemas.microsoft.com/office/powerpoint/2010/main" val="2479397340"/>
              </p:ext>
            </p:extLst>
          </p:nvPr>
        </p:nvGraphicFramePr>
        <p:xfrm>
          <a:off x="152400" y="21336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13" name="Rectangle 12"/>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8" name="Rectangle 7"/>
          <p:cNvSpPr/>
          <p:nvPr/>
        </p:nvSpPr>
        <p:spPr>
          <a:xfrm>
            <a:off x="185057" y="1598635"/>
            <a:ext cx="8719457"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293435412"/>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DATE_ADD()</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152400" y="773668"/>
            <a:ext cx="88392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DATE_ADD(date, INTERVAL expr unit)</a:t>
            </a:r>
          </a:p>
        </p:txBody>
      </p:sp>
      <p:graphicFrame>
        <p:nvGraphicFramePr>
          <p:cNvPr id="11" name="Table 10"/>
          <p:cNvGraphicFramePr>
            <a:graphicFrameLocks noGrp="1"/>
          </p:cNvGraphicFramePr>
          <p:nvPr>
            <p:extLst>
              <p:ext uri="{D42A27DB-BD31-4B8C-83A1-F6EECF244321}">
                <p14:modId xmlns:p14="http://schemas.microsoft.com/office/powerpoint/2010/main" val="2474381363"/>
              </p:ext>
            </p:extLst>
          </p:nvPr>
        </p:nvGraphicFramePr>
        <p:xfrm>
          <a:off x="152400" y="16764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152400" y="1200090"/>
            <a:ext cx="8839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DATE_ADD</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953191910"/>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DATE_SUB()</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152400" y="1230868"/>
            <a:ext cx="87521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DATE_SUB(date, INTERVAL expr unit)</a:t>
            </a:r>
          </a:p>
        </p:txBody>
      </p:sp>
      <p:graphicFrame>
        <p:nvGraphicFramePr>
          <p:cNvPr id="11" name="Table 10"/>
          <p:cNvGraphicFramePr>
            <a:graphicFrameLocks noGrp="1"/>
          </p:cNvGraphicFramePr>
          <p:nvPr>
            <p:extLst>
              <p:ext uri="{D42A27DB-BD31-4B8C-83A1-F6EECF244321}">
                <p14:modId xmlns:p14="http://schemas.microsoft.com/office/powerpoint/2010/main" val="3647211100"/>
              </p:ext>
            </p:extLst>
          </p:nvPr>
        </p:nvGraphicFramePr>
        <p:xfrm>
          <a:off x="152400" y="20574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7" name="Rectangle 6"/>
          <p:cNvSpPr/>
          <p:nvPr/>
        </p:nvSpPr>
        <p:spPr>
          <a:xfrm>
            <a:off x="152400" y="1642646"/>
            <a:ext cx="8839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DATE_SUB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9" name="Rectangle 8"/>
          <p:cNvSpPr/>
          <p:nvPr/>
        </p:nvSpPr>
        <p:spPr>
          <a:xfrm>
            <a:off x="185057" y="685800"/>
            <a:ext cx="8719457" cy="523220"/>
          </a:xfrm>
          <a:prstGeom prst="rect">
            <a:avLst/>
          </a:prstGeom>
        </p:spPr>
        <p:txBody>
          <a:bodyPr wrap="square">
            <a:spAutoFit/>
          </a:bodyPr>
          <a:lstStyle/>
          <a:p>
            <a:r>
              <a:rPr lang="en-IN" sz="2800" b="1" dirty="0">
                <a:solidFill>
                  <a:srgbClr val="FF0000"/>
                </a:solidFill>
                <a:latin typeface="Arial" panose="020B0604020202020204" pitchFamily="34" charset="0"/>
                <a:cs typeface="Arial" panose="020B0604020202020204" pitchFamily="34" charset="0"/>
              </a:rPr>
              <a:t>DATE_SUB() </a:t>
            </a:r>
            <a:r>
              <a:rPr lang="en-IN" sz="2400" dirty="0">
                <a:solidFill>
                  <a:srgbClr val="FF0000"/>
                </a:solidFill>
                <a:latin typeface="Arial" panose="020B0604020202020204" pitchFamily="34" charset="0"/>
                <a:cs typeface="Arial" panose="020B0604020202020204" pitchFamily="34" charset="0"/>
              </a:rPr>
              <a:t>is a synonym for </a:t>
            </a:r>
            <a:r>
              <a:rPr lang="en-IN" sz="2800" b="1" dirty="0" smtClean="0">
                <a:solidFill>
                  <a:srgbClr val="FF0000"/>
                </a:solidFill>
                <a:latin typeface="Arial" panose="020B0604020202020204" pitchFamily="34" charset="0"/>
                <a:cs typeface="Arial" panose="020B0604020202020204" pitchFamily="34" charset="0"/>
              </a:rPr>
              <a:t>SUBDATE().</a:t>
            </a:r>
            <a:endParaRPr lang="en-IN" sz="28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5853210"/>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ADDTIME()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6764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ADDTIME(expr1, expr2)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362200"/>
            <a:ext cx="8458199" cy="872034"/>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 'HH:MM:SS</a:t>
            </a:r>
            <a:r>
              <a:rPr lang="en-IN" dirty="0">
                <a:solidFill>
                  <a:srgbClr val="FF0000"/>
                </a:solidFill>
                <a:latin typeface="Arial" panose="020B0604020202020204" pitchFamily="34" charset="0"/>
                <a:cs typeface="Arial" panose="020B0604020202020204" pitchFamily="34" charset="0"/>
              </a:rPr>
              <a:t>'</a:t>
            </a:r>
            <a:endParaRPr lang="en-IN" dirty="0" smtClean="0">
              <a:solidFill>
                <a:srgbClr val="FF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'2 </a:t>
            </a:r>
            <a:r>
              <a:rPr lang="en-IN" dirty="0">
                <a:solidFill>
                  <a:srgbClr val="92D050"/>
                </a:solidFill>
                <a:latin typeface="Arial" panose="020B0604020202020204" pitchFamily="34" charset="0"/>
                <a:ea typeface="Times New Roman" panose="02020603050405020304" pitchFamily="18" charset="0"/>
              </a:rPr>
              <a:t>2:10:5</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'DAY HH:MM:SS'</a:t>
            </a:r>
            <a:endParaRPr lang="en-IN" dirty="0">
              <a:solidFill>
                <a:srgbClr val="FF0000"/>
              </a:solidFill>
              <a:latin typeface="Arial" panose="020B0604020202020204" pitchFamily="34" charset="0"/>
              <a:cs typeface="Arial" panose="020B0604020202020204" pitchFamily="34"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ADDTIME() adds expr2 to expr1 and returns the result. expr1 is a time or datetime expression, and expr2 is a time expression.</a:t>
            </a:r>
          </a:p>
        </p:txBody>
      </p:sp>
    </p:spTree>
    <p:extLst>
      <p:ext uri="{BB962C8B-B14F-4D97-AF65-F5344CB8AC3E}">
        <p14:creationId xmlns:p14="http://schemas.microsoft.com/office/powerpoint/2010/main" val="1986259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569660"/>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database management system (DBMS) is </a:t>
            </a:r>
            <a:r>
              <a:rPr lang="en-IN" sz="2400" dirty="0" smtClean="0">
                <a:latin typeface="Arial" panose="020B0604020202020204" pitchFamily="34" charset="0"/>
                <a:cs typeface="Arial" panose="020B0604020202020204" pitchFamily="34" charset="0"/>
              </a:rPr>
              <a:t>software </a:t>
            </a:r>
            <a:r>
              <a:rPr lang="en-IN" sz="2400" dirty="0">
                <a:latin typeface="Arial" panose="020B0604020202020204" pitchFamily="34" charset="0"/>
                <a:cs typeface="Arial" panose="020B0604020202020204" pitchFamily="34" charset="0"/>
              </a:rPr>
              <a:t>for creating and managing databases. The DBMS provides users and programmers with a systematic way to </a:t>
            </a:r>
            <a:r>
              <a:rPr lang="en-IN" sz="2400" dirty="0">
                <a:solidFill>
                  <a:srgbClr val="C00000"/>
                </a:solidFill>
                <a:latin typeface="Arial" panose="020B0604020202020204" pitchFamily="34" charset="0"/>
                <a:cs typeface="Arial" panose="020B0604020202020204" pitchFamily="34" charset="0"/>
              </a:rPr>
              <a:t>create, </a:t>
            </a:r>
            <a:r>
              <a:rPr lang="en-IN" sz="2400" dirty="0" smtClean="0">
                <a:solidFill>
                  <a:srgbClr val="C00000"/>
                </a:solidFill>
                <a:latin typeface="Arial" panose="020B0604020202020204" pitchFamily="34" charset="0"/>
                <a:cs typeface="Arial" panose="020B0604020202020204" pitchFamily="34" charset="0"/>
              </a:rPr>
              <a:t>read, update,</a:t>
            </a:r>
            <a:r>
              <a:rPr lang="en-IN" sz="2400" dirty="0" smtClean="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dirty="0">
                <a:solidFill>
                  <a:srgbClr val="0070C0"/>
                </a:solidFill>
                <a:latin typeface="Arial" panose="020B0604020202020204" pitchFamily="34" charset="0"/>
                <a:cs typeface="Arial" panose="020B0604020202020204" pitchFamily="34" charset="0"/>
              </a:rPr>
              <a:t> </a:t>
            </a:r>
            <a:r>
              <a:rPr lang="en-IN" sz="2400" dirty="0" smtClean="0">
                <a:solidFill>
                  <a:srgbClr val="C00000"/>
                </a:solidFill>
                <a:latin typeface="Arial" panose="020B0604020202020204" pitchFamily="34" charset="0"/>
                <a:cs typeface="Arial" panose="020B0604020202020204" pitchFamily="34" charset="0"/>
              </a:rPr>
              <a:t>delete</a:t>
            </a:r>
            <a:r>
              <a:rPr lang="en-IN" sz="2400" dirty="0" smtClean="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data.</a:t>
            </a: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a database management system?</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sp>
        <p:nvSpPr>
          <p:cNvPr id="5" name="Rectangle 4"/>
          <p:cNvSpPr/>
          <p:nvPr/>
        </p:nvSpPr>
        <p:spPr>
          <a:xfrm>
            <a:off x="304800" y="2971800"/>
            <a:ext cx="926857" cy="400110"/>
          </a:xfrm>
          <a:prstGeom prst="rect">
            <a:avLst/>
          </a:prstGeom>
        </p:spPr>
        <p:txBody>
          <a:bodyPr wrap="none">
            <a:spAutoFit/>
          </a:bodyPr>
          <a:lstStyle/>
          <a:p>
            <a:r>
              <a:rPr lang="en-IN" sz="2000" dirty="0" smtClean="0">
                <a:latin typeface="Arial" panose="020B0604020202020204" pitchFamily="34" charset="0"/>
                <a:cs typeface="Arial" panose="020B0604020202020204" pitchFamily="34" charset="0"/>
              </a:rPr>
              <a:t>DBMS</a:t>
            </a:r>
            <a:endParaRPr lang="en-IN" sz="2000" dirty="0">
              <a:latin typeface="Arial" panose="020B0604020202020204" pitchFamily="34" charset="0"/>
              <a:cs typeface="Arial" panose="020B0604020202020204" pitchFamily="34" charset="0"/>
            </a:endParaRPr>
          </a:p>
        </p:txBody>
      </p:sp>
      <p:sp>
        <p:nvSpPr>
          <p:cNvPr id="7" name="Rectangle 6"/>
          <p:cNvSpPr/>
          <p:nvPr/>
        </p:nvSpPr>
        <p:spPr>
          <a:xfrm>
            <a:off x="381000" y="3442395"/>
            <a:ext cx="6248400" cy="1754326"/>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It supports Single User only</a:t>
            </a: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Not Secured</a:t>
            </a: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 Relationship </a:t>
            </a:r>
            <a:r>
              <a:rPr lang="en-IN" sz="2400" i="1" dirty="0">
                <a:solidFill>
                  <a:srgbClr val="0070C0"/>
                </a:solidFill>
                <a:latin typeface="Calibri" panose="020F0502020204030204" pitchFamily="34" charset="0"/>
                <a:cs typeface="Calibri" panose="020F0502020204030204" pitchFamily="34" charset="0"/>
              </a:rPr>
              <a:t>(PK/FK)</a:t>
            </a:r>
          </a:p>
        </p:txBody>
      </p:sp>
    </p:spTree>
    <p:extLst>
      <p:ext uri="{BB962C8B-B14F-4D97-AF65-F5344CB8AC3E}">
        <p14:creationId xmlns:p14="http://schemas.microsoft.com/office/powerpoint/2010/main" val="2697353809"/>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SUBTIME()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8404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SUBTIME(expr1, expr2)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438400"/>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SUBTIME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'HH:MM:SS'</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SUBTIME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'2 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 'DAY HH:MM:SS'</a:t>
            </a:r>
          </a:p>
        </p:txBody>
      </p:sp>
      <p:sp>
        <p:nvSpPr>
          <p:cNvPr id="7" name="Rectangle 6"/>
          <p:cNvSpPr/>
          <p:nvPr/>
        </p:nvSpPr>
        <p:spPr>
          <a:xfrm>
            <a:off x="152400" y="703183"/>
            <a:ext cx="8839200" cy="1015663"/>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SUBTIME() returns expr1 − expr2 expressed as a value in the same format as expr1. expr1 is a time or datetime expression, and expr2 is a time expression.</a:t>
            </a:r>
          </a:p>
        </p:txBody>
      </p:sp>
    </p:spTree>
    <p:extLst>
      <p:ext uri="{BB962C8B-B14F-4D97-AF65-F5344CB8AC3E}">
        <p14:creationId xmlns:p14="http://schemas.microsoft.com/office/powerpoint/2010/main" val="3149576464"/>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EXTRACT</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5356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EXTRACT(unit FROM date)</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4274403"/>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EXTRACT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DAY_MINUTE</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EXTRACT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YEAR_MONTH</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The EXTRACT() function is used to return a single part of a date/time, such as year, month, day, hour, minute, etc.</a:t>
            </a:r>
          </a:p>
        </p:txBody>
      </p:sp>
      <p:graphicFrame>
        <p:nvGraphicFramePr>
          <p:cNvPr id="2" name="Table 1"/>
          <p:cNvGraphicFramePr>
            <a:graphicFrameLocks noGrp="1"/>
          </p:cNvGraphicFramePr>
          <p:nvPr>
            <p:extLst>
              <p:ext uri="{D42A27DB-BD31-4B8C-83A1-F6EECF244321}">
                <p14:modId xmlns:p14="http://schemas.microsoft.com/office/powerpoint/2010/main" val="913078271"/>
              </p:ext>
            </p:extLst>
          </p:nvPr>
        </p:nvGraphicFramePr>
        <p:xfrm>
          <a:off x="228600" y="2133600"/>
          <a:ext cx="8379488" cy="185420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MICROSECOND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MONTH</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QUARTER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MINUTE_SECOND</a:t>
                      </a:r>
                    </a:p>
                  </a:txBody>
                  <a:tcPr/>
                </a:tc>
                <a:tc>
                  <a:txBody>
                    <a:bodyPr/>
                    <a:lstStyle/>
                    <a:p>
                      <a:r>
                        <a:rPr lang="en-IN" sz="1600" dirty="0" smtClean="0">
                          <a:latin typeface="Arial" panose="020B0604020202020204" pitchFamily="34" charset="0"/>
                          <a:cs typeface="Arial" panose="020B0604020202020204" pitchFamily="34" charset="0"/>
                        </a:rPr>
                        <a:t>HOUR_SECOND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DAY_HOUR</a:t>
                      </a:r>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HOUR_MINUTE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YEAR_MONTH</a:t>
                      </a:r>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Tree>
    <p:extLst>
      <p:ext uri="{BB962C8B-B14F-4D97-AF65-F5344CB8AC3E}">
        <p14:creationId xmlns:p14="http://schemas.microsoft.com/office/powerpoint/2010/main" val="2580197117"/>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PERIOD_DIFF</a:t>
            </a:r>
            <a:r>
              <a:rPr lang="en-IN" sz="3200" b="1" dirty="0" smtClean="0">
                <a:solidFill>
                  <a:srgbClr val="FFFF00"/>
                </a:solidFill>
                <a:latin typeface="Arial" panose="020B0604020202020204" pitchFamily="34" charset="0"/>
                <a:cs typeface="Arial" panose="020B0604020202020204" pitchFamily="34" charset="0"/>
              </a:rPr>
              <a:t>()</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5356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PERIOD_DIFF(P1, P2);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133600"/>
            <a:ext cx="8458199" cy="1338828"/>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solidFill>
                  <a:srgbClr val="DD4A68"/>
                </a:solidFill>
                <a:latin typeface="Arial" panose="020B0604020202020204" pitchFamily="34" charset="0"/>
                <a:ea typeface="Times New Roman" panose="02020603050405020304" pitchFamily="18" charset="0"/>
              </a:rPr>
              <a:t> PERIOD_DIFF(201701, 201601);</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PERIOD_DIFF (EXTRACT (</a:t>
            </a:r>
            <a:r>
              <a:rPr lang="en-IN" dirty="0">
                <a:solidFill>
                  <a:srgbClr val="DD4A68"/>
                </a:solidFill>
                <a:latin typeface="Arial" panose="020B0604020202020204" pitchFamily="34" charset="0"/>
                <a:ea typeface="Times New Roman" panose="02020603050405020304" pitchFamily="18" charset="0"/>
              </a:rPr>
              <a:t>YEAR_MONTH </a:t>
            </a:r>
            <a:r>
              <a:rPr lang="en-IN" dirty="0" smtClean="0">
                <a:solidFill>
                  <a:srgbClr val="DD4A68"/>
                </a:solidFill>
                <a:latin typeface="Arial" panose="020B0604020202020204" pitchFamily="34" charset="0"/>
                <a:ea typeface="Times New Roman" panose="02020603050405020304" pitchFamily="18" charset="0"/>
              </a:rPr>
              <a:t>FROM now</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EXTRACT (</a:t>
            </a:r>
            <a:r>
              <a:rPr lang="en-IN" dirty="0">
                <a:solidFill>
                  <a:srgbClr val="DD4A68"/>
                </a:solidFill>
                <a:latin typeface="Arial" panose="020B0604020202020204" pitchFamily="34" charset="0"/>
                <a:ea typeface="Times New Roman" panose="02020603050405020304" pitchFamily="18" charset="0"/>
              </a:rPr>
              <a:t>YEAR_MONTH FROM hiredate)) </a:t>
            </a:r>
            <a:r>
              <a:rPr lang="en-IN" dirty="0" smtClean="0">
                <a:solidFill>
                  <a:srgbClr val="DD4A68"/>
                </a:solidFill>
                <a:latin typeface="Arial" panose="020B0604020202020204" pitchFamily="34" charset="0"/>
                <a:ea typeface="Times New Roman" panose="02020603050405020304" pitchFamily="18" charset="0"/>
              </a:rPr>
              <a:t>AS </a:t>
            </a:r>
            <a:r>
              <a:rPr lang="en-IN" dirty="0" smtClean="0">
                <a:latin typeface="Arial" panose="020B0604020202020204" pitchFamily="34" charset="0"/>
                <a:cs typeface="Arial" panose="020B0604020202020204" pitchFamily="34" charset="0"/>
              </a:rPr>
              <a:t>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MySQL PERIOD_DIFF() returns the difference between two periods. Periods should be in the same format i.e. YYYYMM or YYMM</a:t>
            </a:r>
            <a:r>
              <a:rPr lang="en-IN" sz="2000" b="1" dirty="0" smtClean="0">
                <a:latin typeface="Arial" panose="020B0604020202020204" pitchFamily="34" charset="0"/>
                <a:cs typeface="Arial" panose="020B0604020202020204" pitchFamily="34" charset="0"/>
              </a:rPr>
              <a:t>.</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6502013"/>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TIMESTAMPADD()</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535668"/>
            <a:ext cx="8675913"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TIMESTAMPADD (&lt;unit&gt;, interval, date_time);</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3657600"/>
            <a:ext cx="8458199" cy="456535"/>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timestampadd (month, 2, '2017-03-26')</a:t>
            </a:r>
          </a:p>
        </p:txBody>
      </p:sp>
      <p:sp>
        <p:nvSpPr>
          <p:cNvPr id="7" name="Rectangle 6"/>
          <p:cNvSpPr/>
          <p:nvPr/>
        </p:nvSpPr>
        <p:spPr>
          <a:xfrm>
            <a:off x="152400" y="703183"/>
            <a:ext cx="8839200" cy="400110"/>
          </a:xfrm>
          <a:prstGeom prst="rect">
            <a:avLst/>
          </a:prstGeom>
        </p:spPr>
        <p:txBody>
          <a:bodyPr wrap="square">
            <a:spAutoFit/>
          </a:bodyPr>
          <a:lstStyle/>
          <a:p>
            <a:r>
              <a:rPr lang="en-IN" sz="2000" b="1" dirty="0" smtClean="0">
                <a:latin typeface="Arial" panose="020B0604020202020204" pitchFamily="34" charset="0"/>
                <a:cs typeface="Arial" panose="020B0604020202020204" pitchFamily="34" charset="0"/>
              </a:rPr>
              <a:t>TODO</a:t>
            </a:r>
            <a:endParaRPr lang="en-IN" sz="20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455513860"/>
              </p:ext>
            </p:extLst>
          </p:nvPr>
        </p:nvGraphicFramePr>
        <p:xfrm>
          <a:off x="228600" y="2133600"/>
          <a:ext cx="8379488" cy="111252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YEAR</a:t>
                      </a: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6400800" y="1581090"/>
            <a:ext cx="2590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date_time + interval</a:t>
            </a:r>
          </a:p>
        </p:txBody>
      </p:sp>
      <p:sp>
        <p:nvSpPr>
          <p:cNvPr id="2" name="Rectangle 1"/>
          <p:cNvSpPr/>
          <p:nvPr/>
        </p:nvSpPr>
        <p:spPr>
          <a:xfrm>
            <a:off x="0" y="-17621"/>
            <a:ext cx="1197764" cy="230832"/>
          </a:xfrm>
          <a:prstGeom prst="rect">
            <a:avLst/>
          </a:prstGeom>
        </p:spPr>
        <p:txBody>
          <a:bodyPr wrap="none">
            <a:spAutoFit/>
          </a:bodyPr>
          <a:lstStyle/>
          <a:p>
            <a:r>
              <a:rPr lang="en-IN" sz="900" dirty="0" smtClean="0">
                <a:solidFill>
                  <a:schemeClr val="accent4">
                    <a:lumMod val="75000"/>
                  </a:schemeClr>
                </a:solidFill>
                <a:latin typeface="Arial" panose="020B0604020202020204" pitchFamily="34" charset="0"/>
                <a:cs typeface="Arial" panose="020B0604020202020204" pitchFamily="34" charset="0"/>
              </a:rPr>
              <a:t>from </a:t>
            </a:r>
            <a:r>
              <a:rPr lang="en-IN" sz="900" dirty="0">
                <a:solidFill>
                  <a:schemeClr val="accent4">
                    <a:lumMod val="75000"/>
                  </a:schemeClr>
                </a:solidFill>
                <a:latin typeface="Arial" panose="020B0604020202020204" pitchFamily="34" charset="0"/>
                <a:cs typeface="Arial" panose="020B0604020202020204" pitchFamily="34" charset="0"/>
              </a:rPr>
              <a:t>Kedar Ghadge</a:t>
            </a:r>
          </a:p>
        </p:txBody>
      </p:sp>
    </p:spTree>
    <p:extLst>
      <p:ext uri="{BB962C8B-B14F-4D97-AF65-F5344CB8AC3E}">
        <p14:creationId xmlns:p14="http://schemas.microsoft.com/office/powerpoint/2010/main" val="738260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TIMESTAMPDIFF()</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535668"/>
            <a:ext cx="8675913"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TIMESTAMPDIFF (&lt;unit&gt;, date1, date2)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7" name="Rectangle 6"/>
          <p:cNvSpPr/>
          <p:nvPr/>
        </p:nvSpPr>
        <p:spPr>
          <a:xfrm>
            <a:off x="152400" y="703183"/>
            <a:ext cx="8839200" cy="400110"/>
          </a:xfrm>
          <a:prstGeom prst="rect">
            <a:avLst/>
          </a:prstGeom>
        </p:spPr>
        <p:txBody>
          <a:bodyPr wrap="square">
            <a:spAutoFit/>
          </a:bodyPr>
          <a:lstStyle/>
          <a:p>
            <a:r>
              <a:rPr lang="en-IN" sz="2000" b="1" dirty="0" smtClean="0">
                <a:latin typeface="Arial" panose="020B0604020202020204" pitchFamily="34" charset="0"/>
                <a:cs typeface="Arial" panose="020B0604020202020204" pitchFamily="34" charset="0"/>
              </a:rPr>
              <a:t>TODO</a:t>
            </a:r>
            <a:endParaRPr lang="en-IN" sz="2000" b="1" dirty="0">
              <a:latin typeface="Arial" panose="020B0604020202020204" pitchFamily="34" charset="0"/>
              <a:cs typeface="Arial" panose="020B0604020202020204" pitchFamily="34" charset="0"/>
            </a:endParaRPr>
          </a:p>
        </p:txBody>
      </p:sp>
      <p:sp>
        <p:nvSpPr>
          <p:cNvPr id="9" name="Rectangle 8"/>
          <p:cNvSpPr/>
          <p:nvPr/>
        </p:nvSpPr>
        <p:spPr>
          <a:xfrm>
            <a:off x="228600" y="3657600"/>
            <a:ext cx="8458199" cy="456535"/>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Timestampdiff (month, hiredate, now())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30002949"/>
              </p:ext>
            </p:extLst>
          </p:nvPr>
        </p:nvGraphicFramePr>
        <p:xfrm>
          <a:off x="228600" y="2133600"/>
          <a:ext cx="8379488" cy="111252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YEAR</a:t>
                      </a: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11" name="Rectangle 10"/>
          <p:cNvSpPr/>
          <p:nvPr/>
        </p:nvSpPr>
        <p:spPr>
          <a:xfrm>
            <a:off x="6938347" y="1677262"/>
            <a:ext cx="1837362"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Date2 – Date1</a:t>
            </a:r>
          </a:p>
        </p:txBody>
      </p:sp>
      <p:sp>
        <p:nvSpPr>
          <p:cNvPr id="12" name="Rectangle 11"/>
          <p:cNvSpPr/>
          <p:nvPr/>
        </p:nvSpPr>
        <p:spPr>
          <a:xfrm>
            <a:off x="0" y="-17621"/>
            <a:ext cx="1197764" cy="230832"/>
          </a:xfrm>
          <a:prstGeom prst="rect">
            <a:avLst/>
          </a:prstGeom>
        </p:spPr>
        <p:txBody>
          <a:bodyPr wrap="none">
            <a:spAutoFit/>
          </a:bodyPr>
          <a:lstStyle/>
          <a:p>
            <a:r>
              <a:rPr lang="en-IN" sz="900" dirty="0" smtClean="0">
                <a:solidFill>
                  <a:schemeClr val="accent4">
                    <a:lumMod val="75000"/>
                  </a:schemeClr>
                </a:solidFill>
                <a:latin typeface="Arial" panose="020B0604020202020204" pitchFamily="34" charset="0"/>
                <a:cs typeface="Arial" panose="020B0604020202020204" pitchFamily="34" charset="0"/>
              </a:rPr>
              <a:t>from </a:t>
            </a:r>
            <a:r>
              <a:rPr lang="en-IN" sz="900" dirty="0">
                <a:solidFill>
                  <a:schemeClr val="accent4">
                    <a:lumMod val="75000"/>
                  </a:schemeClr>
                </a:solidFill>
                <a:latin typeface="Arial" panose="020B0604020202020204" pitchFamily="34" charset="0"/>
                <a:cs typeface="Arial" panose="020B0604020202020204" pitchFamily="34" charset="0"/>
              </a:rPr>
              <a:t>Kedar Ghadge</a:t>
            </a:r>
          </a:p>
        </p:txBody>
      </p:sp>
    </p:spTree>
    <p:extLst>
      <p:ext uri="{BB962C8B-B14F-4D97-AF65-F5344CB8AC3E}">
        <p14:creationId xmlns:p14="http://schemas.microsoft.com/office/powerpoint/2010/main" val="33820381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 Functions</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p14="http://schemas.microsoft.com/office/powerpoint/2010/main" val="505394513"/>
              </p:ext>
            </p:extLst>
          </p:nvPr>
        </p:nvGraphicFramePr>
        <p:xfrm>
          <a:off x="152400" y="668022"/>
          <a:ext cx="8839200" cy="4818378"/>
        </p:xfrm>
        <a:graphic>
          <a:graphicData uri="http://schemas.openxmlformats.org/drawingml/2006/table">
            <a:tbl>
              <a:tblPr firstRow="1" bandRow="1">
                <a:tableStyleId>{7E9639D4-E3E2-4D34-9284-5A2195B3D0D7}</a:tableStyleId>
              </a:tblPr>
              <a:tblGrid>
                <a:gridCol w="2514600"/>
                <a:gridCol w="63246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lang="en-IN" dirty="0" smtClean="0">
                          <a:solidFill>
                            <a:srgbClr val="B7F7E2"/>
                          </a:solidFill>
                          <a:latin typeface="Arial" panose="020B0604020202020204" pitchFamily="34" charset="0"/>
                          <a:cs typeface="Arial" panose="020B0604020202020204" pitchFamily="34" charset="0"/>
                        </a:rPr>
                        <a:t>Result</a:t>
                      </a:r>
                      <a:endParaRPr lang="en-IN" dirty="0">
                        <a:solidFill>
                          <a:srgbClr val="B7F7E2"/>
                        </a:solidFill>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DAY() is a synonym for DAYOFMONTH().</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DAYNAME(date)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name of the weekday for date.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DAYOFMONTH(date)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day of the month for date, in the range 1 to 31</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DAYOFWEEK(date)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kern="1200" dirty="0" smtClean="0">
                          <a:solidFill>
                            <a:schemeClr val="tx1"/>
                          </a:solidFill>
                          <a:effectLst/>
                          <a:latin typeface="Arial" panose="020B0604020202020204" pitchFamily="34" charset="0"/>
                          <a:ea typeface="+mn-ea"/>
                          <a:cs typeface="Arial" panose="020B0604020202020204" pitchFamily="34" charset="0"/>
                        </a:rPr>
                        <a:t>Returns the weekday index for date (1 = Sunday, 2 = Monday, …, 7 = Saturday).</a:t>
                      </a:r>
                      <a:endParaRPr kumimoji="0" lang="en-IN" sz="1600" kern="1200" dirty="0">
                        <a:solidFill>
                          <a:schemeClr val="tx1"/>
                        </a:solidFill>
                        <a:effectLst/>
                        <a:latin typeface="Arial" panose="020B0604020202020204" pitchFamily="34" charset="0"/>
                        <a:ea typeface="+mn-ea"/>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DAYOFYEAR(date)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day of the year for date, in the range 1 to 366</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LAST_DAY(date)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Takes a date or datetime value and returns the corresponding value for the last day of the month. Returns NULL if the argument is invalid.</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MONTH(date)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month for date, in the range 1 to 12 for January to December</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MONTHNAME(date)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full name of the month for date.</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7" name="Rectangle 6"/>
          <p:cNvSpPr/>
          <p:nvPr/>
        </p:nvSpPr>
        <p:spPr>
          <a:xfrm>
            <a:off x="0" y="5486400"/>
            <a:ext cx="9067800" cy="830997"/>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t> </a:t>
            </a:r>
            <a:r>
              <a:rPr lang="en-IN" sz="1600" dirty="0">
                <a:solidFill>
                  <a:srgbClr val="DD4A68"/>
                </a:solidFill>
                <a:latin typeface="Arial" panose="020B0604020202020204" pitchFamily="34" charset="0"/>
                <a:ea typeface="Times New Roman" panose="02020603050405020304" pitchFamily="18" charset="0"/>
              </a:rPr>
              <a:t>dayofweek (now()), WEEKDAY(now</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dayofweek (date_add(now</a:t>
            </a:r>
            <a:r>
              <a:rPr lang="en-IN" sz="1600" dirty="0" smtClean="0">
                <a:solidFill>
                  <a:srgbClr val="DD4A68"/>
                </a:solidFill>
                <a:latin typeface="Arial" panose="020B0604020202020204" pitchFamily="34" charset="0"/>
                <a:ea typeface="Times New Roman" panose="02020603050405020304" pitchFamily="18" charset="0"/>
              </a:rPr>
              <a:t>(), interval </a:t>
            </a:r>
            <a:r>
              <a:rPr lang="en-IN" sz="1600" dirty="0">
                <a:solidFill>
                  <a:srgbClr val="DD4A68"/>
                </a:solidFill>
                <a:latin typeface="Arial" panose="020B0604020202020204" pitchFamily="34" charset="0"/>
                <a:ea typeface="Times New Roman" panose="02020603050405020304" pitchFamily="18" charset="0"/>
              </a:rPr>
              <a:t>1 day)), </a:t>
            </a:r>
            <a:r>
              <a:rPr lang="en-IN" sz="1600" dirty="0" smtClean="0">
                <a:solidFill>
                  <a:srgbClr val="DD4A68"/>
                </a:solidFill>
                <a:latin typeface="Arial" panose="020B0604020202020204" pitchFamily="34" charset="0"/>
                <a:ea typeface="Times New Roman" panose="02020603050405020304" pitchFamily="18" charset="0"/>
              </a:rPr>
              <a:t>weekday (date_add (</a:t>
            </a:r>
            <a:r>
              <a:rPr lang="en-IN" sz="1600" dirty="0">
                <a:solidFill>
                  <a:srgbClr val="DD4A68"/>
                </a:solidFill>
                <a:latin typeface="Arial" panose="020B0604020202020204" pitchFamily="34" charset="0"/>
                <a:ea typeface="Times New Roman" panose="02020603050405020304" pitchFamily="18" charset="0"/>
              </a:rPr>
              <a:t>now</a:t>
            </a:r>
            <a:r>
              <a:rPr lang="en-IN" sz="1600" dirty="0" smtClean="0">
                <a:solidFill>
                  <a:srgbClr val="DD4A68"/>
                </a:solidFill>
                <a:latin typeface="Arial" panose="020B0604020202020204" pitchFamily="34" charset="0"/>
                <a:ea typeface="Times New Roman" panose="02020603050405020304" pitchFamily="18" charset="0"/>
              </a:rPr>
              <a:t>(), interval </a:t>
            </a:r>
            <a:r>
              <a:rPr lang="en-IN" sz="1600" dirty="0">
                <a:solidFill>
                  <a:srgbClr val="DD4A68"/>
                </a:solidFill>
                <a:latin typeface="Arial" panose="020B0604020202020204" pitchFamily="34" charset="0"/>
                <a:ea typeface="Times New Roman" panose="02020603050405020304" pitchFamily="18" charset="0"/>
              </a:rPr>
              <a:t>1 day));</a:t>
            </a:r>
          </a:p>
        </p:txBody>
      </p:sp>
    </p:spTree>
    <p:extLst>
      <p:ext uri="{BB962C8B-B14F-4D97-AF65-F5344CB8AC3E}">
        <p14:creationId xmlns:p14="http://schemas.microsoft.com/office/powerpoint/2010/main" val="2270596306"/>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 Functions</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p14="http://schemas.microsoft.com/office/powerpoint/2010/main" val="872873668"/>
              </p:ext>
            </p:extLst>
          </p:nvPr>
        </p:nvGraphicFramePr>
        <p:xfrm>
          <a:off x="152400" y="838200"/>
          <a:ext cx="8839200" cy="4132155"/>
        </p:xfrm>
        <a:graphic>
          <a:graphicData uri="http://schemas.openxmlformats.org/drawingml/2006/table">
            <a:tbl>
              <a:tblPr firstRow="1" bandRow="1">
                <a:tableStyleId>{7E9639D4-E3E2-4D34-9284-5A2195B3D0D7}</a:tableStyleId>
              </a:tblPr>
              <a:tblGrid>
                <a:gridCol w="2514600"/>
                <a:gridCol w="63246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WEEKDAY(date)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kern="1200" dirty="0" smtClean="0">
                          <a:solidFill>
                            <a:schemeClr val="tx1"/>
                          </a:solidFill>
                          <a:effectLst/>
                          <a:latin typeface="Arial" panose="020B0604020202020204" pitchFamily="34" charset="0"/>
                          <a:ea typeface="+mn-ea"/>
                          <a:cs typeface="Arial" panose="020B0604020202020204" pitchFamily="34" charset="0"/>
                        </a:rPr>
                        <a:t>Returns the weekday index for date (0 = Monday, 1 = Tuesday, … 6 = Sunday).</a:t>
                      </a:r>
                      <a:endParaRPr kumimoji="0" lang="en-IN" sz="1600" kern="1200" dirty="0">
                        <a:solidFill>
                          <a:schemeClr val="tx1"/>
                        </a:solidFill>
                        <a:effectLst/>
                        <a:latin typeface="Arial" panose="020B0604020202020204" pitchFamily="34" charset="0"/>
                        <a:ea typeface="+mn-ea"/>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WEEKOFYEAR(date)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calendar week of the date as a number in the range from 1 to 53.</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QUARTER(date)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quarter of the year for date, in the range 1 to 4.</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HOUR(time)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hour for time. The range of the return value is 0 to 23 for time-of-day values.</a:t>
                      </a: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MINUTE(time)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minute for time, in the range 0 to 59.</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SECOND(time)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second for time, in the range 0 to 59.</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DATEDIFF(expr1,expr2)</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b="0" i="0" kern="1200" dirty="0" smtClean="0">
                          <a:solidFill>
                            <a:schemeClr val="tx1"/>
                          </a:solidFill>
                          <a:effectLst/>
                          <a:latin typeface="+mn-lt"/>
                          <a:ea typeface="+mn-ea"/>
                          <a:cs typeface="+mn-cs"/>
                        </a:rPr>
                        <a:t>Returns the number of days between two dates or datetimes.</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5" name="Rectangle 4"/>
          <p:cNvSpPr/>
          <p:nvPr/>
        </p:nvSpPr>
        <p:spPr>
          <a:xfrm>
            <a:off x="152400" y="5112603"/>
            <a:ext cx="8839200"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WEEKDAY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HIREDATE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17</a:t>
            </a:r>
            <a:r>
              <a:rPr lang="en-IN" dirty="0">
                <a:solidFill>
                  <a:srgbClr val="DD4A68"/>
                </a:solidFill>
                <a:latin typeface="Arial" panose="020B0604020202020204" pitchFamily="34" charset="0"/>
                <a:ea typeface="Times New Roman" panose="02020603050405020304" pitchFamily="18" charset="0"/>
              </a:rPr>
              <a:t>;</a:t>
            </a:r>
          </a:p>
        </p:txBody>
      </p:sp>
    </p:spTree>
    <p:extLst>
      <p:ext uri="{BB962C8B-B14F-4D97-AF65-F5344CB8AC3E}">
        <p14:creationId xmlns:p14="http://schemas.microsoft.com/office/powerpoint/2010/main" val="2238145823"/>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Formats</a:t>
            </a:r>
          </a:p>
        </p:txBody>
      </p:sp>
    </p:spTree>
    <p:extLst>
      <p:ext uri="{BB962C8B-B14F-4D97-AF65-F5344CB8AC3E}">
        <p14:creationId xmlns:p14="http://schemas.microsoft.com/office/powerpoint/2010/main" val="1734541318"/>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5410200"/>
            <a:ext cx="88392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cs typeface="Arial" panose="020B0604020202020204" pitchFamily="34" charset="0"/>
              </a:rPr>
              <a:t> </a:t>
            </a:r>
            <a:r>
              <a:rPr lang="en-US" dirty="0">
                <a:solidFill>
                  <a:srgbClr val="3F6971"/>
                </a:solidFill>
                <a:latin typeface="Arial" panose="020B0604020202020204" pitchFamily="34" charset="0"/>
                <a:ea typeface="Times New Roman" panose="02020603050405020304" pitchFamily="18" charset="0"/>
              </a:rPr>
              <a:t>DATE_FORMAT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3F6971"/>
                </a:solidFill>
                <a:latin typeface="Arial" panose="020B0604020202020204" pitchFamily="34" charset="0"/>
                <a:ea typeface="Times New Roman" panose="02020603050405020304" pitchFamily="18" charset="0"/>
              </a:rPr>
              <a:t>now</a:t>
            </a:r>
            <a:r>
              <a:rPr lang="en-US" dirty="0">
                <a:solidFill>
                  <a:srgbClr val="DD4A68"/>
                </a:solidFill>
                <a:latin typeface="Arial" panose="020B0604020202020204" pitchFamily="34" charset="0"/>
                <a:ea typeface="Times New Roman" panose="02020603050405020304" pitchFamily="18" charset="0"/>
              </a:rPr>
              <a:t>(), '%a');</a:t>
            </a:r>
            <a:endParaRPr lang="en-IN" dirty="0">
              <a:solidFill>
                <a:srgbClr val="DD4A68"/>
              </a:solidFill>
              <a:latin typeface="Arial" panose="020B0604020202020204" pitchFamily="34" charset="0"/>
              <a:ea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4250555972"/>
              </p:ext>
            </p:extLst>
          </p:nvPr>
        </p:nvGraphicFramePr>
        <p:xfrm>
          <a:off x="152400" y="787404"/>
          <a:ext cx="8839200" cy="4423830"/>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US" sz="1600" kern="1200" dirty="0">
                          <a:solidFill>
                            <a:srgbClr val="0077AA"/>
                          </a:solidFill>
                          <a:latin typeface="Liberation Mono"/>
                          <a:ea typeface="+mn-ea"/>
                          <a:cs typeface="+mn-cs"/>
                        </a:rPr>
                        <a:t>%a</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Abbreviated weekday name (Sun-Sat)</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%b</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Abbreviated month name (Jan-Dec)</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%c</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Month, numeric (0-12)</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%D</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with English suffix (0th, 1st, 2nd, 3rd, </a:t>
                      </a:r>
                      <a:r>
                        <a:rPr lang="en-US" sz="1600" dirty="0">
                          <a:effectLst/>
                          <a:latin typeface="Tahoma" panose="020B0604030504040204" pitchFamily="34" charset="0"/>
                          <a:ea typeface="Times New Roman" panose="02020603050405020304" pitchFamily="18" charset="0"/>
                        </a:rPr>
                        <a:t>�</a:t>
                      </a:r>
                      <a:r>
                        <a:rPr lang="en-US" sz="1600" dirty="0">
                          <a:effectLst/>
                          <a:latin typeface="Arial" panose="020B0604020202020204" pitchFamily="34"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%d</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numeric (00-31)</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%e</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numeric (0-31)</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%f</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Microseconds (000000-999999)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%H</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(00-23)</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%h</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279567045"/>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782837935"/>
              </p:ext>
            </p:extLst>
          </p:nvPr>
        </p:nvGraphicFramePr>
        <p:xfrm>
          <a:off x="152400" y="787404"/>
          <a:ext cx="8839200" cy="5308596"/>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US" sz="1600" kern="1200" dirty="0">
                          <a:solidFill>
                            <a:srgbClr val="0077AA"/>
                          </a:solidFill>
                          <a:latin typeface="Liberation Mono"/>
                          <a:ea typeface="+mn-ea"/>
                          <a:cs typeface="+mn-cs"/>
                        </a:rPr>
                        <a:t>%I</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%i</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Minutes, numeric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%j</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Day of year (001-366)</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%k</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(0-23)</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%l</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%M</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Month name (January-December)</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%m</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Month, numeric (00-12)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%p</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AM or PM</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%r</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Time, 12-hour (hh:mm:ss followed by AM or PM)</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%S</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Seconds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%s</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Seconds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430156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905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 relational </a:t>
            </a:r>
            <a:r>
              <a:rPr lang="en-IN" dirty="0" smtClean="0">
                <a:solidFill>
                  <a:srgbClr val="DC525C"/>
                </a:solidFill>
                <a:latin typeface="Segoe UI Light" panose="020B0502040204020203" pitchFamily="34" charset="0"/>
                <a:cs typeface="Segoe UI Light" panose="020B0502040204020203" pitchFamily="34" charset="0"/>
              </a:rPr>
              <a:t>database </a:t>
            </a:r>
            <a:r>
              <a:rPr lang="en-IN" dirty="0">
                <a:solidFill>
                  <a:srgbClr val="DC525C"/>
                </a:solidFill>
                <a:latin typeface="Segoe UI Light" panose="020B0502040204020203" pitchFamily="34" charset="0"/>
                <a:cs typeface="Segoe UI Light" panose="020B0502040204020203" pitchFamily="34" charset="0"/>
              </a:rPr>
              <a:t>management system?</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250" y="3697072"/>
            <a:ext cx="6151501" cy="2322728"/>
          </a:xfrm>
          <a:prstGeom prst="rect">
            <a:avLst/>
          </a:prstGeom>
        </p:spPr>
      </p:pic>
    </p:spTree>
    <p:extLst>
      <p:ext uri="{BB962C8B-B14F-4D97-AF65-F5344CB8AC3E}">
        <p14:creationId xmlns:p14="http://schemas.microsoft.com/office/powerpoint/2010/main" val="198235048"/>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128837081"/>
              </p:ext>
            </p:extLst>
          </p:nvPr>
        </p:nvGraphicFramePr>
        <p:xfrm>
          <a:off x="152400" y="787404"/>
          <a:ext cx="8839200" cy="5399190"/>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lvl="0">
                        <a:spcAft>
                          <a:spcPts val="0"/>
                        </a:spcAft>
                      </a:pPr>
                      <a:r>
                        <a:rPr kumimoji="0" lang="en-US" sz="1600" kern="1200" dirty="0">
                          <a:solidFill>
                            <a:srgbClr val="0077AA"/>
                          </a:solidFill>
                          <a:latin typeface="Liberation Mono"/>
                          <a:ea typeface="+mn-ea"/>
                          <a:cs typeface="+mn-cs"/>
                        </a:rPr>
                        <a:t>%T</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smtClean="0">
                          <a:solidFill>
                            <a:schemeClr val="tx1"/>
                          </a:solidFill>
                          <a:effectLst/>
                          <a:latin typeface="Arial" panose="020B0604020202020204" pitchFamily="34" charset="0"/>
                          <a:ea typeface="Times New Roman" panose="02020603050405020304" pitchFamily="18" charset="0"/>
                          <a:cs typeface="+mn-cs"/>
                        </a:rPr>
                        <a:t>Time, 24-hour (hh:mm:ss)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%U</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Week (00-53) where Sunday is the first day of week</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%u</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(00-53) where Monday is the first day of week</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%V</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(01-53) where Sunday is the first day of week, used with %X</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%v</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(01-53) where Monday is the first day of week, used with %x</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%W</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Weekday name (Sunday-Saturday)</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%w</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Day of the week (0=Sunday, 6=Saturday)</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%X</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for the week where Sunday is the first day of week, four digits, used with %V</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%x</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for the week where Monday is the first day of week, four digits, used with %v</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%Y</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numeric, four digits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%y</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numeric, two digits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401153533"/>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3689396500"/>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830527426"/>
              </p:ext>
            </p:extLst>
          </p:nvPr>
        </p:nvGraphicFramePr>
        <p:xfrm>
          <a:off x="152400" y="787404"/>
          <a:ext cx="8839200" cy="5014383"/>
        </p:xfrm>
        <a:graphic>
          <a:graphicData uri="http://schemas.openxmlformats.org/drawingml/2006/table">
            <a:tbl>
              <a:tblPr firstRow="1" bandRow="1">
                <a:tableStyleId>{7E9639D4-E3E2-4D34-9284-5A2195B3D0D7}</a:tableStyleId>
              </a:tblPr>
              <a:tblGrid>
                <a:gridCol w="2667000"/>
                <a:gridCol w="6172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IN" sz="1600" kern="1200" dirty="0" smtClean="0">
                          <a:solidFill>
                            <a:srgbClr val="0077AA"/>
                          </a:solidFill>
                          <a:latin typeface="Liberation Mono"/>
                          <a:ea typeface="+mn-ea"/>
                          <a:cs typeface="+mn-cs"/>
                        </a:rPr>
                        <a:t>ASCII(str)</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lgn="l">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lgn="l">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numeric value of the leftmost character of the string str. Returns 0 if str is the empty string. Returns NULL if str is NULL.</a:t>
                      </a:r>
                    </a:p>
                    <a:p>
                      <a:pPr algn="l">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p>
                    <a:p>
                      <a:pPr algn="l">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ascii(ename) from EMP;</a:t>
                      </a:r>
                    </a:p>
                    <a:p>
                      <a:pPr>
                        <a:spcAft>
                          <a:spcPts val="0"/>
                        </a:spcAft>
                      </a:pP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IN" sz="1600" kern="1200" dirty="0" smtClean="0">
                          <a:solidFill>
                            <a:srgbClr val="0077AA"/>
                          </a:solidFill>
                          <a:latin typeface="Liberation Mono"/>
                          <a:ea typeface="+mn-ea"/>
                          <a:cs typeface="+mn-cs"/>
                        </a:rPr>
                        <a:t>CHAR(N,...)</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CHAR() interprets each argument N as an integer and returns a string consisting of the characters given by the code values of those integers.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NULL values are skipped</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p>
                      <a:pPr>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char(65, 66, 67);</a:t>
                      </a:r>
                    </a:p>
                    <a:p>
                      <a:pPr>
                        <a:spcAft>
                          <a:spcPts val="0"/>
                        </a:spcAft>
                      </a:pPr>
                      <a:endParaRPr kumimoji="0" lang="en-IN" sz="1600" b="1"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IN" sz="1600" kern="1200" dirty="0" smtClean="0">
                          <a:solidFill>
                            <a:srgbClr val="0077AA"/>
                          </a:solidFill>
                          <a:latin typeface="Liberation Mono"/>
                          <a:ea typeface="+mn-ea"/>
                          <a:cs typeface="+mn-cs"/>
                        </a:rPr>
                        <a:t>CONCAT(str1,str2,...)</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that results from concatenating the arguments. CONCAT()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returns NULL if any argument is NULL</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p>
                      <a:pPr>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concat('</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Mr.</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 , ename) from EMP;</a:t>
                      </a:r>
                    </a:p>
                    <a:p>
                      <a:pPr>
                        <a:spcAft>
                          <a:spcPts val="0"/>
                        </a:spcAft>
                      </a:pP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6" name="Rectangle 5"/>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035298888"/>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672624829"/>
              </p:ext>
            </p:extLst>
          </p:nvPr>
        </p:nvGraphicFramePr>
        <p:xfrm>
          <a:off x="152400" y="787404"/>
          <a:ext cx="8839200" cy="4770543"/>
        </p:xfrm>
        <a:graphic>
          <a:graphicData uri="http://schemas.openxmlformats.org/drawingml/2006/table">
            <a:tbl>
              <a:tblPr firstRow="1" bandRow="1">
                <a:tableStyleId>{7E9639D4-E3E2-4D34-9284-5A2195B3D0D7}</a:tableStyleId>
              </a:tblPr>
              <a:tblGrid>
                <a:gridCol w="2667000"/>
                <a:gridCol w="6172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CONCAT(str1,str2,...)</a:t>
                      </a: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For quoted strings, concatenation can be performed by placing the strings next to each other.</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'My' 'S' 'QL';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ELT(N,str1,str2,str3,...)</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ELT() returns the Nth element of the list of strings: str1 if N = 1, str2 if N = 2, and so on. Returns NULL if N is less than 1 or greater than the number of arguments.</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ELT(1,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ELT(1, ename, job, sal) from EMP;</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STRCMP(expr1,expr2)</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STRCMP() returns 0 if the strings are the same, -1 if the first argument is smaller than the second according to the current sort order, and 1 otherwise.</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981062780"/>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415173891"/>
              </p:ext>
            </p:extLst>
          </p:nvPr>
        </p:nvGraphicFramePr>
        <p:xfrm>
          <a:off x="111825" y="787404"/>
          <a:ext cx="8915400" cy="4543212"/>
        </p:xfrm>
        <a:graphic>
          <a:graphicData uri="http://schemas.openxmlformats.org/drawingml/2006/table">
            <a:tbl>
              <a:tblPr firstRow="1" bandRow="1">
                <a:tableStyleId>{7E9639D4-E3E2-4D34-9284-5A2195B3D0D7}</a:tableStyleId>
              </a:tblPr>
              <a:tblGrid>
                <a:gridCol w="2536278"/>
                <a:gridCol w="6379122"/>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FIELD(str,str1,str2,str3,...)</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index (position) of str in the str1, str2, str3, ... list. Returns 0 if str is not found. If str is NULL, the return value is 0.</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pune</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field(NULL,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LCASE(str)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lower case string. LCASE() is a synonym for LOWER().</a:t>
                      </a:r>
                    </a:p>
                  </a:txBody>
                  <a:tcPr marL="68580" marR="68580" marT="0" marB="0" anchor="ctr"/>
                </a:tc>
              </a:tr>
              <a:tr h="442383">
                <a:tc>
                  <a:txBody>
                    <a:bodyPr/>
                    <a:lstStyle/>
                    <a:p>
                      <a:r>
                        <a:rPr kumimoji="0" lang="en-US" sz="1600" kern="1200" dirty="0" smtClean="0">
                          <a:solidFill>
                            <a:srgbClr val="0077AA"/>
                          </a:solidFill>
                          <a:latin typeface="Liberation Mono"/>
                          <a:ea typeface="+mn-ea"/>
                          <a:cs typeface="+mn-cs"/>
                        </a:rPr>
                        <a:t>UCASE(str)</a:t>
                      </a:r>
                      <a:endParaRPr kumimoji="0" lang="en-US" sz="16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upper case string. </a:t>
                      </a: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UCASE() is a synonym for UPPER().</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LENGTH(str)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length of the string.</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LPAD(str, len, padstr)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left-padded with the string padstr to a length of len characters.</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55592295"/>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219540207"/>
              </p:ext>
            </p:extLst>
          </p:nvPr>
        </p:nvGraphicFramePr>
        <p:xfrm>
          <a:off x="152400" y="787404"/>
          <a:ext cx="8839200" cy="4253229"/>
        </p:xfrm>
        <a:graphic>
          <a:graphicData uri="http://schemas.openxmlformats.org/drawingml/2006/table">
            <a:tbl>
              <a:tblPr firstRow="1" bandRow="1">
                <a:tableStyleId>{7E9639D4-E3E2-4D34-9284-5A2195B3D0D7}</a:tableStyleId>
              </a:tblPr>
              <a:tblGrid>
                <a:gridCol w="3048000"/>
                <a:gridCol w="5791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RPAD(str, len, padstr)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right-padded with the string padstr to a length of len characters.</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LEFT(str,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leftmost len characters from the string str, or NULL if any argument is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RIGHT(str,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rightmost len characters from the string str, or NULL if any argument is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LTRIM(str)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leading space characters removed.</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RTRIM(str)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trailing space characters removed.</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TRIM([{BOTH | LEADING | TRAILING} [remstr] FROM] 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TRIM(LEADING 'x'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xxxABCxxx</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        -&gt; '</a:t>
                      </a:r>
                      <a:r>
                        <a:rPr kumimoji="0" lang="en-IN" sz="1600" b="1" kern="1200" dirty="0" err="1" smtClean="0">
                          <a:solidFill>
                            <a:schemeClr val="tx1"/>
                          </a:solidFill>
                          <a:effectLst/>
                          <a:latin typeface="Arial" panose="020B0604020202020204" pitchFamily="34" charset="0"/>
                          <a:ea typeface="Times New Roman" panose="02020603050405020304" pitchFamily="18" charset="0"/>
                          <a:cs typeface="+mn-cs"/>
                        </a:rPr>
                        <a:t>ABCxxx</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TRIM(BOTH 'x'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xxxABCxxx</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-&gt; 'ABC'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TRIM(TRAILING 'xyz'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ABCxxyz</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        -&gt; '</a:t>
                      </a:r>
                      <a:r>
                        <a:rPr kumimoji="0" lang="en-IN" sz="1600" b="1" kern="1200" dirty="0" err="1" smtClean="0">
                          <a:solidFill>
                            <a:schemeClr val="tx1"/>
                          </a:solidFill>
                          <a:effectLst/>
                          <a:latin typeface="Arial" panose="020B0604020202020204" pitchFamily="34" charset="0"/>
                          <a:ea typeface="Times New Roman" panose="02020603050405020304" pitchFamily="18" charset="0"/>
                          <a:cs typeface="+mn-cs"/>
                        </a:rPr>
                        <a:t>ABCx</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5334000"/>
            <a:ext cx="8839200" cy="584775"/>
          </a:xfrm>
          <a:prstGeom prst="rect">
            <a:avLst/>
          </a:prstGeom>
          <a:solidFill>
            <a:srgbClr val="E0D612"/>
          </a:solidFill>
        </p:spPr>
        <p:txBody>
          <a:bodyPr wrap="square">
            <a:spAutoFit/>
          </a:bodyPr>
          <a:lstStyle/>
          <a:p>
            <a:r>
              <a:rPr lang="en-IN" sz="1600" b="1" dirty="0">
                <a:latin typeface="Arial" panose="020B0604020202020204" pitchFamily="34" charset="0"/>
                <a:cs typeface="Arial" panose="020B0604020202020204" pitchFamily="34" charset="0"/>
              </a:rPr>
              <a:t>If none of the specifiers BOTH, LEADING, or TRAILING is given, BOTH is assumed. remstr is optional and, if not specified, spaces are removed.</a:t>
            </a:r>
          </a:p>
        </p:txBody>
      </p:sp>
    </p:spTree>
    <p:extLst>
      <p:ext uri="{BB962C8B-B14F-4D97-AF65-F5344CB8AC3E}">
        <p14:creationId xmlns:p14="http://schemas.microsoft.com/office/powerpoint/2010/main" val="2358182600"/>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133548715"/>
              </p:ext>
            </p:extLst>
          </p:nvPr>
        </p:nvGraphicFramePr>
        <p:xfrm>
          <a:off x="152400" y="787404"/>
          <a:ext cx="8820000" cy="5228589"/>
        </p:xfrm>
        <a:graphic>
          <a:graphicData uri="http://schemas.openxmlformats.org/drawingml/2006/table">
            <a:tbl>
              <a:tblPr firstRow="1" bandRow="1">
                <a:tableStyleId>{7E9639D4-E3E2-4D34-9284-5A2195B3D0D7}</a:tableStyleId>
              </a:tblPr>
              <a:tblGrid>
                <a:gridCol w="2661207"/>
                <a:gridCol w="6158793"/>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FORMAT(X,D)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Formats the number X to a format like '#,###,###.##', rounded to D decimal places, and returns the result as a string. If D is 0, the result has no decimal point or fractional part.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SELECT format(1234.456,2);</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INSTR(str, substr)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position of the first occurrence of substring substr in string str.</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REPLACE(str, from_str, to_str)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all occurrences of the string from_str replaced by the string to_str. REPLACE() performs a case-sensitive match when searching for from_str.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SELECT replace('Hello', 'l', 'x');</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REVERSE(str)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the order of the characters reversed.</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SUBSTR(str, pos, len)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SUBSTR() </a:t>
                      </a:r>
                      <a:r>
                        <a:rPr kumimoji="0" lang="en-US" sz="1600" b="1" kern="1200" dirty="0" smtClean="0">
                          <a:solidFill>
                            <a:srgbClr val="FF0000"/>
                          </a:solidFill>
                          <a:effectLst/>
                          <a:latin typeface="Arial" panose="020B0604020202020204" pitchFamily="34" charset="0"/>
                          <a:ea typeface="Times New Roman" panose="02020603050405020304" pitchFamily="18" charset="0"/>
                          <a:cs typeface="+mn-cs"/>
                        </a:rPr>
                        <a:t>is a synonym for SUBSTRING().</a:t>
                      </a:r>
                      <a:endParaRPr kumimoji="0" lang="en-IN" sz="1600" b="1" kern="1200" dirty="0" smtClean="0">
                        <a:solidFill>
                          <a:srgbClr val="FF0000"/>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kern="1200" dirty="0" smtClean="0">
                          <a:solidFill>
                            <a:schemeClr val="tx1"/>
                          </a:solidFill>
                          <a:effectLst/>
                          <a:latin typeface="Arial" panose="020B0604020202020204" pitchFamily="34" charset="0"/>
                          <a:ea typeface="Times New Roman" panose="02020603050405020304" pitchFamily="18" charset="0"/>
                          <a:cs typeface="+mn-cs"/>
                        </a:rPr>
                        <a:t>SELECT substr ('This is the test by IWAY', 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kern="1200" dirty="0" smtClean="0">
                          <a:solidFill>
                            <a:schemeClr val="tx1"/>
                          </a:solidFill>
                          <a:effectLst/>
                          <a:latin typeface="Arial" panose="020B0604020202020204" pitchFamily="34" charset="0"/>
                          <a:ea typeface="Times New Roman" panose="02020603050405020304" pitchFamily="18" charset="0"/>
                          <a:cs typeface="+mn-cs"/>
                        </a:rPr>
                        <a:t>SELECT substr ('This is the test by IWAY', -4, 4);</a:t>
                      </a: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MID(str, pos,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MID(str, pos, len) </a:t>
                      </a: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is a synonym for</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SUBSTRING(str, pos, len).</a:t>
                      </a:r>
                    </a:p>
                  </a:txBody>
                  <a:tcPr marL="68580" marR="68580" marT="0" marB="0" anchor="ctr"/>
                </a:tc>
              </a:tr>
            </a:tbl>
          </a:graphicData>
        </a:graphic>
      </p:graphicFrame>
    </p:spTree>
    <p:extLst>
      <p:ext uri="{BB962C8B-B14F-4D97-AF65-F5344CB8AC3E}">
        <p14:creationId xmlns:p14="http://schemas.microsoft.com/office/powerpoint/2010/main" val="1549864259"/>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Mathematical </a:t>
            </a: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854163911"/>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Mathematical </a:t>
            </a:r>
            <a:r>
              <a:rPr lang="en-US" sz="3200" b="1" i="1" dirty="0">
                <a:solidFill>
                  <a:srgbClr val="FFFF00"/>
                </a:solidFill>
                <a:latin typeface="Arial" pitchFamily="34" charset="0"/>
                <a:cs typeface="Arial" pitchFamily="34" charset="0"/>
              </a:rPr>
              <a:t>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127150490"/>
              </p:ext>
            </p:extLst>
          </p:nvPr>
        </p:nvGraphicFramePr>
        <p:xfrm>
          <a:off x="152400" y="787404"/>
          <a:ext cx="8820000" cy="3385818"/>
        </p:xfrm>
        <a:graphic>
          <a:graphicData uri="http://schemas.openxmlformats.org/drawingml/2006/table">
            <a:tbl>
              <a:tblPr firstRow="1" bandRow="1">
                <a:tableStyleId>{7E9639D4-E3E2-4D34-9284-5A2195B3D0D7}</a:tableStyleId>
              </a:tblPr>
              <a:tblGrid>
                <a:gridCol w="2209800"/>
                <a:gridCol w="6610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ABS(X)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absolute value of X.</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CEIL(X)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CEIL() is a synonym for CEILING().</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CEILING(X)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CEIL value.</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FLOOR(X)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a:t>
                      </a:r>
                      <a:r>
                        <a:rPr kumimoji="0" lang="en-IN" sz="1600" kern="1200" smtClean="0">
                          <a:solidFill>
                            <a:schemeClr val="tx1"/>
                          </a:solidFill>
                          <a:effectLst/>
                          <a:latin typeface="Arial" panose="020B0604020202020204" pitchFamily="34" charset="0"/>
                          <a:ea typeface="Times New Roman" panose="02020603050405020304" pitchFamily="18" charset="0"/>
                          <a:cs typeface="+mn-cs"/>
                        </a:rPr>
                        <a:t>FLOOR value.</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MOD(N,M),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N % 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N MOD M</a:t>
                      </a: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remainder of N divided by M. MOD(N,0) returns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POWER(X,Y)</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This is a synonym for POW().</a:t>
                      </a:r>
                    </a:p>
                  </a:txBody>
                  <a:tcPr marL="68580" marR="68580" marT="0" marB="0" anchor="ctr"/>
                </a:tc>
              </a:tr>
            </a:tbl>
          </a:graphicData>
        </a:graphic>
      </p:graphicFrame>
    </p:spTree>
    <p:extLst>
      <p:ext uri="{BB962C8B-B14F-4D97-AF65-F5344CB8AC3E}">
        <p14:creationId xmlns:p14="http://schemas.microsoft.com/office/powerpoint/2010/main" val="598073951"/>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Mathematical </a:t>
            </a:r>
            <a:r>
              <a:rPr lang="en-US" sz="3200" b="1" i="1" dirty="0">
                <a:solidFill>
                  <a:srgbClr val="FFFF00"/>
                </a:solidFill>
                <a:latin typeface="Arial" pitchFamily="34" charset="0"/>
                <a:cs typeface="Arial" pitchFamily="34" charset="0"/>
              </a:rPr>
              <a:t>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647348725"/>
              </p:ext>
            </p:extLst>
          </p:nvPr>
        </p:nvGraphicFramePr>
        <p:xfrm>
          <a:off x="152400" y="787404"/>
          <a:ext cx="8820000" cy="2591646"/>
        </p:xfrm>
        <a:graphic>
          <a:graphicData uri="http://schemas.openxmlformats.org/drawingml/2006/table">
            <a:tbl>
              <a:tblPr firstRow="1" bandRow="1">
                <a:tableStyleId>{7E9639D4-E3E2-4D34-9284-5A2195B3D0D7}</a:tableStyleId>
              </a:tblPr>
              <a:tblGrid>
                <a:gridCol w="2209800"/>
                <a:gridCol w="6610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RAND([N])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a random floating-point value v</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ROUND(X)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ROUND(X,D)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Rounds the argument X to D decimal places. The rounding algorithm depends on the data type of X. D defaults to 0 if not specified. D can be negative to cause D digits left of the decimal point of the value X to become zero.</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TRUNCATE(X,D)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number X, truncated to D decimal places. If D is 0, the result has no decimal point or fractional part. D can be negative to cause D digits left of the decimal point of the value X to become zero.</a:t>
                      </a:r>
                    </a:p>
                  </a:txBody>
                  <a:tcPr marL="68580" marR="68580" marT="0" marB="0" anchor="ctr"/>
                </a:tc>
              </a:tr>
            </a:tbl>
          </a:graphicData>
        </a:graphic>
      </p:graphicFrame>
      <p:sp>
        <p:nvSpPr>
          <p:cNvPr id="4" name="Rectangle 3"/>
          <p:cNvSpPr/>
          <p:nvPr/>
        </p:nvSpPr>
        <p:spPr>
          <a:xfrm>
            <a:off x="228600" y="3657600"/>
            <a:ext cx="8686800" cy="369332"/>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solidFill>
                  <a:srgbClr val="DD4A68"/>
                </a:solidFill>
                <a:latin typeface="Arial" panose="020B0604020202020204" pitchFamily="34" charset="0"/>
                <a:ea typeface="Times New Roman" panose="02020603050405020304" pitchFamily="18" charset="0"/>
              </a:rPr>
              <a:t>ROUND</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RAND</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a:t>
            </a:r>
            <a:r>
              <a:rPr lang="en-US" dirty="0" smtClean="0">
                <a:solidFill>
                  <a:schemeClr val="bg1">
                    <a:lumMod val="65000"/>
                  </a:schemeClr>
                </a:solidFill>
                <a:latin typeface="Arial" panose="020B0604020202020204" pitchFamily="34" charset="0"/>
                <a:ea typeface="Times New Roman" panose="02020603050405020304" pitchFamily="18" charset="0"/>
              </a:rPr>
              <a:t>)</a:t>
            </a:r>
            <a:endParaRPr lang="en-US"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6298745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261884"/>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A </a:t>
            </a:r>
            <a:r>
              <a:rPr lang="en-IN" sz="2400" dirty="0" smtClean="0">
                <a:latin typeface="Arial" panose="020B0604020202020204" pitchFamily="34" charset="0"/>
                <a:cs typeface="Arial" panose="020B0604020202020204" pitchFamily="34" charset="0"/>
              </a:rPr>
              <a:t>relational </a:t>
            </a:r>
            <a:r>
              <a:rPr lang="en-IN" sz="2400" dirty="0">
                <a:latin typeface="Arial" panose="020B0604020202020204" pitchFamily="34" charset="0"/>
                <a:cs typeface="Arial" panose="020B0604020202020204" pitchFamily="34" charset="0"/>
              </a:rPr>
              <a:t>database management system (RDBMS) is a database management system (DBMS) that is based on the </a:t>
            </a:r>
            <a:r>
              <a:rPr lang="en-IN" sz="2800" b="1" dirty="0">
                <a:solidFill>
                  <a:srgbClr val="C00000"/>
                </a:solidFill>
                <a:latin typeface="Arial" panose="020B0604020202020204" pitchFamily="34" charset="0"/>
                <a:cs typeface="Arial" panose="020B0604020202020204" pitchFamily="34" charset="0"/>
              </a:rPr>
              <a:t>relational </a:t>
            </a:r>
            <a:r>
              <a:rPr lang="en-IN" sz="2800" b="1" dirty="0" smtClean="0">
                <a:solidFill>
                  <a:srgbClr val="C00000"/>
                </a:solidFill>
                <a:latin typeface="Arial" panose="020B0604020202020204" pitchFamily="34" charset="0"/>
                <a:cs typeface="Arial" panose="020B0604020202020204" pitchFamily="34" charset="0"/>
              </a:rPr>
              <a:t>model</a:t>
            </a:r>
            <a:r>
              <a:rPr lang="en-IN" sz="2400" b="1" dirty="0" smtClean="0">
                <a:latin typeface="Arial" panose="020B0604020202020204" pitchFamily="34" charset="0"/>
                <a:cs typeface="Arial" panose="020B0604020202020204" pitchFamily="34" charset="0"/>
              </a:rPr>
              <a:t>.</a:t>
            </a:r>
            <a:endParaRPr lang="en-IN" sz="2400" b="1" dirty="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smtClean="0">
                <a:solidFill>
                  <a:srgbClr val="FFFF00"/>
                </a:solidFill>
                <a:latin typeface="Arial" panose="020B0604020202020204" pitchFamily="34" charset="0"/>
                <a:cs typeface="Arial" panose="020B0604020202020204" pitchFamily="34" charset="0"/>
              </a:rPr>
              <a:t>relational database </a:t>
            </a:r>
            <a:r>
              <a:rPr lang="en-IN" sz="3600" dirty="0">
                <a:solidFill>
                  <a:srgbClr val="FFFF00"/>
                </a:solidFill>
                <a:latin typeface="Arial" panose="020B0604020202020204" pitchFamily="34" charset="0"/>
                <a:cs typeface="Arial" panose="020B0604020202020204" pitchFamily="34" charset="0"/>
              </a:rPr>
              <a:t>management system?</a:t>
            </a:r>
            <a:r>
              <a:rPr lang="en-US" sz="3600" dirty="0">
                <a:solidFill>
                  <a:srgbClr val="FFFF00"/>
                </a:solidFill>
                <a:latin typeface="Arial" panose="020B0604020202020204" pitchFamily="34" charset="0"/>
                <a:cs typeface="Arial" panose="020B0604020202020204" pitchFamily="34" charset="0"/>
              </a:rPr>
              <a:t> </a:t>
            </a:r>
            <a:r>
              <a:rPr lang="en-IN" sz="3600" dirty="0">
                <a:solidFill>
                  <a:srgbClr val="FFFF00"/>
                </a:solidFill>
                <a:latin typeface="Arial" panose="020B0604020202020204" pitchFamily="34" charset="0"/>
                <a:cs typeface="Arial" panose="020B0604020202020204" pitchFamily="34" charset="0"/>
              </a:rPr>
              <a:t> </a:t>
            </a:r>
          </a:p>
        </p:txBody>
      </p:sp>
      <p:sp>
        <p:nvSpPr>
          <p:cNvPr id="2" name="Rectangle 1"/>
          <p:cNvSpPr/>
          <p:nvPr/>
        </p:nvSpPr>
        <p:spPr>
          <a:xfrm>
            <a:off x="228600" y="2269628"/>
            <a:ext cx="2165978" cy="400110"/>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a:t>
            </a:r>
            <a:r>
              <a:rPr lang="en-IN" sz="2000" dirty="0" smtClean="0">
                <a:latin typeface="Arial" panose="020B0604020202020204" pitchFamily="34" charset="0"/>
                <a:cs typeface="Arial" panose="020B0604020202020204" pitchFamily="34" charset="0"/>
              </a:rPr>
              <a:t>supports</a:t>
            </a:r>
            <a:endParaRPr lang="en-IN" sz="2000" dirty="0">
              <a:latin typeface="Arial" panose="020B0604020202020204" pitchFamily="34" charset="0"/>
              <a:cs typeface="Arial" panose="020B0604020202020204" pitchFamily="34" charset="0"/>
            </a:endParaRPr>
          </a:p>
        </p:txBody>
      </p:sp>
      <p:sp>
        <p:nvSpPr>
          <p:cNvPr id="3" name="Rectangle 2"/>
          <p:cNvSpPr/>
          <p:nvPr/>
        </p:nvSpPr>
        <p:spPr>
          <a:xfrm>
            <a:off x="304800" y="2740223"/>
            <a:ext cx="3733800" cy="2862322"/>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client/server </a:t>
            </a:r>
            <a:r>
              <a:rPr lang="en-IN" sz="2400" i="1" dirty="0" smtClean="0">
                <a:solidFill>
                  <a:srgbClr val="0070C0"/>
                </a:solidFill>
                <a:latin typeface="Calibri" panose="020F0502020204030204" pitchFamily="34" charset="0"/>
                <a:cs typeface="Calibri" panose="020F0502020204030204" pitchFamily="34" charset="0"/>
              </a:rPr>
              <a:t>Technology</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Highly </a:t>
            </a:r>
            <a:r>
              <a:rPr lang="en-IN" sz="2400" i="1" dirty="0" smtClean="0">
                <a:solidFill>
                  <a:srgbClr val="0070C0"/>
                </a:solidFill>
                <a:latin typeface="Calibri" panose="020F0502020204030204" pitchFamily="34" charset="0"/>
                <a:cs typeface="Calibri" panose="020F0502020204030204" pitchFamily="34" charset="0"/>
              </a:rPr>
              <a:t>Secured</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Relationship (PK/FK)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889" y="2277268"/>
            <a:ext cx="4912627" cy="127281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3001" y="3651001"/>
            <a:ext cx="1301999" cy="130199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200" y="4334451"/>
            <a:ext cx="3124200" cy="1990149"/>
          </a:xfrm>
          <a:prstGeom prst="rect">
            <a:avLst/>
          </a:prstGeom>
        </p:spPr>
      </p:pic>
    </p:spTree>
    <p:extLst>
      <p:ext uri="{BB962C8B-B14F-4D97-AF65-F5344CB8AC3E}">
        <p14:creationId xmlns:p14="http://schemas.microsoft.com/office/powerpoint/2010/main" val="150880068"/>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SELECT statement</a:t>
            </a:r>
            <a:r>
              <a:rPr lang="en-US" sz="4800" dirty="0">
                <a:solidFill>
                  <a:srgbClr val="DC525C"/>
                </a:solidFill>
                <a:latin typeface="Segoe UI Light" panose="020B0502040204020203" pitchFamily="34" charset="0"/>
                <a:cs typeface="Segoe UI Light" panose="020B0502040204020203" pitchFamily="34" charset="0"/>
              </a:rPr>
              <a:t>… syntax</a:t>
            </a:r>
          </a:p>
          <a:p>
            <a:pPr lvl="0" algn="ctr">
              <a:spcBef>
                <a:spcPct val="0"/>
              </a:spcBef>
              <a:defRPr/>
            </a:pP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990600" y="3200400"/>
            <a:ext cx="7162800" cy="816890"/>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SELECT is used to retrieve rows selected from one or more tables, and can include UNION statements and subqueries.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4196938"/>
            <a:ext cx="5715000" cy="2324100"/>
          </a:xfrm>
          <a:prstGeom prst="rect">
            <a:avLst/>
          </a:prstGeom>
        </p:spPr>
      </p:pic>
    </p:spTree>
    <p:extLst>
      <p:ext uri="{BB962C8B-B14F-4D97-AF65-F5344CB8AC3E}">
        <p14:creationId xmlns:p14="http://schemas.microsoft.com/office/powerpoint/2010/main" val="967305241"/>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a:t>
            </a:r>
            <a:r>
              <a:rPr lang="en-US" sz="3200" b="1" i="1" dirty="0">
                <a:solidFill>
                  <a:srgbClr val="FFFF00"/>
                </a:solidFill>
                <a:latin typeface="Arial" pitchFamily="34" charset="0"/>
                <a:cs typeface="Arial" pitchFamily="34" charset="0"/>
              </a:rPr>
              <a:t>s</a:t>
            </a:r>
            <a:r>
              <a:rPr lang="en-US" sz="3200" b="1" i="1" dirty="0" smtClean="0">
                <a:solidFill>
                  <a:srgbClr val="FFFF00"/>
                </a:solidFill>
                <a:latin typeface="Arial" pitchFamily="34" charset="0"/>
                <a:cs typeface="Arial" pitchFamily="34" charset="0"/>
              </a:rPr>
              <a:t>tatement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93875"/>
            <a:ext cx="8839200" cy="3323987"/>
          </a:xfrm>
          <a:prstGeom prst="rect">
            <a:avLst/>
          </a:prstGeom>
        </p:spPr>
        <p:txBody>
          <a:bodyPr wrap="square">
            <a:spAutoFit/>
          </a:bodyPr>
          <a:lstStyle/>
          <a:p>
            <a:pPr>
              <a:lnSpc>
                <a:spcPct val="150000"/>
              </a:lnSpc>
            </a:pPr>
            <a:r>
              <a:rPr lang="en-US" sz="2000" dirty="0">
                <a:solidFill>
                  <a:srgbClr val="0077AA"/>
                </a:solidFill>
                <a:latin typeface="Liberation Mono"/>
              </a:rPr>
              <a:t>SELECT [ALL / DISTINCT / DISTINCTROW] * / ColName1, ColName2, expressions,... from &lt;table_references&gt;</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WHERE where_condition]</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GROUP BY {col_name | expr | position} [ASC | DESC], ... [WITH ROLLUP]]</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HAVING where_condition]</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ORDER BY {col_name | expr | position}  [ASC | DESC], ...]</a:t>
            </a:r>
          </a:p>
          <a:p>
            <a:pPr>
              <a:lnSpc>
                <a:spcPct val="150000"/>
              </a:lnSpc>
            </a:pPr>
            <a:r>
              <a:rPr lang="en-US" sz="2000" dirty="0">
                <a:solidFill>
                  <a:srgbClr val="0077AA"/>
                </a:solidFill>
                <a:latin typeface="Liberation Mono"/>
              </a:rPr>
              <a:t> [LIMIT {[offset,] row_count | row_count OFFSET offset}]</a:t>
            </a: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2" name="Rectangle 1"/>
          <p:cNvSpPr/>
          <p:nvPr/>
        </p:nvSpPr>
        <p:spPr>
          <a:xfrm>
            <a:off x="3733800" y="740658"/>
            <a:ext cx="5257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DISTINCTROW is a synonym for DISTINCT.</a:t>
            </a:r>
          </a:p>
        </p:txBody>
      </p:sp>
      <p:sp>
        <p:nvSpPr>
          <p:cNvPr id="6" name="Rectangle 5"/>
          <p:cNvSpPr/>
          <p:nvPr/>
        </p:nvSpPr>
        <p:spPr>
          <a:xfrm>
            <a:off x="152400" y="4953000"/>
            <a:ext cx="8810502" cy="1200329"/>
          </a:xfrm>
          <a:prstGeom prst="rect">
            <a:avLst/>
          </a:prstGeom>
          <a:solidFill>
            <a:schemeClr val="tx1">
              <a:lumMod val="85000"/>
              <a:lumOff val="15000"/>
            </a:schemeClr>
          </a:solidFill>
        </p:spPr>
        <p:txBody>
          <a:bodyPr wrap="square">
            <a:spAutoFit/>
          </a:bodyPr>
          <a:lstStyle/>
          <a:p>
            <a:pPr algn="just"/>
            <a:r>
              <a:rPr lang="en-IN" dirty="0">
                <a:solidFill>
                  <a:srgbClr val="00FF99"/>
                </a:solidFill>
              </a:rPr>
              <a:t>The ALL and DISTINCT modifiers specify whether duplicate rows should be returned. ALL (the default) specifies that all matching rows should be returned, including duplicates. DISTINCT specifies removal of duplicate rows from the result set. It is an error to specify both modifiers. DISTINCTROW is a synonym for DISTINCT.</a:t>
            </a:r>
          </a:p>
        </p:txBody>
      </p:sp>
    </p:spTree>
    <p:extLst>
      <p:ext uri="{BB962C8B-B14F-4D97-AF65-F5344CB8AC3E}">
        <p14:creationId xmlns:p14="http://schemas.microsoft.com/office/powerpoint/2010/main" val="1901945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a:t>
            </a:r>
            <a:r>
              <a:rPr lang="en-US" sz="3200" b="1" i="1" dirty="0">
                <a:solidFill>
                  <a:srgbClr val="FFFF00"/>
                </a:solidFill>
                <a:latin typeface="Arial" pitchFamily="34" charset="0"/>
                <a:cs typeface="Arial" pitchFamily="34" charset="0"/>
              </a:rPr>
              <a:t>s</a:t>
            </a:r>
            <a:r>
              <a:rPr lang="en-US" sz="3200" b="1" i="1" dirty="0" smtClean="0">
                <a:solidFill>
                  <a:srgbClr val="FFFF00"/>
                </a:solidFill>
                <a:latin typeface="Arial" pitchFamily="34" charset="0"/>
                <a:cs typeface="Arial" pitchFamily="34" charset="0"/>
              </a:rPr>
              <a:t>tatement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2" name="Rectangle 1"/>
          <p:cNvSpPr/>
          <p:nvPr/>
        </p:nvSpPr>
        <p:spPr>
          <a:xfrm>
            <a:off x="3733800" y="740658"/>
            <a:ext cx="5257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DISTINCTROW is a synonym for DISTINCT.</a:t>
            </a:r>
          </a:p>
        </p:txBody>
      </p:sp>
      <p:sp>
        <p:nvSpPr>
          <p:cNvPr id="6" name="Rectangle 5"/>
          <p:cNvSpPr/>
          <p:nvPr/>
        </p:nvSpPr>
        <p:spPr>
          <a:xfrm>
            <a:off x="152400" y="4819471"/>
            <a:ext cx="8810502" cy="1200329"/>
          </a:xfrm>
          <a:prstGeom prst="rect">
            <a:avLst/>
          </a:prstGeom>
          <a:solidFill>
            <a:schemeClr val="tx1">
              <a:lumMod val="85000"/>
              <a:lumOff val="15000"/>
            </a:schemeClr>
          </a:solidFill>
        </p:spPr>
        <p:txBody>
          <a:bodyPr wrap="square">
            <a:spAutoFit/>
          </a:bodyPr>
          <a:lstStyle/>
          <a:p>
            <a:pPr algn="just"/>
            <a:r>
              <a:rPr lang="en-IN" dirty="0">
                <a:solidFill>
                  <a:srgbClr val="00FF99"/>
                </a:solidFill>
              </a:rPr>
              <a:t>The ALL and DISTINCT modifiers specify whether duplicate rows should be returned. ALL (the default) specifies that all matching rows should be returned, including duplicates. DISTINCT specifies removal of duplicate rows from the result set. It is an error to specify both modifiers. DISTINCTROW is a synonym for DISTINCT.</a:t>
            </a:r>
          </a:p>
        </p:txBody>
      </p:sp>
      <p:pic>
        <p:nvPicPr>
          <p:cNvPr id="10" name="Picture 9"/>
          <p:cNvPicPr>
            <a:picLocks noChangeAspect="1"/>
          </p:cNvPicPr>
          <p:nvPr/>
        </p:nvPicPr>
        <p:blipFill>
          <a:blip r:embed="rId2"/>
          <a:stretch>
            <a:fillRect/>
          </a:stretch>
        </p:blipFill>
        <p:spPr>
          <a:xfrm>
            <a:off x="252651" y="1511536"/>
            <a:ext cx="8644639" cy="3090666"/>
          </a:xfrm>
          <a:prstGeom prst="rect">
            <a:avLst/>
          </a:prstGeom>
        </p:spPr>
      </p:pic>
    </p:spTree>
    <p:extLst>
      <p:ext uri="{BB962C8B-B14F-4D97-AF65-F5344CB8AC3E}">
        <p14:creationId xmlns:p14="http://schemas.microsoft.com/office/powerpoint/2010/main" val="1710746735"/>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ORDER BY Clause</a:t>
            </a:r>
          </a:p>
        </p:txBody>
      </p:sp>
      <p:sp>
        <p:nvSpPr>
          <p:cNvPr id="3" name="Rectangle 2"/>
          <p:cNvSpPr/>
          <p:nvPr/>
        </p:nvSpPr>
        <p:spPr>
          <a:xfrm>
            <a:off x="304800" y="3581400"/>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You can sort on multiple columns, and you can sort different columns in different directions.</a:t>
            </a:r>
          </a:p>
        </p:txBody>
      </p:sp>
      <p:sp>
        <p:nvSpPr>
          <p:cNvPr id="4" name="Rectangle 3"/>
          <p:cNvSpPr/>
          <p:nvPr/>
        </p:nvSpPr>
        <p:spPr>
          <a:xfrm>
            <a:off x="304800" y="130314"/>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Nulls by default occur at the top, but you can use </a:t>
            </a:r>
            <a:r>
              <a:rPr lang="en-IN" sz="2000" b="1" i="1" dirty="0">
                <a:latin typeface="Segoe UI Light" panose="020B0502040204020203" pitchFamily="34" charset="0"/>
                <a:cs typeface="Segoe UI Light" panose="020B0502040204020203" pitchFamily="34" charset="0"/>
              </a:rPr>
              <a:t>IsNull</a:t>
            </a:r>
            <a:r>
              <a:rPr lang="en-IN" sz="2000" dirty="0">
                <a:latin typeface="Segoe UI Light" panose="020B0502040204020203" pitchFamily="34" charset="0"/>
                <a:cs typeface="Segoe UI Light" panose="020B0502040204020203" pitchFamily="34" charset="0"/>
              </a:rPr>
              <a:t> to assign default values, that will put it in the position you require.</a:t>
            </a:r>
          </a:p>
        </p:txBody>
      </p:sp>
      <p:sp>
        <p:nvSpPr>
          <p:cNvPr id="5" name="Rectangle 4"/>
          <p:cNvSpPr/>
          <p:nvPr/>
        </p:nvSpPr>
        <p:spPr>
          <a:xfrm>
            <a:off x="2057400" y="3124200"/>
            <a:ext cx="5181599" cy="421654"/>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To sort a result, use an ORDER BY clause.</a:t>
            </a:r>
          </a:p>
        </p:txBody>
      </p:sp>
      <p:sp>
        <p:nvSpPr>
          <p:cNvPr id="6" name="Rectangle 5"/>
          <p:cNvSpPr/>
          <p:nvPr/>
        </p:nvSpPr>
        <p:spPr>
          <a:xfrm>
            <a:off x="304800" y="4388381"/>
            <a:ext cx="85344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default sort order is ascending, with smallest values first. To sort in reverse (descending) order, add the </a:t>
            </a:r>
            <a:r>
              <a:rPr lang="en-IN" sz="2200" b="1" dirty="0">
                <a:latin typeface="Segoe UI Light" panose="020B0502040204020203" pitchFamily="34" charset="0"/>
                <a:ea typeface="Calibri" panose="020F0502020204030204" pitchFamily="34" charset="0"/>
                <a:cs typeface="Segoe UI Light" panose="020B0502040204020203" pitchFamily="34" charset="0"/>
              </a:rPr>
              <a:t>DESC</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to the name of the column you are sorting by.</a:t>
            </a:r>
          </a:p>
        </p:txBody>
      </p:sp>
      <p:sp>
        <p:nvSpPr>
          <p:cNvPr id="7" name="Rectangle 6"/>
          <p:cNvSpPr/>
          <p:nvPr/>
        </p:nvSpPr>
        <p:spPr>
          <a:xfrm>
            <a:off x="152400" y="5613266"/>
            <a:ext cx="8839200" cy="643533"/>
          </a:xfrm>
          <a:prstGeom prst="rect">
            <a:avLst/>
          </a:prstGeom>
        </p:spPr>
        <p:txBody>
          <a:bodyPr wrap="square">
            <a:spAutoFit/>
          </a:bodyPr>
          <a:lstStyle/>
          <a:p>
            <a:pPr marL="285750" indent="-285750">
              <a:buFont typeface="Arial" panose="020B0604020202020204" pitchFamily="34" charset="0"/>
              <a:buChar char="•"/>
            </a:pPr>
            <a:r>
              <a:rPr lang="en-IN" sz="2000" dirty="0">
                <a:solidFill>
                  <a:srgbClr val="0077AA"/>
                </a:solidFill>
                <a:latin typeface="Liberation Mono"/>
              </a:rPr>
              <a:t>SELECT</a:t>
            </a:r>
            <a:r>
              <a:rPr lang="en-IN" sz="2000" dirty="0">
                <a:solidFill>
                  <a:srgbClr val="000000"/>
                </a:solidFill>
                <a:latin typeface="Liberation Mono"/>
              </a:rPr>
              <a:t> id </a:t>
            </a:r>
            <a:r>
              <a:rPr lang="en-IN" sz="2000" dirty="0">
                <a:solidFill>
                  <a:srgbClr val="0077AA"/>
                </a:solidFill>
                <a:latin typeface="Liberation Mono"/>
              </a:rPr>
              <a:t>AS</a:t>
            </a:r>
            <a:r>
              <a:rPr lang="en-IN" sz="2000" dirty="0">
                <a:solidFill>
                  <a:srgbClr val="000000"/>
                </a:solidFill>
                <a:latin typeface="Liberation Mono"/>
              </a:rPr>
              <a:t> </a:t>
            </a:r>
            <a:r>
              <a:rPr lang="en-IN" sz="2000" dirty="0" smtClean="0">
                <a:solidFill>
                  <a:srgbClr val="669900"/>
                </a:solidFill>
                <a:latin typeface="Liberation Mono"/>
              </a:rPr>
              <a:t>'a'</a:t>
            </a:r>
            <a:r>
              <a:rPr lang="en-IN" sz="2000" dirty="0" smtClean="0">
                <a:solidFill>
                  <a:srgbClr val="000000"/>
                </a:solidFill>
                <a:latin typeface="Liberation Mono"/>
              </a:rPr>
              <a:t> </a:t>
            </a:r>
            <a:r>
              <a:rPr lang="en-IN" sz="2000" dirty="0">
                <a:solidFill>
                  <a:srgbClr val="0077AA"/>
                </a:solidFill>
                <a:latin typeface="Liberation Mono"/>
              </a:rPr>
              <a:t>FROM</a:t>
            </a:r>
            <a:r>
              <a:rPr lang="en-IN" sz="2000" dirty="0">
                <a:solidFill>
                  <a:srgbClr val="000000"/>
                </a:solidFill>
                <a:latin typeface="Liberation Mono"/>
              </a:rPr>
              <a:t> </a:t>
            </a:r>
            <a:r>
              <a:rPr lang="en-IN" sz="2000" i="1" dirty="0">
                <a:solidFill>
                  <a:srgbClr val="000000"/>
                </a:solidFill>
                <a:latin typeface="Liberation Mono"/>
              </a:rPr>
              <a:t>tbl_name</a:t>
            </a:r>
            <a:r>
              <a:rPr lang="en-IN" sz="2000" dirty="0">
                <a:solidFill>
                  <a:srgbClr val="000000"/>
                </a:solidFill>
                <a:latin typeface="Liberation Mono"/>
              </a:rPr>
              <a:t> </a:t>
            </a:r>
            <a:r>
              <a:rPr lang="en-IN" sz="2000" dirty="0" smtClean="0">
                <a:solidFill>
                  <a:srgbClr val="0077AA"/>
                </a:solidFill>
                <a:latin typeface="Liberation Mono"/>
              </a:rPr>
              <a:t>ORDER BY</a:t>
            </a:r>
            <a:r>
              <a:rPr lang="en-IN" sz="2000" dirty="0" smtClean="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a</a:t>
            </a:r>
            <a:r>
              <a:rPr lang="en-IN" sz="2000" dirty="0" smtClean="0">
                <a:solidFill>
                  <a:srgbClr val="999999"/>
                </a:solidFill>
                <a:latin typeface="Liberation Mono"/>
              </a:rPr>
              <a:t>`;</a:t>
            </a:r>
          </a:p>
          <a:p>
            <a:pPr marL="285750" indent="-285750">
              <a:buFont typeface="Arial" panose="020B0604020202020204" pitchFamily="34" charset="0"/>
              <a:buChar char="•"/>
            </a:pPr>
            <a:r>
              <a:rPr lang="en-IN" sz="2000" dirty="0">
                <a:solidFill>
                  <a:srgbClr val="0077AA"/>
                </a:solidFill>
                <a:latin typeface="Liberation Mono"/>
              </a:rPr>
              <a:t>SELECT</a:t>
            </a:r>
            <a:r>
              <a:rPr lang="en-IN" sz="2000" dirty="0">
                <a:solidFill>
                  <a:srgbClr val="000000"/>
                </a:solidFill>
                <a:latin typeface="Liberation Mono"/>
              </a:rPr>
              <a:t> id </a:t>
            </a:r>
            <a:r>
              <a:rPr lang="en-IN" sz="2000" dirty="0">
                <a:solidFill>
                  <a:srgbClr val="0077AA"/>
                </a:solidFill>
                <a:latin typeface="Liberation Mono"/>
              </a:rPr>
              <a:t>AS</a:t>
            </a:r>
            <a:r>
              <a:rPr lang="en-IN" sz="2000" dirty="0">
                <a:solidFill>
                  <a:srgbClr val="000000"/>
                </a:solidFill>
                <a:latin typeface="Liberation Mono"/>
              </a:rPr>
              <a:t> </a:t>
            </a:r>
            <a:r>
              <a:rPr lang="en-IN" sz="2000" dirty="0" smtClean="0">
                <a:solidFill>
                  <a:srgbClr val="669900"/>
                </a:solidFill>
                <a:latin typeface="Liberation Mono"/>
              </a:rPr>
              <a:t>'a</a:t>
            </a:r>
            <a:r>
              <a:rPr lang="en-IN" sz="2000" dirty="0">
                <a:solidFill>
                  <a:srgbClr val="669900"/>
                </a:solidFill>
                <a:latin typeface="Liberation Mono"/>
              </a:rPr>
              <a:t>'</a:t>
            </a:r>
            <a:r>
              <a:rPr lang="en-IN" sz="2000" dirty="0" smtClean="0">
                <a:solidFill>
                  <a:srgbClr val="669900"/>
                </a:solidFill>
                <a:latin typeface="Liberation Mono"/>
              </a:rPr>
              <a:t> </a:t>
            </a:r>
            <a:r>
              <a:rPr lang="en-IN" sz="2000" dirty="0" smtClean="0">
                <a:solidFill>
                  <a:srgbClr val="0077AA"/>
                </a:solidFill>
                <a:latin typeface="Liberation Mono"/>
              </a:rPr>
              <a:t>FROM</a:t>
            </a:r>
            <a:r>
              <a:rPr lang="en-IN" sz="2000" dirty="0" smtClean="0">
                <a:solidFill>
                  <a:srgbClr val="000000"/>
                </a:solidFill>
                <a:latin typeface="Liberation Mono"/>
              </a:rPr>
              <a:t> </a:t>
            </a:r>
            <a:r>
              <a:rPr lang="en-IN" sz="2000" i="1" dirty="0">
                <a:solidFill>
                  <a:srgbClr val="000000"/>
                </a:solidFill>
                <a:latin typeface="Liberation Mono"/>
              </a:rPr>
              <a:t>tbl_name</a:t>
            </a:r>
            <a:r>
              <a:rPr lang="en-IN" sz="2000" dirty="0">
                <a:solidFill>
                  <a:srgbClr val="000000"/>
                </a:solidFill>
                <a:latin typeface="Liberation Mono"/>
              </a:rPr>
              <a:t> </a:t>
            </a:r>
            <a:r>
              <a:rPr lang="en-IN" sz="2000" dirty="0">
                <a:solidFill>
                  <a:srgbClr val="0077AA"/>
                </a:solidFill>
                <a:latin typeface="Liberation Mono"/>
              </a:rPr>
              <a:t>ORDER </a:t>
            </a:r>
            <a:r>
              <a:rPr lang="en-IN" sz="2000" dirty="0" smtClean="0">
                <a:solidFill>
                  <a:srgbClr val="0077AA"/>
                </a:solidFill>
                <a:latin typeface="Liberation Mono"/>
              </a:rPr>
              <a:t>BY</a:t>
            </a:r>
            <a:r>
              <a:rPr lang="en-IN" sz="2000" dirty="0" smtClean="0">
                <a:solidFill>
                  <a:srgbClr val="000000"/>
                </a:solidFill>
                <a:latin typeface="Liberation Mono"/>
              </a:rPr>
              <a:t> </a:t>
            </a:r>
            <a:r>
              <a:rPr lang="en-IN" sz="2000" dirty="0">
                <a:solidFill>
                  <a:srgbClr val="669900"/>
                </a:solidFill>
                <a:latin typeface="Liberation Mono"/>
              </a:rPr>
              <a:t>'a</a:t>
            </a:r>
            <a:r>
              <a:rPr lang="en-IN" sz="2000" dirty="0" smtClean="0">
                <a:solidFill>
                  <a:srgbClr val="669900"/>
                </a:solidFill>
                <a:latin typeface="Liberation Mono"/>
              </a:rPr>
              <a:t>'</a:t>
            </a:r>
            <a:r>
              <a:rPr lang="en-IN" sz="2000" dirty="0" smtClean="0">
                <a:solidFill>
                  <a:srgbClr val="999999"/>
                </a:solidFill>
                <a:latin typeface="Liberation Mono"/>
              </a:rPr>
              <a:t>;</a:t>
            </a:r>
            <a:endParaRPr lang="en-IN" sz="2000" dirty="0"/>
          </a:p>
        </p:txBody>
      </p:sp>
      <p:sp>
        <p:nvSpPr>
          <p:cNvPr id="8" name="Rectangle 7"/>
          <p:cNvSpPr/>
          <p:nvPr/>
        </p:nvSpPr>
        <p:spPr>
          <a:xfrm>
            <a:off x="152400" y="944289"/>
            <a:ext cx="8763000" cy="707886"/>
          </a:xfrm>
          <a:prstGeom prst="rect">
            <a:avLst/>
          </a:prstGeom>
        </p:spPr>
        <p:txBody>
          <a:bodyPr wrap="square">
            <a:spAutoFit/>
          </a:bodyPr>
          <a:lstStyle/>
          <a:p>
            <a:pPr algn="just"/>
            <a:r>
              <a:rPr lang="en-IN" sz="2000" dirty="0">
                <a:solidFill>
                  <a:schemeClr val="accent3">
                    <a:lumMod val="75000"/>
                  </a:schemeClr>
                </a:solidFill>
              </a:rPr>
              <a:t>The </a:t>
            </a:r>
            <a:r>
              <a:rPr lang="en-IN" sz="2000" i="1" dirty="0">
                <a:solidFill>
                  <a:schemeClr val="accent3">
                    <a:lumMod val="75000"/>
                  </a:schemeClr>
                </a:solidFill>
              </a:rPr>
              <a:t>ISNULL()</a:t>
            </a:r>
            <a:r>
              <a:rPr lang="en-IN" sz="2000" dirty="0">
                <a:solidFill>
                  <a:schemeClr val="accent3">
                    <a:lumMod val="75000"/>
                  </a:schemeClr>
                </a:solidFill>
              </a:rPr>
              <a:t> function tests whether an expression is NULL. If expression is a NULL value, the ISNULL() function returns 1. Otherwise, it returns 0.</a:t>
            </a:r>
          </a:p>
        </p:txBody>
      </p:sp>
      <p:pic>
        <p:nvPicPr>
          <p:cNvPr id="9" name="Picture 8"/>
          <p:cNvPicPr>
            <a:picLocks noChangeAspect="1"/>
          </p:cNvPicPr>
          <p:nvPr/>
        </p:nvPicPr>
        <p:blipFill>
          <a:blip r:embed="rId2"/>
          <a:stretch>
            <a:fillRect/>
          </a:stretch>
        </p:blipFill>
        <p:spPr>
          <a:xfrm>
            <a:off x="228599" y="1721399"/>
            <a:ext cx="7997003" cy="440781"/>
          </a:xfrm>
          <a:prstGeom prst="rect">
            <a:avLst/>
          </a:prstGeom>
        </p:spPr>
      </p:pic>
    </p:spTree>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ORDER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47974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[ORDER BY {col_name | expr | position}  [ASC | DESC], ...]</a:t>
            </a:r>
          </a:p>
        </p:txBody>
      </p:sp>
      <p:sp>
        <p:nvSpPr>
          <p:cNvPr id="3" name="Rectangle 2"/>
          <p:cNvSpPr/>
          <p:nvPr/>
        </p:nvSpPr>
        <p:spPr>
          <a:xfrm>
            <a:off x="141514" y="4953000"/>
            <a:ext cx="8860971" cy="1323439"/>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If the ASC or DESC modifier is not provided in the ORDER BY clause, the results will be sorted by expression in ascending order. This is equivalent to ORDER BY expression ASC</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The ORDER BY clause can be used in a SELECT statement, SELECT LIMIT statement, </a:t>
            </a:r>
            <a:r>
              <a:rPr lang="en-IN" sz="1600" dirty="0" smtClean="0">
                <a:latin typeface="Arial" panose="020B0604020202020204" pitchFamily="34" charset="0"/>
                <a:cs typeface="Arial" panose="020B0604020202020204" pitchFamily="34" charset="0"/>
              </a:rPr>
              <a:t>Update LIMIT, and </a:t>
            </a:r>
            <a:r>
              <a:rPr lang="en-IN" sz="1600" dirty="0">
                <a:latin typeface="Arial" panose="020B0604020202020204" pitchFamily="34" charset="0"/>
                <a:cs typeface="Arial" panose="020B0604020202020204" pitchFamily="34" charset="0"/>
              </a:rPr>
              <a:t>DELETE LIMIT statement in MySQL.</a:t>
            </a:r>
          </a:p>
        </p:txBody>
      </p:sp>
      <p:sp>
        <p:nvSpPr>
          <p:cNvPr id="6" name="Rectangle 5"/>
          <p:cNvSpPr/>
          <p:nvPr/>
        </p:nvSpPr>
        <p:spPr>
          <a:xfrm>
            <a:off x="165100" y="680590"/>
            <a:ext cx="8839199" cy="830997"/>
          </a:xfrm>
          <a:prstGeom prst="rect">
            <a:avLst/>
          </a:prstGeom>
          <a:solidFill>
            <a:srgbClr val="E0D612"/>
          </a:solidFill>
        </p:spPr>
        <p:txBody>
          <a:bodyPr wrap="square">
            <a:spAutoFit/>
          </a:bodyPr>
          <a:lstStyle/>
          <a:p>
            <a:r>
              <a:rPr lang="en-IN" sz="2400" dirty="0">
                <a:latin typeface="Segoe UI Light" panose="020B0502040204020203" pitchFamily="34" charset="0"/>
                <a:cs typeface="Segoe UI Light" panose="020B0502040204020203" pitchFamily="34" charset="0"/>
              </a:rPr>
              <a:t>When doing an ORDER BY, NULL values are presented first if you do ORDER BY ... ASC and last if you do ORDER BY ... DESC.</a:t>
            </a:r>
          </a:p>
        </p:txBody>
      </p:sp>
      <p:sp>
        <p:nvSpPr>
          <p:cNvPr id="2" name="Rectangle 1"/>
          <p:cNvSpPr/>
          <p:nvPr/>
        </p:nvSpPr>
        <p:spPr>
          <a:xfrm>
            <a:off x="152400" y="2695307"/>
            <a:ext cx="8826498" cy="2031325"/>
          </a:xfrm>
          <a:prstGeom prst="rect">
            <a:avLst/>
          </a:prstGeom>
        </p:spPr>
        <p:txBody>
          <a:bodyPr wrap="square">
            <a:spAutoFit/>
          </a:bodyPr>
          <a:lstStyle/>
          <a:p>
            <a:pPr>
              <a:lnSpc>
                <a:spcPct val="150000"/>
              </a:lnSpc>
            </a:pPr>
            <a:r>
              <a:rPr lang="en-IN" sz="2400" b="1" i="1" dirty="0">
                <a:solidFill>
                  <a:srgbClr val="E01E1E"/>
                </a:solidFill>
              </a:rPr>
              <a:t>"Ordered by attributes A1, A2, …"</a:t>
            </a:r>
            <a:endParaRPr lang="en-IN" sz="2000" b="1" i="1" dirty="0">
              <a:solidFill>
                <a:srgbClr val="E01E1E"/>
              </a:solidFill>
            </a:endParaRPr>
          </a:p>
          <a:p>
            <a:pPr marL="285750" indent="-285750">
              <a:lnSpc>
                <a:spcPct val="150000"/>
              </a:lnSpc>
              <a:buFont typeface="Arial" panose="020B0604020202020204" pitchFamily="34" charset="0"/>
              <a:buChar char="•"/>
            </a:pPr>
            <a:r>
              <a:rPr lang="en-IN" sz="2000" dirty="0">
                <a:solidFill>
                  <a:schemeClr val="bg2">
                    <a:lumMod val="50000"/>
                  </a:schemeClr>
                </a:solidFill>
              </a:rPr>
              <a:t>Tuples are sorted by specified attributes</a:t>
            </a:r>
          </a:p>
          <a:p>
            <a:pPr marL="285750" indent="-285750">
              <a:lnSpc>
                <a:spcPct val="150000"/>
              </a:lnSpc>
              <a:buFont typeface="Arial" panose="020B0604020202020204" pitchFamily="34" charset="0"/>
              <a:buChar char="•"/>
            </a:pPr>
            <a:r>
              <a:rPr lang="en-IN" sz="2000" dirty="0">
                <a:solidFill>
                  <a:schemeClr val="bg2">
                    <a:lumMod val="50000"/>
                  </a:schemeClr>
                </a:solidFill>
              </a:rPr>
              <a:t>Results are sorted by A1 first</a:t>
            </a:r>
          </a:p>
          <a:p>
            <a:pPr marL="285750" indent="-285750">
              <a:lnSpc>
                <a:spcPct val="150000"/>
              </a:lnSpc>
              <a:buFont typeface="Arial" panose="020B0604020202020204" pitchFamily="34" charset="0"/>
              <a:buChar char="•"/>
            </a:pPr>
            <a:r>
              <a:rPr lang="en-IN" sz="2000" dirty="0">
                <a:solidFill>
                  <a:schemeClr val="bg2">
                    <a:lumMod val="50000"/>
                  </a:schemeClr>
                </a:solidFill>
              </a:rPr>
              <a:t>Within each value of A1, results are sorted by A2</a:t>
            </a:r>
          </a:p>
        </p:txBody>
      </p:sp>
    </p:spTree>
    <p:extLst>
      <p:ext uri="{BB962C8B-B14F-4D97-AF65-F5344CB8AC3E}">
        <p14:creationId xmlns:p14="http://schemas.microsoft.com/office/powerpoint/2010/main" val="2427937762"/>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ORDER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49514"/>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[ORDER BY {col_name | expr | position}  [ASC | DESC], ...]</a:t>
            </a:r>
          </a:p>
        </p:txBody>
      </p:sp>
      <p:sp>
        <p:nvSpPr>
          <p:cNvPr id="2" name="Rectangle 1"/>
          <p:cNvSpPr/>
          <p:nvPr/>
        </p:nvSpPr>
        <p:spPr>
          <a:xfrm>
            <a:off x="152400" y="703183"/>
            <a:ext cx="8839200"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a:t>
            </a:r>
            <a:r>
              <a:rPr lang="en-IN" b="1" dirty="0" smtClean="0">
                <a:latin typeface="Arial" panose="020B0604020202020204" pitchFamily="34" charset="0"/>
                <a:cs typeface="Arial" panose="020B0604020202020204" pitchFamily="34" charset="0"/>
              </a:rPr>
              <a:t>ORDER </a:t>
            </a:r>
            <a:r>
              <a:rPr lang="en-IN" b="1" dirty="0">
                <a:latin typeface="Arial" panose="020B0604020202020204" pitchFamily="34" charset="0"/>
                <a:cs typeface="Arial" panose="020B0604020202020204" pitchFamily="34" charset="0"/>
              </a:rPr>
              <a:t>BY clause is used to sort the records in your result set.</a:t>
            </a:r>
          </a:p>
        </p:txBody>
      </p:sp>
      <p:sp>
        <p:nvSpPr>
          <p:cNvPr id="6" name="Rectangle 5"/>
          <p:cNvSpPr/>
          <p:nvPr/>
        </p:nvSpPr>
        <p:spPr>
          <a:xfrm>
            <a:off x="59871" y="2356591"/>
            <a:ext cx="9024257" cy="3968009"/>
          </a:xfrm>
          <a:prstGeom prst="rect">
            <a:avLst/>
          </a:prstGeom>
        </p:spPr>
        <p:txBody>
          <a:bodyPr wrap="square">
            <a:spAutoFit/>
          </a:bodyPr>
          <a:lstStyle/>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latin typeface="Arial" panose="020B0604020202020204" pitchFamily="34" charset="0"/>
                <a:ea typeface="Times New Roman" panose="02020603050405020304" pitchFamily="18" charset="0"/>
              </a:rPr>
              <a:t>COMM</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latin typeface="Arial" panose="020B0604020202020204" pitchFamily="34" charset="0"/>
                <a:ea typeface="Times New Roman" panose="02020603050405020304" pitchFamily="18" charset="0"/>
              </a:rPr>
              <a:t>COMM</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chemeClr val="accent5">
                    <a:lumMod val="75000"/>
                  </a:schemeClr>
                </a:solidFill>
                <a:latin typeface="Arial" panose="020B0604020202020204" pitchFamily="34" charset="0"/>
                <a:ea typeface="Times New Roman" panose="02020603050405020304" pitchFamily="18" charset="0"/>
              </a:rPr>
              <a:t>is null</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1700" dirty="0" smtClean="0">
                <a:latin typeface="Arial" panose="020B0604020202020204" pitchFamily="34" charset="0"/>
                <a:cs typeface="Arial" panose="020B0604020202020204" pitchFamily="34" charset="0"/>
              </a:rPr>
              <a:t>ENAME, </a:t>
            </a:r>
            <a:r>
              <a:rPr lang="en-IN" sz="1700" dirty="0" smtClean="0">
                <a:solidFill>
                  <a:srgbClr val="DD4A68"/>
                </a:solidFill>
                <a:latin typeface="Arial" panose="020B0604020202020204" pitchFamily="34" charset="0"/>
                <a:ea typeface="Times New Roman" panose="02020603050405020304" pitchFamily="18" charset="0"/>
              </a:rPr>
              <a:t>length</a:t>
            </a:r>
            <a:r>
              <a:rPr lang="en-IN" sz="1700" dirty="0" smtClean="0">
                <a:solidFill>
                  <a:schemeClr val="bg1">
                    <a:lumMod val="65000"/>
                  </a:schemeClr>
                </a:solidFill>
                <a:latin typeface="Arial" panose="020B0604020202020204" pitchFamily="34" charset="0"/>
                <a:cs typeface="Arial" panose="020B0604020202020204" pitchFamily="34" charset="0"/>
              </a:rPr>
              <a:t>(</a:t>
            </a:r>
            <a:r>
              <a:rPr lang="en-IN" sz="1700" dirty="0" smtClean="0">
                <a:latin typeface="Arial" panose="020B0604020202020204" pitchFamily="34" charset="0"/>
                <a:cs typeface="Arial" panose="020B0604020202020204" pitchFamily="34" charset="0"/>
              </a:rPr>
              <a:t>ENAME</a:t>
            </a:r>
            <a:r>
              <a:rPr lang="en-IN" sz="1700" dirty="0" smtClean="0">
                <a:solidFill>
                  <a:schemeClr val="bg1">
                    <a:lumMod val="65000"/>
                  </a:schemeClr>
                </a:solidFill>
                <a:latin typeface="Arial" panose="020B0604020202020204" pitchFamily="34" charset="0"/>
                <a:cs typeface="Arial" panose="020B0604020202020204" pitchFamily="34" charset="0"/>
              </a:rPr>
              <a:t>)</a:t>
            </a:r>
            <a:r>
              <a:rPr lang="en-IN" sz="1700" dirty="0" smtClean="0">
                <a:latin typeface="Arial" panose="020B0604020202020204" pitchFamily="34" charset="0"/>
                <a:cs typeface="Arial" panose="020B0604020202020204" pitchFamily="34"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length</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ENAME</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latin typeface="Arial" panose="020B0604020202020204" pitchFamily="34" charset="0"/>
                <a:ea typeface="Times New Roman" panose="02020603050405020304" pitchFamily="18" charset="0"/>
              </a:rPr>
              <a:t>ENAME</a:t>
            </a:r>
            <a:r>
              <a:rPr lang="en-IN" sz="1700" dirty="0" smtClean="0">
                <a:solidFill>
                  <a:srgbClr val="DD4A68"/>
                </a:solidFill>
                <a:latin typeface="Arial" panose="020B0604020202020204" pitchFamily="34" charset="0"/>
                <a:ea typeface="Times New Roman" panose="02020603050405020304" pitchFamily="18" charset="0"/>
              </a:rPr>
              <a:t> desc</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US" sz="1700" dirty="0" smtClean="0">
                <a:solidFill>
                  <a:srgbClr val="DD4A68"/>
                </a:solidFill>
                <a:latin typeface="Arial" panose="020B0604020202020204" pitchFamily="34" charset="0"/>
                <a:ea typeface="Times New Roman" panose="02020603050405020304" pitchFamily="18" charset="0"/>
              </a:rPr>
              <a:t>IF</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JOB</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chemeClr val="accent5">
                    <a:lumMod val="75000"/>
                  </a:schemeClr>
                </a:solidFill>
                <a:latin typeface="Arial" panose="020B0604020202020204" pitchFamily="34" charset="0"/>
                <a:ea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‘manager'</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3</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a:solidFill>
                  <a:srgbClr val="DD4A68"/>
                </a:solidFill>
                <a:latin typeface="Arial" panose="020B0604020202020204" pitchFamily="34" charset="0"/>
                <a:ea typeface="Times New Roman" panose="02020603050405020304" pitchFamily="18" charset="0"/>
              </a:rPr>
              <a:t> </a:t>
            </a:r>
            <a:r>
              <a:rPr lang="en-US" sz="1700" dirty="0" smtClean="0">
                <a:solidFill>
                  <a:srgbClr val="DD4A68"/>
                </a:solidFill>
                <a:latin typeface="Arial" panose="020B0604020202020204" pitchFamily="34" charset="0"/>
                <a:ea typeface="Times New Roman" panose="02020603050405020304" pitchFamily="18" charset="0"/>
              </a:rPr>
              <a:t>IF</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JOB</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chemeClr val="accent5">
                    <a:lumMod val="75000"/>
                  </a:schemeClr>
                </a:solidFill>
                <a:latin typeface="Arial" panose="020B0604020202020204" pitchFamily="34" charset="0"/>
                <a:ea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'salesman'</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2</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latin typeface="Arial" panose="020B0604020202020204" pitchFamily="34" charset="0"/>
                <a:ea typeface="Times New Roman" panose="02020603050405020304" pitchFamily="18" charset="0"/>
              </a:rPr>
              <a:t>null</a:t>
            </a:r>
            <a:r>
              <a:rPr lang="en-IN" sz="1700" dirty="0" smtClean="0">
                <a:solidFill>
                  <a:schemeClr val="bg1">
                    <a:lumMod val="65000"/>
                  </a:schemeClr>
                </a:solidFill>
                <a:latin typeface="Arial" panose="020B0604020202020204" pitchFamily="34" charset="0"/>
                <a:ea typeface="Times New Roman" panose="02020603050405020304" pitchFamily="18" charset="0"/>
              </a:rPr>
              <a:t>))</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US" sz="1700" dirty="0" smtClean="0">
                <a:solidFill>
                  <a:srgbClr val="DD4A68"/>
                </a:solidFill>
                <a:latin typeface="Arial" panose="020B0604020202020204" pitchFamily="34" charset="0"/>
                <a:ea typeface="Times New Roman" panose="02020603050405020304" pitchFamily="18" charset="0"/>
              </a:rPr>
              <a:t>FIELD</a:t>
            </a:r>
            <a:r>
              <a:rPr lang="en-US" sz="1700" dirty="0" smtClean="0">
                <a:solidFill>
                  <a:schemeClr val="bg1">
                    <a:lumMod val="65000"/>
                  </a:schemeClr>
                </a:solidFill>
                <a:latin typeface="Arial" panose="020B0604020202020204" pitchFamily="34" charset="0"/>
                <a:ea typeface="Times New Roman" panose="02020603050405020304" pitchFamily="18" charset="0"/>
              </a:rPr>
              <a:t>(</a:t>
            </a:r>
            <a:r>
              <a:rPr lang="en-US" sz="1700" dirty="0" smtClean="0">
                <a:latin typeface="Arial" panose="020B0604020202020204" pitchFamily="34" charset="0"/>
                <a:ea typeface="Times New Roman" panose="02020603050405020304" pitchFamily="18" charset="0"/>
              </a:rPr>
              <a:t>JOB</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US" sz="1700" dirty="0" smtClean="0">
                <a:solidFill>
                  <a:srgbClr val="DD4A68"/>
                </a:solidFill>
                <a:latin typeface="Arial" panose="020B0604020202020204" pitchFamily="34" charset="0"/>
                <a:ea typeface="Times New Roman" panose="02020603050405020304" pitchFamily="18" charset="0"/>
              </a:rPr>
              <a:t> </a:t>
            </a:r>
            <a:r>
              <a:rPr lang="en-US" sz="1700" dirty="0">
                <a:solidFill>
                  <a:srgbClr val="92D050"/>
                </a:solidFill>
                <a:latin typeface="Arial" panose="020B0604020202020204" pitchFamily="34" charset="0"/>
                <a:ea typeface="Times New Roman" panose="02020603050405020304" pitchFamily="18" charset="0"/>
              </a:rPr>
              <a:t>'manager'</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DD4A68"/>
                </a:solidFill>
                <a:latin typeface="Arial" panose="020B0604020202020204" pitchFamily="34" charset="0"/>
                <a:ea typeface="Times New Roman" panose="02020603050405020304" pitchFamily="18" charset="0"/>
              </a:rPr>
              <a:t> </a:t>
            </a:r>
            <a:r>
              <a:rPr lang="en-US" sz="1700" dirty="0">
                <a:solidFill>
                  <a:srgbClr val="92D050"/>
                </a:solidFill>
                <a:latin typeface="Arial" panose="020B0604020202020204" pitchFamily="34" charset="0"/>
                <a:ea typeface="Times New Roman" panose="02020603050405020304" pitchFamily="18" charset="0"/>
              </a:rPr>
              <a:t>'salesman</a:t>
            </a:r>
            <a:r>
              <a:rPr lang="en-US" sz="1700" dirty="0" smtClean="0">
                <a:solidFill>
                  <a:srgbClr val="92D050"/>
                </a:solidFill>
                <a:latin typeface="Arial" panose="020B0604020202020204" pitchFamily="34" charset="0"/>
                <a:ea typeface="Times New Roman" panose="02020603050405020304" pitchFamily="18" charset="0"/>
              </a:rPr>
              <a:t>'</a:t>
            </a:r>
            <a:r>
              <a:rPr lang="en-US" sz="1700" dirty="0" smtClean="0">
                <a:solidFill>
                  <a:schemeClr val="bg1">
                    <a:lumMod val="65000"/>
                  </a:schemeClr>
                </a:solidFill>
                <a:latin typeface="Arial" panose="020B0604020202020204" pitchFamily="34" charset="0"/>
                <a:ea typeface="Times New Roman" panose="02020603050405020304" pitchFamily="18" charset="0"/>
              </a:rPr>
              <a:t>)</a:t>
            </a:r>
            <a:endParaRPr lang="en-US" sz="1700" dirty="0" smtClean="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ISNULL</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COMM</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latin typeface="Arial" panose="020B0604020202020204" pitchFamily="34" charset="0"/>
                <a:ea typeface="Times New Roman" panose="02020603050405020304" pitchFamily="18" charset="0"/>
              </a:rPr>
              <a:t>COMM</a:t>
            </a:r>
          </a:p>
          <a:p>
            <a:pPr marL="285750" indent="-285750">
              <a:lnSpc>
                <a:spcPct val="150000"/>
              </a:lnSpc>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ENAME `</a:t>
            </a:r>
            <a:r>
              <a:rPr lang="en-IN" sz="1700" dirty="0">
                <a:solidFill>
                  <a:srgbClr val="000000"/>
                </a:solidFill>
                <a:latin typeface="Arial" panose="020B0604020202020204" pitchFamily="34" charset="0"/>
                <a:ea typeface="Times New Roman" panose="02020603050405020304" pitchFamily="18" charset="0"/>
              </a:rPr>
              <a:t>e` </a:t>
            </a: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EMP</a:t>
            </a:r>
            <a:r>
              <a:rPr lang="en-IN" sz="1700" dirty="0" smtClean="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a:solidFill>
                  <a:srgbClr val="DD4A68"/>
                </a:solidFill>
                <a:latin typeface="Arial" panose="020B0604020202020204" pitchFamily="34" charset="0"/>
                <a:ea typeface="Times New Roman" panose="02020603050405020304" pitchFamily="18" charset="0"/>
              </a:rPr>
              <a:t>`e</a:t>
            </a:r>
            <a:r>
              <a:rPr lang="en-IN" sz="1700" dirty="0" smtClean="0">
                <a:solidFill>
                  <a:srgbClr val="DD4A68"/>
                </a:solidFill>
                <a:latin typeface="Arial" panose="020B0604020202020204" pitchFamily="34" charset="0"/>
                <a:ea typeface="Times New Roman" panose="02020603050405020304" pitchFamily="18" charset="0"/>
              </a:rPr>
              <a:t>`</a:t>
            </a:r>
            <a:endParaRPr lang="en-IN" sz="1700" dirty="0" smtClean="0">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ENAME `</a:t>
            </a:r>
            <a:r>
              <a:rPr lang="en-IN" sz="1700" dirty="0">
                <a:solidFill>
                  <a:srgbClr val="000000"/>
                </a:solidFill>
                <a:latin typeface="Arial" panose="020B0604020202020204" pitchFamily="34" charset="0"/>
                <a:ea typeface="Times New Roman" panose="02020603050405020304" pitchFamily="18" charset="0"/>
              </a:rPr>
              <a:t>e` </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000000"/>
                </a:solidFill>
                <a:latin typeface="Arial" panose="020B0604020202020204" pitchFamily="34" charset="0"/>
                <a:ea typeface="Times New Roman" panose="02020603050405020304" pitchFamily="18" charset="0"/>
              </a:rPr>
              <a:t>EMP</a:t>
            </a:r>
            <a:r>
              <a:rPr lang="en-IN" sz="1700" dirty="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e</a:t>
            </a:r>
            <a:endParaRPr lang="en-IN" sz="1700" dirty="0" smtClean="0">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ENAME </a:t>
            </a:r>
            <a:r>
              <a:rPr lang="en-IN" sz="1700" dirty="0" smtClean="0">
                <a:latin typeface="Arial" panose="020B0604020202020204" pitchFamily="34" charset="0"/>
                <a:ea typeface="Times New Roman" panose="02020603050405020304" pitchFamily="18" charset="0"/>
              </a:rPr>
              <a:t>'e</a:t>
            </a:r>
            <a:r>
              <a:rPr lang="en-IN" sz="1700" dirty="0">
                <a:latin typeface="Arial" panose="020B0604020202020204" pitchFamily="34" charset="0"/>
                <a:ea typeface="Times New Roman" panose="02020603050405020304" pitchFamily="18" charset="0"/>
              </a:rPr>
              <a:t>'</a:t>
            </a:r>
            <a:r>
              <a:rPr lang="en-IN" sz="1700" dirty="0" smtClean="0">
                <a:solidFill>
                  <a:srgbClr val="000000"/>
                </a:solidFill>
                <a:latin typeface="Arial" panose="020B0604020202020204" pitchFamily="34" charset="0"/>
                <a:ea typeface="Times New Roman" panose="02020603050405020304" pitchFamily="18" charset="0"/>
              </a:rPr>
              <a:t> </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000000"/>
                </a:solidFill>
                <a:latin typeface="Arial" panose="020B0604020202020204" pitchFamily="34" charset="0"/>
                <a:ea typeface="Times New Roman" panose="02020603050405020304" pitchFamily="18" charset="0"/>
              </a:rPr>
              <a:t>EMP</a:t>
            </a:r>
            <a:r>
              <a:rPr lang="en-IN" sz="1700" dirty="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'e'</a:t>
            </a:r>
            <a:endParaRPr lang="en-IN" sz="1700" dirty="0">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285618820"/>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WHERE </a:t>
            </a: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4079809"/>
            <a:ext cx="8839200" cy="1635191"/>
          </a:xfrm>
          <a:prstGeom prst="rect">
            <a:avLst/>
          </a:prstGeom>
          <a:solidFill>
            <a:schemeClr val="accent4">
              <a:lumMod val="75000"/>
            </a:schemeClr>
          </a:solidFill>
        </p:spPr>
        <p:txBody>
          <a:bodyPr wrap="square">
            <a:spAutoFit/>
          </a:bodyPr>
          <a:lstStyle/>
          <a:p>
            <a:pPr>
              <a:lnSpc>
                <a:spcPct val="107000"/>
              </a:lnSpc>
              <a:spcAft>
                <a:spcPts val="0"/>
              </a:spcAft>
            </a:pPr>
            <a:r>
              <a:rPr lang="en-IN" b="1" dirty="0" smtClean="0">
                <a:latin typeface="Arial" panose="020B0604020202020204" pitchFamily="34" charset="0"/>
                <a:ea typeface="Calibri" panose="020F0502020204030204" pitchFamily="34" charset="0"/>
                <a:cs typeface="Arial" panose="020B0604020202020204" pitchFamily="34" charset="0"/>
              </a:rPr>
              <a:t>Expressions </a:t>
            </a:r>
            <a:r>
              <a:rPr lang="en-IN" b="1" dirty="0">
                <a:latin typeface="Arial" panose="020B0604020202020204" pitchFamily="34" charset="0"/>
                <a:ea typeface="Calibri" panose="020F0502020204030204" pitchFamily="34" charset="0"/>
                <a:cs typeface="Arial" panose="020B0604020202020204" pitchFamily="34" charset="0"/>
              </a:rPr>
              <a:t>in WHERE clause can </a:t>
            </a:r>
            <a:r>
              <a:rPr lang="en-IN" b="1" dirty="0" smtClean="0">
                <a:latin typeface="Arial" panose="020B0604020202020204" pitchFamily="34" charset="0"/>
                <a:ea typeface="Calibri" panose="020F0502020204030204" pitchFamily="34" charset="0"/>
                <a:cs typeface="Arial" panose="020B0604020202020204" pitchFamily="34" charset="0"/>
              </a:rPr>
              <a:t>use</a:t>
            </a:r>
            <a:endParaRPr lang="en-IN" b="1"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spcAft>
                <a:spcPts val="0"/>
              </a:spcAft>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Arithmetic</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spcAft>
                <a:spcPts val="0"/>
              </a:spcAft>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Comparison</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Logical</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o</a:t>
            </a:r>
            <a:r>
              <a:rPr lang="en-IN" i="1" dirty="0" smtClean="0">
                <a:latin typeface="Arial" panose="020B0604020202020204" pitchFamily="34" charset="0"/>
                <a:ea typeface="Calibri" panose="020F0502020204030204" pitchFamily="34" charset="0"/>
                <a:cs typeface="Arial" panose="020B0604020202020204" pitchFamily="34" charset="0"/>
              </a:rPr>
              <a:t>perators</a:t>
            </a:r>
            <a:endParaRPr lang="en-IN" i="1" dirty="0">
              <a:latin typeface="Arial" panose="020B0604020202020204" pitchFamily="34" charset="0"/>
              <a:cs typeface="Arial" panose="020B0604020202020204" pitchFamily="34" charset="0"/>
            </a:endParaRPr>
          </a:p>
        </p:txBody>
      </p:sp>
      <p:sp>
        <p:nvSpPr>
          <p:cNvPr id="4" name="Rectangle 3"/>
          <p:cNvSpPr/>
          <p:nvPr/>
        </p:nvSpPr>
        <p:spPr>
          <a:xfrm>
            <a:off x="152400" y="193609"/>
            <a:ext cx="8839200" cy="1635191"/>
          </a:xfrm>
          <a:prstGeom prst="rect">
            <a:avLst/>
          </a:prstGeom>
          <a:solidFill>
            <a:srgbClr val="E8F97F"/>
          </a:solidFill>
        </p:spPr>
        <p:txBody>
          <a:bodyPr wrap="square">
            <a:spAutoFit/>
          </a:bodyPr>
          <a:lstStyle/>
          <a:p>
            <a:pPr>
              <a:lnSpc>
                <a:spcPct val="107000"/>
              </a:lnSpc>
            </a:pPr>
            <a:r>
              <a:rPr lang="en-IN" dirty="0">
                <a:latin typeface="Arial" panose="020B0604020202020204" pitchFamily="34" charset="0"/>
                <a:ea typeface="Calibri" panose="020F0502020204030204" pitchFamily="34" charset="0"/>
                <a:cs typeface="Arial" panose="020B0604020202020204" pitchFamily="34" charset="0"/>
              </a:rPr>
              <a:t>In </a:t>
            </a:r>
            <a:r>
              <a:rPr lang="en-IN" b="1" dirty="0">
                <a:latin typeface="Arial" panose="020B0604020202020204" pitchFamily="34" charset="0"/>
                <a:ea typeface="Calibri" panose="020F0502020204030204" pitchFamily="34" charset="0"/>
                <a:cs typeface="Arial" panose="020B0604020202020204" pitchFamily="34" charset="0"/>
              </a:rPr>
              <a:t>WHERE</a:t>
            </a:r>
            <a:r>
              <a:rPr lang="en-IN" dirty="0">
                <a:latin typeface="Arial" panose="020B0604020202020204" pitchFamily="34" charset="0"/>
                <a:ea typeface="Calibri" panose="020F0502020204030204" pitchFamily="34" charset="0"/>
                <a:cs typeface="Arial" panose="020B0604020202020204" pitchFamily="34" charset="0"/>
              </a:rPr>
              <a:t> clause operations can be performed </a:t>
            </a:r>
            <a:r>
              <a:rPr lang="en-IN" dirty="0" smtClean="0">
                <a:latin typeface="Arial" panose="020B0604020202020204" pitchFamily="34" charset="0"/>
                <a:ea typeface="Calibri" panose="020F0502020204030204" pitchFamily="34" charset="0"/>
                <a:cs typeface="Arial" panose="020B0604020202020204" pitchFamily="34" charset="0"/>
              </a:rPr>
              <a:t>using…</a:t>
            </a:r>
            <a:endParaRPr lang="en-IN"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CONSTANTS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TABLE</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columns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FUNCTION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calls (PRE-DEFINED / UDF)</a:t>
            </a:r>
            <a:endParaRPr lang="en-IN" i="1" dirty="0">
              <a:latin typeface="Arial" panose="020B0604020202020204" pitchFamily="34" charset="0"/>
              <a:ea typeface="Calibri" panose="020F0502020204030204" pitchFamily="34" charset="0"/>
              <a:cs typeface="Arial" panose="020B0604020202020204" pitchFamily="34" charset="0"/>
            </a:endParaRPr>
          </a:p>
        </p:txBody>
      </p:sp>
      <p:sp>
        <p:nvSpPr>
          <p:cNvPr id="5" name="Rectangle 4"/>
          <p:cNvSpPr/>
          <p:nvPr/>
        </p:nvSpPr>
        <p:spPr>
          <a:xfrm>
            <a:off x="152400" y="3059025"/>
            <a:ext cx="8839200" cy="750975"/>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The WHERE Clause is used when you want to retrieve specific information from a table excluding other irrelevant data.</a:t>
            </a:r>
          </a:p>
        </p:txBody>
      </p:sp>
    </p:spTree>
    <p:extLst>
      <p:ext uri="{BB962C8B-B14F-4D97-AF65-F5344CB8AC3E}">
        <p14:creationId xmlns:p14="http://schemas.microsoft.com/office/powerpoint/2010/main" val="2290982805"/>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061842585"/>
              </p:ext>
            </p:extLst>
          </p:nvPr>
        </p:nvGraphicFramePr>
        <p:xfrm>
          <a:off x="152400" y="259588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 &lt;&gt;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pic>
        <p:nvPicPr>
          <p:cNvPr id="4" name="Picture 3"/>
          <p:cNvPicPr>
            <a:picLocks noChangeAspect="1"/>
          </p:cNvPicPr>
          <p:nvPr/>
        </p:nvPicPr>
        <p:blipFill>
          <a:blip r:embed="rId2"/>
          <a:stretch>
            <a:fillRect/>
          </a:stretch>
        </p:blipFill>
        <p:spPr>
          <a:xfrm>
            <a:off x="152400" y="5638800"/>
            <a:ext cx="5362575" cy="342900"/>
          </a:xfrm>
          <a:prstGeom prst="rect">
            <a:avLst/>
          </a:prstGeom>
        </p:spPr>
      </p:pic>
      <p:pic>
        <p:nvPicPr>
          <p:cNvPr id="7" name="Picture 6"/>
          <p:cNvPicPr>
            <a:picLocks noChangeAspect="1"/>
          </p:cNvPicPr>
          <p:nvPr/>
        </p:nvPicPr>
        <p:blipFill>
          <a:blip r:embed="rId3"/>
          <a:stretch>
            <a:fillRect/>
          </a:stretch>
        </p:blipFill>
        <p:spPr>
          <a:xfrm>
            <a:off x="228600" y="6096000"/>
            <a:ext cx="4629150" cy="285750"/>
          </a:xfrm>
          <a:prstGeom prst="rect">
            <a:avLst/>
          </a:prstGeom>
        </p:spPr>
      </p:pic>
    </p:spTree>
    <p:extLst>
      <p:ext uri="{BB962C8B-B14F-4D97-AF65-F5344CB8AC3E}">
        <p14:creationId xmlns:p14="http://schemas.microsoft.com/office/powerpoint/2010/main" val="139947438"/>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183385212"/>
              </p:ext>
            </p:extLst>
          </p:nvPr>
        </p:nvGraphicFramePr>
        <p:xfrm>
          <a:off x="152400" y="2555240"/>
          <a:ext cx="8839200" cy="148336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Logical Operators</a:t>
                      </a:r>
                    </a:p>
                  </a:txBody>
                  <a:tcPr/>
                </a:tc>
                <a:tc hMerge="1">
                  <a:txBody>
                    <a:bodyPr/>
                    <a:lstStyle/>
                    <a:p>
                      <a:endParaRPr lang="en-IN" dirty="0"/>
                    </a:p>
                  </a:txBody>
                  <a:tcP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AND, &amp;&amp;</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Logical AND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1 AND 1;</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OR, ||</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Logical OR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1 OR 1;</a:t>
                      </a: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NOT, !</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Negates value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NOT 1;</a:t>
                      </a: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4" name="Rectangle 3"/>
          <p:cNvSpPr/>
          <p:nvPr/>
        </p:nvSpPr>
        <p:spPr>
          <a:xfrm>
            <a:off x="152400" y="4217075"/>
            <a:ext cx="8839200" cy="2031325"/>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a:t>
            </a:r>
            <a:r>
              <a:rPr lang="en-IN" sz="1400" b="1" dirty="0" smtClean="0">
                <a:latin typeface="Arial" panose="020B0604020202020204" pitchFamily="34" charset="0"/>
                <a:cs typeface="Arial" panose="020B0604020202020204" pitchFamily="34" charset="0"/>
              </a:rPr>
              <a:t>AND.</a:t>
            </a:r>
            <a:r>
              <a:rPr lang="en-IN" sz="1400" dirty="0" smtClean="0">
                <a:latin typeface="Arial" panose="020B0604020202020204" pitchFamily="34" charset="0"/>
                <a:cs typeface="Arial" panose="020B0604020202020204" pitchFamily="34" charset="0"/>
              </a:rPr>
              <a:t> </a:t>
            </a:r>
            <a:r>
              <a:rPr lang="en-IN" sz="1400" dirty="0">
                <a:latin typeface="Arial" panose="020B0604020202020204" pitchFamily="34" charset="0"/>
                <a:cs typeface="Arial" panose="020B0604020202020204" pitchFamily="34" charset="0"/>
              </a:rPr>
              <a:t>Evaluates to 1 if all operands are nonzero and not NULL, to 0 if one or more operands are 0, otherwise NULL is returned</a:t>
            </a:r>
            <a:r>
              <a:rPr lang="en-IN" sz="14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OR.</a:t>
            </a:r>
            <a:r>
              <a:rPr lang="en-IN" sz="1400"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r>
              <a:rPr lang="en-IN" sz="14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NOT.</a:t>
            </a:r>
            <a:r>
              <a:rPr lang="en-IN" sz="1400" dirty="0">
                <a:latin typeface="Arial" panose="020B0604020202020204" pitchFamily="34" charset="0"/>
                <a:cs typeface="Arial" panose="020B0604020202020204" pitchFamily="34" charset="0"/>
              </a:rPr>
              <a:t> Evaluates to 1 if the operand is 0, to 0 if the operand is nonzero, and NOT NULL returns NULL.</a:t>
            </a:r>
          </a:p>
        </p:txBody>
      </p:sp>
    </p:spTree>
    <p:extLst>
      <p:ext uri="{BB962C8B-B14F-4D97-AF65-F5344CB8AC3E}">
        <p14:creationId xmlns:p14="http://schemas.microsoft.com/office/powerpoint/2010/main" val="4091968451"/>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1192373735"/>
              </p:ext>
            </p:extLst>
          </p:nvPr>
        </p:nvGraphicFramePr>
        <p:xfrm>
          <a:off x="152400" y="2819400"/>
          <a:ext cx="8839200" cy="3048000"/>
        </p:xfrm>
        <a:graphic>
          <a:graphicData uri="http://schemas.openxmlformats.org/drawingml/2006/table">
            <a:tbl>
              <a:tblPr firstRow="1" bandRow="1">
                <a:tableStyleId>{7E9639D4-E3E2-4D34-9284-5A2195B3D0D7}</a:tableStyleId>
              </a:tblPr>
              <a:tblGrid>
                <a:gridCol w="2971800"/>
                <a:gridCol w="58674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 NULL</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 value test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 NOT NULL</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NULL value test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ISNULL(expr)</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If expr is NULL, ISNULL() returns 1, otherwise it returns 0.</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STRCMP(expr1,expr2)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STRCMP() returns 0 if the strings are the same, -1 if the first argument is smaller than the second according to the current sort order, and 1 otherwise.</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LEAST(value1,value2,...)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With two or more arguments, returns the smallest argument.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GREATEST(value1,value2,...)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With two or more arguments, returns the largest argument.</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Tree>
    <p:extLst>
      <p:ext uri="{BB962C8B-B14F-4D97-AF65-F5344CB8AC3E}">
        <p14:creationId xmlns:p14="http://schemas.microsoft.com/office/powerpoint/2010/main" val="8877053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695813"/>
            <a:ext cx="8839200" cy="3323987"/>
          </a:xfrm>
          <a:prstGeom prst="rect">
            <a:avLst/>
          </a:prstGeom>
        </p:spPr>
        <p:txBody>
          <a:bodyPr wrap="square">
            <a:spAutoFit/>
          </a:bodyPr>
          <a:lstStyle/>
          <a:p>
            <a:r>
              <a:rPr lang="en-IN" sz="2400" b="1" dirty="0" smtClean="0">
                <a:solidFill>
                  <a:srgbClr val="EDE701"/>
                </a:solidFill>
                <a:latin typeface="Arial" panose="020B0604020202020204" pitchFamily="34" charset="0"/>
                <a:cs typeface="Arial" panose="020B0604020202020204" pitchFamily="34" charset="0"/>
              </a:rPr>
              <a:t>Relational </a:t>
            </a:r>
            <a:r>
              <a:rPr lang="en-IN" sz="2400" b="1" dirty="0">
                <a:solidFill>
                  <a:srgbClr val="EDE701"/>
                </a:solidFill>
                <a:latin typeface="Arial" panose="020B0604020202020204" pitchFamily="34" charset="0"/>
                <a:cs typeface="Arial" panose="020B0604020202020204" pitchFamily="34" charset="0"/>
              </a:rPr>
              <a:t>tables have six properties: </a:t>
            </a:r>
            <a:endParaRPr lang="en-IN" sz="2400" b="1" dirty="0" smtClean="0">
              <a:solidFill>
                <a:srgbClr val="EDE701"/>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Values </a:t>
            </a:r>
            <a:r>
              <a:rPr lang="en-IN" sz="2000" dirty="0">
                <a:solidFill>
                  <a:schemeClr val="tx1">
                    <a:lumMod val="50000"/>
                    <a:lumOff val="50000"/>
                  </a:schemeClr>
                </a:solidFill>
              </a:rPr>
              <a:t>are </a:t>
            </a:r>
            <a:r>
              <a:rPr lang="en-IN" sz="2000" dirty="0" smtClean="0">
                <a:solidFill>
                  <a:schemeClr val="tx1">
                    <a:lumMod val="50000"/>
                    <a:lumOff val="50000"/>
                  </a:schemeClr>
                </a:solidFill>
              </a:rPr>
              <a:t>atomic.</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Column </a:t>
            </a:r>
            <a:r>
              <a:rPr lang="en-IN" sz="2000" dirty="0">
                <a:solidFill>
                  <a:schemeClr val="tx1">
                    <a:lumMod val="50000"/>
                    <a:lumOff val="50000"/>
                  </a:schemeClr>
                </a:solidFill>
              </a:rPr>
              <a:t>values are of the same </a:t>
            </a:r>
            <a:r>
              <a:rPr lang="en-IN" sz="2000" dirty="0" smtClean="0">
                <a:solidFill>
                  <a:schemeClr val="tx1">
                    <a:lumMod val="50000"/>
                    <a:lumOff val="50000"/>
                  </a:schemeClr>
                </a:solidFill>
              </a:rPr>
              <a:t>kind.</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row is </a:t>
            </a:r>
            <a:r>
              <a:rPr lang="en-IN" sz="2000" dirty="0" smtClean="0">
                <a:solidFill>
                  <a:schemeClr val="tx1">
                    <a:lumMod val="50000"/>
                    <a:lumOff val="50000"/>
                  </a:schemeClr>
                </a:solidFill>
              </a:rPr>
              <a:t>unique.</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columns is </a:t>
            </a:r>
            <a:r>
              <a:rPr lang="en-IN" sz="2000" dirty="0" smtClean="0">
                <a:solidFill>
                  <a:schemeClr val="tx1">
                    <a:lumMod val="50000"/>
                    <a:lumOff val="50000"/>
                  </a:schemeClr>
                </a:solidFill>
              </a:rPr>
              <a:t>insignificant – </a:t>
            </a:r>
            <a:r>
              <a:rPr lang="en-IN" dirty="0" smtClean="0">
                <a:solidFill>
                  <a:schemeClr val="tx1">
                    <a:lumMod val="50000"/>
                    <a:lumOff val="50000"/>
                  </a:schemeClr>
                </a:solidFill>
              </a:rPr>
              <a:t>(unimportant)</a:t>
            </a:r>
            <a:r>
              <a:rPr lang="en-IN" sz="2000" dirty="0" smtClean="0">
                <a:solidFill>
                  <a:schemeClr val="tx1">
                    <a:lumMod val="50000"/>
                    <a:lumOff val="50000"/>
                  </a:schemeClr>
                </a:solidFill>
              </a:rPr>
              <a:t>.</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rows is </a:t>
            </a:r>
            <a:r>
              <a:rPr lang="en-IN" sz="2000" dirty="0" smtClean="0">
                <a:solidFill>
                  <a:schemeClr val="tx1">
                    <a:lumMod val="50000"/>
                    <a:lumOff val="50000"/>
                  </a:schemeClr>
                </a:solidFill>
              </a:rPr>
              <a:t>insignificant</a:t>
            </a:r>
            <a:r>
              <a:rPr lang="en-IN" sz="2400" dirty="0">
                <a:solidFill>
                  <a:schemeClr val="tx1">
                    <a:lumMod val="50000"/>
                    <a:lumOff val="50000"/>
                  </a:schemeClr>
                </a:solidFill>
              </a:rPr>
              <a:t> </a:t>
            </a:r>
            <a:r>
              <a:rPr lang="en-IN" sz="2000" dirty="0">
                <a:solidFill>
                  <a:schemeClr val="tx1">
                    <a:lumMod val="50000"/>
                    <a:lumOff val="50000"/>
                  </a:schemeClr>
                </a:solidFill>
              </a:rPr>
              <a:t>–</a:t>
            </a:r>
            <a:r>
              <a:rPr lang="en-IN" sz="2400" dirty="0">
                <a:solidFill>
                  <a:schemeClr val="tx1">
                    <a:lumMod val="50000"/>
                    <a:lumOff val="50000"/>
                  </a:schemeClr>
                </a:solidFill>
              </a:rPr>
              <a:t> </a:t>
            </a:r>
            <a:r>
              <a:rPr lang="en-IN" dirty="0">
                <a:solidFill>
                  <a:schemeClr val="tx1">
                    <a:lumMod val="50000"/>
                    <a:lumOff val="50000"/>
                  </a:schemeClr>
                </a:solidFill>
              </a:rPr>
              <a:t>(unimportant).</a:t>
            </a:r>
            <a:endParaRPr lang="en-IN" dirty="0" smtClean="0">
              <a:solidFill>
                <a:schemeClr val="tx1">
                  <a:lumMod val="50000"/>
                  <a:lumOff val="50000"/>
                </a:schemeClr>
              </a:solidFill>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column must have a unique name</a:t>
            </a:r>
            <a:r>
              <a:rPr lang="en-IN" sz="2000" dirty="0" smtClean="0">
                <a:solidFill>
                  <a:schemeClr val="tx1">
                    <a:lumMod val="50000"/>
                    <a:lumOff val="50000"/>
                  </a:schemeClr>
                </a:solidFill>
              </a:rPr>
              <a:t>.</a:t>
            </a:r>
            <a:endParaRPr lang="en-IN" sz="2000" dirty="0">
              <a:solidFill>
                <a:schemeClr val="tx1">
                  <a:lumMod val="50000"/>
                  <a:lumOff val="50000"/>
                </a:schemeClr>
              </a:solidFill>
            </a:endParaRPr>
          </a:p>
        </p:txBody>
      </p:sp>
      <p:sp>
        <p:nvSpPr>
          <p:cNvPr id="3" name="Rectangle 2"/>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smtClean="0">
                <a:solidFill>
                  <a:srgbClr val="FFFF00"/>
                </a:solidFill>
                <a:latin typeface="Arial" panose="020B0604020202020204" pitchFamily="34" charset="0"/>
                <a:cs typeface="Arial" panose="020B0604020202020204" pitchFamily="34" charset="0"/>
              </a:rPr>
              <a:t>properties of relational table</a:t>
            </a:r>
            <a:endParaRPr lang="en-IN" sz="3600" dirty="0">
              <a:solidFill>
                <a:srgbClr val="FFFF00"/>
              </a:solidFill>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795709793"/>
              </p:ext>
            </p:extLst>
          </p:nvPr>
        </p:nvGraphicFramePr>
        <p:xfrm>
          <a:off x="304800" y="762000"/>
          <a:ext cx="4267200" cy="1887294"/>
        </p:xfrm>
        <a:graphic>
          <a:graphicData uri="http://schemas.openxmlformats.org/drawingml/2006/table">
            <a:tbl>
              <a:tblPr firstRow="1" bandRow="1">
                <a:tableStyleId>{5940675A-B579-460E-94D1-54222C63F5DA}</a:tableStyleId>
              </a:tblPr>
              <a:tblGrid>
                <a:gridCol w="1371600"/>
                <a:gridCol w="2895600"/>
              </a:tblGrid>
              <a:tr h="403934">
                <a:tc>
                  <a:txBody>
                    <a:bodyPr/>
                    <a:lstStyle/>
                    <a:p>
                      <a:pPr algn="ctr"/>
                      <a:r>
                        <a:rPr lang="en-IN" dirty="0" smtClean="0"/>
                        <a:t>ID</a:t>
                      </a:r>
                      <a:endParaRPr lang="en-IN" dirty="0"/>
                    </a:p>
                  </a:txBody>
                  <a:tcPr>
                    <a:solidFill>
                      <a:srgbClr val="FFFF00"/>
                    </a:solidFill>
                  </a:tcPr>
                </a:tc>
                <a:tc>
                  <a:txBody>
                    <a:bodyPr/>
                    <a:lstStyle/>
                    <a:p>
                      <a:pPr algn="ctr"/>
                      <a:r>
                        <a:rPr lang="en-IN" dirty="0" smtClean="0"/>
                        <a:t>firstName</a:t>
                      </a:r>
                      <a:endParaRPr lang="en-IN" dirty="0"/>
                    </a:p>
                  </a:txBody>
                  <a:tcPr>
                    <a:solidFill>
                      <a:srgbClr val="FFFF00"/>
                    </a:solidFill>
                  </a:tcPr>
                </a:tc>
              </a:tr>
              <a:tr h="370840">
                <a:tc>
                  <a:txBody>
                    <a:bodyPr/>
                    <a:lstStyle/>
                    <a:p>
                      <a:pPr algn="ctr"/>
                      <a:r>
                        <a:rPr lang="en-IN" dirty="0" smtClean="0"/>
                        <a:t>1</a:t>
                      </a:r>
                      <a:endParaRPr lang="en-IN" dirty="0"/>
                    </a:p>
                  </a:txBody>
                  <a:tcPr/>
                </a:tc>
                <a:tc>
                  <a:txBody>
                    <a:bodyPr/>
                    <a:lstStyle/>
                    <a:p>
                      <a:r>
                        <a:rPr lang="en-IN" dirty="0" smtClean="0"/>
                        <a:t>Saleel Bagde</a:t>
                      </a:r>
                      <a:endParaRPr lang="en-IN" dirty="0"/>
                    </a:p>
                  </a:txBody>
                  <a:tcPr/>
                </a:tc>
              </a:tr>
              <a:tr h="370840">
                <a:tc>
                  <a:txBody>
                    <a:bodyPr/>
                    <a:lstStyle/>
                    <a:p>
                      <a:pPr algn="ctr"/>
                      <a:r>
                        <a:rPr lang="en-IN" dirty="0" smtClean="0"/>
                        <a:t>2</a:t>
                      </a:r>
                      <a:endParaRPr lang="en-IN" dirty="0"/>
                    </a:p>
                  </a:txBody>
                  <a:tcPr/>
                </a:tc>
                <a:tc>
                  <a:txBody>
                    <a:bodyPr/>
                    <a:lstStyle/>
                    <a:p>
                      <a:r>
                        <a:rPr lang="en-IN" dirty="0" smtClean="0"/>
                        <a:t>Sharmin</a:t>
                      </a:r>
                      <a:endParaRPr lang="en-IN" dirty="0"/>
                    </a:p>
                  </a:txBody>
                  <a:tcPr/>
                </a:tc>
              </a:tr>
              <a:tr h="370840">
                <a:tc>
                  <a:txBody>
                    <a:bodyPr/>
                    <a:lstStyle/>
                    <a:p>
                      <a:pPr algn="ctr"/>
                      <a:r>
                        <a:rPr lang="en-IN" dirty="0" smtClean="0"/>
                        <a:t>3</a:t>
                      </a:r>
                      <a:endParaRPr lang="en-IN" dirty="0"/>
                    </a:p>
                  </a:txBody>
                  <a:tcPr/>
                </a:tc>
                <a:tc>
                  <a:txBody>
                    <a:bodyPr/>
                    <a:lstStyle/>
                    <a:p>
                      <a:r>
                        <a:rPr lang="en-IN" dirty="0" smtClean="0"/>
                        <a:t>Vrushali</a:t>
                      </a:r>
                      <a:endParaRPr lang="en-IN" dirty="0"/>
                    </a:p>
                  </a:txBody>
                  <a:tcPr/>
                </a:tc>
              </a:tr>
              <a:tr h="370840">
                <a:tc>
                  <a:txBody>
                    <a:bodyPr/>
                    <a:lstStyle/>
                    <a:p>
                      <a:pPr algn="ctr"/>
                      <a:r>
                        <a:rPr lang="en-IN" dirty="0" smtClean="0"/>
                        <a:t>4</a:t>
                      </a:r>
                      <a:endParaRPr lang="en-IN" dirty="0"/>
                    </a:p>
                  </a:txBody>
                  <a:tcPr/>
                </a:tc>
                <a:tc>
                  <a:txBody>
                    <a:bodyPr/>
                    <a:lstStyle/>
                    <a:p>
                      <a:r>
                        <a:rPr lang="en-IN" dirty="0" smtClean="0"/>
                        <a:t>Ruhan</a:t>
                      </a:r>
                      <a:endParaRPr lang="en-IN" dirty="0"/>
                    </a:p>
                  </a:txBody>
                  <a:tcPr/>
                </a:tc>
              </a:tr>
            </a:tbl>
          </a:graphicData>
        </a:graphic>
      </p:graphicFrame>
    </p:spTree>
    <p:extLst>
      <p:ext uri="{BB962C8B-B14F-4D97-AF65-F5344CB8AC3E}">
        <p14:creationId xmlns:p14="http://schemas.microsoft.com/office/powerpoint/2010/main" val="4158934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028519673"/>
              </p:ext>
            </p:extLst>
          </p:nvPr>
        </p:nvGraphicFramePr>
        <p:xfrm>
          <a:off x="152400" y="2819400"/>
          <a:ext cx="8839200" cy="301244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BETWEEN ... AND ...</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within a range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NOT BETWEEN ... AND ...</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not within a range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IN (value,...)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within a set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NOT IN (value,...)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not within a set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LIKE pat [ESCAPE '</a:t>
                      </a:r>
                      <a:r>
                        <a:rPr lang="en-IN" sz="1600" dirty="0" err="1" smtClean="0">
                          <a:solidFill>
                            <a:srgbClr val="005E74"/>
                          </a:solidFill>
                          <a:latin typeface="Arial" panose="020B0604020202020204" pitchFamily="34" charset="0"/>
                          <a:cs typeface="Arial" panose="020B0604020202020204" pitchFamily="34" charset="0"/>
                        </a:rPr>
                        <a:t>escape_char</a:t>
                      </a:r>
                      <a:r>
                        <a:rPr lang="en-IN" sz="1600" dirty="0" smtClean="0">
                          <a:solidFill>
                            <a:srgbClr val="005E74"/>
                          </a:solidFill>
                          <a:latin typeface="Arial" panose="020B0604020202020204" pitchFamily="34" charset="0"/>
                          <a:cs typeface="Arial" panose="020B0604020202020204" pitchFamily="34" charset="0"/>
                        </a:rPr>
                        <a:t>']</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Pattern matching using an SQL pattern. Returns 1 (TRUE) or 0 (FALSE). If either expr or pat is NULL, the result is NULL.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NOT LIKE pat [ESCAPE '</a:t>
                      </a:r>
                      <a:r>
                        <a:rPr lang="en-IN" sz="1600" dirty="0" err="1" smtClean="0">
                          <a:solidFill>
                            <a:srgbClr val="005E74"/>
                          </a:solidFill>
                          <a:latin typeface="Arial" panose="020B0604020202020204" pitchFamily="34" charset="0"/>
                          <a:cs typeface="Arial" panose="020B0604020202020204" pitchFamily="34" charset="0"/>
                        </a:rPr>
                        <a:t>escape_char</a:t>
                      </a:r>
                      <a:r>
                        <a:rPr lang="en-IN" sz="1600" dirty="0" smtClean="0">
                          <a:solidFill>
                            <a:srgbClr val="005E74"/>
                          </a:solidFill>
                          <a:latin typeface="Arial" panose="020B0604020202020204" pitchFamily="34" charset="0"/>
                          <a:cs typeface="Arial" panose="020B0604020202020204" pitchFamily="34" charset="0"/>
                        </a:rPr>
                        <a:t>']</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Negation of simple pattern matching.</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139534799"/>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493496343"/>
              </p:ext>
            </p:extLst>
          </p:nvPr>
        </p:nvGraphicFramePr>
        <p:xfrm>
          <a:off x="152400" y="2819400"/>
          <a:ext cx="8839200" cy="111252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Group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[expr]…)</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solidFill>
                            <a:srgbClr val="005E74"/>
                          </a:solidFill>
                          <a:latin typeface="Arial" panose="020B0604020202020204" pitchFamily="34" charset="0"/>
                          <a:cs typeface="Arial" panose="020B0604020202020204" pitchFamily="34" charset="0"/>
                        </a:rPr>
                        <a:t>ROW(expr, [expr]…)</a:t>
                      </a: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4237672"/>
            <a:ext cx="8839200" cy="1477328"/>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a:latin typeface="Arial" panose="020B0604020202020204" pitchFamily="34" charset="0"/>
                <a:ea typeface="Times New Roman" panose="02020603050405020304" pitchFamily="18"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EMP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ea typeface="Times New Roman" panose="02020603050405020304" pitchFamily="18" charset="0"/>
                <a:cs typeface="Arial" panose="020B0604020202020204" pitchFamily="34" charset="0"/>
              </a:rPr>
              <a:t>PWD</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IN" dirty="0" smtClean="0">
                <a:latin typeface="Arial" panose="020B0604020202020204" pitchFamily="34"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cs typeface="Arial" panose="020B0604020202020204" pitchFamily="34" charset="0"/>
              </a:rPr>
              <a:t> PWD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DEPT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latin typeface="Arial" panose="020B0604020202020204" pitchFamily="34" charset="0"/>
                <a:ea typeface="Times New Roman" panose="02020603050405020304" pitchFamily="18" charset="0"/>
                <a:cs typeface="Arial" panose="020B0604020202020204" pitchFamily="34"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92D050"/>
                </a:solidFill>
                <a:latin typeface="Arial" panose="020B0604020202020204" pitchFamily="34" charset="0"/>
                <a:ea typeface="Times New Roman" panose="02020603050405020304" pitchFamily="18" charset="0"/>
                <a:cs typeface="Arial" panose="020B0604020202020204" pitchFamily="34" charset="0"/>
              </a:rPr>
              <a:t>30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a:latin typeface="Arial" panose="020B0604020202020204" pitchFamily="34" charset="0"/>
                <a:ea typeface="Times New Roman" panose="02020603050405020304" pitchFamily="18"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EMP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ROW </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ea typeface="Times New Roman" panose="02020603050405020304" pitchFamily="18" charset="0"/>
                <a:cs typeface="Arial" panose="020B0604020202020204" pitchFamily="34" charset="0"/>
              </a:rPr>
              <a:t>PWD</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IN" dirty="0" smtClean="0">
                <a:latin typeface="Arial" panose="020B0604020202020204" pitchFamily="34"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cs typeface="Arial" panose="020B0604020202020204" pitchFamily="34" charset="0"/>
              </a:rPr>
              <a:t> PWD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DEPT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latin typeface="Arial" panose="020B0604020202020204" pitchFamily="34" charset="0"/>
                <a:ea typeface="Times New Roman" panose="02020603050405020304" pitchFamily="18" charset="0"/>
                <a:cs typeface="Arial" panose="020B0604020202020204" pitchFamily="34"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92D050"/>
                </a:solidFill>
                <a:latin typeface="Arial" panose="020B0604020202020204" pitchFamily="34" charset="0"/>
                <a:ea typeface="Times New Roman" panose="02020603050405020304" pitchFamily="18" charset="0"/>
                <a:cs typeface="Arial" panose="020B0604020202020204" pitchFamily="34" charset="0"/>
              </a:rPr>
              <a:t>30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4800600" y="3821668"/>
            <a:ext cx="3962400" cy="369332"/>
          </a:xfrm>
          <a:prstGeom prst="rect">
            <a:avLst/>
          </a:prstGeom>
          <a:solidFill>
            <a:schemeClr val="accent4">
              <a:lumMod val="75000"/>
            </a:schemeClr>
          </a:solidFill>
        </p:spPr>
        <p:txBody>
          <a:bodyPr wrap="square">
            <a:spAutoFit/>
          </a:bodyPr>
          <a:lstStyle/>
          <a:p>
            <a:r>
              <a:rPr lang="en-IN" dirty="0" smtClean="0">
                <a:latin typeface="Arial" panose="020B0604020202020204" pitchFamily="34" charset="0"/>
                <a:cs typeface="Arial" panose="020B0604020202020204" pitchFamily="34" charset="0"/>
              </a:rPr>
              <a:t>Note: Both the statements are same.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9364523"/>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3751917077"/>
              </p:ext>
            </p:extLst>
          </p:nvPr>
        </p:nvGraphicFramePr>
        <p:xfrm>
          <a:off x="152400" y="2819400"/>
          <a:ext cx="8839200" cy="177292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COALESCE(value,...)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first non-NULL value in the list, or NULL if there are no non-NULL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600" kern="1200" dirty="0" smtClean="0">
                          <a:solidFill>
                            <a:srgbClr val="005E74"/>
                          </a:solidFill>
                          <a:latin typeface="Arial" panose="020B0604020202020204" pitchFamily="34" charset="0"/>
                          <a:ea typeface="+mn-ea"/>
                          <a:cs typeface="Arial" panose="020B0604020202020204" pitchFamily="34" charset="0"/>
                        </a:rPr>
                        <a:t>INTERVAL(N,N1,N2,N3,...)</a:t>
                      </a:r>
                      <a:endParaRPr kumimoji="0" lang="en-IN" sz="1600" kern="1200" dirty="0">
                        <a:solidFill>
                          <a:srgbClr val="005E74"/>
                        </a:solidFill>
                        <a:latin typeface="Arial" panose="020B0604020202020204" pitchFamily="34" charset="0"/>
                        <a:ea typeface="+mn-ea"/>
                        <a:cs typeface="Arial" panose="020B0604020202020204" pitchFamily="34" charset="0"/>
                      </a:endParaRPr>
                    </a:p>
                  </a:txBody>
                  <a:tcPr anchor="ctr"/>
                </a:tc>
                <a:tc>
                  <a:txBody>
                    <a:bodyPr/>
                    <a:lstStyle/>
                    <a:p>
                      <a:r>
                        <a:rPr kumimoji="0" lang="en-IN" sz="1600" kern="1200" dirty="0" smtClean="0">
                          <a:solidFill>
                            <a:schemeClr val="tx1"/>
                          </a:solidFill>
                          <a:latin typeface="Arial" panose="020B0604020202020204" pitchFamily="34" charset="0"/>
                          <a:ea typeface="+mn-ea"/>
                          <a:cs typeface="Arial" panose="020B0604020202020204" pitchFamily="34" charset="0"/>
                        </a:rPr>
                        <a:t>Returns 0 if N &lt; N1, 1 if N &lt; N2 and so on or -1 if N is NULL. All arguments are treated as integers. It is required that N1 &lt; N2 &lt; N3 &lt; ... &lt; Nn for this function to work correctly.</a:t>
                      </a:r>
                      <a:endParaRPr kumimoji="0" lang="en-IN" sz="1600"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
        <p:nvSpPr>
          <p:cNvPr id="7" name="Rectangle 6"/>
          <p:cNvSpPr/>
          <p:nvPr/>
        </p:nvSpPr>
        <p:spPr>
          <a:xfrm>
            <a:off x="152400" y="4953000"/>
            <a:ext cx="8839200" cy="646331"/>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IN" dirty="0" smtClean="0"/>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JOB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'MANAGER</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FF0000"/>
                </a:solidFill>
                <a:latin typeface="Arial" panose="020B0604020202020204" pitchFamily="34" charset="0"/>
                <a:ea typeface="Times New Roman" panose="02020603050405020304" pitchFamily="18" charset="0"/>
              </a:rPr>
              <a:t>UNION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IN" dirty="0" smtClean="0"/>
              <a:t>EMP</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JOB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'SALESMAN'</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3680069024"/>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IS NULL / IS NOT NULL</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723900" y="3172361"/>
            <a:ext cx="7696200" cy="2246769"/>
          </a:xfrm>
          <a:prstGeom prst="rect">
            <a:avLst/>
          </a:prstGeom>
          <a:solidFill>
            <a:schemeClr val="tx1">
              <a:lumMod val="85000"/>
              <a:lumOff val="15000"/>
            </a:schemeClr>
          </a:solidFill>
        </p:spPr>
        <p:txBody>
          <a:bodyPr wrap="square">
            <a:spAutoFit/>
          </a:bodyPr>
          <a:lstStyle/>
          <a:p>
            <a:pPr marL="285750" indent="-285750" algn="just">
              <a:buFont typeface="Arial" panose="020B0604020202020204" pitchFamily="34" charset="0"/>
              <a:buChar char="•"/>
            </a:pPr>
            <a:r>
              <a:rPr lang="en-IN" sz="2000" dirty="0">
                <a:solidFill>
                  <a:srgbClr val="00FF99"/>
                </a:solidFill>
                <a:latin typeface="Open Sans"/>
                <a:cs typeface="Courier New" panose="02070309020205020404" pitchFamily="49" charset="0"/>
              </a:rPr>
              <a:t>"</a:t>
            </a:r>
            <a:r>
              <a:rPr lang="en-IN" sz="2000" i="1" dirty="0">
                <a:solidFill>
                  <a:srgbClr val="00FF99"/>
                </a:solidFill>
                <a:latin typeface="Open Sans"/>
                <a:cs typeface="Courier New" panose="02070309020205020404" pitchFamily="49" charset="0"/>
              </a:rPr>
              <a:t>IS NULL</a:t>
            </a:r>
            <a:r>
              <a:rPr lang="en-IN" sz="2000" dirty="0">
                <a:solidFill>
                  <a:srgbClr val="00FF99"/>
                </a:solidFill>
                <a:latin typeface="Open Sans"/>
                <a:cs typeface="Courier New" panose="02070309020205020404" pitchFamily="49" charset="0"/>
              </a:rPr>
              <a:t>" is the keyword that performs the Boolean comparison. It returns true if the supplied value is NULL and false if the supplied value is not NULL</a:t>
            </a:r>
            <a:r>
              <a:rPr lang="en-IN" sz="2000" dirty="0" smtClean="0">
                <a:solidFill>
                  <a:srgbClr val="00FF99"/>
                </a:solidFill>
                <a:latin typeface="Open Sans"/>
                <a:cs typeface="Courier New" panose="02070309020205020404" pitchFamily="49" charset="0"/>
              </a:rPr>
              <a:t>.</a:t>
            </a:r>
          </a:p>
          <a:p>
            <a:pPr marL="285750" indent="-285750" algn="just">
              <a:buFont typeface="Arial" panose="020B0604020202020204" pitchFamily="34" charset="0"/>
              <a:buChar char="•"/>
            </a:pPr>
            <a:endParaRPr lang="en-IN" sz="2000" dirty="0">
              <a:solidFill>
                <a:srgbClr val="00FF99"/>
              </a:solidFill>
              <a:latin typeface="Open Sans"/>
              <a:cs typeface="Courier New" panose="02070309020205020404" pitchFamily="49" charset="0"/>
            </a:endParaRPr>
          </a:p>
          <a:p>
            <a:pPr marL="285750" indent="-285750" algn="just">
              <a:buFont typeface="Arial" panose="020B0604020202020204" pitchFamily="34" charset="0"/>
              <a:buChar char="•"/>
            </a:pPr>
            <a:r>
              <a:rPr lang="en-IN" sz="2000" dirty="0" smtClean="0">
                <a:solidFill>
                  <a:srgbClr val="00FF99"/>
                </a:solidFill>
                <a:latin typeface="Open Sans"/>
                <a:cs typeface="Courier New" panose="02070309020205020404" pitchFamily="49" charset="0"/>
              </a:rPr>
              <a:t>“</a:t>
            </a:r>
            <a:r>
              <a:rPr lang="en-IN" sz="2000" i="1" dirty="0" smtClean="0">
                <a:solidFill>
                  <a:srgbClr val="00FF99"/>
                </a:solidFill>
                <a:latin typeface="Open Sans"/>
                <a:cs typeface="Courier New" panose="02070309020205020404" pitchFamily="49" charset="0"/>
              </a:rPr>
              <a:t>IS NOT </a:t>
            </a:r>
            <a:r>
              <a:rPr lang="en-IN" sz="2000" i="1" dirty="0">
                <a:solidFill>
                  <a:srgbClr val="00FF99"/>
                </a:solidFill>
                <a:latin typeface="Open Sans"/>
                <a:cs typeface="Courier New" panose="02070309020205020404" pitchFamily="49" charset="0"/>
              </a:rPr>
              <a:t>NULL</a:t>
            </a:r>
            <a:r>
              <a:rPr lang="en-IN" sz="2000" dirty="0">
                <a:solidFill>
                  <a:srgbClr val="00FF99"/>
                </a:solidFill>
                <a:latin typeface="Open Sans"/>
                <a:cs typeface="Courier New" panose="02070309020205020404" pitchFamily="49" charset="0"/>
              </a:rPr>
              <a:t>" is the keyword that performs the Boolean comparison. It returns true if the supplied value is not NULL and false if the supplied value is null.</a:t>
            </a:r>
          </a:p>
        </p:txBody>
      </p:sp>
    </p:spTree>
    <p:extLst>
      <p:ext uri="{BB962C8B-B14F-4D97-AF65-F5344CB8AC3E}">
        <p14:creationId xmlns:p14="http://schemas.microsoft.com/office/powerpoint/2010/main" val="3558986064"/>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NULL- IS NULL / IS NOT NULL</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stretch>
            <a:fillRect/>
          </a:stretch>
        </p:blipFill>
        <p:spPr>
          <a:xfrm>
            <a:off x="152400" y="889597"/>
            <a:ext cx="4075200" cy="761978"/>
          </a:xfrm>
          <a:prstGeom prst="rect">
            <a:avLst/>
          </a:prstGeom>
        </p:spPr>
      </p:pic>
      <p:pic>
        <p:nvPicPr>
          <p:cNvPr id="8" name="Picture 7"/>
          <p:cNvPicPr>
            <a:picLocks noChangeAspect="1"/>
          </p:cNvPicPr>
          <p:nvPr/>
        </p:nvPicPr>
        <p:blipFill>
          <a:blip r:embed="rId3"/>
          <a:stretch>
            <a:fillRect/>
          </a:stretch>
        </p:blipFill>
        <p:spPr>
          <a:xfrm>
            <a:off x="4569523" y="841589"/>
            <a:ext cx="4074067" cy="809986"/>
          </a:xfrm>
          <a:prstGeom prst="rect">
            <a:avLst/>
          </a:prstGeom>
        </p:spPr>
      </p:pic>
      <p:pic>
        <p:nvPicPr>
          <p:cNvPr id="9" name="Picture 8"/>
          <p:cNvPicPr>
            <a:picLocks noChangeAspect="1"/>
          </p:cNvPicPr>
          <p:nvPr/>
        </p:nvPicPr>
        <p:blipFill>
          <a:blip r:embed="rId4"/>
          <a:stretch>
            <a:fillRect/>
          </a:stretch>
        </p:blipFill>
        <p:spPr>
          <a:xfrm>
            <a:off x="152398" y="1991047"/>
            <a:ext cx="4075200" cy="794545"/>
          </a:xfrm>
          <a:prstGeom prst="rect">
            <a:avLst/>
          </a:prstGeom>
        </p:spPr>
      </p:pic>
      <p:pic>
        <p:nvPicPr>
          <p:cNvPr id="10" name="Picture 9"/>
          <p:cNvPicPr>
            <a:picLocks noChangeAspect="1"/>
          </p:cNvPicPr>
          <p:nvPr/>
        </p:nvPicPr>
        <p:blipFill>
          <a:blip r:embed="rId5"/>
          <a:stretch>
            <a:fillRect/>
          </a:stretch>
        </p:blipFill>
        <p:spPr>
          <a:xfrm>
            <a:off x="4569523" y="2001933"/>
            <a:ext cx="4075200" cy="834041"/>
          </a:xfrm>
          <a:prstGeom prst="rect">
            <a:avLst/>
          </a:prstGeom>
        </p:spPr>
      </p:pic>
      <p:cxnSp>
        <p:nvCxnSpPr>
          <p:cNvPr id="12" name="Straight Connector 11"/>
          <p:cNvCxnSpPr/>
          <p:nvPr/>
        </p:nvCxnSpPr>
        <p:spPr>
          <a:xfrm>
            <a:off x="152398" y="1828800"/>
            <a:ext cx="8839202" cy="0"/>
          </a:xfrm>
          <a:prstGeom prst="line">
            <a:avLst/>
          </a:prstGeom>
          <a:ln w="19050">
            <a:solidFill>
              <a:srgbClr val="00FF99"/>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267200" y="762000"/>
            <a:ext cx="0" cy="21336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211057"/>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Like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29025191"/>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Like - </a:t>
            </a:r>
            <a:r>
              <a:rPr lang="en-IN" sz="3200" b="1" i="1" dirty="0">
                <a:solidFill>
                  <a:srgbClr val="FFFF00"/>
                </a:solidFill>
                <a:latin typeface="Arial" pitchFamily="34" charset="0"/>
                <a:cs typeface="Arial" pitchFamily="34" charset="0"/>
              </a:rPr>
              <a:t>String Comparison Functions</a:t>
            </a:r>
          </a:p>
        </p:txBody>
      </p:sp>
      <p:sp>
        <p:nvSpPr>
          <p:cNvPr id="4" name="Rectangle 3"/>
          <p:cNvSpPr/>
          <p:nvPr/>
        </p:nvSpPr>
        <p:spPr>
          <a:xfrm>
            <a:off x="152400" y="990600"/>
            <a:ext cx="8839200" cy="400110"/>
          </a:xfrm>
          <a:prstGeom prst="rect">
            <a:avLst/>
          </a:prstGeom>
        </p:spPr>
        <p:txBody>
          <a:bodyPr wrap="square">
            <a:spAutoFit/>
          </a:bodyPr>
          <a:lstStyle/>
          <a:p>
            <a:r>
              <a:rPr lang="en-IN" sz="2000" dirty="0">
                <a:solidFill>
                  <a:srgbClr val="0077AA"/>
                </a:solidFill>
                <a:latin typeface="Liberation Mono"/>
              </a:rPr>
              <a:t>expr LIKE pat [ESCAPE 'escape_char']</a:t>
            </a:r>
            <a:endParaRPr lang="en-US" sz="2000" dirty="0">
              <a:solidFill>
                <a:srgbClr val="0077AA"/>
              </a:solidFill>
              <a:latin typeface="Liberation Mono"/>
            </a:endParaRPr>
          </a:p>
        </p:txBody>
      </p:sp>
      <p:sp>
        <p:nvSpPr>
          <p:cNvPr id="7" name="Rectangle 6"/>
          <p:cNvSpPr/>
          <p:nvPr/>
        </p:nvSpPr>
        <p:spPr>
          <a:xfrm>
            <a:off x="188026" y="66669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endParaRPr lang="en-US" sz="2800" b="1" i="1" dirty="0" smtClean="0">
              <a:solidFill>
                <a:schemeClr val="bg1">
                  <a:lumMod val="85000"/>
                </a:schemeClr>
              </a:solidFill>
              <a:latin typeface="Arial" pitchFamily="34" charset="0"/>
              <a:cs typeface="Arial" pitchFamily="34" charset="0"/>
            </a:endParaRPr>
          </a:p>
        </p:txBody>
      </p:sp>
      <p:sp>
        <p:nvSpPr>
          <p:cNvPr id="3" name="Rectangle 2"/>
          <p:cNvSpPr/>
          <p:nvPr/>
        </p:nvSpPr>
        <p:spPr>
          <a:xfrm>
            <a:off x="152400" y="1419761"/>
            <a:ext cx="8839200" cy="1200329"/>
          </a:xfrm>
          <a:prstGeom prst="rect">
            <a:avLst/>
          </a:prstGeom>
          <a:solidFill>
            <a:schemeClr val="tx1">
              <a:lumMod val="85000"/>
              <a:lumOff val="15000"/>
            </a:schemeClr>
          </a:solidFill>
        </p:spPr>
        <p:txBody>
          <a:bodyPr wrap="square">
            <a:spAutoFit/>
          </a:bodyPr>
          <a:lstStyle/>
          <a:p>
            <a:pPr marL="285750" indent="-285750">
              <a:lnSpc>
                <a:spcPct val="150000"/>
              </a:lnSpc>
              <a:buFont typeface="Arial" panose="020B0604020202020204" pitchFamily="34" charset="0"/>
              <a:buChar char="•"/>
            </a:pPr>
            <a:r>
              <a:rPr lang="en-IN" sz="1600" dirty="0" smtClean="0">
                <a:solidFill>
                  <a:srgbClr val="00FF99"/>
                </a:solidFill>
                <a:latin typeface="Arial" panose="020B0604020202020204" pitchFamily="34" charset="0"/>
                <a:cs typeface="Arial" panose="020B0604020202020204" pitchFamily="34" charset="0"/>
              </a:rPr>
              <a:t>% </a:t>
            </a:r>
            <a:r>
              <a:rPr lang="en-IN" sz="1600" dirty="0">
                <a:solidFill>
                  <a:srgbClr val="00FF99"/>
                </a:solidFill>
                <a:latin typeface="Arial" panose="020B0604020202020204" pitchFamily="34" charset="0"/>
                <a:cs typeface="Arial" panose="020B0604020202020204" pitchFamily="34" charset="0"/>
              </a:rPr>
              <a:t>matches any number of characters, even zero characters.</a:t>
            </a:r>
          </a:p>
          <a:p>
            <a:pPr marL="285750" indent="-285750">
              <a:lnSpc>
                <a:spcPct val="150000"/>
              </a:lnSpc>
              <a:buFont typeface="Arial" panose="020B0604020202020204" pitchFamily="34" charset="0"/>
              <a:buChar char="•"/>
            </a:pPr>
            <a:r>
              <a:rPr lang="en-IN" sz="1600" dirty="0">
                <a:solidFill>
                  <a:srgbClr val="00FF99"/>
                </a:solidFill>
                <a:latin typeface="Arial" panose="020B0604020202020204" pitchFamily="34" charset="0"/>
                <a:cs typeface="Arial" panose="020B0604020202020204" pitchFamily="34" charset="0"/>
              </a:rPr>
              <a:t>_ matches exactly one character</a:t>
            </a:r>
            <a:r>
              <a:rPr lang="en-IN" sz="1600" dirty="0" smtClean="0">
                <a:solidFill>
                  <a:srgbClr val="00FF99"/>
                </a:solidFill>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sz="1600" dirty="0" smtClean="0">
                <a:solidFill>
                  <a:srgbClr val="00FF99"/>
                </a:solidFill>
                <a:latin typeface="Arial" panose="020B0604020202020204" pitchFamily="34" charset="0"/>
                <a:cs typeface="Arial" panose="020B0604020202020204" pitchFamily="34" charset="0"/>
              </a:rPr>
              <a:t>If we use default </a:t>
            </a:r>
            <a:r>
              <a:rPr lang="en-IN" sz="1600" dirty="0">
                <a:solidFill>
                  <a:srgbClr val="00FF99"/>
                </a:solidFill>
                <a:latin typeface="Arial" panose="020B0604020202020204" pitchFamily="34" charset="0"/>
                <a:cs typeface="Arial" panose="020B0604020202020204" pitchFamily="34" charset="0"/>
              </a:rPr>
              <a:t>escape character '\',  </a:t>
            </a:r>
            <a:r>
              <a:rPr lang="en-IN" sz="1600" dirty="0" smtClean="0">
                <a:solidFill>
                  <a:srgbClr val="00FF99"/>
                </a:solidFill>
                <a:latin typeface="Arial" panose="020B0604020202020204" pitchFamily="34" charset="0"/>
                <a:cs typeface="Arial" panose="020B0604020202020204" pitchFamily="34" charset="0"/>
              </a:rPr>
              <a:t>then don’t use ESCAPE keyword.</a:t>
            </a:r>
            <a:endParaRPr lang="en-IN" sz="1600" dirty="0">
              <a:solidFill>
                <a:srgbClr val="00FF99"/>
              </a:solidFill>
              <a:latin typeface="Arial" panose="020B0604020202020204" pitchFamily="34" charset="0"/>
              <a:cs typeface="Arial" panose="020B0604020202020204" pitchFamily="34" charset="0"/>
            </a:endParaRPr>
          </a:p>
        </p:txBody>
      </p:sp>
      <p:sp>
        <p:nvSpPr>
          <p:cNvPr id="9" name="Rectangle 8"/>
          <p:cNvSpPr/>
          <p:nvPr/>
        </p:nvSpPr>
        <p:spPr>
          <a:xfrm>
            <a:off x="152400" y="2743200"/>
            <a:ext cx="8839200" cy="1477328"/>
          </a:xfrm>
          <a:prstGeom prst="rect">
            <a:avLst/>
          </a:prstGeom>
        </p:spPr>
        <p:txBody>
          <a:bodyPr wrap="square">
            <a:spAutoFit/>
          </a:bodyPr>
          <a:lstStyle/>
          <a:p>
            <a:r>
              <a:rPr lang="en-IN" dirty="0"/>
              <a:t>To test for literal instances of a wildcard character, precede it by the escape character. If you do not specify the ESCAPE character, \ is assumed.</a:t>
            </a:r>
          </a:p>
          <a:p>
            <a:pPr marL="285750" indent="-285750">
              <a:lnSpc>
                <a:spcPct val="150000"/>
              </a:lnSpc>
              <a:buFont typeface="Arial" panose="020B0604020202020204" pitchFamily="34" charset="0"/>
              <a:buChar char="•"/>
            </a:pPr>
            <a:r>
              <a:rPr lang="en-IN" dirty="0" smtClean="0"/>
              <a:t>\% </a:t>
            </a:r>
            <a:r>
              <a:rPr lang="en-IN" dirty="0"/>
              <a:t>matches one % character.</a:t>
            </a:r>
          </a:p>
          <a:p>
            <a:pPr marL="285750" indent="-285750">
              <a:lnSpc>
                <a:spcPct val="150000"/>
              </a:lnSpc>
              <a:buFont typeface="Arial" panose="020B0604020202020204" pitchFamily="34" charset="0"/>
              <a:buChar char="•"/>
            </a:pPr>
            <a:r>
              <a:rPr lang="en-IN" dirty="0"/>
              <a:t>\_ matches one _ character.</a:t>
            </a:r>
          </a:p>
        </p:txBody>
      </p:sp>
      <p:sp>
        <p:nvSpPr>
          <p:cNvPr id="2" name="Rectangle 1"/>
          <p:cNvSpPr/>
          <p:nvPr/>
        </p:nvSpPr>
        <p:spPr>
          <a:xfrm>
            <a:off x="3810000" y="3581162"/>
            <a:ext cx="5253037" cy="923330"/>
          </a:xfrm>
          <a:prstGeom prst="rect">
            <a:avLst/>
          </a:prstGeom>
          <a:solidFill>
            <a:schemeClr val="bg1"/>
          </a:solidFill>
          <a:ln w="22225">
            <a:solidFill>
              <a:schemeClr val="accent3">
                <a:lumMod val="50000"/>
              </a:schemeClr>
            </a:solidFill>
          </a:ln>
        </p:spPr>
        <p:txBody>
          <a:bodyPr wrap="square">
            <a:spAutoFit/>
          </a:bodyPr>
          <a:lstStyle/>
          <a:p>
            <a:pPr algn="just"/>
            <a:r>
              <a:rPr lang="en-IN" dirty="0">
                <a:solidFill>
                  <a:srgbClr val="005E74"/>
                </a:solidFill>
              </a:rPr>
              <a:t>The ESCAPE keyword is used to escape pattern matching characters such as the (%) percentage and underscore (_) if they form part of the data.</a:t>
            </a:r>
          </a:p>
        </p:txBody>
      </p:sp>
      <p:pic>
        <p:nvPicPr>
          <p:cNvPr id="6" name="Picture 5"/>
          <p:cNvPicPr>
            <a:picLocks noChangeAspect="1"/>
          </p:cNvPicPr>
          <p:nvPr/>
        </p:nvPicPr>
        <p:blipFill>
          <a:blip r:embed="rId2"/>
          <a:stretch>
            <a:fillRect/>
          </a:stretch>
        </p:blipFill>
        <p:spPr>
          <a:xfrm>
            <a:off x="127000" y="4652969"/>
            <a:ext cx="4002974" cy="787195"/>
          </a:xfrm>
          <a:prstGeom prst="rect">
            <a:avLst/>
          </a:prstGeom>
        </p:spPr>
      </p:pic>
      <p:pic>
        <p:nvPicPr>
          <p:cNvPr id="8" name="Picture 7"/>
          <p:cNvPicPr>
            <a:picLocks noChangeAspect="1"/>
          </p:cNvPicPr>
          <p:nvPr/>
        </p:nvPicPr>
        <p:blipFill>
          <a:blip r:embed="rId3"/>
          <a:stretch>
            <a:fillRect/>
          </a:stretch>
        </p:blipFill>
        <p:spPr>
          <a:xfrm>
            <a:off x="4208522" y="5304354"/>
            <a:ext cx="4783078" cy="940028"/>
          </a:xfrm>
          <a:prstGeom prst="rect">
            <a:avLst/>
          </a:prstGeom>
        </p:spPr>
      </p:pic>
    </p:spTree>
    <p:extLst>
      <p:ext uri="{BB962C8B-B14F-4D97-AF65-F5344CB8AC3E}">
        <p14:creationId xmlns:p14="http://schemas.microsoft.com/office/powerpoint/2010/main" val="1882570621"/>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b="1" i="1" dirty="0" smtClean="0">
                <a:solidFill>
                  <a:srgbClr val="DC525C"/>
                </a:solidFill>
                <a:latin typeface="Segoe UI Light" panose="020B0502040204020203" pitchFamily="34" charset="0"/>
                <a:cs typeface="Segoe UI Light" panose="020B0502040204020203" pitchFamily="34" charset="0"/>
              </a:rPr>
              <a:t>SELECT …</a:t>
            </a:r>
            <a:r>
              <a:rPr lang="en-US" sz="4800" dirty="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expressions</a:t>
            </a:r>
            <a:endParaRPr kumimoji="0" lang="en-US" sz="48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80339252"/>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49514"/>
            <a:ext cx="8839200" cy="400110"/>
          </a:xfrm>
          <a:prstGeom prst="rect">
            <a:avLst/>
          </a:prstGeom>
        </p:spPr>
        <p:txBody>
          <a:bodyPr wrap="square">
            <a:spAutoFit/>
          </a:bodyPr>
          <a:lstStyle/>
          <a:p>
            <a:r>
              <a:rPr lang="en-US" sz="2000" dirty="0">
                <a:solidFill>
                  <a:srgbClr val="0077AA"/>
                </a:solidFill>
                <a:latin typeface="Liberation Mono"/>
              </a:rPr>
              <a:t>SELECT expressions,... from &lt;table_references&gt;</a:t>
            </a: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8" name="Rectangle 7"/>
          <p:cNvSpPr/>
          <p:nvPr/>
        </p:nvSpPr>
        <p:spPr>
          <a:xfrm>
            <a:off x="152400" y="1771471"/>
            <a:ext cx="8763000" cy="1015663"/>
          </a:xfrm>
          <a:prstGeom prst="rect">
            <a:avLst/>
          </a:prstGeom>
        </p:spPr>
        <p:txBody>
          <a:bodyPr wrap="square">
            <a:spAutoFit/>
          </a:bodyPr>
          <a:lstStyle/>
          <a:p>
            <a:pPr marL="342900" indent="-342900">
              <a:lnSpc>
                <a:spcPct val="150000"/>
              </a:lnSpc>
              <a:buFont typeface="Arial" panose="020B0604020202020204" pitchFamily="34" charset="0"/>
              <a:buChar char="•"/>
            </a:pP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2000" dirty="0" smtClean="0">
                <a:latin typeface="Arial" pitchFamily="34" charset="0"/>
                <a:cs typeface="Arial" pitchFamily="34" charset="0"/>
              </a:rPr>
              <a:t>ename</a:t>
            </a:r>
            <a:r>
              <a:rPr lang="en-IN" sz="2000" dirty="0">
                <a:latin typeface="Arial" pitchFamily="34" charset="0"/>
                <a:cs typeface="Arial" pitchFamily="34" charset="0"/>
              </a:rPr>
              <a:t>, </a:t>
            </a:r>
            <a:r>
              <a:rPr lang="en-IN" sz="2000" dirty="0">
                <a:solidFill>
                  <a:srgbClr val="DD4A68"/>
                </a:solidFill>
                <a:latin typeface="Arial" panose="020B0604020202020204" pitchFamily="34" charset="0"/>
                <a:ea typeface="Times New Roman" panose="02020603050405020304" pitchFamily="18" charset="0"/>
              </a:rPr>
              <a:t>ename = ename </a:t>
            </a: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smtClean="0">
                <a:latin typeface="Arial" panose="020B0604020202020204" pitchFamily="34" charset="0"/>
                <a:cs typeface="Arial" panose="020B0604020202020204" pitchFamily="34" charset="0"/>
              </a:rPr>
              <a:t>EMP;</a:t>
            </a:r>
          </a:p>
          <a:p>
            <a:pPr marL="342900" indent="-342900">
              <a:lnSpc>
                <a:spcPct val="150000"/>
              </a:lnSpc>
              <a:buFont typeface="Arial" panose="020B0604020202020204" pitchFamily="34" charset="0"/>
              <a:buChar char="•"/>
            </a:pPr>
            <a:r>
              <a:rPr lang="en-US"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2000" dirty="0" smtClean="0">
                <a:latin typeface="Arial" pitchFamily="34" charset="0"/>
                <a:cs typeface="Arial" pitchFamily="34" charset="0"/>
              </a:rPr>
              <a:t>ename</a:t>
            </a:r>
            <a:r>
              <a:rPr lang="en-IN" sz="2000" dirty="0">
                <a:latin typeface="Arial" pitchFamily="34" charset="0"/>
                <a:cs typeface="Arial" pitchFamily="34" charset="0"/>
              </a:rPr>
              <a:t>, </a:t>
            </a:r>
            <a:r>
              <a:rPr lang="en-IN" sz="2000" dirty="0">
                <a:solidFill>
                  <a:srgbClr val="DD4A68"/>
                </a:solidFill>
                <a:latin typeface="Arial" panose="020B0604020202020204" pitchFamily="34" charset="0"/>
                <a:ea typeface="Times New Roman" panose="02020603050405020304" pitchFamily="18" charset="0"/>
              </a:rPr>
              <a:t>ename = </a:t>
            </a:r>
            <a:r>
              <a:rPr lang="en-IN" sz="2000" dirty="0">
                <a:solidFill>
                  <a:srgbClr val="92D050"/>
                </a:solidFill>
                <a:latin typeface="Arial" panose="020B0604020202020204" pitchFamily="34" charset="0"/>
                <a:ea typeface="Times New Roman" panose="02020603050405020304" pitchFamily="18" charset="0"/>
              </a:rPr>
              <a:t>'smith'</a:t>
            </a:r>
            <a:r>
              <a:rPr lang="en-IN" sz="2000" dirty="0">
                <a:solidFill>
                  <a:srgbClr val="DD4A68"/>
                </a:solidFill>
                <a:latin typeface="Arial" panose="020B0604020202020204" pitchFamily="34" charset="0"/>
                <a:ea typeface="Times New Roman" panose="02020603050405020304" pitchFamily="18" charset="0"/>
              </a:rPr>
              <a:t> </a:t>
            </a: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smtClean="0">
                <a:latin typeface="Arial" panose="020B0604020202020204" pitchFamily="34" charset="0"/>
                <a:cs typeface="Arial" panose="020B0604020202020204" pitchFamily="34" charset="0"/>
              </a:rPr>
              <a:t>EMP;</a:t>
            </a:r>
            <a:endParaRPr lang="en-IN" sz="2000" dirty="0">
              <a:latin typeface="Arial" pitchFamily="34" charset="0"/>
              <a:cs typeface="Arial" pitchFamily="34" charset="0"/>
            </a:endParaRPr>
          </a:p>
        </p:txBody>
      </p:sp>
    </p:spTree>
    <p:extLst>
      <p:ext uri="{BB962C8B-B14F-4D97-AF65-F5344CB8AC3E}">
        <p14:creationId xmlns:p14="http://schemas.microsoft.com/office/powerpoint/2010/main" val="1070194761"/>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DC525C"/>
                </a:solidFill>
                <a:latin typeface="Segoe UI Light" panose="020B0502040204020203" pitchFamily="34" charset="0"/>
                <a:cs typeface="Segoe UI Light" panose="020B0502040204020203" pitchFamily="34" charset="0"/>
              </a:rPr>
              <a:t>GROUP BY </a:t>
            </a:r>
            <a:r>
              <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r>
              <a:rPr lang="en-IN" sz="2000" dirty="0" smtClean="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5" name="Rectangle 4"/>
          <p:cNvSpPr/>
          <p:nvPr/>
        </p:nvSpPr>
        <p:spPr>
          <a:xfrm>
            <a:off x="152400" y="3420070"/>
            <a:ext cx="8839200"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a:t>
            </a:r>
            <a:r>
              <a:rPr lang="en-IN" dirty="0" smtClean="0">
                <a:solidFill>
                  <a:srgbClr val="999999"/>
                </a:solidFill>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669900"/>
                </a:solidFill>
                <a:latin typeface="Liberation Mono"/>
              </a:rPr>
              <a:t>'a</a:t>
            </a:r>
            <a:r>
              <a:rPr lang="en-IN" dirty="0" smtClean="0">
                <a:solidFill>
                  <a:srgbClr val="669900"/>
                </a:solidFill>
                <a:latin typeface="Liberation Mono"/>
              </a:rPr>
              <a:t>'</a:t>
            </a:r>
            <a:r>
              <a:rPr lang="en-IN" dirty="0" smtClean="0">
                <a:solidFill>
                  <a:srgbClr val="999999"/>
                </a:solidFill>
                <a:latin typeface="Liberation Mono"/>
              </a:rPr>
              <a:t>;</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4267200"/>
            <a:ext cx="5029200" cy="2452035"/>
          </a:xfrm>
          <a:prstGeom prst="rect">
            <a:avLst/>
          </a:prstGeom>
        </p:spPr>
      </p:pic>
      <p:sp>
        <p:nvSpPr>
          <p:cNvPr id="8" name="Rectangle 7"/>
          <p:cNvSpPr/>
          <p:nvPr/>
        </p:nvSpPr>
        <p:spPr>
          <a:xfrm>
            <a:off x="76200" y="1602279"/>
            <a:ext cx="8839200" cy="400110"/>
          </a:xfrm>
          <a:prstGeom prst="rect">
            <a:avLst/>
          </a:prstGeom>
        </p:spPr>
        <p:txBody>
          <a:bodyPr wrap="square">
            <a:spAutoFit/>
          </a:bodyPr>
          <a:lstStyle/>
          <a:p>
            <a:r>
              <a:rPr lang="en-IN" sz="2000" dirty="0" smtClean="0">
                <a:solidFill>
                  <a:srgbClr val="FF0000"/>
                </a:solidFill>
                <a:latin typeface="Cambria" panose="02040503050406030204" pitchFamily="18" charset="0"/>
                <a:cs typeface="Segoe UI Semilight" panose="020B0402040204020203" pitchFamily="34" charset="0"/>
              </a:rPr>
              <a:t>DISTINCT (if used outside an aggregation function) that is superfluous.</a:t>
            </a:r>
            <a:endParaRPr lang="en-IN" sz="2000" dirty="0">
              <a:solidFill>
                <a:srgbClr val="FF0000"/>
              </a:solidFill>
              <a:latin typeface="Cambria" panose="02040503050406030204" pitchFamily="18" charset="0"/>
              <a:cs typeface="Segoe UI Semilight" panose="020B0402040204020203" pitchFamily="34" charset="0"/>
            </a:endParaRPr>
          </a:p>
        </p:txBody>
      </p:sp>
      <p:pic>
        <p:nvPicPr>
          <p:cNvPr id="9" name="Picture 8"/>
          <p:cNvPicPr>
            <a:picLocks noChangeAspect="1"/>
          </p:cNvPicPr>
          <p:nvPr/>
        </p:nvPicPr>
        <p:blipFill>
          <a:blip r:embed="rId3"/>
          <a:stretch>
            <a:fillRect/>
          </a:stretch>
        </p:blipFill>
        <p:spPr>
          <a:xfrm>
            <a:off x="108857" y="2040489"/>
            <a:ext cx="8743950" cy="495300"/>
          </a:xfrm>
          <a:prstGeom prst="rect">
            <a:avLst/>
          </a:prstGeom>
        </p:spPr>
      </p:pic>
      <p:pic>
        <p:nvPicPr>
          <p:cNvPr id="10" name="Picture 9"/>
          <p:cNvPicPr>
            <a:picLocks noChangeAspect="1"/>
          </p:cNvPicPr>
          <p:nvPr/>
        </p:nvPicPr>
        <p:blipFill>
          <a:blip r:embed="rId4"/>
          <a:stretch>
            <a:fillRect/>
          </a:stretch>
        </p:blipFill>
        <p:spPr>
          <a:xfrm>
            <a:off x="137432" y="2544014"/>
            <a:ext cx="8686800" cy="533400"/>
          </a:xfrm>
          <a:prstGeom prst="rect">
            <a:avLst/>
          </a:prstGeom>
        </p:spPr>
      </p:pic>
    </p:spTree>
    <p:extLst>
      <p:ext uri="{BB962C8B-B14F-4D97-AF65-F5344CB8AC3E}">
        <p14:creationId xmlns:p14="http://schemas.microsoft.com/office/powerpoint/2010/main" val="23447575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330423438"/>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i="1" dirty="0" smtClean="0">
                          <a:latin typeface="Arial" panose="020B0604020202020204" pitchFamily="34" charset="0"/>
                          <a:cs typeface="Arial" panose="020B0604020202020204" pitchFamily="34" charset="0"/>
                          <a:hlinkClick r:id="rId2" action="ppaction://hlinksldjump"/>
                        </a:rPr>
                        <a:t>How would you explain a database in three sentences to a child?</a:t>
                      </a:r>
                      <a:endParaRPr lang="en-US" sz="1200" b="1" i="1" dirty="0" smtClean="0">
                        <a:latin typeface="Arial" panose="020B0604020202020204" pitchFamily="34" charset="0"/>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i="1" dirty="0" smtClean="0">
                          <a:latin typeface="Arial" panose="020B0604020202020204" pitchFamily="34" charset="0"/>
                          <a:cs typeface="Arial" panose="020B0604020202020204" pitchFamily="34" charset="0"/>
                          <a:hlinkClick r:id="rId3" action="ppaction://hlinksldjump"/>
                        </a:rPr>
                        <a:t>What is Relation and Relationship?</a:t>
                      </a:r>
                      <a:endParaRPr lang="en-US" sz="1200" b="1" i="1" dirty="0" smtClean="0">
                        <a:latin typeface="Arial" panose="020B0604020202020204" pitchFamily="34" charset="0"/>
                        <a:cs typeface="Arial" panose="020B0604020202020204" pitchFamily="34" charset="0"/>
                      </a:endParaRPr>
                    </a:p>
                  </a:txBody>
                  <a:tcPr anchor="ctr"/>
                </a:tc>
              </a:tr>
              <a:tr h="370840">
                <a:tc>
                  <a:txBody>
                    <a:bodyPr/>
                    <a:lstStyle/>
                    <a:p>
                      <a:r>
                        <a:rPr lang="en-IN" sz="1200" b="1" i="1" dirty="0" smtClean="0">
                          <a:latin typeface="Arial" panose="020B0604020202020204" pitchFamily="34" charset="0"/>
                          <a:cs typeface="Arial" panose="020B0604020202020204" pitchFamily="34" charset="0"/>
                          <a:hlinkClick r:id="rId4" action="ppaction://hlinksldjump"/>
                        </a:rPr>
                        <a:t>What is a database management system?</a:t>
                      </a:r>
                      <a:endParaRPr lang="en-US" sz="1200" dirty="0">
                        <a:latin typeface="Arial" panose="020B0604020202020204" pitchFamily="34" charset="0"/>
                        <a:cs typeface="Arial" panose="020B0604020202020204" pitchFamily="34" charset="0"/>
                      </a:endParaRPr>
                    </a:p>
                  </a:txBody>
                  <a:tcPr anchor="ctr"/>
                </a:tc>
              </a:tr>
              <a:tr h="370840">
                <a:tc>
                  <a:txBody>
                    <a:bodyPr/>
                    <a:lstStyle/>
                    <a:p>
                      <a:r>
                        <a:rPr kumimoji="0" lang="en-IN"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What is a relational database management system?</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What is database?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What is data?</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rPr>
                        <a:t>DBMS and RDBMS</a:t>
                      </a: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What is Entity Relationship Diagram?</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What is Entity?</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What is Entity Type?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What is an Attribute?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What is an Prime, Non-Prime Attribute?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3887726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57200"/>
            <a:ext cx="8864252" cy="5638800"/>
          </a:xfrm>
          <a:prstGeom prst="rect">
            <a:avLst/>
          </a:prstGeom>
        </p:spPr>
      </p:pic>
    </p:spTree>
    <p:extLst>
      <p:ext uri="{BB962C8B-B14F-4D97-AF65-F5344CB8AC3E}">
        <p14:creationId xmlns:p14="http://schemas.microsoft.com/office/powerpoint/2010/main" val="587990203"/>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DC525C"/>
                </a:solidFill>
                <a:latin typeface="Segoe UI Light" panose="020B0502040204020203" pitchFamily="34" charset="0"/>
                <a:cs typeface="Segoe UI Light" panose="020B0502040204020203" pitchFamily="34" charset="0"/>
              </a:rPr>
              <a:t>GROUP BY </a:t>
            </a:r>
            <a:r>
              <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r>
              <a:rPr kumimoji="0" lang="en-US" sz="4400" u="none" strike="noStrike" kern="1200" cap="none" spc="0" normalizeH="0" noProof="0" dirty="0" smtClean="0">
                <a:ln>
                  <a:noFill/>
                </a:ln>
                <a:solidFill>
                  <a:srgbClr val="DC525C"/>
                </a:solidFill>
                <a:effectLst/>
                <a:uLnTx/>
                <a:uFillTx/>
                <a:latin typeface="Segoe UI Light" panose="020B0502040204020203" pitchFamily="34" charset="0"/>
                <a:cs typeface="Segoe UI Light" panose="020B0502040204020203" pitchFamily="34" charset="0"/>
              </a:rPr>
              <a:t> with DISTINCT</a:t>
            </a:r>
            <a:endPar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r>
              <a:rPr lang="en-IN" sz="2000" dirty="0" smtClean="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8" name="Rectangle 7"/>
          <p:cNvSpPr/>
          <p:nvPr/>
        </p:nvSpPr>
        <p:spPr>
          <a:xfrm>
            <a:off x="76200" y="3249265"/>
            <a:ext cx="8839200" cy="400110"/>
          </a:xfrm>
          <a:prstGeom prst="rect">
            <a:avLst/>
          </a:prstGeom>
        </p:spPr>
        <p:txBody>
          <a:bodyPr wrap="square">
            <a:spAutoFit/>
          </a:bodyPr>
          <a:lstStyle/>
          <a:p>
            <a:r>
              <a:rPr lang="en-IN" sz="2000" dirty="0" smtClean="0">
                <a:solidFill>
                  <a:srgbClr val="FF0000"/>
                </a:solidFill>
                <a:latin typeface="Cambria" panose="02040503050406030204" pitchFamily="18" charset="0"/>
                <a:cs typeface="Segoe UI Semilight" panose="020B0402040204020203" pitchFamily="34" charset="0"/>
              </a:rPr>
              <a:t>DISTINCT (if used outside an aggregation function) that is superfluous.</a:t>
            </a:r>
            <a:endParaRPr lang="en-IN" sz="2000" dirty="0">
              <a:solidFill>
                <a:srgbClr val="FF0000"/>
              </a:solidFill>
              <a:latin typeface="Cambria" panose="02040503050406030204" pitchFamily="18" charset="0"/>
              <a:cs typeface="Segoe UI Semilight" panose="020B0402040204020203" pitchFamily="34" charset="0"/>
            </a:endParaRPr>
          </a:p>
        </p:txBody>
      </p:sp>
      <p:grpSp>
        <p:nvGrpSpPr>
          <p:cNvPr id="6" name="Group 5"/>
          <p:cNvGrpSpPr/>
          <p:nvPr/>
        </p:nvGrpSpPr>
        <p:grpSpPr>
          <a:xfrm>
            <a:off x="457200" y="4163665"/>
            <a:ext cx="8196943" cy="1017935"/>
            <a:chOff x="108857" y="3687475"/>
            <a:chExt cx="8743950" cy="1036925"/>
          </a:xfrm>
        </p:grpSpPr>
        <p:pic>
          <p:nvPicPr>
            <p:cNvPr id="9" name="Picture 8"/>
            <p:cNvPicPr>
              <a:picLocks noChangeAspect="1"/>
            </p:cNvPicPr>
            <p:nvPr/>
          </p:nvPicPr>
          <p:blipFill>
            <a:blip r:embed="rId2"/>
            <a:stretch>
              <a:fillRect/>
            </a:stretch>
          </p:blipFill>
          <p:spPr>
            <a:xfrm>
              <a:off x="108857" y="3687475"/>
              <a:ext cx="8743950" cy="495300"/>
            </a:xfrm>
            <a:prstGeom prst="rect">
              <a:avLst/>
            </a:prstGeom>
          </p:spPr>
        </p:pic>
        <p:pic>
          <p:nvPicPr>
            <p:cNvPr id="10" name="Picture 9"/>
            <p:cNvPicPr>
              <a:picLocks noChangeAspect="1"/>
            </p:cNvPicPr>
            <p:nvPr/>
          </p:nvPicPr>
          <p:blipFill>
            <a:blip r:embed="rId3"/>
            <a:stretch>
              <a:fillRect/>
            </a:stretch>
          </p:blipFill>
          <p:spPr>
            <a:xfrm>
              <a:off x="137432" y="4191000"/>
              <a:ext cx="8686800" cy="533400"/>
            </a:xfrm>
            <a:prstGeom prst="rect">
              <a:avLst/>
            </a:prstGeom>
          </p:spPr>
        </p:pic>
      </p:grpSp>
      <p:sp>
        <p:nvSpPr>
          <p:cNvPr id="11" name="Rectangle 10"/>
          <p:cNvSpPr/>
          <p:nvPr/>
        </p:nvSpPr>
        <p:spPr>
          <a:xfrm>
            <a:off x="304800" y="1676400"/>
            <a:ext cx="8610600" cy="646331"/>
          </a:xfrm>
          <a:prstGeom prst="rect">
            <a:avLst/>
          </a:prstGeom>
        </p:spPr>
        <p:txBody>
          <a:bodyPr wrap="square">
            <a:spAutoFit/>
          </a:bodyPr>
          <a:lstStyle/>
          <a:p>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n</a:t>
            </a:r>
            <a:r>
              <a:rPr lang="en-IN" sz="3000" i="1" dirty="0">
                <a:solidFill>
                  <a:srgbClr val="FFC000"/>
                </a:solidFill>
                <a:latin typeface="Verdana" panose="020B0604030504040204" pitchFamily="34" charset="0"/>
                <a:ea typeface="Verdana" panose="020B0604030504040204" pitchFamily="34" charset="0"/>
              </a:rPr>
              <a:t> </a:t>
            </a:r>
            <a:r>
              <a:rPr lang="en-IN" sz="4800" i="1" baseline="30000" dirty="0" smtClean="0">
                <a:solidFill>
                  <a:srgbClr val="FFC000"/>
                </a:solidFill>
                <a:latin typeface="Verdana" panose="020B0604030504040204" pitchFamily="34" charset="0"/>
                <a:ea typeface="Verdana" panose="020B0604030504040204" pitchFamily="34" charset="0"/>
              </a:rPr>
              <a:t>G</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a:t>
            </a:r>
            <a:r>
              <a:rPr lang="en-IN" sz="3200" i="1" dirty="0">
                <a:solidFill>
                  <a:srgbClr val="FFC000"/>
                </a:solidFill>
                <a:latin typeface="Verdana" panose="020B0604030504040204" pitchFamily="34" charset="0"/>
                <a:ea typeface="Verdana" panose="020B0604030504040204" pitchFamily="34" charset="0"/>
              </a:rPr>
              <a:t> </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a:t>
            </a:r>
            <a:r>
              <a:rPr lang="en-IN" sz="3000" i="1" baseline="-25000" dirty="0" smtClean="0">
                <a:solidFill>
                  <a:srgbClr val="FFC000"/>
                </a:solidFill>
                <a:latin typeface="Verdana" panose="020B0604030504040204" pitchFamily="34" charset="0"/>
                <a:ea typeface="Verdana" panose="020B0604030504040204" pitchFamily="34" charset="0"/>
              </a:rPr>
              <a:t>…..</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m</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m</a:t>
            </a:r>
            <a:r>
              <a:rPr lang="en-IN" sz="3000" i="1" dirty="0" smtClean="0">
                <a:solidFill>
                  <a:srgbClr val="FFC000"/>
                </a:solidFill>
                <a:latin typeface="Verdana" panose="020B0604030504040204" pitchFamily="34" charset="0"/>
                <a:ea typeface="Verdana" panose="020B0604030504040204" pitchFamily="34" charset="0"/>
              </a:rPr>
              <a:t>)</a:t>
            </a:r>
            <a:r>
              <a:rPr lang="en-IN" sz="5400" i="1" baseline="30000" dirty="0" smtClean="0">
                <a:solidFill>
                  <a:srgbClr val="FFC000"/>
                </a:solidFill>
                <a:latin typeface="Verdana" panose="020B0604030504040204" pitchFamily="34" charset="0"/>
                <a:ea typeface="Verdana" panose="020B0604030504040204" pitchFamily="34" charset="0"/>
              </a:rPr>
              <a:t> </a:t>
            </a:r>
            <a:r>
              <a:rPr lang="en-IN" sz="4800" baseline="30000" dirty="0" smtClean="0">
                <a:solidFill>
                  <a:srgbClr val="FFC000"/>
                </a:solidFill>
                <a:latin typeface="Verdana" panose="020B0604030504040204" pitchFamily="34" charset="0"/>
                <a:ea typeface="Verdana" panose="020B0604030504040204" pitchFamily="34" charset="0"/>
              </a:rPr>
              <a:t>(r)</a:t>
            </a:r>
            <a:endParaRPr lang="en-IN" sz="4800" baseline="300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793845099"/>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62000"/>
            <a:ext cx="8686800" cy="3693319"/>
          </a:xfrm>
          <a:prstGeom prst="rect">
            <a:avLst/>
          </a:prstGeom>
          <a:solidFill>
            <a:srgbClr val="DFE5B9"/>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Columns selected for output can be referred to in ORDER BY and GROUP BY clauses using column names, column aliases, or column positions. Column positions are integers and begin with </a:t>
            </a:r>
            <a:r>
              <a:rPr lang="en-IN" dirty="0" smtClean="0">
                <a:latin typeface="Arial" panose="020B0604020202020204" pitchFamily="34" charset="0"/>
                <a:cs typeface="Arial" panose="020B0604020202020204" pitchFamily="34" charset="0"/>
              </a:rPr>
              <a:t>1</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use GROUP BY, output rows are sorted according to the GROUP BY columns as if you had an ORDER BY for the same columns. To avoid the overhead of sorting that GROUP BY produces, add ORDER BY </a:t>
            </a:r>
            <a:r>
              <a:rPr lang="en-IN" dirty="0" smtClean="0">
                <a:latin typeface="Arial" panose="020B0604020202020204" pitchFamily="34" charset="0"/>
                <a:cs typeface="Arial" panose="020B0604020202020204" pitchFamily="34" charset="0"/>
              </a:rPr>
              <a:t>NULL.</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MySQL extends the GROUP BY clause so that you can also specify ASC and DESC after columns named in the </a:t>
            </a:r>
            <a:r>
              <a:rPr lang="en-IN" dirty="0" smtClean="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a query includes GROUP BY but you want to avoid the overhead of sorting the result, you can suppress sorting by specifying ORDER BY NULL. </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228600" y="4976693"/>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JOB</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solidFill>
                  <a:srgbClr val="999999"/>
                </a:solidFill>
                <a:latin typeface="Arial" panose="020B0604020202020204" pitchFamily="34" charset="0"/>
                <a:ea typeface="Times New Roman" panose="02020603050405020304" pitchFamily="18" charset="0"/>
              </a:rPr>
              <a:t>(</a:t>
            </a:r>
            <a:r>
              <a:rPr lang="en-US" dirty="0">
                <a:latin typeface="Arial" panose="020B0604020202020204" pitchFamily="34" charset="0"/>
                <a:ea typeface="Times New Roman" panose="02020603050405020304" pitchFamily="18" charset="0"/>
              </a:rPr>
              <a:t>*</a:t>
            </a:r>
            <a:r>
              <a:rPr lang="en-US" dirty="0">
                <a:solidFill>
                  <a:srgbClr val="999999"/>
                </a:solidFill>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0000"/>
                </a:solidFill>
                <a:latin typeface="Arial" panose="020B0604020202020204" pitchFamily="34" charset="0"/>
                <a:ea typeface="Times New Roman" panose="02020603050405020304" pitchFamily="18" charset="0"/>
              </a:rPr>
              <a:t>JOB </a:t>
            </a:r>
            <a:r>
              <a:rPr lang="en-US" dirty="0">
                <a:solidFill>
                  <a:srgbClr val="0077AA"/>
                </a:solidFill>
                <a:latin typeface="Arial" panose="020B0604020202020204" pitchFamily="34" charset="0"/>
                <a:ea typeface="Times New Roman" panose="02020603050405020304" pitchFamily="18" charset="0"/>
              </a:rPr>
              <a:t>ORDER</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a:t>
            </a:r>
            <a:r>
              <a:rPr lang="en-US" dirty="0">
                <a:solidFill>
                  <a:schemeClr val="accent5">
                    <a:lumMod val="75000"/>
                  </a:schemeClr>
                </a:solidFill>
                <a:latin typeface="Arial" panose="020B0604020202020204" pitchFamily="34" charset="0"/>
                <a:ea typeface="Times New Roman" panose="02020603050405020304" pitchFamily="18" charset="0"/>
              </a:rPr>
              <a:t>NULL</a:t>
            </a:r>
            <a:r>
              <a:rPr lang="en-US" dirty="0">
                <a:solidFill>
                  <a:srgbClr val="999999"/>
                </a:solidFill>
                <a:latin typeface="Arial" panose="020B0604020202020204" pitchFamily="34" charset="0"/>
                <a:ea typeface="Times New Roman" panose="02020603050405020304" pitchFamily="18" charset="0"/>
              </a:rPr>
              <a:t>;</a:t>
            </a:r>
            <a:endParaRPr lang="en-IN" dirty="0"/>
          </a:p>
        </p:txBody>
      </p:sp>
      <p:sp>
        <p:nvSpPr>
          <p:cNvPr id="10" name="Rectangle 9"/>
          <p:cNvSpPr/>
          <p:nvPr/>
        </p:nvSpPr>
        <p:spPr>
          <a:xfrm>
            <a:off x="228600" y="4607361"/>
            <a:ext cx="1531188" cy="369332"/>
          </a:xfrm>
          <a:prstGeom prst="rect">
            <a:avLst/>
          </a:prstGeom>
        </p:spPr>
        <p:txBody>
          <a:bodyPr wrap="none">
            <a:spAutoFit/>
          </a:bodyPr>
          <a:lstStyle/>
          <a:p>
            <a:r>
              <a:rPr lang="en-IN" dirty="0">
                <a:latin typeface="Arial" panose="020B0604020202020204" pitchFamily="34" charset="0"/>
                <a:cs typeface="Arial" panose="020B0604020202020204" pitchFamily="34" charset="0"/>
              </a:rPr>
              <a:t>For example:</a:t>
            </a:r>
            <a:endParaRPr lang="en-IN" dirty="0"/>
          </a:p>
        </p:txBody>
      </p:sp>
      <p:sp>
        <p:nvSpPr>
          <p:cNvPr id="2" name="Rectangle 1"/>
          <p:cNvSpPr/>
          <p:nvPr/>
        </p:nvSpPr>
        <p:spPr>
          <a:xfrm>
            <a:off x="228600" y="5478704"/>
            <a:ext cx="8686800" cy="388696"/>
          </a:xfrm>
          <a:prstGeom prst="rect">
            <a:avLst/>
          </a:prstGeom>
        </p:spPr>
        <p:txBody>
          <a:bodyPr wrap="square">
            <a:spAutoFit/>
          </a:bodyPr>
          <a:lstStyle/>
          <a:p>
            <a:pPr>
              <a:lnSpc>
                <a:spcPct val="107000"/>
              </a:lnSpc>
              <a:spcAft>
                <a:spcPts val="0"/>
              </a:spcAft>
            </a:pP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ORDER BY </a:t>
            </a:r>
            <a:r>
              <a:rPr lang="en-US" dirty="0" smtClean="0">
                <a:solidFill>
                  <a:srgbClr val="DD4A68"/>
                </a:solidFill>
                <a:latin typeface="Arial" panose="020B0604020202020204" pitchFamily="34" charset="0"/>
                <a:ea typeface="Times New Roman" panose="02020603050405020304" pitchFamily="18" charset="0"/>
              </a:rPr>
              <a:t>field</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JOB</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669900"/>
                </a:solidFill>
                <a:latin typeface="Liberation Mono"/>
              </a:rPr>
              <a:t>'MANAGER'</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669900"/>
                </a:solidFill>
                <a:latin typeface="Liberation Mono"/>
              </a:rPr>
              <a:t>'SALESMAN'</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a:solidFill>
                  <a:srgbClr val="999999"/>
                </a:solidFill>
                <a:latin typeface="Arial" panose="020B0604020202020204" pitchFamily="34" charset="0"/>
                <a:ea typeface="Times New Roman" panose="02020603050405020304" pitchFamily="18" charset="0"/>
              </a:rPr>
              <a:t>;</a:t>
            </a:r>
            <a:endParaRPr lang="en-IN" dirty="0">
              <a:solidFill>
                <a:srgbClr val="999999"/>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99712585"/>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64746"/>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
        <p:nvSpPr>
          <p:cNvPr id="2" name="Rectangle 1"/>
          <p:cNvSpPr/>
          <p:nvPr/>
        </p:nvSpPr>
        <p:spPr>
          <a:xfrm>
            <a:off x="152400" y="703183"/>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4043077599"/>
              </p:ext>
            </p:extLst>
          </p:nvPr>
        </p:nvGraphicFramePr>
        <p:xfrm>
          <a:off x="152400" y="3332480"/>
          <a:ext cx="8839200" cy="2839720"/>
        </p:xfrm>
        <a:graphic>
          <a:graphicData uri="http://schemas.openxmlformats.org/drawingml/2006/table">
            <a:tbl>
              <a:tblPr firstRow="1" bandRow="1">
                <a:tableStyleId>{7E9639D4-E3E2-4D34-9284-5A2195B3D0D7}</a:tableStyleId>
              </a:tblPr>
              <a:tblGrid>
                <a:gridCol w="3657600"/>
                <a:gridCol w="51816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 </a:t>
                      </a:r>
                    </a:p>
                  </a:txBody>
                  <a:tcPr/>
                </a:tc>
                <a:tc hMerge="1">
                  <a:txBody>
                    <a:bodyPr/>
                    <a:lstStyle/>
                    <a:p>
                      <a:endParaRPr lang="en-IN" dirty="0"/>
                    </a:p>
                  </a:txBody>
                  <a:tcPr/>
                </a:tc>
              </a:tr>
              <a:tr h="370840">
                <a:tc>
                  <a:txBody>
                    <a:bodyPr/>
                    <a:lstStyle/>
                    <a:p>
                      <a:r>
                        <a:rPr lang="en-IN" sz="1800" dirty="0" smtClean="0">
                          <a:solidFill>
                            <a:srgbClr val="008080"/>
                          </a:solidFill>
                          <a:latin typeface="Liberation Mono"/>
                          <a:cs typeface="Arial" panose="020B0604020202020204" pitchFamily="34" charset="0"/>
                        </a:rPr>
                        <a:t>AVG([DISTINCT] 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average value of expr. The DISTINCT option can be used to return the average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800" dirty="0" smtClean="0">
                          <a:solidFill>
                            <a:srgbClr val="008080"/>
                          </a:solidFill>
                          <a:latin typeface="Liberation Mono"/>
                          <a:cs typeface="Arial" panose="020B0604020202020204" pitchFamily="34" charset="0"/>
                        </a:rPr>
                        <a:t>COUNT(expr)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non-NULL values of expr in the rows retrieved by a SELECT statement. If there are no matching rows, COUNT() returns 0.</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800" dirty="0" smtClean="0">
                          <a:solidFill>
                            <a:srgbClr val="008080"/>
                          </a:solidFill>
                          <a:latin typeface="Liberation Mono"/>
                          <a:cs typeface="Arial" panose="020B0604020202020204" pitchFamily="34" charset="0"/>
                        </a:rPr>
                        <a:t>COUNT(DISTINCT expr,[expr...])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rows with different non-NULL expr values. If there are no matching rows, COUNT(DISTINCT) returns 0.</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19793" y="2369403"/>
            <a:ext cx="9100457"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JOB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SUM</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GROUP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BY</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WITH</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ROLLUP</a:t>
            </a:r>
            <a:r>
              <a:rPr lang="en-IN" sz="1600" dirty="0">
                <a:solidFill>
                  <a:schemeClr val="bg1">
                    <a:lumMod val="65000"/>
                  </a:schemeClr>
                </a:solidFill>
                <a:latin typeface="Arial" panose="020B0604020202020204" pitchFamily="34" charset="0"/>
                <a:ea typeface="Times New Roman" panose="02020603050405020304" pitchFamily="18" charset="0"/>
              </a:rPr>
              <a:t>;</a:t>
            </a:r>
          </a:p>
          <a:p>
            <a:pPr marL="285750" indent="-28575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COALESCE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JOB</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a:solidFill>
                  <a:srgbClr val="92D050"/>
                </a:solidFill>
                <a:latin typeface="Arial" panose="020B0604020202020204" pitchFamily="34" charset="0"/>
                <a:cs typeface="Arial" panose="020B0604020202020204" pitchFamily="34" charset="0"/>
              </a:rPr>
              <a:t>'Total'</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SUM</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GROUP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BY</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WITH</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ROLLUP</a:t>
            </a:r>
            <a:r>
              <a:rPr lang="en-IN" sz="1600" dirty="0">
                <a:solidFill>
                  <a:schemeClr val="bg1">
                    <a:lumMod val="65000"/>
                  </a:schemeClr>
                </a:solidFill>
                <a:latin typeface="Arial" panose="020B0604020202020204" pitchFamily="34" charset="0"/>
                <a:ea typeface="Times New Roman" panose="02020603050405020304" pitchFamily="18" charset="0"/>
              </a:rPr>
              <a:t>;</a:t>
            </a:r>
          </a:p>
        </p:txBody>
      </p:sp>
      <p:sp>
        <p:nvSpPr>
          <p:cNvPr id="3" name="Rectangle 2"/>
          <p:cNvSpPr/>
          <p:nvPr/>
        </p:nvSpPr>
        <p:spPr>
          <a:xfrm>
            <a:off x="152400" y="56852"/>
            <a:ext cx="3962400" cy="646331"/>
          </a:xfrm>
          <a:prstGeom prst="rect">
            <a:avLst/>
          </a:prstGeom>
          <a:solidFill>
            <a:srgbClr val="F9DAFE"/>
          </a:solidFill>
        </p:spPr>
        <p:txBody>
          <a:bodyPr wrap="square">
            <a:spAutoFit/>
          </a:bodyPr>
          <a:lstStyle/>
          <a:p>
            <a:r>
              <a:rPr lang="en-IN" i="1" dirty="0">
                <a:latin typeface="Arial" panose="020B0604020202020204" pitchFamily="34" charset="0"/>
                <a:cs typeface="Arial" panose="020B0604020202020204" pitchFamily="34" charset="0"/>
              </a:rPr>
              <a:t>This function's will produce a single value for an entire group or </a:t>
            </a:r>
            <a:r>
              <a:rPr lang="en-IN" i="1" dirty="0" smtClean="0">
                <a:latin typeface="Arial" panose="020B0604020202020204" pitchFamily="34" charset="0"/>
                <a:cs typeface="Arial" panose="020B0604020202020204" pitchFamily="34" charset="0"/>
              </a:rPr>
              <a:t>a table</a:t>
            </a:r>
            <a:r>
              <a:rPr lang="en-IN" i="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256834162"/>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kumimoji="0" lang="en-US" sz="44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algn="just"/>
            <a:r>
              <a:rPr lang="en-IN" sz="2000" dirty="0">
                <a:latin typeface="Segoe UI Light" panose="020B0502040204020203" pitchFamily="34" charset="0"/>
                <a:cs typeface="Segoe UI Light" panose="020B0502040204020203" pitchFamily="34" charset="0"/>
              </a:rPr>
              <a:t>The aggregate functions allow you to perform the calculation of a set of rows and </a:t>
            </a:r>
            <a:r>
              <a:rPr lang="en-IN" sz="2000" b="1" dirty="0">
                <a:latin typeface="Segoe UI Light" panose="020B0502040204020203" pitchFamily="34" charset="0"/>
                <a:cs typeface="Segoe UI Light" panose="020B0502040204020203" pitchFamily="34" charset="0"/>
              </a:rPr>
              <a:t>return a single value</a:t>
            </a:r>
            <a:r>
              <a:rPr lang="en-IN" sz="2000" dirty="0">
                <a:latin typeface="Segoe UI Light" panose="020B0502040204020203" pitchFamily="34" charset="0"/>
                <a:cs typeface="Segoe UI Light" panose="020B0502040204020203" pitchFamily="34" charset="0"/>
              </a:rPr>
              <a:t>. The GROUP BY clause is often used with an aggregate function (such as SUM, AVG, MAX, MIN, and COUNT.) to perform calculation and </a:t>
            </a:r>
            <a:r>
              <a:rPr lang="en-IN" sz="2000" b="1" dirty="0">
                <a:latin typeface="Segoe UI Light" panose="020B0502040204020203" pitchFamily="34" charset="0"/>
                <a:cs typeface="Segoe UI Light" panose="020B0502040204020203" pitchFamily="34" charset="0"/>
              </a:rPr>
              <a:t>return a single value for each subgroup</a:t>
            </a:r>
            <a:r>
              <a:rPr lang="en-IN" sz="2000" dirty="0">
                <a:latin typeface="Segoe UI Light" panose="020B0502040204020203" pitchFamily="34" charset="0"/>
                <a:cs typeface="Segoe UI Light" panose="020B0502040204020203" pitchFamily="34" charset="0"/>
              </a:rPr>
              <a:t>.</a:t>
            </a:r>
          </a:p>
        </p:txBody>
      </p:sp>
      <p:sp>
        <p:nvSpPr>
          <p:cNvPr id="4" name="Rectangle 3"/>
          <p:cNvSpPr/>
          <p:nvPr/>
        </p:nvSpPr>
        <p:spPr>
          <a:xfrm>
            <a:off x="2819400" y="1683603"/>
            <a:ext cx="63246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6" name="Picture 5"/>
          <p:cNvPicPr>
            <a:picLocks noChangeAspect="1"/>
          </p:cNvPicPr>
          <p:nvPr/>
        </p:nvPicPr>
        <p:blipFill>
          <a:blip r:embed="rId2"/>
          <a:stretch>
            <a:fillRect/>
          </a:stretch>
        </p:blipFill>
        <p:spPr>
          <a:xfrm>
            <a:off x="1695450" y="3128962"/>
            <a:ext cx="5753100" cy="600075"/>
          </a:xfrm>
          <a:prstGeom prst="rect">
            <a:avLst/>
          </a:prstGeom>
        </p:spPr>
      </p:pic>
      <p:pic>
        <p:nvPicPr>
          <p:cNvPr id="14" name="Picture 13"/>
          <p:cNvPicPr>
            <a:picLocks noChangeAspect="1"/>
          </p:cNvPicPr>
          <p:nvPr/>
        </p:nvPicPr>
        <p:blipFill>
          <a:blip r:embed="rId3"/>
          <a:stretch>
            <a:fillRect/>
          </a:stretch>
        </p:blipFill>
        <p:spPr>
          <a:xfrm>
            <a:off x="186418" y="3911369"/>
            <a:ext cx="5038725" cy="466725"/>
          </a:xfrm>
          <a:prstGeom prst="rect">
            <a:avLst/>
          </a:prstGeom>
        </p:spPr>
      </p:pic>
      <p:grpSp>
        <p:nvGrpSpPr>
          <p:cNvPr id="23" name="Group 22"/>
          <p:cNvGrpSpPr/>
          <p:nvPr/>
        </p:nvGrpSpPr>
        <p:grpSpPr>
          <a:xfrm>
            <a:off x="4495800" y="5012863"/>
            <a:ext cx="3962400" cy="838200"/>
            <a:chOff x="2566549" y="4884266"/>
            <a:chExt cx="6425051" cy="935507"/>
          </a:xfrm>
        </p:grpSpPr>
        <p:pic>
          <p:nvPicPr>
            <p:cNvPr id="15" name="Picture 14"/>
            <p:cNvPicPr>
              <a:picLocks noChangeAspect="1"/>
            </p:cNvPicPr>
            <p:nvPr/>
          </p:nvPicPr>
          <p:blipFill>
            <a:blip r:embed="rId4"/>
            <a:stretch>
              <a:fillRect/>
            </a:stretch>
          </p:blipFill>
          <p:spPr>
            <a:xfrm>
              <a:off x="2599206" y="4942951"/>
              <a:ext cx="1737120" cy="413629"/>
            </a:xfrm>
            <a:prstGeom prst="rect">
              <a:avLst/>
            </a:prstGeom>
          </p:spPr>
        </p:pic>
        <p:pic>
          <p:nvPicPr>
            <p:cNvPr id="16" name="Picture 15"/>
            <p:cNvPicPr>
              <a:picLocks noChangeAspect="1"/>
            </p:cNvPicPr>
            <p:nvPr/>
          </p:nvPicPr>
          <p:blipFill>
            <a:blip r:embed="rId5"/>
            <a:stretch>
              <a:fillRect/>
            </a:stretch>
          </p:blipFill>
          <p:spPr>
            <a:xfrm>
              <a:off x="4651106" y="5385869"/>
              <a:ext cx="1770851" cy="429849"/>
            </a:xfrm>
            <a:prstGeom prst="rect">
              <a:avLst/>
            </a:prstGeom>
          </p:spPr>
        </p:pic>
        <p:pic>
          <p:nvPicPr>
            <p:cNvPr id="17" name="Picture 16"/>
            <p:cNvPicPr>
              <a:picLocks noChangeAspect="1"/>
            </p:cNvPicPr>
            <p:nvPr/>
          </p:nvPicPr>
          <p:blipFill>
            <a:blip r:embed="rId6"/>
            <a:stretch>
              <a:fillRect/>
            </a:stretch>
          </p:blipFill>
          <p:spPr>
            <a:xfrm>
              <a:off x="4648653" y="4918620"/>
              <a:ext cx="1762418" cy="437960"/>
            </a:xfrm>
            <a:prstGeom prst="rect">
              <a:avLst/>
            </a:prstGeom>
          </p:spPr>
        </p:pic>
        <p:pic>
          <p:nvPicPr>
            <p:cNvPr id="18" name="Picture 17"/>
            <p:cNvPicPr>
              <a:picLocks noChangeAspect="1"/>
            </p:cNvPicPr>
            <p:nvPr/>
          </p:nvPicPr>
          <p:blipFill>
            <a:blip r:embed="rId7"/>
            <a:stretch>
              <a:fillRect/>
            </a:stretch>
          </p:blipFill>
          <p:spPr>
            <a:xfrm>
              <a:off x="2566549" y="5406144"/>
              <a:ext cx="1787716" cy="413629"/>
            </a:xfrm>
            <a:prstGeom prst="rect">
              <a:avLst/>
            </a:prstGeom>
          </p:spPr>
        </p:pic>
        <p:pic>
          <p:nvPicPr>
            <p:cNvPr id="19" name="Picture 18"/>
            <p:cNvPicPr>
              <a:picLocks noChangeAspect="1"/>
            </p:cNvPicPr>
            <p:nvPr/>
          </p:nvPicPr>
          <p:blipFill>
            <a:blip r:embed="rId8"/>
            <a:stretch>
              <a:fillRect/>
            </a:stretch>
          </p:blipFill>
          <p:spPr>
            <a:xfrm>
              <a:off x="6782253" y="5410200"/>
              <a:ext cx="2209347" cy="405518"/>
            </a:xfrm>
            <a:prstGeom prst="rect">
              <a:avLst/>
            </a:prstGeom>
          </p:spPr>
        </p:pic>
        <p:pic>
          <p:nvPicPr>
            <p:cNvPr id="21" name="Picture 20"/>
            <p:cNvPicPr>
              <a:picLocks noChangeAspect="1"/>
            </p:cNvPicPr>
            <p:nvPr/>
          </p:nvPicPr>
          <p:blipFill>
            <a:blip r:embed="rId9"/>
            <a:stretch>
              <a:fillRect/>
            </a:stretch>
          </p:blipFill>
          <p:spPr>
            <a:xfrm>
              <a:off x="6782253" y="4884266"/>
              <a:ext cx="1711822" cy="437960"/>
            </a:xfrm>
            <a:prstGeom prst="rect">
              <a:avLst/>
            </a:prstGeom>
          </p:spPr>
        </p:pic>
      </p:grpSp>
      <p:cxnSp>
        <p:nvCxnSpPr>
          <p:cNvPr id="27" name="Elbow Connector 26"/>
          <p:cNvCxnSpPr/>
          <p:nvPr/>
        </p:nvCxnSpPr>
        <p:spPr>
          <a:xfrm>
            <a:off x="5225143" y="4131388"/>
            <a:ext cx="1008000" cy="756000"/>
          </a:xfrm>
          <a:prstGeom prst="bentConnector3">
            <a:avLst>
              <a:gd name="adj1" fmla="val 100397"/>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400800" y="4503851"/>
            <a:ext cx="1552028" cy="461665"/>
          </a:xfrm>
          <a:prstGeom prst="rect">
            <a:avLst/>
          </a:prstGeom>
          <a:noFill/>
        </p:spPr>
        <p:txBody>
          <a:bodyPr wrap="none" rtlCol="0">
            <a:spAutoFit/>
          </a:bodyPr>
          <a:lstStyle/>
          <a:p>
            <a:r>
              <a:rPr lang="en-IN" sz="2400" dirty="0" smtClean="0">
                <a:solidFill>
                  <a:srgbClr val="92D050"/>
                </a:solidFill>
              </a:rPr>
              <a:t>// ERROR</a:t>
            </a:r>
            <a:endParaRPr lang="en-IN" sz="2400" dirty="0">
              <a:solidFill>
                <a:srgbClr val="92D050"/>
              </a:solidFill>
            </a:endParaRPr>
          </a:p>
        </p:txBody>
      </p:sp>
    </p:spTree>
    <p:extLst>
      <p:ext uri="{BB962C8B-B14F-4D97-AF65-F5344CB8AC3E}">
        <p14:creationId xmlns:p14="http://schemas.microsoft.com/office/powerpoint/2010/main" val="1372885297"/>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kumimoji="0" lang="en-US" sz="44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algn="just"/>
            <a:r>
              <a:rPr lang="en-IN" sz="2000" dirty="0">
                <a:latin typeface="Segoe UI Light" panose="020B0502040204020203" pitchFamily="34" charset="0"/>
                <a:cs typeface="Segoe UI Light" panose="020B0502040204020203" pitchFamily="34" charset="0"/>
              </a:rPr>
              <a:t>The aggregate functions allow you to perform the calculation of a set of rows and </a:t>
            </a:r>
            <a:r>
              <a:rPr lang="en-IN" sz="2000" b="1" dirty="0">
                <a:latin typeface="Segoe UI Light" panose="020B0502040204020203" pitchFamily="34" charset="0"/>
                <a:cs typeface="Segoe UI Light" panose="020B0502040204020203" pitchFamily="34" charset="0"/>
              </a:rPr>
              <a:t>return a single value</a:t>
            </a:r>
            <a:r>
              <a:rPr lang="en-IN" sz="2000" dirty="0">
                <a:latin typeface="Segoe UI Light" panose="020B0502040204020203" pitchFamily="34" charset="0"/>
                <a:cs typeface="Segoe UI Light" panose="020B0502040204020203" pitchFamily="34" charset="0"/>
              </a:rPr>
              <a:t>. The GROUP BY clause is often used with an aggregate function (such as SUM, AVG, MAX, MIN, and COUNT.) to perform calculation and </a:t>
            </a:r>
            <a:r>
              <a:rPr lang="en-IN" sz="2000" b="1" dirty="0">
                <a:latin typeface="Segoe UI Light" panose="020B0502040204020203" pitchFamily="34" charset="0"/>
                <a:cs typeface="Segoe UI Light" panose="020B0502040204020203" pitchFamily="34" charset="0"/>
              </a:rPr>
              <a:t>return a single value for each subgroup</a:t>
            </a:r>
            <a:r>
              <a:rPr lang="en-IN" sz="2000" dirty="0">
                <a:latin typeface="Segoe UI Light" panose="020B0502040204020203" pitchFamily="34" charset="0"/>
                <a:cs typeface="Segoe UI Light" panose="020B0502040204020203" pitchFamily="34" charset="0"/>
              </a:rPr>
              <a:t>.</a:t>
            </a:r>
          </a:p>
        </p:txBody>
      </p:sp>
      <p:sp>
        <p:nvSpPr>
          <p:cNvPr id="4" name="Rectangle 3"/>
          <p:cNvSpPr/>
          <p:nvPr/>
        </p:nvSpPr>
        <p:spPr>
          <a:xfrm>
            <a:off x="2819400" y="1683603"/>
            <a:ext cx="63246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6" name="Picture 5"/>
          <p:cNvPicPr>
            <a:picLocks noChangeAspect="1"/>
          </p:cNvPicPr>
          <p:nvPr/>
        </p:nvPicPr>
        <p:blipFill>
          <a:blip r:embed="rId2"/>
          <a:stretch>
            <a:fillRect/>
          </a:stretch>
        </p:blipFill>
        <p:spPr>
          <a:xfrm>
            <a:off x="1695450" y="3128962"/>
            <a:ext cx="5753100" cy="600075"/>
          </a:xfrm>
          <a:prstGeom prst="rect">
            <a:avLst/>
          </a:prstGeom>
        </p:spPr>
      </p:pic>
      <p:pic>
        <p:nvPicPr>
          <p:cNvPr id="12" name="Picture 11"/>
          <p:cNvPicPr>
            <a:picLocks noChangeAspect="1"/>
          </p:cNvPicPr>
          <p:nvPr/>
        </p:nvPicPr>
        <p:blipFill>
          <a:blip r:embed="rId3"/>
          <a:stretch>
            <a:fillRect/>
          </a:stretch>
        </p:blipFill>
        <p:spPr>
          <a:xfrm>
            <a:off x="152400" y="4043362"/>
            <a:ext cx="5935320" cy="833438"/>
          </a:xfrm>
          <a:prstGeom prst="rect">
            <a:avLst/>
          </a:prstGeom>
        </p:spPr>
      </p:pic>
      <p:pic>
        <p:nvPicPr>
          <p:cNvPr id="13" name="Picture 12"/>
          <p:cNvPicPr>
            <a:picLocks noChangeAspect="1"/>
          </p:cNvPicPr>
          <p:nvPr/>
        </p:nvPicPr>
        <p:blipFill>
          <a:blip r:embed="rId4"/>
          <a:stretch>
            <a:fillRect/>
          </a:stretch>
        </p:blipFill>
        <p:spPr>
          <a:xfrm>
            <a:off x="152400" y="5359372"/>
            <a:ext cx="5935320" cy="889028"/>
          </a:xfrm>
          <a:prstGeom prst="rect">
            <a:avLst/>
          </a:prstGeom>
        </p:spPr>
      </p:pic>
    </p:spTree>
    <p:extLst>
      <p:ext uri="{BB962C8B-B14F-4D97-AF65-F5344CB8AC3E}">
        <p14:creationId xmlns:p14="http://schemas.microsoft.com/office/powerpoint/2010/main" val="2154041715"/>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219200"/>
            <a:ext cx="8686800" cy="1477328"/>
          </a:xfrm>
          <a:prstGeom prst="rect">
            <a:avLst/>
          </a:prstGeom>
          <a:solidFill>
            <a:schemeClr val="bg1"/>
          </a:solidFill>
        </p:spPr>
        <p:txBody>
          <a:bodyPr wrap="square">
            <a:spAutoFit/>
          </a:bodyPr>
          <a:lstStyle/>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in the </a:t>
            </a:r>
            <a:r>
              <a:rPr lang="en-US" sz="2100" b="1" dirty="0" smtClean="0">
                <a:solidFill>
                  <a:srgbClr val="527E67"/>
                </a:solidFill>
                <a:latin typeface="Arial" pitchFamily="34" charset="0"/>
                <a:ea typeface="+mj-ea"/>
                <a:cs typeface="Arial" pitchFamily="34" charset="0"/>
              </a:rPr>
              <a:t>SELECT-LIST</a:t>
            </a:r>
            <a:r>
              <a:rPr lang="en-US" sz="2100" dirty="0" smtClean="0">
                <a:solidFill>
                  <a:srgbClr val="527E67"/>
                </a:solidFill>
                <a:latin typeface="Arial" pitchFamily="34" charset="0"/>
                <a:ea typeface="+mj-ea"/>
                <a:cs typeface="Arial" pitchFamily="34" charset="0"/>
              </a:rPr>
              <a:t> (the items before the FROM clause).</a:t>
            </a:r>
          </a:p>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in the </a:t>
            </a:r>
            <a:r>
              <a:rPr lang="en-US" sz="2100" b="1" dirty="0" smtClean="0">
                <a:solidFill>
                  <a:srgbClr val="527E67"/>
                </a:solidFill>
                <a:latin typeface="Arial" pitchFamily="34" charset="0"/>
                <a:ea typeface="+mj-ea"/>
                <a:cs typeface="Arial" pitchFamily="34" charset="0"/>
              </a:rPr>
              <a:t>ORDER BY</a:t>
            </a:r>
            <a:r>
              <a:rPr lang="en-US" sz="2100" dirty="0" smtClean="0">
                <a:solidFill>
                  <a:srgbClr val="527E67"/>
                </a:solidFill>
                <a:latin typeface="Arial" pitchFamily="34" charset="0"/>
                <a:ea typeface="+mj-ea"/>
                <a:cs typeface="Arial" pitchFamily="34" charset="0"/>
              </a:rPr>
              <a:t> clause.</a:t>
            </a:r>
          </a:p>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and in the </a:t>
            </a:r>
            <a:r>
              <a:rPr lang="en-US" sz="2100" b="1" dirty="0" smtClean="0">
                <a:solidFill>
                  <a:srgbClr val="527E67"/>
                </a:solidFill>
                <a:latin typeface="Arial" pitchFamily="34" charset="0"/>
                <a:ea typeface="+mj-ea"/>
                <a:cs typeface="Arial" pitchFamily="34" charset="0"/>
              </a:rPr>
              <a:t>HAVING</a:t>
            </a:r>
            <a:r>
              <a:rPr lang="en-US" sz="2100" dirty="0" smtClean="0">
                <a:solidFill>
                  <a:srgbClr val="527E67"/>
                </a:solidFill>
                <a:latin typeface="Arial" pitchFamily="34" charset="0"/>
                <a:ea typeface="+mj-ea"/>
                <a:cs typeface="Arial" pitchFamily="34" charset="0"/>
              </a:rPr>
              <a:t> clause.</a:t>
            </a:r>
          </a:p>
        </p:txBody>
      </p:sp>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3" name="Rectangle 2"/>
          <p:cNvSpPr/>
          <p:nvPr/>
        </p:nvSpPr>
        <p:spPr>
          <a:xfrm>
            <a:off x="228600" y="4775537"/>
            <a:ext cx="8686800" cy="1015663"/>
          </a:xfrm>
          <a:prstGeom prst="rect">
            <a:avLst/>
          </a:prstGeom>
          <a:solidFill>
            <a:schemeClr val="accent6">
              <a:lumMod val="20000"/>
              <a:lumOff val="80000"/>
            </a:schemeClr>
          </a:solidFill>
        </p:spPr>
        <p:txBody>
          <a:bodyPr wrap="square">
            <a:spAutoFit/>
          </a:bodyPr>
          <a:lstStyle/>
          <a:p>
            <a:r>
              <a:rPr lang="en-IN" sz="2000" dirty="0">
                <a:solidFill>
                  <a:srgbClr val="242729"/>
                </a:solidFill>
                <a:latin typeface="Segoe UI Light" panose="020B0502040204020203" pitchFamily="34" charset="0"/>
                <a:cs typeface="Segoe UI Light" panose="020B0502040204020203" pitchFamily="34" charset="0"/>
              </a:rPr>
              <a:t>"An aggregate may </a:t>
            </a:r>
            <a:r>
              <a:rPr lang="en-IN" sz="2000" b="1" i="1" dirty="0">
                <a:solidFill>
                  <a:srgbClr val="C00000"/>
                </a:solidFill>
                <a:latin typeface="Segoe UI Light" panose="020B0502040204020203" pitchFamily="34" charset="0"/>
                <a:cs typeface="Segoe UI Light" panose="020B0502040204020203" pitchFamily="34" charset="0"/>
              </a:rPr>
              <a:t>not</a:t>
            </a:r>
            <a:r>
              <a:rPr lang="en-IN" sz="2000" dirty="0">
                <a:solidFill>
                  <a:srgbClr val="242729"/>
                </a:solidFill>
                <a:latin typeface="Segoe UI Light" panose="020B0502040204020203" pitchFamily="34" charset="0"/>
                <a:cs typeface="Segoe UI Light" panose="020B0502040204020203" pitchFamily="34" charset="0"/>
              </a:rPr>
              <a:t> appear in the </a:t>
            </a:r>
            <a:r>
              <a:rPr lang="en-IN" sz="2000" b="1" i="1" dirty="0">
                <a:solidFill>
                  <a:srgbClr val="C00000"/>
                </a:solidFill>
                <a:latin typeface="Segoe UI Light" panose="020B0502040204020203" pitchFamily="34" charset="0"/>
                <a:cs typeface="Segoe UI Light" panose="020B0502040204020203" pitchFamily="34" charset="0"/>
              </a:rPr>
              <a:t>WHERE clause</a:t>
            </a:r>
            <a:r>
              <a:rPr lang="en-IN" sz="2000" dirty="0">
                <a:solidFill>
                  <a:srgbClr val="242729"/>
                </a:solidFill>
                <a:latin typeface="Segoe UI Light" panose="020B0502040204020203" pitchFamily="34" charset="0"/>
                <a:cs typeface="Segoe UI Light" panose="020B0502040204020203" pitchFamily="34" charset="0"/>
              </a:rPr>
              <a:t> unless it is in a subquery contained in a </a:t>
            </a:r>
            <a:r>
              <a:rPr lang="en-IN" sz="2000" dirty="0" smtClean="0">
                <a:solidFill>
                  <a:srgbClr val="242729"/>
                </a:solidFill>
                <a:latin typeface="Segoe UI Light" panose="020B0502040204020203" pitchFamily="34" charset="0"/>
                <a:cs typeface="Segoe UI Light" panose="020B0502040204020203" pitchFamily="34" charset="0"/>
              </a:rPr>
              <a:t>WHERE or HAVING </a:t>
            </a:r>
            <a:r>
              <a:rPr lang="en-IN" sz="2000" dirty="0">
                <a:solidFill>
                  <a:srgbClr val="242729"/>
                </a:solidFill>
                <a:latin typeface="Segoe UI Light" panose="020B0502040204020203" pitchFamily="34" charset="0"/>
                <a:cs typeface="Segoe UI Light" panose="020B0502040204020203" pitchFamily="34" charset="0"/>
              </a:rPr>
              <a:t>clause or a select list, and the column being aggregated is an outer reference"</a:t>
            </a:r>
            <a:endParaRPr lang="en-IN" sz="2000" dirty="0">
              <a:latin typeface="Segoe UI Light" panose="020B0502040204020203" pitchFamily="34" charset="0"/>
              <a:cs typeface="Segoe UI Light" panose="020B0502040204020203" pitchFamily="34" charset="0"/>
            </a:endParaRPr>
          </a:p>
        </p:txBody>
      </p:sp>
      <p:grpSp>
        <p:nvGrpSpPr>
          <p:cNvPr id="5" name="Group 4"/>
          <p:cNvGrpSpPr/>
          <p:nvPr/>
        </p:nvGrpSpPr>
        <p:grpSpPr>
          <a:xfrm>
            <a:off x="228600" y="2957874"/>
            <a:ext cx="8686800" cy="1626919"/>
            <a:chOff x="208808" y="2957874"/>
            <a:chExt cx="7434262" cy="1626919"/>
          </a:xfrm>
        </p:grpSpPr>
        <p:pic>
          <p:nvPicPr>
            <p:cNvPr id="6" name="Picture 5"/>
            <p:cNvPicPr>
              <a:picLocks noChangeAspect="1"/>
            </p:cNvPicPr>
            <p:nvPr/>
          </p:nvPicPr>
          <p:blipFill>
            <a:blip r:embed="rId2"/>
            <a:stretch>
              <a:fillRect/>
            </a:stretch>
          </p:blipFill>
          <p:spPr>
            <a:xfrm>
              <a:off x="228600" y="2957874"/>
              <a:ext cx="4572000" cy="733567"/>
            </a:xfrm>
            <a:prstGeom prst="rect">
              <a:avLst/>
            </a:prstGeom>
          </p:spPr>
        </p:pic>
        <p:pic>
          <p:nvPicPr>
            <p:cNvPr id="7" name="Picture 6"/>
            <p:cNvPicPr>
              <a:picLocks noChangeAspect="1"/>
            </p:cNvPicPr>
            <p:nvPr/>
          </p:nvPicPr>
          <p:blipFill>
            <a:blip r:embed="rId3"/>
            <a:stretch>
              <a:fillRect/>
            </a:stretch>
          </p:blipFill>
          <p:spPr>
            <a:xfrm>
              <a:off x="208808" y="3882185"/>
              <a:ext cx="7434262" cy="702608"/>
            </a:xfrm>
            <a:prstGeom prst="rect">
              <a:avLst/>
            </a:prstGeom>
          </p:spPr>
        </p:pic>
      </p:grpSp>
    </p:spTree>
    <p:extLst>
      <p:ext uri="{BB962C8B-B14F-4D97-AF65-F5344CB8AC3E}">
        <p14:creationId xmlns:p14="http://schemas.microsoft.com/office/powerpoint/2010/main" val="4112397665"/>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AVG and COUNT Aggregate (GROUP BY) Function </a:t>
            </a:r>
            <a:endParaRPr lang="en-IN" sz="3200" b="1" i="1" dirty="0">
              <a:solidFill>
                <a:srgbClr val="FF9900"/>
              </a:solidFill>
              <a:latin typeface="Arial" pitchFamily="34" charset="0"/>
              <a:cs typeface="Arial" pitchFamily="34" charset="0"/>
            </a:endParaRPr>
          </a:p>
        </p:txBody>
      </p:sp>
      <p:sp>
        <p:nvSpPr>
          <p:cNvPr id="4" name="Rectangle 3"/>
          <p:cNvSpPr/>
          <p:nvPr/>
        </p:nvSpPr>
        <p:spPr>
          <a:xfrm>
            <a:off x="152400" y="1143000"/>
            <a:ext cx="8839200" cy="4739759"/>
          </a:xfrm>
          <a:prstGeom prst="rect">
            <a:avLst/>
          </a:prstGeom>
          <a:solidFill>
            <a:srgbClr val="2E2E36"/>
          </a:solidFill>
        </p:spPr>
        <p:txBody>
          <a:bodyPr wrap="square">
            <a:spAutoFit/>
          </a:bodyPr>
          <a:lstStyle/>
          <a:p>
            <a:r>
              <a:rPr lang="en-IN" sz="2000" b="1" dirty="0" smtClean="0">
                <a:solidFill>
                  <a:srgbClr val="FADF8A"/>
                </a:solidFill>
                <a:latin typeface="Arial" panose="020B0604020202020204" pitchFamily="34" charset="0"/>
                <a:cs typeface="Arial" panose="020B0604020202020204" pitchFamily="34" charset="0"/>
              </a:rPr>
              <a:t>AVG()</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AVG() returns NULL.</a:t>
            </a:r>
            <a:r>
              <a:rPr lang="en-IN" dirty="0" smtClean="0">
                <a:solidFill>
                  <a:srgbClr val="FADF8A"/>
                </a:solidFill>
                <a:latin typeface="Arial" panose="020B0604020202020204" pitchFamily="34" charset="0"/>
                <a:cs typeface="Arial" panose="020B0604020202020204" pitchFamily="34" charset="0"/>
              </a:rPr>
              <a:t> </a:t>
            </a: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smtClean="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SUM()</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 return set has no rows, SUM()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The DISTINCT keyword can be used to sum only the distinct values of expr.</a:t>
            </a:r>
          </a:p>
          <a:p>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COUNT()</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Returns a count of the number of non-NULL values.</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COUNT() returns 0.</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COUNT(*) is somewhat different in that it returns a count of the number of rows retrieved, whether or not they contain NULL values</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p:txBody>
      </p:sp>
      <p:sp>
        <p:nvSpPr>
          <p:cNvPr id="2" name="Rectangle 1"/>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a:t>
            </a:r>
            <a:r>
              <a:rPr lang="en-IN" sz="1600" i="1" dirty="0" err="1" smtClean="0">
                <a:solidFill>
                  <a:srgbClr val="FFFF00"/>
                </a:solidFill>
                <a:latin typeface="Arial" panose="020B0604020202020204" pitchFamily="34" charset="0"/>
                <a:cs typeface="Arial" panose="020B0604020202020204" pitchFamily="34" charset="0"/>
              </a:rPr>
              <a:t>Eg</a:t>
            </a:r>
            <a:r>
              <a:rPr lang="en-IN" sz="1600" i="1" dirty="0" smtClean="0">
                <a:solidFill>
                  <a:srgbClr val="FFFF00"/>
                </a:solidFill>
                <a:latin typeface="Arial" panose="020B0604020202020204" pitchFamily="34" charset="0"/>
                <a:cs typeface="Arial" panose="020B0604020202020204" pitchFamily="34" charset="0"/>
              </a:rPr>
              <a:t>. SELECT SUM (sal) from EMP;</a:t>
            </a:r>
            <a:endParaRPr lang="en-IN" sz="16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96652757"/>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AVG and COUNT Aggregate (GROUP BY) Function </a:t>
            </a:r>
            <a:endParaRPr lang="en-IN" sz="3200" b="1" i="1" dirty="0">
              <a:solidFill>
                <a:srgbClr val="FF9900"/>
              </a:solidFill>
              <a:latin typeface="Arial" pitchFamily="34" charset="0"/>
              <a:cs typeface="Arial" pitchFamily="34" charset="0"/>
            </a:endParaRPr>
          </a:p>
        </p:txBody>
      </p:sp>
      <p:sp>
        <p:nvSpPr>
          <p:cNvPr id="2" name="Rectangle 1"/>
          <p:cNvSpPr/>
          <p:nvPr/>
        </p:nvSpPr>
        <p:spPr>
          <a:xfrm>
            <a:off x="185058" y="1447800"/>
            <a:ext cx="8686800" cy="2308324"/>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latin typeface="Arial" panose="020B0604020202020204" pitchFamily="34" charset="0"/>
                <a:ea typeface="Times New Roman" panose="02020603050405020304" pitchFamily="18" charset="0"/>
              </a:rPr>
              <a:t>(JOB</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a:solidFill>
                <a:srgbClr val="000000"/>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a:solidFill>
                <a:srgbClr val="000000"/>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EMP</a:t>
            </a:r>
            <a:r>
              <a:rPr lang="en-US" dirty="0" smtClean="0">
                <a:solidFill>
                  <a:srgbClr val="DD4A68"/>
                </a:solidFill>
                <a:latin typeface="Arial" panose="020B0604020202020204" pitchFamily="34" charset="0"/>
                <a:ea typeface="Times New Roman" panose="02020603050405020304" pitchFamily="18" charset="0"/>
              </a:rPr>
              <a: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smtClean="0">
              <a:solidFill>
                <a:srgbClr val="000000"/>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IF</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COMM </a:t>
            </a:r>
            <a:r>
              <a:rPr lang="en-IN" dirty="0" smtClean="0">
                <a:solidFill>
                  <a:schemeClr val="accent5">
                    <a:lumMod val="75000"/>
                  </a:schemeClr>
                </a:solidFill>
                <a:latin typeface="Arial" panose="020B0604020202020204" pitchFamily="34" charset="0"/>
                <a:ea typeface="Times New Roman" panose="02020603050405020304" pitchFamily="18" charset="0"/>
              </a:rPr>
              <a:t>IS NULL</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IF</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COMM </a:t>
            </a:r>
            <a:r>
              <a:rPr lang="en-IN" dirty="0" smtClean="0">
                <a:solidFill>
                  <a:schemeClr val="accent5">
                    <a:lumMod val="75000"/>
                  </a:schemeClr>
                </a:solidFill>
                <a:latin typeface="Arial" panose="020B0604020202020204" pitchFamily="34" charset="0"/>
                <a:ea typeface="Times New Roman" panose="02020603050405020304" pitchFamily="18" charset="0"/>
              </a:rPr>
              <a:t>IS</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NOT</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0</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US" dirty="0">
                <a:solidFill>
                  <a:srgbClr val="000000"/>
                </a:solidFill>
                <a:latin typeface="Arial" panose="020B0604020202020204" pitchFamily="34" charset="0"/>
                <a:ea typeface="Times New Roman" panose="02020603050405020304" pitchFamily="18" charset="0"/>
              </a:rPr>
              <a:t>;</a:t>
            </a:r>
          </a:p>
        </p:txBody>
      </p:sp>
      <p:sp>
        <p:nvSpPr>
          <p:cNvPr id="4" name="Rectangle 3"/>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Eg. SELECT SUM (sal) from EMP;</a:t>
            </a:r>
            <a:endParaRPr lang="en-IN" sz="1600" i="1" dirty="0">
              <a:solidFill>
                <a:srgbClr val="FFFF00"/>
              </a:solidFill>
              <a:latin typeface="Arial" panose="020B0604020202020204" pitchFamily="34" charset="0"/>
              <a:cs typeface="Arial" panose="020B0604020202020204" pitchFamily="34" charset="0"/>
            </a:endParaRPr>
          </a:p>
        </p:txBody>
      </p:sp>
      <p:sp>
        <p:nvSpPr>
          <p:cNvPr id="3" name="Rectangle 2"/>
          <p:cNvSpPr/>
          <p:nvPr/>
        </p:nvSpPr>
        <p:spPr>
          <a:xfrm>
            <a:off x="228600" y="4114800"/>
            <a:ext cx="4876800" cy="110799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 '; </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IGNORE_SPACE;</a:t>
            </a:r>
          </a:p>
        </p:txBody>
      </p:sp>
    </p:spTree>
    <p:extLst>
      <p:ext uri="{BB962C8B-B14F-4D97-AF65-F5344CB8AC3E}">
        <p14:creationId xmlns:p14="http://schemas.microsoft.com/office/powerpoint/2010/main" val="4077305590"/>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990600"/>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1269185237"/>
              </p:ext>
            </p:extLst>
          </p:nvPr>
        </p:nvGraphicFramePr>
        <p:xfrm>
          <a:off x="152400" y="2692400"/>
          <a:ext cx="8839200" cy="3327400"/>
        </p:xfrm>
        <a:graphic>
          <a:graphicData uri="http://schemas.openxmlformats.org/drawingml/2006/table">
            <a:tbl>
              <a:tblPr firstRow="1" bandRow="1">
                <a:tableStyleId>{7E9639D4-E3E2-4D34-9284-5A2195B3D0D7}</a:tableStyleId>
              </a:tblPr>
              <a:tblGrid>
                <a:gridCol w="2743200"/>
                <a:gridCol w="60960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kumimoji="0" lang="en-IN" sz="1800" kern="1200" dirty="0" smtClean="0">
                          <a:solidFill>
                            <a:srgbClr val="008080"/>
                          </a:solidFill>
                          <a:latin typeface="Liberation Mono"/>
                          <a:ea typeface="+mn-ea"/>
                          <a:cs typeface="Arial" panose="020B0604020202020204" pitchFamily="34" charset="0"/>
                        </a:rPr>
                        <a:t>MAX([DISTINCT]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maximum value of expr. MAX() may take a string argument; in such cases, it returns the maximum string value. The DISTINCT keyword can be used to find the maximum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800" kern="1200" dirty="0" smtClean="0">
                          <a:solidFill>
                            <a:srgbClr val="008080"/>
                          </a:solidFill>
                          <a:latin typeface="Liberation Mono"/>
                          <a:ea typeface="+mn-ea"/>
                          <a:cs typeface="Arial" panose="020B0604020202020204" pitchFamily="34" charset="0"/>
                        </a:rPr>
                        <a:t>MIN([DISTINCT]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minimum value of expr. MIN() may take a string argument; in such cases, it returns the minimum string value. The DISTINCT keyword can be used to find the minimum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800" kern="1200" dirty="0" smtClean="0">
                          <a:solidFill>
                            <a:srgbClr val="008080"/>
                          </a:solidFill>
                          <a:latin typeface="Liberation Mono"/>
                          <a:ea typeface="+mn-ea"/>
                          <a:cs typeface="Arial" panose="020B0604020202020204" pitchFamily="34" charset="0"/>
                        </a:rPr>
                        <a:t>SUM([DISTINCT]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sum of expr. If the return set has no rows, SUM() returns NULL. The DISTINCT keyword can be used to sum only the distinct values of expr.</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8" name="Rectangle 7"/>
          <p:cNvSpPr/>
          <p:nvPr/>
        </p:nvSpPr>
        <p:spPr>
          <a:xfrm>
            <a:off x="76200" y="161092"/>
            <a:ext cx="4648200" cy="707886"/>
          </a:xfrm>
          <a:prstGeom prst="rect">
            <a:avLst/>
          </a:prstGeom>
          <a:solidFill>
            <a:srgbClr val="EDE701"/>
          </a:solidFill>
        </p:spPr>
        <p:txBody>
          <a:bodyPr wrap="square">
            <a:spAutoFit/>
          </a:bodyPr>
          <a:lstStyle/>
          <a:p>
            <a:r>
              <a:rPr lang="en-IN" sz="2000" dirty="0">
                <a:latin typeface="Arial" panose="020B0604020202020204" pitchFamily="34" charset="0"/>
                <a:cs typeface="Arial" panose="020B0604020202020204" pitchFamily="34" charset="0"/>
              </a:rPr>
              <a:t>This function's will produce a single value for an entire group or </a:t>
            </a:r>
            <a:r>
              <a:rPr lang="en-IN" sz="2000" dirty="0" smtClean="0">
                <a:latin typeface="Arial" panose="020B0604020202020204" pitchFamily="34" charset="0"/>
                <a:cs typeface="Arial" panose="020B0604020202020204" pitchFamily="34" charset="0"/>
              </a:rPr>
              <a:t>a table</a:t>
            </a:r>
            <a:r>
              <a:rPr lang="en-IN" sz="2000" dirty="0">
                <a:latin typeface="Arial" panose="020B0604020202020204" pitchFamily="34" charset="0"/>
                <a:cs typeface="Arial" panose="020B0604020202020204" pitchFamily="34" charset="0"/>
              </a:rPr>
              <a:t>.</a:t>
            </a:r>
          </a:p>
        </p:txBody>
      </p:sp>
      <p:sp>
        <p:nvSpPr>
          <p:cNvPr id="7" name="Rectangle 6"/>
          <p:cNvSpPr/>
          <p:nvPr/>
        </p:nvSpPr>
        <p:spPr>
          <a:xfrm>
            <a:off x="152400" y="1667470"/>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Tree>
    <p:extLst>
      <p:ext uri="{BB962C8B-B14F-4D97-AF65-F5344CB8AC3E}">
        <p14:creationId xmlns:p14="http://schemas.microsoft.com/office/powerpoint/2010/main" val="3605536760"/>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MIN and MAX Aggregate </a:t>
            </a:r>
            <a:r>
              <a:rPr lang="en-US" sz="3200" b="1" i="1" dirty="0">
                <a:solidFill>
                  <a:srgbClr val="FF9900"/>
                </a:solidFill>
                <a:latin typeface="Arial" pitchFamily="34" charset="0"/>
                <a:cs typeface="Arial" pitchFamily="34" charset="0"/>
              </a:rPr>
              <a:t>(GROUP BY) Function </a:t>
            </a:r>
            <a:endParaRPr lang="en-IN" sz="3200" b="1" i="1" dirty="0">
              <a:solidFill>
                <a:srgbClr val="FF9900"/>
              </a:solidFill>
              <a:latin typeface="Arial" pitchFamily="34" charset="0"/>
              <a:cs typeface="Arial" pitchFamily="34" charset="0"/>
            </a:endParaRPr>
          </a:p>
        </p:txBody>
      </p:sp>
      <p:sp>
        <p:nvSpPr>
          <p:cNvPr id="10" name="Rectangle 9"/>
          <p:cNvSpPr/>
          <p:nvPr/>
        </p:nvSpPr>
        <p:spPr>
          <a:xfrm>
            <a:off x="152400" y="1143000"/>
            <a:ext cx="8839200" cy="5139869"/>
          </a:xfrm>
          <a:prstGeom prst="rect">
            <a:avLst/>
          </a:prstGeom>
          <a:solidFill>
            <a:srgbClr val="2E2E36"/>
          </a:solidFill>
        </p:spPr>
        <p:txBody>
          <a:bodyPr wrap="square">
            <a:spAutoFit/>
          </a:bodyPr>
          <a:lstStyle/>
          <a:p>
            <a:r>
              <a:rPr lang="en-IN" sz="2000" b="1" dirty="0">
                <a:solidFill>
                  <a:srgbClr val="FADF8A"/>
                </a:solidFill>
                <a:latin typeface="Arial" panose="020B0604020202020204" pitchFamily="34" charset="0"/>
                <a:cs typeface="Arial" panose="020B0604020202020204" pitchFamily="34" charset="0"/>
              </a:rPr>
              <a:t>MAX()</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MAX()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MAX() may take a string argument; in such cases, it returns the maximum string </a:t>
            </a:r>
            <a:r>
              <a:rPr lang="en-IN" dirty="0" smtClean="0">
                <a:solidFill>
                  <a:srgbClr val="FADF8A"/>
                </a:solidFill>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MAX() compares ENUM and SET columns by their string value rather than by the string's relative position in the set. </a:t>
            </a:r>
          </a:p>
          <a:p>
            <a:pPr marL="285750" indent="-285750">
              <a:buFont typeface="Arial" panose="020B0604020202020204" pitchFamily="34" charset="0"/>
              <a:buChar char="•"/>
            </a:pPr>
            <a:endParaRPr lang="en-IN" dirty="0" smtClean="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MIN()</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MIN()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MIN() may take a string argument; in such cases, it returns the minimum string value</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MIN() compares ENUM and SET columns by their string value rather than by the string's relative position in the set.</a:t>
            </a:r>
          </a:p>
        </p:txBody>
      </p:sp>
      <p:sp>
        <p:nvSpPr>
          <p:cNvPr id="6" name="Rectangle 5"/>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Eg. SELECT SUM (sal) from EMP;</a:t>
            </a:r>
            <a:endParaRPr lang="en-IN" sz="16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81583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a:t>
            </a:r>
            <a:r>
              <a:rPr lang="en-IN" dirty="0" smtClean="0">
                <a:solidFill>
                  <a:srgbClr val="DC525C"/>
                </a:solidFill>
                <a:latin typeface="Segoe UI Light" panose="020B0502040204020203" pitchFamily="34" charset="0"/>
                <a:cs typeface="Segoe UI Light" panose="020B0502040204020203" pitchFamily="34" charset="0"/>
              </a:rPr>
              <a:t>is database</a:t>
            </a:r>
            <a:r>
              <a:rPr lang="en-IN" dirty="0">
                <a:solidFill>
                  <a:srgbClr val="DC525C"/>
                </a:solidFill>
                <a:latin typeface="Segoe UI Light" panose="020B0502040204020203" pitchFamily="34" charset="0"/>
                <a:cs typeface="Segoe UI Light" panose="020B0502040204020203" pitchFamily="34" charset="0"/>
              </a:rPr>
              <a:t>?</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2209800"/>
            <a:ext cx="1219200" cy="1685178"/>
          </a:xfrm>
          <a:prstGeom prst="rect">
            <a:avLst/>
          </a:prstGeom>
        </p:spPr>
      </p:pic>
      <p:sp>
        <p:nvSpPr>
          <p:cNvPr id="3" name="Rectangle 2"/>
          <p:cNvSpPr/>
          <p:nvPr/>
        </p:nvSpPr>
        <p:spPr>
          <a:xfrm>
            <a:off x="228600" y="152400"/>
            <a:ext cx="8610600" cy="707886"/>
          </a:xfrm>
          <a:prstGeom prst="rect">
            <a:avLst/>
          </a:prstGeom>
        </p:spPr>
        <p:txBody>
          <a:bodyPr wrap="square">
            <a:spAutoFit/>
          </a:bodyPr>
          <a:lstStyle/>
          <a:p>
            <a:r>
              <a:rPr lang="en-IN" sz="2000" dirty="0">
                <a:solidFill>
                  <a:schemeClr val="accent5">
                    <a:lumMod val="50000"/>
                  </a:schemeClr>
                </a:solidFill>
                <a:latin typeface="arial" panose="020B0604020202020204" pitchFamily="34" charset="0"/>
              </a:rPr>
              <a:t>A </a:t>
            </a:r>
            <a:r>
              <a:rPr lang="en-IN" sz="2000" b="1" dirty="0">
                <a:solidFill>
                  <a:schemeClr val="accent5">
                    <a:lumMod val="50000"/>
                  </a:schemeClr>
                </a:solidFill>
                <a:latin typeface="arial" panose="020B0604020202020204" pitchFamily="34" charset="0"/>
              </a:rPr>
              <a:t>database application</a:t>
            </a:r>
            <a:r>
              <a:rPr lang="en-IN" sz="2000" dirty="0">
                <a:solidFill>
                  <a:schemeClr val="accent5">
                    <a:lumMod val="50000"/>
                  </a:schemeClr>
                </a:solidFill>
                <a:latin typeface="arial" panose="020B0604020202020204" pitchFamily="34" charset="0"/>
              </a:rPr>
              <a:t> is a computer program whose primary purpose is entering and retrieving </a:t>
            </a:r>
            <a:r>
              <a:rPr lang="en-IN" sz="2000" dirty="0" smtClean="0">
                <a:solidFill>
                  <a:schemeClr val="accent5">
                    <a:lumMod val="50000"/>
                  </a:schemeClr>
                </a:solidFill>
                <a:latin typeface="arial" panose="020B0604020202020204" pitchFamily="34" charset="0"/>
              </a:rPr>
              <a:t>information.</a:t>
            </a:r>
            <a:endParaRPr lang="en-IN" sz="2000" dirty="0">
              <a:solidFill>
                <a:schemeClr val="accent5">
                  <a:lumMod val="50000"/>
                </a:schemeClr>
              </a:solidFill>
            </a:endParaRPr>
          </a:p>
        </p:txBody>
      </p:sp>
    </p:spTree>
    <p:extLst>
      <p:ext uri="{BB962C8B-B14F-4D97-AF65-F5344CB8AC3E}">
        <p14:creationId xmlns:p14="http://schemas.microsoft.com/office/powerpoint/2010/main" val="2393244911"/>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053564"/>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2518513343"/>
              </p:ext>
            </p:extLst>
          </p:nvPr>
        </p:nvGraphicFramePr>
        <p:xfrm>
          <a:off x="152400" y="2722880"/>
          <a:ext cx="8839200" cy="3144520"/>
        </p:xfrm>
        <a:graphic>
          <a:graphicData uri="http://schemas.openxmlformats.org/drawingml/2006/table">
            <a:tbl>
              <a:tblPr firstRow="1" bandRow="1">
                <a:tableStyleId>{7E9639D4-E3E2-4D34-9284-5A2195B3D0D7}</a:tableStyleId>
              </a:tblPr>
              <a:tblGrid>
                <a:gridCol w="3352800"/>
                <a:gridCol w="54864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kumimoji="0" lang="en-IN" sz="1800" kern="1200" dirty="0" smtClean="0">
                          <a:solidFill>
                            <a:srgbClr val="008080"/>
                          </a:solidFill>
                          <a:latin typeface="Liberation Mono"/>
                          <a:ea typeface="+mn-ea"/>
                          <a:cs typeface="Arial" panose="020B0604020202020204" pitchFamily="34" charset="0"/>
                        </a:rPr>
                        <a:t>GROUP_CONCAT([DISTINCT] expr [,expr ...]</a:t>
                      </a:r>
                    </a:p>
                    <a:p>
                      <a:r>
                        <a:rPr kumimoji="0" lang="en-IN" sz="1800" kern="1200" dirty="0" smtClean="0">
                          <a:solidFill>
                            <a:srgbClr val="008080"/>
                          </a:solidFill>
                          <a:latin typeface="Liberation Mono"/>
                          <a:ea typeface="+mn-ea"/>
                          <a:cs typeface="Arial" panose="020B0604020202020204" pitchFamily="34" charset="0"/>
                        </a:rPr>
                        <a:t>[ORDER BY {col_name | expr}</a:t>
                      </a:r>
                    </a:p>
                    <a:p>
                      <a:r>
                        <a:rPr kumimoji="0" lang="en-IN" sz="1800" kern="1200" dirty="0" smtClean="0">
                          <a:solidFill>
                            <a:srgbClr val="008080"/>
                          </a:solidFill>
                          <a:latin typeface="Liberation Mono"/>
                          <a:ea typeface="+mn-ea"/>
                          <a:cs typeface="Arial" panose="020B0604020202020204" pitchFamily="34" charset="0"/>
                        </a:rPr>
                        <a:t>[ASC | DESC] [,col_name ...]]</a:t>
                      </a:r>
                    </a:p>
                    <a:p>
                      <a:r>
                        <a:rPr kumimoji="0" lang="en-IN" sz="1800" kern="1200" dirty="0" smtClean="0">
                          <a:solidFill>
                            <a:srgbClr val="008080"/>
                          </a:solidFill>
                          <a:latin typeface="Liberation Mono"/>
                          <a:ea typeface="+mn-ea"/>
                          <a:cs typeface="Arial" panose="020B0604020202020204" pitchFamily="34" charset="0"/>
                        </a:rPr>
                        <a:t>[SEPARATOR str_val])</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This function returns a string result with the concatenated non-NULL values from a group. It returns NULL if there are no non-NULL values.</a:t>
                      </a:r>
                    </a:p>
                    <a:p>
                      <a:endParaRPr lang="en-IN" sz="1600" dirty="0" smtClean="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r>
                        <a:rPr lang="en-IN" sz="1600" b="1" dirty="0" smtClean="0">
                          <a:solidFill>
                            <a:schemeClr val="tx1"/>
                          </a:solidFill>
                          <a:latin typeface="Arial" panose="020B0604020202020204" pitchFamily="34" charset="0"/>
                          <a:cs typeface="Arial" panose="020B0604020202020204" pitchFamily="34" charset="0"/>
                        </a:rPr>
                        <a:t>SELECT job, group_concat(deptno order by deptno) from EMP group by job;</a:t>
                      </a:r>
                    </a:p>
                    <a:p>
                      <a:endParaRPr lang="en-IN" sz="1600" b="1" dirty="0" smtClean="0">
                        <a:solidFill>
                          <a:schemeClr val="tx1"/>
                        </a:solidFill>
                        <a:latin typeface="Arial" panose="020B0604020202020204" pitchFamily="34" charset="0"/>
                        <a:cs typeface="Arial" panose="020B0604020202020204" pitchFamily="34" charset="0"/>
                      </a:endParaRPr>
                    </a:p>
                    <a:p>
                      <a:r>
                        <a:rPr lang="en-IN" sz="1600" b="1" dirty="0" smtClean="0">
                          <a:solidFill>
                            <a:schemeClr val="tx1"/>
                          </a:solidFill>
                          <a:latin typeface="Arial" panose="020B0604020202020204" pitchFamily="34" charset="0"/>
                          <a:cs typeface="Arial" panose="020B0604020202020204" pitchFamily="34" charset="0"/>
                        </a:rPr>
                        <a:t>SELECT job, group_concat(sal order by sal separator ' ! ') from EMP group by job;</a:t>
                      </a:r>
                    </a:p>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76200" y="161092"/>
            <a:ext cx="4648200" cy="707886"/>
          </a:xfrm>
          <a:prstGeom prst="rect">
            <a:avLst/>
          </a:prstGeom>
          <a:solidFill>
            <a:srgbClr val="EDE701"/>
          </a:solidFill>
        </p:spPr>
        <p:txBody>
          <a:bodyPr wrap="square">
            <a:spAutoFit/>
          </a:bodyPr>
          <a:lstStyle/>
          <a:p>
            <a:r>
              <a:rPr lang="en-IN" sz="2000" dirty="0">
                <a:latin typeface="Arial" panose="020B0604020202020204" pitchFamily="34" charset="0"/>
                <a:cs typeface="Arial" panose="020B0604020202020204" pitchFamily="34" charset="0"/>
              </a:rPr>
              <a:t>This function's will produce a single value for an entire group or </a:t>
            </a:r>
            <a:r>
              <a:rPr lang="en-IN" sz="2000" dirty="0" smtClean="0">
                <a:latin typeface="Arial" panose="020B0604020202020204" pitchFamily="34" charset="0"/>
                <a:cs typeface="Arial" panose="020B0604020202020204" pitchFamily="34" charset="0"/>
              </a:rPr>
              <a:t>a table</a:t>
            </a:r>
            <a:r>
              <a:rPr lang="en-IN" sz="2000" dirty="0">
                <a:latin typeface="Arial" panose="020B0604020202020204" pitchFamily="34" charset="0"/>
                <a:cs typeface="Arial" panose="020B0604020202020204" pitchFamily="34" charset="0"/>
              </a:rPr>
              <a:t>.</a:t>
            </a:r>
          </a:p>
        </p:txBody>
      </p:sp>
      <p:sp>
        <p:nvSpPr>
          <p:cNvPr id="9" name="Rectangle 8"/>
          <p:cNvSpPr/>
          <p:nvPr/>
        </p:nvSpPr>
        <p:spPr>
          <a:xfrm>
            <a:off x="152400" y="1667470"/>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Tree>
    <p:extLst>
      <p:ext uri="{BB962C8B-B14F-4D97-AF65-F5344CB8AC3E}">
        <p14:creationId xmlns:p14="http://schemas.microsoft.com/office/powerpoint/2010/main" val="7834792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4" name="Rectangle 3"/>
          <p:cNvSpPr/>
          <p:nvPr/>
        </p:nvSpPr>
        <p:spPr>
          <a:xfrm>
            <a:off x="228600" y="1295400"/>
            <a:ext cx="8686800" cy="1477328"/>
          </a:xfrm>
          <a:prstGeom prst="rect">
            <a:avLst/>
          </a:prstGeom>
          <a:solidFill>
            <a:schemeClr val="tx1">
              <a:lumMod val="85000"/>
              <a:lumOff val="15000"/>
            </a:schemeClr>
          </a:solidFill>
        </p:spPr>
        <p:txBody>
          <a:bodyPr wrap="square">
            <a:spAutoFit/>
          </a:bodyPr>
          <a:lstStyle/>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in the </a:t>
            </a:r>
            <a:r>
              <a:rPr lang="en-US" sz="2000" b="1" dirty="0" smtClean="0">
                <a:solidFill>
                  <a:srgbClr val="00FF99"/>
                </a:solidFill>
                <a:latin typeface="Arial" pitchFamily="34" charset="0"/>
                <a:ea typeface="+mj-ea"/>
                <a:cs typeface="Arial" pitchFamily="34" charset="0"/>
              </a:rPr>
              <a:t>SELECT-LIST</a:t>
            </a:r>
            <a:r>
              <a:rPr lang="en-US" sz="2000" dirty="0" smtClean="0">
                <a:solidFill>
                  <a:srgbClr val="00FF99"/>
                </a:solidFill>
                <a:latin typeface="Arial" pitchFamily="34" charset="0"/>
                <a:ea typeface="+mj-ea"/>
                <a:cs typeface="Arial" pitchFamily="34" charset="0"/>
              </a:rPr>
              <a:t> </a:t>
            </a:r>
            <a:r>
              <a:rPr lang="en-US" sz="2000" dirty="0" smtClean="0">
                <a:solidFill>
                  <a:schemeClr val="bg1"/>
                </a:solidFill>
                <a:latin typeface="Arial" pitchFamily="34" charset="0"/>
                <a:ea typeface="+mj-ea"/>
                <a:cs typeface="Arial" pitchFamily="34" charset="0"/>
              </a:rPr>
              <a:t>(the items before the FROM clause).</a:t>
            </a:r>
          </a:p>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in the </a:t>
            </a:r>
            <a:r>
              <a:rPr lang="en-US" sz="2000" b="1" dirty="0" smtClean="0">
                <a:solidFill>
                  <a:srgbClr val="00FF99"/>
                </a:solidFill>
                <a:latin typeface="Arial" pitchFamily="34" charset="0"/>
                <a:ea typeface="+mj-ea"/>
                <a:cs typeface="Arial" pitchFamily="34" charset="0"/>
              </a:rPr>
              <a:t>ORDER BY</a:t>
            </a:r>
            <a:r>
              <a:rPr lang="en-US" sz="2000" dirty="0" smtClean="0">
                <a:solidFill>
                  <a:schemeClr val="bg1"/>
                </a:solidFill>
                <a:latin typeface="Arial" pitchFamily="34" charset="0"/>
                <a:ea typeface="+mj-ea"/>
                <a:cs typeface="Arial" pitchFamily="34" charset="0"/>
              </a:rPr>
              <a:t> clause.</a:t>
            </a:r>
          </a:p>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and in the </a:t>
            </a:r>
            <a:r>
              <a:rPr lang="en-US" sz="2000" b="1" dirty="0" smtClean="0">
                <a:solidFill>
                  <a:srgbClr val="00FF99"/>
                </a:solidFill>
                <a:latin typeface="Arial" pitchFamily="34" charset="0"/>
                <a:ea typeface="+mj-ea"/>
                <a:cs typeface="Arial" pitchFamily="34" charset="0"/>
              </a:rPr>
              <a:t>HAVING</a:t>
            </a:r>
            <a:r>
              <a:rPr lang="en-US" sz="2000" dirty="0" smtClean="0">
                <a:solidFill>
                  <a:schemeClr val="bg1"/>
                </a:solidFill>
                <a:latin typeface="Arial" pitchFamily="34" charset="0"/>
                <a:ea typeface="+mj-ea"/>
                <a:cs typeface="Arial" pitchFamily="34" charset="0"/>
              </a:rPr>
              <a:t> clause.</a:t>
            </a:r>
          </a:p>
        </p:txBody>
      </p:sp>
      <p:sp>
        <p:nvSpPr>
          <p:cNvPr id="3" name="Rectangle 2"/>
          <p:cNvSpPr/>
          <p:nvPr/>
        </p:nvSpPr>
        <p:spPr>
          <a:xfrm>
            <a:off x="228600" y="5156537"/>
            <a:ext cx="8686800" cy="1015663"/>
          </a:xfrm>
          <a:prstGeom prst="rect">
            <a:avLst/>
          </a:prstGeom>
          <a:solidFill>
            <a:schemeClr val="accent6">
              <a:lumMod val="20000"/>
              <a:lumOff val="80000"/>
            </a:schemeClr>
          </a:solidFill>
        </p:spPr>
        <p:txBody>
          <a:bodyPr wrap="square">
            <a:spAutoFit/>
          </a:bodyPr>
          <a:lstStyle/>
          <a:p>
            <a:r>
              <a:rPr lang="en-IN" sz="2000" dirty="0">
                <a:solidFill>
                  <a:srgbClr val="242729"/>
                </a:solidFill>
                <a:latin typeface="Segoe UI Light" panose="020B0502040204020203" pitchFamily="34" charset="0"/>
                <a:cs typeface="Segoe UI Light" panose="020B0502040204020203" pitchFamily="34" charset="0"/>
              </a:rPr>
              <a:t>"An aggregate </a:t>
            </a:r>
            <a:r>
              <a:rPr lang="en-IN" sz="2000" dirty="0" smtClean="0">
                <a:solidFill>
                  <a:srgbClr val="242729"/>
                </a:solidFill>
                <a:latin typeface="Segoe UI Light" panose="020B0502040204020203" pitchFamily="34" charset="0"/>
                <a:cs typeface="Segoe UI Light" panose="020B0502040204020203" pitchFamily="34" charset="0"/>
              </a:rPr>
              <a:t>may </a:t>
            </a:r>
            <a:r>
              <a:rPr lang="en-IN" sz="2000" b="1" i="1" dirty="0" smtClean="0">
                <a:solidFill>
                  <a:srgbClr val="C00000"/>
                </a:solidFill>
                <a:latin typeface="Segoe UI Light" panose="020B0502040204020203" pitchFamily="34" charset="0"/>
                <a:cs typeface="Segoe UI Light" panose="020B0502040204020203" pitchFamily="34" charset="0"/>
              </a:rPr>
              <a:t>not</a:t>
            </a:r>
            <a:r>
              <a:rPr lang="en-IN" sz="2000" dirty="0" smtClean="0">
                <a:solidFill>
                  <a:srgbClr val="242729"/>
                </a:solidFill>
                <a:latin typeface="Segoe UI Light" panose="020B0502040204020203" pitchFamily="34" charset="0"/>
                <a:cs typeface="Segoe UI Light" panose="020B0502040204020203" pitchFamily="34" charset="0"/>
              </a:rPr>
              <a:t> </a:t>
            </a:r>
            <a:r>
              <a:rPr lang="en-IN" sz="2000" dirty="0">
                <a:solidFill>
                  <a:srgbClr val="242729"/>
                </a:solidFill>
                <a:latin typeface="Segoe UI Light" panose="020B0502040204020203" pitchFamily="34" charset="0"/>
                <a:cs typeface="Segoe UI Light" panose="020B0502040204020203" pitchFamily="34" charset="0"/>
              </a:rPr>
              <a:t>appear in the </a:t>
            </a:r>
            <a:r>
              <a:rPr lang="en-IN" sz="2000" b="1" i="1" dirty="0">
                <a:solidFill>
                  <a:srgbClr val="C00000"/>
                </a:solidFill>
                <a:latin typeface="Segoe UI Light" panose="020B0502040204020203" pitchFamily="34" charset="0"/>
                <a:cs typeface="Segoe UI Light" panose="020B0502040204020203" pitchFamily="34" charset="0"/>
              </a:rPr>
              <a:t>WHERE clause</a:t>
            </a:r>
            <a:r>
              <a:rPr lang="en-IN" sz="2000" dirty="0">
                <a:solidFill>
                  <a:srgbClr val="242729"/>
                </a:solidFill>
                <a:latin typeface="Segoe UI Light" panose="020B0502040204020203" pitchFamily="34" charset="0"/>
                <a:cs typeface="Segoe UI Light" panose="020B0502040204020203" pitchFamily="34" charset="0"/>
              </a:rPr>
              <a:t> unless it is in a subquery contained in a HAVING clause or a select list, and the column being aggregated is an outer reference"</a:t>
            </a:r>
            <a:endParaRPr lang="en-IN" sz="2000" dirty="0">
              <a:latin typeface="Segoe UI Light" panose="020B0502040204020203" pitchFamily="34" charset="0"/>
              <a:cs typeface="Segoe UI Light" panose="020B0502040204020203" pitchFamily="34" charset="0"/>
            </a:endParaRPr>
          </a:p>
        </p:txBody>
      </p:sp>
      <p:grpSp>
        <p:nvGrpSpPr>
          <p:cNvPr id="8" name="Group 7"/>
          <p:cNvGrpSpPr/>
          <p:nvPr/>
        </p:nvGrpSpPr>
        <p:grpSpPr>
          <a:xfrm>
            <a:off x="228600" y="3173681"/>
            <a:ext cx="8686800" cy="1322119"/>
            <a:chOff x="208808" y="3402281"/>
            <a:chExt cx="7434262" cy="1626919"/>
          </a:xfrm>
        </p:grpSpPr>
        <p:pic>
          <p:nvPicPr>
            <p:cNvPr id="6" name="Picture 5"/>
            <p:cNvPicPr>
              <a:picLocks noChangeAspect="1"/>
            </p:cNvPicPr>
            <p:nvPr/>
          </p:nvPicPr>
          <p:blipFill>
            <a:blip r:embed="rId2"/>
            <a:stretch>
              <a:fillRect/>
            </a:stretch>
          </p:blipFill>
          <p:spPr>
            <a:xfrm>
              <a:off x="228600" y="3402281"/>
              <a:ext cx="4572000" cy="733567"/>
            </a:xfrm>
            <a:prstGeom prst="rect">
              <a:avLst/>
            </a:prstGeom>
          </p:spPr>
        </p:pic>
        <p:pic>
          <p:nvPicPr>
            <p:cNvPr id="7" name="Picture 6"/>
            <p:cNvPicPr>
              <a:picLocks noChangeAspect="1"/>
            </p:cNvPicPr>
            <p:nvPr/>
          </p:nvPicPr>
          <p:blipFill>
            <a:blip r:embed="rId3"/>
            <a:stretch>
              <a:fillRect/>
            </a:stretch>
          </p:blipFill>
          <p:spPr>
            <a:xfrm>
              <a:off x="208808" y="4326592"/>
              <a:ext cx="7434262" cy="702608"/>
            </a:xfrm>
            <a:prstGeom prst="rect">
              <a:avLst/>
            </a:prstGeom>
          </p:spPr>
        </p:pic>
      </p:grpSp>
    </p:spTree>
    <p:extLst>
      <p:ext uri="{BB962C8B-B14F-4D97-AF65-F5344CB8AC3E}">
        <p14:creationId xmlns:p14="http://schemas.microsoft.com/office/powerpoint/2010/main" val="4084998653"/>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19200"/>
            <a:ext cx="8686800" cy="2062103"/>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JOB</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SAL </a:t>
            </a:r>
            <a:r>
              <a:rPr lang="en-US" dirty="0">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1001</a:t>
            </a:r>
            <a:r>
              <a:rPr lang="en-IN"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US" dirty="0">
                <a:latin typeface="Arial" panose="020B0604020202020204" pitchFamily="34" charset="0"/>
                <a:ea typeface="Times New Roman" panose="02020603050405020304" pitchFamily="18" charset="0"/>
              </a:rPr>
              <a:t>JOB</a:t>
            </a:r>
            <a:r>
              <a:rPr lang="en-IN" dirty="0" smtClean="0">
                <a:latin typeface="Arial" panose="020B0604020202020204" pitchFamily="34" charset="0"/>
                <a:ea typeface="Times New Roman" panose="02020603050405020304" pitchFamily="18" charset="0"/>
              </a:rPr>
              <a:t>;</a:t>
            </a:r>
          </a:p>
          <a:p>
            <a:endParaRPr lang="en-IN" dirty="0">
              <a:solidFill>
                <a:srgbClr val="DD4A68"/>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J</a:t>
            </a:r>
            <a:r>
              <a:rPr lang="en-US" dirty="0">
                <a:latin typeface="Arial" panose="020B0604020202020204" pitchFamily="34" charset="0"/>
                <a:ea typeface="Times New Roman" panose="02020603050405020304" pitchFamily="18" charset="0"/>
              </a:rPr>
              <a:t>OB</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a:solidFill>
                  <a:srgbClr val="DD4A68"/>
                </a:solidFill>
                <a:latin typeface="Arial" panose="020B0604020202020204" pitchFamily="34" charset="0"/>
                <a:ea typeface="Times New Roman" panose="02020603050405020304" pitchFamily="18" charset="0"/>
              </a:rPr>
              <a:t>COUNT</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//error</a:t>
            </a:r>
            <a:endParaRPr lang="en-IN" dirty="0" smtClean="0">
              <a:solidFill>
                <a:srgbClr val="92D050"/>
              </a:solidFill>
              <a:latin typeface="Arial" panose="020B0604020202020204" pitchFamily="34" charset="0"/>
              <a:ea typeface="Times New Roman" panose="02020603050405020304" pitchFamily="18" charset="0"/>
            </a:endParaRPr>
          </a:p>
          <a:p>
            <a:endParaRPr lang="en-IN" dirty="0" smtClean="0">
              <a:solidFill>
                <a:srgbClr val="DD4A68"/>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JO</a:t>
            </a:r>
            <a:r>
              <a:rPr lang="en-US" dirty="0">
                <a:latin typeface="Arial" panose="020B0604020202020204" pitchFamily="34" charset="0"/>
                <a:ea typeface="Times New Roman" panose="02020603050405020304" pitchFamily="18" charset="0"/>
              </a:rPr>
              <a:t>B</a:t>
            </a:r>
            <a:r>
              <a:rPr lang="en-IN" dirty="0">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SAL</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latin typeface="Arial" panose="020B0604020202020204" pitchFamily="34" charset="0"/>
                <a:ea typeface="Times New Roman" panose="02020603050405020304" pitchFamily="18" charset="0"/>
              </a:rPr>
              <a:t> SAL +</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a:t>
            </a:r>
          </a:p>
          <a:p>
            <a:endParaRPr lang="en-US" dirty="0" smtClean="0">
              <a:solidFill>
                <a:srgbClr val="0077AA"/>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smtClean="0">
                <a:solidFill>
                  <a:srgbClr val="000000"/>
                </a:solidFill>
                <a:latin typeface="Arial" panose="020B0604020202020204" pitchFamily="34" charset="0"/>
                <a:ea typeface="Times New Roman" panose="02020603050405020304" pitchFamily="18" charset="0"/>
              </a:rPr>
              <a:t>ENAM</a:t>
            </a:r>
            <a:r>
              <a:rPr lang="en-IN" dirty="0" smtClean="0">
                <a:latin typeface="Arial" panose="020B0604020202020204" pitchFamily="34" charset="0"/>
                <a:ea typeface="Times New Roman" panose="02020603050405020304" pitchFamily="18" charset="0"/>
              </a:rPr>
              <a:t>E,</a:t>
            </a:r>
            <a:r>
              <a:rPr lang="en-IN" dirty="0" smtClean="0">
                <a:solidFill>
                  <a:srgbClr val="DD4A68"/>
                </a:solidFill>
                <a:latin typeface="Arial" panose="020B0604020202020204" pitchFamily="34" charset="0"/>
                <a:ea typeface="Times New Roman" panose="02020603050405020304" pitchFamily="18" charset="0"/>
              </a:rPr>
              <a:t> LENGTH</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ENAME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smtClean="0">
                <a:latin typeface="Arial" panose="020B0604020202020204" pitchFamily="34" charset="0"/>
                <a:ea typeface="Times New Roman" panose="02020603050405020304" pitchFamily="18" charset="0"/>
              </a:rPr>
              <a:t>R1;</a:t>
            </a:r>
          </a:p>
        </p:txBody>
      </p:sp>
      <p:sp>
        <p:nvSpPr>
          <p:cNvPr id="10" name="Rectangle 9"/>
          <p:cNvSpPr/>
          <p:nvPr/>
        </p:nvSpPr>
        <p:spPr>
          <a:xfrm>
            <a:off x="210787" y="717454"/>
            <a:ext cx="1261884" cy="369332"/>
          </a:xfrm>
          <a:prstGeom prst="rect">
            <a:avLst/>
          </a:prstGeom>
        </p:spPr>
        <p:txBody>
          <a:bodyPr wrap="none">
            <a:spAutoFit/>
          </a:bodyPr>
          <a:lstStyle/>
          <a:p>
            <a:r>
              <a:rPr lang="en-IN" dirty="0" smtClean="0">
                <a:latin typeface="Arial" panose="020B0604020202020204" pitchFamily="34" charset="0"/>
                <a:cs typeface="Arial" panose="020B0604020202020204" pitchFamily="34" charset="0"/>
              </a:rPr>
              <a:t>Examples:</a:t>
            </a:r>
            <a:endParaRPr lang="en-IN" dirty="0"/>
          </a:p>
        </p:txBody>
      </p:sp>
      <p:sp>
        <p:nvSpPr>
          <p:cNvPr id="3" name="Rectangle 2"/>
          <p:cNvSpPr/>
          <p:nvPr/>
        </p:nvSpPr>
        <p:spPr>
          <a:xfrm>
            <a:off x="76201" y="3915728"/>
            <a:ext cx="6254982" cy="1056123"/>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'ONLY_FULL_GROUP_BY';</a:t>
            </a:r>
          </a:p>
        </p:txBody>
      </p:sp>
    </p:spTree>
    <p:extLst>
      <p:ext uri="{BB962C8B-B14F-4D97-AF65-F5344CB8AC3E}">
        <p14:creationId xmlns:p14="http://schemas.microsoft.com/office/powerpoint/2010/main" val="2174102441"/>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SELECT …. For UPDATE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71186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for UPDATE</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30868"/>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DD4A68"/>
                </a:solidFill>
                <a:latin typeface="Arial" panose="020B0604020202020204" pitchFamily="34" charset="0"/>
                <a:ea typeface="Times New Roman" panose="02020603050405020304" pitchFamily="18" charset="0"/>
              </a:rPr>
              <a:t>for</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UPDATE</a:t>
            </a:r>
            <a:r>
              <a:rPr lang="en-US" dirty="0">
                <a:solidFill>
                  <a:srgbClr val="000000"/>
                </a:solidFill>
                <a:latin typeface="Arial" panose="020B0604020202020204" pitchFamily="34" charset="0"/>
                <a:ea typeface="Times New Roman" panose="02020603050405020304" pitchFamily="18" charset="0"/>
              </a:rPr>
              <a:t>;</a:t>
            </a:r>
            <a:endParaRPr lang="en-IN" dirty="0">
              <a:solidFill>
                <a:srgbClr val="000000"/>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3903269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HAVING </a:t>
            </a: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228600"/>
            <a:ext cx="8839200" cy="1015663"/>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 HAVING clause is often used with the GROUP BY clause to filter groups based on a specified condition. If the GROUP BY clause is omitted, the </a:t>
            </a:r>
            <a:r>
              <a:rPr lang="en-IN" sz="2000" b="1" dirty="0">
                <a:latin typeface="Segoe UI Light" panose="020B0502040204020203" pitchFamily="34" charset="0"/>
                <a:cs typeface="Segoe UI Light" panose="020B0502040204020203" pitchFamily="34" charset="0"/>
              </a:rPr>
              <a:t>HAVING clause behaves like the WHERE clause.</a:t>
            </a:r>
          </a:p>
        </p:txBody>
      </p:sp>
      <p:sp>
        <p:nvSpPr>
          <p:cNvPr id="4" name="Rectangle 3"/>
          <p:cNvSpPr/>
          <p:nvPr/>
        </p:nvSpPr>
        <p:spPr>
          <a:xfrm>
            <a:off x="2895600" y="1524000"/>
            <a:ext cx="62484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7" name="Picture 6"/>
          <p:cNvPicPr>
            <a:picLocks noChangeAspect="1"/>
          </p:cNvPicPr>
          <p:nvPr/>
        </p:nvPicPr>
        <p:blipFill>
          <a:blip r:embed="rId2"/>
          <a:stretch>
            <a:fillRect/>
          </a:stretch>
        </p:blipFill>
        <p:spPr>
          <a:xfrm>
            <a:off x="381000" y="3272917"/>
            <a:ext cx="8382000" cy="685994"/>
          </a:xfrm>
          <a:prstGeom prst="rect">
            <a:avLst/>
          </a:prstGeom>
        </p:spPr>
      </p:pic>
    </p:spTree>
    <p:extLst>
      <p:ext uri="{BB962C8B-B14F-4D97-AF65-F5344CB8AC3E}">
        <p14:creationId xmlns:p14="http://schemas.microsoft.com/office/powerpoint/2010/main" val="3592480767"/>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HAVING</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2928372"/>
            <a:ext cx="8839200" cy="1477328"/>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smtClean="0">
                <a:solidFill>
                  <a:srgbClr val="0077AA"/>
                </a:solidFill>
                <a:latin typeface="Liberation Mono"/>
              </a:rPr>
              <a:t>[</a:t>
            </a:r>
            <a:r>
              <a:rPr lang="en-US" sz="2000" dirty="0">
                <a:solidFill>
                  <a:srgbClr val="0077AA"/>
                </a:solidFill>
                <a:latin typeface="Liberation Mono"/>
              </a:rPr>
              <a:t>GROUP BY {col_name | expr | position} [ASC | DESC], ... [WITH ROLLUP]]</a:t>
            </a:r>
          </a:p>
          <a:p>
            <a:pPr>
              <a:lnSpc>
                <a:spcPct val="150000"/>
              </a:lnSpc>
            </a:pPr>
            <a:r>
              <a:rPr lang="en-US" sz="2000" dirty="0" smtClean="0">
                <a:solidFill>
                  <a:srgbClr val="0077AA"/>
                </a:solidFill>
                <a:latin typeface="Liberation Mono"/>
              </a:rPr>
              <a:t>[</a:t>
            </a:r>
            <a:r>
              <a:rPr lang="en-US" sz="2000" dirty="0">
                <a:solidFill>
                  <a:srgbClr val="0077AA"/>
                </a:solidFill>
                <a:latin typeface="Liberation Mono"/>
              </a:rPr>
              <a:t>HAVING where_condition]</a:t>
            </a:r>
          </a:p>
        </p:txBody>
      </p:sp>
      <p:sp>
        <p:nvSpPr>
          <p:cNvPr id="2" name="Rectangle 1"/>
          <p:cNvSpPr/>
          <p:nvPr/>
        </p:nvSpPr>
        <p:spPr>
          <a:xfrm>
            <a:off x="152400" y="703183"/>
            <a:ext cx="88392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MySQL</a:t>
            </a:r>
            <a:r>
              <a:rPr lang="en-IN" b="1" dirty="0">
                <a:latin typeface="Arial" panose="020B0604020202020204" pitchFamily="34" charset="0"/>
                <a:cs typeface="Arial" panose="020B0604020202020204" pitchFamily="34" charset="0"/>
              </a:rPr>
              <a:t> HAVING clause</a:t>
            </a:r>
            <a:r>
              <a:rPr lang="en-IN" dirty="0">
                <a:latin typeface="Arial" panose="020B0604020202020204" pitchFamily="34" charset="0"/>
                <a:cs typeface="Arial" panose="020B0604020202020204" pitchFamily="34" charset="0"/>
              </a:rPr>
              <a:t> is used in the SELECT statement to specify filter conditions for a group </a:t>
            </a:r>
            <a:r>
              <a:rPr lang="en-IN" dirty="0" smtClean="0">
                <a:latin typeface="Arial" panose="020B0604020202020204" pitchFamily="34" charset="0"/>
                <a:cs typeface="Arial" panose="020B0604020202020204" pitchFamily="34" charset="0"/>
              </a:rPr>
              <a:t>of rows. </a:t>
            </a:r>
            <a:r>
              <a:rPr lang="en-IN" b="1" dirty="0" smtClean="0">
                <a:latin typeface="Arial" panose="020B0604020202020204" pitchFamily="34" charset="0"/>
                <a:cs typeface="Arial" panose="020B0604020202020204" pitchFamily="34" charset="0"/>
              </a:rPr>
              <a:t>HAVING </a:t>
            </a:r>
            <a:r>
              <a:rPr lang="en-IN" b="1" dirty="0">
                <a:latin typeface="Arial" panose="020B0604020202020204" pitchFamily="34" charset="0"/>
                <a:cs typeface="Arial" panose="020B0604020202020204" pitchFamily="34" charset="0"/>
              </a:rPr>
              <a:t>clause</a:t>
            </a:r>
            <a:r>
              <a:rPr lang="en-IN" dirty="0">
                <a:latin typeface="Arial" panose="020B0604020202020204" pitchFamily="34" charset="0"/>
                <a:cs typeface="Arial" panose="020B0604020202020204" pitchFamily="34" charset="0"/>
              </a:rPr>
              <a:t> is often used with the GROUP BY clause. When using with the GROUP BY clause, we can apply a filter condition to the columns that appear in the GROUP BY clause</a:t>
            </a:r>
            <a:r>
              <a:rPr lang="en-IN" dirty="0" smtClean="0">
                <a:latin typeface="Arial" panose="020B0604020202020204" pitchFamily="34" charset="0"/>
                <a:cs typeface="Arial" panose="020B0604020202020204" pitchFamily="34" charset="0"/>
              </a:rPr>
              <a:t>.</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52400" y="2099846"/>
            <a:ext cx="8839200" cy="646331"/>
          </a:xfrm>
          <a:prstGeom prst="rect">
            <a:avLst/>
          </a:prstGeom>
          <a:solidFill>
            <a:srgbClr val="F9DAFE"/>
          </a:solidFill>
        </p:spPr>
        <p:txBody>
          <a:bodyPr wrap="square">
            <a:spAutoFit/>
          </a:bodyPr>
          <a:lstStyle/>
          <a:p>
            <a:r>
              <a:rPr lang="en-US" dirty="0">
                <a:latin typeface="Arial" pitchFamily="34" charset="0"/>
                <a:ea typeface="+mj-ea"/>
                <a:cs typeface="Arial" pitchFamily="34" charset="0"/>
              </a:rPr>
              <a:t>If the </a:t>
            </a:r>
            <a:r>
              <a:rPr lang="en-US" i="1" dirty="0">
                <a:latin typeface="Arial" pitchFamily="34" charset="0"/>
                <a:ea typeface="+mj-ea"/>
                <a:cs typeface="Arial" pitchFamily="34" charset="0"/>
              </a:rPr>
              <a:t>GROUP</a:t>
            </a:r>
            <a:r>
              <a:rPr lang="en-US" dirty="0">
                <a:latin typeface="Arial" pitchFamily="34" charset="0"/>
                <a:ea typeface="+mj-ea"/>
                <a:cs typeface="Arial" pitchFamily="34" charset="0"/>
              </a:rPr>
              <a:t> </a:t>
            </a:r>
            <a:r>
              <a:rPr lang="en-US" i="1" dirty="0">
                <a:latin typeface="Arial" pitchFamily="34" charset="0"/>
                <a:ea typeface="+mj-ea"/>
                <a:cs typeface="Arial" pitchFamily="34" charset="0"/>
              </a:rPr>
              <a:t>BY</a:t>
            </a:r>
            <a:r>
              <a:rPr lang="en-US" dirty="0">
                <a:latin typeface="Arial" pitchFamily="34" charset="0"/>
                <a:ea typeface="+mj-ea"/>
                <a:cs typeface="Arial" pitchFamily="34" charset="0"/>
              </a:rPr>
              <a:t> clause is omitted, the </a:t>
            </a:r>
            <a:r>
              <a:rPr lang="en-US" i="1" dirty="0">
                <a:latin typeface="Arial" pitchFamily="34" charset="0"/>
                <a:ea typeface="+mj-ea"/>
                <a:cs typeface="Arial" pitchFamily="34" charset="0"/>
              </a:rPr>
              <a:t>HAVING</a:t>
            </a:r>
            <a:r>
              <a:rPr lang="en-US" dirty="0">
                <a:latin typeface="Arial" pitchFamily="34" charset="0"/>
                <a:ea typeface="+mj-ea"/>
                <a:cs typeface="Arial" pitchFamily="34" charset="0"/>
              </a:rPr>
              <a:t> clause behaves like the </a:t>
            </a:r>
            <a:r>
              <a:rPr lang="en-US" i="1" dirty="0">
                <a:latin typeface="Arial" pitchFamily="34" charset="0"/>
                <a:ea typeface="+mj-ea"/>
                <a:cs typeface="Arial" pitchFamily="34" charset="0"/>
              </a:rPr>
              <a:t>WHERE</a:t>
            </a:r>
            <a:r>
              <a:rPr lang="en-US" dirty="0">
                <a:latin typeface="Arial" pitchFamily="34" charset="0"/>
                <a:ea typeface="+mj-ea"/>
                <a:cs typeface="Arial" pitchFamily="34" charset="0"/>
              </a:rPr>
              <a:t> clause.</a:t>
            </a:r>
            <a:endParaRPr lang="en-IN" dirty="0">
              <a:latin typeface="Arial" pitchFamily="34" charset="0"/>
              <a:ea typeface="+mj-ea"/>
              <a:cs typeface="Arial" pitchFamily="34" charset="0"/>
            </a:endParaRPr>
          </a:p>
        </p:txBody>
      </p:sp>
    </p:spTree>
    <p:extLst>
      <p:ext uri="{BB962C8B-B14F-4D97-AF65-F5344CB8AC3E}">
        <p14:creationId xmlns:p14="http://schemas.microsoft.com/office/powerpoint/2010/main" val="1407343680"/>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33759441"/>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WHERE and HAVING clause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838200"/>
            <a:ext cx="8839200" cy="2585323"/>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can be used with - </a:t>
            </a:r>
            <a:r>
              <a:rPr lang="en-IN" dirty="0" smtClean="0">
                <a:latin typeface="Arial" panose="020B0604020202020204" pitchFamily="34" charset="0"/>
                <a:cs typeface="Arial" panose="020B0604020202020204" pitchFamily="34" charset="0"/>
              </a:rPr>
              <a:t>SELECT, UPDATE,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DELETE statements</a:t>
            </a:r>
            <a:r>
              <a:rPr lang="en-IN" dirty="0">
                <a:latin typeface="Arial" panose="020B0604020202020204" pitchFamily="34" charset="0"/>
                <a:cs typeface="Arial" panose="020B0604020202020204" pitchFamily="34" charset="0"/>
              </a:rPr>
              <a:t>, where as HAVING clause can only be used with the </a:t>
            </a:r>
            <a:r>
              <a:rPr lang="en-IN" dirty="0" smtClean="0">
                <a:latin typeface="Arial" panose="020B0604020202020204" pitchFamily="34" charset="0"/>
                <a:cs typeface="Arial" panose="020B0604020202020204" pitchFamily="34" charset="0"/>
              </a:rPr>
              <a:t>SELECT statement.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filters rows before aggregation (GROUPING), where as, HAVING clause filters groups, after the aggregations are performed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a:t>
            </a:r>
            <a:r>
              <a:rPr lang="en-IN" dirty="0" smtClean="0">
                <a:latin typeface="Arial" panose="020B0604020202020204" pitchFamily="34" charset="0"/>
                <a:cs typeface="Arial" panose="020B0604020202020204" pitchFamily="34" charset="0"/>
              </a:rPr>
              <a:t>functions (</a:t>
            </a:r>
            <a:r>
              <a:rPr lang="en-IN" dirty="0">
                <a:latin typeface="Arial" panose="020B0604020202020204" pitchFamily="34" charset="0"/>
                <a:cs typeface="Arial" panose="020B0604020202020204" pitchFamily="34" charset="0"/>
              </a:rPr>
              <a:t>SUM </a:t>
            </a:r>
            <a:r>
              <a:rPr lang="en-IN" dirty="0" smtClean="0">
                <a:latin typeface="Arial" panose="020B0604020202020204" pitchFamily="34" charset="0"/>
                <a:cs typeface="Arial" panose="020B0604020202020204" pitchFamily="34" charset="0"/>
              </a:rPr>
              <a:t>, MIN, MAX, AVG and COUNT) </a:t>
            </a:r>
            <a:r>
              <a:rPr lang="en-IN" dirty="0">
                <a:latin typeface="Arial" panose="020B0604020202020204" pitchFamily="34" charset="0"/>
                <a:cs typeface="Arial" panose="020B0604020202020204" pitchFamily="34" charset="0"/>
              </a:rPr>
              <a:t>cannot be used in the WHERE clause, unless it is in a sub query contained in a HAVING clause, whereas, aggregate functions can be used in </a:t>
            </a:r>
            <a:r>
              <a:rPr lang="en-IN" dirty="0" smtClean="0">
                <a:latin typeface="Arial" panose="020B0604020202020204" pitchFamily="34" charset="0"/>
                <a:cs typeface="Arial" panose="020B0604020202020204" pitchFamily="34" charset="0"/>
              </a:rPr>
              <a:t>HAVING clause</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65660840"/>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2860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Row Limiting Clause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2681803" y="3276600"/>
            <a:ext cx="3780394" cy="400110"/>
          </a:xfrm>
          <a:prstGeom prst="rect">
            <a:avLst/>
          </a:prstGeom>
          <a:solidFill>
            <a:srgbClr val="F9DAFE"/>
          </a:solidFill>
        </p:spPr>
        <p:txBody>
          <a:bodyPr wrap="none">
            <a:spAutoFit/>
          </a:bodyPr>
          <a:lstStyle/>
          <a:p>
            <a:r>
              <a:rPr lang="en-IN" sz="2000" b="1" dirty="0">
                <a:latin typeface="Arial" panose="020B0604020202020204" pitchFamily="34" charset="0"/>
                <a:cs typeface="Arial" panose="020B0604020202020204" pitchFamily="34" charset="0"/>
              </a:rPr>
              <a:t>LIMIT is applied after HAVING</a:t>
            </a:r>
          </a:p>
        </p:txBody>
      </p:sp>
      <p:sp>
        <p:nvSpPr>
          <p:cNvPr id="4" name="Rectangle 3"/>
          <p:cNvSpPr/>
          <p:nvPr/>
        </p:nvSpPr>
        <p:spPr>
          <a:xfrm>
            <a:off x="152400" y="4038600"/>
            <a:ext cx="8839200" cy="923330"/>
          </a:xfrm>
          <a:prstGeom prst="rect">
            <a:avLst/>
          </a:prstGeom>
          <a:solidFill>
            <a:srgbClr val="F9DAFE"/>
          </a:solidFill>
        </p:spPr>
        <p:txBody>
          <a:bodyPr wrap="square">
            <a:spAutoFit/>
          </a:bodyPr>
          <a:lstStyle/>
          <a:p>
            <a:r>
              <a:rPr lang="en-IN" dirty="0">
                <a:latin typeface="Arial" panose="020B0604020202020204" pitchFamily="34" charset="0"/>
                <a:cs typeface="Arial" panose="020B0604020202020204" pitchFamily="34" charset="0"/>
              </a:rPr>
              <a:t>LIMIT also enables you to pull a section of rows from the middle of a result set. Specify two values: </a:t>
            </a: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number of rows to skip at the beginning of the result set, and the number of rows to return.</a:t>
            </a:r>
          </a:p>
        </p:txBody>
      </p:sp>
      <p:pic>
        <p:nvPicPr>
          <p:cNvPr id="1026" name="Picture 2" descr="mysql limit offs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99" y="89806"/>
            <a:ext cx="3486571" cy="2348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62950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914400"/>
            <a:ext cx="8686800" cy="1569660"/>
          </a:xfrm>
          <a:prstGeom prst="rect">
            <a:avLst/>
          </a:prstGeom>
        </p:spPr>
        <p:txBody>
          <a:bodyPr wrap="square">
            <a:spAutoFit/>
          </a:bodyPr>
          <a:lstStyle/>
          <a:p>
            <a:pPr algn="ctr"/>
            <a:r>
              <a:rPr lang="en-US" sz="2400" dirty="0" smtClean="0">
                <a:latin typeface="Arial" pitchFamily="34" charset="0"/>
                <a:cs typeface="Arial" pitchFamily="34" charset="0"/>
              </a:rPr>
              <a:t>A database is a system to </a:t>
            </a:r>
            <a:r>
              <a:rPr lang="en-US" sz="3200" b="1" dirty="0" smtClean="0">
                <a:solidFill>
                  <a:srgbClr val="C00000"/>
                </a:solidFill>
                <a:latin typeface="Arial" pitchFamily="34" charset="0"/>
                <a:cs typeface="Arial" pitchFamily="34" charset="0"/>
              </a:rPr>
              <a:t>organize, store </a:t>
            </a:r>
            <a:r>
              <a:rPr lang="en-US" sz="2400" dirty="0">
                <a:latin typeface="Arial" pitchFamily="34" charset="0"/>
                <a:cs typeface="Arial" pitchFamily="34" charset="0"/>
              </a:rPr>
              <a:t>and</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retrieve</a:t>
            </a:r>
            <a:r>
              <a:rPr lang="en-US" sz="2800" b="1"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large amounts of data easily, which is stored in </a:t>
            </a:r>
            <a:r>
              <a:rPr lang="en-US" sz="3200" b="1" dirty="0" smtClean="0">
                <a:solidFill>
                  <a:srgbClr val="C00000"/>
                </a:solidFill>
                <a:latin typeface="Arial" pitchFamily="34" charset="0"/>
                <a:cs typeface="Arial" pitchFamily="34" charset="0"/>
              </a:rPr>
              <a:t>one </a:t>
            </a:r>
            <a:r>
              <a:rPr lang="en-US" sz="2400" dirty="0">
                <a:latin typeface="Arial" pitchFamily="34" charset="0"/>
                <a:cs typeface="Arial" pitchFamily="34" charset="0"/>
              </a:rPr>
              <a:t>or</a:t>
            </a:r>
            <a:r>
              <a:rPr lang="en-US" sz="3200" b="1" dirty="0" smtClean="0">
                <a:solidFill>
                  <a:srgbClr val="C00000"/>
                </a:solidFill>
                <a:latin typeface="Arial" pitchFamily="34" charset="0"/>
                <a:cs typeface="Arial" pitchFamily="34" charset="0"/>
              </a:rPr>
              <a:t> more data files</a:t>
            </a:r>
            <a:r>
              <a:rPr lang="en-US" sz="3200" b="1"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by </a:t>
            </a:r>
            <a:r>
              <a:rPr lang="en-US" sz="3200" b="1" dirty="0" smtClean="0">
                <a:solidFill>
                  <a:srgbClr val="C00000"/>
                </a:solidFill>
                <a:latin typeface="Arial" pitchFamily="34" charset="0"/>
                <a:cs typeface="Arial" pitchFamily="34" charset="0"/>
              </a:rPr>
              <a:t>one</a:t>
            </a:r>
            <a:r>
              <a:rPr lang="en-US" sz="3200" b="1" dirty="0" smtClean="0">
                <a:solidFill>
                  <a:srgbClr val="0070C0"/>
                </a:solidFill>
                <a:latin typeface="Arial" pitchFamily="34" charset="0"/>
                <a:cs typeface="Arial" pitchFamily="34" charset="0"/>
              </a:rPr>
              <a:t> </a:t>
            </a:r>
            <a:r>
              <a:rPr lang="en-US" sz="2400" dirty="0">
                <a:latin typeface="Arial" pitchFamily="34" charset="0"/>
                <a:cs typeface="Arial" pitchFamily="34" charset="0"/>
              </a:rPr>
              <a:t>or</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more</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users</a:t>
            </a:r>
            <a:r>
              <a:rPr lang="en-US" sz="3200" b="1" dirty="0" smtClean="0">
                <a:latin typeface="Arial" pitchFamily="34" charset="0"/>
                <a:cs typeface="Arial" pitchFamily="34" charset="0"/>
              </a:rPr>
              <a:t>.</a:t>
            </a:r>
          </a:p>
        </p:txBody>
      </p:sp>
      <p:sp>
        <p:nvSpPr>
          <p:cNvPr id="4" name="Rectangle 3"/>
          <p:cNvSpPr/>
          <p:nvPr/>
        </p:nvSpPr>
        <p:spPr>
          <a:xfrm>
            <a:off x="228600" y="2895600"/>
            <a:ext cx="8686800" cy="954107"/>
          </a:xfrm>
          <a:prstGeom prst="rect">
            <a:avLst/>
          </a:prstGeom>
        </p:spPr>
        <p:txBody>
          <a:bodyPr wrap="square">
            <a:spAutoFit/>
          </a:bodyPr>
          <a:lstStyle/>
          <a:p>
            <a:pPr algn="ctr"/>
            <a:r>
              <a:rPr lang="en-US" sz="2400" dirty="0" smtClean="0">
                <a:latin typeface="Arial" pitchFamily="34" charset="0"/>
                <a:cs typeface="Arial" pitchFamily="34" charset="0"/>
              </a:rPr>
              <a:t>Each database is a collection of tables, which are called </a:t>
            </a:r>
            <a:r>
              <a:rPr lang="en-US" sz="3200" b="1" dirty="0">
                <a:solidFill>
                  <a:srgbClr val="C00000"/>
                </a:solidFill>
                <a:latin typeface="Arial" pitchFamily="34" charset="0"/>
                <a:cs typeface="Arial" pitchFamily="34" charset="0"/>
              </a:rPr>
              <a:t>relations</a:t>
            </a:r>
            <a:r>
              <a:rPr lang="en-US" sz="2400" dirty="0" smtClean="0">
                <a:latin typeface="Arial" pitchFamily="34" charset="0"/>
                <a:cs typeface="Arial" pitchFamily="34" charset="0"/>
              </a:rPr>
              <a:t>, hence the name </a:t>
            </a:r>
            <a:r>
              <a:rPr lang="en-US" sz="2400" b="1" dirty="0" smtClean="0">
                <a:latin typeface="Arial" pitchFamily="34" charset="0"/>
                <a:cs typeface="Arial" pitchFamily="34" charset="0"/>
              </a:rPr>
              <a:t>"</a:t>
            </a:r>
            <a:r>
              <a:rPr lang="en-US" sz="3200" b="1" dirty="0">
                <a:solidFill>
                  <a:srgbClr val="C00000"/>
                </a:solidFill>
                <a:latin typeface="Arial" pitchFamily="34" charset="0"/>
                <a:cs typeface="Arial" pitchFamily="34" charset="0"/>
              </a:rPr>
              <a:t>relational database</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a:t>
            </a:r>
            <a:r>
              <a:rPr lang="en-US" sz="3600" dirty="0">
                <a:solidFill>
                  <a:srgbClr val="FFFF00"/>
                </a:solidFill>
                <a:latin typeface="Arial" panose="020B0604020202020204" pitchFamily="34" charset="0"/>
                <a:cs typeface="Arial" panose="020B0604020202020204" pitchFamily="34" charset="0"/>
              </a:rPr>
              <a:t>Database</a:t>
            </a:r>
            <a:r>
              <a:rPr lang="en-IN" sz="3600" dirty="0" smtClean="0">
                <a:solidFill>
                  <a:srgbClr val="FFFF00"/>
                </a:solidFill>
                <a:latin typeface="Arial" panose="020B0604020202020204" pitchFamily="34" charset="0"/>
                <a:cs typeface="Arial" panose="020B0604020202020204" pitchFamily="34" charset="0"/>
              </a:rPr>
              <a:t>?</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564360472"/>
              </p:ext>
            </p:extLst>
          </p:nvPr>
        </p:nvGraphicFramePr>
        <p:xfrm>
          <a:off x="7772400" y="6441743"/>
          <a:ext cx="1205552" cy="370840"/>
        </p:xfrm>
        <a:graphic>
          <a:graphicData uri="http://schemas.openxmlformats.org/drawingml/2006/table">
            <a:tbl>
              <a:tblPr firstRow="1" bandRow="1">
                <a:tableStyleId>{5C22544A-7EE6-4342-B048-85BDC9FD1C3A}</a:tableStyleId>
              </a:tblPr>
              <a:tblGrid>
                <a:gridCol w="1205552"/>
              </a:tblGrid>
              <a:tr h="370840">
                <a:tc>
                  <a:txBody>
                    <a:bodyPr/>
                    <a:lstStyle/>
                    <a:p>
                      <a:pPr algn="ctr"/>
                      <a:r>
                        <a:rPr lang="en-US" sz="1400" dirty="0" smtClean="0">
                          <a:solidFill>
                            <a:schemeClr val="tx1"/>
                          </a:solidFill>
                          <a:latin typeface="Arial" panose="020B0604020202020204" pitchFamily="34" charset="0"/>
                          <a:cs typeface="Arial" panose="020B0604020202020204" pitchFamily="34" charset="0"/>
                          <a:hlinkClick r:id="rId2" action="ppaction://hlinksldjump"/>
                        </a:rPr>
                        <a:t>Index Page</a:t>
                      </a:r>
                      <a:endParaRPr lang="en-US" sz="1400" dirty="0">
                        <a:solidFill>
                          <a:schemeClr val="tx1"/>
                        </a:solidFill>
                        <a:latin typeface="Arial" panose="020B0604020202020204" pitchFamily="34" charset="0"/>
                        <a:cs typeface="Arial" panose="020B0604020202020204" pitchFamily="34" charset="0"/>
                      </a:endParaRPr>
                    </a:p>
                  </a:txBody>
                  <a:tcPr>
                    <a:solidFill>
                      <a:schemeClr val="bg1"/>
                    </a:solidFill>
                  </a:tcPr>
                </a:tc>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3733799"/>
            <a:ext cx="3816723" cy="2821057"/>
          </a:xfrm>
          <a:prstGeom prst="rect">
            <a:avLst/>
          </a:prstGeom>
        </p:spPr>
      </p:pic>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LIMIT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6002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[LIMIT {[offset,] row_count | row_count OFFSET offset}]</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LIMIT clause can be used to constrain the number of rows returned by the SELECT statement. LIMIT takes one or two numeric arguments, which must both be nonnegative integer value.</a:t>
            </a:r>
          </a:p>
        </p:txBody>
      </p:sp>
      <p:sp>
        <p:nvSpPr>
          <p:cNvPr id="3" name="Rectangle 2"/>
          <p:cNvSpPr/>
          <p:nvPr/>
        </p:nvSpPr>
        <p:spPr>
          <a:xfrm>
            <a:off x="152400" y="3429000"/>
            <a:ext cx="8839200"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The first argument specifies the offset of the first row to return, and the second specifies the maximum number of rows to return.</a:t>
            </a:r>
          </a:p>
        </p:txBody>
      </p:sp>
      <p:sp>
        <p:nvSpPr>
          <p:cNvPr id="6" name="Rectangle 5"/>
          <p:cNvSpPr/>
          <p:nvPr/>
        </p:nvSpPr>
        <p:spPr>
          <a:xfrm>
            <a:off x="152400" y="4191000"/>
            <a:ext cx="87630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5</a:t>
            </a:r>
            <a:r>
              <a:rPr lang="en-IN" dirty="0">
                <a:solidFill>
                  <a:schemeClr val="bg1">
                    <a:lumMod val="65000"/>
                  </a:schemeClr>
                </a:solidFill>
                <a:latin typeface="Arial" panose="020B0604020202020204" pitchFamily="34" charset="0"/>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5</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5</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offset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rand()</a:t>
            </a:r>
            <a:r>
              <a:rPr lang="en-IN" dirty="0" smtClean="0">
                <a:latin typeface="Arial" pitchFamily="34" charset="0"/>
                <a:cs typeface="Arial" pitchFamily="34" charset="0"/>
              </a:rPr>
              <a:t>, EMP.*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ORDER</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BY</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2667000"/>
            <a:ext cx="8686800" cy="677108"/>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specify an offset </a:t>
            </a:r>
            <a:r>
              <a:rPr lang="en-IN" b="1" dirty="0" smtClean="0">
                <a:latin typeface="Arial" panose="020B0604020202020204" pitchFamily="34" charset="0"/>
                <a:cs typeface="Arial" panose="020B0604020202020204" pitchFamily="34" charset="0"/>
              </a:rPr>
              <a:t>using </a:t>
            </a:r>
            <a:r>
              <a:rPr lang="en-IN" b="1" dirty="0">
                <a:latin typeface="Arial" panose="020B0604020202020204" pitchFamily="34" charset="0"/>
                <a:cs typeface="Arial" panose="020B0604020202020204" pitchFamily="34" charset="0"/>
              </a:rPr>
              <a:t>OFFSET from where SELECT will start returning records. </a:t>
            </a:r>
            <a:r>
              <a:rPr lang="en-IN" sz="2000" b="1" i="1" dirty="0">
                <a:solidFill>
                  <a:srgbClr val="C74C49"/>
                </a:solidFill>
                <a:latin typeface="Arial" panose="020B0604020202020204" pitchFamily="34" charset="0"/>
                <a:cs typeface="Arial" panose="020B0604020202020204" pitchFamily="34" charset="0"/>
              </a:rPr>
              <a:t>By default offset is zero.</a:t>
            </a:r>
          </a:p>
        </p:txBody>
      </p:sp>
      <p:sp>
        <p:nvSpPr>
          <p:cNvPr id="8" name="Rectangle 7"/>
          <p:cNvSpPr/>
          <p:nvPr/>
        </p:nvSpPr>
        <p:spPr>
          <a:xfrm>
            <a:off x="228600" y="107721"/>
            <a:ext cx="4724400" cy="400110"/>
          </a:xfrm>
          <a:prstGeom prst="rect">
            <a:avLst/>
          </a:prstGeom>
          <a:solidFill>
            <a:srgbClr val="FFFF00"/>
          </a:solidFill>
        </p:spPr>
        <p:txBody>
          <a:bodyPr wrap="square">
            <a:spAutoFit/>
          </a:bodyPr>
          <a:lstStyle/>
          <a:p>
            <a:r>
              <a:rPr lang="en-IN" sz="2000" dirty="0" smtClean="0"/>
              <a:t>Limit value are not to be given within ()</a:t>
            </a:r>
            <a:endParaRPr lang="en-IN" sz="2000" dirty="0"/>
          </a:p>
        </p:txBody>
      </p:sp>
    </p:spTree>
    <p:extLst>
      <p:ext uri="{BB962C8B-B14F-4D97-AF65-F5344CB8AC3E}">
        <p14:creationId xmlns:p14="http://schemas.microsoft.com/office/powerpoint/2010/main" val="3118649723"/>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LIMIT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3551872"/>
            <a:ext cx="5264903" cy="1107996"/>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SQL_SELECT_LIMIT=2;</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SQL_SELECT_LIMIT=DEFAULT;</a:t>
            </a:r>
          </a:p>
        </p:txBody>
      </p:sp>
      <p:sp>
        <p:nvSpPr>
          <p:cNvPr id="9" name="Rectangle 8"/>
          <p:cNvSpPr/>
          <p:nvPr/>
        </p:nvSpPr>
        <p:spPr>
          <a:xfrm>
            <a:off x="152400" y="1718766"/>
            <a:ext cx="8839200" cy="496996"/>
          </a:xfrm>
          <a:prstGeom prst="rect">
            <a:avLst/>
          </a:prstGeom>
        </p:spPr>
        <p:txBody>
          <a:bodyPr wrap="square">
            <a:spAutoFit/>
          </a:bodyPr>
          <a:lstStyle/>
          <a:p>
            <a:pPr>
              <a:lnSpc>
                <a:spcPct val="150000"/>
              </a:lnSpc>
            </a:pPr>
            <a:r>
              <a:rPr lang="en-IN" sz="2000" dirty="0">
                <a:solidFill>
                  <a:srgbClr val="0077AA"/>
                </a:solidFill>
                <a:latin typeface="Liberation Mono"/>
              </a:rPr>
              <a:t>SQL_SELECT_LIMIT = {value | DEFAULT}</a:t>
            </a:r>
            <a:endParaRPr lang="en-US" sz="2000" dirty="0">
              <a:solidFill>
                <a:srgbClr val="0077AA"/>
              </a:solidFill>
              <a:latin typeface="Liberation Mono"/>
            </a:endParaRPr>
          </a:p>
        </p:txBody>
      </p:sp>
      <p:sp>
        <p:nvSpPr>
          <p:cNvPr id="10" name="Rectangle 9"/>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This variable is used to return the maximum number of rows from SELECT statements. Its default value is unlimited. But if you changed the limit then SELECT statement returns the rows equals to the value.</a:t>
            </a:r>
          </a:p>
        </p:txBody>
      </p:sp>
      <p:sp>
        <p:nvSpPr>
          <p:cNvPr id="11" name="Rectangle 10"/>
          <p:cNvSpPr/>
          <p:nvPr/>
        </p:nvSpPr>
        <p:spPr>
          <a:xfrm>
            <a:off x="190500" y="2538681"/>
            <a:ext cx="8839200" cy="646331"/>
          </a:xfrm>
          <a:prstGeom prst="rect">
            <a:avLst/>
          </a:prstGeom>
          <a:solidFill>
            <a:srgbClr val="F9DAFE"/>
          </a:solidFill>
        </p:spPr>
        <p:txBody>
          <a:bodyPr wrap="square">
            <a:spAutoFit/>
          </a:bodyPr>
          <a:lstStyle/>
          <a:p>
            <a:r>
              <a:rPr lang="en-IN" dirty="0"/>
              <a:t>This variable does not apply to SELECT statement that executed in the stored procedures or functions.</a:t>
            </a:r>
          </a:p>
        </p:txBody>
      </p:sp>
      <p:sp>
        <p:nvSpPr>
          <p:cNvPr id="2" name="Rectangle 1"/>
          <p:cNvSpPr/>
          <p:nvPr/>
        </p:nvSpPr>
        <p:spPr>
          <a:xfrm>
            <a:off x="266205" y="4954252"/>
            <a:ext cx="2873094" cy="400110"/>
          </a:xfrm>
          <a:prstGeom prst="rect">
            <a:avLst/>
          </a:prstGeom>
        </p:spPr>
        <p:txBody>
          <a:bodyPr wrap="none">
            <a:spAutoFit/>
          </a:bodyPr>
          <a:lstStyle/>
          <a:p>
            <a:r>
              <a:rPr lang="en-US" sz="2000" dirty="0">
                <a:solidFill>
                  <a:srgbClr val="0077AA"/>
                </a:solidFill>
                <a:latin typeface="Arial" panose="020B0604020202020204" pitchFamily="34" charset="0"/>
                <a:ea typeface="Times New Roman" panose="02020603050405020304" pitchFamily="18" charset="0"/>
              </a:rPr>
              <a:t>SELECT</a:t>
            </a:r>
            <a:r>
              <a:rPr lang="en-US" sz="2000" dirty="0">
                <a:solidFill>
                  <a:srgbClr val="000000"/>
                </a:solidFill>
                <a:latin typeface="Arial" panose="020B0604020202020204" pitchFamily="34" charset="0"/>
                <a:ea typeface="Times New Roman" panose="02020603050405020304" pitchFamily="18" charset="0"/>
              </a:rPr>
              <a:t> </a:t>
            </a:r>
            <a:r>
              <a:rPr lang="en-IN" sz="2000" dirty="0">
                <a:solidFill>
                  <a:srgbClr val="000000"/>
                </a:solidFill>
                <a:latin typeface="Arial" panose="020B0604020202020204" pitchFamily="34" charset="0"/>
                <a:ea typeface="Times New Roman" panose="02020603050405020304" pitchFamily="18" charset="0"/>
              </a:rPr>
              <a:t>*</a:t>
            </a:r>
            <a:r>
              <a:rPr lang="en-IN" sz="2000" dirty="0">
                <a:solidFill>
                  <a:srgbClr val="DD4A68"/>
                </a:solidFill>
                <a:latin typeface="Arial" panose="020B0604020202020204" pitchFamily="34" charset="0"/>
                <a:ea typeface="Times New Roman" panose="02020603050405020304" pitchFamily="18" charset="0"/>
              </a:rPr>
              <a:t> </a:t>
            </a:r>
            <a:r>
              <a:rPr lang="en-US"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2000" dirty="0" smtClean="0">
                <a:solidFill>
                  <a:srgbClr val="000000"/>
                </a:solidFill>
                <a:latin typeface="Arial" panose="020B0604020202020204" pitchFamily="34" charset="0"/>
                <a:ea typeface="Times New Roman" panose="02020603050405020304" pitchFamily="18" charset="0"/>
              </a:rPr>
              <a:t>EMP</a:t>
            </a:r>
            <a:r>
              <a:rPr lang="en-US" sz="2000" dirty="0">
                <a:solidFill>
                  <a:srgbClr val="000000"/>
                </a:solidFill>
                <a:latin typeface="Arial" panose="020B0604020202020204" pitchFamily="34" charset="0"/>
                <a:ea typeface="Times New Roman" panose="02020603050405020304" pitchFamily="18" charset="0"/>
              </a:rPr>
              <a:t>;</a:t>
            </a:r>
            <a:endParaRPr lang="en-IN" sz="2000" dirty="0"/>
          </a:p>
        </p:txBody>
      </p:sp>
    </p:spTree>
    <p:extLst>
      <p:ext uri="{BB962C8B-B14F-4D97-AF65-F5344CB8AC3E}">
        <p14:creationId xmlns:p14="http://schemas.microsoft.com/office/powerpoint/2010/main" val="1603374250"/>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User-Defined </a:t>
            </a:r>
            <a:r>
              <a:rPr lang="en-US" sz="4800" dirty="0">
                <a:solidFill>
                  <a:srgbClr val="DC525C"/>
                </a:solidFill>
                <a:latin typeface="Segoe UI Light" panose="020B0502040204020203" pitchFamily="34" charset="0"/>
                <a:cs typeface="Segoe UI Light" panose="020B0502040204020203" pitchFamily="34" charset="0"/>
              </a:rPr>
              <a:t>Variables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91859850"/>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47665"/>
            <a:ext cx="8839200" cy="5324535"/>
          </a:xfrm>
          <a:prstGeom prst="rect">
            <a:avLst/>
          </a:prstGeom>
          <a:solidFill>
            <a:schemeClr val="bg2">
              <a:lumMod val="25000"/>
            </a:schemeClr>
          </a:solidFill>
        </p:spPr>
        <p:txBody>
          <a:bodyPr wrap="square">
            <a:spAutoFit/>
          </a:bodyPr>
          <a:lstStyle/>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A user variable name can contain other characters if you quote it as a string or identifier (for example,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 or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User-defined variables are session specific. A user variable defined by one client cannot be seen or used by other clients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All variables for a given client session are automatically freed when that client exits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User variable names are not case sensitive. Names have a maximum length of 64 characters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If the value of a user variable is selected in a result set, it is returned to the client as a string.</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If you refer to a variable that has not been initialized, it has a value of NULL and a type of string</a:t>
            </a:r>
            <a:r>
              <a:rPr lang="en-IN" sz="2000" dirty="0" smtClean="0">
                <a:solidFill>
                  <a:srgbClr val="00FF99"/>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62842086"/>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4" name="Rectangle 3"/>
          <p:cNvSpPr/>
          <p:nvPr/>
        </p:nvSpPr>
        <p:spPr>
          <a:xfrm>
            <a:off x="152400" y="2032496"/>
            <a:ext cx="8839200" cy="400110"/>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For SET, either </a:t>
            </a:r>
            <a:r>
              <a:rPr lang="en-IN" sz="2000" b="1" dirty="0">
                <a:solidFill>
                  <a:srgbClr val="FF0000"/>
                </a:solidFill>
                <a:latin typeface="Arial" panose="020B0604020202020204" pitchFamily="34" charset="0"/>
                <a:cs typeface="Arial" panose="020B0604020202020204" pitchFamily="34" charset="0"/>
              </a:rPr>
              <a:t>= </a:t>
            </a:r>
            <a:r>
              <a:rPr lang="en-IN" sz="2000" b="1" dirty="0">
                <a:latin typeface="Arial" panose="020B0604020202020204" pitchFamily="34" charset="0"/>
                <a:cs typeface="Arial" panose="020B0604020202020204" pitchFamily="34" charset="0"/>
              </a:rPr>
              <a:t>or </a:t>
            </a:r>
            <a:r>
              <a:rPr lang="en-IN" sz="2000" b="1" dirty="0">
                <a:solidFill>
                  <a:srgbClr val="FF0000"/>
                </a:solidFill>
                <a:latin typeface="Arial" panose="020B0604020202020204" pitchFamily="34" charset="0"/>
                <a:cs typeface="Arial" panose="020B0604020202020204" pitchFamily="34" charset="0"/>
              </a:rPr>
              <a:t>:=</a:t>
            </a:r>
            <a:r>
              <a:rPr lang="en-IN" sz="2000" b="1" dirty="0">
                <a:latin typeface="Arial" panose="020B0604020202020204" pitchFamily="34" charset="0"/>
                <a:cs typeface="Arial" panose="020B0604020202020204" pitchFamily="34" charset="0"/>
              </a:rPr>
              <a:t> can be used as the assignment operator.</a:t>
            </a:r>
          </a:p>
        </p:txBody>
      </p:sp>
      <p:sp>
        <p:nvSpPr>
          <p:cNvPr id="7" name="Rectangle 6"/>
          <p:cNvSpPr/>
          <p:nvPr/>
        </p:nvSpPr>
        <p:spPr>
          <a:xfrm>
            <a:off x="152400" y="2565896"/>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assign a value to a user variable in </a:t>
            </a:r>
            <a:r>
              <a:rPr lang="en-IN" dirty="0" smtClean="0">
                <a:latin typeface="Arial" panose="020B0604020202020204" pitchFamily="34" charset="0"/>
                <a:cs typeface="Arial" panose="020B0604020202020204" pitchFamily="34" charset="0"/>
              </a:rPr>
              <a:t>statements (SELECT, …) </a:t>
            </a:r>
            <a:r>
              <a:rPr lang="en-IN" dirty="0">
                <a:latin typeface="Arial" panose="020B0604020202020204" pitchFamily="34" charset="0"/>
                <a:cs typeface="Arial" panose="020B0604020202020204" pitchFamily="34" charset="0"/>
              </a:rPr>
              <a:t>other than SET. In this case, the assignment operator must be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not =</a:t>
            </a:r>
            <a:r>
              <a:rPr lang="en-IN" dirty="0">
                <a:latin typeface="Arial" panose="020B0604020202020204" pitchFamily="34" charset="0"/>
                <a:cs typeface="Arial" panose="020B0604020202020204" pitchFamily="34" charset="0"/>
              </a:rPr>
              <a:t> because </a:t>
            </a:r>
            <a:r>
              <a:rPr lang="en-IN" dirty="0" smtClean="0">
                <a:latin typeface="Arial" panose="020B0604020202020204" pitchFamily="34" charset="0"/>
                <a:cs typeface="Arial" panose="020B0604020202020204" pitchFamily="34" charset="0"/>
              </a:rPr>
              <a:t>latter </a:t>
            </a:r>
            <a:r>
              <a:rPr lang="en-IN" dirty="0">
                <a:latin typeface="Arial" panose="020B0604020202020204" pitchFamily="34" charset="0"/>
                <a:cs typeface="Arial" panose="020B0604020202020204" pitchFamily="34" charset="0"/>
              </a:rPr>
              <a:t>is treated as the comparison operator </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17764" y="1524000"/>
            <a:ext cx="8873836" cy="430887"/>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000000"/>
                </a:solidFill>
                <a:latin typeface="Liberation Mono"/>
              </a:rPr>
              <a:t> </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999999"/>
                </a:solidFill>
                <a:latin typeface="Liberation Mono"/>
              </a:rPr>
              <a:t>...</a:t>
            </a:r>
            <a:endParaRPr lang="en-IN" sz="2200" dirty="0"/>
          </a:p>
        </p:txBody>
      </p:sp>
      <p:sp>
        <p:nvSpPr>
          <p:cNvPr id="10" name="Rectangle 9"/>
          <p:cNvSpPr/>
          <p:nvPr/>
        </p:nvSpPr>
        <p:spPr>
          <a:xfrm>
            <a:off x="207819" y="3478570"/>
            <a:ext cx="8827324" cy="1703030"/>
          </a:xfrm>
          <a:prstGeom prst="rect">
            <a:avLst/>
          </a:prstGeom>
        </p:spPr>
        <p:txBody>
          <a:bodyPr wrap="square">
            <a:spAutoFit/>
          </a:bodyPr>
          <a:lstStyle/>
          <a:p>
            <a:pPr>
              <a:lnSpc>
                <a:spcPct val="150000"/>
              </a:lnSpc>
            </a:pPr>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EE9900"/>
                </a:solidFill>
                <a:latin typeface="Liberation Mono"/>
              </a:rPr>
              <a:t>@v1</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1001</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 </a:t>
            </a:r>
            <a:r>
              <a:rPr lang="en-IN" dirty="0">
                <a:solidFill>
                  <a:srgbClr val="A67F59"/>
                </a:solidFill>
                <a:latin typeface="Liberation Mono"/>
              </a:rPr>
              <a:t>=</a:t>
            </a:r>
            <a:r>
              <a:rPr lang="en-IN" dirty="0" smtClean="0">
                <a:solidFill>
                  <a:srgbClr val="EE9900"/>
                </a:solidFill>
                <a:latin typeface="Liberation Mono"/>
              </a:rPr>
              <a:t> </a:t>
            </a:r>
            <a:r>
              <a:rPr lang="en-IN" dirty="0" smtClean="0">
                <a:solidFill>
                  <a:srgbClr val="669900"/>
                </a:solidFill>
                <a:latin typeface="Liberation Mono"/>
              </a:rPr>
              <a:t>2</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v3 </a:t>
            </a:r>
            <a:r>
              <a:rPr lang="en-IN" dirty="0">
                <a:solidFill>
                  <a:srgbClr val="A67F59"/>
                </a:solidFill>
                <a:latin typeface="Liberation Mono"/>
              </a:rPr>
              <a:t>=</a:t>
            </a:r>
            <a:r>
              <a:rPr lang="en-IN" dirty="0" smtClean="0">
                <a:solidFill>
                  <a:srgbClr val="669900"/>
                </a:solidFill>
                <a:latin typeface="Liberation Mono"/>
              </a:rPr>
              <a:t> </a:t>
            </a:r>
            <a:r>
              <a:rPr lang="en-IN" dirty="0">
                <a:solidFill>
                  <a:srgbClr val="669900"/>
                </a:solidFill>
                <a:latin typeface="Liberation Mono"/>
              </a:rPr>
              <a:t>'</a:t>
            </a:r>
            <a:r>
              <a:rPr lang="en-IN" dirty="0" smtClean="0">
                <a:solidFill>
                  <a:srgbClr val="669900"/>
                </a:solidFill>
                <a:latin typeface="Liberation Mono"/>
              </a:rPr>
              <a:t>Saleel'</a:t>
            </a:r>
            <a:r>
              <a:rPr lang="en-IN" dirty="0" smtClean="0">
                <a:latin typeface="Liberation Mono"/>
              </a:rPr>
              <a:t>;</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EE9900"/>
                </a:solidFill>
                <a:latin typeface="Liberation Mono"/>
              </a:rPr>
              <a:t>@v1</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1001</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@v2 </a:t>
            </a:r>
            <a:r>
              <a:rPr lang="en-IN" dirty="0">
                <a:solidFill>
                  <a:srgbClr val="A67F59"/>
                </a:solidFill>
                <a:latin typeface="Liberation Mono"/>
              </a:rPr>
              <a:t>=</a:t>
            </a:r>
            <a:r>
              <a:rPr lang="en-IN" dirty="0">
                <a:solidFill>
                  <a:srgbClr val="EE9900"/>
                </a:solidFill>
                <a:latin typeface="Liberation Mono"/>
              </a:rPr>
              <a:t> </a:t>
            </a:r>
            <a:r>
              <a:rPr lang="en-IN" dirty="0" smtClean="0">
                <a:solidFill>
                  <a:srgbClr val="669900"/>
                </a:solidFill>
                <a:latin typeface="Liberation Mono"/>
              </a:rPr>
              <a:t>2</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@v3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 </a:t>
            </a:r>
            <a:r>
              <a:rPr lang="en-IN" dirty="0" smtClean="0">
                <a:latin typeface="Liberation Mono"/>
              </a:rPr>
              <a:t>+</a:t>
            </a:r>
            <a:r>
              <a:rPr lang="en-IN" dirty="0" smtClean="0">
                <a:solidFill>
                  <a:srgbClr val="EE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a:t>
            </a:r>
            <a:r>
              <a:rPr lang="en-IN" dirty="0" smtClean="0">
                <a:latin typeface="Liberation Mono"/>
              </a:rPr>
              <a:t>;</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a:t>
            </a:r>
            <a:r>
              <a:rPr lang="en-IN" dirty="0" smtClean="0">
                <a:solidFill>
                  <a:srgbClr val="000000"/>
                </a:solidFill>
                <a:latin typeface="Liberation Mono"/>
              </a:rPr>
              <a:t>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000000"/>
                </a:solidFill>
                <a:latin typeface="Liberation Mono"/>
              </a:rPr>
              <a:t> </a:t>
            </a:r>
            <a:r>
              <a:rPr lang="en-IN" dirty="0" smtClean="0">
                <a:solidFill>
                  <a:srgbClr val="DD4A68"/>
                </a:solidFill>
                <a:latin typeface="Liberation Mono"/>
              </a:rPr>
              <a:t>MIN</a:t>
            </a:r>
            <a:r>
              <a:rPr lang="en-IN" dirty="0" smtClean="0">
                <a:solidFill>
                  <a:srgbClr val="999999"/>
                </a:solidFill>
                <a:latin typeface="Liberation Mono"/>
              </a:rPr>
              <a:t>(</a:t>
            </a:r>
            <a:r>
              <a:rPr lang="en-IN" dirty="0" smtClean="0">
                <a:solidFill>
                  <a:srgbClr val="000000"/>
                </a:solidFill>
                <a:latin typeface="Liberation Mono"/>
              </a:rPr>
              <a:t>SAL</a:t>
            </a:r>
            <a:r>
              <a:rPr lang="en-IN" dirty="0" smtClean="0">
                <a:solidFill>
                  <a:srgbClr val="999999"/>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 </a:t>
            </a:r>
            <a:r>
              <a:rPr lang="en-IN" dirty="0" smtClean="0">
                <a:solidFill>
                  <a:srgbClr val="A67F59"/>
                </a:solidFill>
                <a:latin typeface="Liberation Mono"/>
              </a:rPr>
              <a:t>:= </a:t>
            </a:r>
            <a:r>
              <a:rPr lang="en-IN" dirty="0" smtClean="0">
                <a:solidFill>
                  <a:srgbClr val="DD4A68"/>
                </a:solidFill>
                <a:latin typeface="Liberation Mono"/>
              </a:rPr>
              <a:t>MAX</a:t>
            </a:r>
            <a:r>
              <a:rPr lang="en-IN" dirty="0" smtClean="0">
                <a:solidFill>
                  <a:srgbClr val="999999"/>
                </a:solidFill>
                <a:latin typeface="Liberation Mono"/>
              </a:rPr>
              <a:t>(</a:t>
            </a:r>
            <a:r>
              <a:rPr lang="en-IN" dirty="0" smtClean="0">
                <a:solidFill>
                  <a:srgbClr val="000000"/>
                </a:solidFill>
                <a:latin typeface="Liberation Mono"/>
              </a:rPr>
              <a:t>SAL</a:t>
            </a:r>
            <a:r>
              <a:rPr lang="en-IN" dirty="0" smtClean="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@v1</a:t>
            </a:r>
            <a:r>
              <a:rPr lang="en-IN" dirty="0">
                <a:solidFill>
                  <a:srgbClr val="999999"/>
                </a:solidFill>
                <a:latin typeface="Liberation Mono"/>
              </a:rPr>
              <a:t>,</a:t>
            </a:r>
            <a:r>
              <a:rPr lang="en-IN" dirty="0">
                <a:solidFill>
                  <a:srgbClr val="000000"/>
                </a:solidFill>
                <a:latin typeface="Liberation Mono"/>
              </a:rPr>
              <a:t> </a:t>
            </a:r>
            <a:r>
              <a:rPr lang="en-IN" dirty="0">
                <a:solidFill>
                  <a:srgbClr val="EE9900"/>
                </a:solidFill>
                <a:latin typeface="Liberation Mono"/>
              </a:rPr>
              <a:t>@v2</a:t>
            </a:r>
            <a:r>
              <a:rPr lang="en-IN" dirty="0">
                <a:solidFill>
                  <a:srgbClr val="999999"/>
                </a:solidFill>
                <a:latin typeface="Liberation Mono"/>
              </a:rPr>
              <a:t>,</a:t>
            </a:r>
            <a:r>
              <a:rPr lang="en-IN" dirty="0">
                <a:solidFill>
                  <a:srgbClr val="000000"/>
                </a:solidFill>
                <a:latin typeface="Liberation Mono"/>
              </a:rPr>
              <a:t> </a:t>
            </a:r>
            <a:r>
              <a:rPr lang="en-IN" dirty="0">
                <a:solidFill>
                  <a:srgbClr val="EE9900"/>
                </a:solidFill>
                <a:latin typeface="Liberation Mono"/>
              </a:rPr>
              <a:t>@v3</a:t>
            </a:r>
            <a:r>
              <a:rPr lang="en-IN" dirty="0">
                <a:latin typeface="Liberation Mono"/>
              </a:rPr>
              <a:t>;</a:t>
            </a:r>
            <a:endParaRPr lang="en-IN" dirty="0"/>
          </a:p>
        </p:txBody>
      </p:sp>
      <p:pic>
        <p:nvPicPr>
          <p:cNvPr id="11" name="Picture 10"/>
          <p:cNvPicPr>
            <a:picLocks noChangeAspect="1"/>
          </p:cNvPicPr>
          <p:nvPr/>
        </p:nvPicPr>
        <p:blipFill>
          <a:blip r:embed="rId2"/>
          <a:stretch>
            <a:fillRect/>
          </a:stretch>
        </p:blipFill>
        <p:spPr>
          <a:xfrm>
            <a:off x="207819" y="5483265"/>
            <a:ext cx="6780271" cy="875871"/>
          </a:xfrm>
          <a:prstGeom prst="rect">
            <a:avLst/>
          </a:prstGeom>
        </p:spPr>
      </p:pic>
    </p:spTree>
    <p:extLst>
      <p:ext uri="{BB962C8B-B14F-4D97-AF65-F5344CB8AC3E}">
        <p14:creationId xmlns:p14="http://schemas.microsoft.com/office/powerpoint/2010/main" val="2120274538"/>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88076" y="1530577"/>
            <a:ext cx="8873836" cy="430887"/>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000000"/>
                </a:solidFill>
                <a:latin typeface="Liberation Mono"/>
              </a:rPr>
              <a:t> </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999999"/>
                </a:solidFill>
                <a:latin typeface="Liberation Mono"/>
              </a:rPr>
              <a:t>...</a:t>
            </a:r>
            <a:endParaRPr lang="en-IN" sz="2200" dirty="0"/>
          </a:p>
        </p:txBody>
      </p:sp>
      <p:sp>
        <p:nvSpPr>
          <p:cNvPr id="3" name="Rectangle 2"/>
          <p:cNvSpPr/>
          <p:nvPr/>
        </p:nvSpPr>
        <p:spPr>
          <a:xfrm>
            <a:off x="88076" y="2200870"/>
            <a:ext cx="8827324" cy="923330"/>
          </a:xfrm>
          <a:prstGeom prst="rect">
            <a:avLst/>
          </a:prstGeom>
        </p:spPr>
        <p:txBody>
          <a:bodyPr wrap="square">
            <a:spAutoFit/>
          </a:bodyPr>
          <a:lstStyle/>
          <a:p>
            <a:pPr>
              <a:lnSpc>
                <a:spcPct val="150000"/>
              </a:lnSpc>
            </a:pPr>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smtClean="0">
                <a:solidFill>
                  <a:srgbClr val="EE9900"/>
                </a:solidFill>
                <a:latin typeface="Liberation Mono"/>
              </a:rPr>
              <a:t>@v1 </a:t>
            </a:r>
            <a:r>
              <a:rPr lang="en-IN" dirty="0">
                <a:solidFill>
                  <a:srgbClr val="A67F59"/>
                </a:solidFill>
                <a:latin typeface="Liberation Mono"/>
              </a:rPr>
              <a:t>=</a:t>
            </a:r>
            <a:r>
              <a:rPr lang="en-IN" dirty="0" smtClean="0">
                <a:solidFill>
                  <a:srgbClr val="669900"/>
                </a:solidFill>
                <a:latin typeface="Liberation Mono"/>
              </a:rPr>
              <a:t> </a:t>
            </a:r>
            <a:r>
              <a:rPr lang="en-IN" dirty="0">
                <a:solidFill>
                  <a:srgbClr val="669900"/>
                </a:solidFill>
                <a:latin typeface="Liberation Mono"/>
              </a:rPr>
              <a:t>'</a:t>
            </a:r>
            <a:r>
              <a:rPr lang="en-IN" dirty="0" smtClean="0">
                <a:solidFill>
                  <a:srgbClr val="669900"/>
                </a:solidFill>
                <a:latin typeface="Liberation Mono"/>
              </a:rPr>
              <a:t>ENAME'</a:t>
            </a:r>
            <a:r>
              <a:rPr lang="en-IN" dirty="0" smtClean="0">
                <a:latin typeface="Liberation Mono"/>
              </a:rPr>
              <a:t>; </a:t>
            </a:r>
            <a:r>
              <a:rPr lang="en-IN" dirty="0" smtClean="0">
                <a:solidFill>
                  <a:srgbClr val="CFFF21"/>
                </a:solidFill>
                <a:latin typeface="Liberation Mono"/>
              </a:rPr>
              <a:t>// WHERE ENAME IS COLUMN NAME.</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a:t>
            </a:r>
            <a:r>
              <a:rPr lang="en-IN" dirty="0" smtClean="0">
                <a:solidFill>
                  <a:srgbClr val="000000"/>
                </a:solidFill>
                <a:latin typeface="Liberation Mono"/>
              </a:rPr>
              <a:t> </a:t>
            </a:r>
            <a:r>
              <a:rPr lang="en-IN" dirty="0" smtClean="0">
                <a:solidFill>
                  <a:srgbClr val="0077AA"/>
                </a:solidFill>
                <a:latin typeface="Liberation Mono"/>
              </a:rPr>
              <a:t>FROM </a:t>
            </a:r>
            <a:r>
              <a:rPr lang="en-IN" dirty="0">
                <a:latin typeface="Liberation Mono"/>
              </a:rPr>
              <a:t>EMP;</a:t>
            </a:r>
            <a:r>
              <a:rPr lang="en-IN" dirty="0">
                <a:solidFill>
                  <a:srgbClr val="0077AA"/>
                </a:solidFill>
                <a:latin typeface="Liberation Mono"/>
              </a:rPr>
              <a:t> </a:t>
            </a:r>
          </a:p>
        </p:txBody>
      </p:sp>
      <p:sp>
        <p:nvSpPr>
          <p:cNvPr id="11" name="Rectangle 10"/>
          <p:cNvSpPr/>
          <p:nvPr/>
        </p:nvSpPr>
        <p:spPr>
          <a:xfrm>
            <a:off x="0" y="734510"/>
            <a:ext cx="8915400" cy="646331"/>
          </a:xfrm>
          <a:prstGeom prst="rect">
            <a:avLst/>
          </a:prstGeom>
        </p:spPr>
        <p:txBody>
          <a:bodyPr wrap="square">
            <a:spAutoFit/>
          </a:bodyPr>
          <a:lstStyle/>
          <a:p>
            <a:r>
              <a:rPr lang="en-IN" dirty="0">
                <a:solidFill>
                  <a:srgbClr val="008080"/>
                </a:solidFill>
                <a:latin typeface="Arial" panose="020B0604020202020204" pitchFamily="34" charset="0"/>
                <a:cs typeface="Arial" panose="020B0604020202020204" pitchFamily="34" charset="0"/>
              </a:rPr>
              <a:t>User variables are intended to provide data values. They cannot be used directly in an SQL statement as an </a:t>
            </a:r>
            <a:r>
              <a:rPr lang="en-IN" i="1" dirty="0">
                <a:solidFill>
                  <a:srgbClr val="008080"/>
                </a:solidFill>
                <a:latin typeface="Arial" panose="020B0604020202020204" pitchFamily="34" charset="0"/>
                <a:cs typeface="Arial" panose="020B0604020202020204" pitchFamily="34" charset="0"/>
              </a:rPr>
              <a:t>identifier</a:t>
            </a:r>
            <a:r>
              <a:rPr lang="en-IN" dirty="0">
                <a:solidFill>
                  <a:srgbClr val="008080"/>
                </a:solidFill>
                <a:latin typeface="Arial" panose="020B0604020202020204" pitchFamily="34" charset="0"/>
                <a:cs typeface="Arial" panose="020B0604020202020204" pitchFamily="34" charset="0"/>
              </a:rPr>
              <a:t> or as part of an identifier.</a:t>
            </a:r>
          </a:p>
        </p:txBody>
      </p:sp>
    </p:spTree>
    <p:extLst>
      <p:ext uri="{BB962C8B-B14F-4D97-AF65-F5344CB8AC3E}">
        <p14:creationId xmlns:p14="http://schemas.microsoft.com/office/powerpoint/2010/main" val="1123074349"/>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Rownum</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Rownum</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935069"/>
            <a:ext cx="8839200" cy="646331"/>
          </a:xfrm>
          <a:prstGeom prst="rect">
            <a:avLst/>
          </a:prstGeom>
        </p:spPr>
        <p:txBody>
          <a:bodyPr wrap="square">
            <a:spAutoFit/>
          </a:bodyPr>
          <a:lstStyle/>
          <a:p>
            <a:r>
              <a:rPr lang="en-IN" dirty="0">
                <a:solidFill>
                  <a:srgbClr val="A67F59"/>
                </a:solidFill>
                <a:latin typeface="Liberation Mono"/>
              </a:rPr>
              <a:t>mysql&gt;</a:t>
            </a:r>
            <a:r>
              <a:rPr lang="en-IN" dirty="0">
                <a:solidFill>
                  <a:srgbClr val="000000"/>
                </a:solidFill>
                <a:latin typeface="Liberation Mono"/>
              </a:rPr>
              <a:t> </a:t>
            </a:r>
            <a:r>
              <a:rPr lang="en-US" dirty="0" smtClean="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a:t>
            </a:r>
            <a:r>
              <a:rPr lang="en-IN" dirty="0">
                <a:solidFill>
                  <a:srgbClr val="DD4A68"/>
                </a:solidFill>
                <a:latin typeface="Liberation Mono"/>
                <a:ea typeface="Times New Roman" panose="02020603050405020304" pitchFamily="18"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EE9900"/>
                </a:solidFill>
                <a:latin typeface="Liberation Mono"/>
              </a:rPr>
              <a:t>@rank </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1</a:t>
            </a:r>
            <a:r>
              <a:rPr lang="en-IN" dirty="0">
                <a:solidFill>
                  <a:srgbClr val="DD4A68"/>
                </a:solidFill>
                <a:latin typeface="Liberation Mono"/>
                <a:ea typeface="Times New Roman" panose="02020603050405020304" pitchFamily="18" charset="0"/>
              </a:rPr>
              <a:t> </a:t>
            </a:r>
            <a:r>
              <a:rPr lang="en-IN" dirty="0" smtClean="0">
                <a:latin typeface="Liberation Mono"/>
                <a:cs typeface="Arial" panose="020B0604020202020204" pitchFamily="34" charset="0"/>
              </a:rPr>
              <a:t>,E.* </a:t>
            </a:r>
            <a:r>
              <a:rPr lang="en-US" dirty="0" smtClean="0">
                <a:solidFill>
                  <a:srgbClr val="0077AA"/>
                </a:solidFill>
                <a:latin typeface="Liberation Mono"/>
                <a:ea typeface="Times New Roman" panose="02020603050405020304" pitchFamily="18" charset="0"/>
                <a:cs typeface="Times New Roman" panose="02020603050405020304" pitchFamily="18" charset="0"/>
              </a:rPr>
              <a:t>FROM </a:t>
            </a:r>
            <a:r>
              <a:rPr lang="en-IN" dirty="0" smtClean="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smtClean="0">
                <a:latin typeface="Liberation Mono"/>
                <a:cs typeface="Arial" panose="020B0604020202020204" pitchFamily="34" charset="0"/>
              </a:rPr>
              <a:t>JOB, SAL </a:t>
            </a:r>
            <a:r>
              <a:rPr lang="en-US" dirty="0" smtClean="0">
                <a:solidFill>
                  <a:srgbClr val="0077AA"/>
                </a:solidFill>
                <a:latin typeface="Liberation Mono"/>
                <a:ea typeface="Times New Roman" panose="02020603050405020304" pitchFamily="18" charset="0"/>
                <a:cs typeface="Times New Roman" panose="02020603050405020304" pitchFamily="18" charset="0"/>
              </a:rPr>
              <a:t>FROM </a:t>
            </a:r>
            <a:r>
              <a:rPr lang="en-IN" dirty="0" smtClean="0">
                <a:latin typeface="Liberation Mono"/>
                <a:cs typeface="Arial" panose="020B0604020202020204" pitchFamily="34" charset="0"/>
              </a:rPr>
              <a:t>EMP  </a:t>
            </a:r>
          </a:p>
          <a:p>
            <a:r>
              <a:rPr lang="en-IN" dirty="0">
                <a:solidFill>
                  <a:srgbClr val="0077AA"/>
                </a:solidFill>
                <a:latin typeface="Liberation Mono"/>
                <a:ea typeface="Times New Roman" panose="02020603050405020304" pitchFamily="18" charset="0"/>
                <a:cs typeface="Arial" panose="020B0604020202020204" pitchFamily="34" charset="0"/>
              </a:rPr>
              <a:t> </a:t>
            </a:r>
            <a:r>
              <a:rPr lang="en-IN" dirty="0" smtClean="0">
                <a:solidFill>
                  <a:srgbClr val="0077AA"/>
                </a:solidFill>
                <a:latin typeface="Liberation Mono"/>
                <a:ea typeface="Times New Roman" panose="02020603050405020304" pitchFamily="18" charset="0"/>
                <a:cs typeface="Arial" panose="020B0604020202020204" pitchFamily="34" charset="0"/>
              </a:rPr>
              <a:t>            </a:t>
            </a:r>
            <a:r>
              <a:rPr lang="en-IN" dirty="0" smtClean="0">
                <a:solidFill>
                  <a:srgbClr val="0077AA"/>
                </a:solidFill>
                <a:latin typeface="Liberation Mono"/>
                <a:ea typeface="Times New Roman" panose="02020603050405020304" pitchFamily="18" charset="0"/>
                <a:cs typeface="Times New Roman" panose="02020603050405020304" pitchFamily="18" charset="0"/>
              </a:rPr>
              <a:t>GROUP BY </a:t>
            </a:r>
            <a:r>
              <a:rPr lang="en-IN" dirty="0" smtClean="0">
                <a:latin typeface="Liberation Mono"/>
                <a:ea typeface="Times New Roman" panose="02020603050405020304" pitchFamily="18" charset="0"/>
                <a:cs typeface="Times New Roman" panose="02020603050405020304" pitchFamily="18" charset="0"/>
              </a:rPr>
              <a:t>JOB</a:t>
            </a:r>
            <a:r>
              <a:rPr lang="en-IN" dirty="0" smtClean="0">
                <a:solidFill>
                  <a:srgbClr val="0077AA"/>
                </a:solidFill>
                <a:latin typeface="Liberation Mono"/>
                <a:ea typeface="Times New Roman" panose="02020603050405020304" pitchFamily="18" charset="0"/>
                <a:cs typeface="Times New Roman" panose="02020603050405020304" pitchFamily="18" charset="0"/>
              </a:rPr>
              <a:t> ORDER BY </a:t>
            </a:r>
            <a:r>
              <a:rPr lang="en-IN" dirty="0" smtClean="0">
                <a:latin typeface="Liberation Mono"/>
                <a:ea typeface="Times New Roman" panose="02020603050405020304" pitchFamily="18" charset="0"/>
                <a:cs typeface="Times New Roman" panose="02020603050405020304" pitchFamily="18" charset="0"/>
              </a:rPr>
              <a:t>SAL</a:t>
            </a:r>
            <a:r>
              <a:rPr lang="en-IN" dirty="0" smtClean="0">
                <a:solidFill>
                  <a:srgbClr val="0077AA"/>
                </a:solidFill>
                <a:latin typeface="Liberation Mono"/>
                <a:ea typeface="Times New Roman" panose="02020603050405020304" pitchFamily="18" charset="0"/>
                <a:cs typeface="Times New Roman" panose="02020603050405020304" pitchFamily="18" charset="0"/>
              </a:rPr>
              <a:t> desc</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smtClean="0">
                <a:latin typeface="Liberation Mono"/>
                <a:cs typeface="Arial" panose="020B0604020202020204" pitchFamily="34" charset="0"/>
              </a:rPr>
              <a:t>E , </a:t>
            </a:r>
            <a:r>
              <a:rPr lang="en-IN" dirty="0" smtClean="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smtClean="0">
                <a:latin typeface="Liberation Mono"/>
                <a:cs typeface="Arial" panose="020B0604020202020204" pitchFamily="34" charset="0"/>
              </a:rPr>
              <a:t>EE;</a:t>
            </a:r>
            <a:endParaRPr lang="en-IN" dirty="0">
              <a:latin typeface="Liberation Mono"/>
              <a:cs typeface="Arial" panose="020B0604020202020204" pitchFamily="34" charset="0"/>
            </a:endParaRPr>
          </a:p>
        </p:txBody>
      </p:sp>
      <p:sp>
        <p:nvSpPr>
          <p:cNvPr id="4" name="Rectangle 3"/>
          <p:cNvSpPr/>
          <p:nvPr/>
        </p:nvSpPr>
        <p:spPr>
          <a:xfrm>
            <a:off x="152400" y="762000"/>
            <a:ext cx="8839200" cy="1754326"/>
          </a:xfrm>
          <a:prstGeom prst="rect">
            <a:avLst/>
          </a:prstGeom>
        </p:spPr>
        <p:txBody>
          <a:bodyPr wrap="square">
            <a:spAutoFit/>
          </a:bodyPr>
          <a:lstStyle/>
          <a:p>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smtClean="0">
                <a:solidFill>
                  <a:srgbClr val="EE9900"/>
                </a:solidFill>
                <a:latin typeface="Liberation Mono"/>
              </a:rPr>
              <a:t>@ROW</a:t>
            </a:r>
            <a:r>
              <a:rPr lang="en-IN" dirty="0" smtClean="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0</a:t>
            </a:r>
            <a:r>
              <a:rPr lang="en-IN" dirty="0" smtClean="0">
                <a:latin typeface="Liberation Mono"/>
              </a:rPr>
              <a:t>;</a:t>
            </a:r>
          </a:p>
          <a:p>
            <a:endParaRPr lang="en-IN" dirty="0" smtClean="0">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smtClean="0">
                <a:solidFill>
                  <a:srgbClr val="EE9900"/>
                </a:solidFill>
                <a:latin typeface="Liberation Mono"/>
              </a:rPr>
              <a:t>@ROW</a:t>
            </a:r>
            <a:r>
              <a:rPr lang="en-IN" dirty="0" smtClean="0">
                <a:solidFill>
                  <a:srgbClr val="000000"/>
                </a:solidFill>
                <a:latin typeface="Liberation Mono"/>
              </a:rPr>
              <a:t>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000000"/>
                </a:solidFill>
                <a:latin typeface="Liberation Mono"/>
              </a:rPr>
              <a:t> </a:t>
            </a:r>
            <a:r>
              <a:rPr lang="en-IN" dirty="0">
                <a:solidFill>
                  <a:srgbClr val="EE9900"/>
                </a:solidFill>
                <a:latin typeface="Liberation Mono"/>
              </a:rPr>
              <a:t>@ROW </a:t>
            </a:r>
            <a:r>
              <a:rPr lang="en-IN" dirty="0" smtClean="0">
                <a:solidFill>
                  <a:srgbClr val="EE9900"/>
                </a:solidFill>
                <a:latin typeface="Liberation Mono"/>
              </a:rPr>
              <a:t> </a:t>
            </a:r>
            <a:r>
              <a:rPr lang="en-IN" dirty="0" smtClean="0">
                <a:latin typeface="Liberation Mono"/>
              </a:rPr>
              <a:t>+</a:t>
            </a:r>
            <a:r>
              <a:rPr lang="en-IN" dirty="0" smtClean="0">
                <a:solidFill>
                  <a:srgbClr val="EE9900"/>
                </a:solidFill>
                <a:latin typeface="Liberation Mono"/>
              </a:rPr>
              <a:t> </a:t>
            </a:r>
            <a:r>
              <a:rPr lang="en-IN" dirty="0" smtClean="0">
                <a:solidFill>
                  <a:srgbClr val="669900"/>
                </a:solidFill>
                <a:latin typeface="Liberation Mono"/>
              </a:rPr>
              <a:t>1 </a:t>
            </a:r>
            <a:r>
              <a:rPr lang="en-IN" dirty="0">
                <a:solidFill>
                  <a:srgbClr val="0077AA"/>
                </a:solidFill>
                <a:latin typeface="Liberation Mono"/>
              </a:rPr>
              <a:t>AS</a:t>
            </a:r>
            <a:r>
              <a:rPr lang="en-IN" dirty="0" smtClean="0">
                <a:solidFill>
                  <a:srgbClr val="669900"/>
                </a:solidFill>
                <a:latin typeface="Liberation Mono"/>
              </a:rPr>
              <a:t> </a:t>
            </a:r>
            <a:r>
              <a:rPr lang="en-IN" dirty="0" smtClean="0">
                <a:latin typeface="Liberation Mono"/>
              </a:rPr>
              <a:t>ROWNUM</a:t>
            </a:r>
            <a:r>
              <a:rPr lang="en-IN" dirty="0" smtClean="0">
                <a:solidFill>
                  <a:srgbClr val="669900"/>
                </a:solidFill>
                <a:latin typeface="Liberation Mono"/>
              </a:rPr>
              <a:t> </a:t>
            </a:r>
            <a:r>
              <a:rPr lang="en-IN" dirty="0" smtClean="0">
                <a:solidFill>
                  <a:srgbClr val="999999"/>
                </a:solidFill>
                <a:latin typeface="Liberation Mono"/>
              </a:rPr>
              <a:t>,</a:t>
            </a:r>
            <a:r>
              <a:rPr lang="en-IN" dirty="0" smtClean="0">
                <a:solidFill>
                  <a:srgbClr val="669900"/>
                </a:solidFill>
                <a:latin typeface="Liberation Mono"/>
              </a:rPr>
              <a:t> </a:t>
            </a:r>
            <a:r>
              <a:rPr lang="en-IN" dirty="0" smtClean="0">
                <a:latin typeface="Liberation Mono"/>
              </a:rPr>
              <a:t>EMP.*</a:t>
            </a:r>
            <a:r>
              <a:rPr lang="en-IN" dirty="0" smtClean="0">
                <a:solidFill>
                  <a:srgbClr val="669900"/>
                </a:solidFill>
                <a:latin typeface="Liberation Mono"/>
              </a:rPr>
              <a:t> </a:t>
            </a:r>
            <a:r>
              <a:rPr lang="en-IN" dirty="0">
                <a:solidFill>
                  <a:srgbClr val="0077AA"/>
                </a:solidFill>
                <a:latin typeface="Liberation Mono"/>
              </a:rPr>
              <a:t>FROM </a:t>
            </a:r>
            <a:r>
              <a:rPr lang="en-IN" dirty="0">
                <a:latin typeface="Liberation Mono"/>
              </a:rPr>
              <a:t>EMP</a:t>
            </a:r>
            <a:r>
              <a:rPr lang="en-IN" dirty="0" smtClean="0">
                <a:latin typeface="Liberation Mono"/>
              </a:rPr>
              <a:t>;</a:t>
            </a:r>
          </a:p>
          <a:p>
            <a:endParaRPr lang="en-IN" dirty="0" smtClean="0">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EE9900"/>
                </a:solidFill>
                <a:latin typeface="Liberation Mono"/>
              </a:rPr>
              <a:t>@ROW  </a:t>
            </a:r>
            <a:r>
              <a:rPr lang="en-IN" dirty="0">
                <a:latin typeface="Liberation Mono"/>
              </a:rPr>
              <a:t>+</a:t>
            </a:r>
            <a:r>
              <a:rPr lang="en-IN" dirty="0">
                <a:solidFill>
                  <a:srgbClr val="EE9900"/>
                </a:solidFill>
                <a:latin typeface="Liberation Mono"/>
              </a:rPr>
              <a:t> </a:t>
            </a:r>
            <a:r>
              <a:rPr lang="en-IN" dirty="0">
                <a:solidFill>
                  <a:srgbClr val="669900"/>
                </a:solidFill>
                <a:latin typeface="Liberation Mono"/>
              </a:rPr>
              <a:t>1 </a:t>
            </a:r>
            <a:r>
              <a:rPr lang="en-IN" dirty="0">
                <a:solidFill>
                  <a:srgbClr val="0077AA"/>
                </a:solidFill>
                <a:latin typeface="Liberation Mono"/>
              </a:rPr>
              <a:t>AS</a:t>
            </a:r>
            <a:r>
              <a:rPr lang="en-IN" dirty="0">
                <a:solidFill>
                  <a:srgbClr val="669900"/>
                </a:solidFill>
                <a:latin typeface="Liberation Mono"/>
              </a:rPr>
              <a:t> </a:t>
            </a:r>
            <a:r>
              <a:rPr lang="en-IN" dirty="0">
                <a:latin typeface="Liberation Mono"/>
              </a:rPr>
              <a:t>ROWNUM</a:t>
            </a:r>
            <a:r>
              <a:rPr lang="en-IN" dirty="0">
                <a:solidFill>
                  <a:srgbClr val="669900"/>
                </a:solidFill>
                <a:latin typeface="Liberation Mono"/>
              </a:rPr>
              <a:t> </a:t>
            </a:r>
            <a:r>
              <a:rPr lang="en-IN" dirty="0">
                <a:solidFill>
                  <a:srgbClr val="999999"/>
                </a:solidFill>
                <a:latin typeface="Liberation Mono"/>
              </a:rPr>
              <a:t>,</a:t>
            </a:r>
            <a:r>
              <a:rPr lang="en-IN" dirty="0">
                <a:solidFill>
                  <a:srgbClr val="669900"/>
                </a:solidFill>
                <a:latin typeface="Liberation Mono"/>
              </a:rPr>
              <a:t> </a:t>
            </a:r>
            <a:r>
              <a:rPr lang="en-IN" dirty="0">
                <a:latin typeface="Liberation Mono"/>
              </a:rPr>
              <a:t>EMP.*</a:t>
            </a:r>
            <a:r>
              <a:rPr lang="en-IN" dirty="0">
                <a:solidFill>
                  <a:srgbClr val="669900"/>
                </a:solidFill>
                <a:latin typeface="Liberation Mono"/>
              </a:rPr>
              <a:t> </a:t>
            </a:r>
            <a:r>
              <a:rPr lang="en-IN" dirty="0">
                <a:solidFill>
                  <a:srgbClr val="0077AA"/>
                </a:solidFill>
                <a:latin typeface="Liberation Mono"/>
              </a:rPr>
              <a:t>FROM </a:t>
            </a:r>
            <a:r>
              <a:rPr lang="en-IN" dirty="0" smtClean="0">
                <a:latin typeface="Liberation Mono"/>
              </a:rPr>
              <a:t>EMP,   </a:t>
            </a:r>
          </a:p>
          <a:p>
            <a:r>
              <a:rPr lang="en-IN" dirty="0">
                <a:solidFill>
                  <a:srgbClr val="999999"/>
                </a:solidFill>
                <a:latin typeface="Liberation Mono"/>
              </a:rPr>
              <a:t> </a:t>
            </a:r>
            <a:r>
              <a:rPr lang="en-IN" dirty="0" smtClean="0">
                <a:solidFill>
                  <a:srgbClr val="999999"/>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smtClean="0">
                <a:solidFill>
                  <a:srgbClr val="A67F59"/>
                </a:solidFill>
                <a:latin typeface="Liberation Mono"/>
              </a:rPr>
              <a:t>:= </a:t>
            </a:r>
            <a:r>
              <a:rPr lang="en-IN" dirty="0">
                <a:solidFill>
                  <a:srgbClr val="669900"/>
                </a:solidFill>
                <a:latin typeface="Liberation Mono"/>
              </a:rPr>
              <a:t>0</a:t>
            </a:r>
            <a:r>
              <a:rPr lang="en-IN" dirty="0" smtClean="0">
                <a:solidFill>
                  <a:srgbClr val="999999"/>
                </a:solidFill>
                <a:latin typeface="Liberation Mono"/>
              </a:rPr>
              <a:t>) </a:t>
            </a:r>
            <a:r>
              <a:rPr lang="en-IN" dirty="0">
                <a:solidFill>
                  <a:srgbClr val="0077AA"/>
                </a:solidFill>
                <a:latin typeface="Liberation Mono"/>
              </a:rPr>
              <a:t>AS </a:t>
            </a:r>
            <a:r>
              <a:rPr lang="en-IN" dirty="0" smtClean="0">
                <a:latin typeface="Liberation Mono"/>
              </a:rPr>
              <a:t>E;</a:t>
            </a:r>
            <a:r>
              <a:rPr lang="en-IN" dirty="0" smtClean="0">
                <a:solidFill>
                  <a:srgbClr val="0077AA"/>
                </a:solidFill>
                <a:latin typeface="Liberation Mono"/>
              </a:rPr>
              <a:t> </a:t>
            </a:r>
            <a:endParaRPr lang="en-IN" dirty="0">
              <a:solidFill>
                <a:srgbClr val="0077AA"/>
              </a:solidFill>
              <a:latin typeface="Liberation Mono"/>
            </a:endParaRPr>
          </a:p>
        </p:txBody>
      </p:sp>
    </p:spTree>
    <p:extLst>
      <p:ext uri="{BB962C8B-B14F-4D97-AF65-F5344CB8AC3E}">
        <p14:creationId xmlns:p14="http://schemas.microsoft.com/office/powerpoint/2010/main" val="2634129302"/>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73518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Prepared SQL Statement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013676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t>
            </a:r>
            <a:r>
              <a:rPr lang="en-IN" dirty="0" smtClean="0">
                <a:solidFill>
                  <a:srgbClr val="DC525C"/>
                </a:solidFill>
                <a:latin typeface="Segoe UI Light" panose="020B0502040204020203" pitchFamily="34" charset="0"/>
                <a:cs typeface="Segoe UI Light" panose="020B0502040204020203" pitchFamily="34" charset="0"/>
              </a:rPr>
              <a:t>data?</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957689"/>
            <a:ext cx="8153400" cy="3406422"/>
          </a:xfrm>
          <a:prstGeom prst="rect">
            <a:avLst/>
          </a:prstGeom>
        </p:spPr>
      </p:pic>
    </p:spTree>
    <p:extLst>
      <p:ext uri="{BB962C8B-B14F-4D97-AF65-F5344CB8AC3E}">
        <p14:creationId xmlns:p14="http://schemas.microsoft.com/office/powerpoint/2010/main" val="1235374328"/>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Prepared SQL Statement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PREPARE statement prepares a SQL statement and assigns it a name, </a:t>
            </a:r>
            <a:r>
              <a:rPr lang="en-IN" dirty="0" smtClean="0">
                <a:latin typeface="Arial" panose="020B0604020202020204" pitchFamily="34" charset="0"/>
                <a:cs typeface="Arial" panose="020B0604020202020204" pitchFamily="34" charset="0"/>
              </a:rPr>
              <a:t>stmt_name. </a:t>
            </a:r>
            <a:r>
              <a:rPr lang="en-IN" dirty="0">
                <a:latin typeface="Arial" panose="020B0604020202020204" pitchFamily="34" charset="0"/>
                <a:cs typeface="Arial" panose="020B0604020202020204" pitchFamily="34" charset="0"/>
              </a:rPr>
              <a:t>The prepared statement is executed with EXECUTE and released with DEALLOCATE PREPARE.</a:t>
            </a:r>
          </a:p>
        </p:txBody>
      </p:sp>
      <p:sp>
        <p:nvSpPr>
          <p:cNvPr id="7" name="Rectangle 6"/>
          <p:cNvSpPr/>
          <p:nvPr/>
        </p:nvSpPr>
        <p:spPr>
          <a:xfrm>
            <a:off x="152400" y="1979474"/>
            <a:ext cx="8839200" cy="1938992"/>
          </a:xfrm>
          <a:prstGeom prst="rect">
            <a:avLst/>
          </a:prstGeom>
        </p:spPr>
        <p:txBody>
          <a:bodyPr wrap="square">
            <a:spAutoFit/>
          </a:bodyPr>
          <a:lstStyle/>
          <a:p>
            <a:r>
              <a:rPr lang="en-IN" sz="2000" dirty="0">
                <a:solidFill>
                  <a:srgbClr val="0077AA"/>
                </a:solidFill>
                <a:latin typeface="Liberation Mono"/>
              </a:rPr>
              <a:t>PREPARE stmt_name FROM preparable_stmt</a:t>
            </a:r>
          </a:p>
          <a:p>
            <a:endParaRPr lang="en-IN" sz="2000" dirty="0">
              <a:solidFill>
                <a:srgbClr val="0077AA"/>
              </a:solidFill>
              <a:latin typeface="Liberation Mono"/>
            </a:endParaRPr>
          </a:p>
          <a:p>
            <a:r>
              <a:rPr lang="en-IN" sz="2000" dirty="0">
                <a:solidFill>
                  <a:srgbClr val="0077AA"/>
                </a:solidFill>
                <a:latin typeface="Liberation Mono"/>
              </a:rPr>
              <a:t>EXECUTE stmt_name</a:t>
            </a:r>
          </a:p>
          <a:p>
            <a:r>
              <a:rPr lang="en-IN" sz="2000" dirty="0">
                <a:solidFill>
                  <a:srgbClr val="0077AA"/>
                </a:solidFill>
                <a:latin typeface="Liberation Mono"/>
              </a:rPr>
              <a:t>    [USING @var_name [, @var_name] ...]</a:t>
            </a:r>
          </a:p>
          <a:p>
            <a:endParaRPr lang="en-IN" sz="2000" dirty="0">
              <a:solidFill>
                <a:srgbClr val="0077AA"/>
              </a:solidFill>
              <a:latin typeface="Liberation Mono"/>
            </a:endParaRPr>
          </a:p>
          <a:p>
            <a:r>
              <a:rPr lang="en-US" sz="2000" dirty="0">
                <a:solidFill>
                  <a:srgbClr val="0077AA"/>
                </a:solidFill>
                <a:latin typeface="Liberation Mono"/>
              </a:rPr>
              <a:t>{DEALLOCATE | DROP} PREPARE stmt_name</a:t>
            </a:r>
          </a:p>
        </p:txBody>
      </p:sp>
    </p:spTree>
    <p:extLst>
      <p:ext uri="{BB962C8B-B14F-4D97-AF65-F5344CB8AC3E}">
        <p14:creationId xmlns:p14="http://schemas.microsoft.com/office/powerpoint/2010/main" val="1957164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Prepared SQL Statement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52400" y="1320225"/>
            <a:ext cx="8839200" cy="584775"/>
          </a:xfrm>
          <a:prstGeom prst="rect">
            <a:avLst/>
          </a:prstGeom>
        </p:spPr>
        <p:txBody>
          <a:bodyPr wrap="square">
            <a:spAutoFit/>
          </a:bodyPr>
          <a:lstStyle/>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PREPARE stat1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EXECUTE stat1</a:t>
            </a:r>
            <a:r>
              <a:rPr lang="en-IN" sz="1600" dirty="0">
                <a:latin typeface="Arial" panose="020B0604020202020204" pitchFamily="34" charset="0"/>
                <a:cs typeface="Arial" panose="020B0604020202020204" pitchFamily="34" charset="0"/>
              </a:rPr>
              <a:t>;</a:t>
            </a:r>
          </a:p>
        </p:txBody>
      </p:sp>
      <p:sp>
        <p:nvSpPr>
          <p:cNvPr id="9" name="Rectangle 8"/>
          <p:cNvSpPr/>
          <p:nvPr/>
        </p:nvSpPr>
        <p:spPr>
          <a:xfrm>
            <a:off x="152400" y="1981200"/>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 := 'SELECT * from EMP where deptno = 10';</a:t>
            </a:r>
          </a:p>
          <a:p>
            <a:r>
              <a:rPr lang="en-IN" sz="1600" dirty="0" smtClean="0">
                <a:latin typeface="Arial" panose="020B0604020202020204" pitchFamily="34" charset="0"/>
                <a:cs typeface="Arial" panose="020B0604020202020204" pitchFamily="34" charset="0"/>
              </a:rPr>
              <a:t>     PREPARE </a:t>
            </a:r>
            <a:r>
              <a:rPr lang="en-IN" sz="1600" dirty="0">
                <a:latin typeface="Arial" panose="020B0604020202020204" pitchFamily="34" charset="0"/>
                <a:cs typeface="Arial" panose="020B0604020202020204" pitchFamily="34" charset="0"/>
              </a:rPr>
              <a:t>stat1 from @x;</a:t>
            </a:r>
          </a:p>
          <a:p>
            <a:r>
              <a:rPr lang="en-IN" sz="1600" dirty="0" smtClean="0">
                <a:latin typeface="Arial" panose="020B0604020202020204" pitchFamily="34" charset="0"/>
                <a:cs typeface="Arial" panose="020B0604020202020204" pitchFamily="34" charset="0"/>
              </a:rPr>
              <a:t>     EXECUTE </a:t>
            </a:r>
            <a:r>
              <a:rPr lang="en-IN" sz="1600" dirty="0">
                <a:latin typeface="Arial" panose="020B0604020202020204" pitchFamily="34" charset="0"/>
                <a:cs typeface="Arial" panose="020B0604020202020204" pitchFamily="34" charset="0"/>
              </a:rPr>
              <a:t>stat1;</a:t>
            </a:r>
          </a:p>
        </p:txBody>
      </p:sp>
      <p:sp>
        <p:nvSpPr>
          <p:cNvPr id="10" name="Rectangle 9"/>
          <p:cNvSpPr/>
          <p:nvPr/>
        </p:nvSpPr>
        <p:spPr>
          <a:xfrm>
            <a:off x="152400" y="2948226"/>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@x:=10;</a:t>
            </a:r>
          </a:p>
          <a:p>
            <a:r>
              <a:rPr lang="en-IN" sz="1600" dirty="0" smtClean="0">
                <a:latin typeface="Arial" panose="020B0604020202020204" pitchFamily="34" charset="0"/>
                <a:cs typeface="Arial" panose="020B0604020202020204" pitchFamily="34" charset="0"/>
              </a:rPr>
              <a:t>     PREPARE </a:t>
            </a:r>
            <a:r>
              <a:rPr lang="en-IN" sz="1600" dirty="0">
                <a:latin typeface="Arial" panose="020B0604020202020204" pitchFamily="34" charset="0"/>
                <a:cs typeface="Arial" panose="020B0604020202020204" pitchFamily="34" charset="0"/>
              </a:rPr>
              <a:t>stat1 from 'SELECT * from EMP where </a:t>
            </a:r>
            <a:r>
              <a:rPr lang="en-IN" sz="1600" dirty="0" smtClean="0">
                <a:latin typeface="Arial" panose="020B0604020202020204" pitchFamily="34" charset="0"/>
                <a:cs typeface="Arial" panose="020B0604020202020204" pitchFamily="34" charset="0"/>
              </a:rPr>
              <a:t>deptno = ?';</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EXECUTE </a:t>
            </a:r>
            <a:r>
              <a:rPr lang="en-IN" sz="1600" dirty="0">
                <a:latin typeface="Arial" panose="020B0604020202020204" pitchFamily="34" charset="0"/>
                <a:cs typeface="Arial" panose="020B0604020202020204" pitchFamily="34" charset="0"/>
              </a:rPr>
              <a:t>stat1 using @x;</a:t>
            </a:r>
          </a:p>
        </p:txBody>
      </p:sp>
      <p:sp>
        <p:nvSpPr>
          <p:cNvPr id="11" name="Rectangle 10"/>
          <p:cNvSpPr/>
          <p:nvPr/>
        </p:nvSpPr>
        <p:spPr>
          <a:xfrm>
            <a:off x="-3958" y="622000"/>
            <a:ext cx="9143999" cy="400110"/>
          </a:xfrm>
          <a:prstGeom prst="rect">
            <a:avLst/>
          </a:prstGeom>
          <a:solidFill>
            <a:schemeClr val="bg2">
              <a:lumMod val="10000"/>
            </a:schemeClr>
          </a:solidFill>
        </p:spPr>
        <p:txBody>
          <a:bodyPr wrap="square">
            <a:spAutoFit/>
          </a:bodyPr>
          <a:lstStyle/>
          <a:p>
            <a:r>
              <a:rPr lang="en-IN" b="1" dirty="0">
                <a:solidFill>
                  <a:srgbClr val="B7F7E2"/>
                </a:solidFill>
                <a:latin typeface="Arial" panose="020B0604020202020204" pitchFamily="34" charset="0"/>
                <a:cs typeface="Arial" panose="020B0604020202020204" pitchFamily="34" charset="0"/>
              </a:rPr>
              <a:t>Example</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of</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prepared</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statement</a:t>
            </a:r>
          </a:p>
        </p:txBody>
      </p:sp>
      <p:sp>
        <p:nvSpPr>
          <p:cNvPr id="12" name="Rectangle 11"/>
          <p:cNvSpPr/>
          <p:nvPr/>
        </p:nvSpPr>
        <p:spPr>
          <a:xfrm>
            <a:off x="152400" y="3886200"/>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@x:=10, @y := 3000;</a:t>
            </a:r>
          </a:p>
          <a:p>
            <a:r>
              <a:rPr lang="en-IN" sz="1600" dirty="0" smtClean="0">
                <a:latin typeface="Arial" panose="020B0604020202020204" pitchFamily="34" charset="0"/>
                <a:cs typeface="Arial" panose="020B0604020202020204" pitchFamily="34" charset="0"/>
              </a:rPr>
              <a:t>     PREPARE stat1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'SELECT </a:t>
            </a:r>
            <a:r>
              <a:rPr lang="en-IN" sz="1600" dirty="0">
                <a:latin typeface="Arial" panose="020B0604020202020204" pitchFamily="34" charset="0"/>
                <a:cs typeface="Arial" panose="020B0604020202020204" pitchFamily="34" charset="0"/>
              </a:rPr>
              <a:t>*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deptno = ? and sal &gt;= ?';</a:t>
            </a:r>
          </a:p>
          <a:p>
            <a:r>
              <a:rPr lang="en-IN" sz="1600" dirty="0" smtClean="0">
                <a:latin typeface="Arial" panose="020B0604020202020204" pitchFamily="34" charset="0"/>
                <a:cs typeface="Arial" panose="020B0604020202020204" pitchFamily="34" charset="0"/>
              </a:rPr>
              <a:t>     EXECUTE stat1 </a:t>
            </a:r>
            <a:r>
              <a:rPr lang="en-IN" sz="1600" dirty="0">
                <a:latin typeface="Arial" panose="020B0604020202020204" pitchFamily="34" charset="0"/>
                <a:cs typeface="Arial" panose="020B0604020202020204" pitchFamily="34" charset="0"/>
              </a:rPr>
              <a:t>using @x, @y;</a:t>
            </a:r>
          </a:p>
        </p:txBody>
      </p:sp>
      <p:sp>
        <p:nvSpPr>
          <p:cNvPr id="2" name="Rectangle 1"/>
          <p:cNvSpPr/>
          <p:nvPr/>
        </p:nvSpPr>
        <p:spPr>
          <a:xfrm>
            <a:off x="152400" y="4876800"/>
            <a:ext cx="3491597" cy="338554"/>
          </a:xfrm>
          <a:prstGeom prst="rect">
            <a:avLst/>
          </a:prstGeom>
        </p:spPr>
        <p:txBody>
          <a:bodyPr wrap="none">
            <a:spAutoFit/>
          </a:bodyPr>
          <a:lstStyle/>
          <a:p>
            <a:pPr marL="285750" indent="-285750">
              <a:buFont typeface="Arial" panose="020B0604020202020204" pitchFamily="34" charset="0"/>
              <a:buChar char="•"/>
            </a:pPr>
            <a:r>
              <a:rPr lang="en-IN" sz="1600" b="1" dirty="0">
                <a:latin typeface="Arial" panose="020B0604020202020204" pitchFamily="34" charset="0"/>
                <a:cs typeface="Arial" panose="020B0604020202020204" pitchFamily="34" charset="0"/>
              </a:rPr>
              <a:t>DEALLOCATE </a:t>
            </a:r>
            <a:r>
              <a:rPr lang="en-IN" sz="1600" b="1" dirty="0" smtClean="0">
                <a:latin typeface="Arial" panose="020B0604020202020204" pitchFamily="34" charset="0"/>
                <a:cs typeface="Arial" panose="020B0604020202020204" pitchFamily="34" charset="0"/>
              </a:rPr>
              <a:t>PREPARE stat1</a:t>
            </a:r>
            <a:r>
              <a:rPr lang="en-IN" sz="1600" b="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591944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INTO</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0402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8" name="Rectangle 7"/>
          <p:cNvSpPr/>
          <p:nvPr/>
        </p:nvSpPr>
        <p:spPr>
          <a:xfrm>
            <a:off x="97971" y="3429000"/>
            <a:ext cx="8893629" cy="1646605"/>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Selects column values and stores them into variables</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a single row to a file without any formatting.</a:t>
            </a:r>
            <a:endParaRPr lang="en-IN" sz="2000" b="1" i="1"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1477328"/>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var_list</a:t>
            </a:r>
            <a:endParaRPr lang="en-IN" dirty="0" smtClean="0">
              <a:solidFill>
                <a:srgbClr val="298AE5"/>
              </a:solidFill>
              <a:latin typeface="Arial" panose="020B0604020202020204" pitchFamily="34" charset="0"/>
              <a:cs typeface="Arial" panose="020B0604020202020204" pitchFamily="34" charset="0"/>
            </a:endParaRPr>
          </a:p>
          <a:p>
            <a:endParaRPr lang="en-IN" dirty="0" smtClean="0">
              <a:solidFill>
                <a:srgbClr val="298AE5"/>
              </a:solidFill>
              <a:latin typeface="Arial" panose="020B0604020202020204" pitchFamily="34" charset="0"/>
              <a:cs typeface="Arial" panose="020B0604020202020204" pitchFamily="34" charset="0"/>
            </a:endParaRPr>
          </a:p>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a:p>
            <a:endParaRPr lang="en-IN" dirty="0">
              <a:solidFill>
                <a:srgbClr val="298AE5"/>
              </a:solidFill>
              <a:latin typeface="Arial" panose="020B0604020202020204" pitchFamily="34" charset="0"/>
              <a:cs typeface="Arial" panose="020B0604020202020204" pitchFamily="34" charset="0"/>
            </a:endParaRPr>
          </a:p>
          <a:p>
            <a:r>
              <a:rPr lang="en-US" dirty="0">
                <a:solidFill>
                  <a:srgbClr val="298AE5"/>
                </a:solidFill>
                <a:latin typeface="Arial" panose="020B0604020202020204" pitchFamily="34" charset="0"/>
                <a:cs typeface="Arial" panose="020B0604020202020204" pitchFamily="34" charset="0"/>
              </a:rPr>
              <a:t>SELECT ... INTO DUMPFILE</a:t>
            </a:r>
          </a:p>
        </p:txBody>
      </p:sp>
      <p:sp>
        <p:nvSpPr>
          <p:cNvPr id="3" name="Rectangle 2"/>
          <p:cNvSpPr/>
          <p:nvPr/>
        </p:nvSpPr>
        <p:spPr>
          <a:xfrm>
            <a:off x="3722914" y="1438870"/>
            <a:ext cx="5334000" cy="923330"/>
          </a:xfrm>
          <a:prstGeom prst="rect">
            <a:avLst/>
          </a:prstGeom>
          <a:solidFill>
            <a:schemeClr val="accent4">
              <a:lumMod val="75000"/>
            </a:schemeClr>
          </a:solidFill>
        </p:spPr>
        <p:txBody>
          <a:bodyPr wrap="square">
            <a:spAutoFit/>
          </a:bodyPr>
          <a:lstStyle/>
          <a:p>
            <a:r>
              <a:rPr lang="en-IN" b="1" dirty="0">
                <a:latin typeface="Arial" panose="020B0604020202020204" pitchFamily="34" charset="0"/>
                <a:cs typeface="Arial" panose="020B0604020202020204" pitchFamily="34" charset="0"/>
              </a:rPr>
              <a:t>An INTO clause should not be used in a nested SELECT because such a SELECT must return its result to the outer context.</a:t>
            </a:r>
          </a:p>
        </p:txBody>
      </p:sp>
    </p:spTree>
    <p:extLst>
      <p:ext uri="{BB962C8B-B14F-4D97-AF65-F5344CB8AC3E}">
        <p14:creationId xmlns:p14="http://schemas.microsoft.com/office/powerpoint/2010/main" val="442946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var_list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86761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3970318"/>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selected values are assigned to the variables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number of variables must match the number of columns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query should return a single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no rows, a warning with error code 1329 occurs (No data), and the variable values remain unchanged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multiple rows, error 1172 occurs (Result consisted of more than one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statement may retrieve multiple rows, you can use LIMIT 1 to limit the result set to a single row.</a:t>
            </a:r>
          </a:p>
        </p:txBody>
      </p:sp>
    </p:spTree>
    <p:extLst>
      <p:ext uri="{BB962C8B-B14F-4D97-AF65-F5344CB8AC3E}">
        <p14:creationId xmlns:p14="http://schemas.microsoft.com/office/powerpoint/2010/main" val="825274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empno</a:t>
            </a:r>
            <a:r>
              <a:rPr lang="en-IN" sz="1600" dirty="0">
                <a:latin typeface="Arial" panose="020B0604020202020204" pitchFamily="34" charset="0"/>
                <a:cs typeface="Arial" panose="020B0604020202020204" pitchFamily="34" charset="0"/>
              </a:rPr>
              <a:t>, ename 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
        <p:nvSpPr>
          <p:cNvPr id="7" name="Rectangle 6"/>
          <p:cNvSpPr/>
          <p:nvPr/>
        </p:nvSpPr>
        <p:spPr>
          <a:xfrm>
            <a:off x="152400" y="3251537"/>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max(sal), min(sal) </a:t>
            </a:r>
            <a:r>
              <a:rPr lang="en-IN" sz="1600" dirty="0">
                <a:latin typeface="Arial" panose="020B0604020202020204" pitchFamily="34" charset="0"/>
                <a:cs typeface="Arial" panose="020B0604020202020204" pitchFamily="34" charset="0"/>
              </a:rPr>
              <a:t>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Tree>
    <p:extLst>
      <p:ext uri="{BB962C8B-B14F-4D97-AF65-F5344CB8AC3E}">
        <p14:creationId xmlns:p14="http://schemas.microsoft.com/office/powerpoint/2010/main" val="3813885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a:t>
            </a:r>
            <a:r>
              <a:rPr lang="en-US" sz="4800" dirty="0">
                <a:solidFill>
                  <a:srgbClr val="DC525C"/>
                </a:solidFill>
                <a:latin typeface="Segoe UI Light" panose="020B0502040204020203" pitchFamily="34" charset="0"/>
                <a:cs typeface="Segoe UI Light" panose="020B0502040204020203" pitchFamily="34" charset="0"/>
              </a:rPr>
              <a:t>OUTFILE</a:t>
            </a:r>
          </a:p>
        </p:txBody>
      </p:sp>
      <p:sp>
        <p:nvSpPr>
          <p:cNvPr id="3" name="Rectangle 2"/>
          <p:cNvSpPr/>
          <p:nvPr/>
        </p:nvSpPr>
        <p:spPr>
          <a:xfrm>
            <a:off x="152400" y="152400"/>
            <a:ext cx="5134932" cy="1015663"/>
          </a:xfrm>
          <a:prstGeom prst="rect">
            <a:avLst/>
          </a:prstGeom>
        </p:spPr>
        <p:txBody>
          <a:bodyPr wrap="none">
            <a:spAutoFit/>
          </a:bodyPr>
          <a:lstStyle/>
          <a:p>
            <a:r>
              <a:rPr lang="en-US" sz="2000" dirty="0" smtClean="0">
                <a:solidFill>
                  <a:srgbClr val="D9DD21"/>
                </a:solidFill>
              </a:rPr>
              <a:t>If not working then do changes in </a:t>
            </a:r>
            <a:r>
              <a:rPr lang="en-US" sz="2000" i="1" dirty="0" smtClean="0">
                <a:solidFill>
                  <a:srgbClr val="D9DD21"/>
                </a:solidFill>
              </a:rPr>
              <a:t>my.ini</a:t>
            </a:r>
            <a:r>
              <a:rPr lang="en-US" sz="2000" dirty="0" smtClean="0">
                <a:solidFill>
                  <a:srgbClr val="D9DD21"/>
                </a:solidFill>
              </a:rPr>
              <a:t> file.</a:t>
            </a:r>
          </a:p>
          <a:p>
            <a:endParaRPr lang="en-US" sz="2000" dirty="0" smtClean="0">
              <a:solidFill>
                <a:srgbClr val="D9DD21"/>
              </a:solidFill>
            </a:endParaRPr>
          </a:p>
          <a:p>
            <a:r>
              <a:rPr lang="en-US" sz="2000" dirty="0" smtClean="0">
                <a:solidFill>
                  <a:srgbClr val="298AE5"/>
                </a:solidFill>
                <a:latin typeface="Gill Sans MT (Body)"/>
                <a:cs typeface="Arial" panose="020B0604020202020204" pitchFamily="34" charset="0"/>
              </a:rPr>
              <a:t>secure_file_priv = ""</a:t>
            </a:r>
            <a:endParaRPr lang="en-US" sz="2000" dirty="0">
              <a:solidFill>
                <a:srgbClr val="298AE5"/>
              </a:solidFill>
              <a:latin typeface="Gill Sans MT (Body)"/>
              <a:cs typeface="Arial" panose="020B0604020202020204" pitchFamily="34" charset="0"/>
            </a:endParaRPr>
          </a:p>
        </p:txBody>
      </p:sp>
    </p:spTree>
    <p:extLst>
      <p:ext uri="{BB962C8B-B14F-4D97-AF65-F5344CB8AC3E}">
        <p14:creationId xmlns:p14="http://schemas.microsoft.com/office/powerpoint/2010/main" val="23607309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OUTFILE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p:txBody>
      </p:sp>
      <p:sp>
        <p:nvSpPr>
          <p:cNvPr id="7" name="Rectangle 6"/>
          <p:cNvSpPr/>
          <p:nvPr/>
        </p:nvSpPr>
        <p:spPr>
          <a:xfrm>
            <a:off x="152400" y="2081749"/>
            <a:ext cx="8839200" cy="2308324"/>
          </a:xfrm>
          <a:prstGeom prst="rect">
            <a:avLst/>
          </a:prstGeom>
        </p:spPr>
        <p:txBody>
          <a:bodyPr wrap="square">
            <a:spAutoFit/>
          </a:bodyPr>
          <a:lstStyle/>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"d:/Test/o.txt";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"d:/Test/o.txt</a:t>
            </a:r>
            <a:r>
              <a:rPr lang="en-IN" sz="1600" dirty="0">
                <a:latin typeface="Arial" panose="020B0604020202020204" pitchFamily="34" charset="0"/>
                <a:cs typeface="Arial" panose="020B0604020202020204" pitchFamily="34" charset="0"/>
              </a:rPr>
              <a:t>" fields terminated by </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r>
              <a:rPr lang="en-IN" sz="1600" dirty="0">
                <a:latin typeface="Arial" panose="020B0604020202020204" pitchFamily="34" charset="0"/>
                <a:cs typeface="Arial" panose="020B0604020202020204" pitchFamily="34" charset="0"/>
              </a:rPr>
              <a:t>" fields terminated by ',' lines terminated by '\n</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r>
              <a:rPr lang="en-IN" sz="1600" dirty="0">
                <a:latin typeface="Arial" panose="020B0604020202020204" pitchFamily="34" charset="0"/>
                <a:cs typeface="Arial" panose="020B0604020202020204" pitchFamily="34" charset="0"/>
              </a:rPr>
              <a:t>" fields terminated by ',' optionally enclosed by '"' lines terminated by '\n';</a:t>
            </a:r>
          </a:p>
        </p:txBody>
      </p:sp>
    </p:spTree>
    <p:extLst>
      <p:ext uri="{BB962C8B-B14F-4D97-AF65-F5344CB8AC3E}">
        <p14:creationId xmlns:p14="http://schemas.microsoft.com/office/powerpoint/2010/main" val="17014306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a:t>
            </a:r>
            <a:r>
              <a:rPr lang="en-US" sz="4800" dirty="0">
                <a:solidFill>
                  <a:srgbClr val="DC525C"/>
                </a:solidFill>
                <a:latin typeface="Segoe UI Light" panose="020B0502040204020203" pitchFamily="34" charset="0"/>
                <a:cs typeface="Segoe UI Light" panose="020B0502040204020203" pitchFamily="34" charset="0"/>
              </a:rPr>
              <a:t>DUMPFILE</a:t>
            </a:r>
          </a:p>
        </p:txBody>
      </p:sp>
    </p:spTree>
    <p:extLst>
      <p:ext uri="{BB962C8B-B14F-4D97-AF65-F5344CB8AC3E}">
        <p14:creationId xmlns:p14="http://schemas.microsoft.com/office/powerpoint/2010/main" val="11230559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33304"/>
            <a:ext cx="8839200" cy="1446550"/>
          </a:xfrm>
          <a:prstGeom prst="rect">
            <a:avLst/>
          </a:prstGeom>
        </p:spPr>
        <p:txBody>
          <a:bodyPr wrap="square">
            <a:spAutoFit/>
          </a:bodyPr>
          <a:lstStyle/>
          <a:p>
            <a:pPr algn="ctr"/>
            <a:r>
              <a:rPr lang="en-US" sz="2400" dirty="0" smtClean="0">
                <a:latin typeface="Arial" pitchFamily="34" charset="0"/>
                <a:cs typeface="Arial" pitchFamily="34" charset="0"/>
              </a:rPr>
              <a:t>Data is any </a:t>
            </a:r>
            <a:r>
              <a:rPr lang="en-US" sz="3200" b="1" dirty="0" smtClean="0">
                <a:solidFill>
                  <a:srgbClr val="0070C0"/>
                </a:solidFill>
                <a:latin typeface="Arial" pitchFamily="34" charset="0"/>
                <a:cs typeface="Arial" pitchFamily="34" charset="0"/>
              </a:rPr>
              <a:t>facts, number, text, symbol, images, </a:t>
            </a:r>
            <a:r>
              <a:rPr lang="en-US" sz="3200" b="1" dirty="0">
                <a:solidFill>
                  <a:srgbClr val="0070C0"/>
                </a:solidFill>
                <a:latin typeface="Arial" pitchFamily="34" charset="0"/>
                <a:cs typeface="Arial" pitchFamily="34" charset="0"/>
              </a:rPr>
              <a:t>audio, video, </a:t>
            </a:r>
            <a:r>
              <a:rPr lang="en-US" sz="2400" dirty="0">
                <a:latin typeface="Arial" pitchFamily="34" charset="0"/>
                <a:cs typeface="Arial" pitchFamily="34" charset="0"/>
              </a:rPr>
              <a:t>or</a:t>
            </a:r>
            <a:r>
              <a:rPr lang="en-US" sz="3200" b="1" dirty="0">
                <a:solidFill>
                  <a:srgbClr val="0070C0"/>
                </a:solidFill>
                <a:latin typeface="Arial" pitchFamily="34" charset="0"/>
                <a:cs typeface="Arial" pitchFamily="34" charset="0"/>
              </a:rPr>
              <a:t> signal</a:t>
            </a:r>
            <a:r>
              <a:rPr lang="en-US" sz="2400"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that </a:t>
            </a:r>
            <a:r>
              <a:rPr lang="en-US" sz="2400" dirty="0">
                <a:latin typeface="Arial" pitchFamily="34" charset="0"/>
                <a:cs typeface="Arial" pitchFamily="34" charset="0"/>
              </a:rPr>
              <a:t>can be recorded and that can be processed by a computer.</a:t>
            </a:r>
          </a:p>
        </p:txBody>
      </p:sp>
      <p:sp>
        <p:nvSpPr>
          <p:cNvPr id="4" name="TextBox 3"/>
          <p:cNvSpPr txBox="1"/>
          <p:nvPr/>
        </p:nvSpPr>
        <p:spPr>
          <a:xfrm>
            <a:off x="152400" y="2691825"/>
            <a:ext cx="8839200" cy="584775"/>
          </a:xfrm>
          <a:prstGeom prst="rect">
            <a:avLst/>
          </a:prstGeom>
          <a:noFill/>
        </p:spPr>
        <p:txBody>
          <a:bodyPr wrap="square" rtlCol="0">
            <a:spAutoFit/>
          </a:bodyPr>
          <a:lstStyle/>
          <a:p>
            <a:pPr algn="ctr"/>
            <a:r>
              <a:rPr lang="en-US" sz="2400" dirty="0" smtClean="0">
                <a:latin typeface="Arial" pitchFamily="34" charset="0"/>
                <a:cs typeface="Arial" pitchFamily="34" charset="0"/>
              </a:rPr>
              <a:t>Data can be in the form of </a:t>
            </a:r>
            <a:r>
              <a:rPr lang="en-US" sz="3200" b="1" dirty="0" smtClean="0">
                <a:solidFill>
                  <a:srgbClr val="0070C0"/>
                </a:solidFill>
                <a:latin typeface="Arial" pitchFamily="34" charset="0"/>
                <a:cs typeface="Arial" pitchFamily="34" charset="0"/>
              </a:rPr>
              <a:t>Text</a:t>
            </a:r>
            <a:r>
              <a:rPr lang="en-US" sz="2800" dirty="0" smtClean="0">
                <a:latin typeface="Arial" pitchFamily="34" charset="0"/>
                <a:cs typeface="Arial" pitchFamily="34" charset="0"/>
              </a:rPr>
              <a:t> or </a:t>
            </a:r>
            <a:r>
              <a:rPr lang="en-US" sz="3200" b="1" dirty="0" smtClean="0">
                <a:solidFill>
                  <a:srgbClr val="0070C0"/>
                </a:solidFill>
                <a:latin typeface="Arial" pitchFamily="34" charset="0"/>
                <a:cs typeface="Arial" pitchFamily="34" charset="0"/>
              </a:rPr>
              <a:t>Multimedia</a:t>
            </a: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chemeClr val="bg1">
                    <a:lumMod val="95000"/>
                  </a:schemeClr>
                </a:solidFill>
                <a:latin typeface="Arial" panose="020B0604020202020204" pitchFamily="34" charset="0"/>
                <a:cs typeface="Arial" panose="020B0604020202020204" pitchFamily="34" charset="0"/>
              </a:rPr>
              <a:t>What is </a:t>
            </a:r>
            <a:r>
              <a:rPr lang="en-US" sz="3600" dirty="0" smtClean="0">
                <a:solidFill>
                  <a:schemeClr val="bg1">
                    <a:lumMod val="95000"/>
                  </a:schemeClr>
                </a:solidFill>
                <a:latin typeface="Arial" panose="020B0604020202020204" pitchFamily="34" charset="0"/>
                <a:cs typeface="Arial" panose="020B0604020202020204" pitchFamily="34" charset="0"/>
              </a:rPr>
              <a:t>Data</a:t>
            </a:r>
            <a:r>
              <a:rPr lang="en-IN" sz="3600" dirty="0" smtClean="0">
                <a:solidFill>
                  <a:schemeClr val="bg1">
                    <a:lumMod val="95000"/>
                  </a:schemeClr>
                </a:solidFill>
                <a:latin typeface="Arial" panose="020B0604020202020204" pitchFamily="34" charset="0"/>
                <a:cs typeface="Arial" panose="020B0604020202020204" pitchFamily="34" charset="0"/>
              </a:rPr>
              <a:t>?</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3251199"/>
            <a:ext cx="3352800" cy="3489707"/>
          </a:xfrm>
          <a:prstGeom prst="rect">
            <a:avLst/>
          </a:prstGeom>
        </p:spPr>
      </p:pic>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DUMPFILE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use INTO DUMPFILE instead of INTO OUTFILE, MySQL writes only one row into the file, without any column or line termination and without performing any escape processing. This is useful if you want to store a BLOB value in a file.</a:t>
            </a:r>
          </a:p>
        </p:txBody>
      </p:sp>
      <p:sp>
        <p:nvSpPr>
          <p:cNvPr id="9" name="Rectangle 8"/>
          <p:cNvSpPr/>
          <p:nvPr/>
        </p:nvSpPr>
        <p:spPr>
          <a:xfrm>
            <a:off x="152400" y="1916668"/>
            <a:ext cx="8839200" cy="369332"/>
          </a:xfrm>
          <a:prstGeom prst="rect">
            <a:avLst/>
          </a:prstGeom>
        </p:spPr>
        <p:txBody>
          <a:bodyPr wrap="square">
            <a:spAutoFit/>
          </a:bodyPr>
          <a:lstStyle/>
          <a:p>
            <a:r>
              <a:rPr lang="en-US" dirty="0">
                <a:solidFill>
                  <a:srgbClr val="298AE5"/>
                </a:solidFill>
                <a:latin typeface="Arial" panose="020B0604020202020204" pitchFamily="34" charset="0"/>
                <a:cs typeface="Arial" panose="020B0604020202020204" pitchFamily="34" charset="0"/>
              </a:rPr>
              <a:t>SELECT ... INTO DUMPFILE</a:t>
            </a:r>
            <a:endParaRPr lang="en-IN" dirty="0" smtClean="0">
              <a:solidFill>
                <a:srgbClr val="298AE5"/>
              </a:solidFill>
              <a:latin typeface="Arial" panose="020B0604020202020204" pitchFamily="34" charset="0"/>
              <a:cs typeface="Arial" panose="020B0604020202020204" pitchFamily="34" charset="0"/>
            </a:endParaRPr>
          </a:p>
        </p:txBody>
      </p:sp>
      <p:sp>
        <p:nvSpPr>
          <p:cNvPr id="7" name="Rectangle 6"/>
          <p:cNvSpPr/>
          <p:nvPr/>
        </p:nvSpPr>
        <p:spPr>
          <a:xfrm>
            <a:off x="152400" y="2492514"/>
            <a:ext cx="8839200" cy="338554"/>
          </a:xfrm>
          <a:prstGeom prst="rect">
            <a:avLst/>
          </a:prstGeom>
        </p:spPr>
        <p:txBody>
          <a:bodyPr wrap="square">
            <a:spAutoFit/>
          </a:bodyPr>
          <a:lstStyle/>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where empno = 7788 INTO DUMPFILE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p>
        </p:txBody>
      </p:sp>
    </p:spTree>
    <p:extLst>
      <p:ext uri="{BB962C8B-B14F-4D97-AF65-F5344CB8AC3E}">
        <p14:creationId xmlns:p14="http://schemas.microsoft.com/office/powerpoint/2010/main" val="32902620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Sub-Queries</a:t>
            </a:r>
          </a:p>
        </p:txBody>
      </p:sp>
      <p:sp>
        <p:nvSpPr>
          <p:cNvPr id="3" name="Rectangle 2"/>
          <p:cNvSpPr/>
          <p:nvPr/>
        </p:nvSpPr>
        <p:spPr>
          <a:xfrm>
            <a:off x="152400" y="53876"/>
            <a:ext cx="8839200" cy="2154436"/>
          </a:xfrm>
          <a:prstGeom prst="rect">
            <a:avLst/>
          </a:prstGeom>
          <a:solidFill>
            <a:srgbClr val="E8F97F"/>
          </a:solidFill>
        </p:spPr>
        <p:txBody>
          <a:bodyPr wrap="square">
            <a:spAutoFit/>
          </a:bodyPr>
          <a:lstStyle/>
          <a:p>
            <a:r>
              <a:rPr lang="en-IN" sz="1900" dirty="0" smtClean="0"/>
              <a:t>- A </a:t>
            </a:r>
            <a:r>
              <a:rPr lang="en-IN" sz="1900" dirty="0"/>
              <a:t>subquery must be enclosed in parentheses</a:t>
            </a:r>
            <a:r>
              <a:rPr lang="en-IN" sz="1900" dirty="0" smtClean="0"/>
              <a:t>.</a:t>
            </a:r>
          </a:p>
          <a:p>
            <a:endParaRPr lang="en-IN" sz="1000" dirty="0" smtClean="0"/>
          </a:p>
          <a:p>
            <a:r>
              <a:rPr lang="en-IN" sz="1900" dirty="0" smtClean="0"/>
              <a:t>- Use </a:t>
            </a:r>
            <a:r>
              <a:rPr lang="en-IN" sz="1900" dirty="0"/>
              <a:t>single-row operators with single-row subqueries, and use multiple-row operators with multiple-row subqueries</a:t>
            </a:r>
            <a:r>
              <a:rPr lang="en-IN" sz="1900" dirty="0" smtClean="0"/>
              <a:t>.</a:t>
            </a:r>
          </a:p>
          <a:p>
            <a:endParaRPr lang="en-IN" sz="1000" dirty="0"/>
          </a:p>
          <a:p>
            <a:r>
              <a:rPr lang="en-IN" sz="1900" dirty="0" smtClean="0"/>
              <a:t>- </a:t>
            </a:r>
            <a:r>
              <a:rPr lang="en-IN" sz="1900" dirty="0"/>
              <a:t>If a subquery (inner query) returns a null value to the outer query, the outer query will not return any rows when using certain comparison operators in a WHERE clause.</a:t>
            </a:r>
          </a:p>
        </p:txBody>
      </p:sp>
      <p:sp>
        <p:nvSpPr>
          <p:cNvPr id="5" name="Rectangle 4"/>
          <p:cNvSpPr/>
          <p:nvPr/>
        </p:nvSpPr>
        <p:spPr>
          <a:xfrm>
            <a:off x="152400" y="3139954"/>
            <a:ext cx="8839200" cy="646331"/>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You may </a:t>
            </a:r>
            <a:r>
              <a:rPr lang="en-IN" dirty="0" smtClean="0">
                <a:solidFill>
                  <a:schemeClr val="bg1"/>
                </a:solidFill>
                <a:latin typeface="Gill Sans MT (Body)"/>
              </a:rPr>
              <a:t>use </a:t>
            </a:r>
            <a:r>
              <a:rPr lang="en-IN" dirty="0">
                <a:solidFill>
                  <a:schemeClr val="bg1"/>
                </a:solidFill>
                <a:latin typeface="Gill Sans MT (Body)"/>
              </a:rPr>
              <a:t>comparison operators such as &lt;&gt;, &lt;, &gt;, &lt;=, and &gt;= with a </a:t>
            </a:r>
            <a:r>
              <a:rPr lang="en-IN" b="1" i="1" dirty="0">
                <a:solidFill>
                  <a:schemeClr val="bg1"/>
                </a:solidFill>
                <a:latin typeface="Gill Sans MT (Body)"/>
              </a:rPr>
              <a:t>single</a:t>
            </a:r>
            <a:r>
              <a:rPr lang="en-IN" dirty="0">
                <a:solidFill>
                  <a:schemeClr val="bg1"/>
                </a:solidFill>
                <a:latin typeface="Gill Sans MT (Body)"/>
              </a:rPr>
              <a:t> </a:t>
            </a:r>
            <a:r>
              <a:rPr lang="en-IN" b="1" i="1" dirty="0">
                <a:solidFill>
                  <a:schemeClr val="bg1"/>
                </a:solidFill>
                <a:latin typeface="Gill Sans MT (Body)"/>
              </a:rPr>
              <a:t>row</a:t>
            </a:r>
            <a:r>
              <a:rPr lang="en-IN" dirty="0">
                <a:solidFill>
                  <a:schemeClr val="bg1"/>
                </a:solidFill>
                <a:latin typeface="Gill Sans MT (Body)"/>
              </a:rPr>
              <a:t> </a:t>
            </a:r>
            <a:r>
              <a:rPr lang="en-IN" b="1" i="1" dirty="0">
                <a:solidFill>
                  <a:schemeClr val="bg1"/>
                </a:solidFill>
                <a:latin typeface="Gill Sans MT (Body)"/>
              </a:rPr>
              <a:t>subquery</a:t>
            </a:r>
            <a:r>
              <a:rPr lang="en-IN" dirty="0">
                <a:solidFill>
                  <a:schemeClr val="bg1"/>
                </a:solidFill>
                <a:latin typeface="Gill Sans MT (Body)"/>
              </a:rPr>
              <a:t>.</a:t>
            </a:r>
          </a:p>
        </p:txBody>
      </p:sp>
      <p:sp>
        <p:nvSpPr>
          <p:cNvPr id="6" name="Rectangle 5"/>
          <p:cNvSpPr/>
          <p:nvPr/>
        </p:nvSpPr>
        <p:spPr>
          <a:xfrm>
            <a:off x="152400" y="3846595"/>
            <a:ext cx="8839200" cy="923330"/>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Multiple row subquery returns one or more rows to the outer SQL statement. You may use the IN, ANY, or ALL operator in outer query to handle a subquery that returns </a:t>
            </a:r>
            <a:r>
              <a:rPr lang="en-IN" b="1" i="1" dirty="0">
                <a:solidFill>
                  <a:schemeClr val="bg1"/>
                </a:solidFill>
                <a:latin typeface="Gill Sans MT (Body)"/>
              </a:rPr>
              <a:t>multiple</a:t>
            </a:r>
            <a:r>
              <a:rPr lang="en-IN" dirty="0">
                <a:solidFill>
                  <a:schemeClr val="bg1"/>
                </a:solidFill>
                <a:latin typeface="Gill Sans MT (Body)"/>
              </a:rPr>
              <a:t> </a:t>
            </a:r>
            <a:r>
              <a:rPr lang="en-IN" b="1" i="1" dirty="0">
                <a:solidFill>
                  <a:schemeClr val="bg1"/>
                </a:solidFill>
                <a:latin typeface="Gill Sans MT (Body)"/>
              </a:rPr>
              <a:t>rows</a:t>
            </a:r>
            <a:r>
              <a:rPr lang="en-IN" dirty="0">
                <a:solidFill>
                  <a:schemeClr val="bg1"/>
                </a:solidFill>
                <a:latin typeface="Gill Sans MT (Body)"/>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848100"/>
            <a:ext cx="8839200" cy="1880316"/>
          </a:xfrm>
          <a:prstGeom prst="rect">
            <a:avLst/>
          </a:prstGeom>
        </p:spPr>
      </p:pic>
    </p:spTree>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Sub-Queries</a:t>
            </a:r>
          </a:p>
        </p:txBody>
      </p:sp>
      <p:sp>
        <p:nvSpPr>
          <p:cNvPr id="3" name="Rectangle 2"/>
          <p:cNvSpPr/>
          <p:nvPr/>
        </p:nvSpPr>
        <p:spPr>
          <a:xfrm>
            <a:off x="152400" y="152400"/>
            <a:ext cx="8839200" cy="677108"/>
          </a:xfrm>
          <a:prstGeom prst="rect">
            <a:avLst/>
          </a:prstGeom>
          <a:solidFill>
            <a:srgbClr val="E8F97F"/>
          </a:solidFill>
        </p:spPr>
        <p:txBody>
          <a:bodyPr wrap="square">
            <a:spAutoFit/>
          </a:bodyPr>
          <a:lstStyle/>
          <a:p>
            <a:r>
              <a:rPr lang="en-IN" sz="1900" dirty="0"/>
              <a:t>If ORDER BY occurs within a subquery and also is applied in the outer query, the outermost ORDER BY takes precedence.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343400"/>
            <a:ext cx="8839200" cy="1880316"/>
          </a:xfrm>
          <a:prstGeom prst="rect">
            <a:avLst/>
          </a:prstGeom>
        </p:spPr>
      </p:pic>
      <p:sp>
        <p:nvSpPr>
          <p:cNvPr id="8" name="Rectangle 7"/>
          <p:cNvSpPr/>
          <p:nvPr/>
        </p:nvSpPr>
        <p:spPr>
          <a:xfrm>
            <a:off x="152400" y="873825"/>
            <a:ext cx="5334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 </a:t>
            </a:r>
            <a:r>
              <a:rPr lang="en-IN" dirty="0">
                <a:solidFill>
                  <a:srgbClr val="0077AA"/>
                </a:solidFill>
                <a:latin typeface="Liberation Mono"/>
              </a:rPr>
              <a:t>DESC</a:t>
            </a:r>
            <a:r>
              <a:rPr lang="en-IN" dirty="0">
                <a:solidFill>
                  <a:srgbClr val="999999"/>
                </a:solidFill>
                <a:latin typeface="Liberation Mono"/>
              </a:rPr>
              <a:t>;</a:t>
            </a:r>
            <a:endParaRPr lang="en-IN" dirty="0"/>
          </a:p>
        </p:txBody>
      </p:sp>
      <p:sp>
        <p:nvSpPr>
          <p:cNvPr id="10" name="Rectangle 9"/>
          <p:cNvSpPr/>
          <p:nvPr/>
        </p:nvSpPr>
        <p:spPr>
          <a:xfrm>
            <a:off x="152400" y="1371600"/>
            <a:ext cx="8839200" cy="677108"/>
          </a:xfrm>
          <a:prstGeom prst="rect">
            <a:avLst/>
          </a:prstGeom>
          <a:solidFill>
            <a:srgbClr val="E8F97F"/>
          </a:solidFill>
        </p:spPr>
        <p:txBody>
          <a:bodyPr wrap="square">
            <a:spAutoFit/>
          </a:bodyPr>
          <a:lstStyle/>
          <a:p>
            <a:r>
              <a:rPr lang="en-IN" sz="1900" dirty="0"/>
              <a:t>If LIMIT occurs within a subquery and also is applied in the outer query, the outermost LIMIT takes precedence.</a:t>
            </a:r>
          </a:p>
        </p:txBody>
      </p:sp>
      <p:sp>
        <p:nvSpPr>
          <p:cNvPr id="11" name="Rectangle 10"/>
          <p:cNvSpPr/>
          <p:nvPr/>
        </p:nvSpPr>
        <p:spPr>
          <a:xfrm>
            <a:off x="152400" y="2121725"/>
            <a:ext cx="3429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1</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2</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3783013475"/>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 Row 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57071"/>
            <a:ext cx="8991600" cy="1200329"/>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single row subquery returns </a:t>
            </a:r>
            <a:r>
              <a:rPr lang="en-IN" sz="2400" b="1" i="1" dirty="0">
                <a:solidFill>
                  <a:srgbClr val="FFC000"/>
                </a:solidFill>
                <a:latin typeface="Arial" panose="020B0604020202020204" pitchFamily="34" charset="0"/>
                <a:cs typeface="Arial" panose="020B0604020202020204" pitchFamily="34" charset="0"/>
              </a:rPr>
              <a:t>zero or one row </a:t>
            </a:r>
            <a:r>
              <a:rPr lang="en-IN" sz="2400" dirty="0">
                <a:latin typeface="Arial" panose="020B0604020202020204" pitchFamily="34" charset="0"/>
                <a:cs typeface="Arial" panose="020B0604020202020204" pitchFamily="34" charset="0"/>
              </a:rPr>
              <a:t>to the outer SQL statement. You can place a subquery in a </a:t>
            </a:r>
            <a:r>
              <a:rPr lang="en-IN" sz="2400" b="1" i="1" dirty="0">
                <a:solidFill>
                  <a:srgbClr val="C41A1A"/>
                </a:solidFill>
                <a:latin typeface="Arial" panose="020B0604020202020204" pitchFamily="34" charset="0"/>
                <a:cs typeface="Arial" panose="020B0604020202020204" pitchFamily="34" charset="0"/>
              </a:rPr>
              <a:t>WHERE</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a </a:t>
            </a:r>
            <a:r>
              <a:rPr lang="en-IN" sz="2400" b="1" i="1" dirty="0">
                <a:solidFill>
                  <a:srgbClr val="C41A1A"/>
                </a:solidFill>
                <a:latin typeface="Arial" panose="020B0604020202020204" pitchFamily="34" charset="0"/>
                <a:cs typeface="Arial" panose="020B0604020202020204" pitchFamily="34" charset="0"/>
              </a:rPr>
              <a:t>HAVING</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or a </a:t>
            </a:r>
            <a:r>
              <a:rPr lang="en-IN" sz="2400" b="1" i="1" dirty="0">
                <a:solidFill>
                  <a:srgbClr val="C41A1A"/>
                </a:solidFill>
                <a:latin typeface="Arial" panose="020B0604020202020204" pitchFamily="34" charset="0"/>
                <a:cs typeface="Arial" panose="020B0604020202020204" pitchFamily="34" charset="0"/>
              </a:rPr>
              <a:t>FROM</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of a SELECT statement.</a:t>
            </a:r>
          </a:p>
        </p:txBody>
      </p:sp>
      <p:grpSp>
        <p:nvGrpSpPr>
          <p:cNvPr id="3" name="Group 2"/>
          <p:cNvGrpSpPr/>
          <p:nvPr/>
        </p:nvGrpSpPr>
        <p:grpSpPr>
          <a:xfrm>
            <a:off x="128206" y="2307925"/>
            <a:ext cx="8916763" cy="2706759"/>
            <a:chOff x="128206" y="2307925"/>
            <a:chExt cx="8916763" cy="2706759"/>
          </a:xfrm>
        </p:grpSpPr>
        <p:sp>
          <p:nvSpPr>
            <p:cNvPr id="11" name="TextBox 10"/>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2" name="Straight Arrow Connector 11"/>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pic>
          <p:nvPicPr>
            <p:cNvPr id="2" name="Picture 1"/>
            <p:cNvPicPr>
              <a:picLocks noChangeAspect="1"/>
            </p:cNvPicPr>
            <p:nvPr/>
          </p:nvPicPr>
          <p:blipFill>
            <a:blip r:embed="rId2"/>
            <a:stretch>
              <a:fillRect/>
            </a:stretch>
          </p:blipFill>
          <p:spPr>
            <a:xfrm>
              <a:off x="128206" y="3560009"/>
              <a:ext cx="8916763" cy="1454675"/>
            </a:xfrm>
            <a:prstGeom prst="rect">
              <a:avLst/>
            </a:prstGeom>
          </p:spPr>
        </p:pic>
        <p:cxnSp>
          <p:nvCxnSpPr>
            <p:cNvPr id="16" name="Straight Arrow Connector 15"/>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33475096"/>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Multiple</a:t>
            </a:r>
            <a:r>
              <a:rPr lang="en-IN" sz="3200" b="1" dirty="0"/>
              <a:t> </a:t>
            </a:r>
            <a:r>
              <a:rPr lang="en-IN" sz="3200" b="1" i="1" dirty="0">
                <a:solidFill>
                  <a:srgbClr val="FFFF00"/>
                </a:solidFill>
                <a:latin typeface="Arial" pitchFamily="34" charset="0"/>
                <a:cs typeface="Arial" pitchFamily="34" charset="0"/>
              </a:rPr>
              <a:t>Row</a:t>
            </a:r>
            <a:r>
              <a:rPr lang="en-IN" sz="3200" b="1" dirty="0"/>
              <a:t> </a:t>
            </a:r>
            <a:r>
              <a:rPr lang="en-IN" sz="3200" b="1" i="1" dirty="0">
                <a:solidFill>
                  <a:srgbClr val="FFFF00"/>
                </a:solidFill>
                <a:latin typeface="Arial" pitchFamily="34" charset="0"/>
                <a:cs typeface="Arial" pitchFamily="34" charset="0"/>
              </a:rPr>
              <a:t>and</a:t>
            </a:r>
            <a:r>
              <a:rPr lang="en-IN" sz="3200" b="1" dirty="0"/>
              <a:t> </a:t>
            </a:r>
            <a:r>
              <a:rPr lang="en-IN" sz="3200" b="1" i="1" dirty="0" smtClean="0">
                <a:solidFill>
                  <a:srgbClr val="FFFF00"/>
                </a:solidFill>
                <a:latin typeface="Arial" pitchFamily="34" charset="0"/>
                <a:cs typeface="Arial" pitchFamily="34" charset="0"/>
              </a:rPr>
              <a:t>Column</a:t>
            </a:r>
            <a:r>
              <a:rPr lang="en-IN" sz="3200" b="1" dirty="0" smtClean="0"/>
              <a:t> </a:t>
            </a:r>
            <a:r>
              <a:rPr lang="en-IN" sz="3200" b="1" i="1" dirty="0" smtClean="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57071"/>
            <a:ext cx="8991600" cy="1200329"/>
          </a:xfrm>
          <a:prstGeom prst="rect">
            <a:avLst/>
          </a:prstGeom>
        </p:spPr>
        <p:txBody>
          <a:bodyPr wrap="square">
            <a:spAutoFit/>
          </a:bodyPr>
          <a:lstStyle/>
          <a:p>
            <a:pPr algn="just"/>
            <a:r>
              <a:rPr lang="en-IN" sz="2400" dirty="0" smtClean="0">
                <a:latin typeface="Arial" panose="020B0604020202020204" pitchFamily="34" charset="0"/>
                <a:cs typeface="Arial" panose="020B0604020202020204" pitchFamily="34" charset="0"/>
              </a:rPr>
              <a:t>A multiple </a:t>
            </a:r>
            <a:r>
              <a:rPr lang="en-IN" sz="2400" dirty="0">
                <a:latin typeface="Arial" panose="020B0604020202020204" pitchFamily="34" charset="0"/>
                <a:cs typeface="Arial" panose="020B0604020202020204" pitchFamily="34" charset="0"/>
              </a:rPr>
              <a:t>row subquery returns </a:t>
            </a:r>
            <a:r>
              <a:rPr lang="en-IN" sz="2400" b="1" i="1" dirty="0">
                <a:solidFill>
                  <a:srgbClr val="FFC000"/>
                </a:solidFill>
                <a:latin typeface="Arial" panose="020B0604020202020204" pitchFamily="34" charset="0"/>
                <a:cs typeface="Arial" panose="020B0604020202020204" pitchFamily="34" charset="0"/>
              </a:rPr>
              <a:t>one or more rows </a:t>
            </a:r>
            <a:r>
              <a:rPr lang="en-IN" sz="2400" dirty="0">
                <a:latin typeface="Arial" panose="020B0604020202020204" pitchFamily="34" charset="0"/>
                <a:cs typeface="Arial" panose="020B0604020202020204" pitchFamily="34" charset="0"/>
              </a:rPr>
              <a:t>to the outer SQL statement. You may use the </a:t>
            </a:r>
            <a:r>
              <a:rPr lang="en-IN" sz="2400" b="1" i="1" dirty="0">
                <a:solidFill>
                  <a:srgbClr val="C00000"/>
                </a:solidFill>
                <a:latin typeface="Arial" panose="020B0604020202020204" pitchFamily="34" charset="0"/>
                <a:cs typeface="Arial" panose="020B0604020202020204" pitchFamily="34" charset="0"/>
              </a:rPr>
              <a:t>I</a:t>
            </a:r>
            <a:r>
              <a:rPr lang="en-IN" sz="2400" b="1" i="1" dirty="0">
                <a:solidFill>
                  <a:srgbClr val="C41A1A"/>
                </a:solidFill>
                <a:latin typeface="Arial" panose="020B0604020202020204" pitchFamily="34" charset="0"/>
                <a:cs typeface="Arial" panose="020B0604020202020204" pitchFamily="34" charset="0"/>
              </a:rPr>
              <a:t>N</a:t>
            </a:r>
            <a:r>
              <a:rPr lang="en-IN" sz="2400" dirty="0">
                <a:latin typeface="Arial" panose="020B0604020202020204" pitchFamily="34" charset="0"/>
                <a:cs typeface="Arial" panose="020B0604020202020204" pitchFamily="34" charset="0"/>
              </a:rPr>
              <a:t>, </a:t>
            </a:r>
            <a:r>
              <a:rPr lang="en-IN" sz="2400" b="1" i="1" dirty="0">
                <a:solidFill>
                  <a:srgbClr val="C41A1A"/>
                </a:solidFill>
                <a:latin typeface="Arial" panose="020B0604020202020204" pitchFamily="34" charset="0"/>
                <a:cs typeface="Arial" panose="020B0604020202020204" pitchFamily="34" charset="0"/>
              </a:rPr>
              <a:t>ANY</a:t>
            </a:r>
            <a:r>
              <a:rPr lang="en-IN" sz="2400" dirty="0">
                <a:latin typeface="Arial" panose="020B0604020202020204" pitchFamily="34" charset="0"/>
                <a:cs typeface="Arial" panose="020B0604020202020204" pitchFamily="34" charset="0"/>
              </a:rPr>
              <a:t>, or </a:t>
            </a:r>
            <a:r>
              <a:rPr lang="en-IN" sz="2400" b="1" i="1" dirty="0">
                <a:solidFill>
                  <a:srgbClr val="C41A1A"/>
                </a:solidFill>
                <a:latin typeface="Arial" panose="020B0604020202020204" pitchFamily="34" charset="0"/>
                <a:cs typeface="Arial" panose="020B0604020202020204" pitchFamily="34" charset="0"/>
              </a:rPr>
              <a:t>ALL</a:t>
            </a:r>
            <a:r>
              <a:rPr lang="en-IN" sz="2400" dirty="0">
                <a:latin typeface="Arial" panose="020B0604020202020204" pitchFamily="34" charset="0"/>
                <a:cs typeface="Arial" panose="020B0604020202020204" pitchFamily="34" charset="0"/>
              </a:rPr>
              <a:t> operator in outer query to handle a subquery that returns multiple rows.</a:t>
            </a:r>
          </a:p>
        </p:txBody>
      </p:sp>
      <p:grpSp>
        <p:nvGrpSpPr>
          <p:cNvPr id="7" name="Group 6"/>
          <p:cNvGrpSpPr/>
          <p:nvPr/>
        </p:nvGrpSpPr>
        <p:grpSpPr>
          <a:xfrm>
            <a:off x="76200" y="2307925"/>
            <a:ext cx="9016905" cy="3117274"/>
            <a:chOff x="76200" y="2307925"/>
            <a:chExt cx="9016905" cy="3117274"/>
          </a:xfrm>
        </p:grpSpPr>
        <p:pic>
          <p:nvPicPr>
            <p:cNvPr id="6" name="Picture 5"/>
            <p:cNvPicPr>
              <a:picLocks noChangeAspect="1"/>
            </p:cNvPicPr>
            <p:nvPr/>
          </p:nvPicPr>
          <p:blipFill>
            <a:blip r:embed="rId2"/>
            <a:stretch>
              <a:fillRect/>
            </a:stretch>
          </p:blipFill>
          <p:spPr>
            <a:xfrm>
              <a:off x="76200" y="3657600"/>
              <a:ext cx="9016905" cy="1767599"/>
            </a:xfrm>
            <a:prstGeom prst="rect">
              <a:avLst/>
            </a:prstGeom>
          </p:spPr>
        </p:pic>
        <p:sp>
          <p:nvSpPr>
            <p:cNvPr id="12" name="TextBox 11"/>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3" name="Straight Arrow Connector 12"/>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cxnSp>
          <p:nvCxnSpPr>
            <p:cNvPr id="15" name="Straight Arrow Connector 14"/>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897667"/>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is a SELECT statement within another statement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60957"/>
            <a:ext cx="8839200" cy="2585323"/>
          </a:xfrm>
          <a:prstGeom prst="rect">
            <a:avLst/>
          </a:prstGeom>
          <a:solidFill>
            <a:schemeClr val="bg1">
              <a:lumMod val="95000"/>
            </a:schemeClr>
          </a:solidFill>
        </p:spPr>
        <p:txBody>
          <a:bodyPr wrap="square">
            <a:spAutoFit/>
          </a:bodyPr>
          <a:lstStyle/>
          <a:p>
            <a:r>
              <a:rPr lang="en-IN" dirty="0">
                <a:latin typeface="Arial" panose="020B0604020202020204" pitchFamily="34" charset="0"/>
                <a:cs typeface="Arial" panose="020B0604020202020204" pitchFamily="34" charset="0"/>
              </a:rPr>
              <a:t>A subquery may occur in:</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SELECT</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FROM</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WHERE</a:t>
            </a:r>
            <a:r>
              <a:rPr lang="en-IN" b="1" dirty="0">
                <a:solidFill>
                  <a:srgbClr val="00B0F0"/>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 </a:t>
            </a:r>
            <a:r>
              <a:rPr lang="en-IN" b="1" i="1" dirty="0">
                <a:solidFill>
                  <a:srgbClr val="00B0F0"/>
                </a:solidFill>
                <a:latin typeface="Arial" panose="020B0604020202020204" pitchFamily="34" charset="0"/>
                <a:cs typeface="Arial" panose="020B0604020202020204" pitchFamily="34" charset="0"/>
              </a:rPr>
              <a:t>HAVING</a:t>
            </a:r>
            <a:r>
              <a:rPr lang="en-IN" dirty="0" smtClean="0">
                <a:latin typeface="Arial" panose="020B0604020202020204" pitchFamily="34" charset="0"/>
                <a:cs typeface="Arial" panose="020B0604020202020204" pitchFamily="34" charset="0"/>
              </a:rPr>
              <a:t> clause</a:t>
            </a:r>
          </a:p>
        </p:txBody>
      </p:sp>
      <p:sp>
        <p:nvSpPr>
          <p:cNvPr id="8" name="Rectangle 7"/>
          <p:cNvSpPr/>
          <p:nvPr/>
        </p:nvSpPr>
        <p:spPr>
          <a:xfrm>
            <a:off x="174170" y="4321314"/>
            <a:ext cx="8817429"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 subquery's outer statement can be any one of: </a:t>
            </a:r>
            <a:r>
              <a:rPr lang="en-IN" b="1" i="1" dirty="0">
                <a:solidFill>
                  <a:srgbClr val="C00000"/>
                </a:solidFill>
                <a:latin typeface="Arial" panose="020B0604020202020204" pitchFamily="34" charset="0"/>
                <a:cs typeface="Arial" panose="020B0604020202020204" pitchFamily="34" charset="0"/>
              </a:rPr>
              <a:t>SELECT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INSERT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UPDATE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DELETE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SET</a:t>
            </a:r>
            <a:r>
              <a:rPr lang="en-IN" sz="2000" b="1" i="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DO</a:t>
            </a:r>
            <a:r>
              <a:rPr lang="en-IN" sz="2000" b="1" i="1" dirty="0">
                <a:latin typeface="Arial" panose="020B0604020202020204" pitchFamily="34" charset="0"/>
                <a:cs typeface="Arial" panose="020B0604020202020204" pitchFamily="34" charset="0"/>
              </a:rPr>
              <a:t>.</a:t>
            </a:r>
          </a:p>
        </p:txBody>
      </p:sp>
    </p:spTree>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INSERT</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5649"/>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5" name="Rectangle 3"/>
          <p:cNvSpPr>
            <a:spLocks noChangeArrowheads="1"/>
          </p:cNvSpPr>
          <p:nvPr/>
        </p:nvSpPr>
        <p:spPr bwMode="auto">
          <a:xfrm>
            <a:off x="148441" y="142273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INSERT INTO table_name [ (column1 [, column2 ])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SELECT [ *|column1 [, column2 ] FROM table1 [, table2 ]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 WHERE VALUE OPERATOR ];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41" y="4038600"/>
            <a:ext cx="7166760" cy="860503"/>
          </a:xfrm>
          <a:prstGeom prst="rect">
            <a:avLst/>
          </a:prstGeom>
        </p:spPr>
      </p:pic>
      <p:pic>
        <p:nvPicPr>
          <p:cNvPr id="3" name="Picture 2"/>
          <p:cNvPicPr>
            <a:picLocks noChangeAspect="1"/>
          </p:cNvPicPr>
          <p:nvPr/>
        </p:nvPicPr>
        <p:blipFill>
          <a:blip r:embed="rId3"/>
          <a:stretch>
            <a:fillRect/>
          </a:stretch>
        </p:blipFill>
        <p:spPr>
          <a:xfrm>
            <a:off x="148441" y="3033712"/>
            <a:ext cx="6981825" cy="409575"/>
          </a:xfrm>
          <a:prstGeom prst="rect">
            <a:avLst/>
          </a:prstGeom>
        </p:spPr>
      </p:pic>
      <p:sp>
        <p:nvSpPr>
          <p:cNvPr id="7" name="Rectangle 6"/>
          <p:cNvSpPr/>
          <p:nvPr/>
        </p:nvSpPr>
        <p:spPr>
          <a:xfrm>
            <a:off x="3906747" y="2939144"/>
            <a:ext cx="3223519"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91578" y="4430486"/>
            <a:ext cx="6281726"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12266341"/>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UPDATE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440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3" name="Rectangle 2"/>
          <p:cNvSpPr>
            <a:spLocks noChangeArrowheads="1"/>
          </p:cNvSpPr>
          <p:nvPr/>
        </p:nvSpPr>
        <p:spPr bwMode="auto">
          <a:xfrm>
            <a:off x="148442" y="144184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UPDATE table_name SET column_name = new_value [ WHERE OPERATOR [ VALUE </a:t>
            </a:r>
            <a:r>
              <a:rPr lang="en-US" sz="2000" dirty="0" smtClean="0">
                <a:solidFill>
                  <a:srgbClr val="0077AA"/>
                </a:solidFill>
                <a:latin typeface="Liberation Mono"/>
              </a:rPr>
              <a:t>] (</a:t>
            </a: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616541887"/>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DELETE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873204"/>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11" name="Rectangle 4"/>
          <p:cNvSpPr>
            <a:spLocks noChangeArrowheads="1"/>
          </p:cNvSpPr>
          <p:nvPr/>
        </p:nvSpPr>
        <p:spPr bwMode="auto">
          <a:xfrm>
            <a:off x="148441" y="1425714"/>
            <a:ext cx="8843157" cy="70788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000" dirty="0">
                <a:solidFill>
                  <a:srgbClr val="0077AA"/>
                </a:solidFill>
                <a:latin typeface="Liberation Mono"/>
              </a:rPr>
              <a:t>DELETE FROM table_name [ WHERE OPERATOR [ VALUE ] </a:t>
            </a:r>
          </a:p>
          <a:p>
            <a:pPr eaLnBrk="0" fontAlgn="base" hangingPunct="0">
              <a:spcBef>
                <a:spcPct val="0"/>
              </a:spcBef>
              <a:spcAft>
                <a:spcPct val="0"/>
              </a:spcAft>
            </a:pP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475107062"/>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Types of Subqueries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685800"/>
            <a:ext cx="8991600" cy="5170646"/>
          </a:xfrm>
          <a:prstGeom prst="rect">
            <a:avLst/>
          </a:prstGeom>
        </p:spPr>
        <p:txBody>
          <a:bodyPr wrap="square">
            <a:spAutoFit/>
          </a:bodyPr>
          <a:lstStyle/>
          <a:p>
            <a:pPr marL="285750" indent="-285750">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The </a:t>
            </a:r>
            <a:r>
              <a:rPr lang="en-IN" sz="2200" dirty="0">
                <a:solidFill>
                  <a:srgbClr val="008080"/>
                </a:solidFill>
                <a:latin typeface="Arial" panose="020B0604020202020204" pitchFamily="34" charset="0"/>
                <a:cs typeface="Arial" panose="020B0604020202020204" pitchFamily="34" charset="0"/>
              </a:rPr>
              <a:t>Subquery as Scalar </a:t>
            </a:r>
            <a:r>
              <a:rPr lang="en-IN" sz="2200" dirty="0" smtClean="0">
                <a:solidFill>
                  <a:srgbClr val="008080"/>
                </a:solidFill>
                <a:latin typeface="Arial" panose="020B0604020202020204" pitchFamily="34" charset="0"/>
                <a:cs typeface="Arial" panose="020B0604020202020204" pitchFamily="34" charset="0"/>
              </a:rPr>
              <a:t>Operand</a:t>
            </a:r>
            <a:r>
              <a:rPr lang="en-IN" sz="2200" dirty="0">
                <a:solidFill>
                  <a:srgbClr val="C00000"/>
                </a:solidFill>
                <a:latin typeface="Arial" panose="020B0604020202020204" pitchFamily="34" charset="0"/>
                <a:cs typeface="Arial" panose="020B0604020202020204" pitchFamily="34" charset="0"/>
              </a:rPr>
              <a:t> – </a:t>
            </a:r>
            <a:r>
              <a:rPr lang="en-IN" sz="2200" dirty="0" smtClean="0">
                <a:solidFill>
                  <a:srgbClr val="C00000"/>
                </a:solidFill>
                <a:latin typeface="Arial" panose="020B0604020202020204" pitchFamily="34" charset="0"/>
                <a:cs typeface="Arial" panose="020B0604020202020204" pitchFamily="34" charset="0"/>
              </a:rPr>
              <a:t>SELECT clause</a:t>
            </a:r>
            <a:endParaRPr lang="en-IN" sz="2200" dirty="0" smtClean="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Comparisons using </a:t>
            </a:r>
            <a:r>
              <a:rPr lang="en-IN" sz="2200" dirty="0" smtClean="0">
                <a:solidFill>
                  <a:srgbClr val="008080"/>
                </a:solidFill>
                <a:latin typeface="Arial" panose="020B0604020202020204" pitchFamily="34" charset="0"/>
                <a:cs typeface="Arial" panose="020B0604020202020204" pitchFamily="34" charset="0"/>
              </a:rPr>
              <a:t>Subqueries </a:t>
            </a:r>
            <a:r>
              <a:rPr lang="en-IN" sz="2200" dirty="0" smtClean="0">
                <a:solidFill>
                  <a:srgbClr val="C00000"/>
                </a:solidFill>
                <a:latin typeface="Arial" panose="020B0604020202020204" pitchFamily="34" charset="0"/>
                <a:cs typeface="Arial" panose="020B0604020202020204" pitchFamily="34" charset="0"/>
              </a:rPr>
              <a:t>– Single row subquery </a:t>
            </a:r>
            <a:r>
              <a:rPr lang="en-IN" sz="2200" dirty="0" smtClean="0">
                <a:solidFill>
                  <a:schemeClr val="accent4">
                    <a:lumMod val="75000"/>
                  </a:schemeClr>
                </a:solidFill>
                <a:latin typeface="Arial" panose="020B0604020202020204" pitchFamily="34" charset="0"/>
                <a:cs typeface="Arial" panose="020B0604020202020204" pitchFamily="34" charset="0"/>
              </a:rPr>
              <a:t>(to give in where or in having clause)</a:t>
            </a:r>
          </a:p>
          <a:p>
            <a:pPr marL="285750" indent="-285750">
              <a:buFont typeface="Arial" panose="020B0604020202020204" pitchFamily="34" charset="0"/>
              <a:buChar char="•"/>
            </a:pPr>
            <a:endParaRPr lang="en-IN" sz="22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in the FROM </a:t>
            </a:r>
            <a:r>
              <a:rPr lang="en-IN" sz="2200" dirty="0" smtClean="0">
                <a:solidFill>
                  <a:srgbClr val="008080"/>
                </a:solidFill>
                <a:latin typeface="Arial" panose="020B0604020202020204" pitchFamily="34" charset="0"/>
                <a:cs typeface="Arial" panose="020B0604020202020204" pitchFamily="34" charset="0"/>
              </a:rPr>
              <a:t>Clause </a:t>
            </a:r>
            <a:r>
              <a:rPr lang="en-IN" sz="2200" dirty="0">
                <a:solidFill>
                  <a:srgbClr val="C00000"/>
                </a:solidFill>
                <a:latin typeface="Arial" panose="020B0604020202020204" pitchFamily="34" charset="0"/>
                <a:cs typeface="Arial" panose="020B0604020202020204" pitchFamily="34" charset="0"/>
              </a:rPr>
              <a:t>– Inline </a:t>
            </a:r>
            <a:r>
              <a:rPr lang="en-IN" sz="2200" dirty="0" smtClean="0">
                <a:solidFill>
                  <a:srgbClr val="C00000"/>
                </a:solidFill>
                <a:latin typeface="Arial" panose="020B0604020202020204" pitchFamily="34" charset="0"/>
                <a:cs typeface="Arial" panose="020B0604020202020204" pitchFamily="34" charset="0"/>
              </a:rPr>
              <a:t>Views / </a:t>
            </a:r>
            <a:endParaRPr lang="en-IN" sz="2200" dirty="0">
              <a:solidFill>
                <a:srgbClr val="C0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Subqueries </a:t>
            </a:r>
            <a:r>
              <a:rPr lang="en-IN" sz="2200" dirty="0">
                <a:solidFill>
                  <a:srgbClr val="008080"/>
                </a:solidFill>
                <a:latin typeface="Arial" panose="020B0604020202020204" pitchFamily="34" charset="0"/>
                <a:cs typeface="Arial" panose="020B0604020202020204" pitchFamily="34" charset="0"/>
              </a:rPr>
              <a:t>with ALL, ANY, IN, or </a:t>
            </a:r>
            <a:r>
              <a:rPr lang="en-IN" sz="2200" dirty="0" smtClean="0">
                <a:solidFill>
                  <a:srgbClr val="008080"/>
                </a:solidFill>
                <a:latin typeface="Arial" panose="020B0604020202020204" pitchFamily="34" charset="0"/>
                <a:cs typeface="Arial" panose="020B0604020202020204" pitchFamily="34" charset="0"/>
              </a:rPr>
              <a:t>SOME </a:t>
            </a:r>
            <a:r>
              <a:rPr lang="en-IN" sz="2200" dirty="0" smtClean="0">
                <a:solidFill>
                  <a:srgbClr val="C00000"/>
                </a:solidFill>
                <a:latin typeface="Arial" panose="020B0604020202020204" pitchFamily="34" charset="0"/>
                <a:cs typeface="Arial" panose="020B0604020202020204" pitchFamily="34" charset="0"/>
              </a:rPr>
              <a:t>– Multiple row subquery </a:t>
            </a:r>
            <a:r>
              <a:rPr lang="en-IN" sz="2200" dirty="0" smtClean="0">
                <a:solidFill>
                  <a:schemeClr val="accent4">
                    <a:lumMod val="75000"/>
                  </a:schemeClr>
                </a:solidFill>
                <a:latin typeface="Arial" panose="020B0604020202020204" pitchFamily="34" charset="0"/>
                <a:cs typeface="Arial" panose="020B0604020202020204" pitchFamily="34" charset="0"/>
              </a:rPr>
              <a:t>(to give in where clause or having clause)</a:t>
            </a:r>
          </a:p>
          <a:p>
            <a:pPr marL="285750" indent="-285750">
              <a:buFont typeface="Arial" panose="020B0604020202020204" pitchFamily="34" charset="0"/>
              <a:buChar char="•"/>
            </a:pPr>
            <a:endParaRPr lang="en-IN" sz="2200" dirty="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Row </a:t>
            </a:r>
            <a:r>
              <a:rPr lang="en-IN" sz="2200" dirty="0" smtClean="0">
                <a:solidFill>
                  <a:srgbClr val="008080"/>
                </a:solidFill>
                <a:latin typeface="Arial" panose="020B0604020202020204" pitchFamily="34" charset="0"/>
                <a:cs typeface="Arial" panose="020B0604020202020204" pitchFamily="34" charset="0"/>
              </a:rPr>
              <a:t>Subqueries</a:t>
            </a: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with EXISTS or NOT </a:t>
            </a:r>
            <a:r>
              <a:rPr lang="en-IN" sz="2200" dirty="0" smtClean="0">
                <a:solidFill>
                  <a:srgbClr val="008080"/>
                </a:solidFill>
                <a:latin typeface="Arial" panose="020B0604020202020204" pitchFamily="34" charset="0"/>
                <a:cs typeface="Arial" panose="020B0604020202020204" pitchFamily="34" charset="0"/>
              </a:rPr>
              <a:t>EXISTS</a:t>
            </a:r>
          </a:p>
          <a:p>
            <a:endParaRPr lang="en-IN" sz="22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chemeClr val="bg1"/>
                </a:solidFill>
                <a:latin typeface="Arial" panose="020B0604020202020204" pitchFamily="34" charset="0"/>
                <a:cs typeface="Arial" panose="020B0604020202020204" pitchFamily="34" charset="0"/>
              </a:rPr>
              <a:t>Correlated </a:t>
            </a:r>
            <a:r>
              <a:rPr lang="en-IN" sz="2200" dirty="0" smtClean="0">
                <a:solidFill>
                  <a:schemeClr val="bg1"/>
                </a:solidFill>
                <a:latin typeface="Arial" panose="020B0604020202020204" pitchFamily="34" charset="0"/>
                <a:cs typeface="Arial" panose="020B0604020202020204" pitchFamily="34" charset="0"/>
              </a:rPr>
              <a:t>Subqueries</a:t>
            </a:r>
            <a:endParaRPr lang="en-IN" sz="22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6046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DBMS and RDBMS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The Subquery as Scalar Operand</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56381407"/>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Subquery as Scalar Operand</a:t>
            </a:r>
          </a:p>
        </p:txBody>
      </p:sp>
      <p:sp>
        <p:nvSpPr>
          <p:cNvPr id="5" name="Rectangle 4"/>
          <p:cNvSpPr/>
          <p:nvPr/>
        </p:nvSpPr>
        <p:spPr>
          <a:xfrm>
            <a:off x="76200" y="838200"/>
            <a:ext cx="8991600" cy="2462213"/>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scalar subquery is a subquery that returns </a:t>
            </a:r>
            <a:r>
              <a:rPr lang="en-IN" sz="2400" b="1" dirty="0">
                <a:solidFill>
                  <a:srgbClr val="0089A4"/>
                </a:solidFill>
                <a:latin typeface="Arial" panose="020B0604020202020204" pitchFamily="34" charset="0"/>
                <a:cs typeface="Arial" panose="020B0604020202020204" pitchFamily="34" charset="0"/>
              </a:rPr>
              <a:t>exactly one column value from one row</a:t>
            </a:r>
            <a:r>
              <a:rPr lang="en-IN" dirty="0">
                <a:latin typeface="Arial" panose="020B0604020202020204" pitchFamily="34" charset="0"/>
                <a:cs typeface="Arial" panose="020B0604020202020204" pitchFamily="34" charset="0"/>
              </a:rPr>
              <a:t>. A scalar subquery is a simple operand, and you can use it almost anywhere a single column value is legal. </a:t>
            </a:r>
            <a:endParaRPr lang="en-IN" dirty="0" smtClean="0">
              <a:latin typeface="Arial" panose="020B0604020202020204" pitchFamily="34" charset="0"/>
              <a:cs typeface="Arial" panose="020B0604020202020204" pitchFamily="34" charset="0"/>
            </a:endParaRPr>
          </a:p>
          <a:p>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0 rows then the value of scalar subquery expression </a:t>
            </a:r>
            <a:r>
              <a:rPr lang="en-IN" sz="2000" dirty="0" smtClean="0">
                <a:latin typeface="Arial" panose="020B0604020202020204" pitchFamily="34" charset="0"/>
                <a:cs typeface="Arial" panose="020B0604020202020204" pitchFamily="34" charset="0"/>
              </a:rPr>
              <a:t>is </a:t>
            </a:r>
            <a:r>
              <a:rPr lang="en-IN" sz="2000" b="1" dirty="0" smtClean="0">
                <a:solidFill>
                  <a:srgbClr val="0089A4"/>
                </a:solidFill>
                <a:latin typeface="Arial" panose="020B0604020202020204" pitchFamily="34" charset="0"/>
                <a:cs typeface="Arial" panose="020B0604020202020204" pitchFamily="34" charset="0"/>
              </a:rPr>
              <a:t>NULL</a:t>
            </a:r>
            <a:r>
              <a:rPr lang="en-IN" sz="2000" dirty="0" smtClean="0">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more than one row then MySQL returns an </a:t>
            </a:r>
            <a:r>
              <a:rPr lang="en-IN" sz="2000" b="1" dirty="0" smtClean="0">
                <a:solidFill>
                  <a:srgbClr val="0089A4"/>
                </a:solidFill>
                <a:latin typeface="Arial" panose="020B0604020202020204" pitchFamily="34" charset="0"/>
                <a:cs typeface="Arial" panose="020B0604020202020204" pitchFamily="34" charset="0"/>
              </a:rPr>
              <a:t>ERROR</a:t>
            </a:r>
            <a:r>
              <a:rPr lang="en-IN" sz="2000" dirty="0" smtClean="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
        <p:nvSpPr>
          <p:cNvPr id="2" name="Rectangle 1"/>
          <p:cNvSpPr/>
          <p:nvPr/>
        </p:nvSpPr>
        <p:spPr>
          <a:xfrm>
            <a:off x="76200" y="3244404"/>
            <a:ext cx="8991600" cy="2862322"/>
          </a:xfrm>
          <a:prstGeom prst="rect">
            <a:avLst/>
          </a:prstGeom>
        </p:spPr>
        <p:txBody>
          <a:bodyPr wrap="square">
            <a:spAutoFit/>
          </a:bodyPr>
          <a:lstStyle/>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1</a:t>
            </a:r>
            <a:r>
              <a:rPr lang="en-IN" sz="2000" dirty="0">
                <a:solidFill>
                  <a:srgbClr val="FF0000"/>
                </a:solidFill>
                <a:latin typeface="Arial" panose="020B0604020202020204" pitchFamily="34" charset="0"/>
                <a:cs typeface="Arial" panose="020B0604020202020204" pitchFamily="34" charset="0"/>
              </a:rPr>
              <a:t>, 2) </a:t>
            </a:r>
            <a:r>
              <a:rPr lang="en-IN" sz="2000" dirty="0" smtClean="0">
                <a:solidFill>
                  <a:srgbClr val="FF0000"/>
                </a:solidFill>
                <a:latin typeface="Arial" panose="020B0604020202020204" pitchFamily="34" charset="0"/>
                <a:cs typeface="Arial" panose="020B0604020202020204" pitchFamily="34" charset="0"/>
              </a:rPr>
              <a:t>; </a:t>
            </a:r>
            <a:r>
              <a:rPr lang="en-IN" sz="2000" dirty="0" smtClean="0">
                <a:solidFill>
                  <a:srgbClr val="92D050"/>
                </a:solidFill>
                <a:latin typeface="Arial" panose="020B0604020202020204" pitchFamily="34" charset="0"/>
                <a:cs typeface="Arial" panose="020B0604020202020204" pitchFamily="34" charset="0"/>
              </a:rPr>
              <a:t>// error</a:t>
            </a:r>
            <a:endParaRPr lang="en-IN" sz="2000" dirty="0">
              <a:solidFill>
                <a:srgbClr val="92D050"/>
              </a:solidFill>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ename</a:t>
            </a:r>
            <a:r>
              <a:rPr lang="en-IN" sz="2000" dirty="0">
                <a:solidFill>
                  <a:srgbClr val="FF0000"/>
                </a:solidFill>
                <a:latin typeface="Arial" panose="020B0604020202020204" pitchFamily="34" charset="0"/>
                <a:cs typeface="Arial" panose="020B0604020202020204" pitchFamily="34" charset="0"/>
              </a:rPr>
              <a:t>, sal </a:t>
            </a:r>
            <a:r>
              <a:rPr lang="en-IN" sz="2000" dirty="0" smtClean="0">
                <a:solidFill>
                  <a:srgbClr val="FF0000"/>
                </a:solidFill>
                <a:latin typeface="Arial" panose="020B0604020202020204" pitchFamily="34" charset="0"/>
                <a:cs typeface="Arial" panose="020B0604020202020204" pitchFamily="34" charset="0"/>
              </a:rPr>
              <a:t>FROM EMP);</a:t>
            </a:r>
            <a:r>
              <a:rPr lang="en-IN" sz="2000" dirty="0" smtClean="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smtClean="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a:solidFill>
                  <a:srgbClr val="FF0000"/>
                </a:solidFill>
                <a:latin typeface="Arial" panose="020B0604020202020204" pitchFamily="34" charset="0"/>
                <a:cs typeface="Arial" panose="020B0604020202020204" pitchFamily="34" charset="0"/>
              </a:rPr>
              <a:t>SELECT (SELECT * FROM EMP);</a:t>
            </a:r>
            <a:r>
              <a:rPr lang="en-IN" sz="2000" dirty="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NULL + 1</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a:p>
            <a:pPr marL="342900" indent="-342900">
              <a:lnSpc>
                <a:spcPct val="150000"/>
              </a:lnSpc>
              <a:buFont typeface="+mj-lt"/>
              <a:buAutoNum type="arabicPeriod"/>
            </a:pPr>
            <a:r>
              <a:rPr lang="en-IN" sz="2000" dirty="0" smtClean="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ENAME, </a:t>
            </a:r>
            <a:r>
              <a:rPr lang="en-IN" sz="2000" dirty="0" smtClean="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DNAME </a:t>
            </a:r>
            <a:r>
              <a:rPr lang="en-IN"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DEPT</a:t>
            </a:r>
            <a:r>
              <a:rPr lang="en-IN" sz="2000" dirty="0" smtClean="0">
                <a:latin typeface="Arial" panose="020B0604020202020204" pitchFamily="34" charset="0"/>
                <a:cs typeface="Arial" panose="020B0604020202020204" pitchFamily="34" charset="0"/>
              </a:rPr>
              <a:t> </a:t>
            </a:r>
            <a:r>
              <a:rPr lang="en-IN" sz="2000" dirty="0" smtClean="0">
                <a:solidFill>
                  <a:srgbClr val="0070C0"/>
                </a:solidFill>
                <a:latin typeface="Arial" panose="020B0604020202020204" pitchFamily="34" charset="0"/>
                <a:ea typeface="Times New Roman" panose="02020603050405020304" pitchFamily="18" charset="0"/>
              </a:rPr>
              <a:t>WHERE</a:t>
            </a:r>
            <a:r>
              <a:rPr lang="en-IN" sz="2000" dirty="0" smtClean="0">
                <a:solidFill>
                  <a:srgbClr val="DD4A68"/>
                </a:solidFill>
                <a:latin typeface="Arial" panose="020B0604020202020204" pitchFamily="34" charset="0"/>
                <a:ea typeface="Times New Roman" panose="02020603050405020304" pitchFamily="18" charset="0"/>
              </a:rPr>
              <a:t> </a:t>
            </a:r>
            <a:r>
              <a:rPr lang="en-IN" sz="2000" dirty="0" smtClean="0">
                <a:solidFill>
                  <a:srgbClr val="FFC000"/>
                </a:solidFill>
                <a:latin typeface="Arial" panose="020B0604020202020204" pitchFamily="34" charset="0"/>
                <a:ea typeface="Times New Roman" panose="02020603050405020304" pitchFamily="18" charset="0"/>
              </a:rPr>
              <a:t>EMP</a:t>
            </a:r>
            <a:r>
              <a:rPr lang="en-IN" sz="2000" dirty="0" smtClean="0">
                <a:solidFill>
                  <a:srgbClr val="DD4A68"/>
                </a:solidFill>
                <a:latin typeface="Arial" panose="020B0604020202020204" pitchFamily="34" charset="0"/>
                <a:ea typeface="Times New Roman" panose="02020603050405020304" pitchFamily="18" charset="0"/>
              </a:rPr>
              <a:t>.</a:t>
            </a:r>
            <a:r>
              <a:rPr lang="en-IN" sz="2000" dirty="0" smtClean="0">
                <a:latin typeface="Arial" panose="020B0604020202020204" pitchFamily="34" charset="0"/>
                <a:ea typeface="Times New Roman" panose="02020603050405020304" pitchFamily="18" charset="0"/>
              </a:rPr>
              <a:t>DEPTNO</a:t>
            </a:r>
            <a:r>
              <a:rPr lang="en-IN" sz="2000" dirty="0" smtClean="0">
                <a:solidFill>
                  <a:srgbClr val="DD4A68"/>
                </a:solidFill>
                <a:latin typeface="Arial" panose="020B0604020202020204" pitchFamily="34" charset="0"/>
                <a:ea typeface="Times New Roman" panose="02020603050405020304" pitchFamily="18" charset="0"/>
              </a:rPr>
              <a:t> = </a:t>
            </a:r>
            <a:r>
              <a:rPr lang="en-IN" sz="2000" dirty="0" smtClean="0">
                <a:solidFill>
                  <a:srgbClr val="FFC000"/>
                </a:solidFill>
                <a:latin typeface="Arial" panose="020B0604020202020204" pitchFamily="34" charset="0"/>
                <a:ea typeface="Times New Roman" panose="02020603050405020304" pitchFamily="18" charset="0"/>
              </a:rPr>
              <a:t>DEPT</a:t>
            </a:r>
            <a:r>
              <a:rPr lang="en-IN" sz="2000" dirty="0" smtClean="0">
                <a:solidFill>
                  <a:srgbClr val="DD4A68"/>
                </a:solidFill>
                <a:latin typeface="Arial" panose="020B0604020202020204" pitchFamily="34" charset="0"/>
                <a:ea typeface="Times New Roman" panose="02020603050405020304" pitchFamily="18" charset="0"/>
              </a:rPr>
              <a:t>.</a:t>
            </a:r>
            <a:r>
              <a:rPr lang="en-IN" sz="2000" dirty="0" smtClean="0">
                <a:latin typeface="Arial" panose="020B0604020202020204" pitchFamily="34" charset="0"/>
                <a:ea typeface="Times New Roman" panose="02020603050405020304" pitchFamily="18" charset="0"/>
              </a:rPr>
              <a:t>DEPTNO</a:t>
            </a:r>
            <a:r>
              <a:rPr lang="en-IN" sz="2000" dirty="0" smtClean="0">
                <a:solidFill>
                  <a:schemeClr val="bg1">
                    <a:lumMod val="65000"/>
                  </a:schemeClr>
                </a:solidFill>
                <a:latin typeface="Arial" panose="020B0604020202020204" pitchFamily="34" charset="0"/>
                <a:cs typeface="Arial" panose="020B0604020202020204" pitchFamily="34" charset="0"/>
              </a:rPr>
              <a:t>)</a:t>
            </a:r>
            <a:r>
              <a:rPr lang="en-IN" sz="2000" dirty="0" smtClean="0">
                <a:latin typeface="Arial" panose="020B0604020202020204" pitchFamily="34" charset="0"/>
                <a:cs typeface="Arial" panose="020B0604020202020204" pitchFamily="34" charset="0"/>
              </a:rPr>
              <a:t>  R1 </a:t>
            </a:r>
            <a:r>
              <a:rPr lang="en-IN"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EMP</a:t>
            </a:r>
            <a:r>
              <a:rPr lang="en-IN" sz="2000" dirty="0" smtClean="0">
                <a:latin typeface="Arial" panose="020B0604020202020204" pitchFamily="34" charset="0"/>
                <a:cs typeface="Arial" panose="020B0604020202020204" pitchFamily="34" charset="0"/>
              </a:rPr>
              <a:t> ;</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5894142"/>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Comparisons using </a:t>
            </a:r>
            <a:r>
              <a:rPr lang="en-IN" sz="4800" b="0" i="0" dirty="0" smtClean="0">
                <a:solidFill>
                  <a:srgbClr val="DC525C"/>
                </a:solidFill>
                <a:latin typeface="Segoe UI Light" panose="020B0502040204020203" pitchFamily="34" charset="0"/>
                <a:cs typeface="Segoe UI Light" panose="020B0502040204020203" pitchFamily="34" charset="0"/>
              </a:rPr>
              <a:t>Subquery</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33816543"/>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Comparisons using Subqueries</a:t>
            </a:r>
          </a:p>
        </p:txBody>
      </p:sp>
      <p:sp>
        <p:nvSpPr>
          <p:cNvPr id="5" name="Rectangle 4"/>
          <p:cNvSpPr/>
          <p:nvPr/>
        </p:nvSpPr>
        <p:spPr>
          <a:xfrm>
            <a:off x="76200" y="685800"/>
            <a:ext cx="8991600" cy="129266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can be used before or after any of the comparison operators. The subquery can return </a:t>
            </a:r>
            <a:r>
              <a:rPr lang="en-IN" sz="2400" b="1" dirty="0">
                <a:solidFill>
                  <a:srgbClr val="0089A4"/>
                </a:solidFill>
                <a:latin typeface="Arial" panose="020B0604020202020204" pitchFamily="34" charset="0"/>
                <a:cs typeface="Arial" panose="020B0604020202020204" pitchFamily="34" charset="0"/>
              </a:rPr>
              <a:t>at most one value</a:t>
            </a:r>
            <a:r>
              <a:rPr lang="en-IN" dirty="0">
                <a:latin typeface="Arial" panose="020B0604020202020204" pitchFamily="34" charset="0"/>
                <a:cs typeface="Arial" panose="020B0604020202020204" pitchFamily="34" charset="0"/>
              </a:rPr>
              <a:t>. The value can be the result of an </a:t>
            </a:r>
            <a:r>
              <a:rPr lang="en-IN" b="1" dirty="0">
                <a:latin typeface="Arial" panose="020B0604020202020204" pitchFamily="34" charset="0"/>
                <a:cs typeface="Arial" panose="020B0604020202020204" pitchFamily="34" charset="0"/>
              </a:rPr>
              <a:t>arithmetic expression or a column function</a:t>
            </a:r>
            <a:r>
              <a:rPr lang="en-IN" dirty="0">
                <a:latin typeface="Arial" panose="020B0604020202020204" pitchFamily="34" charset="0"/>
                <a:cs typeface="Arial" panose="020B0604020202020204" pitchFamily="34" charset="0"/>
              </a:rPr>
              <a:t>. SQL then compares the value </a:t>
            </a:r>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the value on the other side of the comparison operator</a:t>
            </a:r>
            <a:r>
              <a:rPr lang="en-IN" dirty="0" smtClean="0">
                <a:latin typeface="Arial" panose="020B0604020202020204" pitchFamily="34" charset="0"/>
                <a:cs typeface="Arial" panose="020B0604020202020204" pitchFamily="34" charset="0"/>
              </a:rPr>
              <a:t>.</a:t>
            </a:r>
          </a:p>
        </p:txBody>
      </p:sp>
      <p:sp>
        <p:nvSpPr>
          <p:cNvPr id="2" name="Rectangle 1"/>
          <p:cNvSpPr/>
          <p:nvPr/>
        </p:nvSpPr>
        <p:spPr>
          <a:xfrm>
            <a:off x="76200" y="1981200"/>
            <a:ext cx="8991600" cy="1292662"/>
          </a:xfrm>
          <a:prstGeom prst="rect">
            <a:avLst/>
          </a:prstGeom>
        </p:spPr>
        <p:txBody>
          <a:bodyPr wrap="square">
            <a:spAutoFit/>
          </a:bodyPr>
          <a:lstStyle/>
          <a:p>
            <a:pPr>
              <a:lnSpc>
                <a:spcPct val="150000"/>
              </a:lnSpc>
            </a:pPr>
            <a:r>
              <a:rPr lang="en-IN" sz="1600" dirty="0" smtClean="0">
                <a:solidFill>
                  <a:srgbClr val="FF0000"/>
                </a:solidFill>
                <a:latin typeface="Arial" panose="020B0604020202020204" pitchFamily="34" charset="0"/>
                <a:cs typeface="Arial" panose="020B0604020202020204" pitchFamily="34" charset="0"/>
              </a:rPr>
              <a:t>SELECT * FROM EMP where </a:t>
            </a:r>
            <a:r>
              <a:rPr lang="en-IN" sz="1600" dirty="0">
                <a:solidFill>
                  <a:srgbClr val="FF0000"/>
                </a:solidFill>
                <a:latin typeface="Arial" panose="020B0604020202020204" pitchFamily="34" charset="0"/>
                <a:cs typeface="Arial" panose="020B0604020202020204" pitchFamily="34" charset="0"/>
              </a:rPr>
              <a:t>deptno = </a:t>
            </a:r>
            <a:r>
              <a:rPr lang="en-IN" sz="1600" dirty="0" smtClean="0">
                <a:solidFill>
                  <a:srgbClr val="FF0000"/>
                </a:solidFill>
                <a:latin typeface="Arial" panose="020B0604020202020204" pitchFamily="34" charset="0"/>
                <a:cs typeface="Arial" panose="020B0604020202020204" pitchFamily="34" charset="0"/>
              </a:rPr>
              <a:t>(SELECT deptno FROM DEPT where </a:t>
            </a:r>
            <a:r>
              <a:rPr lang="en-IN" sz="1600" dirty="0">
                <a:solidFill>
                  <a:srgbClr val="FF0000"/>
                </a:solidFill>
                <a:latin typeface="Arial" panose="020B0604020202020204" pitchFamily="34" charset="0"/>
                <a:cs typeface="Arial" panose="020B0604020202020204" pitchFamily="34" charset="0"/>
              </a:rPr>
              <a:t>deptno in (10</a:t>
            </a:r>
            <a:r>
              <a:rPr lang="en-IN" sz="1600" dirty="0" smtClean="0">
                <a:solidFill>
                  <a:srgbClr val="FF0000"/>
                </a:solidFill>
                <a:latin typeface="Arial" panose="020B0604020202020204" pitchFamily="34" charset="0"/>
                <a:cs typeface="Arial" panose="020B0604020202020204" pitchFamily="34" charset="0"/>
              </a:rPr>
              <a:t>, 20</a:t>
            </a:r>
            <a:r>
              <a:rPr lang="en-IN" sz="1600" dirty="0">
                <a:solidFill>
                  <a:srgbClr val="FF0000"/>
                </a:solidFill>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5 </a:t>
            </a:r>
            <a:r>
              <a:rPr lang="en-IN" dirty="0">
                <a:latin typeface="Arial" panose="020B0604020202020204" pitchFamily="34" charset="0"/>
                <a:cs typeface="Arial" panose="020B0604020202020204" pitchFamily="34" charset="0"/>
              </a:rPr>
              <a:t>+ 5</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SAL</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MAX</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SAL</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484762836"/>
              </p:ext>
            </p:extLst>
          </p:nvPr>
        </p:nvGraphicFramePr>
        <p:xfrm>
          <a:off x="152400" y="327660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 &lt;&gt;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276567948"/>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in the FROM Clause</a:t>
            </a:r>
          </a:p>
        </p:txBody>
      </p:sp>
    </p:spTree>
    <p:extLst>
      <p:ext uri="{BB962C8B-B14F-4D97-AF65-F5344CB8AC3E}">
        <p14:creationId xmlns:p14="http://schemas.microsoft.com/office/powerpoint/2010/main" val="381768698"/>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in the FROM Clause</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Subqueries work in a SELECT statement's FROM clause.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3048000"/>
            <a:ext cx="8991600" cy="2585323"/>
          </a:xfrm>
          <a:prstGeom prst="rect">
            <a:avLst/>
          </a:prstGeom>
        </p:spPr>
        <p:txBody>
          <a:bodyPr wrap="square">
            <a:spAutoFit/>
          </a:bodyPr>
          <a:lstStyle/>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x :=0;</a:t>
            </a:r>
          </a:p>
          <a:p>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@x := @</a:t>
            </a:r>
            <a:r>
              <a:rPr lang="en-IN" dirty="0" smtClean="0">
                <a:solidFill>
                  <a:srgbClr val="DD4A68"/>
                </a:solidFill>
                <a:latin typeface="Arial" panose="020B0604020202020204" pitchFamily="34" charset="0"/>
                <a:ea typeface="Times New Roman" panose="02020603050405020304" pitchFamily="18" charset="0"/>
              </a:rPr>
              <a:t>x + 1 </a:t>
            </a:r>
            <a:r>
              <a:rPr lang="en-IN" dirty="0">
                <a:solidFill>
                  <a:srgbClr val="DD4A68"/>
                </a:solidFill>
                <a:latin typeface="Arial" panose="020B0604020202020204" pitchFamily="34" charset="0"/>
                <a:ea typeface="Times New Roman" panose="02020603050405020304" pitchFamily="18" charset="0"/>
              </a:rPr>
              <a:t>as </a:t>
            </a:r>
            <a:r>
              <a:rPr lang="en-IN" dirty="0" smtClean="0">
                <a:solidFill>
                  <a:srgbClr val="DD4A68"/>
                </a:solidFill>
                <a:latin typeface="Arial" panose="020B0604020202020204" pitchFamily="34" charset="0"/>
                <a:ea typeface="Times New Roman" panose="02020603050405020304" pitchFamily="18" charset="0"/>
              </a:rPr>
              <a:t>R1, </a:t>
            </a:r>
            <a:r>
              <a:rPr lang="en-IN" dirty="0">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E </a:t>
            </a:r>
          </a:p>
          <a:p>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R1 = 5;</a:t>
            </a:r>
            <a:endParaRPr lang="en-IN" dirty="0">
              <a:solidFill>
                <a:srgbClr val="DD4A68"/>
              </a:solidFill>
              <a:latin typeface="Arial" panose="020B0604020202020204" pitchFamily="34" charset="0"/>
              <a:ea typeface="Times New Roman" panose="02020603050405020304" pitchFamily="18" charset="0"/>
            </a:endParaRP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 := @cnt + 1 </a:t>
            </a:r>
            <a:r>
              <a:rPr lang="en-IN" dirty="0" smtClean="0">
                <a:solidFill>
                  <a:srgbClr val="DD4A68"/>
                </a:solidFill>
                <a:latin typeface="Arial" panose="020B0604020202020204" pitchFamily="34" charset="0"/>
                <a:ea typeface="Times New Roman" panose="02020603050405020304" pitchFamily="18" charset="0"/>
              </a:rPr>
              <a:t>R1, </a:t>
            </a:r>
            <a:r>
              <a:rPr lang="en-IN" dirty="0">
                <a:solidFill>
                  <a:srgbClr val="DD4A68"/>
                </a:solidFill>
                <a:latin typeface="Arial" panose="020B0604020202020204" pitchFamily="34" charset="0"/>
                <a:ea typeface="Times New Roman" panose="02020603050405020304" pitchFamily="18" charset="0"/>
              </a:rPr>
              <a:t>mod(@cnt,2) </a:t>
            </a:r>
            <a:r>
              <a:rPr lang="en-IN" dirty="0" smtClean="0">
                <a:solidFill>
                  <a:srgbClr val="DD4A68"/>
                </a:solidFill>
                <a:latin typeface="Arial" panose="020B0604020202020204" pitchFamily="34" charset="0"/>
                <a:ea typeface="Times New Roman" panose="02020603050405020304" pitchFamily="18" charset="0"/>
              </a:rPr>
              <a:t>R2, </a:t>
            </a:r>
            <a:r>
              <a:rPr lang="en-IN" dirty="0">
                <a:solidFill>
                  <a:srgbClr val="DD4A68"/>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@cnt:=0) E</a:t>
            </a:r>
            <a:r>
              <a:rPr lang="en-IN" dirty="0" smtClean="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E1</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R2=0;</a:t>
            </a:r>
            <a:endParaRPr lang="en-IN" dirty="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MIN</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R1</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rgbClr val="DD4A68"/>
                </a:solidFill>
                <a:latin typeface="Arial" panose="020B0604020202020204" pitchFamily="34" charset="0"/>
                <a:ea typeface="Times New Roman" panose="02020603050405020304" pitchFamily="18" charset="0"/>
              </a:rPr>
              <a:t>GROUP BY </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76200" y="1447800"/>
            <a:ext cx="8991600" cy="400110"/>
          </a:xfrm>
          <a:prstGeom prst="rect">
            <a:avLst/>
          </a:prstGeom>
        </p:spPr>
        <p:txBody>
          <a:bodyPr wrap="square">
            <a:spAutoFit/>
          </a:bodyPr>
          <a:lstStyle/>
          <a:p>
            <a:pPr lvl="0" eaLnBrk="0" fontAlgn="base" hangingPunct="0">
              <a:spcBef>
                <a:spcPct val="0"/>
              </a:spcBef>
              <a:spcAft>
                <a:spcPct val="0"/>
              </a:spcAft>
            </a:pPr>
            <a:r>
              <a:rPr lang="en-US" sz="2000" dirty="0">
                <a:solidFill>
                  <a:srgbClr val="0077AA"/>
                </a:solidFill>
                <a:latin typeface="Liberation Mono"/>
              </a:rPr>
              <a:t>SELECT ... FROM (subquery) [AS] name ... </a:t>
            </a:r>
          </a:p>
        </p:txBody>
      </p:sp>
      <p:sp>
        <p:nvSpPr>
          <p:cNvPr id="7" name="Rectangle 6"/>
          <p:cNvSpPr/>
          <p:nvPr/>
        </p:nvSpPr>
        <p:spPr>
          <a:xfrm>
            <a:off x="108856" y="2088178"/>
            <a:ext cx="888274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Every table in a FROM clause must have a name, therefore the [AS] name clause is mandatory.</a:t>
            </a:r>
          </a:p>
        </p:txBody>
      </p:sp>
    </p:spTree>
    <p:extLst>
      <p:ext uri="{BB962C8B-B14F-4D97-AF65-F5344CB8AC3E}">
        <p14:creationId xmlns:p14="http://schemas.microsoft.com/office/powerpoint/2010/main" val="4049327036"/>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with IN,  ALL, ANY, or </a:t>
            </a:r>
            <a:r>
              <a:rPr lang="en-IN" sz="4800" b="0" i="0" dirty="0" smtClean="0">
                <a:solidFill>
                  <a:srgbClr val="DC525C"/>
                </a:solidFill>
                <a:latin typeface="Segoe UI Light" panose="020B0502040204020203" pitchFamily="34" charset="0"/>
                <a:cs typeface="Segoe UI Light" panose="020B0502040204020203" pitchFamily="34" charset="0"/>
              </a:rPr>
              <a:t>SOME</a:t>
            </a:r>
            <a:endParaRPr lang="en-IN" sz="4800" b="0" i="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65100" y="147935"/>
            <a:ext cx="8826500" cy="461665"/>
          </a:xfrm>
          <a:prstGeom prst="rect">
            <a:avLst/>
          </a:prstGeom>
        </p:spPr>
        <p:txBody>
          <a:bodyPr wrap="square">
            <a:spAutoFit/>
          </a:bodyPr>
          <a:lstStyle/>
          <a:p>
            <a:r>
              <a:rPr lang="en-IN" sz="2400" dirty="0">
                <a:solidFill>
                  <a:schemeClr val="accent5">
                    <a:lumMod val="75000"/>
                  </a:schemeClr>
                </a:solidFill>
              </a:rPr>
              <a:t>When used with a subquery, the word IN is an alias for </a:t>
            </a:r>
            <a:r>
              <a:rPr lang="en-IN" sz="2400" dirty="0" smtClean="0">
                <a:solidFill>
                  <a:schemeClr val="accent5">
                    <a:lumMod val="75000"/>
                  </a:schemeClr>
                </a:solidFill>
              </a:rPr>
              <a:t>= ANY</a:t>
            </a:r>
            <a:r>
              <a:rPr lang="en-IN" sz="2400" dirty="0">
                <a:solidFill>
                  <a:schemeClr val="accent5">
                    <a:lumMod val="75000"/>
                  </a:schemeClr>
                </a:solidFill>
              </a:rPr>
              <a:t>.</a:t>
            </a:r>
          </a:p>
        </p:txBody>
      </p:sp>
      <p:sp>
        <p:nvSpPr>
          <p:cNvPr id="5" name="Rectangle 4"/>
          <p:cNvSpPr/>
          <p:nvPr/>
        </p:nvSpPr>
        <p:spPr>
          <a:xfrm>
            <a:off x="152400" y="762000"/>
            <a:ext cx="8839200" cy="461665"/>
          </a:xfrm>
          <a:prstGeom prst="rect">
            <a:avLst/>
          </a:prstGeom>
        </p:spPr>
        <p:txBody>
          <a:bodyPr wrap="square">
            <a:spAutoFit/>
          </a:bodyPr>
          <a:lstStyle/>
          <a:p>
            <a:r>
              <a:rPr lang="en-IN" sz="2400" dirty="0">
                <a:solidFill>
                  <a:schemeClr val="accent5">
                    <a:lumMod val="75000"/>
                  </a:schemeClr>
                </a:solidFill>
              </a:rPr>
              <a:t>NOT IN is not an alias for &lt;&gt; ANY, but for &lt;&gt; ALL.</a:t>
            </a:r>
          </a:p>
        </p:txBody>
      </p:sp>
    </p:spTree>
    <p:extLst>
      <p:ext uri="{BB962C8B-B14F-4D97-AF65-F5344CB8AC3E}">
        <p14:creationId xmlns:p14="http://schemas.microsoft.com/office/powerpoint/2010/main" val="633614632"/>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3" name="Rectangle 2"/>
          <p:cNvSpPr/>
          <p:nvPr/>
        </p:nvSpPr>
        <p:spPr>
          <a:xfrm>
            <a:off x="108856" y="728008"/>
            <a:ext cx="8882743"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ANY</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IN</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r>
              <a:rPr lang="en-IN" sz="2000" dirty="0">
                <a:solidFill>
                  <a:srgbClr val="000000"/>
                </a:solidFill>
                <a:latin typeface="Arial" panose="020B0604020202020204" pitchFamily="34" charset="0"/>
                <a:cs typeface="Arial" panose="020B0604020202020204" pitchFamily="34" charset="0"/>
              </a:rPr>
              <a:t> </a:t>
            </a:r>
            <a:endParaRPr lang="en-IN" sz="2000" dirty="0" smtClean="0">
              <a:solidFill>
                <a:srgbClr val="00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SOME</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a:latin typeface="Arial" panose="020B0604020202020204" pitchFamily="34" charset="0"/>
                <a:cs typeface="Arial" panose="020B0604020202020204" pitchFamily="34" charset="0"/>
              </a:rPr>
              <a:t>operand</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comparison_operator</a:t>
            </a:r>
            <a:r>
              <a:rPr lang="en-IN" sz="2000" dirty="0">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ALL</a:t>
            </a:r>
            <a:r>
              <a:rPr lang="en-IN" sz="2000" dirty="0">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p>
        </p:txBody>
      </p:sp>
      <p:sp>
        <p:nvSpPr>
          <p:cNvPr id="7" name="Rectangle 6"/>
          <p:cNvSpPr/>
          <p:nvPr/>
        </p:nvSpPr>
        <p:spPr>
          <a:xfrm>
            <a:off x="108855" y="2743200"/>
            <a:ext cx="8882743" cy="923330"/>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ANY</a:t>
            </a:r>
            <a:r>
              <a:rPr lang="en-IN" dirty="0">
                <a:latin typeface="Arial" panose="020B0604020202020204" pitchFamily="34" charset="0"/>
                <a:cs typeface="Arial" panose="020B0604020202020204" pitchFamily="34" charset="0"/>
              </a:rPr>
              <a:t> keyword,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ANY of the values in the column that the subquery returns.</a:t>
            </a:r>
          </a:p>
        </p:txBody>
      </p:sp>
      <p:sp>
        <p:nvSpPr>
          <p:cNvPr id="9" name="Rectangle 8"/>
          <p:cNvSpPr/>
          <p:nvPr/>
        </p:nvSpPr>
        <p:spPr>
          <a:xfrm>
            <a:off x="132606" y="4433669"/>
            <a:ext cx="8882743" cy="646331"/>
          </a:xfrm>
          <a:prstGeom prst="rect">
            <a:avLst/>
          </a:prstGeom>
          <a:solidFill>
            <a:srgbClr val="E1FBF9"/>
          </a:solidFill>
        </p:spPr>
        <p:txBody>
          <a:bodyPr wrap="square">
            <a:spAutoFit/>
          </a:bodyPr>
          <a:lstStyle/>
          <a:p>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and </a:t>
            </a:r>
            <a:r>
              <a:rPr lang="en-IN" b="1" dirty="0" smtClean="0">
                <a:latin typeface="Arial" panose="020B0604020202020204" pitchFamily="34" charset="0"/>
                <a:cs typeface="Arial" panose="020B0604020202020204" pitchFamily="34" charset="0"/>
              </a:rPr>
              <a:t>=ANY</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are not synonyms when used with an expression list. </a:t>
            </a:r>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can take an expression list, but </a:t>
            </a:r>
            <a:r>
              <a:rPr lang="en-IN" b="1" dirty="0">
                <a:latin typeface="Arial" panose="020B0604020202020204" pitchFamily="34" charset="0"/>
                <a:cs typeface="Arial" panose="020B0604020202020204" pitchFamily="34" charset="0"/>
              </a:rPr>
              <a:t>= ANY </a:t>
            </a:r>
            <a:r>
              <a:rPr lang="en-IN" dirty="0">
                <a:latin typeface="Arial" panose="020B0604020202020204" pitchFamily="34" charset="0"/>
                <a:cs typeface="Arial" panose="020B0604020202020204" pitchFamily="34" charset="0"/>
              </a:rPr>
              <a:t>cannot.</a:t>
            </a:r>
          </a:p>
        </p:txBody>
      </p:sp>
      <p:sp>
        <p:nvSpPr>
          <p:cNvPr id="10" name="Rectangle 9"/>
          <p:cNvSpPr/>
          <p:nvPr/>
        </p:nvSpPr>
        <p:spPr>
          <a:xfrm>
            <a:off x="6096000" y="757696"/>
            <a:ext cx="2895597" cy="707886"/>
          </a:xfrm>
          <a:prstGeom prst="rect">
            <a:avLst/>
          </a:prstGeom>
          <a:solidFill>
            <a:schemeClr val="accent1">
              <a:lumMod val="75000"/>
            </a:schemeClr>
          </a:solidFill>
        </p:spPr>
        <p:txBody>
          <a:bodyPr wrap="square">
            <a:spAutoFit/>
          </a:bodyPr>
          <a:lstStyle/>
          <a:p>
            <a:r>
              <a:rPr lang="en-IN" sz="2000" dirty="0">
                <a:solidFill>
                  <a:schemeClr val="bg1"/>
                </a:solidFill>
                <a:latin typeface="Arial" panose="020B0604020202020204" pitchFamily="34" charset="0"/>
                <a:cs typeface="Arial" panose="020B0604020202020204" pitchFamily="34" charset="0"/>
              </a:rPr>
              <a:t>The word SOME is an alias for ANY.</a:t>
            </a:r>
          </a:p>
        </p:txBody>
      </p:sp>
      <p:sp>
        <p:nvSpPr>
          <p:cNvPr id="11" name="Rectangle 10"/>
          <p:cNvSpPr/>
          <p:nvPr/>
        </p:nvSpPr>
        <p:spPr>
          <a:xfrm>
            <a:off x="108855" y="3722469"/>
            <a:ext cx="8882742" cy="646331"/>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word </a:t>
            </a: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ALL of the values in the column that the subquery returns.</a:t>
            </a:r>
          </a:p>
        </p:txBody>
      </p:sp>
      <p:sp>
        <p:nvSpPr>
          <p:cNvPr id="5" name="Rectangle 4"/>
          <p:cNvSpPr/>
          <p:nvPr/>
        </p:nvSpPr>
        <p:spPr>
          <a:xfrm>
            <a:off x="152399" y="5257800"/>
            <a:ext cx="8862949"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a:solidFill>
                  <a:schemeClr val="accent5">
                    <a:lumMod val="75000"/>
                  </a:schemeClr>
                </a:solidFill>
                <a:latin typeface="Arial" panose="020B0604020202020204" pitchFamily="34" charset="0"/>
                <a:cs typeface="Arial" panose="020B0604020202020204" pitchFamily="34" charset="0"/>
              </a:rPr>
              <a:t>IN</a:t>
            </a:r>
            <a:r>
              <a:rPr lang="en-IN" sz="2000" dirty="0" smtClean="0">
                <a:latin typeface="Arial" panose="020B0604020202020204" pitchFamily="34" charset="0"/>
                <a:cs typeface="Arial" panose="020B0604020202020204" pitchFamily="34" charset="0"/>
              </a:rPr>
              <a:t> (5+5, 10+10)</a:t>
            </a:r>
            <a:endParaRPr lang="en-IN" sz="2000" dirty="0">
              <a:latin typeface="Arial" panose="020B0604020202020204" pitchFamily="34" charset="0"/>
              <a:cs typeface="Arial" panose="020B0604020202020204" pitchFamily="34" charset="0"/>
            </a:endParaRPr>
          </a:p>
        </p:txBody>
      </p:sp>
      <p:sp>
        <p:nvSpPr>
          <p:cNvPr id="12" name="Rectangle 11"/>
          <p:cNvSpPr/>
          <p:nvPr/>
        </p:nvSpPr>
        <p:spPr>
          <a:xfrm>
            <a:off x="152401" y="5772090"/>
            <a:ext cx="8839196"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smtClean="0">
                <a:solidFill>
                  <a:schemeClr val="accent5">
                    <a:lumMod val="75000"/>
                  </a:schemeClr>
                </a:solidFill>
                <a:latin typeface="Arial" panose="020B0604020202020204" pitchFamily="34" charset="0"/>
                <a:cs typeface="Arial" panose="020B0604020202020204" pitchFamily="34" charset="0"/>
              </a:rPr>
              <a:t>=ANY</a:t>
            </a:r>
            <a:r>
              <a:rPr lang="en-IN" sz="2000" dirty="0" smtClean="0">
                <a:latin typeface="Arial" panose="020B0604020202020204" pitchFamily="34" charset="0"/>
                <a:cs typeface="Arial" panose="020B0604020202020204" pitchFamily="34" charset="0"/>
              </a:rPr>
              <a:t> (10, 20) </a:t>
            </a:r>
            <a:r>
              <a:rPr lang="en-IN" sz="2000" dirty="0" smtClean="0">
                <a:solidFill>
                  <a:srgbClr val="92D050"/>
                </a:solidFill>
                <a:latin typeface="Arial" panose="020B0604020202020204" pitchFamily="34" charset="0"/>
                <a:cs typeface="Arial" panose="020B0604020202020204" pitchFamily="34" charset="0"/>
              </a:rPr>
              <a:t>//error</a:t>
            </a:r>
            <a:endParaRPr lang="en-IN" sz="2000" dirty="0">
              <a:solidFill>
                <a:srgbClr val="92D050"/>
              </a:solidFill>
              <a:latin typeface="Arial" panose="020B0604020202020204" pitchFamily="34" charset="0"/>
              <a:cs typeface="Arial" panose="020B0604020202020204" pitchFamily="34" charset="0"/>
            </a:endParaRPr>
          </a:p>
        </p:txBody>
      </p:sp>
      <p:cxnSp>
        <p:nvCxnSpPr>
          <p:cNvPr id="8" name="Elbow Connector 7"/>
          <p:cNvCxnSpPr/>
          <p:nvPr/>
        </p:nvCxnSpPr>
        <p:spPr>
          <a:xfrm rot="10800000" flipV="1">
            <a:off x="7010400" y="4954476"/>
            <a:ext cx="864000" cy="720000"/>
          </a:xfrm>
          <a:prstGeom prst="bentConnector3">
            <a:avLst>
              <a:gd name="adj1" fmla="val 0"/>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5160135"/>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7801"/>
            <a:ext cx="9144000" cy="2308324"/>
          </a:xfrm>
          <a:prstGeom prst="rect">
            <a:avLst/>
          </a:prstGeom>
          <a:noFill/>
        </p:spPr>
        <p:txBody>
          <a:bodyPr wrap="square">
            <a:spAutoFit/>
          </a:bodyPr>
          <a:lstStyle/>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match one or more values in the list to evaluate to TRUE.</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not match one or more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or equal to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or equal to the biggest value in the list to evaluate to TRUE.</a:t>
            </a:r>
            <a:endParaRPr lang="en-IN" sz="1600" dirty="0">
              <a:solidFill>
                <a:schemeClr val="bg2">
                  <a:lumMod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any / some</a:t>
            </a:r>
          </a:p>
        </p:txBody>
      </p:sp>
      <p:pic>
        <p:nvPicPr>
          <p:cNvPr id="1026" name="Picture 2" descr="greater_than_an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200" y="3124200"/>
            <a:ext cx="4366800" cy="286753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ess_than_an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5281" y="3124199"/>
            <a:ext cx="4436906" cy="286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9669869"/>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51" y="722055"/>
            <a:ext cx="9144000" cy="2308324"/>
          </a:xfrm>
          <a:prstGeom prst="rect">
            <a:avLst/>
          </a:prstGeom>
          <a:noFill/>
        </p:spPr>
        <p:txBody>
          <a:bodyPr wrap="square">
            <a:spAutoFit/>
          </a:bodyPr>
          <a:lstStyle/>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all</a:t>
            </a:r>
          </a:p>
        </p:txBody>
      </p:sp>
      <p:sp>
        <p:nvSpPr>
          <p:cNvPr id="10" name="AutoShape 4" descr="sql_greater_than_al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6" descr="sql_greater_than_al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https://i2.wp.com/ramkedem.com/wp-content/uploads/2015/08/sql_greater_than_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108" y="3275800"/>
            <a:ext cx="4438800" cy="248131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i2.wp.com/ramkedem.com/wp-content/uploads/2015/08/less_than_al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3094" y="3225171"/>
            <a:ext cx="4438800" cy="2582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31844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75925884"/>
              </p:ext>
            </p:extLst>
          </p:nvPr>
        </p:nvGraphicFramePr>
        <p:xfrm>
          <a:off x="152400" y="962010"/>
          <a:ext cx="8839200" cy="5060736"/>
        </p:xfrm>
        <a:graphic>
          <a:graphicData uri="http://schemas.openxmlformats.org/drawingml/2006/table">
            <a:tbl>
              <a:tblPr firstRow="1" bandRow="1">
                <a:tableStyleId>{5940675A-B579-460E-94D1-54222C63F5DA}</a:tableStyleId>
              </a:tblPr>
              <a:tblGrid>
                <a:gridCol w="4419600"/>
                <a:gridCol w="4419600"/>
              </a:tblGrid>
              <a:tr h="576174">
                <a:tc>
                  <a:txBody>
                    <a:bodyPr/>
                    <a:lstStyle/>
                    <a:p>
                      <a:pPr algn="ctr"/>
                      <a:r>
                        <a:rPr lang="en-US" sz="3200" dirty="0" smtClean="0">
                          <a:latin typeface="Arial" pitchFamily="34" charset="0"/>
                          <a:cs typeface="Arial" pitchFamily="34" charset="0"/>
                        </a:rPr>
                        <a:t>DBMS</a:t>
                      </a:r>
                      <a:endParaRPr lang="en-US" sz="3200" dirty="0">
                        <a:latin typeface="Arial" pitchFamily="34" charset="0"/>
                        <a:cs typeface="Arial" pitchFamily="34" charset="0"/>
                      </a:endParaRPr>
                    </a:p>
                  </a:txBody>
                  <a:tcPr/>
                </a:tc>
                <a:tc>
                  <a:txBody>
                    <a:bodyPr/>
                    <a:lstStyle/>
                    <a:p>
                      <a:pPr algn="ctr"/>
                      <a:r>
                        <a:rPr kumimoji="0" lang="en-US" sz="3200" kern="1200" dirty="0" smtClean="0">
                          <a:solidFill>
                            <a:schemeClr val="tx1"/>
                          </a:solidFill>
                          <a:latin typeface="Arial" pitchFamily="34" charset="0"/>
                          <a:ea typeface="+mn-ea"/>
                          <a:cs typeface="Arial" pitchFamily="34" charset="0"/>
                        </a:rPr>
                        <a:t>RDBMS</a:t>
                      </a:r>
                    </a:p>
                  </a:txBody>
                  <a:tcPr/>
                </a:tc>
              </a:tr>
              <a:tr h="458256">
                <a:tc>
                  <a:txBody>
                    <a:bodyPr/>
                    <a:lstStyle/>
                    <a:p>
                      <a:r>
                        <a:rPr lang="en-US" sz="1800" dirty="0" smtClean="0">
                          <a:latin typeface="Arial" pitchFamily="34" charset="0"/>
                          <a:cs typeface="Arial" pitchFamily="34" charset="0"/>
                        </a:rPr>
                        <a:t>DBMS applications store data as file.</a:t>
                      </a:r>
                      <a:endParaRPr lang="en-US" sz="1800" dirty="0">
                        <a:latin typeface="Arial" pitchFamily="34" charset="0"/>
                        <a:cs typeface="Arial" pitchFamily="34" charset="0"/>
                      </a:endParaRPr>
                    </a:p>
                  </a:txBody>
                  <a:tcPr/>
                </a:tc>
                <a:tc>
                  <a:txBody>
                    <a:bodyPr/>
                    <a:lstStyle/>
                    <a:p>
                      <a:r>
                        <a:rPr kumimoji="0" lang="en-US" sz="1800" b="0" i="0" kern="1200" dirty="0" smtClean="0">
                          <a:solidFill>
                            <a:schemeClr val="tx1"/>
                          </a:solidFill>
                          <a:latin typeface="Arial" pitchFamily="34" charset="0"/>
                          <a:ea typeface="+mn-ea"/>
                          <a:cs typeface="Arial" pitchFamily="34" charset="0"/>
                        </a:rPr>
                        <a:t>RDBMS applications store data in a tabular form.</a:t>
                      </a:r>
                      <a:endParaRPr lang="en-US" sz="1800" b="0" dirty="0">
                        <a:latin typeface="Arial" pitchFamily="34" charset="0"/>
                        <a:cs typeface="Arial" pitchFamily="34" charset="0"/>
                      </a:endParaRP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Normalization is not present in DBMS.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Normalization is present in RDBMS.</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apply any security with regards to data manipulation.</a:t>
                      </a:r>
                    </a:p>
                  </a:txBody>
                  <a:tcPr/>
                </a:tc>
                <a:tc>
                  <a:txBody>
                    <a:bodyPr/>
                    <a:lstStyle/>
                    <a:p>
                      <a:r>
                        <a:rPr kumimoji="0" lang="en-US" sz="1800" kern="1200" dirty="0" smtClean="0">
                          <a:solidFill>
                            <a:schemeClr val="tx1"/>
                          </a:solidFill>
                          <a:latin typeface="Arial" pitchFamily="34" charset="0"/>
                          <a:ea typeface="+mn-ea"/>
                          <a:cs typeface="Arial" pitchFamily="34" charset="0"/>
                        </a:rPr>
                        <a:t>RDBMS defines the integrity constraint for the purpose of ACID (Atomocity, Consistency, Isolation and Durability) property.</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uses file system to store data, so there will be no relation between the tables.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in RDBMS, data are stored in the form of tables, so a relationship between these data will be stored.</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support distributed database.</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RDBMS supports distributed database.</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Examples of DBMS are file systems, xml etc.</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Example of RDBMS are mysql, postgre, sql server, oracle etc.</a:t>
                      </a:r>
                    </a:p>
                  </a:txBody>
                  <a:tcPr/>
                </a:tc>
              </a:tr>
            </a:tbl>
          </a:graphicData>
        </a:graphic>
      </p:graphicFrame>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Difference between DBMS and RDBMS?</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all</a:t>
            </a:r>
            <a:endParaRPr lang="en-IN" sz="3200" b="1" i="1" dirty="0">
              <a:solidFill>
                <a:srgbClr val="FFFF00"/>
              </a:solidFill>
              <a:latin typeface="Arial" pitchFamily="34" charset="0"/>
              <a:cs typeface="Arial" pitchFamily="34" charset="0"/>
            </a:endParaRPr>
          </a:p>
        </p:txBody>
      </p:sp>
      <p:grpSp>
        <p:nvGrpSpPr>
          <p:cNvPr id="6" name="Group 5"/>
          <p:cNvGrpSpPr/>
          <p:nvPr/>
        </p:nvGrpSpPr>
        <p:grpSpPr>
          <a:xfrm>
            <a:off x="72787" y="1143000"/>
            <a:ext cx="8998426" cy="1559760"/>
            <a:chOff x="152400" y="4634526"/>
            <a:chExt cx="8998426" cy="1559760"/>
          </a:xfrm>
        </p:grpSpPr>
        <p:sp>
          <p:nvSpPr>
            <p:cNvPr id="4" name="Rectangle 3"/>
            <p:cNvSpPr/>
            <p:nvPr/>
          </p:nvSpPr>
          <p:spPr>
            <a:xfrm>
              <a:off x="152400" y="4812298"/>
              <a:ext cx="6324600" cy="461665"/>
            </a:xfrm>
            <a:prstGeom prst="rect">
              <a:avLst/>
            </a:prstGeom>
          </p:spPr>
          <p:txBody>
            <a:bodyPr wrap="square">
              <a:spAutoFit/>
            </a:bodyPr>
            <a:lstStyle/>
            <a:p>
              <a:r>
                <a:rPr lang="en-IN" sz="2400" dirty="0">
                  <a:solidFill>
                    <a:schemeClr val="accent5">
                      <a:lumMod val="75000"/>
                    </a:schemeClr>
                  </a:solidFill>
                </a:rPr>
                <a:t>The expression is TRUE, if table </a:t>
              </a:r>
              <a:r>
                <a:rPr lang="en-IN" sz="2400" dirty="0" smtClean="0">
                  <a:solidFill>
                    <a:schemeClr val="accent5">
                      <a:lumMod val="75000"/>
                    </a:schemeClr>
                  </a:solidFill>
                </a:rPr>
                <a:t>T2 </a:t>
              </a:r>
              <a:r>
                <a:rPr lang="en-IN" sz="2400" dirty="0">
                  <a:solidFill>
                    <a:schemeClr val="accent5">
                      <a:lumMod val="75000"/>
                    </a:schemeClr>
                  </a:solidFill>
                </a:rPr>
                <a:t>is empty.</a:t>
              </a:r>
            </a:p>
          </p:txBody>
        </p:sp>
        <p:sp>
          <p:nvSpPr>
            <p:cNvPr id="5" name="Rectangle 4"/>
            <p:cNvSpPr/>
            <p:nvPr/>
          </p:nvSpPr>
          <p:spPr>
            <a:xfrm>
              <a:off x="152400" y="5486400"/>
              <a:ext cx="8763000" cy="707886"/>
            </a:xfrm>
            <a:prstGeom prst="rect">
              <a:avLst/>
            </a:prstGeom>
          </p:spPr>
          <p:txBody>
            <a:bodyPr wrap="square">
              <a:spAutoFit/>
            </a:bodyPr>
            <a:lstStyle/>
            <a:p>
              <a:r>
                <a:rPr lang="en-IN" sz="2000" dirty="0">
                  <a:solidFill>
                    <a:srgbClr val="0077AA"/>
                  </a:solidFill>
                  <a:latin typeface="Arial" panose="020B0604020202020204" pitchFamily="34" charset="0"/>
                  <a:ea typeface="Times New Roman" panose="02020603050405020304" pitchFamily="18" charset="0"/>
                </a:rPr>
                <a:t> SELECT </a:t>
              </a:r>
              <a:r>
                <a:rPr lang="en-IN" sz="2000" dirty="0">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 FROM </a:t>
              </a:r>
              <a:r>
                <a:rPr lang="en-IN" sz="2000" dirty="0">
                  <a:latin typeface="Arial" panose="020B0604020202020204" pitchFamily="34" charset="0"/>
                  <a:ea typeface="Times New Roman" panose="02020603050405020304" pitchFamily="18" charset="0"/>
                </a:rPr>
                <a:t>EMP</a:t>
              </a:r>
              <a:r>
                <a:rPr lang="en-IN" sz="2000" dirty="0">
                  <a:solidFill>
                    <a:srgbClr val="0077AA"/>
                  </a:solidFill>
                  <a:latin typeface="Arial" panose="020B0604020202020204" pitchFamily="34" charset="0"/>
                  <a:ea typeface="Times New Roman" panose="02020603050405020304" pitchFamily="18" charset="0"/>
                </a:rPr>
                <a:t> WHERE </a:t>
              </a:r>
              <a:r>
                <a:rPr lang="en-IN" sz="2000" dirty="0">
                  <a:latin typeface="Arial" panose="020B0604020202020204" pitchFamily="34" charset="0"/>
                  <a:ea typeface="Times New Roman" panose="02020603050405020304" pitchFamily="18" charset="0"/>
                </a:rPr>
                <a:t>DEPTNO</a:t>
              </a:r>
              <a:r>
                <a:rPr lang="en-IN" sz="2000" dirty="0">
                  <a:solidFill>
                    <a:srgbClr val="0077AA"/>
                  </a:solidFill>
                  <a:latin typeface="Arial" panose="020B0604020202020204" pitchFamily="34" charset="0"/>
                  <a:ea typeface="Times New Roman" panose="02020603050405020304" pitchFamily="18" charset="0"/>
                </a:rPr>
                <a:t> </a:t>
              </a:r>
              <a:r>
                <a:rPr lang="en-IN" sz="2000" dirty="0">
                  <a:solidFill>
                    <a:schemeClr val="accent5">
                      <a:lumMod val="75000"/>
                    </a:schemeClr>
                  </a:solidFill>
                  <a:latin typeface="Arial" panose="020B0604020202020204" pitchFamily="34" charset="0"/>
                  <a:cs typeface="Arial" panose="020B0604020202020204" pitchFamily="34" charset="0"/>
                </a:rPr>
                <a:t>&gt;ALL </a:t>
              </a:r>
              <a:r>
                <a:rPr lang="en-IN" sz="2000" dirty="0">
                  <a:solidFill>
                    <a:schemeClr val="bg1">
                      <a:lumMod val="65000"/>
                    </a:schemeClr>
                  </a:solidFill>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SELECT </a:t>
              </a:r>
              <a:r>
                <a:rPr lang="en-IN" sz="2000" dirty="0">
                  <a:latin typeface="Arial" panose="020B0604020202020204" pitchFamily="34" charset="0"/>
                  <a:ea typeface="Times New Roman" panose="02020603050405020304" pitchFamily="18" charset="0"/>
                </a:rPr>
                <a:t>C1</a:t>
              </a:r>
              <a:r>
                <a:rPr lang="en-IN" sz="2000" dirty="0">
                  <a:solidFill>
                    <a:srgbClr val="0077AA"/>
                  </a:solidFill>
                  <a:latin typeface="Arial" panose="020B0604020202020204" pitchFamily="34" charset="0"/>
                  <a:ea typeface="Times New Roman" panose="02020603050405020304" pitchFamily="18" charset="0"/>
                </a:rPr>
                <a:t> FROM </a:t>
              </a:r>
              <a:r>
                <a:rPr lang="en-IN" sz="2000" dirty="0" smtClean="0">
                  <a:latin typeface="Arial" panose="020B0604020202020204" pitchFamily="34" charset="0"/>
                  <a:ea typeface="Times New Roman" panose="02020603050405020304" pitchFamily="18" charset="0"/>
                </a:rPr>
                <a:t>T2</a:t>
              </a:r>
              <a:r>
                <a:rPr lang="en-IN" sz="2000" dirty="0" smtClean="0">
                  <a:solidFill>
                    <a:schemeClr val="bg1">
                      <a:lumMod val="65000"/>
                    </a:schemeClr>
                  </a:solidFill>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 This statement will return all rows from EMP table.</a:t>
              </a:r>
              <a:endParaRPr lang="en-IN" sz="2000" dirty="0">
                <a:solidFill>
                  <a:srgbClr val="92D050"/>
                </a:solidFill>
                <a:latin typeface="Arial" panose="020B0604020202020204" pitchFamily="34" charset="0"/>
                <a:ea typeface="Times New Roman" panose="02020603050405020304" pitchFamily="18" charset="0"/>
              </a:endParaRPr>
            </a:p>
          </p:txBody>
        </p:sp>
        <p:cxnSp>
          <p:nvCxnSpPr>
            <p:cNvPr id="7" name="Elbow Connector 6"/>
            <p:cNvCxnSpPr/>
            <p:nvPr/>
          </p:nvCxnSpPr>
          <p:spPr>
            <a:xfrm rot="5400000" flipH="1" flipV="1">
              <a:off x="8164800" y="5043000"/>
              <a:ext cx="612000" cy="4320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773526" y="4634526"/>
              <a:ext cx="1377300" cy="369332"/>
            </a:xfrm>
            <a:prstGeom prst="rect">
              <a:avLst/>
            </a:prstGeom>
            <a:noFill/>
          </p:spPr>
          <p:txBody>
            <a:bodyPr wrap="none" rtlCol="0">
              <a:spAutoFit/>
            </a:bodyPr>
            <a:lstStyle/>
            <a:p>
              <a:r>
                <a:rPr lang="en-IN" dirty="0" smtClean="0"/>
                <a:t>empty table</a:t>
              </a:r>
              <a:endParaRPr lang="en-IN" dirty="0"/>
            </a:p>
          </p:txBody>
        </p:sp>
        <p:cxnSp>
          <p:nvCxnSpPr>
            <p:cNvPr id="11" name="Elbow Connector 10"/>
            <p:cNvCxnSpPr/>
            <p:nvPr/>
          </p:nvCxnSpPr>
          <p:spPr>
            <a:xfrm rot="16200000" flipV="1">
              <a:off x="5097017" y="5251817"/>
              <a:ext cx="321565" cy="3048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16566366"/>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a subquery after a comparison operator, followed by the keyword IN, ALL, ANY, or SOME.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13679"/>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cs typeface="Arial" panose="020B0604020202020204" pitchFamily="34" charset="0"/>
              </a:rPr>
              <a:t>IN</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10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20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&gt;ALL</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&gt;ANY</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t>
            </a:r>
            <a:r>
              <a:rPr lang="en-IN" dirty="0" smtClean="0">
                <a:solidFill>
                  <a:schemeClr val="accent5">
                    <a:lumMod val="75000"/>
                  </a:schemeClr>
                </a:solidFill>
                <a:latin typeface="Arial" panose="020B0604020202020204" pitchFamily="34" charset="0"/>
                <a:cs typeface="Arial" panose="020B0604020202020204" pitchFamily="34" charset="0"/>
              </a:rPr>
              <a:t>SOME</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489079377"/>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Row Subquery</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49963047"/>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Row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Scalar or column </a:t>
            </a:r>
            <a:r>
              <a:rPr lang="en-IN" dirty="0" smtClean="0">
                <a:latin typeface="Arial" panose="020B0604020202020204" pitchFamily="34" charset="0"/>
                <a:cs typeface="Arial" panose="020B0604020202020204" pitchFamily="34" charset="0"/>
              </a:rPr>
              <a:t>Subqueries </a:t>
            </a:r>
            <a:r>
              <a:rPr lang="en-IN" dirty="0">
                <a:latin typeface="Arial" panose="020B0604020202020204" pitchFamily="34" charset="0"/>
                <a:cs typeface="Arial" panose="020B0604020202020204" pitchFamily="34" charset="0"/>
              </a:rPr>
              <a:t>return a single value or a column of values. A row subquery is a subquery variant that returns a single row and can thus return more than one column value. You can use = , &gt;, &lt;, &gt;=, &lt;=, &lt;&gt;, !=, &lt;=&gt;</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981200"/>
            <a:ext cx="8991600" cy="1477328"/>
          </a:xfrm>
          <a:prstGeom prst="rect">
            <a:avLst/>
          </a:prstGeom>
        </p:spPr>
        <p:txBody>
          <a:bodyPr wrap="square">
            <a:spAutoFit/>
          </a:bodyPr>
          <a:lstStyle/>
          <a:p>
            <a:pPr marL="342900" indent="-342900">
              <a:buFont typeface="+mj-lt"/>
              <a:buAutoNum type="arabicPeriod"/>
            </a:pPr>
            <a:r>
              <a:rPr lang="en-IN" dirty="0" smtClean="0">
                <a:solidFill>
                  <a:srgbClr val="FF0000"/>
                </a:solidFill>
                <a:latin typeface="Arial" panose="020B0604020202020204" pitchFamily="34" charset="0"/>
                <a:cs typeface="Arial" panose="020B0604020202020204" pitchFamily="34" charset="0"/>
              </a:rPr>
              <a:t>SELECT * </a:t>
            </a:r>
            <a:r>
              <a:rPr lang="en-IN" dirty="0">
                <a:solidFill>
                  <a:srgbClr val="FF0000"/>
                </a:solidFill>
                <a:latin typeface="Arial" panose="020B0604020202020204" pitchFamily="34" charset="0"/>
                <a:cs typeface="Arial" panose="020B0604020202020204" pitchFamily="34" charset="0"/>
              </a:rPr>
              <a:t>from </a:t>
            </a:r>
            <a:r>
              <a:rPr lang="en-IN" dirty="0" smtClean="0">
                <a:solidFill>
                  <a:srgbClr val="FF0000"/>
                </a:solidFill>
                <a:latin typeface="Arial" panose="020B0604020202020204" pitchFamily="34" charset="0"/>
                <a:cs typeface="Arial" panose="020B0604020202020204" pitchFamily="34" charset="0"/>
              </a:rPr>
              <a:t>EMP where </a:t>
            </a:r>
            <a:r>
              <a:rPr lang="en-IN" dirty="0">
                <a:solidFill>
                  <a:srgbClr val="FF0000"/>
                </a:solidFill>
                <a:latin typeface="Arial" panose="020B0604020202020204" pitchFamily="34" charset="0"/>
                <a:cs typeface="Arial" panose="020B0604020202020204" pitchFamily="34" charset="0"/>
              </a:rPr>
              <a:t>deptno, 1 = </a:t>
            </a:r>
            <a:r>
              <a:rPr lang="en-IN" dirty="0" smtClean="0">
                <a:solidFill>
                  <a:srgbClr val="FF0000"/>
                </a:solidFill>
                <a:latin typeface="Arial" panose="020B0604020202020204" pitchFamily="34" charset="0"/>
                <a:cs typeface="Arial" panose="020B0604020202020204" pitchFamily="34" charset="0"/>
              </a:rPr>
              <a:t>(SELECT deptno</a:t>
            </a:r>
            <a:r>
              <a:rPr lang="en-IN" dirty="0">
                <a:solidFill>
                  <a:srgbClr val="FF0000"/>
                </a:solidFill>
                <a:latin typeface="Arial" panose="020B0604020202020204" pitchFamily="34" charset="0"/>
                <a:cs typeface="Arial" panose="020B0604020202020204" pitchFamily="34" charset="0"/>
              </a:rPr>
              <a:t>, 1 from </a:t>
            </a:r>
            <a:r>
              <a:rPr lang="en-IN" dirty="0" smtClean="0">
                <a:solidFill>
                  <a:srgbClr val="FF0000"/>
                </a:solidFill>
                <a:latin typeface="Arial" panose="020B0604020202020204" pitchFamily="34" charset="0"/>
                <a:cs typeface="Arial" panose="020B0604020202020204" pitchFamily="34" charset="0"/>
              </a:rPr>
              <a:t>DEPT where </a:t>
            </a:r>
            <a:r>
              <a:rPr lang="en-IN" dirty="0">
                <a:solidFill>
                  <a:srgbClr val="FF0000"/>
                </a:solidFill>
                <a:latin typeface="Arial" panose="020B0604020202020204" pitchFamily="34" charset="0"/>
                <a:cs typeface="Arial" panose="020B0604020202020204" pitchFamily="34" charset="0"/>
              </a:rPr>
              <a:t>deptno=10);</a:t>
            </a:r>
            <a:endParaRPr lang="en-IN" dirty="0" smtClean="0">
              <a:solidFill>
                <a:srgbClr val="FF0000"/>
              </a:solidFill>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ROW</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1</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a:latin typeface="Arial" panose="020B0604020202020204" pitchFamily="34" charset="0"/>
                <a:cs typeface="Arial" panose="020B0604020202020204" pitchFamily="34" charset="0"/>
              </a:rPr>
              <a:t>1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10</a:t>
            </a:r>
            <a:r>
              <a:rPr lang="en-IN"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813788860"/>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with EXISTS or NOT EXISTS</a:t>
            </a:r>
          </a:p>
        </p:txBody>
      </p:sp>
    </p:spTree>
    <p:extLst>
      <p:ext uri="{BB962C8B-B14F-4D97-AF65-F5344CB8AC3E}">
        <p14:creationId xmlns:p14="http://schemas.microsoft.com/office/powerpoint/2010/main" val="2524787196"/>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EXISTS or NOT EXISTS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EXISTS operator tests for the existence of rows in the results set of the subquery. If a subquery row value is found, EXISTS subquery is TRUE and in this case NOT EXISTS subquery is FALSE.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2027872"/>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b="1"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p>
          <a:p>
            <a:pPr marL="342900" indent="-342900">
              <a:buFont typeface="+mj-lt"/>
              <a:buAutoNum type="arabicPeriod"/>
            </a:pPr>
            <a:endParaRPr lang="en-US"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NOT</a:t>
            </a:r>
            <a:r>
              <a:rPr lang="en-US" b="1" dirty="0" smtClean="0">
                <a:latin typeface="Arial" panose="020B0604020202020204" pitchFamily="34" charset="0"/>
                <a:cs typeface="Arial" panose="020B0604020202020204" pitchFamily="34" charset="0"/>
              </a:rPr>
              <a:t> </a:t>
            </a:r>
            <a:r>
              <a:rPr lang="en-US" b="1" dirty="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4467614"/>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Correlated </a:t>
            </a:r>
            <a:r>
              <a:rPr lang="en-IN" sz="4800" b="0" i="0" dirty="0" smtClean="0">
                <a:solidFill>
                  <a:srgbClr val="DC525C"/>
                </a:solidFill>
                <a:latin typeface="Segoe UI Light" panose="020B0502040204020203" pitchFamily="34" charset="0"/>
                <a:cs typeface="Segoe UI Light" panose="020B0502040204020203" pitchFamily="34" charset="0"/>
              </a:rPr>
              <a:t>Subquery</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76387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Correlated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correlated subquery (</a:t>
            </a:r>
            <a:r>
              <a:rPr lang="en-IN" b="1" dirty="0">
                <a:latin typeface="Arial" panose="020B0604020202020204" pitchFamily="34" charset="0"/>
                <a:cs typeface="Arial" panose="020B0604020202020204" pitchFamily="34" charset="0"/>
              </a:rPr>
              <a:t>also known as a synchronized subquery</a:t>
            </a:r>
            <a:r>
              <a:rPr lang="en-IN" dirty="0">
                <a:latin typeface="Arial" panose="020B0604020202020204" pitchFamily="34" charset="0"/>
                <a:cs typeface="Arial" panose="020B0604020202020204" pitchFamily="34" charset="0"/>
              </a:rPr>
              <a:t>) is a subquery that uses values from the outer query. The subquery is evaluated once for each row processed by the outer query.</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41401"/>
            <a:ext cx="8991600" cy="3949799"/>
          </a:xfrm>
          <a:prstGeom prst="rect">
            <a:avLst/>
          </a:prstGeom>
        </p:spPr>
        <p:txBody>
          <a:bodyPr wrap="square">
            <a:spAutoFit/>
          </a:bodyPr>
          <a:lstStyle/>
          <a:p>
            <a:r>
              <a:rPr lang="en-IN" sz="1600" dirty="0" smtClean="0">
                <a:latin typeface="Arial" panose="020B0604020202020204" pitchFamily="34" charset="0"/>
                <a:cs typeface="Arial" panose="020B0604020202020204" pitchFamily="34" charset="0"/>
              </a:rPr>
              <a:t>Following query find </a:t>
            </a:r>
            <a:r>
              <a:rPr lang="en-IN" sz="1600" dirty="0">
                <a:latin typeface="Arial" panose="020B0604020202020204" pitchFamily="34" charset="0"/>
                <a:cs typeface="Arial" panose="020B0604020202020204" pitchFamily="34" charset="0"/>
              </a:rPr>
              <a:t>all employees who earn more than the average salary in their department.</a:t>
            </a:r>
          </a:p>
          <a:p>
            <a:pPr marL="342900" indent="-342900">
              <a:buFont typeface="+mj-lt"/>
              <a:buAutoNum type="arabicPeriod"/>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ORDER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DEPTNO;</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ENAME, SAL, JOB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JOB,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&lt;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GROUP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E.JOB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GROUP BY JOB;</a:t>
            </a:r>
          </a:p>
          <a:p>
            <a:pPr marL="285750" indent="-285750">
              <a:buFont typeface="Arial" panose="020B0604020202020204" pitchFamily="34" charset="0"/>
              <a:buChar char="•"/>
            </a:pPr>
            <a:endParaRPr lang="en-IN" sz="1600" baseline="30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b="1" dirty="0">
                <a:solidFill>
                  <a:srgbClr val="E0D612"/>
                </a:solidFill>
                <a:latin typeface="Arial" panose="020B0604020202020204" pitchFamily="34" charset="0"/>
                <a:cs typeface="Arial" panose="020B0604020202020204" pitchFamily="34" charset="0"/>
              </a:rPr>
              <a:t>EXISTS</a:t>
            </a:r>
            <a:r>
              <a:rPr lang="en-IN" sz="1600" b="1" dirty="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(Intersect)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US" sz="1600" b="1" dirty="0">
                <a:solidFill>
                  <a:srgbClr val="E0D612"/>
                </a:solidFill>
                <a:latin typeface="Arial" panose="020B0604020202020204" pitchFamily="34" charset="0"/>
                <a:cs typeface="Arial" panose="020B0604020202020204" pitchFamily="34" charset="0"/>
              </a:rPr>
              <a:t>NOT</a:t>
            </a:r>
            <a:r>
              <a:rPr lang="en-US" sz="1600" b="1" dirty="0">
                <a:latin typeface="Arial" panose="020B0604020202020204" pitchFamily="34" charset="0"/>
                <a:cs typeface="Arial" panose="020B0604020202020204" pitchFamily="34" charset="0"/>
              </a:rPr>
              <a:t> </a:t>
            </a:r>
            <a:r>
              <a:rPr lang="en-IN" sz="1600" b="1" dirty="0" smtClean="0">
                <a:solidFill>
                  <a:srgbClr val="E0D612"/>
                </a:solidFill>
                <a:latin typeface="Arial" panose="020B0604020202020204" pitchFamily="34" charset="0"/>
                <a:cs typeface="Arial" panose="020B0604020202020204" pitchFamily="34" charset="0"/>
              </a:rPr>
              <a:t>EXISTS</a:t>
            </a:r>
            <a:r>
              <a:rPr lang="en-IN" sz="1600" b="1"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4750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JOINS</a:t>
            </a:r>
          </a:p>
        </p:txBody>
      </p:sp>
    </p:spTree>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762000"/>
            <a:ext cx="8839200" cy="3352800"/>
          </a:xfrm>
          <a:prstGeom prst="rect">
            <a:avLst/>
          </a:prstGeom>
          <a:solidFill>
            <a:schemeClr val="bg1"/>
          </a:solidFill>
        </p:spPr>
        <p:txBody>
          <a:bodyPr>
            <a:noAutofit/>
          </a:bodyPr>
          <a:lstStyle/>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JOINS</a:t>
            </a:r>
            <a:r>
              <a:rPr lang="en-US" sz="2800" dirty="0" smtClean="0">
                <a:latin typeface="Arial" pitchFamily="34" charset="0"/>
                <a:cs typeface="Arial" pitchFamily="34" charset="0"/>
              </a:rPr>
              <a:t> are used to </a:t>
            </a:r>
            <a:r>
              <a:rPr lang="en-US" sz="3600" b="1" dirty="0" smtClean="0">
                <a:latin typeface="Arial" pitchFamily="34" charset="0"/>
                <a:cs typeface="Arial" pitchFamily="34" charset="0"/>
              </a:rPr>
              <a:t>retrieve data from multiple tables</a:t>
            </a:r>
            <a:r>
              <a:rPr lang="en-US" sz="2800" dirty="0" smtClean="0">
                <a:latin typeface="Arial" pitchFamily="34" charset="0"/>
                <a:cs typeface="Arial" pitchFamily="34" charset="0"/>
              </a:rPr>
              <a:t>.</a:t>
            </a:r>
          </a:p>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a:t>
            </a:r>
            <a:r>
              <a:rPr lang="en-US" sz="2800" dirty="0" smtClean="0">
                <a:latin typeface="Arial" pitchFamily="34" charset="0"/>
                <a:cs typeface="Arial" pitchFamily="34" charset="0"/>
              </a:rPr>
              <a:t> is performed whenever </a:t>
            </a:r>
            <a:r>
              <a:rPr lang="en-US" sz="2800" b="1" dirty="0" smtClean="0">
                <a:latin typeface="Arial" pitchFamily="34" charset="0"/>
                <a:cs typeface="Arial" pitchFamily="34" charset="0"/>
              </a:rPr>
              <a:t>two or more tables </a:t>
            </a:r>
            <a:r>
              <a:rPr lang="en-US" sz="2800" dirty="0" smtClean="0">
                <a:latin typeface="Arial" pitchFamily="34" charset="0"/>
                <a:cs typeface="Arial" pitchFamily="34" charset="0"/>
              </a:rPr>
              <a:t>are joined in a SQL statement.</a:t>
            </a: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590800"/>
            <a:ext cx="8839200" cy="914400"/>
          </a:xfrm>
          <a:prstGeom prst="rect">
            <a:avLst/>
          </a:prstGeom>
        </p:spPr>
        <p:txBody>
          <a:bodyPr>
            <a:normAutofit/>
          </a:bodyPr>
          <a:lstStyle/>
          <a:p>
            <a:pPr lvl="0" algn="ctr">
              <a:spcBef>
                <a:spcPct val="0"/>
              </a:spcBef>
              <a:defRPr/>
            </a:pPr>
            <a:endParaRPr kumimoji="0" lang="en-US" sz="3600" b="1" i="1" u="none" strike="noStrike" kern="1200" cap="none" spc="0" normalizeH="0" baseline="0" noProof="0" dirty="0" smtClean="0">
              <a:ln>
                <a:noFill/>
              </a:ln>
              <a:effectLst/>
              <a:uLnTx/>
              <a:uFillTx/>
              <a:latin typeface="Arial" pitchFamily="34" charset="0"/>
              <a:cs typeface="Arial" pitchFamily="34" charset="0"/>
            </a:endParaRPr>
          </a:p>
        </p:txBody>
      </p:sp>
      <p:sp>
        <p:nvSpPr>
          <p:cNvPr id="4" name="Rectangle 3"/>
          <p:cNvSpPr/>
          <p:nvPr/>
        </p:nvSpPr>
        <p:spPr>
          <a:xfrm>
            <a:off x="152400" y="726281"/>
            <a:ext cx="8839200" cy="5509200"/>
          </a:xfrm>
          <a:prstGeom prst="rect">
            <a:avLst/>
          </a:prstGeom>
          <a:solidFill>
            <a:schemeClr val="bg1"/>
          </a:solidFill>
        </p:spPr>
        <p:txBody>
          <a:bodyPr wrap="square">
            <a:spAutoFit/>
          </a:bodyPr>
          <a:lstStyle/>
          <a:p>
            <a:r>
              <a:rPr lang="en-US" sz="2800" b="1" u="sng" dirty="0" smtClean="0">
                <a:latin typeface="Arial" pitchFamily="34" charset="0"/>
                <a:cs typeface="Arial" pitchFamily="34" charset="0"/>
              </a:rPr>
              <a:t>Atomicity</a:t>
            </a:r>
            <a:r>
              <a:rPr lang="en-US" sz="2400" dirty="0" smtClean="0">
                <a:latin typeface="Arial" pitchFamily="34" charset="0"/>
                <a:cs typeface="Arial" pitchFamily="34" charset="0"/>
              </a:rPr>
              <a:t>. In a transaction involving two or more separate</a:t>
            </a:r>
            <a:r>
              <a:rPr lang="en-US" sz="2400" dirty="0" smtClean="0"/>
              <a:t> </a:t>
            </a:r>
            <a:r>
              <a:rPr lang="en-US" sz="2400" dirty="0" smtClean="0">
                <a:latin typeface="Arial" pitchFamily="34" charset="0"/>
                <a:cs typeface="Arial" pitchFamily="34" charset="0"/>
              </a:rPr>
              <a:t>pieces of information, either all of the pieces are committed or none are.</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Consistency</a:t>
            </a:r>
            <a:r>
              <a:rPr lang="en-US" sz="2400" dirty="0" smtClean="0">
                <a:latin typeface="Arial" pitchFamily="34" charset="0"/>
                <a:cs typeface="Arial" pitchFamily="34" charset="0"/>
              </a:rPr>
              <a:t>. A transaction either creates a new and valid state of data, or, if any failure occurs, returns all data to its state before the transaction was started.</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Isolation</a:t>
            </a:r>
            <a:r>
              <a:rPr lang="en-US" sz="2400" dirty="0" smtClean="0">
                <a:latin typeface="Arial" pitchFamily="34" charset="0"/>
                <a:cs typeface="Arial" pitchFamily="34" charset="0"/>
              </a:rPr>
              <a:t>. A transaction in process and not yet committed must remain isolated from any other transaction.</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Durability</a:t>
            </a:r>
            <a:r>
              <a:rPr lang="en-US" sz="2400" dirty="0" smtClean="0">
                <a:latin typeface="Arial" pitchFamily="34" charset="0"/>
                <a:cs typeface="Arial" pitchFamily="34" charset="0"/>
              </a:rPr>
              <a:t>. Committed data is saved by the system such that, even in the event of a failure and system restart, the data is available in its correct state.</a:t>
            </a:r>
            <a:endParaRPr lang="en-US" sz="2400" dirty="0">
              <a:latin typeface="Arial" pitchFamily="34" charset="0"/>
              <a:cs typeface="Arial" pitchFamily="34" charset="0"/>
            </a:endParaRP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smtClean="0">
                <a:solidFill>
                  <a:schemeClr val="bg1">
                    <a:lumMod val="95000"/>
                  </a:schemeClr>
                </a:solidFill>
                <a:latin typeface="Arial" panose="020B0604020202020204" pitchFamily="34" charset="0"/>
                <a:cs typeface="Arial" panose="020B0604020202020204" pitchFamily="34" charset="0"/>
              </a:rPr>
              <a:t>ACID properties of transactions</a:t>
            </a:r>
            <a:endParaRPr lang="en-IN" sz="3600" dirty="0">
              <a:solidFill>
                <a:schemeClr val="bg1"/>
              </a:solidFill>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38200"/>
            <a:ext cx="8839200" cy="3477875"/>
          </a:xfrm>
          <a:prstGeom prst="rect">
            <a:avLst/>
          </a:prstGeom>
        </p:spPr>
        <p:txBody>
          <a:bodyPr wrap="square">
            <a:spAutoFit/>
          </a:bodyPr>
          <a:lstStyle/>
          <a:p>
            <a:pPr marL="285750" lvl="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Cartesian or </a:t>
            </a:r>
            <a:r>
              <a:rPr lang="en-US" sz="2000" dirty="0" smtClean="0">
                <a:solidFill>
                  <a:srgbClr val="005E74"/>
                </a:solidFill>
                <a:latin typeface="Arial" pitchFamily="34" charset="0"/>
                <a:cs typeface="Arial" pitchFamily="34" charset="0"/>
              </a:rPr>
              <a:t>Product Join </a:t>
            </a:r>
            <a:r>
              <a:rPr lang="en-US" sz="2000" dirty="0">
                <a:solidFill>
                  <a:srgbClr val="005E74"/>
                </a:solidFill>
              </a:rPr>
              <a:t>– </a:t>
            </a:r>
            <a:r>
              <a:rPr lang="en-US" sz="2000" dirty="0" smtClean="0">
                <a:solidFill>
                  <a:srgbClr val="005E74"/>
                </a:solidFill>
                <a:latin typeface="Arial" pitchFamily="34" charset="0"/>
                <a:cs typeface="Arial" pitchFamily="34" charset="0"/>
              </a:rPr>
              <a:t>Cross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rPr>
              <a:t>Equijoin – Inner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Natural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Simple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Outer Join </a:t>
            </a:r>
            <a:r>
              <a:rPr lang="en-US" sz="2000" dirty="0">
                <a:solidFill>
                  <a:srgbClr val="005E74"/>
                </a:solidFill>
              </a:rPr>
              <a:t>– Right Outer Join, Left Outer </a:t>
            </a:r>
            <a:r>
              <a:rPr lang="en-US" sz="2000" dirty="0" smtClean="0">
                <a:solidFill>
                  <a:srgbClr val="005E74"/>
                </a:solidFill>
              </a:rPr>
              <a:t>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Self Join</a:t>
            </a:r>
            <a:endParaRPr lang="en-US" sz="2000" dirty="0">
              <a:solidFill>
                <a:srgbClr val="005E74"/>
              </a:solidFill>
              <a:latin typeface="Arial" pitchFamily="34" charset="0"/>
              <a:cs typeface="Arial" pitchFamily="34" charset="0"/>
            </a:endParaRPr>
          </a:p>
        </p:txBody>
      </p:sp>
    </p:spTree>
    <p:extLst>
      <p:ext uri="{BB962C8B-B14F-4D97-AF65-F5344CB8AC3E}">
        <p14:creationId xmlns:p14="http://schemas.microsoft.com/office/powerpoint/2010/main" val="1076667074"/>
      </p:ext>
    </p:extLst>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600200"/>
            <a:ext cx="8991600" cy="400110"/>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a:t>
            </a:r>
          </a:p>
        </p:txBody>
      </p:sp>
      <p:pic>
        <p:nvPicPr>
          <p:cNvPr id="26" name="Picture 25"/>
          <p:cNvPicPr>
            <a:picLocks noChangeAspect="1"/>
          </p:cNvPicPr>
          <p:nvPr/>
        </p:nvPicPr>
        <p:blipFill>
          <a:blip r:embed="rId2"/>
          <a:stretch>
            <a:fillRect/>
          </a:stretch>
        </p:blipFill>
        <p:spPr>
          <a:xfrm>
            <a:off x="228600" y="2554307"/>
            <a:ext cx="8220075" cy="1543050"/>
          </a:xfrm>
          <a:prstGeom prst="rect">
            <a:avLst/>
          </a:prstGeom>
        </p:spPr>
      </p:pic>
    </p:spTree>
    <p:extLst>
      <p:ext uri="{BB962C8B-B14F-4D97-AF65-F5344CB8AC3E}">
        <p14:creationId xmlns:p14="http://schemas.microsoft.com/office/powerpoint/2010/main" val="2765306214"/>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524000"/>
            <a:ext cx="8991600" cy="400110"/>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a:t>
            </a:r>
          </a:p>
        </p:txBody>
      </p:sp>
      <p:sp>
        <p:nvSpPr>
          <p:cNvPr id="8" name="Rectangle 7"/>
          <p:cNvSpPr/>
          <p:nvPr/>
        </p:nvSpPr>
        <p:spPr>
          <a:xfrm>
            <a:off x="162296" y="1981200"/>
            <a:ext cx="8819408" cy="104644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anose="020B0604020202020204" pitchFamily="34" charset="0"/>
                <a:ea typeface="Times New Roman" panose="02020603050405020304" pitchFamily="18" charset="0"/>
              </a:rPr>
              <a:t> * </a:t>
            </a:r>
            <a:r>
              <a:rPr lang="en-US" dirty="0">
                <a:solidFill>
                  <a:srgbClr val="0077AA"/>
                </a:solidFill>
                <a:latin typeface="Arial" panose="020B0604020202020204" pitchFamily="34" charset="0"/>
                <a:ea typeface="Times New Roman" panose="02020603050405020304" pitchFamily="18" charset="0"/>
              </a:rPr>
              <a:t>FROM</a:t>
            </a:r>
            <a:r>
              <a:rPr lang="en-US" dirty="0" smtClean="0">
                <a:latin typeface="Arial" panose="020B0604020202020204" pitchFamily="34" charset="0"/>
                <a:ea typeface="Times New Roman" panose="02020603050405020304" pitchFamily="18" charset="0"/>
              </a:rPr>
              <a:t> MENUCARD, SOFTDRINK;</a:t>
            </a:r>
          </a:p>
          <a:p>
            <a:pPr marL="285750" indent="-285750">
              <a:buFont typeface="Arial" panose="020B0604020202020204" pitchFamily="34" charset="0"/>
              <a:buChar char="•"/>
            </a:pPr>
            <a:endParaRPr lang="en-US" sz="800" dirty="0" smtClean="0">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t> M.NAME, S.NAME, M.RATE, S.RATE, M.RATE + S.RATE AS "TOTAL" </a:t>
            </a:r>
            <a:r>
              <a:rPr lang="en-US" dirty="0">
                <a:solidFill>
                  <a:srgbClr val="0077AA"/>
                </a:solidFill>
                <a:latin typeface="Arial" panose="020B0604020202020204" pitchFamily="34" charset="0"/>
                <a:ea typeface="Times New Roman" panose="02020603050405020304" pitchFamily="18" charset="0"/>
              </a:rPr>
              <a:t>FROM</a:t>
            </a:r>
            <a:r>
              <a:rPr lang="en-US" dirty="0" smtClean="0"/>
              <a:t> MENUCARD M, SOFTDRINK S;</a:t>
            </a:r>
            <a:endParaRPr lang="en-US" dirty="0"/>
          </a:p>
        </p:txBody>
      </p:sp>
      <p:pic>
        <p:nvPicPr>
          <p:cNvPr id="13" name="Picture 12"/>
          <p:cNvPicPr>
            <a:picLocks noChangeAspect="1"/>
          </p:cNvPicPr>
          <p:nvPr/>
        </p:nvPicPr>
        <p:blipFill>
          <a:blip r:embed="rId2"/>
          <a:stretch>
            <a:fillRect/>
          </a:stretch>
        </p:blipFill>
        <p:spPr>
          <a:xfrm>
            <a:off x="76200" y="3124200"/>
            <a:ext cx="4145478" cy="3185114"/>
          </a:xfrm>
          <a:prstGeom prst="rect">
            <a:avLst/>
          </a:prstGeom>
        </p:spPr>
      </p:pic>
      <p:pic>
        <p:nvPicPr>
          <p:cNvPr id="14" name="Picture 13"/>
          <p:cNvPicPr>
            <a:picLocks noChangeAspect="1"/>
          </p:cNvPicPr>
          <p:nvPr/>
        </p:nvPicPr>
        <p:blipFill>
          <a:blip r:embed="rId3"/>
          <a:stretch>
            <a:fillRect/>
          </a:stretch>
        </p:blipFill>
        <p:spPr>
          <a:xfrm>
            <a:off x="4724400" y="3098892"/>
            <a:ext cx="3962400" cy="3321424"/>
          </a:xfrm>
          <a:prstGeom prst="rect">
            <a:avLst/>
          </a:prstGeom>
        </p:spPr>
      </p:pic>
    </p:spTree>
    <p:extLst>
      <p:ext uri="{BB962C8B-B14F-4D97-AF65-F5344CB8AC3E}">
        <p14:creationId xmlns:p14="http://schemas.microsoft.com/office/powerpoint/2010/main" val="1308689304"/>
      </p:ext>
    </p:extLst>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396116" cy="575075"/>
          </a:xfrm>
          <a:prstGeom prst="rect">
            <a:avLst/>
          </a:prstGeom>
        </p:spPr>
      </p:pic>
      <p:sp>
        <p:nvSpPr>
          <p:cNvPr id="8" name="Rectangle 7"/>
          <p:cNvSpPr/>
          <p:nvPr/>
        </p:nvSpPr>
        <p:spPr>
          <a:xfrm>
            <a:off x="162296" y="838200"/>
            <a:ext cx="8819408" cy="646331"/>
          </a:xfrm>
          <a:prstGeom prst="rect">
            <a:avLst/>
          </a:prstGeom>
        </p:spPr>
        <p:txBody>
          <a:bodyPr wrap="square">
            <a:spAutoFit/>
          </a:bodyPr>
          <a:lstStyle/>
          <a:p>
            <a:pPr marL="285750" indent="-285750">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t> NAME, COUNT(*) "TOTAL EMPLOYEES", RATE * COUNT(*) "TOTAL COST" </a:t>
            </a:r>
            <a:r>
              <a:rPr lang="en-US" dirty="0">
                <a:solidFill>
                  <a:srgbClr val="0077AA"/>
                </a:solidFill>
                <a:latin typeface="Arial" panose="020B0604020202020204" pitchFamily="34" charset="0"/>
                <a:ea typeface="Times New Roman" panose="02020603050405020304" pitchFamily="18" charset="0"/>
              </a:rPr>
              <a:t>FROM</a:t>
            </a:r>
            <a:r>
              <a:rPr lang="en-US" dirty="0" smtClean="0"/>
              <a:t> N2EMPLOYEE, SOFTDRINK GROUP BY NAME;</a:t>
            </a:r>
            <a:endParaRPr lang="en-US" dirty="0"/>
          </a:p>
        </p:txBody>
      </p:sp>
      <p:pic>
        <p:nvPicPr>
          <p:cNvPr id="11" name="Picture 10"/>
          <p:cNvPicPr>
            <a:picLocks noChangeAspect="1"/>
          </p:cNvPicPr>
          <p:nvPr/>
        </p:nvPicPr>
        <p:blipFill>
          <a:blip r:embed="rId3"/>
          <a:stretch>
            <a:fillRect/>
          </a:stretch>
        </p:blipFill>
        <p:spPr>
          <a:xfrm>
            <a:off x="209684" y="1600200"/>
            <a:ext cx="6619504" cy="1759395"/>
          </a:xfrm>
          <a:prstGeom prst="rect">
            <a:avLst/>
          </a:prstGeom>
        </p:spPr>
      </p:pic>
      <p:sp>
        <p:nvSpPr>
          <p:cNvPr id="2" name="Rectangle 1"/>
          <p:cNvSpPr/>
          <p:nvPr/>
        </p:nvSpPr>
        <p:spPr>
          <a:xfrm>
            <a:off x="209684" y="3505200"/>
            <a:ext cx="8629516"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t> NAME, TYPE, COST </a:t>
            </a:r>
            <a:r>
              <a:rPr lang="en-US" dirty="0">
                <a:solidFill>
                  <a:srgbClr val="0077AA"/>
                </a:solidFill>
                <a:latin typeface="Arial" panose="020B0604020202020204" pitchFamily="34" charset="0"/>
                <a:ea typeface="Times New Roman" panose="02020603050405020304" pitchFamily="18" charset="0"/>
              </a:rPr>
              <a:t>FROM</a:t>
            </a:r>
            <a:r>
              <a:rPr lang="en-US" dirty="0" smtClean="0"/>
              <a:t> BOOK, AVAILABLEIN;</a:t>
            </a:r>
            <a:endParaRPr lang="en-US" dirty="0"/>
          </a:p>
        </p:txBody>
      </p:sp>
      <p:pic>
        <p:nvPicPr>
          <p:cNvPr id="5" name="Picture 4"/>
          <p:cNvPicPr>
            <a:picLocks noChangeAspect="1"/>
          </p:cNvPicPr>
          <p:nvPr/>
        </p:nvPicPr>
        <p:blipFill>
          <a:blip r:embed="rId4"/>
          <a:stretch>
            <a:fillRect/>
          </a:stretch>
        </p:blipFill>
        <p:spPr>
          <a:xfrm>
            <a:off x="224527" y="3954128"/>
            <a:ext cx="3356873" cy="2675271"/>
          </a:xfrm>
          <a:prstGeom prst="rect">
            <a:avLst/>
          </a:prstGeom>
        </p:spPr>
      </p:pic>
    </p:spTree>
    <p:extLst>
      <p:ext uri="{BB962C8B-B14F-4D97-AF65-F5344CB8AC3E}">
        <p14:creationId xmlns:p14="http://schemas.microsoft.com/office/powerpoint/2010/main" val="3515033859"/>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Cross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21523"/>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CROSS JOIN produced a result set which is the product of rows of two associated tables when no WHERE clause is used with CROSS JOIN. In this join, the result set appeared by multiplying each row of the first table with all rows in the second table if no condition introduced with CROSS JOIN.</a:t>
            </a:r>
          </a:p>
        </p:txBody>
      </p:sp>
      <p:sp>
        <p:nvSpPr>
          <p:cNvPr id="7" name="Rectangle 6"/>
          <p:cNvSpPr/>
          <p:nvPr/>
        </p:nvSpPr>
        <p:spPr>
          <a:xfrm>
            <a:off x="76200" y="1916923"/>
            <a:ext cx="9067800" cy="707886"/>
          </a:xfrm>
          <a:prstGeom prst="rect">
            <a:avLst/>
          </a:prstGeom>
        </p:spPr>
        <p:txBody>
          <a:bodyPr wrap="square">
            <a:spAutoFit/>
          </a:bodyPr>
          <a:lstStyle/>
          <a:p>
            <a:r>
              <a:rPr lang="en-US" sz="2000" dirty="0">
                <a:solidFill>
                  <a:srgbClr val="0077AA"/>
                </a:solidFill>
                <a:latin typeface="Liberation Mono"/>
              </a:rPr>
              <a:t>SELECT column-list from &lt;table_references&gt; CROSS </a:t>
            </a:r>
            <a:r>
              <a:rPr lang="en-US" sz="2000" dirty="0" smtClean="0">
                <a:solidFill>
                  <a:srgbClr val="0077AA"/>
                </a:solidFill>
                <a:latin typeface="Liberation Mono"/>
              </a:rPr>
              <a:t>JOIN &lt;</a:t>
            </a:r>
            <a:r>
              <a:rPr lang="en-US" sz="2000" dirty="0">
                <a:solidFill>
                  <a:srgbClr val="0077AA"/>
                </a:solidFill>
                <a:latin typeface="Liberation Mono"/>
              </a:rPr>
              <a:t>table_references&gt;</a:t>
            </a:r>
          </a:p>
        </p:txBody>
      </p:sp>
      <p:sp>
        <p:nvSpPr>
          <p:cNvPr id="10" name="Rectangle 9"/>
          <p:cNvSpPr/>
          <p:nvPr/>
        </p:nvSpPr>
        <p:spPr>
          <a:xfrm>
            <a:off x="162296" y="2667000"/>
            <a:ext cx="6030305" cy="369332"/>
          </a:xfrm>
          <a:prstGeom prst="rect">
            <a:avLst/>
          </a:prstGeom>
        </p:spPr>
        <p:txBody>
          <a:bodyPr wrap="non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t> *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US" dirty="0" smtClean="0"/>
              <a:t>BOOK</a:t>
            </a:r>
            <a:r>
              <a:rPr lang="en-IN" dirty="0" smtClean="0">
                <a:solidFill>
                  <a:srgbClr val="E0D612"/>
                </a:solidFill>
                <a:latin typeface="Arial" panose="020B0604020202020204" pitchFamily="34" charset="0"/>
                <a:cs typeface="Arial" panose="020B0604020202020204" pitchFamily="34" charset="0"/>
              </a:rPr>
              <a:t> CROSS</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US" dirty="0" smtClean="0"/>
              <a:t> AVAILABLEIN;</a:t>
            </a:r>
            <a:endParaRPr lang="en-US" dirty="0"/>
          </a:p>
        </p:txBody>
      </p:sp>
      <p:pic>
        <p:nvPicPr>
          <p:cNvPr id="11" name="Picture 10"/>
          <p:cNvPicPr>
            <a:picLocks noChangeAspect="1"/>
          </p:cNvPicPr>
          <p:nvPr/>
        </p:nvPicPr>
        <p:blipFill>
          <a:blip r:embed="rId2"/>
          <a:stretch>
            <a:fillRect/>
          </a:stretch>
        </p:blipFill>
        <p:spPr>
          <a:xfrm>
            <a:off x="181098" y="3124200"/>
            <a:ext cx="3705102" cy="3598862"/>
          </a:xfrm>
          <a:prstGeom prst="rect">
            <a:avLst/>
          </a:prstGeom>
        </p:spPr>
      </p:pic>
    </p:spTree>
    <p:extLst>
      <p:ext uri="{BB962C8B-B14F-4D97-AF65-F5344CB8AC3E}">
        <p14:creationId xmlns:p14="http://schemas.microsoft.com/office/powerpoint/2010/main" val="3247180374"/>
      </p:ext>
    </p:extLst>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 WHERE table1.column-name = table2.column-name</a:t>
            </a:r>
          </a:p>
        </p:txBody>
      </p:sp>
      <p:pic>
        <p:nvPicPr>
          <p:cNvPr id="26" name="Picture 25"/>
          <p:cNvPicPr>
            <a:picLocks noChangeAspect="1"/>
          </p:cNvPicPr>
          <p:nvPr/>
        </p:nvPicPr>
        <p:blipFill>
          <a:blip r:embed="rId2"/>
          <a:stretch>
            <a:fillRect/>
          </a:stretch>
        </p:blipFill>
        <p:spPr>
          <a:xfrm>
            <a:off x="252412" y="3581400"/>
            <a:ext cx="8639175" cy="1743075"/>
          </a:xfrm>
          <a:prstGeom prst="rect">
            <a:avLst/>
          </a:prstGeom>
        </p:spPr>
      </p:pic>
    </p:spTree>
    <p:extLst>
      <p:ext uri="{BB962C8B-B14F-4D97-AF65-F5344CB8AC3E}">
        <p14:creationId xmlns:p14="http://schemas.microsoft.com/office/powerpoint/2010/main" val="1669231532"/>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 WHERE table1.column-name = table2.column-name</a:t>
            </a:r>
          </a:p>
        </p:txBody>
      </p:sp>
      <p:sp>
        <p:nvSpPr>
          <p:cNvPr id="3" name="Rectangle 2"/>
          <p:cNvSpPr/>
          <p:nvPr/>
        </p:nvSpPr>
        <p:spPr>
          <a:xfrm>
            <a:off x="228600" y="2669113"/>
            <a:ext cx="87630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t> * </a:t>
            </a:r>
            <a:r>
              <a:rPr lang="en-US" dirty="0">
                <a:solidFill>
                  <a:srgbClr val="0077AA"/>
                </a:solidFill>
                <a:latin typeface="Arial" panose="020B0604020202020204" pitchFamily="34" charset="0"/>
                <a:ea typeface="Times New Roman" panose="02020603050405020304" pitchFamily="18" charset="0"/>
              </a:rPr>
              <a:t>FROM</a:t>
            </a:r>
            <a:r>
              <a:rPr lang="en-US" dirty="0" smtClean="0"/>
              <a:t> EMPLOYEE E, ADDRESS A </a:t>
            </a:r>
            <a:r>
              <a:rPr lang="en-US" dirty="0">
                <a:solidFill>
                  <a:srgbClr val="E0D612"/>
                </a:solidFill>
                <a:latin typeface="Arial" panose="020B0604020202020204" pitchFamily="34" charset="0"/>
                <a:cs typeface="Arial" panose="020B0604020202020204" pitchFamily="34" charset="0"/>
              </a:rPr>
              <a:t>WHERE</a:t>
            </a:r>
            <a:r>
              <a:rPr lang="en-US" dirty="0" smtClean="0"/>
              <a:t> E.ID = A.EMPLOYEEID;</a:t>
            </a:r>
            <a:endParaRPr lang="en-US" dirty="0"/>
          </a:p>
        </p:txBody>
      </p:sp>
      <p:pic>
        <p:nvPicPr>
          <p:cNvPr id="2" name="Picture 1"/>
          <p:cNvPicPr>
            <a:picLocks noChangeAspect="1"/>
          </p:cNvPicPr>
          <p:nvPr/>
        </p:nvPicPr>
        <p:blipFill>
          <a:blip r:embed="rId2"/>
          <a:stretch>
            <a:fillRect/>
          </a:stretch>
        </p:blipFill>
        <p:spPr>
          <a:xfrm>
            <a:off x="228600" y="3200400"/>
            <a:ext cx="8382000" cy="3063222"/>
          </a:xfrm>
          <a:prstGeom prst="rect">
            <a:avLst/>
          </a:prstGeom>
        </p:spPr>
      </p:pic>
    </p:spTree>
    <p:extLst>
      <p:ext uri="{BB962C8B-B14F-4D97-AF65-F5344CB8AC3E}">
        <p14:creationId xmlns:p14="http://schemas.microsoft.com/office/powerpoint/2010/main" val="2999391625"/>
      </p:ext>
    </p:extLst>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763000" cy="830997"/>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how many employees are working from every department?</a:t>
            </a:r>
          </a:p>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the department name where less the 3 employees </a:t>
            </a:r>
            <a:r>
              <a:rPr lang="en-IN" sz="1600" smtClean="0">
                <a:latin typeface="Calibri" panose="020F0502020204030204" pitchFamily="34" charset="0"/>
                <a:cs typeface="Calibri" panose="020F0502020204030204" pitchFamily="34" charset="0"/>
              </a:rPr>
              <a:t>are working?</a:t>
            </a:r>
          </a:p>
          <a:p>
            <a:pPr marL="285750" indent="-285750">
              <a:buFont typeface="Arial" panose="020B0604020202020204" pitchFamily="34" charset="0"/>
              <a:buChar char="•"/>
            </a:pPr>
            <a:endParaRPr lang="en-IN" sz="1600" dirty="0">
              <a:latin typeface="Calibri" panose="020F0502020204030204" pitchFamily="34" charset="0"/>
              <a:cs typeface="Calibri" panose="020F0502020204030204" pitchFamily="34" charset="0"/>
            </a:endParaRPr>
          </a:p>
        </p:txBody>
      </p:sp>
      <p:sp>
        <p:nvSpPr>
          <p:cNvPr id="3" name="Oval 2"/>
          <p:cNvSpPr/>
          <p:nvPr/>
        </p:nvSpPr>
        <p:spPr>
          <a:xfrm>
            <a:off x="304800" y="4343400"/>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2057400" y="4343400"/>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3810000" y="4343400"/>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715000" y="4343400"/>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04800" y="1253698"/>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057400" y="1253698"/>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562600" y="1253698"/>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7315200" y="1253698"/>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a:off x="3962400" y="1828800"/>
            <a:ext cx="1385455"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2076063"/>
      </p:ext>
    </p:extLst>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85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5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ON condition and USING Attribute</a:t>
            </a:r>
          </a:p>
        </p:txBody>
      </p:sp>
      <p:sp>
        <p:nvSpPr>
          <p:cNvPr id="3" name="Rectangle 2"/>
          <p:cNvSpPr/>
          <p:nvPr/>
        </p:nvSpPr>
        <p:spPr>
          <a:xfrm>
            <a:off x="142504" y="228600"/>
            <a:ext cx="8772896" cy="1661993"/>
          </a:xfrm>
          <a:prstGeom prst="rect">
            <a:avLst/>
          </a:prstGeom>
        </p:spPr>
        <p:txBody>
          <a:bodyPr wrap="square">
            <a:spAutoFit/>
          </a:bodyPr>
          <a:lstStyle/>
          <a:p>
            <a:pPr algn="just"/>
            <a:r>
              <a:rPr lang="en-IN" sz="2200" b="1" i="1" dirty="0" smtClean="0">
                <a:solidFill>
                  <a:srgbClr val="DBC04D"/>
                </a:solidFill>
              </a:rPr>
              <a:t>ON Contrition</a:t>
            </a:r>
          </a:p>
          <a:p>
            <a:pPr marL="285750" indent="-285750" algn="just">
              <a:buFont typeface="Arial" panose="020B0604020202020204" pitchFamily="34" charset="0"/>
              <a:buChar char="•"/>
            </a:pPr>
            <a:r>
              <a:rPr lang="en-IN" sz="2000" dirty="0" smtClean="0"/>
              <a:t>When </a:t>
            </a:r>
            <a:r>
              <a:rPr lang="en-IN" sz="2000" dirty="0"/>
              <a:t>this join condition gets applied none of the columns of the relation will get eliminated in the </a:t>
            </a:r>
            <a:r>
              <a:rPr lang="en-IN" sz="2000" dirty="0" smtClean="0"/>
              <a:t>result set.</a:t>
            </a:r>
            <a:endParaRPr lang="en-IN" sz="2000" dirty="0"/>
          </a:p>
          <a:p>
            <a:pPr marL="285750" indent="-285750" algn="just">
              <a:buFont typeface="Arial" panose="020B0604020202020204" pitchFamily="34" charset="0"/>
              <a:buChar char="•"/>
            </a:pPr>
            <a:r>
              <a:rPr lang="en-IN" sz="2000" dirty="0"/>
              <a:t>In order to apply this join condition, on any two tables they need not to have any common column.</a:t>
            </a:r>
          </a:p>
        </p:txBody>
      </p:sp>
      <p:sp>
        <p:nvSpPr>
          <p:cNvPr id="4" name="Rectangle 3"/>
          <p:cNvSpPr/>
          <p:nvPr/>
        </p:nvSpPr>
        <p:spPr>
          <a:xfrm>
            <a:off x="109352" y="3505200"/>
            <a:ext cx="8839200" cy="1661993"/>
          </a:xfrm>
          <a:prstGeom prst="rect">
            <a:avLst/>
          </a:prstGeom>
        </p:spPr>
        <p:txBody>
          <a:bodyPr wrap="square">
            <a:spAutoFit/>
          </a:bodyPr>
          <a:lstStyle/>
          <a:p>
            <a:pPr algn="just"/>
            <a:r>
              <a:rPr lang="en-IN" sz="2000" b="1" i="1" dirty="0" smtClean="0">
                <a:solidFill>
                  <a:srgbClr val="DBC04D"/>
                </a:solidFill>
              </a:rPr>
              <a:t>USING Attribute </a:t>
            </a:r>
            <a:r>
              <a:rPr lang="en-IN" sz="2000" b="1" i="1" dirty="0">
                <a:solidFill>
                  <a:srgbClr val="DBC04D"/>
                </a:solidFill>
              </a:rPr>
              <a:t>Contrition</a:t>
            </a:r>
            <a:endParaRPr lang="en-IN" sz="2000" dirty="0" smtClean="0"/>
          </a:p>
          <a:p>
            <a:pPr marL="342900" indent="-342900" algn="just">
              <a:buFont typeface="Arial" panose="020B0604020202020204" pitchFamily="34" charset="0"/>
              <a:buChar char="•"/>
            </a:pPr>
            <a:r>
              <a:rPr lang="en-IN" sz="2000" dirty="0" smtClean="0"/>
              <a:t>When </a:t>
            </a:r>
            <a:r>
              <a:rPr lang="en-IN" sz="2000" dirty="0"/>
              <a:t>all the common columns are used in the join predicate then the result would be same as Natural join.</a:t>
            </a:r>
          </a:p>
          <a:p>
            <a:pPr marL="342900" indent="-342900" algn="just">
              <a:buFont typeface="Arial" panose="020B0604020202020204" pitchFamily="34" charset="0"/>
              <a:buChar char="•"/>
            </a:pPr>
            <a:r>
              <a:rPr lang="en-IN" sz="2000" dirty="0"/>
              <a:t>In the </a:t>
            </a:r>
            <a:r>
              <a:rPr lang="en-IN" sz="2000" dirty="0" smtClean="0"/>
              <a:t>result set </a:t>
            </a:r>
            <a:r>
              <a:rPr lang="en-IN" sz="2000" dirty="0"/>
              <a:t>of the join the duplicates of the columns used in the predicate gets eliminated.</a:t>
            </a:r>
          </a:p>
        </p:txBody>
      </p:sp>
    </p:spTree>
    <p:extLst>
      <p:ext uri="{BB962C8B-B14F-4D97-AF65-F5344CB8AC3E}">
        <p14:creationId xmlns:p14="http://schemas.microsoft.com/office/powerpoint/2010/main" val="227315212"/>
      </p:ext>
    </p:extLst>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USING &amp; ON clause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3441700"/>
            <a:ext cx="8991600" cy="1292662"/>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USING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USING clause is used if several columns share the same name but you don’t want to join using all of these common columns. </a:t>
            </a:r>
            <a:r>
              <a:rPr lang="en-IN" i="1" dirty="0">
                <a:solidFill>
                  <a:srgbClr val="0083A2"/>
                </a:solidFill>
                <a:latin typeface="Arial" panose="020B0604020202020204" pitchFamily="34" charset="0"/>
                <a:cs typeface="Arial" panose="020B0604020202020204" pitchFamily="34" charset="0"/>
              </a:rPr>
              <a:t>The columns listed in the USING clause can’t have any qualifiers in the </a:t>
            </a:r>
            <a:r>
              <a:rPr lang="en-IN" i="1" dirty="0" smtClean="0">
                <a:solidFill>
                  <a:srgbClr val="0083A2"/>
                </a:solidFill>
                <a:latin typeface="Arial" panose="020B0604020202020204" pitchFamily="34" charset="0"/>
                <a:cs typeface="Arial" panose="020B0604020202020204" pitchFamily="34" charset="0"/>
              </a:rPr>
              <a:t>statement.</a:t>
            </a:r>
            <a:endParaRPr lang="en-IN" i="1" dirty="0">
              <a:solidFill>
                <a:srgbClr val="0083A2"/>
              </a:solidFill>
              <a:latin typeface="Arial" panose="020B0604020202020204" pitchFamily="34" charset="0"/>
              <a:cs typeface="Arial" panose="020B0604020202020204" pitchFamily="34" charset="0"/>
            </a:endParaRPr>
          </a:p>
        </p:txBody>
      </p:sp>
      <p:sp>
        <p:nvSpPr>
          <p:cNvPr id="10" name="Rectangle 9"/>
          <p:cNvSpPr/>
          <p:nvPr/>
        </p:nvSpPr>
        <p:spPr>
          <a:xfrm>
            <a:off x="76200" y="825837"/>
            <a:ext cx="8991600" cy="1015663"/>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ON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ON clause is used to join tables where the column names don’t match in both tables.</a:t>
            </a:r>
          </a:p>
        </p:txBody>
      </p:sp>
      <p:grpSp>
        <p:nvGrpSpPr>
          <p:cNvPr id="23" name="Group 22"/>
          <p:cNvGrpSpPr/>
          <p:nvPr/>
        </p:nvGrpSpPr>
        <p:grpSpPr>
          <a:xfrm>
            <a:off x="762000" y="1600200"/>
            <a:ext cx="8305800" cy="1524000"/>
            <a:chOff x="988180" y="1676400"/>
            <a:chExt cx="8137966" cy="1524000"/>
          </a:xfrm>
        </p:grpSpPr>
        <p:grpSp>
          <p:nvGrpSpPr>
            <p:cNvPr id="13" name="Group 12"/>
            <p:cNvGrpSpPr/>
            <p:nvPr/>
          </p:nvGrpSpPr>
          <p:grpSpPr>
            <a:xfrm>
              <a:off x="988180" y="1828800"/>
              <a:ext cx="6784220" cy="1371600"/>
              <a:chOff x="1149033" y="1752600"/>
              <a:chExt cx="6784220" cy="137160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0" y="1752600"/>
                <a:ext cx="6477000" cy="1371600"/>
              </a:xfrm>
              <a:prstGeom prst="rect">
                <a:avLst/>
              </a:prstGeom>
            </p:spPr>
          </p:pic>
          <p:sp>
            <p:nvSpPr>
              <p:cNvPr id="11" name="Rectangle 10"/>
              <p:cNvSpPr/>
              <p:nvPr/>
            </p:nvSpPr>
            <p:spPr>
              <a:xfrm>
                <a:off x="1149033" y="2636796"/>
                <a:ext cx="6784220"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 name="TextBox 15"/>
            <p:cNvSpPr txBox="1"/>
            <p:nvPr/>
          </p:nvSpPr>
          <p:spPr>
            <a:xfrm>
              <a:off x="6899254" y="16764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18" name="Elbow Connector 17"/>
            <p:cNvCxnSpPr/>
            <p:nvPr/>
          </p:nvCxnSpPr>
          <p:spPr>
            <a:xfrm rot="5400000">
              <a:off x="6530400" y="1423200"/>
              <a:ext cx="684000" cy="1800000"/>
            </a:xfrm>
            <a:prstGeom prst="bentConnector3">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1278308" y="4581876"/>
            <a:ext cx="7594974" cy="1590324"/>
            <a:chOff x="1278308" y="4581876"/>
            <a:chExt cx="7594974" cy="1590324"/>
          </a:xfrm>
        </p:grpSpPr>
        <p:grpSp>
          <p:nvGrpSpPr>
            <p:cNvPr id="14" name="Group 13"/>
            <p:cNvGrpSpPr/>
            <p:nvPr/>
          </p:nvGrpSpPr>
          <p:grpSpPr>
            <a:xfrm>
              <a:off x="4553705" y="4581876"/>
              <a:ext cx="4319577" cy="1590324"/>
              <a:chOff x="4748223" y="4572000"/>
              <a:chExt cx="4319577" cy="1590324"/>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4572000"/>
                <a:ext cx="4267200" cy="1571861"/>
              </a:xfrm>
              <a:prstGeom prst="rect">
                <a:avLst/>
              </a:prstGeom>
            </p:spPr>
          </p:pic>
          <p:sp>
            <p:nvSpPr>
              <p:cNvPr id="12" name="Rectangle 11"/>
              <p:cNvSpPr/>
              <p:nvPr/>
            </p:nvSpPr>
            <p:spPr>
              <a:xfrm>
                <a:off x="4748223" y="5628924"/>
                <a:ext cx="3481377"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TextBox 18"/>
            <p:cNvSpPr txBox="1"/>
            <p:nvPr/>
          </p:nvSpPr>
          <p:spPr>
            <a:xfrm>
              <a:off x="1278308" y="5708254"/>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20" name="Straight Arrow Connector 19"/>
            <p:cNvCxnSpPr/>
            <p:nvPr/>
          </p:nvCxnSpPr>
          <p:spPr>
            <a:xfrm>
              <a:off x="3450772" y="5877276"/>
              <a:ext cx="104428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1461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 Relationship Diagram?</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752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ON table1.column-name = table2.column-name</a:t>
            </a:r>
          </a:p>
        </p:txBody>
      </p:sp>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sp>
        <p:nvSpPr>
          <p:cNvPr id="3" name="Rectangle 2"/>
          <p:cNvSpPr/>
          <p:nvPr/>
        </p:nvSpPr>
        <p:spPr>
          <a:xfrm>
            <a:off x="76200" y="2514600"/>
            <a:ext cx="8991600" cy="64633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US" dirty="0" smtClean="0">
                <a:latin typeface="Arial" panose="020B0604020202020204" pitchFamily="34" charset="0"/>
                <a:cs typeface="Arial" panose="020B0604020202020204" pitchFamily="34" charset="0"/>
              </a:rPr>
              <a:t> *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US" dirty="0" smtClean="0">
                <a:latin typeface="Arial" panose="020B0604020202020204" pitchFamily="34" charset="0"/>
                <a:cs typeface="Arial" panose="020B0604020202020204" pitchFamily="34" charset="0"/>
              </a:rPr>
              <a:t> EMPLOYEE E </a:t>
            </a:r>
            <a:r>
              <a:rPr lang="en-IN" dirty="0">
                <a:solidFill>
                  <a:srgbClr val="E0D612"/>
                </a:solidFill>
                <a:latin typeface="Arial" panose="020B0604020202020204" pitchFamily="34" charset="0"/>
                <a:cs typeface="Arial" panose="020B0604020202020204" pitchFamily="34" charset="0"/>
              </a:rPr>
              <a:t>INNER</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JOIN</a:t>
            </a:r>
            <a:r>
              <a:rPr lang="en-US" dirty="0" smtClean="0">
                <a:latin typeface="Arial" panose="020B0604020202020204" pitchFamily="34" charset="0"/>
                <a:cs typeface="Arial" panose="020B0604020202020204" pitchFamily="34" charset="0"/>
              </a:rPr>
              <a:t> QUALIFICATION Q </a:t>
            </a:r>
            <a:r>
              <a:rPr lang="en-IN" dirty="0">
                <a:solidFill>
                  <a:srgbClr val="DD4A68"/>
                </a:solidFill>
                <a:latin typeface="Arial" panose="020B0604020202020204" pitchFamily="34" charset="0"/>
                <a:ea typeface="Times New Roman" panose="02020603050405020304" pitchFamily="18" charset="0"/>
              </a:rPr>
              <a:t>ON</a:t>
            </a:r>
            <a:r>
              <a:rPr lang="en-US" dirty="0" smtClean="0">
                <a:latin typeface="Arial" panose="020B0604020202020204" pitchFamily="34" charset="0"/>
                <a:cs typeface="Arial" panose="020B0604020202020204" pitchFamily="34" charset="0"/>
              </a:rPr>
              <a:t> E.ID = Q.EMPLOYEEID;</a:t>
            </a:r>
            <a:endParaRPr lang="en-US" dirty="0">
              <a:latin typeface="Arial" panose="020B0604020202020204" pitchFamily="34" charset="0"/>
              <a:cs typeface="Arial" panose="020B0604020202020204" pitchFamily="34" charset="0"/>
            </a:endParaRPr>
          </a:p>
        </p:txBody>
      </p:sp>
      <p:pic>
        <p:nvPicPr>
          <p:cNvPr id="35" name="Picture 34"/>
          <p:cNvPicPr>
            <a:picLocks noChangeAspect="1"/>
          </p:cNvPicPr>
          <p:nvPr/>
        </p:nvPicPr>
        <p:blipFill>
          <a:blip r:embed="rId3"/>
          <a:stretch>
            <a:fillRect/>
          </a:stretch>
        </p:blipFill>
        <p:spPr>
          <a:xfrm>
            <a:off x="71437" y="5038725"/>
            <a:ext cx="9001125" cy="1819275"/>
          </a:xfrm>
          <a:prstGeom prst="rect">
            <a:avLst/>
          </a:prstGeom>
        </p:spPr>
      </p:pic>
      <p:pic>
        <p:nvPicPr>
          <p:cNvPr id="2" name="Picture 1"/>
          <p:cNvPicPr>
            <a:picLocks noChangeAspect="1"/>
          </p:cNvPicPr>
          <p:nvPr/>
        </p:nvPicPr>
        <p:blipFill>
          <a:blip r:embed="rId4"/>
          <a:stretch>
            <a:fillRect/>
          </a:stretch>
        </p:blipFill>
        <p:spPr>
          <a:xfrm>
            <a:off x="71437" y="3237131"/>
            <a:ext cx="8935529" cy="1792069"/>
          </a:xfrm>
          <a:prstGeom prst="rect">
            <a:avLst/>
          </a:prstGeom>
        </p:spPr>
      </p:pic>
    </p:spTree>
    <p:extLst>
      <p:ext uri="{BB962C8B-B14F-4D97-AF65-F5344CB8AC3E}">
        <p14:creationId xmlns:p14="http://schemas.microsoft.com/office/powerpoint/2010/main" val="4159649965"/>
      </p:ext>
    </p:extLst>
  </p:cSld>
  <p:clrMapOvr>
    <a:masterClrMapping/>
  </p:clrMapOvr>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1752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USING (column-name)</a:t>
            </a:r>
          </a:p>
        </p:txBody>
      </p:sp>
      <p:sp>
        <p:nvSpPr>
          <p:cNvPr id="10" name="Rectangle 9"/>
          <p:cNvSpPr/>
          <p:nvPr/>
        </p:nvSpPr>
        <p:spPr>
          <a:xfrm>
            <a:off x="76200" y="2514600"/>
            <a:ext cx="8991600" cy="369332"/>
          </a:xfrm>
          <a:prstGeom prst="rect">
            <a:avLst/>
          </a:prstGeom>
        </p:spPr>
        <p:txBody>
          <a:bodyPr wrap="square">
            <a:spAutoFit/>
          </a:bodyPr>
          <a:lstStyle/>
          <a:p>
            <a:pPr marL="285750" indent="-285750">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smtClean="0">
                <a:latin typeface="Arial" panose="020B0604020202020204" pitchFamily="34" charset="0"/>
                <a:ea typeface="Times New Roman" panose="02020603050405020304" pitchFamily="18" charset="0"/>
                <a:cs typeface="Arial" panose="020B0604020202020204" pitchFamily="34" charset="0"/>
              </a:rPr>
              <a:t>*</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  FROM </a:t>
            </a:r>
            <a:r>
              <a:rPr lang="en-US" dirty="0" smtClean="0">
                <a:latin typeface="Arial" panose="020B0604020202020204" pitchFamily="34" charset="0"/>
                <a:ea typeface="Times New Roman" panose="02020603050405020304" pitchFamily="18" charset="0"/>
                <a:cs typeface="Arial" panose="020B0604020202020204" pitchFamily="34" charset="0"/>
              </a:rPr>
              <a:t>CUSTOMER</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E0D612"/>
                </a:solidFill>
                <a:latin typeface="Arial" panose="020B0604020202020204" pitchFamily="34" charset="0"/>
                <a:cs typeface="Arial" panose="020B0604020202020204" pitchFamily="34" charset="0"/>
              </a:rPr>
              <a:t>INNER</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E0D612"/>
                </a:solidFill>
                <a:latin typeface="Arial" panose="020B0604020202020204" pitchFamily="34" charset="0"/>
                <a:cs typeface="Arial" panose="020B0604020202020204" pitchFamily="34" charset="0"/>
              </a:rPr>
              <a:t>JOIN</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latin typeface="Arial" panose="020B0604020202020204" pitchFamily="34" charset="0"/>
                <a:ea typeface="Times New Roman" panose="02020603050405020304" pitchFamily="18" charset="0"/>
                <a:cs typeface="Arial" panose="020B0604020202020204" pitchFamily="34" charset="0"/>
              </a:rPr>
              <a:t>ORD</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DD4A68"/>
                </a:solidFill>
                <a:latin typeface="Arial" panose="020B0604020202020204" pitchFamily="34" charset="0"/>
                <a:ea typeface="Times New Roman" panose="02020603050405020304" pitchFamily="18" charset="0"/>
              </a:rPr>
              <a:t>USING</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latin typeface="Arial" panose="020B0604020202020204" pitchFamily="34" charset="0"/>
                <a:ea typeface="Times New Roman" panose="02020603050405020304" pitchFamily="18" charset="0"/>
                <a:cs typeface="Arial" panose="020B0604020202020204" pitchFamily="34" charset="0"/>
              </a:rPr>
              <a:t>(CUSTID);</a:t>
            </a:r>
            <a:endParaRPr lang="en-US" dirty="0">
              <a:latin typeface="Arial" panose="020B0604020202020204" pitchFamily="34" charset="0"/>
              <a:ea typeface="Times New Roman" panose="02020603050405020304" pitchFamily="18" charset="0"/>
              <a:cs typeface="Arial" panose="020B0604020202020204" pitchFamily="34" charset="0"/>
            </a:endParaRPr>
          </a:p>
        </p:txBody>
      </p:sp>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pic>
        <p:nvPicPr>
          <p:cNvPr id="2" name="Picture 1"/>
          <p:cNvPicPr>
            <a:picLocks noChangeAspect="1"/>
          </p:cNvPicPr>
          <p:nvPr/>
        </p:nvPicPr>
        <p:blipFill>
          <a:blip r:embed="rId3"/>
          <a:stretch>
            <a:fillRect/>
          </a:stretch>
        </p:blipFill>
        <p:spPr>
          <a:xfrm>
            <a:off x="65039" y="3048000"/>
            <a:ext cx="8970104" cy="2133600"/>
          </a:xfrm>
          <a:prstGeom prst="rect">
            <a:avLst/>
          </a:prstGeom>
        </p:spPr>
      </p:pic>
      <p:pic>
        <p:nvPicPr>
          <p:cNvPr id="28" name="Picture 27"/>
          <p:cNvPicPr>
            <a:picLocks noChangeAspect="1"/>
          </p:cNvPicPr>
          <p:nvPr/>
        </p:nvPicPr>
        <p:blipFill>
          <a:blip r:embed="rId4"/>
          <a:stretch>
            <a:fillRect/>
          </a:stretch>
        </p:blipFill>
        <p:spPr>
          <a:xfrm>
            <a:off x="76200" y="5162550"/>
            <a:ext cx="9000000" cy="1697034"/>
          </a:xfrm>
          <a:prstGeom prst="rect">
            <a:avLst/>
          </a:prstGeom>
        </p:spPr>
      </p:pic>
    </p:spTree>
    <p:extLst>
      <p:ext uri="{BB962C8B-B14F-4D97-AF65-F5344CB8AC3E}">
        <p14:creationId xmlns:p14="http://schemas.microsoft.com/office/powerpoint/2010/main" val="3906557571"/>
      </p:ext>
    </p:extLst>
  </p:cSld>
  <p:clrMapOvr>
    <a:masterClrMapping/>
  </p:clrMapOvr>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US" sz="2800" b="1" i="1" dirty="0">
                <a:solidFill>
                  <a:srgbClr val="FFFF00"/>
                </a:solidFill>
                <a:latin typeface="Arial" pitchFamily="34" charset="0"/>
                <a:cs typeface="Arial" pitchFamily="34" charset="0"/>
              </a:rPr>
              <a:t>JOINS – Natural Join</a:t>
            </a:r>
            <a:endParaRPr lang="en-IN" sz="2800" b="1" i="1" dirty="0">
              <a:solidFill>
                <a:srgbClr val="FFFF00"/>
              </a:solidFill>
              <a:latin typeface="Arial" pitchFamily="34" charset="0"/>
              <a:cs typeface="Arial" pitchFamily="34" charset="0"/>
            </a:endParaRPr>
          </a:p>
        </p:txBody>
      </p:sp>
      <p:sp>
        <p:nvSpPr>
          <p:cNvPr id="5" name="Rectangle 4"/>
          <p:cNvSpPr/>
          <p:nvPr/>
        </p:nvSpPr>
        <p:spPr>
          <a:xfrm>
            <a:off x="76200" y="10784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NATURAL JOIN is such a join that performs the same task as an </a:t>
            </a:r>
            <a:r>
              <a:rPr lang="en-IN" dirty="0" smtClean="0">
                <a:latin typeface="Arial" panose="020B0604020202020204" pitchFamily="34" charset="0"/>
                <a:cs typeface="Arial" panose="020B0604020202020204" pitchFamily="34" charset="0"/>
              </a:rPr>
              <a:t>INNER JOIN.</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406924"/>
            <a:ext cx="8991600" cy="707886"/>
          </a:xfrm>
          <a:prstGeom prst="rect">
            <a:avLst/>
          </a:prstGeom>
        </p:spPr>
        <p:txBody>
          <a:bodyPr wrap="square">
            <a:spAutoFit/>
          </a:bodyPr>
          <a:lstStyle/>
          <a:p>
            <a:r>
              <a:rPr lang="en-US" sz="2000" dirty="0">
                <a:solidFill>
                  <a:srgbClr val="0077AA"/>
                </a:solidFill>
                <a:latin typeface="Liberation Mono"/>
              </a:rPr>
              <a:t>SELECT column-list from &lt;</a:t>
            </a:r>
            <a:r>
              <a:rPr lang="en-US" sz="2000" dirty="0" smtClean="0">
                <a:solidFill>
                  <a:srgbClr val="0077AA"/>
                </a:solidFill>
                <a:latin typeface="Liberation Mono"/>
              </a:rPr>
              <a:t>table_references&gt; </a:t>
            </a:r>
            <a:r>
              <a:rPr lang="en-US" sz="2000" dirty="0">
                <a:solidFill>
                  <a:srgbClr val="0077AA"/>
                </a:solidFill>
                <a:latin typeface="Liberation Mono"/>
              </a:rPr>
              <a:t>NATURAL JOIN &lt;table_references&gt; NATURAL JOIN &lt;table_references&gt;</a:t>
            </a:r>
          </a:p>
        </p:txBody>
      </p:sp>
      <p:sp>
        <p:nvSpPr>
          <p:cNvPr id="8" name="Rectangle 7"/>
          <p:cNvSpPr/>
          <p:nvPr/>
        </p:nvSpPr>
        <p:spPr>
          <a:xfrm>
            <a:off x="76200" y="2101730"/>
            <a:ext cx="89916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NATURAL</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p>
        </p:txBody>
      </p:sp>
      <p:sp>
        <p:nvSpPr>
          <p:cNvPr id="11" name="Rectangle 10"/>
          <p:cNvSpPr/>
          <p:nvPr/>
        </p:nvSpPr>
        <p:spPr>
          <a:xfrm>
            <a:off x="76200" y="2543695"/>
            <a:ext cx="8991600" cy="2400657"/>
          </a:xfrm>
          <a:prstGeom prst="rect">
            <a:avLst/>
          </a:prstGeom>
          <a:solidFill>
            <a:schemeClr val="bg2">
              <a:lumMod val="25000"/>
            </a:schemeClr>
          </a:solidFill>
        </p:spPr>
        <p:txBody>
          <a:bodyPr wrap="square">
            <a:spAutoFit/>
          </a:bodyPr>
          <a:lstStyle/>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associated tables have one or more pairs of identically column-names.</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columns must be of the same data type.</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Don't use ON / USING clause in a NATURAL JOIN.</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When this join condition gets applied always the duplicates of the common columns get eliminated from the result.</a:t>
            </a:r>
          </a:p>
        </p:txBody>
      </p:sp>
      <p:sp>
        <p:nvSpPr>
          <p:cNvPr id="13" name="Rectangle 12"/>
          <p:cNvSpPr/>
          <p:nvPr/>
        </p:nvSpPr>
        <p:spPr>
          <a:xfrm>
            <a:off x="0" y="5830669"/>
            <a:ext cx="5388429" cy="646331"/>
          </a:xfrm>
          <a:prstGeom prst="rect">
            <a:avLst/>
          </a:prstGeom>
          <a:solidFill>
            <a:srgbClr val="FE1212"/>
          </a:solidFill>
        </p:spPr>
        <p:txBody>
          <a:bodyPr wrap="square">
            <a:spAutoFit/>
          </a:bodyPr>
          <a:lstStyle/>
          <a:p>
            <a:r>
              <a:rPr lang="en-IN" dirty="0" smtClean="0">
                <a:solidFill>
                  <a:schemeClr val="bg1"/>
                </a:solidFill>
                <a:latin typeface="Arial" panose="020B0604020202020204" pitchFamily="34" charset="0"/>
                <a:cs typeface="Arial" panose="020B0604020202020204" pitchFamily="34" charset="0"/>
              </a:rPr>
              <a:t>If the column-names are not same, then NATURAL JOIN will work as CROSS JOIN.</a:t>
            </a:r>
            <a:endParaRPr lang="en-IN" dirty="0">
              <a:solidFill>
                <a:schemeClr val="bg1"/>
              </a:solidFill>
              <a:latin typeface="Arial" panose="020B0604020202020204" pitchFamily="34" charset="0"/>
              <a:cs typeface="Arial" panose="020B0604020202020204" pitchFamily="34" charset="0"/>
            </a:endParaRPr>
          </a:p>
        </p:txBody>
      </p:sp>
      <p:sp>
        <p:nvSpPr>
          <p:cNvPr id="14" name="Rectangle 13"/>
          <p:cNvSpPr/>
          <p:nvPr/>
        </p:nvSpPr>
        <p:spPr>
          <a:xfrm>
            <a:off x="76199" y="5068669"/>
            <a:ext cx="6096001" cy="646331"/>
          </a:xfrm>
          <a:prstGeom prst="rect">
            <a:avLst/>
          </a:prstGeom>
        </p:spPr>
        <p:txBody>
          <a:bodyPr wrap="square">
            <a:spAutoFit/>
          </a:bodyPr>
          <a:lstStyle/>
          <a:p>
            <a:r>
              <a:rPr lang="en-US" dirty="0" smtClean="0">
                <a:latin typeface="Arial" pitchFamily="34" charset="0"/>
                <a:cs typeface="Arial" pitchFamily="34" charset="0"/>
              </a:rPr>
              <a:t>A </a:t>
            </a:r>
            <a:r>
              <a:rPr lang="en-US" b="1" dirty="0" smtClean="0">
                <a:latin typeface="Arial" pitchFamily="34" charset="0"/>
                <a:cs typeface="Arial" pitchFamily="34" charset="0"/>
              </a:rPr>
              <a:t>NATURAL JOIN </a:t>
            </a:r>
            <a:r>
              <a:rPr lang="en-US" dirty="0" smtClean="0">
                <a:latin typeface="Arial" pitchFamily="34" charset="0"/>
                <a:cs typeface="Arial" pitchFamily="34" charset="0"/>
              </a:rPr>
              <a:t>can be used with </a:t>
            </a:r>
            <a:r>
              <a:rPr lang="en-US" b="1" dirty="0" smtClean="0">
                <a:latin typeface="Arial" pitchFamily="34" charset="0"/>
                <a:cs typeface="Arial" pitchFamily="34" charset="0"/>
              </a:rPr>
              <a:t>a LEFT OUTER join, </a:t>
            </a:r>
            <a:r>
              <a:rPr lang="en-US" dirty="0" smtClean="0">
                <a:latin typeface="Arial" pitchFamily="34" charset="0"/>
                <a:cs typeface="Arial" pitchFamily="34" charset="0"/>
              </a:rPr>
              <a:t>or</a:t>
            </a:r>
            <a:r>
              <a:rPr lang="en-US" b="1" dirty="0" smtClean="0">
                <a:latin typeface="Arial" pitchFamily="34" charset="0"/>
                <a:cs typeface="Arial" pitchFamily="34" charset="0"/>
              </a:rPr>
              <a:t> a RIGHT OUTER join</a:t>
            </a:r>
            <a:r>
              <a:rPr lang="en-US" dirty="0" smtClean="0">
                <a:latin typeface="Arial" pitchFamily="34" charset="0"/>
                <a:cs typeface="Arial" pitchFamily="34" charset="0"/>
              </a:rPr>
              <a:t>.</a:t>
            </a:r>
            <a:endParaRPr lang="en-US" dirty="0">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7907" y="5540830"/>
            <a:ext cx="3539893" cy="936170"/>
          </a:xfrm>
          <a:prstGeom prst="rect">
            <a:avLst/>
          </a:prstGeom>
        </p:spPr>
      </p:pic>
      <p:sp>
        <p:nvSpPr>
          <p:cNvPr id="6" name="Rectangle 5"/>
          <p:cNvSpPr/>
          <p:nvPr/>
        </p:nvSpPr>
        <p:spPr>
          <a:xfrm>
            <a:off x="21771" y="28666"/>
            <a:ext cx="5312229" cy="1015663"/>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Joins two tables based on common column names. Hence one must confirm the common columns before using a NATURAL JOIN</a:t>
            </a:r>
          </a:p>
        </p:txBody>
      </p:sp>
    </p:spTree>
    <p:extLst>
      <p:ext uri="{BB962C8B-B14F-4D97-AF65-F5344CB8AC3E}">
        <p14:creationId xmlns:p14="http://schemas.microsoft.com/office/powerpoint/2010/main" val="3138291457"/>
      </p:ext>
    </p:extLst>
  </p:cSld>
  <p:clrMapOvr>
    <a:masterClrMapping/>
  </p:clrMapOvr>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Simple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smtClean="0">
                <a:latin typeface="Arial" panose="020B0604020202020204" pitchFamily="34" charset="0"/>
                <a:cs typeface="Arial" panose="020B0604020202020204" pitchFamily="34" charset="0"/>
              </a:rPr>
              <a:t>SIMPLE </a:t>
            </a:r>
            <a:r>
              <a:rPr lang="en-IN" dirty="0">
                <a:latin typeface="Arial" panose="020B0604020202020204" pitchFamily="34" charset="0"/>
                <a:cs typeface="Arial" panose="020B0604020202020204" pitchFamily="34" charset="0"/>
              </a:rPr>
              <a:t>JOIN is such a join that performs the same task as an </a:t>
            </a:r>
            <a:r>
              <a:rPr lang="en-IN" dirty="0" smtClean="0">
                <a:latin typeface="Arial" panose="020B0604020202020204" pitchFamily="34" charset="0"/>
                <a:cs typeface="Arial" panose="020B0604020202020204" pitchFamily="34" charset="0"/>
              </a:rPr>
              <a:t>INNER JOIN.</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3070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SIMPLE JOIN &lt;table_references&gt; USING (column-list)</a:t>
            </a:r>
          </a:p>
        </p:txBody>
      </p:sp>
      <p:sp>
        <p:nvSpPr>
          <p:cNvPr id="8" name="Rectangle 7"/>
          <p:cNvSpPr/>
          <p:nvPr/>
        </p:nvSpPr>
        <p:spPr>
          <a:xfrm>
            <a:off x="76200" y="2133600"/>
            <a:ext cx="89916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SIMPLE</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smtClean="0">
              <a:latin typeface="Arial" panose="020B0604020202020204" pitchFamily="34" charset="0"/>
              <a:cs typeface="Arial" panose="020B0604020202020204" pitchFamily="34" charset="0"/>
            </a:endParaRPr>
          </a:p>
        </p:txBody>
      </p:sp>
      <p:grpSp>
        <p:nvGrpSpPr>
          <p:cNvPr id="2" name="Group 1"/>
          <p:cNvGrpSpPr/>
          <p:nvPr/>
        </p:nvGrpSpPr>
        <p:grpSpPr>
          <a:xfrm>
            <a:off x="228600" y="2971800"/>
            <a:ext cx="4354286" cy="2548354"/>
            <a:chOff x="228600" y="2971800"/>
            <a:chExt cx="4354286" cy="2548354"/>
          </a:xfrm>
        </p:grpSpPr>
        <p:grpSp>
          <p:nvGrpSpPr>
            <p:cNvPr id="6" name="Group 5"/>
            <p:cNvGrpSpPr/>
            <p:nvPr/>
          </p:nvGrpSpPr>
          <p:grpSpPr>
            <a:xfrm>
              <a:off x="228600" y="2971800"/>
              <a:ext cx="4354286" cy="1609950"/>
              <a:chOff x="228600" y="2971800"/>
              <a:chExt cx="4354286" cy="160995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143" y="2971800"/>
                <a:ext cx="4248743" cy="1609950"/>
              </a:xfrm>
              <a:prstGeom prst="rect">
                <a:avLst/>
              </a:prstGeom>
            </p:spPr>
          </p:pic>
          <p:sp>
            <p:nvSpPr>
              <p:cNvPr id="10" name="Rectangle 9"/>
              <p:cNvSpPr/>
              <p:nvPr/>
            </p:nvSpPr>
            <p:spPr>
              <a:xfrm>
                <a:off x="228600" y="4052970"/>
                <a:ext cx="3481377"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9" name="Straight Arrow Connector 8"/>
            <p:cNvCxnSpPr/>
            <p:nvPr/>
          </p:nvCxnSpPr>
          <p:spPr>
            <a:xfrm flipV="1">
              <a:off x="1752600" y="4604658"/>
              <a:ext cx="0" cy="60503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96686" y="51816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637852599"/>
      </p:ext>
    </p:extLst>
  </p:cSld>
  <p:clrMapOvr>
    <a:masterClrMapping/>
  </p:clrMapOvr>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 </a:t>
            </a:r>
            <a:endParaRPr lang="en-IN" sz="3200" b="1" i="1" dirty="0">
              <a:solidFill>
                <a:srgbClr val="FFFF00"/>
              </a:solidFill>
              <a:latin typeface="Arial" pitchFamily="34" charset="0"/>
              <a:cs typeface="Arial" pitchFamily="34" charset="0"/>
            </a:endParaRPr>
          </a:p>
        </p:txBody>
      </p:sp>
      <p:pic>
        <p:nvPicPr>
          <p:cNvPr id="41" name="Picture 40"/>
          <p:cNvPicPr>
            <a:picLocks noChangeAspect="1"/>
          </p:cNvPicPr>
          <p:nvPr/>
        </p:nvPicPr>
        <p:blipFill>
          <a:blip r:embed="rId2"/>
          <a:stretch>
            <a:fillRect/>
          </a:stretch>
        </p:blipFill>
        <p:spPr>
          <a:xfrm>
            <a:off x="23502" y="3028516"/>
            <a:ext cx="9096996" cy="1695884"/>
          </a:xfrm>
          <a:prstGeom prst="rect">
            <a:avLst/>
          </a:prstGeom>
        </p:spPr>
      </p:pic>
      <p:sp>
        <p:nvSpPr>
          <p:cNvPr id="42" name="Rectangle 41"/>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LEFT JOIN keyword returns all rows from the left table (table1), with the matching rows in the right table (table2). The result is NULL in the right side when there is no match.</a:t>
            </a:r>
          </a:p>
        </p:txBody>
      </p:sp>
      <p:sp>
        <p:nvSpPr>
          <p:cNvPr id="43" name="Rectangle 42"/>
          <p:cNvSpPr/>
          <p:nvPr/>
        </p:nvSpPr>
        <p:spPr>
          <a:xfrm>
            <a:off x="76200" y="176153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ON table1.column-name = table2.column-name</a:t>
            </a:r>
          </a:p>
        </p:txBody>
      </p:sp>
    </p:spTree>
    <p:extLst>
      <p:ext uri="{BB962C8B-B14F-4D97-AF65-F5344CB8AC3E}">
        <p14:creationId xmlns:p14="http://schemas.microsoft.com/office/powerpoint/2010/main" val="1387879498"/>
      </p:ext>
    </p:extLst>
  </p:cSld>
  <p:clrMapOvr>
    <a:masterClrMapping/>
  </p:clrMapOvr>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838200"/>
            <a:ext cx="8991600" cy="646331"/>
          </a:xfrm>
          <a:prstGeom prst="rect">
            <a:avLst/>
          </a:prstGeom>
        </p:spPr>
        <p:txBody>
          <a:bodyPr wrap="square">
            <a:spAutoFit/>
          </a:bodyPr>
          <a:lstStyle/>
          <a:p>
            <a:pPr marL="285750" indent="-285750">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 FROM </a:t>
            </a:r>
            <a:r>
              <a:rPr lang="en-US" dirty="0" smtClean="0">
                <a:solidFill>
                  <a:srgbClr val="000000"/>
                </a:solidFill>
                <a:latin typeface="Arial" panose="020B0604020202020204" pitchFamily="34" charset="0"/>
                <a:ea typeface="Times New Roman" panose="02020603050405020304" pitchFamily="18" charset="0"/>
              </a:rPr>
              <a:t>ORDER</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O</a:t>
            </a:r>
            <a:r>
              <a:rPr lang="en-US" dirty="0" smtClean="0">
                <a:solidFill>
                  <a:srgbClr val="0077AA"/>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LEFT</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OUTER</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US" dirty="0" smtClean="0">
                <a:solidFill>
                  <a:srgbClr val="0077AA"/>
                </a:solidFill>
                <a:latin typeface="Arial" panose="020B0604020202020204" pitchFamily="34" charset="0"/>
                <a:ea typeface="Times New Roman" panose="02020603050405020304" pitchFamily="18" charset="0"/>
              </a:rPr>
              <a:t> </a:t>
            </a:r>
            <a:r>
              <a:rPr lang="en-US" dirty="0" smtClean="0">
                <a:solidFill>
                  <a:srgbClr val="000000"/>
                </a:solidFill>
                <a:latin typeface="Arial" panose="020B0604020202020204" pitchFamily="34" charset="0"/>
                <a:ea typeface="Times New Roman" panose="02020603050405020304" pitchFamily="18" charset="0"/>
              </a:rPr>
              <a:t>EMPLOYEE</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E</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ON</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E.ID</a:t>
            </a:r>
            <a:r>
              <a:rPr lang="en-US" dirty="0" smtClean="0">
                <a:solidFill>
                  <a:srgbClr val="0077AA"/>
                </a:solidFill>
                <a:latin typeface="Arial" panose="020B0604020202020204" pitchFamily="34" charset="0"/>
                <a:ea typeface="Times New Roman" panose="02020603050405020304" pitchFamily="18" charset="0"/>
              </a:rPr>
              <a:t> = </a:t>
            </a:r>
            <a:r>
              <a:rPr lang="en-US" dirty="0">
                <a:solidFill>
                  <a:srgbClr val="000000"/>
                </a:solidFill>
                <a:latin typeface="Arial" panose="020B0604020202020204" pitchFamily="34" charset="0"/>
                <a:ea typeface="Times New Roman" panose="02020603050405020304" pitchFamily="18" charset="0"/>
              </a:rPr>
              <a:t>O.EMPLOYEEID</a:t>
            </a:r>
            <a:r>
              <a:rPr lang="en-US" dirty="0" smtClean="0">
                <a:solidFill>
                  <a:srgbClr val="0077AA"/>
                </a:solidFill>
                <a:latin typeface="Arial" panose="020B0604020202020204" pitchFamily="34" charset="0"/>
                <a:ea typeface="Times New Roman" panose="02020603050405020304" pitchFamily="18" charset="0"/>
              </a:rPr>
              <a:t>;</a:t>
            </a:r>
            <a:endParaRPr lang="en-IN" dirty="0">
              <a:solidFill>
                <a:srgbClr val="0077AA"/>
              </a:solidFill>
              <a:latin typeface="Arial" panose="020B0604020202020204" pitchFamily="34" charset="0"/>
              <a:ea typeface="Times New Roman" panose="02020603050405020304" pitchFamily="18" charset="0"/>
            </a:endParaRPr>
          </a:p>
        </p:txBody>
      </p:sp>
      <p:sp>
        <p:nvSpPr>
          <p:cNvPr id="7" name="Rectangle 6"/>
          <p:cNvSpPr/>
          <p:nvPr/>
        </p:nvSpPr>
        <p:spPr>
          <a:xfrm>
            <a:off x="468085" y="3873696"/>
            <a:ext cx="8599715" cy="2231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p:nvPr/>
        </p:nvGrpSpPr>
        <p:grpSpPr>
          <a:xfrm>
            <a:off x="87085" y="1705731"/>
            <a:ext cx="8969830" cy="3628269"/>
            <a:chOff x="87085" y="3048000"/>
            <a:chExt cx="8969830" cy="3628269"/>
          </a:xfrm>
        </p:grpSpPr>
        <p:pic>
          <p:nvPicPr>
            <p:cNvPr id="3" name="Picture 2"/>
            <p:cNvPicPr>
              <a:picLocks noChangeAspect="1"/>
            </p:cNvPicPr>
            <p:nvPr/>
          </p:nvPicPr>
          <p:blipFill>
            <a:blip r:embed="rId2"/>
            <a:stretch>
              <a:fillRect/>
            </a:stretch>
          </p:blipFill>
          <p:spPr>
            <a:xfrm>
              <a:off x="87085" y="3048000"/>
              <a:ext cx="8969830" cy="3628269"/>
            </a:xfrm>
            <a:prstGeom prst="rect">
              <a:avLst/>
            </a:prstGeom>
            <a:ln>
              <a:noFill/>
            </a:ln>
          </p:spPr>
        </p:pic>
        <p:sp>
          <p:nvSpPr>
            <p:cNvPr id="8" name="Rectangle 7"/>
            <p:cNvSpPr/>
            <p:nvPr/>
          </p:nvSpPr>
          <p:spPr>
            <a:xfrm>
              <a:off x="429985" y="3866495"/>
              <a:ext cx="8626930" cy="237530"/>
            </a:xfrm>
            <a:prstGeom prst="rect">
              <a:avLst/>
            </a:prstGeom>
            <a:noFill/>
            <a:ln w="19050">
              <a:solidFill>
                <a:srgbClr val="E01E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29985" y="4619463"/>
              <a:ext cx="8626930" cy="237530"/>
            </a:xfrm>
            <a:prstGeom prst="rect">
              <a:avLst/>
            </a:prstGeom>
            <a:noFill/>
            <a:ln w="19050">
              <a:solidFill>
                <a:srgbClr val="E01E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29985" y="5943600"/>
              <a:ext cx="8626930" cy="237530"/>
            </a:xfrm>
            <a:prstGeom prst="rect">
              <a:avLst/>
            </a:prstGeom>
            <a:noFill/>
            <a:ln w="19050">
              <a:solidFill>
                <a:srgbClr val="E01E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15166831"/>
      </p:ext>
    </p:extLst>
  </p:cSld>
  <p:clrMapOvr>
    <a:masterClrMapping/>
  </p:clrMapOvr>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LEFT JOIN keyword returns all rows from the left table (table1), with the matching rows in the right table (table2). The result is NULL in the right side when there is no match.</a:t>
            </a:r>
          </a:p>
        </p:txBody>
      </p:sp>
      <p:sp>
        <p:nvSpPr>
          <p:cNvPr id="10" name="Rectangle 9"/>
          <p:cNvSpPr/>
          <p:nvPr/>
        </p:nvSpPr>
        <p:spPr>
          <a:xfrm>
            <a:off x="76200" y="2023646"/>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USING (column-name)</a:t>
            </a:r>
          </a:p>
        </p:txBody>
      </p:sp>
      <p:sp>
        <p:nvSpPr>
          <p:cNvPr id="11" name="Rectangle 10"/>
          <p:cNvSpPr/>
          <p:nvPr/>
        </p:nvSpPr>
        <p:spPr>
          <a:xfrm>
            <a:off x="76200" y="3014246"/>
            <a:ext cx="89916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LEFT</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OUTER</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p:txBody>
      </p:sp>
      <p:sp>
        <p:nvSpPr>
          <p:cNvPr id="12" name="Rectangle 11"/>
          <p:cNvSpPr/>
          <p:nvPr/>
        </p:nvSpPr>
        <p:spPr>
          <a:xfrm>
            <a:off x="76200" y="4812268"/>
            <a:ext cx="89916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NATURAL</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LEFT</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OUTER</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r>
              <a:rPr lang="en-IN" dirty="0">
                <a:latin typeface="Arial" panose="020B0604020202020204" pitchFamily="34" charset="0"/>
                <a:cs typeface="Arial" panose="020B0604020202020204" pitchFamily="34" charset="0"/>
              </a:rPr>
              <a:t>;</a:t>
            </a:r>
          </a:p>
        </p:txBody>
      </p:sp>
      <p:sp>
        <p:nvSpPr>
          <p:cNvPr id="13" name="Rectangle 12"/>
          <p:cNvSpPr/>
          <p:nvPr/>
        </p:nvSpPr>
        <p:spPr>
          <a:xfrm>
            <a:off x="76200" y="38216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LEFT [OUTER ] JOIN &lt;table_references&gt;</a:t>
            </a:r>
          </a:p>
        </p:txBody>
      </p:sp>
    </p:spTree>
    <p:extLst>
      <p:ext uri="{BB962C8B-B14F-4D97-AF65-F5344CB8AC3E}">
        <p14:creationId xmlns:p14="http://schemas.microsoft.com/office/powerpoint/2010/main" val="3416029874"/>
      </p:ext>
    </p:extLst>
  </p:cSld>
  <p:clrMapOvr>
    <a:masterClrMapping/>
  </p:clrMapOvr>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a:t>
            </a:r>
            <a:r>
              <a:rPr lang="en-US" sz="3200" b="1" i="1" dirty="0" smtClean="0">
                <a:solidFill>
                  <a:srgbClr val="FFFF00"/>
                </a:solidFill>
                <a:latin typeface="Arial" pitchFamily="34" charset="0"/>
                <a:cs typeface="Arial" pitchFamily="34" charset="0"/>
              </a:rPr>
              <a:t>Right </a:t>
            </a:r>
            <a:r>
              <a:rPr lang="en-US" sz="3200" b="1" i="1" dirty="0">
                <a:solidFill>
                  <a:srgbClr val="FFFF00"/>
                </a:solidFill>
                <a:latin typeface="Arial" pitchFamily="34" charset="0"/>
                <a:cs typeface="Arial" pitchFamily="34" charset="0"/>
              </a:rPr>
              <a:t>Outer Join</a:t>
            </a:r>
            <a:endParaRPr lang="en-IN" sz="3200" b="1" i="1" dirty="0">
              <a:solidFill>
                <a:srgbClr val="FFFF00"/>
              </a:solidFill>
              <a:latin typeface="Arial" pitchFamily="34" charset="0"/>
              <a:cs typeface="Arial" pitchFamily="34" charset="0"/>
            </a:endParaRPr>
          </a:p>
        </p:txBody>
      </p:sp>
      <p:pic>
        <p:nvPicPr>
          <p:cNvPr id="32" name="Picture 31"/>
          <p:cNvPicPr>
            <a:picLocks noChangeAspect="1"/>
          </p:cNvPicPr>
          <p:nvPr/>
        </p:nvPicPr>
        <p:blipFill>
          <a:blip r:embed="rId2"/>
          <a:stretch>
            <a:fillRect/>
          </a:stretch>
        </p:blipFill>
        <p:spPr>
          <a:xfrm>
            <a:off x="76200" y="2996045"/>
            <a:ext cx="9067800" cy="1714500"/>
          </a:xfrm>
          <a:prstGeom prst="rect">
            <a:avLst/>
          </a:prstGeom>
        </p:spPr>
      </p:pic>
      <p:sp>
        <p:nvSpPr>
          <p:cNvPr id="34" name="Rectangle 33"/>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RIGHT JOIN keyword returns all rows from the right table (table2), with the matching rows in the left table (table1). The result is NULL in the left side when there is no match.</a:t>
            </a:r>
          </a:p>
        </p:txBody>
      </p:sp>
      <p:sp>
        <p:nvSpPr>
          <p:cNvPr id="35" name="Rectangle 34"/>
          <p:cNvSpPr/>
          <p:nvPr/>
        </p:nvSpPr>
        <p:spPr>
          <a:xfrm>
            <a:off x="76200" y="1923871"/>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ON table1.column-name = table2.column-name</a:t>
            </a:r>
          </a:p>
        </p:txBody>
      </p:sp>
    </p:spTree>
    <p:extLst>
      <p:ext uri="{BB962C8B-B14F-4D97-AF65-F5344CB8AC3E}">
        <p14:creationId xmlns:p14="http://schemas.microsoft.com/office/powerpoint/2010/main" val="978147692"/>
      </p:ext>
    </p:extLst>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Right Outer Join</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889617"/>
            <a:ext cx="8991600" cy="646331"/>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smtClean="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t>ORDER </a:t>
            </a:r>
            <a:r>
              <a:rPr lang="en-IN" sz="1600" dirty="0" smtClean="0">
                <a:solidFill>
                  <a:srgbClr val="E0D612"/>
                </a:solidFill>
                <a:latin typeface="Arial" panose="020B0604020202020204" pitchFamily="34" charset="0"/>
                <a:cs typeface="Arial" panose="020B0604020202020204" pitchFamily="34" charset="0"/>
              </a:rPr>
              <a:t>RIGHT</a:t>
            </a:r>
            <a:r>
              <a:rPr lang="en-IN"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E0D612"/>
                </a:solidFill>
                <a:latin typeface="Arial" panose="020B0604020202020204" pitchFamily="34" charset="0"/>
                <a:cs typeface="Arial" panose="020B0604020202020204" pitchFamily="34" charset="0"/>
              </a:rPr>
              <a:t>OUTER</a:t>
            </a:r>
            <a:r>
              <a:rPr lang="en-IN"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US" dirty="0" smtClean="0"/>
              <a:t>EMPLOYEE</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ON </a:t>
            </a:r>
            <a:r>
              <a:rPr lang="en-US" dirty="0" smtClean="0"/>
              <a:t>ON E.ID = O.EMPLOYEEID</a:t>
            </a:r>
            <a:r>
              <a:rPr lang="en-IN" dirty="0" smtClean="0">
                <a:latin typeface="Arial" panose="020B0604020202020204" pitchFamily="34" charset="0"/>
                <a:cs typeface="Arial" panose="020B0604020202020204" pitchFamily="34" charset="0"/>
              </a:rPr>
              <a:t>;</a:t>
            </a:r>
          </a:p>
        </p:txBody>
      </p:sp>
      <p:pic>
        <p:nvPicPr>
          <p:cNvPr id="16" name="Picture 15"/>
          <p:cNvPicPr>
            <a:picLocks noChangeAspect="1"/>
          </p:cNvPicPr>
          <p:nvPr/>
        </p:nvPicPr>
        <p:blipFill>
          <a:blip r:embed="rId2"/>
          <a:stretch>
            <a:fillRect/>
          </a:stretch>
        </p:blipFill>
        <p:spPr>
          <a:xfrm>
            <a:off x="48491" y="1822977"/>
            <a:ext cx="8991600" cy="2286000"/>
          </a:xfrm>
          <a:prstGeom prst="rect">
            <a:avLst/>
          </a:prstGeom>
        </p:spPr>
      </p:pic>
      <p:sp>
        <p:nvSpPr>
          <p:cNvPr id="17" name="Rectangle 16"/>
          <p:cNvSpPr/>
          <p:nvPr/>
        </p:nvSpPr>
        <p:spPr>
          <a:xfrm>
            <a:off x="429985" y="2174175"/>
            <a:ext cx="8626930" cy="564350"/>
          </a:xfrm>
          <a:prstGeom prst="rect">
            <a:avLst/>
          </a:prstGeom>
          <a:noFill/>
          <a:ln w="19050">
            <a:solidFill>
              <a:srgbClr val="E01E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5010817"/>
      </p:ext>
    </p:extLst>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a:t>
            </a:r>
            <a:r>
              <a:rPr lang="en-US" sz="3200" b="1" i="1" dirty="0" smtClean="0">
                <a:solidFill>
                  <a:srgbClr val="FFFF00"/>
                </a:solidFill>
                <a:latin typeface="Arial" pitchFamily="34" charset="0"/>
                <a:cs typeface="Arial" pitchFamily="34" charset="0"/>
              </a:rPr>
              <a:t>Right </a:t>
            </a:r>
            <a:r>
              <a:rPr lang="en-US" sz="3200" b="1" i="1" dirty="0">
                <a:solidFill>
                  <a:srgbClr val="FFFF00"/>
                </a:solidFill>
                <a:latin typeface="Arial" pitchFamily="34" charset="0"/>
                <a:cs typeface="Arial" pitchFamily="34" charset="0"/>
              </a:rPr>
              <a:t>Outer Join</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76200" y="20574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USING (column-name)</a:t>
            </a:r>
          </a:p>
        </p:txBody>
      </p:sp>
      <p:sp>
        <p:nvSpPr>
          <p:cNvPr id="8" name="Rectangle 7"/>
          <p:cNvSpPr/>
          <p:nvPr/>
        </p:nvSpPr>
        <p:spPr>
          <a:xfrm>
            <a:off x="76200" y="30596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RIGHT</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OUTER</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p:txBody>
      </p:sp>
      <p:sp>
        <p:nvSpPr>
          <p:cNvPr id="9" name="Rectangle 8"/>
          <p:cNvSpPr/>
          <p:nvPr/>
        </p:nvSpPr>
        <p:spPr>
          <a:xfrm>
            <a:off x="76200" y="48122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NATURAL</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RIGHT</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OUTER</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r>
              <a:rPr lang="en-IN" dirty="0">
                <a:latin typeface="Arial" panose="020B0604020202020204" pitchFamily="34" charset="0"/>
                <a:cs typeface="Arial" panose="020B0604020202020204" pitchFamily="34" charset="0"/>
              </a:rPr>
              <a:t>;</a:t>
            </a:r>
          </a:p>
        </p:txBody>
      </p:sp>
      <p:sp>
        <p:nvSpPr>
          <p:cNvPr id="10" name="Rectangle 9"/>
          <p:cNvSpPr/>
          <p:nvPr/>
        </p:nvSpPr>
        <p:spPr>
          <a:xfrm>
            <a:off x="76200" y="3821668"/>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RIGHT [OUTER ] JOIN &lt;table_references&gt;</a:t>
            </a:r>
          </a:p>
        </p:txBody>
      </p:sp>
      <p:sp>
        <p:nvSpPr>
          <p:cNvPr id="11" name="Rectangle 10"/>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RIGHT JOIN keyword returns all rows from the right table (table2), with the matching rows in the left table (table1). The result is NULL in the left side when there is no match.</a:t>
            </a:r>
          </a:p>
        </p:txBody>
      </p:sp>
    </p:spTree>
    <p:extLst>
      <p:ext uri="{BB962C8B-B14F-4D97-AF65-F5344CB8AC3E}">
        <p14:creationId xmlns:p14="http://schemas.microsoft.com/office/powerpoint/2010/main" val="9865359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1025" name="Rectangle 1"/>
          <p:cNvSpPr>
            <a:spLocks noChangeArrowheads="1"/>
          </p:cNvSpPr>
          <p:nvPr/>
        </p:nvSpPr>
        <p:spPr bwMode="auto">
          <a:xfrm>
            <a:off x="228600" y="2304000"/>
            <a:ext cx="86868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dirty="0" smtClean="0">
                <a:latin typeface="Arial" pitchFamily="34" charset="0"/>
                <a:cs typeface="Arial" pitchFamily="34" charset="0"/>
              </a:rPr>
              <a:t>Use E-R model to get a high-level graphical view to describe the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ENTITIES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dirty="0" smtClean="0">
                <a:latin typeface="Arial" pitchFamily="34" charset="0"/>
                <a:cs typeface="Arial" pitchFamily="34" charset="0"/>
              </a:rPr>
              <a:t> </a:t>
            </a:r>
            <a:r>
              <a:rPr lang="en-US" sz="2400" dirty="0">
                <a:latin typeface="Arial" pitchFamily="34" charset="0"/>
                <a:cs typeface="Arial" pitchFamily="34" charset="0"/>
              </a:rPr>
              <a:t>their</a:t>
            </a:r>
            <a:r>
              <a:rPr lang="en-US" sz="3200" dirty="0" smtClean="0">
                <a:latin typeface="Arial" pitchFamily="34" charset="0"/>
                <a:cs typeface="Arial" pitchFamily="34" charset="0"/>
              </a:rPr>
              <a:t>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RELATIONSHIP</a:t>
            </a:r>
            <a:r>
              <a:rPr lang="en-US" sz="3200" b="1"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Self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self join is a join in which a table is joined with itself (which is also called Unary relationships), especially when the table has a FOREIGN KEY which references its own PRIMARY KEY.</a:t>
            </a:r>
          </a:p>
        </p:txBody>
      </p:sp>
      <p:sp>
        <p:nvSpPr>
          <p:cNvPr id="7" name="Rectangle 6"/>
          <p:cNvSpPr/>
          <p:nvPr/>
        </p:nvSpPr>
        <p:spPr>
          <a:xfrm>
            <a:off x="76200" y="1944469"/>
            <a:ext cx="8991600" cy="707886"/>
          </a:xfrm>
          <a:prstGeom prst="rect">
            <a:avLst/>
          </a:prstGeom>
        </p:spPr>
        <p:txBody>
          <a:bodyPr wrap="square">
            <a:spAutoFit/>
          </a:bodyPr>
          <a:lstStyle/>
          <a:p>
            <a:r>
              <a:rPr lang="en-IN" sz="2000" dirty="0">
                <a:solidFill>
                  <a:srgbClr val="0077AA"/>
                </a:solidFill>
                <a:latin typeface="Liberation Mono"/>
              </a:rPr>
              <a:t>SELECT a.column_name, b.column_name... FROM table1 a, table1 b  WHERE a.common_name = b.common_name;</a:t>
            </a:r>
            <a:endParaRPr lang="en-US" sz="2000" dirty="0">
              <a:solidFill>
                <a:srgbClr val="0077AA"/>
              </a:solidFill>
              <a:latin typeface="Liberation Mono"/>
            </a:endParaRPr>
          </a:p>
        </p:txBody>
      </p:sp>
    </p:spTree>
    <p:extLst>
      <p:ext uri="{BB962C8B-B14F-4D97-AF65-F5344CB8AC3E}">
        <p14:creationId xmlns:p14="http://schemas.microsoft.com/office/powerpoint/2010/main" val="413848831"/>
      </p:ext>
    </p:extLst>
  </p:cSld>
  <p:clrMapOvr>
    <a:masterClrMapping/>
  </p:clrMapOvr>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Operation in SQL</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6" name="Rectangle 5"/>
          <p:cNvSpPr/>
          <p:nvPr/>
        </p:nvSpPr>
        <p:spPr>
          <a:xfrm>
            <a:off x="152400" y="143470"/>
            <a:ext cx="8534400" cy="923330"/>
          </a:xfrm>
          <a:prstGeom prst="rect">
            <a:avLst/>
          </a:prstGeom>
        </p:spPr>
        <p:txBody>
          <a:bodyPr wrap="square">
            <a:spAutoFit/>
          </a:bodyPr>
          <a:lstStyle/>
          <a:p>
            <a:r>
              <a:rPr lang="en-IN" dirty="0">
                <a:solidFill>
                  <a:srgbClr val="006C86"/>
                </a:solidFill>
                <a:latin typeface="Liberation Mono"/>
              </a:rPr>
              <a:t>UNION: To apply ORDER BY or LIMIT to an individual SELECT, place the clause inside the parentheses that enclose the SELECT.</a:t>
            </a:r>
          </a:p>
          <a:p>
            <a:r>
              <a:rPr lang="en-IN" dirty="0">
                <a:solidFill>
                  <a:srgbClr val="006C86"/>
                </a:solidFill>
                <a:latin typeface="Liberation Mono"/>
              </a:rPr>
              <a:t>E.g. (SELECT …) UNION (SELECT …)</a:t>
            </a:r>
          </a:p>
        </p:txBody>
      </p:sp>
      <p:pic>
        <p:nvPicPr>
          <p:cNvPr id="9" name="Picture 8"/>
          <p:cNvPicPr>
            <a:picLocks noChangeAspect="1"/>
          </p:cNvPicPr>
          <p:nvPr/>
        </p:nvPicPr>
        <p:blipFill>
          <a:blip r:embed="rId2"/>
          <a:stretch>
            <a:fillRect/>
          </a:stretch>
        </p:blipFill>
        <p:spPr>
          <a:xfrm>
            <a:off x="186046" y="1219200"/>
            <a:ext cx="8500753" cy="990600"/>
          </a:xfrm>
          <a:prstGeom prst="rect">
            <a:avLst/>
          </a:prstGeom>
        </p:spPr>
      </p:pic>
      <p:pic>
        <p:nvPicPr>
          <p:cNvPr id="8" name="Picture 7"/>
          <p:cNvPicPr>
            <a:picLocks noChangeAspect="1"/>
          </p:cNvPicPr>
          <p:nvPr/>
        </p:nvPicPr>
        <p:blipFill>
          <a:blip r:embed="rId3"/>
          <a:stretch>
            <a:fillRect/>
          </a:stretch>
        </p:blipFill>
        <p:spPr>
          <a:xfrm>
            <a:off x="999851" y="3475175"/>
            <a:ext cx="7144298" cy="685799"/>
          </a:xfrm>
          <a:prstGeom prst="rect">
            <a:avLst/>
          </a:prstGeom>
        </p:spPr>
      </p:pic>
      <p:pic>
        <p:nvPicPr>
          <p:cNvPr id="10" name="Picture 9"/>
          <p:cNvPicPr>
            <a:picLocks noChangeAspect="1"/>
          </p:cNvPicPr>
          <p:nvPr/>
        </p:nvPicPr>
        <p:blipFill>
          <a:blip r:embed="rId4"/>
          <a:stretch>
            <a:fillRect/>
          </a:stretch>
        </p:blipFill>
        <p:spPr>
          <a:xfrm>
            <a:off x="842996" y="4341600"/>
            <a:ext cx="7186851" cy="687600"/>
          </a:xfrm>
          <a:prstGeom prst="rect">
            <a:avLst/>
          </a:prstGeom>
        </p:spPr>
      </p:pic>
      <p:pic>
        <p:nvPicPr>
          <p:cNvPr id="11" name="Picture 10"/>
          <p:cNvPicPr>
            <a:picLocks noChangeAspect="1"/>
          </p:cNvPicPr>
          <p:nvPr/>
        </p:nvPicPr>
        <p:blipFill>
          <a:blip r:embed="rId5"/>
          <a:stretch>
            <a:fillRect/>
          </a:stretch>
        </p:blipFill>
        <p:spPr>
          <a:xfrm>
            <a:off x="826174" y="5257800"/>
            <a:ext cx="7186851" cy="687600"/>
          </a:xfrm>
          <a:prstGeom prst="rect">
            <a:avLst/>
          </a:prstGeom>
        </p:spPr>
      </p:pic>
    </p:spTree>
  </p:cSld>
  <p:clrMapOvr>
    <a:masterClrMapping/>
  </p:clrMapOvr>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UNION operator is used to combine the result sets of 2 or more SELECT statements. It removes duplicate rows between the various SELECT statements. Each SELECT statement within the UNION operator must have the same number of fields in the result </a:t>
            </a:r>
            <a:r>
              <a:rPr lang="en-IN" dirty="0" smtClean="0">
                <a:latin typeface="Arial" panose="020B0604020202020204" pitchFamily="34" charset="0"/>
                <a:cs typeface="Arial" panose="020B0604020202020204" pitchFamily="34" charset="0"/>
              </a:rPr>
              <a:t>sets.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3589853"/>
            <a:ext cx="8991600" cy="2585323"/>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ALL</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smtClean="0">
                <a:solidFill>
                  <a:srgbClr val="DD4A68"/>
                </a:solidFill>
                <a:latin typeface="Arial" panose="020B0604020202020204" pitchFamily="34" charset="0"/>
                <a:ea typeface="Times New Roman" panose="02020603050405020304" pitchFamily="18" charset="0"/>
              </a:rPr>
              <a:t>LIMIT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1</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LIMIT 1</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'EMP</a:t>
            </a:r>
            <a:r>
              <a:rPr lang="en-IN" dirty="0">
                <a:latin typeface="Arial" panose="020B0604020202020204" pitchFamily="34" charset="0"/>
                <a:cs typeface="Arial" panose="020B0604020202020204" pitchFamily="34" charset="0"/>
              </a:rPr>
              <a:t>' as 'Table Name',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a:t>
            </a:r>
            <a:r>
              <a:rPr lang="en-IN" dirty="0">
                <a:latin typeface="Arial" panose="020B0604020202020204" pitchFamily="34" charset="0"/>
                <a:cs typeface="Arial" panose="020B0604020202020204" pitchFamily="34" charset="0"/>
              </a:rPr>
              <a:t>', count(*)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'BONUS</a:t>
            </a:r>
            <a:r>
              <a:rPr lang="en-IN" dirty="0">
                <a:latin typeface="Arial" panose="020B0604020202020204" pitchFamily="34" charset="0"/>
                <a:cs typeface="Arial" panose="020B0604020202020204" pitchFamily="34" charset="0"/>
              </a:rPr>
              <a:t>',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BONUS;</a:t>
            </a:r>
          </a:p>
        </p:txBody>
      </p:sp>
      <p:sp>
        <p:nvSpPr>
          <p:cNvPr id="2" name="Rectangle 1"/>
          <p:cNvSpPr/>
          <p:nvPr/>
        </p:nvSpPr>
        <p:spPr>
          <a:xfrm>
            <a:off x="152400" y="2136099"/>
            <a:ext cx="4572000" cy="1015663"/>
          </a:xfrm>
          <a:prstGeom prst="rect">
            <a:avLst/>
          </a:prstGeom>
        </p:spPr>
        <p:txBody>
          <a:bodyPr>
            <a:spAutoFit/>
          </a:bodyPr>
          <a:lstStyle/>
          <a:p>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endParaRPr lang="en-IN" sz="2000" dirty="0">
              <a:latin typeface="Liberation Mono"/>
            </a:endParaRPr>
          </a:p>
        </p:txBody>
      </p:sp>
      <p:sp>
        <p:nvSpPr>
          <p:cNvPr id="7" name="Rectangle 6"/>
          <p:cNvSpPr/>
          <p:nvPr/>
        </p:nvSpPr>
        <p:spPr>
          <a:xfrm>
            <a:off x="4800600" y="1985813"/>
            <a:ext cx="4267200" cy="923330"/>
          </a:xfrm>
          <a:prstGeom prst="rect">
            <a:avLst/>
          </a:prstGeom>
          <a:solidFill>
            <a:srgbClr val="E5EAC8"/>
          </a:solidFill>
        </p:spPr>
        <p:txBody>
          <a:bodyPr wrap="square">
            <a:spAutoFit/>
          </a:bodyPr>
          <a:lstStyle/>
          <a:p>
            <a:r>
              <a:rPr lang="en-IN" dirty="0"/>
              <a:t>The default </a:t>
            </a:r>
            <a:r>
              <a:rPr lang="en-IN" dirty="0" smtClean="0"/>
              <a:t>behaviour </a:t>
            </a:r>
            <a:r>
              <a:rPr lang="en-IN" dirty="0"/>
              <a:t>for UNION is that duplicate rows are removed from the result.</a:t>
            </a:r>
          </a:p>
        </p:txBody>
      </p:sp>
    </p:spTree>
    <p:extLst>
      <p:ext uri="{BB962C8B-B14F-4D97-AF65-F5344CB8AC3E}">
        <p14:creationId xmlns:p14="http://schemas.microsoft.com/office/powerpoint/2010/main" val="4034568701"/>
      </p:ext>
    </p:extLst>
  </p:cSld>
  <p:clrMapOvr>
    <a:masterClrMapping/>
  </p:clrMapOvr>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492060586"/>
              </p:ext>
            </p:extLst>
          </p:nvPr>
        </p:nvGraphicFramePr>
        <p:xfrm>
          <a:off x="119743" y="1660792"/>
          <a:ext cx="2514600" cy="2149208"/>
        </p:xfrm>
        <a:graphic>
          <a:graphicData uri="http://schemas.openxmlformats.org/drawingml/2006/table">
            <a:tbl>
              <a:tblPr firstRow="1" firstCol="1" bandRow="1">
                <a:tableStyleId>{69012ECD-51FC-41F1-AA8D-1B2483CD663E}</a:tableStyleId>
              </a:tblPr>
              <a:tblGrid>
                <a:gridCol w="558800"/>
                <a:gridCol w="1955800"/>
              </a:tblGrid>
              <a:tr h="370490">
                <a:tc gridSpan="2">
                  <a:txBody>
                    <a:bodyPr/>
                    <a:lstStyle/>
                    <a:p>
                      <a:pPr algn="ctr">
                        <a:lnSpc>
                          <a:spcPct val="107000"/>
                        </a:lnSpc>
                        <a:spcAft>
                          <a:spcPts val="0"/>
                        </a:spcAft>
                      </a:pPr>
                      <a:r>
                        <a:rPr lang="en-US" sz="1500" dirty="0">
                          <a:effectLst/>
                        </a:rPr>
                        <a:t>OldBooks</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hMerge="1">
                  <a:txBody>
                    <a:bodyPr/>
                    <a:lstStyle/>
                    <a:p>
                      <a:endParaRPr lang="en-US"/>
                    </a:p>
                  </a:txBody>
                  <a:tcPr/>
                </a:tc>
              </a:tr>
              <a:tr h="296453">
                <a:tc>
                  <a:txBody>
                    <a:bodyPr/>
                    <a:lstStyle/>
                    <a:p>
                      <a:pPr algn="ctr">
                        <a:lnSpc>
                          <a:spcPct val="107000"/>
                        </a:lnSpc>
                        <a:spcAft>
                          <a:spcPts val="0"/>
                        </a:spcAft>
                      </a:pPr>
                      <a:r>
                        <a:rPr lang="en-US" sz="1200" b="1" dirty="0">
                          <a:effectLst/>
                        </a:rPr>
                        <a:t>ID</a:t>
                      </a:r>
                      <a:endParaRPr lang="en-US" sz="1050" b="1"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gn="ctr">
                        <a:lnSpc>
                          <a:spcPct val="107000"/>
                        </a:lnSpc>
                        <a:spcAft>
                          <a:spcPts val="0"/>
                        </a:spcAft>
                      </a:pPr>
                      <a:r>
                        <a:rPr lang="en-US" sz="1200" b="1" dirty="0">
                          <a:effectLst/>
                        </a:rPr>
                        <a:t>NAME</a:t>
                      </a:r>
                      <a:endParaRPr lang="en-US" sz="1050" b="1"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200" dirty="0">
                          <a:effectLst/>
                        </a:rPr>
                        <a:t>1</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200" dirty="0" smtClean="0">
                          <a:effectLst/>
                        </a:rPr>
                        <a:t>MySQL</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200" dirty="0">
                          <a:effectLst/>
                        </a:rPr>
                        <a:t>2</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200" dirty="0" smtClean="0">
                          <a:effectLst/>
                        </a:rPr>
                        <a:t>hBase</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200" dirty="0">
                          <a:effectLst/>
                        </a:rPr>
                        <a:t>3</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200" dirty="0" smtClean="0">
                          <a:effectLst/>
                        </a:rPr>
                        <a:t>Oracle</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200" dirty="0">
                          <a:effectLst/>
                        </a:rPr>
                        <a:t>4</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200" dirty="0" smtClean="0">
                          <a:effectLst/>
                        </a:rPr>
                        <a:t>C++</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200" dirty="0" smtClean="0">
                          <a:effectLst/>
                        </a:rPr>
                        <a:t>4</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200" dirty="0" smtClean="0">
                          <a:effectLst/>
                        </a:rPr>
                        <a:t>C++</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594262225"/>
              </p:ext>
            </p:extLst>
          </p:nvPr>
        </p:nvGraphicFramePr>
        <p:xfrm>
          <a:off x="3200400" y="1660792"/>
          <a:ext cx="2516400" cy="1569063"/>
        </p:xfrm>
        <a:graphic>
          <a:graphicData uri="http://schemas.openxmlformats.org/drawingml/2006/table">
            <a:tbl>
              <a:tblPr firstRow="1" firstCol="1" bandRow="1">
                <a:tableStyleId>{69012ECD-51FC-41F1-AA8D-1B2483CD663E}</a:tableStyleId>
              </a:tblPr>
              <a:tblGrid>
                <a:gridCol w="387527"/>
                <a:gridCol w="2128873"/>
              </a:tblGrid>
              <a:tr h="393856">
                <a:tc gridSpan="2">
                  <a:txBody>
                    <a:bodyPr/>
                    <a:lstStyle/>
                    <a:p>
                      <a:pPr algn="ctr">
                        <a:lnSpc>
                          <a:spcPct val="107000"/>
                        </a:lnSpc>
                        <a:spcAft>
                          <a:spcPts val="0"/>
                        </a:spcAft>
                      </a:pPr>
                      <a:r>
                        <a:rPr lang="en-US" sz="1600" dirty="0">
                          <a:effectLst/>
                        </a:rPr>
                        <a:t>NewBooks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hMerge="1">
                  <a:txBody>
                    <a:bodyPr/>
                    <a:lstStyle/>
                    <a:p>
                      <a:endParaRPr lang="en-US"/>
                    </a:p>
                  </a:txBody>
                  <a:tcPr/>
                </a:tc>
              </a:tr>
              <a:tr h="288653">
                <a:tc>
                  <a:txBody>
                    <a:bodyPr/>
                    <a:lstStyle/>
                    <a:p>
                      <a:pPr algn="ctr">
                        <a:lnSpc>
                          <a:spcPct val="107000"/>
                        </a:lnSpc>
                        <a:spcAft>
                          <a:spcPts val="0"/>
                        </a:spcAft>
                      </a:pPr>
                      <a:r>
                        <a:rPr lang="en-US" sz="1100" b="1" dirty="0">
                          <a:effectLst/>
                        </a:rPr>
                        <a:t>ID</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marL="0" algn="ctr" rtl="0" eaLnBrk="1" latinLnBrk="0" hangingPunct="1">
                        <a:lnSpc>
                          <a:spcPct val="107000"/>
                        </a:lnSpc>
                        <a:spcAft>
                          <a:spcPts val="0"/>
                        </a:spcAft>
                      </a:pPr>
                      <a:r>
                        <a:rPr kumimoji="0" lang="en-US" sz="1200" b="1" kern="1200" dirty="0">
                          <a:solidFill>
                            <a:schemeClr val="tx1"/>
                          </a:solidFill>
                          <a:effectLst/>
                          <a:latin typeface="+mn-lt"/>
                          <a:ea typeface="+mn-ea"/>
                          <a:cs typeface="+mn-cs"/>
                        </a:rPr>
                        <a:t>NAME</a:t>
                      </a:r>
                    </a:p>
                  </a:txBody>
                  <a:tcPr marL="67912" marR="67912" marT="0" marB="0" anchor="ctr"/>
                </a:tc>
              </a:tr>
              <a:tr h="295518">
                <a:tc>
                  <a:txBody>
                    <a:bodyPr/>
                    <a:lstStyle/>
                    <a:p>
                      <a:pPr algn="ctr">
                        <a:lnSpc>
                          <a:spcPct val="107000"/>
                        </a:lnSpc>
                        <a:spcAft>
                          <a:spcPts val="0"/>
                        </a:spcAft>
                      </a:pPr>
                      <a:r>
                        <a:rPr lang="en-US" sz="12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200" dirty="0" smtClean="0">
                          <a:effectLst/>
                        </a:rPr>
                        <a:t>JavaScript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2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200" dirty="0" smtClean="0">
                          <a:effectLst/>
                        </a:rPr>
                        <a:t>hBase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2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200" dirty="0" smtClean="0">
                          <a:effectLst/>
                        </a:rPr>
                        <a:t>Redis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bl>
          </a:graphicData>
        </a:graphic>
      </p:graphicFrame>
      <p:sp>
        <p:nvSpPr>
          <p:cNvPr id="9" name="TextBox 8"/>
          <p:cNvSpPr txBox="1"/>
          <p:nvPr/>
        </p:nvSpPr>
        <p:spPr>
          <a:xfrm>
            <a:off x="2667000" y="1676400"/>
            <a:ext cx="500009" cy="1669047"/>
          </a:xfrm>
          <a:prstGeom prst="rect">
            <a:avLst/>
          </a:prstGeom>
          <a:noFill/>
        </p:spPr>
        <p:txBody>
          <a:bodyPr vert="wordArtVert" wrap="none" rtlCol="0" anchor="ctr">
            <a:spAutoFit/>
          </a:bodyPr>
          <a:lstStyle/>
          <a:p>
            <a:r>
              <a:rPr lang="en-US" dirty="0" smtClean="0">
                <a:solidFill>
                  <a:srgbClr val="E01E1E"/>
                </a:solidFill>
                <a:latin typeface="Consolas" panose="020B0609020204030204" pitchFamily="49" charset="0"/>
              </a:rPr>
              <a:t>UNION</a:t>
            </a:r>
            <a:endParaRPr lang="en-US" dirty="0">
              <a:solidFill>
                <a:srgbClr val="E01E1E"/>
              </a:solidFill>
              <a:latin typeface="Consolas" panose="020B0609020204030204" pitchFamily="49" charset="0"/>
            </a:endParaRPr>
          </a:p>
        </p:txBody>
      </p:sp>
      <p:sp>
        <p:nvSpPr>
          <p:cNvPr id="2" name="Rectangle 1"/>
          <p:cNvSpPr/>
          <p:nvPr/>
        </p:nvSpPr>
        <p:spPr>
          <a:xfrm>
            <a:off x="152400" y="838200"/>
            <a:ext cx="88392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anose="020B0604020202020204" pitchFamily="34" charset="0"/>
                <a:cs typeface="Arial" panose="020B0604020202020204" pitchFamily="34" charset="0"/>
              </a:rPr>
              <a:t> NAME </a:t>
            </a:r>
            <a:r>
              <a:rPr lang="en-US" dirty="0">
                <a:solidFill>
                  <a:srgbClr val="0077AA"/>
                </a:solidFill>
                <a:latin typeface="Arial" panose="020B0604020202020204" pitchFamily="34" charset="0"/>
                <a:ea typeface="Times New Roman" panose="02020603050405020304" pitchFamily="18" charset="0"/>
              </a:rPr>
              <a:t>FROM</a:t>
            </a:r>
            <a:r>
              <a:rPr lang="en-US" dirty="0" smtClean="0">
                <a:latin typeface="Arial" panose="020B0604020202020204" pitchFamily="34" charset="0"/>
                <a:cs typeface="Arial" panose="020B0604020202020204" pitchFamily="34" charset="0"/>
              </a:rPr>
              <a:t> OLDBOOK </a:t>
            </a:r>
            <a:r>
              <a:rPr lang="en-US" dirty="0">
                <a:solidFill>
                  <a:srgbClr val="E0D612"/>
                </a:solidFill>
                <a:latin typeface="Arial" panose="020B0604020202020204" pitchFamily="34" charset="0"/>
                <a:cs typeface="Arial" panose="020B0604020202020204" pitchFamily="34" charset="0"/>
              </a:rPr>
              <a:t>UNION</a:t>
            </a:r>
            <a:r>
              <a:rPr lang="en-US" dirty="0" smtClean="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anose="020B0604020202020204" pitchFamily="34" charset="0"/>
                <a:cs typeface="Arial" panose="020B0604020202020204" pitchFamily="34" charset="0"/>
              </a:rPr>
              <a:t> NAME </a:t>
            </a:r>
            <a:r>
              <a:rPr lang="en-US" dirty="0">
                <a:solidFill>
                  <a:srgbClr val="0077AA"/>
                </a:solidFill>
                <a:latin typeface="Arial" panose="020B0604020202020204" pitchFamily="34" charset="0"/>
                <a:ea typeface="Times New Roman" panose="02020603050405020304" pitchFamily="18" charset="0"/>
              </a:rPr>
              <a:t>FROM</a:t>
            </a:r>
            <a:r>
              <a:rPr lang="en-US" dirty="0" smtClean="0">
                <a:latin typeface="Arial" panose="020B0604020202020204" pitchFamily="34" charset="0"/>
                <a:cs typeface="Arial" panose="020B0604020202020204" pitchFamily="34" charset="0"/>
              </a:rPr>
              <a:t> NEWBOOK;</a:t>
            </a:r>
            <a:endParaRPr lang="en-US" dirty="0">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655478981"/>
              </p:ext>
            </p:extLst>
          </p:nvPr>
        </p:nvGraphicFramePr>
        <p:xfrm>
          <a:off x="6425384" y="1658161"/>
          <a:ext cx="2544445" cy="2149199"/>
        </p:xfrm>
        <a:graphic>
          <a:graphicData uri="http://schemas.openxmlformats.org/drawingml/2006/table">
            <a:tbl>
              <a:tblPr firstRow="1" firstCol="1" bandRow="1">
                <a:tableStyleId>{69012ECD-51FC-41F1-AA8D-1B2483CD663E}</a:tableStyleId>
              </a:tblPr>
              <a:tblGrid>
                <a:gridCol w="627380"/>
                <a:gridCol w="1917065"/>
              </a:tblGrid>
              <a:tr h="358200">
                <a:tc gridSpan="2">
                  <a:txBody>
                    <a:bodyPr/>
                    <a:lstStyle/>
                    <a:p>
                      <a:pPr algn="ctr">
                        <a:lnSpc>
                          <a:spcPct val="107000"/>
                        </a:lnSpc>
                        <a:spcAft>
                          <a:spcPts val="0"/>
                        </a:spcAft>
                      </a:pPr>
                      <a:r>
                        <a:rPr lang="en-US" sz="1600" dirty="0">
                          <a:effectLst/>
                        </a:rPr>
                        <a:t>Result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r>
              <a:tr h="255857">
                <a:tc>
                  <a:txBody>
                    <a:bodyPr/>
                    <a:lstStyle/>
                    <a:p>
                      <a:pPr algn="ctr">
                        <a:lnSpc>
                          <a:spcPct val="107000"/>
                        </a:lnSpc>
                        <a:spcAft>
                          <a:spcPts val="0"/>
                        </a:spcAft>
                      </a:pPr>
                      <a:r>
                        <a:rPr lang="en-US" sz="1200" b="1" dirty="0">
                          <a:effectLst/>
                        </a:rPr>
                        <a:t>ID</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200" b="1" dirty="0">
                          <a:effectLst/>
                        </a:rPr>
                        <a:t>NAME</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255857">
                <a:tc>
                  <a:txBody>
                    <a:bodyPr/>
                    <a:lstStyle/>
                    <a:p>
                      <a:pPr algn="ctr">
                        <a:lnSpc>
                          <a:spcPct val="107000"/>
                        </a:lnSpc>
                        <a:spcAft>
                          <a:spcPts val="0"/>
                        </a:spcAft>
                      </a:pPr>
                      <a:r>
                        <a:rPr lang="en-US" sz="1200" dirty="0">
                          <a:effectLst/>
                        </a:rPr>
                        <a:t>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200" dirty="0">
                          <a:effectLst/>
                        </a:rPr>
                        <a:t>MySQL</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200" dirty="0">
                          <a:effectLst/>
                        </a:rPr>
                        <a:t>2</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200">
                          <a:effectLst/>
                        </a:rPr>
                        <a:t>hBase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200" dirty="0">
                          <a:effectLst/>
                        </a:rPr>
                        <a:t>3</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200" dirty="0">
                          <a:effectLst/>
                        </a:rPr>
                        <a:t>Oracle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200">
                          <a:effectLst/>
                        </a:rPr>
                        <a:t>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200" dirty="0">
                          <a:effectLst/>
                        </a:rPr>
                        <a:t>C++</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200">
                          <a:effectLst/>
                        </a:rPr>
                        <a:t>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200" dirty="0">
                          <a:effectLst/>
                        </a:rPr>
                        <a:t>JavaScript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200">
                          <a:effectLst/>
                        </a:rPr>
                        <a:t>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200" dirty="0">
                          <a:effectLst/>
                        </a:rPr>
                        <a:t>Redis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bl>
          </a:graphicData>
        </a:graphic>
      </p:graphicFrame>
      <p:sp>
        <p:nvSpPr>
          <p:cNvPr id="7" name="TextBox 6"/>
          <p:cNvSpPr txBox="1"/>
          <p:nvPr/>
        </p:nvSpPr>
        <p:spPr>
          <a:xfrm>
            <a:off x="5867400" y="2362200"/>
            <a:ext cx="425116" cy="584775"/>
          </a:xfrm>
          <a:prstGeom prst="rect">
            <a:avLst/>
          </a:prstGeom>
          <a:noFill/>
        </p:spPr>
        <p:txBody>
          <a:bodyPr wrap="none" rtlCol="0">
            <a:spAutoFit/>
          </a:bodyPr>
          <a:lstStyle/>
          <a:p>
            <a:r>
              <a:rPr lang="en-US" sz="3200" dirty="0">
                <a:solidFill>
                  <a:srgbClr val="FF0000"/>
                </a:solidFill>
              </a:rPr>
              <a:t>=</a:t>
            </a:r>
          </a:p>
        </p:txBody>
      </p:sp>
    </p:spTree>
    <p:extLst>
      <p:ext uri="{BB962C8B-B14F-4D97-AF65-F5344CB8AC3E}">
        <p14:creationId xmlns:p14="http://schemas.microsoft.com/office/powerpoint/2010/main" val="1993342127"/>
      </p:ext>
    </p:extLst>
  </p:cSld>
  <p:clrMapOvr>
    <a:masterClrMapping/>
  </p:clrMapOvr>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UNION ALL</a:t>
            </a:r>
            <a:endParaRPr lang="en-IN" sz="3200" b="1" i="1" dirty="0">
              <a:solidFill>
                <a:srgbClr val="FFFF00"/>
              </a:solidFill>
              <a:latin typeface="Arial" pitchFamily="34" charset="0"/>
              <a:cs typeface="Arial" pitchFamily="34" charset="0"/>
            </a:endParaRPr>
          </a:p>
        </p:txBody>
      </p:sp>
      <p:sp>
        <p:nvSpPr>
          <p:cNvPr id="11" name="Rectangle 10"/>
          <p:cNvSpPr/>
          <p:nvPr/>
        </p:nvSpPr>
        <p:spPr>
          <a:xfrm>
            <a:off x="152400" y="838200"/>
            <a:ext cx="88392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anose="020B0604020202020204" pitchFamily="34" charset="0"/>
                <a:cs typeface="Arial" panose="020B0604020202020204" pitchFamily="34" charset="0"/>
              </a:rPr>
              <a:t> NAME </a:t>
            </a:r>
            <a:r>
              <a:rPr lang="en-US" dirty="0">
                <a:solidFill>
                  <a:srgbClr val="0077AA"/>
                </a:solidFill>
                <a:latin typeface="Arial" panose="020B0604020202020204" pitchFamily="34" charset="0"/>
                <a:ea typeface="Times New Roman" panose="02020603050405020304" pitchFamily="18" charset="0"/>
              </a:rPr>
              <a:t>FROM</a:t>
            </a:r>
            <a:r>
              <a:rPr lang="en-US" dirty="0" smtClean="0">
                <a:latin typeface="Arial" panose="020B0604020202020204" pitchFamily="34" charset="0"/>
                <a:cs typeface="Arial" panose="020B0604020202020204" pitchFamily="34" charset="0"/>
              </a:rPr>
              <a:t> OLDBOOK </a:t>
            </a:r>
            <a:r>
              <a:rPr lang="en-US" dirty="0">
                <a:solidFill>
                  <a:srgbClr val="E0D612"/>
                </a:solidFill>
                <a:latin typeface="Arial" panose="020B0604020202020204" pitchFamily="34" charset="0"/>
                <a:cs typeface="Arial" panose="020B0604020202020204" pitchFamily="34" charset="0"/>
              </a:rPr>
              <a:t>UNION</a:t>
            </a:r>
            <a:r>
              <a:rPr lang="en-US" dirty="0" smtClean="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anose="020B0604020202020204" pitchFamily="34" charset="0"/>
                <a:cs typeface="Arial" panose="020B0604020202020204" pitchFamily="34" charset="0"/>
              </a:rPr>
              <a:t> NAME </a:t>
            </a:r>
            <a:r>
              <a:rPr lang="en-US" dirty="0">
                <a:solidFill>
                  <a:srgbClr val="0077AA"/>
                </a:solidFill>
                <a:latin typeface="Arial" panose="020B0604020202020204" pitchFamily="34" charset="0"/>
                <a:ea typeface="Times New Roman" panose="02020603050405020304" pitchFamily="18" charset="0"/>
              </a:rPr>
              <a:t>FROM</a:t>
            </a:r>
            <a:r>
              <a:rPr lang="en-US" dirty="0" smtClean="0">
                <a:latin typeface="Arial" panose="020B0604020202020204" pitchFamily="34" charset="0"/>
                <a:cs typeface="Arial" panose="020B0604020202020204" pitchFamily="34" charset="0"/>
              </a:rPr>
              <a:t> NEWBOOK;</a:t>
            </a:r>
            <a:endParaRPr lang="en-US" dirty="0">
              <a:latin typeface="Arial" panose="020B0604020202020204" pitchFamily="34" charset="0"/>
              <a:cs typeface="Arial" panose="020B060402020202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090174296"/>
              </p:ext>
            </p:extLst>
          </p:nvPr>
        </p:nvGraphicFramePr>
        <p:xfrm>
          <a:off x="119743" y="1660792"/>
          <a:ext cx="2514600" cy="2149208"/>
        </p:xfrm>
        <a:graphic>
          <a:graphicData uri="http://schemas.openxmlformats.org/drawingml/2006/table">
            <a:tbl>
              <a:tblPr firstRow="1" firstCol="1" bandRow="1">
                <a:tableStyleId>{69012ECD-51FC-41F1-AA8D-1B2483CD663E}</a:tableStyleId>
              </a:tblPr>
              <a:tblGrid>
                <a:gridCol w="558800"/>
                <a:gridCol w="1955800"/>
              </a:tblGrid>
              <a:tr h="370490">
                <a:tc gridSpan="2">
                  <a:txBody>
                    <a:bodyPr/>
                    <a:lstStyle/>
                    <a:p>
                      <a:pPr algn="ctr">
                        <a:lnSpc>
                          <a:spcPct val="107000"/>
                        </a:lnSpc>
                        <a:spcAft>
                          <a:spcPts val="0"/>
                        </a:spcAft>
                      </a:pPr>
                      <a:r>
                        <a:rPr lang="en-US" sz="1500" dirty="0">
                          <a:effectLst/>
                        </a:rPr>
                        <a:t>OldBooks</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hMerge="1">
                  <a:txBody>
                    <a:bodyPr/>
                    <a:lstStyle/>
                    <a:p>
                      <a:endParaRPr lang="en-US"/>
                    </a:p>
                  </a:txBody>
                  <a:tcPr/>
                </a:tc>
              </a:tr>
              <a:tr h="296453">
                <a:tc>
                  <a:txBody>
                    <a:bodyPr/>
                    <a:lstStyle/>
                    <a:p>
                      <a:pPr algn="ctr">
                        <a:lnSpc>
                          <a:spcPct val="107000"/>
                        </a:lnSpc>
                        <a:spcAft>
                          <a:spcPts val="0"/>
                        </a:spcAft>
                      </a:pPr>
                      <a:r>
                        <a:rPr lang="en-US" sz="1200" b="1" dirty="0">
                          <a:effectLst/>
                        </a:rPr>
                        <a:t>ID</a:t>
                      </a:r>
                      <a:endParaRPr lang="en-US" sz="1050" b="1"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gn="ctr">
                        <a:lnSpc>
                          <a:spcPct val="107000"/>
                        </a:lnSpc>
                        <a:spcAft>
                          <a:spcPts val="0"/>
                        </a:spcAft>
                      </a:pPr>
                      <a:r>
                        <a:rPr lang="en-US" sz="1200" b="1" dirty="0">
                          <a:effectLst/>
                        </a:rPr>
                        <a:t>NAME</a:t>
                      </a:r>
                      <a:endParaRPr lang="en-US" sz="1050" b="1"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200" dirty="0">
                          <a:effectLst/>
                        </a:rPr>
                        <a:t>1</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200" dirty="0" smtClean="0">
                          <a:effectLst/>
                        </a:rPr>
                        <a:t>MySQL</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200" dirty="0">
                          <a:effectLst/>
                        </a:rPr>
                        <a:t>2</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200" dirty="0" smtClean="0">
                          <a:effectLst/>
                        </a:rPr>
                        <a:t>hBase</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200" dirty="0">
                          <a:effectLst/>
                        </a:rPr>
                        <a:t>3</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200" dirty="0" smtClean="0">
                          <a:effectLst/>
                        </a:rPr>
                        <a:t>Oracle</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200" dirty="0">
                          <a:effectLst/>
                        </a:rPr>
                        <a:t>4</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200" dirty="0" smtClean="0">
                          <a:effectLst/>
                        </a:rPr>
                        <a:t>C++</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200" dirty="0" smtClean="0">
                          <a:effectLst/>
                        </a:rPr>
                        <a:t>4</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200" dirty="0" smtClean="0">
                          <a:effectLst/>
                        </a:rPr>
                        <a:t>C++</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2326640936"/>
              </p:ext>
            </p:extLst>
          </p:nvPr>
        </p:nvGraphicFramePr>
        <p:xfrm>
          <a:off x="3200400" y="1660792"/>
          <a:ext cx="2516400" cy="1569063"/>
        </p:xfrm>
        <a:graphic>
          <a:graphicData uri="http://schemas.openxmlformats.org/drawingml/2006/table">
            <a:tbl>
              <a:tblPr firstRow="1" firstCol="1" bandRow="1">
                <a:tableStyleId>{69012ECD-51FC-41F1-AA8D-1B2483CD663E}</a:tableStyleId>
              </a:tblPr>
              <a:tblGrid>
                <a:gridCol w="387527"/>
                <a:gridCol w="2128873"/>
              </a:tblGrid>
              <a:tr h="393856">
                <a:tc gridSpan="2">
                  <a:txBody>
                    <a:bodyPr/>
                    <a:lstStyle/>
                    <a:p>
                      <a:pPr algn="ctr">
                        <a:lnSpc>
                          <a:spcPct val="107000"/>
                        </a:lnSpc>
                        <a:spcAft>
                          <a:spcPts val="0"/>
                        </a:spcAft>
                      </a:pPr>
                      <a:r>
                        <a:rPr lang="en-US" sz="1600" dirty="0">
                          <a:effectLst/>
                        </a:rPr>
                        <a:t>NewBooks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hMerge="1">
                  <a:txBody>
                    <a:bodyPr/>
                    <a:lstStyle/>
                    <a:p>
                      <a:endParaRPr lang="en-US"/>
                    </a:p>
                  </a:txBody>
                  <a:tcPr/>
                </a:tc>
              </a:tr>
              <a:tr h="288653">
                <a:tc>
                  <a:txBody>
                    <a:bodyPr/>
                    <a:lstStyle/>
                    <a:p>
                      <a:pPr algn="ctr">
                        <a:lnSpc>
                          <a:spcPct val="107000"/>
                        </a:lnSpc>
                        <a:spcAft>
                          <a:spcPts val="0"/>
                        </a:spcAft>
                      </a:pPr>
                      <a:r>
                        <a:rPr lang="en-US" sz="1100" b="1" dirty="0">
                          <a:effectLst/>
                        </a:rPr>
                        <a:t>ID</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marL="0" algn="ctr" rtl="0" eaLnBrk="1" latinLnBrk="0" hangingPunct="1">
                        <a:lnSpc>
                          <a:spcPct val="107000"/>
                        </a:lnSpc>
                        <a:spcAft>
                          <a:spcPts val="0"/>
                        </a:spcAft>
                      </a:pPr>
                      <a:r>
                        <a:rPr kumimoji="0" lang="en-US" sz="1200" b="1" kern="1200" dirty="0">
                          <a:solidFill>
                            <a:schemeClr val="tx1"/>
                          </a:solidFill>
                          <a:effectLst/>
                          <a:latin typeface="+mn-lt"/>
                          <a:ea typeface="+mn-ea"/>
                          <a:cs typeface="+mn-cs"/>
                        </a:rPr>
                        <a:t>NAME</a:t>
                      </a:r>
                    </a:p>
                  </a:txBody>
                  <a:tcPr marL="67912" marR="67912" marT="0" marB="0" anchor="ctr"/>
                </a:tc>
              </a:tr>
              <a:tr h="295518">
                <a:tc>
                  <a:txBody>
                    <a:bodyPr/>
                    <a:lstStyle/>
                    <a:p>
                      <a:pPr algn="ctr">
                        <a:lnSpc>
                          <a:spcPct val="107000"/>
                        </a:lnSpc>
                        <a:spcAft>
                          <a:spcPts val="0"/>
                        </a:spcAft>
                      </a:pPr>
                      <a:r>
                        <a:rPr lang="en-US" sz="12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200" dirty="0" smtClean="0">
                          <a:effectLst/>
                        </a:rPr>
                        <a:t>JavaScript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2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200" dirty="0" smtClean="0">
                          <a:effectLst/>
                        </a:rPr>
                        <a:t>hBase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2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200" dirty="0" smtClean="0">
                          <a:effectLst/>
                        </a:rPr>
                        <a:t>Redis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bl>
          </a:graphicData>
        </a:graphic>
      </p:graphicFrame>
      <p:sp>
        <p:nvSpPr>
          <p:cNvPr id="14" name="TextBox 13"/>
          <p:cNvSpPr txBox="1"/>
          <p:nvPr/>
        </p:nvSpPr>
        <p:spPr>
          <a:xfrm>
            <a:off x="2667000" y="1676400"/>
            <a:ext cx="500009" cy="2930418"/>
          </a:xfrm>
          <a:prstGeom prst="rect">
            <a:avLst/>
          </a:prstGeom>
          <a:noFill/>
        </p:spPr>
        <p:txBody>
          <a:bodyPr vert="wordArtVert" wrap="none" rtlCol="0" anchor="ctr">
            <a:spAutoFit/>
          </a:bodyPr>
          <a:lstStyle/>
          <a:p>
            <a:r>
              <a:rPr lang="en-US" dirty="0" smtClean="0">
                <a:solidFill>
                  <a:srgbClr val="E01E1E"/>
                </a:solidFill>
                <a:latin typeface="Consolas" panose="020B0609020204030204" pitchFamily="49" charset="0"/>
              </a:rPr>
              <a:t>UNION ALL</a:t>
            </a:r>
            <a:endParaRPr lang="en-US" dirty="0">
              <a:solidFill>
                <a:srgbClr val="E01E1E"/>
              </a:solidFill>
              <a:latin typeface="Consolas" panose="020B0609020204030204" pitchFamily="49" charset="0"/>
            </a:endParaRPr>
          </a:p>
        </p:txBody>
      </p:sp>
      <p:sp>
        <p:nvSpPr>
          <p:cNvPr id="15" name="TextBox 14"/>
          <p:cNvSpPr txBox="1"/>
          <p:nvPr/>
        </p:nvSpPr>
        <p:spPr>
          <a:xfrm>
            <a:off x="5867400" y="2362200"/>
            <a:ext cx="425116" cy="584775"/>
          </a:xfrm>
          <a:prstGeom prst="rect">
            <a:avLst/>
          </a:prstGeom>
          <a:noFill/>
        </p:spPr>
        <p:txBody>
          <a:bodyPr wrap="none" rtlCol="0">
            <a:spAutoFit/>
          </a:bodyPr>
          <a:lstStyle/>
          <a:p>
            <a:r>
              <a:rPr lang="en-US" sz="3200" dirty="0">
                <a:solidFill>
                  <a:srgbClr val="FF0000"/>
                </a:solidFill>
              </a:rPr>
              <a:t>=</a:t>
            </a:r>
          </a:p>
        </p:txBody>
      </p:sp>
      <p:graphicFrame>
        <p:nvGraphicFramePr>
          <p:cNvPr id="16" name="Table 15"/>
          <p:cNvGraphicFramePr>
            <a:graphicFrameLocks noGrp="1"/>
          </p:cNvGraphicFramePr>
          <p:nvPr>
            <p:extLst>
              <p:ext uri="{D42A27DB-BD31-4B8C-83A1-F6EECF244321}">
                <p14:modId xmlns:p14="http://schemas.microsoft.com/office/powerpoint/2010/main" val="2429914415"/>
              </p:ext>
            </p:extLst>
          </p:nvPr>
        </p:nvGraphicFramePr>
        <p:xfrm>
          <a:off x="6425384" y="1658161"/>
          <a:ext cx="2544445" cy="2149199"/>
        </p:xfrm>
        <a:graphic>
          <a:graphicData uri="http://schemas.openxmlformats.org/drawingml/2006/table">
            <a:tbl>
              <a:tblPr firstRow="1" firstCol="1" bandRow="1">
                <a:tableStyleId>{69012ECD-51FC-41F1-AA8D-1B2483CD663E}</a:tableStyleId>
              </a:tblPr>
              <a:tblGrid>
                <a:gridCol w="627380"/>
                <a:gridCol w="1917065"/>
              </a:tblGrid>
              <a:tr h="358200">
                <a:tc gridSpan="2">
                  <a:txBody>
                    <a:bodyPr/>
                    <a:lstStyle/>
                    <a:p>
                      <a:pPr algn="ctr">
                        <a:lnSpc>
                          <a:spcPct val="107000"/>
                        </a:lnSpc>
                        <a:spcAft>
                          <a:spcPts val="0"/>
                        </a:spcAft>
                      </a:pPr>
                      <a:r>
                        <a:rPr lang="en-US" sz="1600" dirty="0">
                          <a:effectLst/>
                        </a:rPr>
                        <a:t>Result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r>
              <a:tr h="255857">
                <a:tc>
                  <a:txBody>
                    <a:bodyPr/>
                    <a:lstStyle/>
                    <a:p>
                      <a:pPr algn="ctr">
                        <a:lnSpc>
                          <a:spcPct val="107000"/>
                        </a:lnSpc>
                        <a:spcAft>
                          <a:spcPts val="0"/>
                        </a:spcAft>
                      </a:pPr>
                      <a:r>
                        <a:rPr lang="en-US" sz="1200" b="1" dirty="0">
                          <a:effectLst/>
                        </a:rPr>
                        <a:t>ID</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US" sz="1200" b="1" dirty="0">
                          <a:effectLst/>
                        </a:rPr>
                        <a:t>NAME</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255857">
                <a:tc>
                  <a:txBody>
                    <a:bodyPr/>
                    <a:lstStyle/>
                    <a:p>
                      <a:pPr algn="ctr">
                        <a:lnSpc>
                          <a:spcPct val="107000"/>
                        </a:lnSpc>
                        <a:spcAft>
                          <a:spcPts val="0"/>
                        </a:spcAft>
                      </a:pPr>
                      <a:r>
                        <a:rPr lang="en-US" sz="1200" dirty="0">
                          <a:effectLst/>
                        </a:rPr>
                        <a:t>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200" dirty="0">
                          <a:effectLst/>
                        </a:rPr>
                        <a:t>MySQL</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200" dirty="0">
                          <a:effectLst/>
                        </a:rPr>
                        <a:t>2</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200">
                          <a:effectLst/>
                        </a:rPr>
                        <a:t>hBase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200" dirty="0">
                          <a:effectLst/>
                        </a:rPr>
                        <a:t>3</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200" dirty="0">
                          <a:effectLst/>
                        </a:rPr>
                        <a:t>Oracle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200">
                          <a:effectLst/>
                        </a:rPr>
                        <a:t>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200" dirty="0">
                          <a:effectLst/>
                        </a:rPr>
                        <a:t>C++</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200">
                          <a:effectLst/>
                        </a:rPr>
                        <a:t>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200" dirty="0">
                          <a:effectLst/>
                        </a:rPr>
                        <a:t>JavaScript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200">
                          <a:effectLst/>
                        </a:rPr>
                        <a:t>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200" dirty="0">
                          <a:effectLst/>
                        </a:rPr>
                        <a:t>Redis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bl>
          </a:graphicData>
        </a:graphic>
      </p:graphicFrame>
    </p:spTree>
    <p:extLst>
      <p:ext uri="{BB962C8B-B14F-4D97-AF65-F5344CB8AC3E}">
        <p14:creationId xmlns:p14="http://schemas.microsoft.com/office/powerpoint/2010/main" val="3299127102"/>
      </p:ext>
    </p:extLst>
  </p:cSld>
  <p:clrMapOvr>
    <a:masterClrMapping/>
  </p:clrMapOvr>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UNION &amp; UNION ALL</a:t>
            </a:r>
            <a:endParaRPr lang="en-IN" sz="3200" b="1" i="1" dirty="0">
              <a:solidFill>
                <a:srgbClr val="FFFF00"/>
              </a:solidFill>
              <a:latin typeface="Arial" pitchFamily="34" charset="0"/>
              <a:cs typeface="Arial" pitchFamily="34" charset="0"/>
            </a:endParaRPr>
          </a:p>
        </p:txBody>
      </p:sp>
      <p:pic>
        <p:nvPicPr>
          <p:cNvPr id="6" name="Picture 5"/>
          <p:cNvPicPr>
            <a:picLocks noChangeAspect="1"/>
          </p:cNvPicPr>
          <p:nvPr/>
        </p:nvPicPr>
        <p:blipFill>
          <a:blip r:embed="rId2"/>
          <a:stretch>
            <a:fillRect/>
          </a:stretch>
        </p:blipFill>
        <p:spPr>
          <a:xfrm>
            <a:off x="0" y="838200"/>
            <a:ext cx="9124185" cy="2514600"/>
          </a:xfrm>
          <a:prstGeom prst="rect">
            <a:avLst/>
          </a:prstGeom>
        </p:spPr>
      </p:pic>
      <p:pic>
        <p:nvPicPr>
          <p:cNvPr id="3" name="Picture 2"/>
          <p:cNvPicPr>
            <a:picLocks noChangeAspect="1"/>
          </p:cNvPicPr>
          <p:nvPr/>
        </p:nvPicPr>
        <p:blipFill>
          <a:blip r:embed="rId3"/>
          <a:stretch>
            <a:fillRect/>
          </a:stretch>
        </p:blipFill>
        <p:spPr>
          <a:xfrm>
            <a:off x="34316" y="3644084"/>
            <a:ext cx="9040503" cy="2667180"/>
          </a:xfrm>
          <a:prstGeom prst="rect">
            <a:avLst/>
          </a:prstGeom>
        </p:spPr>
      </p:pic>
    </p:spTree>
    <p:extLst>
      <p:ext uri="{BB962C8B-B14F-4D97-AF65-F5344CB8AC3E}">
        <p14:creationId xmlns:p14="http://schemas.microsoft.com/office/powerpoint/2010/main" val="2325023237"/>
      </p:ext>
    </p:extLst>
  </p:cSld>
  <p:clrMapOvr>
    <a:masterClrMapping/>
  </p:clrMapOvr>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INTERSECT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r>
              <a:rPr lang="en-IN" dirty="0" smtClean="0">
                <a:latin typeface="Arial" panose="020B0604020202020204" pitchFamily="34" charset="0"/>
                <a:cs typeface="Arial" panose="020B0604020202020204" pitchFamily="34" charset="0"/>
              </a:rPr>
              <a:t>.</a:t>
            </a:r>
          </a:p>
        </p:txBody>
      </p:sp>
      <p:sp>
        <p:nvSpPr>
          <p:cNvPr id="9" name="Rectangle 8"/>
          <p:cNvSpPr/>
          <p:nvPr/>
        </p:nvSpPr>
        <p:spPr>
          <a:xfrm>
            <a:off x="76200" y="2743200"/>
            <a:ext cx="8991600" cy="1200329"/>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IN</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p:txBody>
      </p:sp>
      <p:sp>
        <p:nvSpPr>
          <p:cNvPr id="7" name="Rectangle 6"/>
          <p:cNvSpPr/>
          <p:nvPr/>
        </p:nvSpPr>
        <p:spPr>
          <a:xfrm>
            <a:off x="76200" y="1730514"/>
            <a:ext cx="8991600" cy="646331"/>
          </a:xfrm>
          <a:prstGeom prst="rect">
            <a:avLst/>
          </a:prstGeom>
          <a:solidFill>
            <a:srgbClr val="D9DD21"/>
          </a:solidFill>
        </p:spPr>
        <p:txBody>
          <a:bodyPr wrap="square">
            <a:spAutoFit/>
          </a:bodyPr>
          <a:lstStyle/>
          <a:p>
            <a:r>
              <a:rPr lang="en-IN" dirty="0">
                <a:solidFill>
                  <a:srgbClr val="FFFF00"/>
                </a:solidFill>
                <a:latin typeface="Arial" panose="020B0604020202020204" pitchFamily="34" charset="0"/>
                <a:cs typeface="Arial" panose="020B0604020202020204" pitchFamily="34" charset="0"/>
              </a:rPr>
              <a:t>There is no </a:t>
            </a:r>
            <a:r>
              <a:rPr lang="en-IN" b="1" dirty="0">
                <a:solidFill>
                  <a:srgbClr val="FFFF00"/>
                </a:solidFill>
                <a:latin typeface="Arial" panose="020B0604020202020204" pitchFamily="34" charset="0"/>
                <a:cs typeface="Arial" panose="020B0604020202020204" pitchFamily="34" charset="0"/>
              </a:rPr>
              <a:t>INTERSECT</a:t>
            </a:r>
            <a:r>
              <a:rPr lang="en-IN" dirty="0">
                <a:solidFill>
                  <a:srgbClr val="FFFF00"/>
                </a:solidFill>
                <a:latin typeface="Arial" panose="020B0604020202020204" pitchFamily="34" charset="0"/>
                <a:cs typeface="Arial" panose="020B0604020202020204" pitchFamily="34" charset="0"/>
              </a:rPr>
              <a:t> operator in MySQL, you can easily simulate this type of query using either the IN clause or the EXISTS clause.</a:t>
            </a:r>
          </a:p>
        </p:txBody>
      </p:sp>
      <p:pic>
        <p:nvPicPr>
          <p:cNvPr id="2" name="Picture 1"/>
          <p:cNvPicPr>
            <a:picLocks noChangeAspect="1"/>
          </p:cNvPicPr>
          <p:nvPr/>
        </p:nvPicPr>
        <p:blipFill>
          <a:blip r:embed="rId2"/>
          <a:stretch>
            <a:fillRect/>
          </a:stretch>
        </p:blipFill>
        <p:spPr>
          <a:xfrm>
            <a:off x="76199" y="4038600"/>
            <a:ext cx="9073663" cy="2206900"/>
          </a:xfrm>
          <a:prstGeom prst="rect">
            <a:avLst/>
          </a:prstGeom>
        </p:spPr>
      </p:pic>
    </p:spTree>
    <p:extLst>
      <p:ext uri="{BB962C8B-B14F-4D97-AF65-F5344CB8AC3E}">
        <p14:creationId xmlns:p14="http://schemas.microsoft.com/office/powerpoint/2010/main" val="3389791968"/>
      </p:ext>
    </p:extLst>
  </p:cSld>
  <p:clrMapOvr>
    <a:masterClrMapping/>
  </p:clrMapOvr>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MINUS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MINUS operator takes the distinct rows of one query and returns the rows that do not appear in a second result set.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743200"/>
            <a:ext cx="8991600"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solidFill>
                  <a:srgbClr val="DD4A68"/>
                </a:solidFill>
                <a:latin typeface="Arial" panose="020B0604020202020204" pitchFamily="34" charset="0"/>
                <a:ea typeface="Times New Roman" panose="02020603050405020304" pitchFamily="18" charset="0"/>
              </a:rPr>
              <a:t> </a:t>
            </a:r>
            <a:r>
              <a:rPr lang="en-IN" b="1" dirty="0" smtClean="0">
                <a:solidFill>
                  <a:srgbClr val="E0D612"/>
                </a:solidFill>
                <a:latin typeface="Arial" panose="020B0604020202020204" pitchFamily="34" charset="0"/>
                <a:cs typeface="Arial" panose="020B0604020202020204" pitchFamily="34" charset="0"/>
              </a:rPr>
              <a:t>NOT</a:t>
            </a:r>
            <a:r>
              <a:rPr lang="en-IN" dirty="0" smtClean="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p:txBody>
      </p:sp>
      <p:sp>
        <p:nvSpPr>
          <p:cNvPr id="7" name="Rectangle 6"/>
          <p:cNvSpPr/>
          <p:nvPr/>
        </p:nvSpPr>
        <p:spPr>
          <a:xfrm>
            <a:off x="76200" y="1730514"/>
            <a:ext cx="8991600" cy="646331"/>
          </a:xfrm>
          <a:prstGeom prst="rect">
            <a:avLst/>
          </a:prstGeom>
          <a:solidFill>
            <a:srgbClr val="D9DD21"/>
          </a:solidFill>
        </p:spPr>
        <p:txBody>
          <a:bodyPr wrap="square">
            <a:spAutoFit/>
          </a:bodyPr>
          <a:lstStyle/>
          <a:p>
            <a:r>
              <a:rPr lang="en-IN" dirty="0">
                <a:solidFill>
                  <a:srgbClr val="FFFF00"/>
                </a:solidFill>
                <a:latin typeface="Arial" panose="020B0604020202020204" pitchFamily="34" charset="0"/>
                <a:cs typeface="Arial" panose="020B0604020202020204" pitchFamily="34" charset="0"/>
              </a:rPr>
              <a:t>There is no </a:t>
            </a:r>
            <a:r>
              <a:rPr lang="en-IN" b="1" dirty="0">
                <a:solidFill>
                  <a:srgbClr val="FFFF00"/>
                </a:solidFill>
                <a:latin typeface="Arial" panose="020B0604020202020204" pitchFamily="34" charset="0"/>
                <a:cs typeface="Arial" panose="020B0604020202020204" pitchFamily="34" charset="0"/>
              </a:rPr>
              <a:t>MINUS</a:t>
            </a:r>
            <a:r>
              <a:rPr lang="en-IN" dirty="0">
                <a:solidFill>
                  <a:srgbClr val="FFFF00"/>
                </a:solidFill>
                <a:latin typeface="Arial" panose="020B0604020202020204" pitchFamily="34" charset="0"/>
                <a:cs typeface="Arial" panose="020B0604020202020204" pitchFamily="34" charset="0"/>
              </a:rPr>
              <a:t> operator in MySQL, you can easily simulate this type of query using either the NOT IN clause or the NOT EXISTS clause.</a:t>
            </a:r>
          </a:p>
        </p:txBody>
      </p:sp>
    </p:spTree>
    <p:extLst>
      <p:ext uri="{BB962C8B-B14F-4D97-AF65-F5344CB8AC3E}">
        <p14:creationId xmlns:p14="http://schemas.microsoft.com/office/powerpoint/2010/main" val="3881707447"/>
      </p:ext>
    </p:extLst>
  </p:cSld>
  <p:clrMapOvr>
    <a:masterClrMapping/>
  </p:clrMapOvr>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a:t>
            </a:r>
            <a:r>
              <a:rPr lang="en-US" sz="4800" dirty="0" smtClean="0">
                <a:solidFill>
                  <a:srgbClr val="DC525C"/>
                </a:solidFill>
                <a:latin typeface="Segoe UI Light" panose="020B0502040204020203" pitchFamily="34" charset="0"/>
                <a:cs typeface="Segoe UI Light" panose="020B0502040204020203" pitchFamily="34" charset="0"/>
              </a:rPr>
              <a:t>LIKE STATEMENT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table, including any column attributes and indexes defined in the original table.</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[IF NOT EXISTS] new_tbl LIKE orig_tbl;</a:t>
            </a:r>
            <a:endParaRPr lang="en-US" sz="2000" dirty="0">
              <a:solidFill>
                <a:srgbClr val="0077AA"/>
              </a:solidFill>
              <a:latin typeface="Liberation Mono"/>
            </a:endParaRPr>
          </a:p>
        </p:txBody>
      </p:sp>
      <p:sp>
        <p:nvSpPr>
          <p:cNvPr id="8" name="Rectangle 7"/>
          <p:cNvSpPr/>
          <p:nvPr/>
        </p:nvSpPr>
        <p:spPr>
          <a:xfrm>
            <a:off x="76200" y="3352800"/>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 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Tree>
    <p:extLst>
      <p:ext uri="{BB962C8B-B14F-4D97-AF65-F5344CB8AC3E}">
        <p14:creationId xmlns:p14="http://schemas.microsoft.com/office/powerpoint/2010/main" val="18921880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783077260"/>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Entity Relationship Diagram Symbols.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Common relationships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What is Data Modeling?</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rPr>
                        <a:t>What is Schema?</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SQL Structured Query Language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Login to MySQL</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SHOW DATABASES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Information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Source Command</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Show Columns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Show Tables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Show Tables Status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6345293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4" name="Rectangle 1"/>
          <p:cNvSpPr>
            <a:spLocks noChangeArrowheads="1"/>
          </p:cNvSpPr>
          <p:nvPr/>
        </p:nvSpPr>
        <p:spPr bwMode="auto">
          <a:xfrm>
            <a:off x="228600" y="2294947"/>
            <a:ext cx="87630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dirty="0" smtClean="0">
                <a:latin typeface="Arial" pitchFamily="34" charset="0"/>
                <a:cs typeface="Arial" pitchFamily="34" charset="0"/>
              </a:rPr>
              <a:t>The basic constructs of  ER Model are</a:t>
            </a:r>
          </a:p>
          <a:p>
            <a:pPr algn="ctr" fontAlgn="base">
              <a:spcBef>
                <a:spcPct val="0"/>
              </a:spcBef>
              <a:spcAft>
                <a:spcPct val="0"/>
              </a:spcAft>
            </a:pPr>
            <a:r>
              <a:rPr lang="en-US" sz="2400"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Entity</a:t>
            </a:r>
            <a:r>
              <a:rPr lang="en-US" sz="2400" dirty="0">
                <a:latin typeface="Arial" pitchFamily="34" charset="0"/>
                <a:cs typeface="Arial" pitchFamily="34" charset="0"/>
              </a:rPr>
              <a:t>,</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Attributes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Relationships</a:t>
            </a:r>
            <a:r>
              <a:rPr lang="en-US" sz="3200"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CREATE TEMPORARY TABLE ... </a:t>
            </a:r>
            <a:r>
              <a:rPr lang="en-US" sz="4800" i="1" dirty="0" smtClean="0">
                <a:solidFill>
                  <a:srgbClr val="DC525C"/>
                </a:solidFill>
                <a:latin typeface="Segoe UI Light" panose="020B0502040204020203" pitchFamily="34" charset="0"/>
                <a:cs typeface="Segoe UI Light" panose="020B0502040204020203" pitchFamily="34" charset="0"/>
              </a:rPr>
              <a:t>LIKE STATEMENT</a:t>
            </a:r>
          </a:p>
        </p:txBody>
      </p:sp>
      <p:sp>
        <p:nvSpPr>
          <p:cNvPr id="3" name="TextBox 2"/>
          <p:cNvSpPr txBox="1"/>
          <p:nvPr/>
        </p:nvSpPr>
        <p:spPr>
          <a:xfrm>
            <a:off x="2895600" y="76200"/>
            <a:ext cx="6172200" cy="707886"/>
          </a:xfrm>
          <a:prstGeom prst="rect">
            <a:avLst/>
          </a:prstGeom>
          <a:noFill/>
        </p:spPr>
        <p:txBody>
          <a:bodyPr wrap="square" rtlCol="0">
            <a:spAutoFit/>
          </a:bodyPr>
          <a:lstStyle/>
          <a:p>
            <a:pPr algn="just"/>
            <a:r>
              <a:rPr lang="en-IN" sz="2000" dirty="0" smtClean="0">
                <a:solidFill>
                  <a:srgbClr val="2658E6"/>
                </a:solidFill>
              </a:rPr>
              <a:t> MEMORY tables are visible to another client, but TEMPORARY tables are not visible to another client.</a:t>
            </a:r>
            <a:endParaRPr lang="en-IN" sz="2000" dirty="0">
              <a:solidFill>
                <a:srgbClr val="2658E6"/>
              </a:solidFill>
            </a:endParaRPr>
          </a:p>
        </p:txBody>
      </p:sp>
    </p:spTree>
    <p:extLst>
      <p:ext uri="{BB962C8B-B14F-4D97-AF65-F5344CB8AC3E}">
        <p14:creationId xmlns:p14="http://schemas.microsoft.com/office/powerpoint/2010/main" val="4148665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TEMPORARY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a:t>
            </a:r>
            <a:r>
              <a:rPr lang="en-IN" dirty="0" smtClean="0">
                <a:latin typeface="Arial" panose="020B0604020202020204" pitchFamily="34" charset="0"/>
                <a:cs typeface="Arial" panose="020B0604020202020204" pitchFamily="34" charset="0"/>
              </a:rPr>
              <a:t>table.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TEMPORARY TABLE [IF NOT EXISTS] new_tbl LIKE orig_tbl;</a:t>
            </a:r>
            <a:endParaRPr lang="en-US" sz="2000" dirty="0">
              <a:solidFill>
                <a:srgbClr val="0077AA"/>
              </a:solidFill>
              <a:latin typeface="Liberation Mono"/>
            </a:endParaRPr>
          </a:p>
        </p:txBody>
      </p:sp>
      <p:sp>
        <p:nvSpPr>
          <p:cNvPr id="8" name="Rectangle 7"/>
          <p:cNvSpPr/>
          <p:nvPr/>
        </p:nvSpPr>
        <p:spPr>
          <a:xfrm>
            <a:off x="76200" y="4309646"/>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TEMPORARY</a:t>
            </a:r>
            <a:r>
              <a:rPr lang="en-IN" dirty="0">
                <a:solidFill>
                  <a:srgbClr val="298AE5"/>
                </a:solidFill>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
        <p:nvSpPr>
          <p:cNvPr id="9" name="Rectangle 8"/>
          <p:cNvSpPr/>
          <p:nvPr/>
        </p:nvSpPr>
        <p:spPr>
          <a:xfrm>
            <a:off x="76200" y="3048000"/>
            <a:ext cx="8991600" cy="923330"/>
          </a:xfrm>
          <a:prstGeom prst="rect">
            <a:avLst/>
          </a:prstGeom>
          <a:solidFill>
            <a:schemeClr val="accent4">
              <a:lumMod val="75000"/>
            </a:schemeClr>
          </a:solidFill>
        </p:spPr>
        <p:txBody>
          <a:bodyPr wrap="square">
            <a:spAutoFit/>
          </a:bodyPr>
          <a:lstStyle/>
          <a:p>
            <a:r>
              <a:rPr lang="en-US" dirty="0">
                <a:latin typeface="Arial" panose="020B0604020202020204" pitchFamily="34" charset="0"/>
                <a:cs typeface="Arial" panose="020B0604020202020204" pitchFamily="34" charset="0"/>
              </a:rPr>
              <a:t>You can use the TEMPORARY keyword when creating a table. A TEMPORARY table is visible only to the current session, and is dropped automatically when the session is closed.</a:t>
            </a:r>
            <a:endParaRPr lang="en-IN" dirty="0">
              <a:latin typeface="Arial" panose="020B0604020202020204" pitchFamily="34" charset="0"/>
              <a:cs typeface="Arial" panose="020B0604020202020204" pitchFamily="34" charset="0"/>
            </a:endParaRPr>
          </a:p>
        </p:txBody>
      </p:sp>
      <p:sp>
        <p:nvSpPr>
          <p:cNvPr id="10" name="Rectangle 9"/>
          <p:cNvSpPr/>
          <p:nvPr/>
        </p:nvSpPr>
        <p:spPr>
          <a:xfrm>
            <a:off x="76200" y="47244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a:t>
            </a:r>
            <a:r>
              <a:rPr lang="en-IN" dirty="0" smtClean="0">
                <a:latin typeface="Arial" panose="020B0604020202020204" pitchFamily="34" charset="0"/>
                <a:cs typeface="Arial" panose="020B0604020202020204" pitchFamily="34" charset="0"/>
              </a:rPr>
              <a:t>TEMPORARY table with the same name as the original can be useful when you want to try some statements that modify the contents of the table, without changing the original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0947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a:t>
            </a:r>
            <a:r>
              <a:rPr lang="en-US" sz="4800" dirty="0" smtClean="0">
                <a:solidFill>
                  <a:srgbClr val="DC525C"/>
                </a:solidFill>
                <a:latin typeface="Segoe UI Light" panose="020B0502040204020203" pitchFamily="34" charset="0"/>
                <a:cs typeface="Segoe UI Light" panose="020B0502040204020203" pitchFamily="34" charset="0"/>
              </a:rPr>
              <a:t>SELECT STATEMENT</a:t>
            </a:r>
          </a:p>
        </p:txBody>
      </p:sp>
    </p:spTree>
    <p:extLst>
      <p:ext uri="{BB962C8B-B14F-4D97-AF65-F5344CB8AC3E}">
        <p14:creationId xmlns:p14="http://schemas.microsoft.com/office/powerpoint/2010/main" val="512018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create one table from another by adding a SELECT statement at the end of the CREATE TABLE statement.</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new_tbl [AS] SELECT * FROM orig_tbl;</a:t>
            </a:r>
            <a:endParaRPr lang="en-US" sz="2000" dirty="0">
              <a:solidFill>
                <a:srgbClr val="0077AA"/>
              </a:solidFill>
              <a:latin typeface="Liberation Mono"/>
            </a:endParaRPr>
          </a:p>
        </p:txBody>
      </p:sp>
      <p:sp>
        <p:nvSpPr>
          <p:cNvPr id="8" name="Rectangle 7"/>
          <p:cNvSpPr/>
          <p:nvPr/>
        </p:nvSpPr>
        <p:spPr>
          <a:xfrm>
            <a:off x="76200" y="3048000"/>
            <a:ext cx="8991600" cy="2585323"/>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(ID INT)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 R1, 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1=2</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057400"/>
            <a:ext cx="8991600"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You cannot use FOR UPDATE as part of the SELECT in a statement such as CREATE TABLE new_table SELECT ... FROM old_table </a:t>
            </a:r>
            <a:r>
              <a:rPr lang="en-IN" dirty="0" smtClean="0">
                <a:latin typeface="Arial" panose="020B0604020202020204" pitchFamily="34" charset="0"/>
                <a:cs typeface="Arial" panose="020B0604020202020204" pitchFamily="34" charset="0"/>
              </a:rPr>
              <a:t>.... FOR UPDATE.</a:t>
            </a:r>
          </a:p>
          <a:p>
            <a:r>
              <a:rPr lang="en-IN" dirty="0" smtClean="0">
                <a:latin typeface="Arial" panose="020B0604020202020204" pitchFamily="34" charset="0"/>
                <a:cs typeface="Arial" panose="020B0604020202020204" pitchFamily="34" charset="0"/>
              </a:rPr>
              <a:t>If </a:t>
            </a:r>
            <a:r>
              <a:rPr lang="en-IN" dirty="0">
                <a:latin typeface="Arial" panose="020B0604020202020204" pitchFamily="34" charset="0"/>
                <a:cs typeface="Arial" panose="020B0604020202020204" pitchFamily="34" charset="0"/>
              </a:rPr>
              <a:t>you attempt to do so, the statement fails.</a:t>
            </a:r>
          </a:p>
        </p:txBody>
      </p:sp>
      <p:sp>
        <p:nvSpPr>
          <p:cNvPr id="10" name="Rectangle 9"/>
          <p:cNvSpPr/>
          <p:nvPr/>
        </p:nvSpPr>
        <p:spPr>
          <a:xfrm>
            <a:off x="190500" y="5715000"/>
            <a:ext cx="8763000" cy="353943"/>
          </a:xfrm>
          <a:prstGeom prst="rect">
            <a:avLst/>
          </a:prstGeom>
          <a:solidFill>
            <a:schemeClr val="accent2">
              <a:lumMod val="75000"/>
            </a:schemeClr>
          </a:solidFill>
        </p:spPr>
        <p:txBody>
          <a:bodyPr wrap="square">
            <a:spAutoFit/>
          </a:bodyPr>
          <a:lstStyle/>
          <a:p>
            <a:r>
              <a:rPr lang="en-IN" sz="1700" dirty="0" smtClean="0">
                <a:latin typeface="Arial" panose="020B0604020202020204" pitchFamily="34" charset="0"/>
                <a:cs typeface="Arial" panose="020B0604020202020204" pitchFamily="34" charset="0"/>
              </a:rPr>
              <a:t>By default, this statement does not copy all column attributes such as AUTO_INCREMET</a:t>
            </a:r>
            <a:endParaRPr lang="en-IN"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8656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Commit and Rollback</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9053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93899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 </a:t>
            </a:r>
            <a:r>
              <a:rPr lang="en-IN" sz="2000" dirty="0">
                <a:solidFill>
                  <a:srgbClr val="0077AA"/>
                </a:solidFill>
                <a:latin typeface="Liberation Mono"/>
              </a:rPr>
              <a:t>START TRANSACTION</a:t>
            </a:r>
          </a:p>
          <a:p>
            <a:r>
              <a:rPr lang="en-IN" sz="2000" dirty="0">
                <a:solidFill>
                  <a:srgbClr val="0077AA"/>
                </a:solidFill>
                <a:latin typeface="Liberation Mono"/>
              </a:rPr>
              <a:t>     [transaction_characteristic]</a:t>
            </a:r>
          </a:p>
          <a:p>
            <a:endParaRPr lang="en-IN" sz="2000" dirty="0">
              <a:solidFill>
                <a:srgbClr val="0077AA"/>
              </a:solidFill>
              <a:latin typeface="Liberation Mono"/>
            </a:endParaRPr>
          </a:p>
          <a:p>
            <a:r>
              <a:rPr lang="en-IN" sz="2000" dirty="0">
                <a:solidFill>
                  <a:srgbClr val="0077AA"/>
                </a:solidFill>
                <a:latin typeface="Liberation Mono"/>
              </a:rPr>
              <a:t> transaction_characteristic:</a:t>
            </a:r>
          </a:p>
          <a:p>
            <a:r>
              <a:rPr lang="en-IN" sz="2000" dirty="0">
                <a:solidFill>
                  <a:srgbClr val="0077AA"/>
                </a:solidFill>
                <a:latin typeface="Liberation Mono"/>
              </a:rPr>
              <a:t>  | READ WRITE</a:t>
            </a:r>
          </a:p>
          <a:p>
            <a:r>
              <a:rPr lang="en-IN" sz="2000" dirty="0">
                <a:solidFill>
                  <a:srgbClr val="0077AA"/>
                </a:solidFill>
                <a:latin typeface="Liberation Mono"/>
              </a:rPr>
              <a:t>  | READ ONLY</a:t>
            </a:r>
            <a:endParaRPr lang="en-US" sz="2000" dirty="0">
              <a:solidFill>
                <a:srgbClr val="0077AA"/>
              </a:solidFill>
              <a:latin typeface="Liberation Mono"/>
            </a:endParaRPr>
          </a:p>
        </p:txBody>
      </p:sp>
      <p:sp>
        <p:nvSpPr>
          <p:cNvPr id="8" name="Rectangle 7"/>
          <p:cNvSpPr/>
          <p:nvPr/>
        </p:nvSpPr>
        <p:spPr>
          <a:xfrm>
            <a:off x="76200" y="4286071"/>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START TRANSACTION READ ONLY;</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INSERT DEPT values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COMMIT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76200" y="3581400"/>
            <a:ext cx="8991600" cy="646331"/>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Tree>
    <p:extLst>
      <p:ext uri="{BB962C8B-B14F-4D97-AF65-F5344CB8AC3E}">
        <p14:creationId xmlns:p14="http://schemas.microsoft.com/office/powerpoint/2010/main" val="2207770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323439"/>
          </a:xfrm>
          <a:prstGeom prst="rect">
            <a:avLst/>
          </a:prstGeom>
        </p:spPr>
        <p:txBody>
          <a:bodyPr wrap="square">
            <a:spAutoFit/>
          </a:bodyPr>
          <a:lstStyle/>
          <a:p>
            <a:r>
              <a:rPr lang="en-IN" sz="2000" dirty="0">
                <a:solidFill>
                  <a:srgbClr val="0077AA"/>
                </a:solidFill>
                <a:latin typeface="Liberation Mono"/>
              </a:rPr>
              <a:t>BEGIN [WORK]</a:t>
            </a:r>
          </a:p>
          <a:p>
            <a:r>
              <a:rPr lang="en-IN" sz="2000" dirty="0">
                <a:solidFill>
                  <a:srgbClr val="0077AA"/>
                </a:solidFill>
                <a:latin typeface="Liberation Mono"/>
              </a:rPr>
              <a:t>COMMIT [WORK]</a:t>
            </a:r>
          </a:p>
          <a:p>
            <a:r>
              <a:rPr lang="en-IN" sz="2000" dirty="0">
                <a:solidFill>
                  <a:srgbClr val="0077AA"/>
                </a:solidFill>
                <a:latin typeface="Liberation Mono"/>
              </a:rPr>
              <a:t>ROLLBACK [WORK] </a:t>
            </a:r>
          </a:p>
          <a:p>
            <a:r>
              <a:rPr lang="en-IN" sz="2000" dirty="0">
                <a:solidFill>
                  <a:srgbClr val="0077AA"/>
                </a:solidFill>
                <a:latin typeface="Liberation Mono"/>
              </a:rPr>
              <a:t>SET autocommit = {0 | 1}</a:t>
            </a:r>
            <a:endParaRPr lang="en-US" sz="2000" dirty="0">
              <a:solidFill>
                <a:srgbClr val="0077AA"/>
              </a:solidFill>
              <a:latin typeface="Liberation Mono"/>
            </a:endParaRPr>
          </a:p>
        </p:txBody>
      </p:sp>
      <p:sp>
        <p:nvSpPr>
          <p:cNvPr id="8" name="Rectangle 7"/>
          <p:cNvSpPr/>
          <p:nvPr/>
        </p:nvSpPr>
        <p:spPr>
          <a:xfrm>
            <a:off x="76200" y="35814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BEGIN WORK</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INSERT</a:t>
            </a:r>
            <a:r>
              <a:rPr lang="en-IN" sz="1600" dirty="0" smtClean="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COMMIT WORK</a:t>
            </a:r>
          </a:p>
        </p:txBody>
      </p:sp>
      <p:sp>
        <p:nvSpPr>
          <p:cNvPr id="6" name="Rectangle 5"/>
          <p:cNvSpPr/>
          <p:nvPr/>
        </p:nvSpPr>
        <p:spPr>
          <a:xfrm>
            <a:off x="76200" y="2873514"/>
            <a:ext cx="8991600" cy="646331"/>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
        <p:nvSpPr>
          <p:cNvPr id="9" name="Rectangle 8"/>
          <p:cNvSpPr/>
          <p:nvPr/>
        </p:nvSpPr>
        <p:spPr>
          <a:xfrm>
            <a:off x="152400" y="5029200"/>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SET autocommit = {0 | 1</a:t>
            </a:r>
            <a:r>
              <a:rPr lang="en-IN" dirty="0" smtClean="0">
                <a:solidFill>
                  <a:srgbClr val="298AE5"/>
                </a:solidFill>
                <a:latin typeface="Arial" panose="020B0604020202020204" pitchFamily="34" charset="0"/>
                <a:cs typeface="Arial" panose="020B0604020202020204" pitchFamily="34" charset="0"/>
              </a:rPr>
              <a:t>}    0 - </a:t>
            </a:r>
            <a:r>
              <a:rPr lang="en-US" dirty="0" smtClean="0">
                <a:solidFill>
                  <a:srgbClr val="298AE5"/>
                </a:solidFill>
                <a:latin typeface="Arial" panose="020B0604020202020204" pitchFamily="34" charset="0"/>
                <a:cs typeface="Arial" panose="020B0604020202020204" pitchFamily="34" charset="0"/>
              </a:rPr>
              <a:t>disable; 1 - enable</a:t>
            </a:r>
          </a:p>
        </p:txBody>
      </p:sp>
      <p:sp>
        <p:nvSpPr>
          <p:cNvPr id="10" name="Rectangle 9"/>
          <p:cNvSpPr/>
          <p:nvPr/>
        </p:nvSpPr>
        <p:spPr>
          <a:xfrm>
            <a:off x="152400" y="5599837"/>
            <a:ext cx="2917273" cy="369332"/>
          </a:xfrm>
          <a:prstGeom prst="rect">
            <a:avLst/>
          </a:prstGeom>
        </p:spPr>
        <p:txBody>
          <a:bodyPr wrap="non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dirty="0"/>
              <a:t> </a:t>
            </a:r>
            <a:r>
              <a:rPr lang="en-IN" sz="1600" dirty="0">
                <a:solidFill>
                  <a:srgbClr val="DD4A68"/>
                </a:solidFill>
                <a:latin typeface="Arial" panose="020B0604020202020204" pitchFamily="34" charset="0"/>
                <a:ea typeface="Times New Roman" panose="02020603050405020304" pitchFamily="18" charset="0"/>
              </a:rPr>
              <a:t>@@AUTOCOMMIT;</a:t>
            </a:r>
          </a:p>
        </p:txBody>
      </p:sp>
    </p:spTree>
    <p:extLst>
      <p:ext uri="{BB962C8B-B14F-4D97-AF65-F5344CB8AC3E}">
        <p14:creationId xmlns:p14="http://schemas.microsoft.com/office/powerpoint/2010/main" val="556562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Anomalies in DBMS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304800" y="3276600"/>
            <a:ext cx="8610600" cy="707886"/>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There are three types of anomalies that occur when the database is not normalized. These are – </a:t>
            </a:r>
            <a:r>
              <a:rPr lang="en-IN" sz="2000" b="1" i="1" dirty="0">
                <a:latin typeface="Segoe UI Light" panose="020B0502040204020203" pitchFamily="34" charset="0"/>
                <a:cs typeface="Segoe UI Light" panose="020B0502040204020203" pitchFamily="34" charset="0"/>
              </a:rPr>
              <a:t>Insertion</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update</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and</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deletion</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anomaly.</a:t>
            </a:r>
          </a:p>
        </p:txBody>
      </p:sp>
    </p:spTree>
    <p:extLst>
      <p:ext uri="{BB962C8B-B14F-4D97-AF65-F5344CB8AC3E}">
        <p14:creationId xmlns:p14="http://schemas.microsoft.com/office/powerpoint/2010/main" val="3921954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lvl="0" algn="r"/>
            <a:r>
              <a:rPr lang="en-US" sz="3200" b="1" i="1" dirty="0" smtClean="0">
                <a:solidFill>
                  <a:srgbClr val="FFFF00"/>
                </a:solidFill>
                <a:latin typeface="Arial" pitchFamily="34" charset="0"/>
                <a:cs typeface="Arial" pitchFamily="34" charset="0"/>
              </a:rPr>
              <a:t>Anomalies </a:t>
            </a:r>
            <a:r>
              <a:rPr lang="en-US" sz="3200" b="1" i="1" dirty="0">
                <a:solidFill>
                  <a:srgbClr val="FFFF00"/>
                </a:solidFill>
                <a:latin typeface="Arial" pitchFamily="34" charset="0"/>
                <a:cs typeface="Arial" pitchFamily="34" charset="0"/>
              </a:rPr>
              <a:t>in </a:t>
            </a:r>
            <a:r>
              <a:rPr lang="en-US" sz="3200" b="1" i="1" dirty="0" smtClean="0">
                <a:solidFill>
                  <a:srgbClr val="FFFF00"/>
                </a:solidFill>
                <a:latin typeface="Arial" pitchFamily="34" charset="0"/>
                <a:cs typeface="Arial" pitchFamily="34" charset="0"/>
              </a:rPr>
              <a:t>DBMS - Example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923330"/>
          </a:xfrm>
          <a:prstGeom prst="rect">
            <a:avLst/>
          </a:prstGeom>
        </p:spPr>
        <p:txBody>
          <a:bodyPr wrap="square">
            <a:spAutoFit/>
          </a:bodyPr>
          <a:lstStyle/>
          <a:p>
            <a:r>
              <a:rPr lang="en-IN" dirty="0">
                <a:solidFill>
                  <a:srgbClr val="222426"/>
                </a:solidFill>
                <a:latin typeface="Arial" panose="020B0604020202020204" pitchFamily="34" charset="0"/>
                <a:cs typeface="Arial" panose="020B0604020202020204" pitchFamily="34" charset="0"/>
              </a:rPr>
              <a:t>Suppose a manufacturing company stores the employee details in a table named </a:t>
            </a:r>
            <a:r>
              <a:rPr lang="en-IN" dirty="0" smtClean="0">
                <a:solidFill>
                  <a:srgbClr val="222426"/>
                </a:solidFill>
                <a:latin typeface="Arial" panose="020B0604020202020204" pitchFamily="34" charset="0"/>
                <a:cs typeface="Arial" panose="020B0604020202020204" pitchFamily="34" charset="0"/>
              </a:rPr>
              <a:t>EMP that </a:t>
            </a:r>
            <a:r>
              <a:rPr lang="en-IN" dirty="0">
                <a:solidFill>
                  <a:srgbClr val="222426"/>
                </a:solidFill>
                <a:latin typeface="Arial" panose="020B0604020202020204" pitchFamily="34" charset="0"/>
                <a:cs typeface="Arial" panose="020B0604020202020204" pitchFamily="34" charset="0"/>
              </a:rPr>
              <a:t>has </a:t>
            </a:r>
            <a:r>
              <a:rPr lang="en-IN" dirty="0" smtClean="0">
                <a:solidFill>
                  <a:srgbClr val="222426"/>
                </a:solidFill>
                <a:latin typeface="Arial" panose="020B0604020202020204" pitchFamily="34" charset="0"/>
                <a:cs typeface="Arial" panose="020B0604020202020204" pitchFamily="34" charset="0"/>
              </a:rPr>
              <a:t>following attributes</a:t>
            </a:r>
            <a:r>
              <a:rPr lang="en-IN" dirty="0">
                <a:solidFill>
                  <a:srgbClr val="222426"/>
                </a:solidFill>
                <a:latin typeface="Arial" panose="020B0604020202020204" pitchFamily="34" charset="0"/>
                <a:cs typeface="Arial" panose="020B0604020202020204" pitchFamily="34" charset="0"/>
              </a:rPr>
              <a:t>: </a:t>
            </a:r>
            <a:r>
              <a:rPr lang="en-IN" dirty="0" smtClean="0">
                <a:solidFill>
                  <a:srgbClr val="222426"/>
                </a:solidFill>
                <a:latin typeface="Arial" panose="020B0604020202020204" pitchFamily="34" charset="0"/>
                <a:cs typeface="Arial" panose="020B0604020202020204" pitchFamily="34" charset="0"/>
              </a:rPr>
              <a:t>ID, FIRSTNAME, ADDRESS, and </a:t>
            </a:r>
            <a:r>
              <a:rPr lang="en-IN" dirty="0">
                <a:latin typeface="Arial" panose="020B0604020202020204" pitchFamily="34" charset="0"/>
                <a:cs typeface="Arial" panose="020B0604020202020204" pitchFamily="34" charset="0"/>
              </a:rPr>
              <a:t>DEPTNO </a:t>
            </a:r>
            <a:r>
              <a:rPr lang="en-IN" dirty="0" smtClean="0">
                <a:solidFill>
                  <a:srgbClr val="222426"/>
                </a:solidFill>
                <a:latin typeface="Arial" panose="020B0604020202020204" pitchFamily="34" charset="0"/>
                <a:cs typeface="Arial" panose="020B0604020202020204" pitchFamily="34" charset="0"/>
              </a:rPr>
              <a:t>for storing  department details </a:t>
            </a:r>
            <a:r>
              <a:rPr lang="en-IN" dirty="0">
                <a:solidFill>
                  <a:srgbClr val="222426"/>
                </a:solidFill>
                <a:latin typeface="Arial" panose="020B0604020202020204" pitchFamily="34" charset="0"/>
                <a:cs typeface="Arial" panose="020B0604020202020204" pitchFamily="34" charset="0"/>
              </a:rPr>
              <a:t>in which the employee works.</a:t>
            </a:r>
            <a:endParaRPr lang="en-IN" dirty="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627278650"/>
              </p:ext>
            </p:extLst>
          </p:nvPr>
        </p:nvGraphicFramePr>
        <p:xfrm>
          <a:off x="186264" y="2043175"/>
          <a:ext cx="8805336" cy="3612896"/>
        </p:xfrm>
        <a:graphic>
          <a:graphicData uri="http://schemas.openxmlformats.org/drawingml/2006/table">
            <a:tbl>
              <a:tblPr firstRow="1" bandRow="1">
                <a:tableStyleId>{5940675A-B579-460E-94D1-54222C63F5DA}</a:tableStyleId>
              </a:tblPr>
              <a:tblGrid>
                <a:gridCol w="2201334"/>
                <a:gridCol w="2201334"/>
                <a:gridCol w="2201334"/>
                <a:gridCol w="2201334"/>
              </a:tblGrid>
              <a:tr h="516128">
                <a:tc>
                  <a:txBody>
                    <a:bodyPr/>
                    <a:lstStyle/>
                    <a:p>
                      <a:pPr algn="ctr"/>
                      <a:r>
                        <a:rPr lang="en-IN" dirty="0" smtClean="0"/>
                        <a:t>ID</a:t>
                      </a:r>
                      <a:endParaRPr lang="en-IN" dirty="0"/>
                    </a:p>
                  </a:txBody>
                  <a:tcPr anchor="ctr"/>
                </a:tc>
                <a:tc>
                  <a:txBody>
                    <a:bodyPr/>
                    <a:lstStyle/>
                    <a:p>
                      <a:pPr algn="ctr"/>
                      <a:r>
                        <a:rPr lang="en-IN" dirty="0" smtClean="0"/>
                        <a:t>FIRSTNAME</a:t>
                      </a:r>
                      <a:endParaRPr lang="en-IN" dirty="0"/>
                    </a:p>
                  </a:txBody>
                  <a:tcPr anchor="ctr"/>
                </a:tc>
                <a:tc>
                  <a:txBody>
                    <a:bodyPr/>
                    <a:lstStyle/>
                    <a:p>
                      <a:pPr algn="ctr"/>
                      <a:r>
                        <a:rPr lang="en-IN" dirty="0" smtClean="0"/>
                        <a:t>ADDRESS</a:t>
                      </a:r>
                      <a:endParaRPr lang="en-IN" dirty="0"/>
                    </a:p>
                  </a:txBody>
                  <a:tcPr anchor="ctr"/>
                </a:tc>
                <a:tc>
                  <a:txBody>
                    <a:bodyPr/>
                    <a:lstStyle/>
                    <a:p>
                      <a:pPr algn="ctr"/>
                      <a:r>
                        <a:rPr lang="en-IN" sz="1800" dirty="0" smtClean="0">
                          <a:latin typeface="Arial" panose="020B0604020202020204" pitchFamily="34" charset="0"/>
                          <a:cs typeface="Arial" panose="020B0604020202020204" pitchFamily="34" charset="0"/>
                        </a:rPr>
                        <a:t>DEPTNO</a:t>
                      </a:r>
                      <a:r>
                        <a:rPr lang="en-IN" sz="1800" baseline="0" dirty="0" smtClean="0">
                          <a:latin typeface="Arial" panose="020B0604020202020204" pitchFamily="34" charset="0"/>
                          <a:cs typeface="Arial" panose="020B0604020202020204" pitchFamily="34" charset="0"/>
                        </a:rPr>
                        <a:t> (NN)</a:t>
                      </a:r>
                      <a:endParaRPr lang="en-IN" dirty="0"/>
                    </a:p>
                  </a:txBody>
                  <a:tcPr anchor="ct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t>2</a:t>
                      </a:r>
                      <a:endParaRPr lang="en-IN" dirty="0"/>
                    </a:p>
                  </a:txBody>
                  <a:tcPr anchor="ctr"/>
                </a:tc>
                <a:tc>
                  <a:txBody>
                    <a:bodyPr/>
                    <a:lstStyle/>
                    <a:p>
                      <a:r>
                        <a:rPr lang="en-IN" dirty="0" smtClean="0"/>
                        <a:t>NILESH</a:t>
                      </a:r>
                      <a:endParaRPr lang="en-IN" dirty="0"/>
                    </a:p>
                  </a:txBody>
                  <a:tcPr anchor="ctr"/>
                </a:tc>
                <a:tc>
                  <a:txBody>
                    <a:bodyPr/>
                    <a:lstStyle/>
                    <a:p>
                      <a:r>
                        <a:rPr lang="en-IN" dirty="0" smtClean="0"/>
                        <a:t>BARODA</a:t>
                      </a:r>
                      <a:endParaRPr lang="en-IN" dirty="0"/>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30</a:t>
                      </a:r>
                      <a:endParaRPr lang="en-IN" dirty="0"/>
                    </a:p>
                  </a:txBody>
                  <a:tcPr/>
                </a:tc>
              </a:tr>
              <a:tr h="516128">
                <a:tc>
                  <a:txBody>
                    <a:bodyPr/>
                    <a:lstStyle/>
                    <a:p>
                      <a:pPr algn="ctr"/>
                      <a:r>
                        <a:rPr lang="en-IN" dirty="0" smtClean="0"/>
                        <a:t>4</a:t>
                      </a:r>
                      <a:endParaRPr lang="en-IN" dirty="0"/>
                    </a:p>
                  </a:txBody>
                  <a:tcPr anchor="ctr"/>
                </a:tc>
                <a:tc>
                  <a:txBody>
                    <a:bodyPr/>
                    <a:lstStyle/>
                    <a:p>
                      <a:r>
                        <a:rPr lang="en-IN" dirty="0" smtClean="0"/>
                        <a:t>RAJESH</a:t>
                      </a:r>
                      <a:endParaRPr lang="en-IN" dirty="0"/>
                    </a:p>
                  </a:txBody>
                  <a:tcPr anchor="ctr"/>
                </a:tc>
                <a:tc>
                  <a:txBody>
                    <a:bodyPr/>
                    <a:lstStyle/>
                    <a:p>
                      <a:r>
                        <a:rPr lang="en-IN" dirty="0" smtClean="0"/>
                        <a:t>MUMBAI</a:t>
                      </a:r>
                      <a:endParaRPr lang="en-IN" dirty="0"/>
                    </a:p>
                  </a:txBody>
                  <a:tcPr/>
                </a:tc>
                <a:tc>
                  <a:txBody>
                    <a:bodyPr/>
                    <a:lstStyle/>
                    <a:p>
                      <a:pPr algn="ctr"/>
                      <a:r>
                        <a:rPr lang="en-IN" dirty="0" smtClean="0"/>
                        <a:t>10</a:t>
                      </a:r>
                      <a:endParaRPr lang="en-IN" dirty="0"/>
                    </a:p>
                  </a:txBody>
                  <a:tcPr/>
                </a:tc>
              </a:tr>
            </a:tbl>
          </a:graphicData>
        </a:graphic>
      </p:graphicFrame>
    </p:spTree>
    <p:extLst>
      <p:ext uri="{BB962C8B-B14F-4D97-AF65-F5344CB8AC3E}">
        <p14:creationId xmlns:p14="http://schemas.microsoft.com/office/powerpoint/2010/main" val="626531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INSERT, UPDATE, and DELETE </a:t>
            </a:r>
            <a:r>
              <a:rPr lang="en-IN" sz="3200" b="1" i="1" dirty="0" smtClean="0">
                <a:solidFill>
                  <a:srgbClr val="FFFF00"/>
                </a:solidFill>
                <a:latin typeface="Arial" pitchFamily="34" charset="0"/>
                <a:cs typeface="Arial" pitchFamily="34" charset="0"/>
              </a:rPr>
              <a:t>ANOMALY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1015663"/>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Insert anomaly</a:t>
            </a:r>
            <a:r>
              <a:rPr lang="en-IN" sz="2000" dirty="0">
                <a:latin typeface="Arial" panose="020B0604020202020204" pitchFamily="34" charset="0"/>
                <a:cs typeface="Arial" panose="020B0604020202020204" pitchFamily="34" charset="0"/>
              </a:rPr>
              <a:t>: Suppose a new employee joins the company, who is under training and currently not assigned to any department then we would not be able to insert the data into the table if </a:t>
            </a:r>
            <a:r>
              <a:rPr lang="en-IN" sz="2000" dirty="0" smtClean="0">
                <a:latin typeface="Arial" panose="020B0604020202020204" pitchFamily="34" charset="0"/>
                <a:cs typeface="Arial" panose="020B0604020202020204" pitchFamily="34" charset="0"/>
              </a:rPr>
              <a:t>DEPTNO </a:t>
            </a:r>
            <a:r>
              <a:rPr lang="en-IN" sz="2000" dirty="0">
                <a:latin typeface="Arial" panose="020B0604020202020204" pitchFamily="34" charset="0"/>
                <a:cs typeface="Arial" panose="020B0604020202020204" pitchFamily="34" charset="0"/>
              </a:rPr>
              <a:t>field doesn’t allow nulls.</a:t>
            </a:r>
          </a:p>
        </p:txBody>
      </p:sp>
      <p:sp>
        <p:nvSpPr>
          <p:cNvPr id="3" name="Rectangle 2"/>
          <p:cNvSpPr/>
          <p:nvPr/>
        </p:nvSpPr>
        <p:spPr>
          <a:xfrm>
            <a:off x="152400" y="2172831"/>
            <a:ext cx="8839200" cy="224676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Update anomaly: </a:t>
            </a:r>
            <a:r>
              <a:rPr lang="en-IN" sz="2000" dirty="0">
                <a:latin typeface="Arial" panose="020B0604020202020204" pitchFamily="34" charset="0"/>
                <a:cs typeface="Arial" panose="020B0604020202020204" pitchFamily="34" charset="0"/>
              </a:rPr>
              <a:t>In the above table EMP we have two rows for employee RAMESH as he belongs to two departments of the company. If we want to update the address of RAMESH then we have to update the same in two rows or the data will become inconsistent. If somehow, the correct address gets updated in one department but not in other then as per the database, RAMESH would be having two different addresses, which is not correct and would lead to inconsistent data.</a:t>
            </a:r>
          </a:p>
        </p:txBody>
      </p:sp>
      <p:sp>
        <p:nvSpPr>
          <p:cNvPr id="5" name="Rectangle 4"/>
          <p:cNvSpPr/>
          <p:nvPr/>
        </p:nvSpPr>
        <p:spPr>
          <a:xfrm>
            <a:off x="152400" y="4696361"/>
            <a:ext cx="8839200" cy="132343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Delete anomaly: </a:t>
            </a:r>
            <a:r>
              <a:rPr lang="en-IN" sz="2000" dirty="0">
                <a:latin typeface="Arial" panose="020B0604020202020204" pitchFamily="34" charset="0"/>
                <a:cs typeface="Arial" panose="020B0604020202020204" pitchFamily="34" charset="0"/>
              </a:rPr>
              <a:t>Suppose, if at a point of time the company closes the department 20 then deleting the rows that are having DEPTNO as 20 would also delete the information of employee Maggie since she is assigned only to this department.</a:t>
            </a:r>
          </a:p>
        </p:txBody>
      </p:sp>
    </p:spTree>
    <p:extLst>
      <p:ext uri="{BB962C8B-B14F-4D97-AF65-F5344CB8AC3E}">
        <p14:creationId xmlns:p14="http://schemas.microsoft.com/office/powerpoint/2010/main" val="2240868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04800" y="762000"/>
            <a:ext cx="8686800" cy="492443"/>
          </a:xfrm>
          <a:prstGeom prst="rect">
            <a:avLst/>
          </a:prstGeom>
        </p:spPr>
        <p:txBody>
          <a:bodyPr wrap="square">
            <a:spAutoFit/>
          </a:bodyPr>
          <a:lstStyle/>
          <a:p>
            <a:pPr lvl="0" algn="just" fontAlgn="base">
              <a:spcBef>
                <a:spcPct val="0"/>
              </a:spcBef>
              <a:spcAft>
                <a:spcPct val="0"/>
              </a:spcAft>
            </a:pPr>
            <a:r>
              <a:rPr lang="en-US" sz="2600" dirty="0">
                <a:solidFill>
                  <a:srgbClr val="527E67"/>
                </a:solidFill>
                <a:latin typeface="Arial" pitchFamily="34" charset="0"/>
                <a:ea typeface="MS Mincho" pitchFamily="49" charset="-128"/>
                <a:cs typeface="Arial" pitchFamily="34" charset="0"/>
              </a:rPr>
              <a:t>An entity can be a </a:t>
            </a:r>
            <a:r>
              <a:rPr lang="en-US" sz="2600" b="1" dirty="0">
                <a:solidFill>
                  <a:srgbClr val="527E67"/>
                </a:solidFill>
                <a:latin typeface="Arial" pitchFamily="34" charset="0"/>
                <a:ea typeface="MS Mincho" pitchFamily="49" charset="-128"/>
                <a:cs typeface="Arial" pitchFamily="34" charset="0"/>
              </a:rPr>
              <a:t>real-world </a:t>
            </a:r>
            <a:r>
              <a:rPr lang="en-US" sz="2600" b="1" dirty="0" smtClean="0">
                <a:solidFill>
                  <a:srgbClr val="527E67"/>
                </a:solidFill>
                <a:latin typeface="Arial" pitchFamily="34" charset="0"/>
                <a:ea typeface="MS Mincho" pitchFamily="49" charset="-128"/>
                <a:cs typeface="Arial" pitchFamily="34" charset="0"/>
              </a:rPr>
              <a:t>object.</a:t>
            </a:r>
            <a:endParaRPr lang="en-US" sz="2600" dirty="0">
              <a:solidFill>
                <a:srgbClr val="527E67"/>
              </a:solidFill>
              <a:latin typeface="Arial" pitchFamily="34" charset="0"/>
              <a:ea typeface="MS Mincho" pitchFamily="49" charset="-128"/>
              <a:cs typeface="Arial"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3124200"/>
            <a:ext cx="8534400" cy="3271240"/>
          </a:xfrm>
          <a:prstGeom prst="rect">
            <a:avLst/>
          </a:prstGeom>
        </p:spPr>
      </p:pic>
    </p:spTree>
    <p:extLst>
      <p:ext uri="{BB962C8B-B14F-4D97-AF65-F5344CB8AC3E}">
        <p14:creationId xmlns:p14="http://schemas.microsoft.com/office/powerpoint/2010/main" val="791138314"/>
      </p:ext>
    </p:extLst>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INSERT ROWS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2"/>
          <a:stretch>
            <a:fillRect/>
          </a:stretch>
        </p:blipFill>
        <p:spPr>
          <a:xfrm>
            <a:off x="168828" y="3200400"/>
            <a:ext cx="7826226" cy="407679"/>
          </a:xfrm>
          <a:prstGeom prst="rect">
            <a:avLst/>
          </a:prstGeom>
        </p:spPr>
      </p:pic>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INSERT ... </a:t>
            </a:r>
            <a:r>
              <a:rPr lang="en-IN" dirty="0" smtClean="0">
                <a:latin typeface="Arial" panose="020B0604020202020204" pitchFamily="34" charset="0"/>
                <a:cs typeface="Arial" panose="020B0604020202020204" pitchFamily="34" charset="0"/>
              </a:rPr>
              <a:t>VALUES</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478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 assignment_list]</a:t>
            </a:r>
            <a:endParaRPr lang="en-US" sz="2000" dirty="0">
              <a:solidFill>
                <a:srgbClr val="0077AA"/>
              </a:solidFill>
              <a:latin typeface="Liberation Mono"/>
            </a:endParaRPr>
          </a:p>
        </p:txBody>
      </p:sp>
      <p:sp>
        <p:nvSpPr>
          <p:cNvPr id="6" name="Rectangle 5"/>
          <p:cNvSpPr/>
          <p:nvPr/>
        </p:nvSpPr>
        <p:spPr>
          <a:xfrm>
            <a:off x="76200" y="2340114"/>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grpSp>
        <p:nvGrpSpPr>
          <p:cNvPr id="3" name="Group 2"/>
          <p:cNvGrpSpPr/>
          <p:nvPr/>
        </p:nvGrpSpPr>
        <p:grpSpPr>
          <a:xfrm>
            <a:off x="3817620" y="4442415"/>
            <a:ext cx="2647667" cy="472666"/>
            <a:chOff x="3817620" y="4442415"/>
            <a:chExt cx="2647667" cy="472666"/>
          </a:xfrm>
        </p:grpSpPr>
        <p:cxnSp>
          <p:nvCxnSpPr>
            <p:cNvPr id="23" name="Elbow Connector 22"/>
            <p:cNvCxnSpPr/>
            <p:nvPr/>
          </p:nvCxnSpPr>
          <p:spPr>
            <a:xfrm rot="16200000" flipV="1">
              <a:off x="4321620" y="3938415"/>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062339" y="4545749"/>
              <a:ext cx="1402948" cy="369332"/>
            </a:xfrm>
            <a:prstGeom prst="rect">
              <a:avLst/>
            </a:prstGeom>
            <a:noFill/>
          </p:spPr>
          <p:txBody>
            <a:bodyPr wrap="none" rtlCol="0">
              <a:spAutoFit/>
            </a:bodyPr>
            <a:lstStyle/>
            <a:p>
              <a:r>
                <a:rPr lang="en-IN" dirty="0" smtClean="0">
                  <a:solidFill>
                    <a:srgbClr val="C8A0C3"/>
                  </a:solidFill>
                </a:rPr>
                <a:t>Column List</a:t>
              </a:r>
              <a:endParaRPr lang="en-IN" dirty="0">
                <a:solidFill>
                  <a:srgbClr val="C8A0C3"/>
                </a:solidFill>
              </a:endParaRPr>
            </a:p>
          </p:txBody>
        </p:sp>
      </p:grpSp>
      <p:grpSp>
        <p:nvGrpSpPr>
          <p:cNvPr id="2" name="Group 1"/>
          <p:cNvGrpSpPr/>
          <p:nvPr/>
        </p:nvGrpSpPr>
        <p:grpSpPr>
          <a:xfrm>
            <a:off x="6123543" y="3536458"/>
            <a:ext cx="2989977" cy="472666"/>
            <a:chOff x="6123543" y="3536458"/>
            <a:chExt cx="2989977" cy="472666"/>
          </a:xfrm>
        </p:grpSpPr>
        <p:cxnSp>
          <p:nvCxnSpPr>
            <p:cNvPr id="27" name="Elbow Connector 26"/>
            <p:cNvCxnSpPr/>
            <p:nvPr/>
          </p:nvCxnSpPr>
          <p:spPr>
            <a:xfrm rot="16200000" flipV="1">
              <a:off x="6627543" y="3032458"/>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381443" y="3639792"/>
              <a:ext cx="1732077" cy="369332"/>
            </a:xfrm>
            <a:prstGeom prst="rect">
              <a:avLst/>
            </a:prstGeom>
            <a:noFill/>
          </p:spPr>
          <p:txBody>
            <a:bodyPr wrap="none" rtlCol="0">
              <a:spAutoFit/>
            </a:bodyPr>
            <a:lstStyle/>
            <a:p>
              <a:r>
                <a:rPr lang="en-IN" dirty="0" smtClean="0">
                  <a:solidFill>
                    <a:srgbClr val="C8A0C3"/>
                  </a:solidFill>
                </a:rPr>
                <a:t>Column Values</a:t>
              </a:r>
              <a:endParaRPr lang="en-IN" dirty="0">
                <a:solidFill>
                  <a:srgbClr val="C8A0C3"/>
                </a:solidFill>
              </a:endParaRPr>
            </a:p>
          </p:txBody>
        </p:sp>
      </p:grpSp>
      <p:grpSp>
        <p:nvGrpSpPr>
          <p:cNvPr id="8" name="Group 7"/>
          <p:cNvGrpSpPr/>
          <p:nvPr/>
        </p:nvGrpSpPr>
        <p:grpSpPr>
          <a:xfrm>
            <a:off x="3429000" y="5771156"/>
            <a:ext cx="5257801" cy="401044"/>
            <a:chOff x="3429000" y="5885637"/>
            <a:chExt cx="4701100" cy="401044"/>
          </a:xfrm>
        </p:grpSpPr>
        <p:cxnSp>
          <p:nvCxnSpPr>
            <p:cNvPr id="29" name="Elbow Connector 28"/>
            <p:cNvCxnSpPr/>
            <p:nvPr/>
          </p:nvCxnSpPr>
          <p:spPr>
            <a:xfrm rot="16200000" flipV="1">
              <a:off x="4583581" y="4731056"/>
              <a:ext cx="216378" cy="252554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896845" y="5917349"/>
              <a:ext cx="2233255" cy="369332"/>
            </a:xfrm>
            <a:prstGeom prst="rect">
              <a:avLst/>
            </a:prstGeom>
            <a:noFill/>
          </p:spPr>
          <p:txBody>
            <a:bodyPr wrap="square" rtlCol="0">
              <a:spAutoFit/>
            </a:bodyPr>
            <a:lstStyle/>
            <a:p>
              <a:r>
                <a:rPr lang="en-IN" dirty="0" smtClean="0">
                  <a:solidFill>
                    <a:srgbClr val="C8A0C3"/>
                  </a:solidFill>
                </a:rPr>
                <a:t>Inserting multiple rows</a:t>
              </a:r>
              <a:endParaRPr lang="en-IN" dirty="0">
                <a:solidFill>
                  <a:srgbClr val="C8A0C3"/>
                </a:solidFill>
              </a:endParaRPr>
            </a:p>
          </p:txBody>
        </p:sp>
      </p:grpSp>
      <p:pic>
        <p:nvPicPr>
          <p:cNvPr id="32" name="Picture 31"/>
          <p:cNvPicPr>
            <a:picLocks noChangeAspect="1"/>
          </p:cNvPicPr>
          <p:nvPr/>
        </p:nvPicPr>
        <p:blipFill>
          <a:blip r:embed="rId3"/>
          <a:stretch>
            <a:fillRect/>
          </a:stretch>
        </p:blipFill>
        <p:spPr>
          <a:xfrm>
            <a:off x="160614" y="4054884"/>
            <a:ext cx="8822772" cy="381000"/>
          </a:xfrm>
          <a:prstGeom prst="rect">
            <a:avLst/>
          </a:prstGeom>
        </p:spPr>
      </p:pic>
      <p:pic>
        <p:nvPicPr>
          <p:cNvPr id="33" name="Picture 32"/>
          <p:cNvPicPr>
            <a:picLocks noChangeAspect="1"/>
          </p:cNvPicPr>
          <p:nvPr/>
        </p:nvPicPr>
        <p:blipFill>
          <a:blip r:embed="rId4"/>
          <a:stretch>
            <a:fillRect/>
          </a:stretch>
        </p:blipFill>
        <p:spPr>
          <a:xfrm>
            <a:off x="152400" y="5027710"/>
            <a:ext cx="8898972" cy="724264"/>
          </a:xfrm>
          <a:prstGeom prst="rect">
            <a:avLst/>
          </a:prstGeom>
        </p:spPr>
      </p:pic>
    </p:spTree>
    <p:extLst>
      <p:ext uri="{BB962C8B-B14F-4D97-AF65-F5344CB8AC3E}">
        <p14:creationId xmlns:p14="http://schemas.microsoft.com/office/powerpoint/2010/main" val="2779365987"/>
      </p:ext>
    </p:extLst>
  </p:cSld>
  <p:clrMapOvr>
    <a:masterClrMapping/>
  </p:clrMapOvr>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1477927"/>
      </p:ext>
    </p:extLst>
  </p:cSld>
  <p:clrMapOvr>
    <a:masterClrMapping/>
  </p:clrMapOvr>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014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a:t>
            </a:r>
            <a:r>
              <a:rPr lang="en-IN" dirty="0" smtClean="0">
                <a:latin typeface="Arial" panose="020B0604020202020204" pitchFamily="34" charset="0"/>
                <a:cs typeface="Arial" panose="020B0604020202020204" pitchFamily="34" charset="0"/>
              </a:rPr>
              <a:t>INSERT </a:t>
            </a:r>
            <a:r>
              <a:rPr lang="en-IN" dirty="0">
                <a:latin typeface="Arial" panose="020B0604020202020204" pitchFamily="34" charset="0"/>
                <a:cs typeface="Arial" panose="020B0604020202020204" pitchFamily="34" charset="0"/>
              </a:rPr>
              <a:t>... SET forms of the statement insert rows based on explicitly specified values.</a:t>
            </a:r>
          </a:p>
        </p:txBody>
      </p:sp>
      <p:sp>
        <p:nvSpPr>
          <p:cNvPr id="7" name="Rectangle 6"/>
          <p:cNvSpPr/>
          <p:nvPr/>
        </p:nvSpPr>
        <p:spPr>
          <a:xfrm>
            <a:off x="152400" y="1524000"/>
            <a:ext cx="8839200" cy="707886"/>
          </a:xfrm>
          <a:prstGeom prst="rect">
            <a:avLst/>
          </a:prstGeom>
        </p:spPr>
        <p:txBody>
          <a:bodyPr wrap="square">
            <a:spAutoFit/>
          </a:bodyPr>
          <a:lstStyle/>
          <a:p>
            <a:r>
              <a:rPr lang="en-IN" sz="2000" dirty="0">
                <a:solidFill>
                  <a:srgbClr val="0077AA"/>
                </a:solidFill>
                <a:latin typeface="Liberation Mono"/>
              </a:rPr>
              <a:t>INSERT [INTO] tbl_name SET col_name={expr | DEFAULT}, ... [ON DUPLICATE KEY UPDATE assignment_list]</a:t>
            </a:r>
            <a:endParaRPr lang="en-US" sz="2000" dirty="0">
              <a:solidFill>
                <a:srgbClr val="0077AA"/>
              </a:solidFill>
              <a:latin typeface="Liberation Mono"/>
            </a:endParaRPr>
          </a:p>
        </p:txBody>
      </p:sp>
      <p:sp>
        <p:nvSpPr>
          <p:cNvPr id="6" name="Rectangle 5"/>
          <p:cNvSpPr/>
          <p:nvPr/>
        </p:nvSpPr>
        <p:spPr>
          <a:xfrm>
            <a:off x="76200" y="2362200"/>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sp>
        <p:nvSpPr>
          <p:cNvPr id="2" name="Rectangle 1"/>
          <p:cNvSpPr/>
          <p:nvPr/>
        </p:nvSpPr>
        <p:spPr>
          <a:xfrm>
            <a:off x="76200" y="4038600"/>
            <a:ext cx="89154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A SET clause indicates columns explicitly by name, together with the value to assign each one.</a:t>
            </a:r>
          </a:p>
        </p:txBody>
      </p:sp>
      <p:pic>
        <p:nvPicPr>
          <p:cNvPr id="3" name="Picture 2"/>
          <p:cNvPicPr>
            <a:picLocks noChangeAspect="1"/>
          </p:cNvPicPr>
          <p:nvPr/>
        </p:nvPicPr>
        <p:blipFill>
          <a:blip r:embed="rId2"/>
          <a:stretch>
            <a:fillRect/>
          </a:stretch>
        </p:blipFill>
        <p:spPr>
          <a:xfrm>
            <a:off x="76201" y="3389531"/>
            <a:ext cx="8991600" cy="400050"/>
          </a:xfrm>
          <a:prstGeom prst="rect">
            <a:avLst/>
          </a:prstGeom>
        </p:spPr>
      </p:pic>
    </p:spTree>
    <p:extLst>
      <p:ext uri="{BB962C8B-B14F-4D97-AF65-F5344CB8AC3E}">
        <p14:creationId xmlns:p14="http://schemas.microsoft.com/office/powerpoint/2010/main" val="345885321"/>
      </p:ext>
    </p:extLst>
  </p:cSld>
  <p:clrMapOvr>
    <a:masterClrMapping/>
  </p:clrMapOvr>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a:t>
            </a:r>
            <a:r>
              <a:rPr lang="en-IN" sz="4800" dirty="0">
                <a:solidFill>
                  <a:srgbClr val="DC525C"/>
                </a:solidFill>
                <a:latin typeface="Segoe UI Light" panose="020B0502040204020203" pitchFamily="34" charset="0"/>
                <a:cs typeface="Segoe UI Light" panose="020B0502040204020203" pitchFamily="34" charset="0"/>
              </a:rPr>
              <a:t>ON DUPLICATE KEY</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45906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…ON DUPLICATE KEY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29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specify an ON DUPLICATE KEY UPDATE clause and a row to be inserted would cause a duplicate value in a UNIQUE index or PRIMARY KEY, an UPDATE of the old row occurs.</a:t>
            </a:r>
          </a:p>
        </p:txBody>
      </p:sp>
      <p:sp>
        <p:nvSpPr>
          <p:cNvPr id="9" name="Rectangle 8"/>
          <p:cNvSpPr/>
          <p:nvPr/>
        </p:nvSpPr>
        <p:spPr>
          <a:xfrm>
            <a:off x="152400" y="19050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a:t>
            </a:r>
            <a:endParaRPr lang="en-US" sz="2000" dirty="0">
              <a:solidFill>
                <a:srgbClr val="0077AA"/>
              </a:solidFill>
              <a:latin typeface="Liberation Mono"/>
            </a:endParaRPr>
          </a:p>
        </p:txBody>
      </p:sp>
      <p:sp>
        <p:nvSpPr>
          <p:cNvPr id="2" name="Rectangle 1"/>
          <p:cNvSpPr/>
          <p:nvPr/>
        </p:nvSpPr>
        <p:spPr>
          <a:xfrm>
            <a:off x="172192" y="2890897"/>
            <a:ext cx="8819408" cy="2062103"/>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TABLE</a:t>
            </a:r>
            <a:r>
              <a:rPr lang="en-IN" sz="1600" dirty="0" smtClean="0">
                <a:latin typeface="Arial" panose="020B0604020202020204" pitchFamily="34" charset="0"/>
                <a:cs typeface="Arial" panose="020B0604020202020204" pitchFamily="34" charset="0"/>
              </a:rPr>
              <a:t> TEMP (</a:t>
            </a:r>
            <a:r>
              <a:rPr lang="en-IN" sz="1600" dirty="0">
                <a:latin typeface="Arial" panose="020B0604020202020204" pitchFamily="34" charset="0"/>
                <a:cs typeface="Arial" panose="020B0604020202020204" pitchFamily="34" charset="0"/>
              </a:rPr>
              <a:t>a int primary key, b int, c int);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10+10;</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a + b;</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VALUES(a) + VALUES(b);</a:t>
            </a:r>
          </a:p>
        </p:txBody>
      </p:sp>
    </p:spTree>
    <p:extLst>
      <p:ext uri="{BB962C8B-B14F-4D97-AF65-F5344CB8AC3E}">
        <p14:creationId xmlns:p14="http://schemas.microsoft.com/office/powerpoint/2010/main" val="3446041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INSERT ROWS using SELECT</a:t>
            </a:r>
          </a:p>
        </p:txBody>
      </p:sp>
    </p:spTree>
    <p:extLst>
      <p:ext uri="{BB962C8B-B14F-4D97-AF65-F5344CB8AC3E}">
        <p14:creationId xmlns:p14="http://schemas.microsoft.com/office/powerpoint/2010/main" val="89723082"/>
      </p:ext>
    </p:extLst>
  </p:cSld>
  <p:clrMapOvr>
    <a:masterClrMapping/>
  </p:clrMapOvr>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INSERT ... SELECT, you can quickly insert many rows into a table from one or many tables</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707886"/>
          </a:xfrm>
          <a:prstGeom prst="rect">
            <a:avLst/>
          </a:prstGeom>
        </p:spPr>
        <p:txBody>
          <a:bodyPr wrap="square">
            <a:spAutoFit/>
          </a:bodyPr>
          <a:lstStyle/>
          <a:p>
            <a:r>
              <a:rPr lang="en-IN" sz="2000" dirty="0">
                <a:solidFill>
                  <a:srgbClr val="0077AA"/>
                </a:solidFill>
                <a:latin typeface="Liberation Mono"/>
              </a:rPr>
              <a:t>INSERT [INTO] tbl_name [(col_name,...)] SELECT ... [ON DUPLICATE KEY UPDATE assignment_list]</a:t>
            </a:r>
            <a:endParaRPr lang="en-US" sz="2000" dirty="0">
              <a:solidFill>
                <a:srgbClr val="0077AA"/>
              </a:solidFill>
              <a:latin typeface="Liberation Mono"/>
            </a:endParaRPr>
          </a:p>
        </p:txBody>
      </p:sp>
      <p:sp>
        <p:nvSpPr>
          <p:cNvPr id="8" name="Rectangle 7"/>
          <p:cNvSpPr/>
          <p:nvPr/>
        </p:nvSpPr>
        <p:spPr>
          <a:xfrm>
            <a:off x="76200" y="2416076"/>
            <a:ext cx="8991600" cy="2677656"/>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1 + 1</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DEPTNO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MAX(DEPTNO)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+ 1</a:t>
            </a:r>
            <a:r>
              <a:rPr lang="en-IN" sz="1600" dirty="0" smtClean="0">
                <a:latin typeface="Arial" panose="020B0604020202020204" pitchFamily="34" charset="0"/>
                <a:cs typeface="Arial" panose="020B0604020202020204" pitchFamily="34" charset="0"/>
              </a:rPr>
              <a:t>, 'HRD', 'BARODA', 'r57px33px'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set @x := 40;</a:t>
            </a: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x := @x + 1 </a:t>
            </a:r>
            <a:r>
              <a:rPr lang="en-IN" sz="1600" dirty="0">
                <a:latin typeface="Arial" panose="020B0604020202020204" pitchFamily="34" charset="0"/>
                <a:cs typeface="Arial" panose="020B0604020202020204" pitchFamily="34" charset="0"/>
              </a:rPr>
              <a:t>, 'HRD', 'BARODA', 'r57px33px'</a:t>
            </a:r>
            <a:r>
              <a:rPr lang="en-IN" sz="1600"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444856781"/>
      </p:ext>
    </p:extLst>
  </p:cSld>
  <p:clrMapOvr>
    <a:masterClrMapping/>
  </p:clrMapOvr>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5017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707886"/>
          </a:xfrm>
          <a:prstGeom prst="rect">
            <a:avLst/>
          </a:prstGeom>
        </p:spPr>
        <p:txBody>
          <a:bodyPr wrap="square">
            <a:spAutoFit/>
          </a:bodyPr>
          <a:lstStyle/>
          <a:p>
            <a:r>
              <a:rPr lang="en-IN" sz="2000" dirty="0">
                <a:solidFill>
                  <a:srgbClr val="0077AA"/>
                </a:solidFill>
                <a:latin typeface="Liberation Mono"/>
              </a:rPr>
              <a:t>REPLACE [INTO] tbl_name [(col_name,...)] {VALUES | VALUE} ({expr | DEFAULT}, ...), (...),...</a:t>
            </a:r>
            <a:endParaRPr lang="en-US" sz="2000" dirty="0">
              <a:solidFill>
                <a:srgbClr val="0077AA"/>
              </a:solidFill>
              <a:latin typeface="Liberation Mono"/>
            </a:endParaRPr>
          </a:p>
        </p:txBody>
      </p:sp>
      <p:sp>
        <p:nvSpPr>
          <p:cNvPr id="8" name="Rectangle 7"/>
          <p:cNvSpPr/>
          <p:nvPr/>
        </p:nvSpPr>
        <p:spPr>
          <a:xfrm>
            <a:off x="76200" y="3886200"/>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10,'HRD','BARODA');</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50,'RESEARCH','DALLAS</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DEPT(DEPTNO, DNAME) </a:t>
            </a:r>
            <a:r>
              <a:rPr lang="en-IN" sz="1600" dirty="0" smtClean="0">
                <a:solidFill>
                  <a:srgbClr val="0077AA"/>
                </a:solidFill>
                <a:latin typeface="Arial" panose="020B0604020202020204" pitchFamily="34" charset="0"/>
                <a:ea typeface="Times New Roman" panose="02020603050405020304" pitchFamily="18" charset="0"/>
              </a:rPr>
              <a:t>VALUE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60,‘New Data');</a:t>
            </a:r>
          </a:p>
        </p:txBody>
      </p:sp>
      <p:sp>
        <p:nvSpPr>
          <p:cNvPr id="6" name="Rectangle 5"/>
          <p:cNvSpPr/>
          <p:nvPr/>
        </p:nvSpPr>
        <p:spPr>
          <a:xfrm>
            <a:off x="76200" y="26670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8402470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ChangeArrowheads="1"/>
          </p:cNvSpPr>
          <p:nvPr/>
        </p:nvSpPr>
        <p:spPr bwMode="auto">
          <a:xfrm>
            <a:off x="228600" y="2133600"/>
            <a:ext cx="8686800" cy="83099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 in a school database,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students, teachers, classes, </a:t>
            </a:r>
            <a:r>
              <a:rPr lang="en-US" sz="2400" dirty="0">
                <a:latin typeface="Arial" pitchFamily="34" charset="0"/>
                <a:ea typeface="MS Mincho" pitchFamily="49" charset="-128"/>
                <a:cs typeface="Arial" pitchFamily="34" charset="0"/>
              </a:rPr>
              <a:t>and</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 courses</a:t>
            </a:r>
            <a:r>
              <a:rPr kumimoji="0" lang="en-US" sz="2400" b="1" u="none" strike="noStrike" cap="none" normalizeH="0" dirty="0" smtClean="0">
                <a:ln>
                  <a:noFill/>
                </a:ln>
                <a:solidFill>
                  <a:schemeClr val="tx1"/>
                </a:solidFill>
                <a:effectLst/>
                <a:latin typeface="Arial" pitchFamily="34" charset="0"/>
                <a:ea typeface="MS Mincho" pitchFamily="49" charset="-128"/>
                <a:cs typeface="Arial" pitchFamily="34" charset="0"/>
              </a:rPr>
              <a:t> </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can be considered as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entities</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a:t>
            </a:r>
          </a:p>
        </p:txBody>
      </p:sp>
      <p:sp>
        <p:nvSpPr>
          <p:cNvPr id="72706" name="Rectangle 2"/>
          <p:cNvSpPr>
            <a:spLocks noChangeArrowheads="1"/>
          </p:cNvSpPr>
          <p:nvPr/>
        </p:nvSpPr>
        <p:spPr bwMode="auto">
          <a:xfrm>
            <a:off x="228600" y="4825425"/>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lang="en-US" sz="3200" b="1" i="1" dirty="0" smtClean="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228600" y="762000"/>
            <a:ext cx="8686800" cy="954107"/>
          </a:xfrm>
          <a:prstGeom prst="rect">
            <a:avLst/>
          </a:prstGeom>
        </p:spPr>
        <p:txBody>
          <a:bodyPr wrap="square">
            <a:spAutoFit/>
          </a:bodyPr>
          <a:lstStyle/>
          <a:p>
            <a:r>
              <a:rPr lang="en-US" sz="2400" dirty="0" smtClean="0">
                <a:latin typeface="Arial" pitchFamily="34" charset="0"/>
                <a:cs typeface="Arial" pitchFamily="34" charset="0"/>
              </a:rPr>
              <a:t>In relation to a database , an entity is a </a:t>
            </a:r>
            <a:r>
              <a:rPr lang="en-US" sz="2800" b="1" dirty="0" smtClean="0">
                <a:solidFill>
                  <a:srgbClr val="C00000"/>
                </a:solidFill>
                <a:latin typeface="Arial" pitchFamily="34" charset="0"/>
                <a:cs typeface="Arial" pitchFamily="34" charset="0"/>
              </a:rPr>
              <a:t>person</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place</a:t>
            </a:r>
            <a:r>
              <a:rPr lang="en-US" sz="2800" b="1" dirty="0" smtClean="0">
                <a:latin typeface="Arial" pitchFamily="34" charset="0"/>
                <a:cs typeface="Arial" pitchFamily="34" charset="0"/>
              </a:rPr>
              <a:t>, </a:t>
            </a:r>
            <a:r>
              <a:rPr lang="en-US" sz="2400" dirty="0">
                <a:latin typeface="Arial" pitchFamily="34" charset="0"/>
                <a:cs typeface="Arial" pitchFamily="34" charset="0"/>
              </a:rPr>
              <a:t>or</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thing</a:t>
            </a:r>
            <a:r>
              <a:rPr lang="en-US" sz="2400"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about which data can be stored.</a:t>
            </a:r>
            <a:endParaRPr lang="en-US" sz="2400" dirty="0">
              <a:latin typeface="Arial" pitchFamily="34" charset="0"/>
              <a:cs typeface="Arial" pitchFamily="34" charset="0"/>
            </a:endParaRPr>
          </a:p>
        </p:txBody>
      </p:sp>
      <p:sp>
        <p:nvSpPr>
          <p:cNvPr id="7" name="Rectangle 6"/>
          <p:cNvSpPr/>
          <p:nvPr/>
        </p:nvSpPr>
        <p:spPr>
          <a:xfrm>
            <a:off x="0" y="0"/>
            <a:ext cx="9144000" cy="646331"/>
          </a:xfrm>
          <a:prstGeom prst="rect">
            <a:avLst/>
          </a:prstGeom>
          <a:solidFill>
            <a:schemeClr val="bg2">
              <a:lumMod val="10000"/>
            </a:schemeClr>
          </a:solidFill>
        </p:spPr>
        <p:txBody>
          <a:bodyPr wrap="square">
            <a:spAutoFit/>
          </a:bodyPr>
          <a:lstStyle/>
          <a:p>
            <a:pPr lvl="0" algn="r"/>
            <a:r>
              <a:rPr lang="en-US" sz="3600" b="1" i="1" dirty="0" smtClean="0">
                <a:solidFill>
                  <a:srgbClr val="FFFF00"/>
                </a:solidFill>
                <a:latin typeface="Arial" pitchFamily="34" charset="0"/>
                <a:cs typeface="Arial" pitchFamily="34" charset="0"/>
              </a:rPr>
              <a:t>Entity</a:t>
            </a:r>
            <a:endParaRPr lang="en-US" sz="3600" b="1" i="1" dirty="0">
              <a:solidFill>
                <a:srgbClr val="FFFF00"/>
              </a:solidFill>
              <a:latin typeface="Arial" pitchFamily="34" charset="0"/>
              <a:cs typeface="Arial" pitchFamily="34" charset="0"/>
            </a:endParaRPr>
          </a:p>
        </p:txBody>
      </p:sp>
      <p:sp>
        <p:nvSpPr>
          <p:cNvPr id="4" name="Rectangle 3"/>
          <p:cNvSpPr/>
          <p:nvPr/>
        </p:nvSpPr>
        <p:spPr>
          <a:xfrm>
            <a:off x="228601" y="3429000"/>
            <a:ext cx="8686800" cy="830997"/>
          </a:xfrm>
          <a:prstGeom prst="rect">
            <a:avLst/>
          </a:prstGeom>
        </p:spPr>
        <p:txBody>
          <a:bodyPr wrap="square">
            <a:spAutoFit/>
          </a:bodyPr>
          <a:lstStyle/>
          <a:p>
            <a:pPr lvl="0" algn="just" fontAlgn="base">
              <a:spcBef>
                <a:spcPct val="0"/>
              </a:spcBef>
              <a:spcAft>
                <a:spcPct val="0"/>
              </a:spcAft>
            </a:pPr>
            <a:r>
              <a:rPr lang="en-US" sz="2400" dirty="0">
                <a:latin typeface="Arial" pitchFamily="34" charset="0"/>
                <a:ea typeface="MS Mincho" pitchFamily="49" charset="-128"/>
                <a:cs typeface="Arial" pitchFamily="34" charset="0"/>
              </a:rPr>
              <a:t>All these entities have some</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attributes</a:t>
            </a:r>
            <a:r>
              <a:rPr lang="en-US" sz="2400" b="1" dirty="0">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or</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properties</a:t>
            </a:r>
            <a:r>
              <a:rPr lang="en-US" sz="2400" dirty="0">
                <a:solidFill>
                  <a:srgbClr val="C00000"/>
                </a:solidFill>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that give them their </a:t>
            </a:r>
            <a:r>
              <a:rPr lang="en-US" sz="2400" b="1" dirty="0">
                <a:latin typeface="Arial" pitchFamily="34" charset="0"/>
                <a:ea typeface="MS Mincho" pitchFamily="49" charset="-128"/>
                <a:cs typeface="Arial" pitchFamily="34" charset="0"/>
              </a:rPr>
              <a:t>identity</a:t>
            </a:r>
            <a:r>
              <a:rPr lang="en-US" sz="2400" dirty="0">
                <a:latin typeface="Arial" pitchFamily="34" charset="0"/>
                <a:ea typeface="MS Mincho" pitchFamily="49" charset="-128"/>
                <a:cs typeface="Arial" pitchFamily="34" charset="0"/>
              </a:rPr>
              <a:t>.</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066663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SET col_name = {expr | DEFAULT}, ...</a:t>
            </a:r>
            <a:endParaRPr lang="en-US" sz="2000" dirty="0">
              <a:solidFill>
                <a:srgbClr val="0077AA"/>
              </a:solidFill>
              <a:latin typeface="Liberation Mono"/>
            </a:endParaRPr>
          </a:p>
        </p:txBody>
      </p:sp>
      <p:sp>
        <p:nvSpPr>
          <p:cNvPr id="8" name="Rectangle 7"/>
          <p:cNvSpPr/>
          <p:nvPr/>
        </p:nvSpPr>
        <p:spPr>
          <a:xfrm>
            <a:off x="76200" y="36576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DEPTNO=10</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DEPTNO=50</a:t>
            </a:r>
            <a:r>
              <a:rPr lang="en-IN" sz="1600" dirty="0" smtClean="0">
                <a:latin typeface="Arial" panose="020B0604020202020204" pitchFamily="34" charset="0"/>
                <a:cs typeface="Arial" panose="020B0604020202020204" pitchFamily="34" charset="0"/>
              </a:rPr>
              <a: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7017902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SELECT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52486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[(col_name,...)] SELECT ...</a:t>
            </a:r>
            <a:endParaRPr lang="en-US" sz="2000" dirty="0">
              <a:solidFill>
                <a:srgbClr val="0077AA"/>
              </a:solidFill>
              <a:latin typeface="Liberation Mono"/>
            </a:endParaRPr>
          </a:p>
        </p:txBody>
      </p:sp>
      <p:sp>
        <p:nvSpPr>
          <p:cNvPr id="8" name="Rectangle 7"/>
          <p:cNvSpPr/>
          <p:nvPr/>
        </p:nvSpPr>
        <p:spPr>
          <a:xfrm>
            <a:off x="76200" y="36576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REPLACEDEPT;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latin typeface="Arial" panose="020B0604020202020204" pitchFamily="34" charset="0"/>
                <a:cs typeface="Arial" panose="020B0604020202020204" pitchFamily="34" charset="0"/>
              </a:rPr>
              <a:t>(DEPTNO, DNAME)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DNAME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588391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Single-table UPDATE</a:t>
            </a:r>
          </a:p>
        </p:txBody>
      </p:sp>
      <p:sp>
        <p:nvSpPr>
          <p:cNvPr id="4" name="Rectangle 3"/>
          <p:cNvSpPr/>
          <p:nvPr/>
        </p:nvSpPr>
        <p:spPr>
          <a:xfrm>
            <a:off x="304800" y="3429000"/>
            <a:ext cx="8534400" cy="1200329"/>
          </a:xfrm>
          <a:prstGeom prst="rect">
            <a:avLst/>
          </a:prstGeom>
          <a:solidFill>
            <a:srgbClr val="C74C49"/>
          </a:solidFill>
        </p:spPr>
        <p:txBody>
          <a:bodyPr wrap="square">
            <a:spAutoFit/>
          </a:bodyPr>
          <a:lstStyle/>
          <a:p>
            <a:r>
              <a:rPr lang="en-IN" dirty="0" smtClean="0">
                <a:solidFill>
                  <a:schemeClr val="bg1"/>
                </a:solidFill>
              </a:rPr>
              <a:t>ORDER BY in UPDATE: if </a:t>
            </a:r>
            <a:r>
              <a:rPr lang="en-IN" dirty="0">
                <a:solidFill>
                  <a:schemeClr val="bg1"/>
                </a:solidFill>
              </a:rPr>
              <a:t>the table contains 1 and 2 in the id column and 1 is updated to 2 before 2 is updated to 3, an error occurs. To avoid this problem, add an ORDER BY clause to cause the rows with larger id values to be updated before those with </a:t>
            </a:r>
            <a:r>
              <a:rPr lang="en-IN">
                <a:solidFill>
                  <a:schemeClr val="bg1"/>
                </a:solidFill>
              </a:rPr>
              <a:t>smaller </a:t>
            </a:r>
            <a:r>
              <a:rPr lang="en-IN" smtClean="0">
                <a:solidFill>
                  <a:schemeClr val="bg1"/>
                </a:solidFill>
              </a:rPr>
              <a:t>values</a:t>
            </a:r>
            <a:endParaRPr lang="en-IN" dirty="0">
              <a:solidFill>
                <a:schemeClr val="bg1"/>
              </a:solidFill>
            </a:endParaRPr>
          </a:p>
        </p:txBody>
      </p:sp>
      <p:sp>
        <p:nvSpPr>
          <p:cNvPr id="3" name="Rectangle 2"/>
          <p:cNvSpPr/>
          <p:nvPr/>
        </p:nvSpPr>
        <p:spPr>
          <a:xfrm>
            <a:off x="304800" y="4814386"/>
            <a:ext cx="6011454" cy="369332"/>
          </a:xfrm>
          <a:prstGeom prst="rect">
            <a:avLst/>
          </a:prstGeom>
        </p:spPr>
        <p:txBody>
          <a:bodyPr wrap="none">
            <a:spAutoFit/>
          </a:bodyPr>
          <a:lstStyle/>
          <a:p>
            <a:r>
              <a:rPr lang="en-IN" dirty="0" smtClean="0">
                <a:solidFill>
                  <a:srgbClr val="0077AA"/>
                </a:solidFill>
                <a:latin typeface="Gill Sans MT (Body)"/>
                <a:ea typeface="Times New Roman" panose="02020603050405020304" pitchFamily="18" charset="0"/>
              </a:rPr>
              <a:t>UPDATE</a:t>
            </a:r>
            <a:r>
              <a:rPr lang="en-IN" dirty="0" smtClean="0">
                <a:latin typeface="Gill Sans MT (Body)"/>
              </a:rPr>
              <a:t> TEMP </a:t>
            </a:r>
            <a:r>
              <a:rPr lang="en-IN" dirty="0" smtClean="0">
                <a:solidFill>
                  <a:srgbClr val="0077AA"/>
                </a:solidFill>
                <a:latin typeface="Gill Sans MT (Body)"/>
                <a:ea typeface="Times New Roman" panose="02020603050405020304" pitchFamily="18" charset="0"/>
              </a:rPr>
              <a:t>SET</a:t>
            </a:r>
            <a:r>
              <a:rPr lang="en-IN" dirty="0" smtClean="0">
                <a:latin typeface="Gill Sans MT (Body)"/>
              </a:rPr>
              <a:t> C1 = C1 + 1 </a:t>
            </a:r>
            <a:r>
              <a:rPr lang="en-IN" dirty="0" smtClean="0">
                <a:solidFill>
                  <a:srgbClr val="0077AA"/>
                </a:solidFill>
                <a:latin typeface="Gill Sans MT (Body)"/>
                <a:ea typeface="Times New Roman" panose="02020603050405020304" pitchFamily="18" charset="0"/>
              </a:rPr>
              <a:t>ORDER</a:t>
            </a:r>
            <a:r>
              <a:rPr lang="en-IN" dirty="0" smtClean="0">
                <a:latin typeface="Gill Sans MT (Body)"/>
              </a:rPr>
              <a:t> </a:t>
            </a:r>
            <a:r>
              <a:rPr lang="en-IN" dirty="0" smtClean="0">
                <a:solidFill>
                  <a:srgbClr val="0077AA"/>
                </a:solidFill>
                <a:latin typeface="Gill Sans MT (Body)"/>
                <a:ea typeface="Times New Roman" panose="02020603050405020304" pitchFamily="18" charset="0"/>
              </a:rPr>
              <a:t>BY</a:t>
            </a:r>
            <a:r>
              <a:rPr lang="en-IN" dirty="0" smtClean="0">
                <a:latin typeface="Gill Sans MT (Body)"/>
              </a:rPr>
              <a:t> C1 </a:t>
            </a:r>
            <a:r>
              <a:rPr lang="en-IN" dirty="0" smtClean="0">
                <a:solidFill>
                  <a:srgbClr val="0077AA"/>
                </a:solidFill>
                <a:latin typeface="Gill Sans MT (Body)"/>
                <a:ea typeface="Times New Roman" panose="02020603050405020304" pitchFamily="18" charset="0"/>
              </a:rPr>
              <a:t>DESC</a:t>
            </a:r>
            <a:r>
              <a:rPr lang="en-IN" dirty="0" smtClean="0">
                <a:latin typeface="Gill Sans MT (Body)"/>
              </a:rPr>
              <a:t>;</a:t>
            </a:r>
            <a:endParaRPr lang="en-IN" dirty="0">
              <a:latin typeface="Gill Sans MT (Body)"/>
            </a:endParaRPr>
          </a:p>
        </p:txBody>
      </p:sp>
    </p:spTree>
  </p:cSld>
  <p:clrMapOvr>
    <a:masterClrMapping/>
  </p:clrMapOvr>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UPDATE statement updates columns of existing rows in the named table with new values. The SET clause indicates which columns to modify and the values they should be given. The </a:t>
            </a:r>
            <a:r>
              <a:rPr lang="en-IN" b="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if given, specifies the conditions that identify which rows to update. With </a:t>
            </a:r>
            <a:r>
              <a:rPr lang="en-IN" b="1" dirty="0">
                <a:latin typeface="Arial" panose="020B0604020202020204" pitchFamily="34" charset="0"/>
                <a:cs typeface="Arial" panose="020B0604020202020204" pitchFamily="34" charset="0"/>
              </a:rPr>
              <a:t>no WHERE </a:t>
            </a:r>
            <a:r>
              <a:rPr lang="en-IN" dirty="0">
                <a:latin typeface="Arial" panose="020B0604020202020204" pitchFamily="34" charset="0"/>
                <a:cs typeface="Arial" panose="020B0604020202020204" pitchFamily="34" charset="0"/>
              </a:rPr>
              <a:t>clause, all rows are updated. If the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 is specified, the rows are updated in the order that is specified. The </a:t>
            </a:r>
            <a:r>
              <a:rPr lang="en-IN" b="1" dirty="0">
                <a:latin typeface="Arial" panose="020B0604020202020204" pitchFamily="34" charset="0"/>
                <a:cs typeface="Arial" panose="020B0604020202020204" pitchFamily="34" charset="0"/>
              </a:rPr>
              <a:t>LIMIT</a:t>
            </a:r>
            <a:r>
              <a:rPr lang="en-IN" dirty="0">
                <a:latin typeface="Arial" panose="020B0604020202020204" pitchFamily="34" charset="0"/>
                <a:cs typeface="Arial" panose="020B0604020202020204" pitchFamily="34" charset="0"/>
              </a:rPr>
              <a:t> clause places a limit on the number of rows that can be updated.</a:t>
            </a:r>
          </a:p>
        </p:txBody>
      </p:sp>
      <p:sp>
        <p:nvSpPr>
          <p:cNvPr id="7" name="Rectangle 6"/>
          <p:cNvSpPr/>
          <p:nvPr/>
        </p:nvSpPr>
        <p:spPr>
          <a:xfrm>
            <a:off x="152400" y="2667000"/>
            <a:ext cx="8839200" cy="1631216"/>
          </a:xfrm>
          <a:prstGeom prst="rect">
            <a:avLst/>
          </a:prstGeom>
        </p:spPr>
        <p:txBody>
          <a:bodyPr wrap="square">
            <a:spAutoFit/>
          </a:bodyPr>
          <a:lstStyle/>
          <a:p>
            <a:r>
              <a:rPr lang="en-IN" sz="2000" dirty="0">
                <a:solidFill>
                  <a:srgbClr val="0077AA"/>
                </a:solidFill>
                <a:latin typeface="Liberation Mono"/>
              </a:rPr>
              <a:t>UPDATE &lt;table_reference&gt; SET col_name1 = {expr1 | DEFAULT} [, col_name2 = {expr2 | DEFAULT}] ...</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8" name="Rectangle 7"/>
          <p:cNvSpPr/>
          <p:nvPr/>
        </p:nvSpPr>
        <p:spPr>
          <a:xfrm>
            <a:off x="76200" y="4373940"/>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dname='xyz'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c1='x'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7116413"/>
      </p:ext>
    </p:extLst>
  </p:cSld>
  <p:clrMapOvr>
    <a:masterClrMapping/>
  </p:clrMapOvr>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UPDATE</a:t>
            </a:r>
          </a:p>
        </p:txBody>
      </p:sp>
    </p:spTree>
    <p:extLst>
      <p:ext uri="{BB962C8B-B14F-4D97-AF65-F5344CB8AC3E}">
        <p14:creationId xmlns:p14="http://schemas.microsoft.com/office/powerpoint/2010/main" val="975566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multiple-table UPDATE updates rows in each table named in table_references that satisfy the conditions. Each matching row is updated once, even if it matches the conditions multiple times.</a:t>
            </a:r>
          </a:p>
        </p:txBody>
      </p:sp>
      <p:sp>
        <p:nvSpPr>
          <p:cNvPr id="7" name="Rectangle 6"/>
          <p:cNvSpPr/>
          <p:nvPr/>
        </p:nvSpPr>
        <p:spPr>
          <a:xfrm>
            <a:off x="152400" y="1828800"/>
            <a:ext cx="8839200" cy="1015663"/>
          </a:xfrm>
          <a:prstGeom prst="rect">
            <a:avLst/>
          </a:prstGeom>
        </p:spPr>
        <p:txBody>
          <a:bodyPr wrap="square">
            <a:spAutoFit/>
          </a:bodyPr>
          <a:lstStyle/>
          <a:p>
            <a:r>
              <a:rPr lang="en-IN" sz="2000" dirty="0">
                <a:solidFill>
                  <a:srgbClr val="0077AA"/>
                </a:solidFill>
                <a:latin typeface="Liberation Mono"/>
              </a:rPr>
              <a:t>UPDATE table_references SET col_name1 = {expr1|DEFAULT} [, col_name2 = {expr2|DEFAULT}] ...</a:t>
            </a:r>
          </a:p>
          <a:p>
            <a:r>
              <a:rPr lang="en-IN" sz="2000" dirty="0">
                <a:solidFill>
                  <a:srgbClr val="0077AA"/>
                </a:solidFill>
                <a:latin typeface="Liberation Mono"/>
              </a:rPr>
              <a:t>    [WHERE where_condition]</a:t>
            </a:r>
            <a:endParaRPr lang="en-US" sz="2000" dirty="0">
              <a:solidFill>
                <a:srgbClr val="0077AA"/>
              </a:solidFill>
              <a:latin typeface="Liberation Mono"/>
            </a:endParaRPr>
          </a:p>
        </p:txBody>
      </p:sp>
      <p:sp>
        <p:nvSpPr>
          <p:cNvPr id="8" name="Rectangle 7"/>
          <p:cNvSpPr/>
          <p:nvPr/>
        </p:nvSpPr>
        <p:spPr>
          <a:xfrm>
            <a:off x="76200" y="3556337"/>
            <a:ext cx="8991600" cy="1077218"/>
          </a:xfrm>
          <a:prstGeom prst="rect">
            <a:avLst/>
          </a:prstGeom>
        </p:spPr>
        <p:txBody>
          <a:bodyPr wrap="square">
            <a:spAutoFit/>
          </a:bodyPr>
          <a:lstStyle/>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a:t>
            </a:r>
            <a:r>
              <a:rPr lang="en-IN" sz="1600" dirty="0">
                <a:latin typeface="Arial" panose="020B0604020202020204" pitchFamily="34" charset="0"/>
                <a:cs typeface="Arial" panose="020B0604020202020204" pitchFamily="34" charset="0"/>
              </a:rPr>
              <a:t>DEPT</a:t>
            </a:r>
            <a:r>
              <a:rPr lang="en-IN" sz="1600" dirty="0">
                <a:solidFill>
                  <a:srgbClr val="DD4A68"/>
                </a:solidFill>
                <a:latin typeface="Arial" panose="020B0604020202020204" pitchFamily="34" charset="0"/>
                <a:ea typeface="Times New Roman" panose="02020603050405020304" pitchFamily="18" charset="0"/>
              </a:rPr>
              <a:t> SET EMP.pwd = DEPT.pwd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DEPT </a:t>
            </a:r>
            <a:r>
              <a:rPr lang="en-IN" sz="1600" dirty="0">
                <a:solidFill>
                  <a:srgbClr val="DD4A68"/>
                </a:solidFill>
                <a:latin typeface="Arial" panose="020B0604020202020204" pitchFamily="34" charset="0"/>
                <a:ea typeface="Times New Roman" panose="02020603050405020304" pitchFamily="18" charset="0"/>
              </a:rPr>
              <a:t>SET EMP.pwd = DEPT.pwd, DEPT.loc=‘New Data'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952690"/>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For multiple-table syntax, ORDER BY and LIMIT cannot be used.</a:t>
            </a:r>
          </a:p>
        </p:txBody>
      </p:sp>
    </p:spTree>
    <p:extLst>
      <p:ext uri="{BB962C8B-B14F-4D97-AF65-F5344CB8AC3E}">
        <p14:creationId xmlns:p14="http://schemas.microsoft.com/office/powerpoint/2010/main" val="1543915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Single-Table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cSld>
  <p:clrMapOvr>
    <a:masterClrMapping/>
  </p:clrMapOvr>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Single</a:t>
            </a:r>
            <a:r>
              <a:rPr lang="en-US" sz="3200" b="1" i="1" dirty="0">
                <a:solidFill>
                  <a:srgbClr val="FFFF00"/>
                </a:solidFill>
                <a:latin typeface="Arial" pitchFamily="34" charset="0"/>
                <a:cs typeface="Arial" pitchFamily="34" charset="0"/>
              </a:rPr>
              <a:t>-table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DELETE statement deletes rows from tbl_name and returns the number of deleted rows. To check the number of deleted rows, call the ROW_COUNT() function. The </a:t>
            </a:r>
            <a:r>
              <a:rPr lang="en-IN" dirty="0" smtClean="0">
                <a:latin typeface="Arial" panose="020B0604020202020204" pitchFamily="34" charset="0"/>
                <a:cs typeface="Arial" panose="020B0604020202020204" pitchFamily="34" charset="0"/>
              </a:rPr>
              <a:t>optional </a:t>
            </a:r>
            <a:r>
              <a:rPr lang="en-IN" dirty="0">
                <a:latin typeface="Arial" panose="020B0604020202020204" pitchFamily="34" charset="0"/>
                <a:cs typeface="Arial" panose="020B0604020202020204" pitchFamily="34" charset="0"/>
              </a:rPr>
              <a:t>WHERE clause identify which rows to delete. With no WHERE clause, all rows are deleted. If the ORDER BY clause is specified, the rows are deleted in the order that is specified. The LIMIT clause places a limit on the number of rows that can be deleted.</a:t>
            </a:r>
          </a:p>
        </p:txBody>
      </p:sp>
      <p:sp>
        <p:nvSpPr>
          <p:cNvPr id="7" name="Rectangle 6"/>
          <p:cNvSpPr/>
          <p:nvPr/>
        </p:nvSpPr>
        <p:spPr>
          <a:xfrm>
            <a:off x="152400" y="2590800"/>
            <a:ext cx="8839200" cy="1323439"/>
          </a:xfrm>
          <a:prstGeom prst="rect">
            <a:avLst/>
          </a:prstGeom>
        </p:spPr>
        <p:txBody>
          <a:bodyPr wrap="square">
            <a:spAutoFit/>
          </a:bodyPr>
          <a:lstStyle/>
          <a:p>
            <a:r>
              <a:rPr lang="en-IN" sz="2000" dirty="0">
                <a:solidFill>
                  <a:srgbClr val="0077AA"/>
                </a:solidFill>
                <a:latin typeface="Liberation Mono"/>
              </a:rPr>
              <a:t>DELETE FROM table_reference</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6" name="Rectangle 5"/>
          <p:cNvSpPr/>
          <p:nvPr/>
        </p:nvSpPr>
        <p:spPr>
          <a:xfrm>
            <a:off x="76200" y="3943290"/>
            <a:ext cx="8991600" cy="400110"/>
          </a:xfrm>
          <a:prstGeom prst="rect">
            <a:avLst/>
          </a:prstGeom>
          <a:solidFill>
            <a:srgbClr val="EDE701"/>
          </a:solidFill>
        </p:spPr>
        <p:txBody>
          <a:bodyPr wrap="square">
            <a:spAutoFit/>
          </a:bodyPr>
          <a:lstStyle/>
          <a:p>
            <a:r>
              <a:rPr lang="en-IN" sz="2000" dirty="0" smtClean="0">
                <a:latin typeface="Segoe UI Light" panose="020B0502040204020203" pitchFamily="34" charset="0"/>
                <a:cs typeface="Segoe UI Light" panose="020B0502040204020203" pitchFamily="34" charset="0"/>
              </a:rPr>
              <a:t>LIMIT clauses </a:t>
            </a:r>
            <a:r>
              <a:rPr lang="en-IN" sz="2000" dirty="0">
                <a:latin typeface="Segoe UI Light" panose="020B0502040204020203" pitchFamily="34" charset="0"/>
                <a:cs typeface="Segoe UI Light" panose="020B0502040204020203" pitchFamily="34" charset="0"/>
              </a:rPr>
              <a:t>apply to single-table deletes, </a:t>
            </a:r>
            <a:r>
              <a:rPr lang="en-IN" sz="2000" b="1" dirty="0">
                <a:latin typeface="Segoe UI Light" panose="020B0502040204020203" pitchFamily="34" charset="0"/>
                <a:cs typeface="Segoe UI Light" panose="020B0502040204020203" pitchFamily="34" charset="0"/>
              </a:rPr>
              <a:t>but not multi-table deletes.</a:t>
            </a:r>
          </a:p>
        </p:txBody>
      </p:sp>
      <p:sp>
        <p:nvSpPr>
          <p:cNvPr id="9" name="Rectangle 8"/>
          <p:cNvSpPr/>
          <p:nvPr/>
        </p:nvSpPr>
        <p:spPr>
          <a:xfrm>
            <a:off x="76200" y="4417874"/>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867995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 Type?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20805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extLst>
      <p:ext uri="{BB962C8B-B14F-4D97-AF65-F5344CB8AC3E}">
        <p14:creationId xmlns:p14="http://schemas.microsoft.com/office/powerpoint/2010/main" val="2876092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You can specify multiple tables in a DELETE statement to delete rows from one or more tables depending on the condition in the WHERE clause.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5369" y="1591509"/>
            <a:ext cx="8839200" cy="1015663"/>
          </a:xfrm>
          <a:prstGeom prst="rect">
            <a:avLst/>
          </a:prstGeom>
        </p:spPr>
        <p:txBody>
          <a:bodyPr wrap="square">
            <a:spAutoFit/>
          </a:bodyPr>
          <a:lstStyle/>
          <a:p>
            <a:r>
              <a:rPr lang="en-US" sz="2000" dirty="0">
                <a:solidFill>
                  <a:srgbClr val="0077AA"/>
                </a:solidFill>
                <a:latin typeface="Liberation Mono"/>
              </a:rPr>
              <a:t>DELETE FROM tbl_name [, tbl_name] ...</a:t>
            </a:r>
          </a:p>
          <a:p>
            <a:r>
              <a:rPr lang="en-US" sz="2000" dirty="0">
                <a:solidFill>
                  <a:srgbClr val="0077AA"/>
                </a:solidFill>
                <a:latin typeface="Liberation Mono"/>
              </a:rPr>
              <a:t>    USING &lt;</a:t>
            </a:r>
            <a:r>
              <a:rPr lang="en-IN" sz="2000" dirty="0">
                <a:solidFill>
                  <a:srgbClr val="0077AA"/>
                </a:solidFill>
                <a:latin typeface="Liberation Mono"/>
              </a:rPr>
              <a:t>table_references&gt;</a:t>
            </a:r>
            <a:endParaRPr lang="en-US" sz="2000" dirty="0">
              <a:solidFill>
                <a:srgbClr val="0077AA"/>
              </a:solidFill>
              <a:latin typeface="Liberation Mono"/>
            </a:endParaRPr>
          </a:p>
          <a:p>
            <a:r>
              <a:rPr lang="en-US" sz="2000" dirty="0">
                <a:solidFill>
                  <a:srgbClr val="0077AA"/>
                </a:solidFill>
                <a:latin typeface="Liberation Mono"/>
              </a:rPr>
              <a:t>    [WHERE where_condition]</a:t>
            </a:r>
          </a:p>
        </p:txBody>
      </p:sp>
      <p:sp>
        <p:nvSpPr>
          <p:cNvPr id="8" name="Rectangle 7"/>
          <p:cNvSpPr/>
          <p:nvPr/>
        </p:nvSpPr>
        <p:spPr>
          <a:xfrm>
            <a:off x="76200" y="32004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 WHERE c2</a:t>
            </a:r>
            <a:r>
              <a:rPr lang="en-US" sz="1600" dirty="0">
                <a:solidFill>
                  <a:srgbClr val="DD4A68"/>
                </a:solidFill>
                <a:latin typeface="Arial" panose="020B0604020202020204" pitchFamily="34" charset="0"/>
                <a:ea typeface="Times New Roman" panose="02020603050405020304" pitchFamily="18" charset="0"/>
              </a:rPr>
              <a:t>&lt;=2</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724090"/>
            <a:ext cx="8991600" cy="400110"/>
          </a:xfrm>
          <a:prstGeom prst="rect">
            <a:avLst/>
          </a:prstGeom>
          <a:solidFill>
            <a:srgbClr val="D9DD21"/>
          </a:solidFill>
        </p:spPr>
        <p:txBody>
          <a:bodyPr wrap="square">
            <a:spAutoFit/>
          </a:bodyPr>
          <a:lstStyle/>
          <a:p>
            <a:r>
              <a:rPr lang="en-US" sz="2000" dirty="0">
                <a:latin typeface="Arial" panose="020B0604020202020204" pitchFamily="34" charset="0"/>
                <a:cs typeface="Arial" panose="020B0604020202020204" pitchFamily="34" charset="0"/>
              </a:rPr>
              <a:t>You cannot use ORDER BY or LIMIT in a multiple-table DELETE.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44570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i="1" dirty="0" smtClean="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1347976867"/>
              </p:ext>
            </p:extLst>
          </p:nvPr>
        </p:nvGraphicFramePr>
        <p:xfrm>
          <a:off x="111825" y="32766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smtClean="0"/>
                        <a:t> LENGTH</a:t>
                      </a:r>
                      <a:r>
                        <a:rPr lang="en-IN" baseline="0" dirty="0" smtClean="0"/>
                        <a:t> -&gt; 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Rectangle 3"/>
          <p:cNvSpPr/>
          <p:nvPr/>
        </p:nvSpPr>
        <p:spPr>
          <a:xfrm>
            <a:off x="152400" y="152400"/>
            <a:ext cx="7315200"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t>
            </a:r>
            <a:r>
              <a:rPr lang="en-IN" sz="2000" dirty="0">
                <a:solidFill>
                  <a:srgbClr val="0089A4"/>
                </a:solidFill>
                <a:latin typeface="arial" panose="020B0604020202020204" pitchFamily="34" charset="0"/>
              </a:rPr>
              <a:t> is a fixed-length character data type, </a:t>
            </a:r>
            <a:endParaRPr lang="en-IN" sz="2000" dirty="0" smtClean="0">
              <a:solidFill>
                <a:srgbClr val="0089A4"/>
              </a:solidFill>
              <a:latin typeface="arial" panose="020B0604020202020204" pitchFamily="34" charset="0"/>
            </a:endParaRPr>
          </a:p>
          <a:p>
            <a:r>
              <a:rPr lang="en-IN" sz="2000" dirty="0">
                <a:solidFill>
                  <a:srgbClr val="0089A4"/>
                </a:solidFill>
                <a:latin typeface="arial" panose="020B0604020202020204" pitchFamily="34" charset="0"/>
              </a:rPr>
              <a:t>T</a:t>
            </a:r>
            <a:r>
              <a:rPr lang="en-IN" sz="2000" dirty="0" smtClean="0">
                <a:solidFill>
                  <a:srgbClr val="0089A4"/>
                </a:solidFill>
                <a:latin typeface="arial" panose="020B0604020202020204" pitchFamily="34" charset="0"/>
              </a:rPr>
              <a:t>he</a:t>
            </a:r>
            <a:r>
              <a:rPr lang="en-IN" sz="2000" dirty="0">
                <a:solidFill>
                  <a:srgbClr val="0089A4"/>
                </a:solidFill>
                <a:latin typeface="arial" panose="020B0604020202020204" pitchFamily="34" charset="0"/>
              </a:rPr>
              <a:t> </a:t>
            </a:r>
            <a:r>
              <a:rPr lang="en-IN" sz="2000" b="1" dirty="0">
                <a:solidFill>
                  <a:srgbClr val="0089A4"/>
                </a:solidFill>
                <a:latin typeface="arial" panose="020B0604020202020204" pitchFamily="34" charset="0"/>
              </a:rPr>
              <a:t>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180589403"/>
              </p:ext>
            </p:extLst>
          </p:nvPr>
        </p:nvGraphicFramePr>
        <p:xfrm>
          <a:off x="123550" y="52832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t> LENGTH</a:t>
                      </a:r>
                      <a:r>
                        <a:rPr lang="en-IN" baseline="0" dirty="0" smtClean="0"/>
                        <a:t>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Rectangle 8"/>
          <p:cNvSpPr/>
          <p:nvPr/>
        </p:nvSpPr>
        <p:spPr>
          <a:xfrm>
            <a:off x="152400" y="4800600"/>
            <a:ext cx="1220206" cy="400110"/>
          </a:xfrm>
          <a:prstGeom prst="rect">
            <a:avLst/>
          </a:prstGeom>
        </p:spPr>
        <p:txBody>
          <a:bodyPr wrap="none">
            <a:spAutoFit/>
          </a:bodyPr>
          <a:lstStyle/>
          <a:p>
            <a:r>
              <a:rPr lang="en-US" sz="2000" dirty="0">
                <a:solidFill>
                  <a:srgbClr val="DC525C"/>
                </a:solidFill>
                <a:latin typeface="Segoe UI Light" panose="020B0502040204020203" pitchFamily="34" charset="0"/>
                <a:cs typeface="Segoe UI Light" panose="020B0502040204020203" pitchFamily="34" charset="0"/>
              </a:rPr>
              <a:t>In MySQL</a:t>
            </a:r>
            <a:endParaRPr lang="en-IN" sz="2000" dirty="0"/>
          </a:p>
        </p:txBody>
      </p:sp>
      <p:sp>
        <p:nvSpPr>
          <p:cNvPr id="10" name="Rectangle 9"/>
          <p:cNvSpPr/>
          <p:nvPr/>
        </p:nvSpPr>
        <p:spPr>
          <a:xfrm>
            <a:off x="1786181" y="4154269"/>
            <a:ext cx="7239000" cy="646331"/>
          </a:xfrm>
          <a:prstGeom prst="rect">
            <a:avLst/>
          </a:prstGeom>
          <a:solidFill>
            <a:schemeClr val="bg1"/>
          </a:solidFill>
        </p:spPr>
        <p:txBody>
          <a:bodyPr wrap="square">
            <a:spAutoFit/>
          </a:bodyPr>
          <a:lstStyle/>
          <a:p>
            <a:r>
              <a:rPr lang="en-IN" dirty="0">
                <a:solidFill>
                  <a:srgbClr val="006C86"/>
                </a:solidFill>
                <a:latin typeface="arial" panose="020B0604020202020204" pitchFamily="34" charset="0"/>
              </a:rPr>
              <a:t>When CHAR values are retrieved, the trailing spaces are removed (unless the PAD_CHAR_TO_FULL_LENGTHSQL mode is enabled)</a:t>
            </a:r>
          </a:p>
        </p:txBody>
      </p:sp>
      <p:sp>
        <p:nvSpPr>
          <p:cNvPr id="5" name="Rectangle 4"/>
          <p:cNvSpPr/>
          <p:nvPr/>
        </p:nvSpPr>
        <p:spPr>
          <a:xfrm>
            <a:off x="152399" y="1085671"/>
            <a:ext cx="8872781" cy="1200329"/>
          </a:xfrm>
          <a:prstGeom prst="rect">
            <a:avLst/>
          </a:prstGeom>
        </p:spPr>
        <p:txBody>
          <a:bodyPr wrap="square">
            <a:spAutoFit/>
          </a:bodyPr>
          <a:lstStyle/>
          <a:p>
            <a:pPr algn="just"/>
            <a:r>
              <a:rPr lang="en-IN" b="1" dirty="0">
                <a:solidFill>
                  <a:srgbClr val="0089A4"/>
                </a:solidFill>
                <a:latin typeface="arial" panose="020B0604020202020204" pitchFamily="34" charset="0"/>
              </a:rPr>
              <a:t>Natural</a:t>
            </a:r>
            <a:r>
              <a:rPr lang="en-IN" dirty="0">
                <a:solidFill>
                  <a:srgbClr val="0089A4"/>
                </a:solidFill>
                <a:latin typeface="arial" panose="020B0604020202020204" pitchFamily="34" charset="0"/>
              </a:rPr>
              <a:t> numbers are the set of positive integers, that is, integers from 1 to ∞ excluding fractional n decimal part. They are </a:t>
            </a:r>
            <a:r>
              <a:rPr lang="en-IN" b="1" dirty="0">
                <a:solidFill>
                  <a:srgbClr val="0089A4"/>
                </a:solidFill>
                <a:latin typeface="arial" panose="020B0604020202020204" pitchFamily="34" charset="0"/>
              </a:rPr>
              <a:t>whole</a:t>
            </a:r>
            <a:r>
              <a:rPr lang="en-IN" dirty="0">
                <a:solidFill>
                  <a:srgbClr val="0089A4"/>
                </a:solidFill>
                <a:latin typeface="arial" panose="020B0604020202020204" pitchFamily="34" charset="0"/>
              </a:rPr>
              <a:t> numbers excluding zero. Natural Numbers are also called counting numbers. Zero is the only whole number which is not a natural number.</a:t>
            </a:r>
          </a:p>
        </p:txBody>
      </p:sp>
    </p:spTree>
  </p:cSld>
  <p:clrMapOvr>
    <a:masterClrMapping/>
  </p:clrMapOvr>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STRING</a:t>
            </a:r>
          </a:p>
        </p:txBody>
      </p:sp>
      <p:sp>
        <p:nvSpPr>
          <p:cNvPr id="5" name="Rectangle 4"/>
          <p:cNvSpPr/>
          <p:nvPr/>
        </p:nvSpPr>
        <p:spPr>
          <a:xfrm>
            <a:off x="76200" y="6490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4233509387"/>
              </p:ext>
            </p:extLst>
          </p:nvPr>
        </p:nvGraphicFramePr>
        <p:xfrm>
          <a:off x="152400" y="1310640"/>
          <a:ext cx="8839200" cy="333756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0-255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VARCHAR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0-65535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TINYTEXT [(length)]</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8</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 − 1)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TEXT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16</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MEDIUMTEXT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24</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LONGTEXT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32</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ENUM('value1',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65,535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SET('value1',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64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76200" y="4695978"/>
            <a:ext cx="8991600" cy="923330"/>
          </a:xfrm>
          <a:prstGeom prst="rect">
            <a:avLst/>
          </a:prstGeom>
        </p:spPr>
        <p:txBody>
          <a:bodyPr wrap="square">
            <a:spAutoFit/>
          </a:bodyPr>
          <a:lstStyle/>
          <a:p>
            <a:pPr algn="just"/>
            <a:r>
              <a:rPr lang="en-IN" dirty="0">
                <a:solidFill>
                  <a:srgbClr val="0089A4"/>
                </a:solidFill>
                <a:latin typeface="Arial" panose="020B0604020202020204" pitchFamily="34" charset="0"/>
                <a:cs typeface="Arial" panose="020B0604020202020204" pitchFamily="34" charset="0"/>
              </a:rPr>
              <a:t>By default, trailing spaces are trimmed from CHAR column values on retrieval. If PAD_CHAR_TO_FULL_LENGTH is enabled, trimming does not occur and retrieved CHAR values are padded to their full length.</a:t>
            </a:r>
          </a:p>
        </p:txBody>
      </p:sp>
      <p:sp>
        <p:nvSpPr>
          <p:cNvPr id="6" name="Rectangle 5"/>
          <p:cNvSpPr/>
          <p:nvPr/>
        </p:nvSpPr>
        <p:spPr>
          <a:xfrm>
            <a:off x="76200" y="5681166"/>
            <a:ext cx="8991600" cy="872034"/>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'PAD_CHAR_TO_FULL_LENGTH';</a:t>
            </a:r>
          </a:p>
        </p:txBody>
      </p:sp>
    </p:spTree>
    <p:extLst>
      <p:ext uri="{BB962C8B-B14F-4D97-AF65-F5344CB8AC3E}">
        <p14:creationId xmlns:p14="http://schemas.microsoft.com/office/powerpoint/2010/main" val="2599020258"/>
      </p:ext>
    </p:extLst>
  </p:cSld>
  <p:clrMapOvr>
    <a:masterClrMapping/>
  </p:clrMapOvr>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ENUM</a:t>
            </a:r>
          </a:p>
        </p:txBody>
      </p:sp>
      <p:sp>
        <p:nvSpPr>
          <p:cNvPr id="2" name="Rectangle 1"/>
          <p:cNvSpPr/>
          <p:nvPr/>
        </p:nvSpPr>
        <p:spPr>
          <a:xfrm>
            <a:off x="228600" y="838200"/>
            <a:ext cx="8686800" cy="1477328"/>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solidFill>
                <a:srgbClr val="FFC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FC000"/>
                </a:solidFill>
                <a:latin typeface="Arial" panose="020B0604020202020204" pitchFamily="34" charset="0"/>
                <a:cs typeface="Arial" panose="020B0604020202020204" pitchFamily="34" charset="0"/>
              </a:rPr>
              <a:t>Default value, NULL if the column can be NULL, first enumeration value if NOT </a:t>
            </a:r>
            <a:r>
              <a:rPr lang="en-IN" dirty="0" smtClean="0">
                <a:solidFill>
                  <a:srgbClr val="FFC000"/>
                </a:solidFill>
                <a:latin typeface="Arial" panose="020B0604020202020204" pitchFamily="34" charset="0"/>
                <a:cs typeface="Arial" panose="020B0604020202020204" pitchFamily="34" charset="0"/>
              </a:rPr>
              <a:t>NULL</a:t>
            </a:r>
            <a:endParaRPr lang="en-IN" dirty="0">
              <a:solidFill>
                <a:srgbClr val="FFC000"/>
              </a:solidFill>
              <a:latin typeface="Arial" panose="020B0604020202020204" pitchFamily="34" charset="0"/>
              <a:cs typeface="Arial" panose="020B0604020202020204" pitchFamily="34" charset="0"/>
            </a:endParaRPr>
          </a:p>
        </p:txBody>
      </p:sp>
      <p:sp>
        <p:nvSpPr>
          <p:cNvPr id="5" name="Rectangle 4"/>
          <p:cNvSpPr/>
          <p:nvPr/>
        </p:nvSpPr>
        <p:spPr>
          <a:xfrm>
            <a:off x="228600" y="2416076"/>
            <a:ext cx="8686800" cy="2308324"/>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NOT NULL);</a:t>
            </a:r>
          </a:p>
          <a:p>
            <a:r>
              <a:rPr lang="en-IN" dirty="0" smtClean="0">
                <a:latin typeface="Arial" panose="020B0604020202020204" pitchFamily="34" charset="0"/>
                <a:cs typeface="Arial" panose="020B0604020202020204" pitchFamily="34" charset="0"/>
              </a:rPr>
              <a:t>INSERT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 NOT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(1,'THIS IS THE TEST');</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228600" y="4847272"/>
            <a:ext cx="8686800" cy="1477328"/>
          </a:xfrm>
          <a:prstGeom prst="rect">
            <a:avLst/>
          </a:prstGeom>
          <a:solidFill>
            <a:schemeClr val="accent4">
              <a:lumMod val="75000"/>
            </a:schemeClr>
          </a:solidFill>
        </p:spPr>
        <p:txBody>
          <a:bodyPr wrap="square">
            <a:spAutoFit/>
          </a:bodyPr>
          <a:lstStyle/>
          <a:p>
            <a:r>
              <a:rPr lang="en-IN" dirty="0"/>
              <a:t>You also cannot </a:t>
            </a:r>
            <a:r>
              <a:rPr lang="en-IN" dirty="0" smtClean="0"/>
              <a:t>use user </a:t>
            </a:r>
            <a:r>
              <a:rPr lang="en-IN" dirty="0"/>
              <a:t>variable as an enumeration value. This pair of statements do not work:</a:t>
            </a:r>
          </a:p>
          <a:p>
            <a:endParaRPr lang="en-IN" dirty="0"/>
          </a:p>
          <a:p>
            <a:r>
              <a:rPr lang="en-IN" dirty="0" smtClean="0"/>
              <a:t>SET </a:t>
            </a:r>
            <a:r>
              <a:rPr lang="en-IN" dirty="0"/>
              <a:t>@mysize = 'medium';</a:t>
            </a:r>
          </a:p>
          <a:p>
            <a:r>
              <a:rPr lang="en-IN" dirty="0" smtClean="0"/>
              <a:t>CREATE </a:t>
            </a:r>
            <a:r>
              <a:rPr lang="en-IN" dirty="0"/>
              <a:t>TABLE sizes </a:t>
            </a:r>
            <a:r>
              <a:rPr lang="en-IN" dirty="0" smtClean="0"/>
              <a:t>( size </a:t>
            </a:r>
            <a:r>
              <a:rPr lang="en-IN" dirty="0"/>
              <a:t>ENUM('small', @mysize, 'large</a:t>
            </a:r>
            <a:r>
              <a:rPr lang="en-IN" dirty="0" smtClean="0"/>
              <a:t>'));</a:t>
            </a:r>
            <a:endParaRPr lang="en-IN" dirty="0"/>
          </a:p>
        </p:txBody>
      </p:sp>
      <p:sp>
        <p:nvSpPr>
          <p:cNvPr id="3" name="Rectangle 2"/>
          <p:cNvSpPr/>
          <p:nvPr/>
        </p:nvSpPr>
        <p:spPr>
          <a:xfrm>
            <a:off x="0" y="16326"/>
            <a:ext cx="5638800" cy="584775"/>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An ENUM column can have a maximum of </a:t>
            </a:r>
            <a:r>
              <a:rPr lang="en-IN" sz="1600" b="1" dirty="0">
                <a:solidFill>
                  <a:srgbClr val="FFFF00"/>
                </a:solidFill>
                <a:latin typeface="Arial" panose="020B0604020202020204" pitchFamily="34" charset="0"/>
                <a:cs typeface="Arial" panose="020B0604020202020204" pitchFamily="34" charset="0"/>
              </a:rPr>
              <a:t>65,535</a:t>
            </a:r>
            <a:r>
              <a:rPr lang="en-IN" sz="1600" dirty="0">
                <a:solidFill>
                  <a:srgbClr val="FFFF00"/>
                </a:solidFill>
                <a:latin typeface="Arial" panose="020B0604020202020204" pitchFamily="34" charset="0"/>
                <a:cs typeface="Arial" panose="020B0604020202020204" pitchFamily="34" charset="0"/>
              </a:rPr>
              <a:t> distinct elements.</a:t>
            </a:r>
          </a:p>
        </p:txBody>
      </p:sp>
    </p:spTree>
    <p:extLst>
      <p:ext uri="{BB962C8B-B14F-4D97-AF65-F5344CB8AC3E}">
        <p14:creationId xmlns:p14="http://schemas.microsoft.com/office/powerpoint/2010/main" val="2867959643"/>
      </p:ext>
    </p:extLst>
  </p:cSld>
  <p:clrMapOvr>
    <a:masterClrMapping/>
  </p:clrMapOvr>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SET</a:t>
            </a:r>
          </a:p>
        </p:txBody>
      </p:sp>
      <p:sp>
        <p:nvSpPr>
          <p:cNvPr id="6" name="Rectangle 5"/>
          <p:cNvSpPr/>
          <p:nvPr/>
        </p:nvSpPr>
        <p:spPr>
          <a:xfrm>
            <a:off x="228600" y="838200"/>
            <a:ext cx="8686800" cy="1477328"/>
          </a:xfrm>
          <a:prstGeom prst="rect">
            <a:avLst/>
          </a:prstGeom>
          <a:solidFill>
            <a:srgbClr val="EDE70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SET is a string object that can have zero or more values, each of which must be chosen from a list of permitted values specified when the table is created.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column values that consist of multiple set members are specified with members separated by commas (,).</a:t>
            </a:r>
          </a:p>
        </p:txBody>
      </p:sp>
      <p:sp>
        <p:nvSpPr>
          <p:cNvPr id="5" name="Rectangle 4"/>
          <p:cNvSpPr/>
          <p:nvPr/>
        </p:nvSpPr>
        <p:spPr>
          <a:xfrm>
            <a:off x="0" y="157844"/>
            <a:ext cx="5638800" cy="338554"/>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 SET column can have a maximum of </a:t>
            </a:r>
            <a:r>
              <a:rPr lang="en-IN" sz="1600" b="1" dirty="0">
                <a:solidFill>
                  <a:srgbClr val="FFFF00"/>
                </a:solidFill>
                <a:latin typeface="Arial" panose="020B0604020202020204" pitchFamily="34" charset="0"/>
                <a:cs typeface="Arial" panose="020B0604020202020204" pitchFamily="34" charset="0"/>
              </a:rPr>
              <a:t>64</a:t>
            </a:r>
            <a:r>
              <a:rPr lang="en-IN" sz="1600" dirty="0">
                <a:solidFill>
                  <a:srgbClr val="FFFF00"/>
                </a:solidFill>
                <a:latin typeface="Arial" panose="020B0604020202020204" pitchFamily="34" charset="0"/>
                <a:cs typeface="Arial" panose="020B0604020202020204" pitchFamily="34" charset="0"/>
              </a:rPr>
              <a:t> distinct members.</a:t>
            </a:r>
          </a:p>
        </p:txBody>
      </p:sp>
      <p:sp>
        <p:nvSpPr>
          <p:cNvPr id="2" name="Rectangle 1"/>
          <p:cNvSpPr/>
          <p:nvPr/>
        </p:nvSpPr>
        <p:spPr>
          <a:xfrm>
            <a:off x="228600" y="2828836"/>
            <a:ext cx="8686800" cy="872034"/>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CREATE TABLE </a:t>
            </a:r>
            <a:r>
              <a:rPr lang="en-IN" dirty="0">
                <a:latin typeface="Arial" panose="020B0604020202020204" pitchFamily="34" charset="0"/>
                <a:cs typeface="Arial" panose="020B0604020202020204" pitchFamily="34" charset="0"/>
              </a:rPr>
              <a:t>TEMP </a:t>
            </a:r>
            <a:r>
              <a:rPr lang="en-IN" dirty="0" smtClean="0"/>
              <a:t>(</a:t>
            </a:r>
            <a:r>
              <a:rPr lang="en-IN" dirty="0"/>
              <a:t>col SET('a', 'b', 'c', 'd'));</a:t>
            </a:r>
          </a:p>
          <a:p>
            <a:pPr>
              <a:lnSpc>
                <a:spcPct val="150000"/>
              </a:lnSpc>
            </a:pPr>
            <a:r>
              <a:rPr lang="en-IN" dirty="0">
                <a:solidFill>
                  <a:srgbClr val="0077AA"/>
                </a:solidFill>
                <a:latin typeface="Arial" panose="020B0604020202020204" pitchFamily="34" charset="0"/>
                <a:ea typeface="Times New Roman" panose="02020603050405020304" pitchFamily="18" charset="0"/>
              </a:rPr>
              <a:t>INSERT INTO </a:t>
            </a:r>
            <a:r>
              <a:rPr lang="en-IN" dirty="0">
                <a:latin typeface="Arial" panose="020B0604020202020204" pitchFamily="34" charset="0"/>
                <a:cs typeface="Arial" panose="020B0604020202020204" pitchFamily="34" charset="0"/>
              </a:rPr>
              <a:t>TEMP </a:t>
            </a:r>
            <a:r>
              <a:rPr lang="en-IN" dirty="0" smtClean="0"/>
              <a:t>(</a:t>
            </a:r>
            <a:r>
              <a:rPr lang="en-IN" dirty="0"/>
              <a:t>col) VALUES (</a:t>
            </a:r>
            <a:r>
              <a:rPr lang="en-IN" dirty="0" smtClean="0"/>
              <a:t>'</a:t>
            </a:r>
            <a:r>
              <a:rPr lang="en-IN" dirty="0" err="1" smtClean="0"/>
              <a:t>a,d</a:t>
            </a:r>
            <a:r>
              <a:rPr lang="en-IN" dirty="0"/>
              <a:t>'), ('</a:t>
            </a:r>
            <a:r>
              <a:rPr lang="en-IN" dirty="0" err="1"/>
              <a:t>d,a</a:t>
            </a:r>
            <a:r>
              <a:rPr lang="en-IN" dirty="0"/>
              <a:t>'), ('</a:t>
            </a:r>
            <a:r>
              <a:rPr lang="en-IN" dirty="0" err="1"/>
              <a:t>a,d,a</a:t>
            </a:r>
            <a:r>
              <a:rPr lang="en-IN" dirty="0"/>
              <a:t>'), ('</a:t>
            </a:r>
            <a:r>
              <a:rPr lang="en-IN" dirty="0" err="1"/>
              <a:t>a,d,d</a:t>
            </a:r>
            <a:r>
              <a:rPr lang="en-IN" dirty="0"/>
              <a:t>'), ('</a:t>
            </a:r>
            <a:r>
              <a:rPr lang="en-IN" dirty="0" err="1"/>
              <a:t>d,a,d</a:t>
            </a:r>
            <a:r>
              <a:rPr lang="en-IN" dirty="0"/>
              <a:t>');</a:t>
            </a:r>
          </a:p>
        </p:txBody>
      </p:sp>
    </p:spTree>
    <p:extLst>
      <p:ext uri="{BB962C8B-B14F-4D97-AF65-F5344CB8AC3E}">
        <p14:creationId xmlns:p14="http://schemas.microsoft.com/office/powerpoint/2010/main" val="211888496"/>
      </p:ext>
    </p:extLst>
  </p:cSld>
  <p:clrMapOvr>
    <a:masterClrMapping/>
  </p:clrMapOvr>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NUMERIC</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469521112"/>
              </p:ext>
            </p:extLst>
          </p:nvPr>
        </p:nvGraphicFramePr>
        <p:xfrm>
          <a:off x="152400" y="1676400"/>
          <a:ext cx="8839200" cy="3962400"/>
        </p:xfrm>
        <a:graphic>
          <a:graphicData uri="http://schemas.openxmlformats.org/drawingml/2006/table">
            <a:tbl>
              <a:tblPr firstRow="1" bandRow="1">
                <a:tableStyleId>{7E9639D4-E3E2-4D34-9284-5A2195B3D0D7}</a:tableStyleId>
              </a:tblPr>
              <a:tblGrid>
                <a:gridCol w="4495800"/>
                <a:gridCol w="1066800"/>
                <a:gridCol w="3276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 -128 to +127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SMALLINT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-32,768 to +32,767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MEDIUMINT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-8,388,608 to 8,388,607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INT, INTEGER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-2,147,483,648 to +2,147,483,647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BIGINT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-9,223,372,036,854,775,808 to 9,223,372,036,854,775,807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FLOAT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DECIMAL [(length[,decimals])], NUMERIC [(length[,decimals])]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NUMERIC will </a:t>
                      </a:r>
                      <a:r>
                        <a:rPr lang="en-IN" sz="1600" smtClean="0">
                          <a:latin typeface="Arial" panose="020B0604020202020204" pitchFamily="34" charset="0"/>
                          <a:cs typeface="Arial" panose="020B0604020202020204" pitchFamily="34" charset="0"/>
                        </a:rPr>
                        <a:t>get converted in DECIMAL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DOUBLE [PRECISION] [(length[,decimals])], </a:t>
                      </a:r>
                    </a:p>
                    <a:p>
                      <a:r>
                        <a:rPr lang="en-IN" sz="1600" dirty="0" smtClean="0">
                          <a:latin typeface="Arial" panose="020B0604020202020204" pitchFamily="34" charset="0"/>
                          <a:cs typeface="Arial" panose="020B0604020202020204" pitchFamily="34" charset="0"/>
                        </a:rPr>
                        <a:t>REAL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3" name="Rectangle 2"/>
          <p:cNvSpPr/>
          <p:nvPr/>
        </p:nvSpPr>
        <p:spPr>
          <a:xfrm>
            <a:off x="152400" y="5786735"/>
            <a:ext cx="8839200" cy="461665"/>
          </a:xfrm>
          <a:prstGeom prst="rect">
            <a:avLst/>
          </a:prstGeom>
          <a:solidFill>
            <a:schemeClr val="bg2"/>
          </a:solidFill>
        </p:spPr>
        <p:txBody>
          <a:bodyPr wrap="square">
            <a:spAutoFit/>
          </a:bodyPr>
          <a:lstStyle/>
          <a:p>
            <a:r>
              <a:rPr lang="en-IN" sz="2400" dirty="0">
                <a:solidFill>
                  <a:srgbClr val="0070C0"/>
                </a:solidFill>
                <a:latin typeface="Segoe UI Light" panose="020B0502040204020203" pitchFamily="34" charset="0"/>
                <a:cs typeface="Segoe UI Light" panose="020B0502040204020203" pitchFamily="34" charset="0"/>
              </a:rPr>
              <a:t> </a:t>
            </a:r>
            <a:r>
              <a:rPr lang="en-IN" sz="2400" dirty="0" smtClean="0">
                <a:solidFill>
                  <a:srgbClr val="0070C0"/>
                </a:solidFill>
                <a:latin typeface="Segoe UI Light" panose="020B0502040204020203" pitchFamily="34" charset="0"/>
                <a:cs typeface="Segoe UI Light" panose="020B0502040204020203" pitchFamily="34" charset="0"/>
              </a:rPr>
              <a:t>For: </a:t>
            </a:r>
            <a:r>
              <a:rPr lang="en-IN" sz="2400" dirty="0">
                <a:solidFill>
                  <a:srgbClr val="0070C0"/>
                </a:solidFill>
                <a:latin typeface="Segoe UI Light" panose="020B0502040204020203" pitchFamily="34" charset="0"/>
                <a:cs typeface="Segoe UI Light" panose="020B0502040204020203" pitchFamily="34" charset="0"/>
              </a:rPr>
              <a:t>float(M,D), double(M,D) or decimal(M,D), M must be &gt;= D</a:t>
            </a:r>
          </a:p>
        </p:txBody>
      </p:sp>
      <p:sp>
        <p:nvSpPr>
          <p:cNvPr id="6" name="TextBox 5"/>
          <p:cNvSpPr txBox="1"/>
          <p:nvPr/>
        </p:nvSpPr>
        <p:spPr>
          <a:xfrm>
            <a:off x="67241" y="107721"/>
            <a:ext cx="4504759" cy="400110"/>
          </a:xfrm>
          <a:prstGeom prst="rect">
            <a:avLst/>
          </a:prstGeom>
          <a:noFill/>
        </p:spPr>
        <p:txBody>
          <a:bodyPr wrap="none" rtlCol="0">
            <a:spAutoFit/>
          </a:bodyPr>
          <a:lstStyle/>
          <a:p>
            <a:r>
              <a:rPr lang="en-IN" sz="2000" dirty="0" smtClean="0">
                <a:solidFill>
                  <a:srgbClr val="D9DD21"/>
                </a:solidFill>
              </a:rPr>
              <a:t>UNSIGNED prohibits negative values.</a:t>
            </a:r>
            <a:endParaRPr lang="en-IN" sz="2000" dirty="0">
              <a:solidFill>
                <a:srgbClr val="D9DD21"/>
              </a:solidFill>
            </a:endParaRPr>
          </a:p>
        </p:txBody>
      </p:sp>
    </p:spTree>
    <p:extLst>
      <p:ext uri="{BB962C8B-B14F-4D97-AF65-F5344CB8AC3E}">
        <p14:creationId xmlns:p14="http://schemas.microsoft.com/office/powerpoint/2010/main" val="2057850781"/>
      </p:ext>
    </p:extLst>
  </p:cSld>
  <p:clrMapOvr>
    <a:masterClrMapping/>
  </p:clrMapOvr>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DATE and TIME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039092478"/>
              </p:ext>
            </p:extLst>
          </p:nvPr>
        </p:nvGraphicFramePr>
        <p:xfrm>
          <a:off x="152400" y="1676400"/>
          <a:ext cx="8839200" cy="264160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'1000-01-01 00:00:00' to '9999-12-31 23:59:59' </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TIMESTAMP</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'1970-01-01 00:00:01' to '2038-01-19 03:14:07' </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93550903"/>
      </p:ext>
    </p:extLst>
  </p:cSld>
  <p:clrMapOvr>
    <a:masterClrMapping/>
  </p:clrMapOvr>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Boolean</a:t>
            </a:r>
          </a:p>
        </p:txBody>
      </p:sp>
      <p:sp>
        <p:nvSpPr>
          <p:cNvPr id="5" name="Rectangle 4"/>
          <p:cNvSpPr/>
          <p:nvPr/>
        </p:nvSpPr>
        <p:spPr>
          <a:xfrm>
            <a:off x="76200" y="838200"/>
            <a:ext cx="8991600" cy="369332"/>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a:t>
            </a:r>
            <a:r>
              <a:rPr lang="en-IN" dirty="0" smtClean="0">
                <a:latin typeface="Arial" panose="020B0604020202020204" pitchFamily="34" charset="0"/>
                <a:cs typeface="Arial" panose="020B0604020202020204" pitchFamily="34" charset="0"/>
              </a:rPr>
              <a:t>TINYINT(1</a:t>
            </a:r>
            <a:r>
              <a:rPr lang="en-IN" dirty="0">
                <a:latin typeface="Arial" panose="020B0604020202020204" pitchFamily="34" charset="0"/>
                <a:cs typeface="Arial" panose="020B0604020202020204" pitchFamily="34" charset="0"/>
              </a:rPr>
              <a:t>)</a:t>
            </a:r>
          </a:p>
        </p:txBody>
      </p:sp>
      <p:sp>
        <p:nvSpPr>
          <p:cNvPr id="3" name="Rectangle 2"/>
          <p:cNvSpPr/>
          <p:nvPr/>
        </p:nvSpPr>
        <p:spPr>
          <a:xfrm>
            <a:off x="76200" y="1676400"/>
            <a:ext cx="8915400" cy="1815882"/>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 TABLE </a:t>
            </a:r>
            <a:r>
              <a:rPr lang="en-IN" sz="1600" dirty="0">
                <a:latin typeface="Arial" panose="020B0604020202020204" pitchFamily="34" charset="0"/>
                <a:cs typeface="Arial" panose="020B0604020202020204" pitchFamily="34" charset="0"/>
              </a:rPr>
              <a:t>TEMP (COL1 int ,COL2 bool,  COL3 boolean</a:t>
            </a:r>
            <a:r>
              <a:rPr lang="en-IN" sz="1600" dirty="0" smtClean="0">
                <a:latin typeface="Arial" panose="020B0604020202020204" pitchFamily="34" charset="0"/>
                <a:cs typeface="Arial" panose="020B0604020202020204" pitchFamily="34" charset="0"/>
              </a:rPr>
              <a:t>);</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DESCRIBE</a:t>
            </a:r>
            <a:r>
              <a:rPr lang="en-IN" sz="1600" dirty="0" smtClean="0">
                <a:latin typeface="Arial" panose="020B0604020202020204" pitchFamily="34" charset="0"/>
                <a:cs typeface="Arial" panose="020B0604020202020204" pitchFamily="34" charset="0"/>
              </a:rPr>
              <a:t> TEMP;</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INSERT INTO </a:t>
            </a:r>
            <a:r>
              <a:rPr lang="en-IN" sz="1600" dirty="0" smtClean="0">
                <a:latin typeface="Arial" panose="020B0604020202020204" pitchFamily="34" charset="0"/>
                <a:cs typeface="Arial" panose="020B0604020202020204" pitchFamily="34" charset="0"/>
              </a:rPr>
              <a:t>T </a:t>
            </a:r>
            <a:r>
              <a:rPr lang="en-IN" sz="1600" dirty="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(1, TRUE ,FALSE);</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TEMP;</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8579340"/>
      </p:ext>
    </p:extLst>
  </p:cSld>
  <p:clrMapOvr>
    <a:masterClrMapping/>
  </p:clrMapOvr>
  <p:timing>
    <p:tnLst>
      <p:par>
        <p:cTn id="1" dur="indefinite" restart="never" nodeType="tmRoot"/>
      </p:par>
    </p:tn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JSON Datatype</a:t>
            </a:r>
          </a:p>
        </p:txBody>
      </p:sp>
    </p:spTree>
    <p:extLst>
      <p:ext uri="{BB962C8B-B14F-4D97-AF65-F5344CB8AC3E}">
        <p14:creationId xmlns:p14="http://schemas.microsoft.com/office/powerpoint/2010/main" val="221741149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6" name="Rectangle 1"/>
          <p:cNvSpPr>
            <a:spLocks noChangeArrowheads="1"/>
          </p:cNvSpPr>
          <p:nvPr/>
        </p:nvSpPr>
        <p:spPr bwMode="auto">
          <a:xfrm>
            <a:off x="228600" y="700446"/>
            <a:ext cx="8610600" cy="329320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dirty="0" smtClean="0">
                <a:latin typeface="Arial" pitchFamily="34" charset="0"/>
                <a:ea typeface="MS Mincho" pitchFamily="49" charset="-128"/>
                <a:cs typeface="Arial" pitchFamily="34" charset="0"/>
              </a:rPr>
              <a:t>The entities that have the </a:t>
            </a:r>
            <a:r>
              <a:rPr lang="en-IN" sz="2800" b="1" dirty="0">
                <a:latin typeface="Arial" pitchFamily="34" charset="0"/>
                <a:ea typeface="MS Mincho" pitchFamily="49" charset="-128"/>
                <a:cs typeface="Arial" pitchFamily="34" charset="0"/>
              </a:rPr>
              <a:t>common</a:t>
            </a:r>
            <a:r>
              <a:rPr lang="en-IN" sz="2800" dirty="0"/>
              <a:t> </a:t>
            </a:r>
            <a:r>
              <a:rPr lang="en-US" sz="2800" b="1" dirty="0" smtClean="0">
                <a:latin typeface="Arial" pitchFamily="34" charset="0"/>
                <a:ea typeface="MS Mincho" pitchFamily="49" charset="-128"/>
                <a:cs typeface="Arial" pitchFamily="34" charset="0"/>
              </a:rPr>
              <a:t>attributes </a:t>
            </a:r>
            <a:r>
              <a:rPr lang="en-US" sz="2400" dirty="0" smtClean="0">
                <a:latin typeface="Arial" pitchFamily="34" charset="0"/>
                <a:ea typeface="MS Mincho" pitchFamily="49" charset="-128"/>
                <a:cs typeface="Arial" pitchFamily="34" charset="0"/>
              </a:rPr>
              <a:t>is called an </a:t>
            </a:r>
            <a:r>
              <a:rPr lang="en-US" sz="2800" b="1" dirty="0" smtClean="0">
                <a:latin typeface="Arial" pitchFamily="34" charset="0"/>
                <a:ea typeface="MS Mincho" pitchFamily="49" charset="-128"/>
                <a:cs typeface="Arial" pitchFamily="34" charset="0"/>
              </a:rPr>
              <a:t>entity type. </a:t>
            </a:r>
          </a:p>
          <a:p>
            <a:endParaRPr lang="en-US" sz="2400" dirty="0" smtClean="0">
              <a:latin typeface="Arial" pitchFamily="34" charset="0"/>
              <a:ea typeface="MS Mincho" pitchFamily="49" charset="-128"/>
              <a:cs typeface="Arial" pitchFamily="34" charset="0"/>
            </a:endParaRPr>
          </a:p>
          <a:p>
            <a:r>
              <a:rPr lang="en-US" sz="2400" dirty="0" smtClean="0">
                <a:latin typeface="Arial" pitchFamily="34" charset="0"/>
                <a:ea typeface="MS Mincho" pitchFamily="49" charset="-128"/>
                <a:cs typeface="Arial" pitchFamily="34" charset="0"/>
              </a:rPr>
              <a:t>Each entity type in the database is described by a </a:t>
            </a:r>
            <a:r>
              <a:rPr lang="en-US" sz="2800" b="1" dirty="0" smtClean="0">
                <a:latin typeface="Arial" pitchFamily="34" charset="0"/>
                <a:ea typeface="MS Mincho" pitchFamily="49" charset="-128"/>
                <a:cs typeface="Arial" pitchFamily="34" charset="0"/>
              </a:rPr>
              <a:t>name </a:t>
            </a:r>
            <a:r>
              <a:rPr lang="en-US" sz="2400" dirty="0">
                <a:latin typeface="Arial" pitchFamily="34" charset="0"/>
                <a:ea typeface="MS Mincho" pitchFamily="49" charset="-128"/>
                <a:cs typeface="Arial" pitchFamily="34" charset="0"/>
              </a:rPr>
              <a:t>and</a:t>
            </a:r>
            <a:r>
              <a:rPr lang="en-US" sz="2400" b="1" dirty="0" smtClean="0">
                <a:latin typeface="Arial" pitchFamily="34" charset="0"/>
                <a:ea typeface="MS Mincho" pitchFamily="49" charset="-128"/>
                <a:cs typeface="Arial" pitchFamily="34" charset="0"/>
              </a:rPr>
              <a:t> </a:t>
            </a:r>
            <a:r>
              <a:rPr lang="en-US" sz="2800" b="1" dirty="0" smtClean="0">
                <a:latin typeface="Arial" pitchFamily="34" charset="0"/>
                <a:ea typeface="MS Mincho" pitchFamily="49" charset="-128"/>
                <a:cs typeface="Arial" pitchFamily="34" charset="0"/>
              </a:rPr>
              <a:t>a list of attributes</a:t>
            </a:r>
            <a:r>
              <a:rPr lang="en-US" sz="2400" b="1" dirty="0" smtClean="0">
                <a:latin typeface="Arial" pitchFamily="34" charset="0"/>
                <a:ea typeface="MS Mincho" pitchFamily="49" charset="-128"/>
                <a:cs typeface="Arial" pitchFamily="34" charset="0"/>
              </a:rPr>
              <a:t>.</a:t>
            </a:r>
            <a:r>
              <a:rPr lang="en-US" sz="2400" dirty="0" smtClean="0">
                <a:latin typeface="Arial" pitchFamily="34" charset="0"/>
                <a:ea typeface="MS Mincho" pitchFamily="49" charset="-128"/>
                <a:cs typeface="Arial" pitchFamily="34" charset="0"/>
              </a:rPr>
              <a:t> </a:t>
            </a:r>
          </a:p>
          <a:p>
            <a:endParaRPr lang="en-US" sz="2400" dirty="0" smtClean="0">
              <a:latin typeface="Arial" pitchFamily="34" charset="0"/>
              <a:ea typeface="MS Mincho" pitchFamily="49" charset="-128"/>
              <a:cs typeface="Arial" pitchFamily="34" charset="0"/>
            </a:endParaRPr>
          </a:p>
          <a:p>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lang="en-US" sz="2400" b="1" dirty="0" smtClean="0">
                <a:solidFill>
                  <a:srgbClr val="FF0000"/>
                </a:solidFill>
                <a:latin typeface="Arial" pitchFamily="34" charset="0"/>
                <a:ea typeface="MS Mincho" pitchFamily="49" charset="-128"/>
                <a:cs typeface="Arial" pitchFamily="34" charset="0"/>
              </a:rPr>
              <a:t> </a:t>
            </a:r>
            <a:r>
              <a:rPr lang="en-US" sz="2400" dirty="0" smtClean="0">
                <a:latin typeface="Arial" pitchFamily="34" charset="0"/>
                <a:ea typeface="MS Mincho" pitchFamily="49" charset="-128"/>
                <a:cs typeface="Arial" pitchFamily="34" charset="0"/>
              </a:rPr>
              <a:t>an entity Person is an entity type that has </a:t>
            </a:r>
            <a:r>
              <a:rPr lang="en-US" sz="2400" i="1" dirty="0" smtClean="0">
                <a:latin typeface="Arial" pitchFamily="34" charset="0"/>
                <a:ea typeface="MS Mincho" pitchFamily="49" charset="-128"/>
                <a:cs typeface="Arial" pitchFamily="34" charset="0"/>
              </a:rPr>
              <a:t>Age, Name</a:t>
            </a:r>
            <a:r>
              <a:rPr lang="en-US" sz="2400" dirty="0" smtClean="0">
                <a:latin typeface="Arial" pitchFamily="34" charset="0"/>
                <a:ea typeface="MS Mincho" pitchFamily="49" charset="-128"/>
                <a:cs typeface="Arial" pitchFamily="34" charset="0"/>
              </a:rPr>
              <a:t> and </a:t>
            </a:r>
            <a:r>
              <a:rPr lang="en-US" sz="2400" i="1" dirty="0" smtClean="0">
                <a:latin typeface="Arial" pitchFamily="34" charset="0"/>
                <a:ea typeface="MS Mincho" pitchFamily="49" charset="-128"/>
                <a:cs typeface="Arial" pitchFamily="34" charset="0"/>
              </a:rPr>
              <a:t>Address</a:t>
            </a:r>
            <a:r>
              <a:rPr lang="en-US" sz="2400" dirty="0" smtClean="0">
                <a:latin typeface="Arial" pitchFamily="34" charset="0"/>
                <a:ea typeface="MS Mincho" pitchFamily="49" charset="-128"/>
                <a:cs typeface="Arial" pitchFamily="34" charset="0"/>
              </a:rPr>
              <a:t> attributes.</a:t>
            </a:r>
          </a:p>
        </p:txBody>
      </p:sp>
      <p:sp>
        <p:nvSpPr>
          <p:cNvPr id="58369" name="Rectangle 1"/>
          <p:cNvSpPr>
            <a:spLocks noChangeArrowheads="1"/>
          </p:cNvSpPr>
          <p:nvPr/>
        </p:nvSpPr>
        <p:spPr bwMode="auto">
          <a:xfrm>
            <a:off x="228600" y="4256782"/>
            <a:ext cx="87630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1" u="none" strike="noStrike" cap="none" normalizeH="0" baseline="0" dirty="0" smtClean="0">
                <a:ln>
                  <a:noFill/>
                </a:ln>
                <a:solidFill>
                  <a:srgbClr val="FF0000"/>
                </a:solidFill>
                <a:effectLst/>
                <a:latin typeface="Arial" pitchFamily="34" charset="0"/>
                <a:ea typeface="MS Mincho" pitchFamily="49" charset="-128"/>
                <a:cs typeface="Arial" pitchFamily="34" charset="0"/>
              </a:rPr>
              <a:t>Eg.</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Entity TYPE		                   Entity</a:t>
            </a:r>
            <a:r>
              <a:rPr kumimoji="0" lang="en-US" sz="24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Person (Age, Name, Address</a:t>
            </a:r>
            <a:r>
              <a:rPr lang="en-US" sz="1200" b="1" i="1" dirty="0" smtClean="0">
                <a:latin typeface="Arial" pitchFamily="34" charset="0"/>
                <a:ea typeface="MS Mincho" pitchFamily="49" charset="-128"/>
                <a:cs typeface="Arial" pitchFamily="34" charset="0"/>
              </a:rPr>
              <a:t> ,. . .)</a:t>
            </a:r>
            <a:r>
              <a:rPr kumimoji="0" lang="en-US" sz="1200"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		                      </a:t>
            </a:r>
            <a:r>
              <a:rPr lang="en-US" b="1" i="1" dirty="0" smtClean="0">
                <a:latin typeface="Arial" pitchFamily="34" charset="0"/>
                <a:ea typeface="MS Mincho" pitchFamily="49" charset="-128"/>
                <a:cs typeface="Arial" pitchFamily="34" charset="0"/>
              </a:rPr>
              <a:t>17 , Sharmin, Paud Road, …</a:t>
            </a: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a:solidFill>
                  <a:srgbClr val="FFFF00"/>
                </a:solidFill>
                <a:latin typeface="Arial" pitchFamily="34" charset="0"/>
                <a:cs typeface="Arial" pitchFamily="34" charset="0"/>
              </a:rPr>
              <a:t>Entity </a:t>
            </a:r>
            <a:r>
              <a:rPr lang="en-US" sz="4000" b="1" i="1" dirty="0" smtClean="0">
                <a:solidFill>
                  <a:srgbClr val="FFFF00"/>
                </a:solidFill>
                <a:latin typeface="Arial" pitchFamily="34" charset="0"/>
                <a:cs typeface="Arial" pitchFamily="34" charset="0"/>
              </a:rPr>
              <a:t>type</a:t>
            </a:r>
            <a:endParaRPr lang="en-US" sz="4000" b="1" i="1" dirty="0">
              <a:solidFill>
                <a:srgbClr val="FFFF00"/>
              </a:solidFill>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a:t>
            </a:r>
          </a:p>
        </p:txBody>
      </p:sp>
      <p:sp>
        <p:nvSpPr>
          <p:cNvPr id="8" name="Rectangle 7"/>
          <p:cNvSpPr/>
          <p:nvPr/>
        </p:nvSpPr>
        <p:spPr>
          <a:xfrm>
            <a:off x="304800" y="1371600"/>
            <a:ext cx="8534400" cy="2308324"/>
          </a:xfrm>
          <a:prstGeom prst="rect">
            <a:avLst/>
          </a:prstGeom>
          <a:solidFill>
            <a:srgbClr val="F9DAFE"/>
          </a:solidFill>
        </p:spPr>
        <p:txBody>
          <a:bodyPr wrap="square">
            <a:spAutoFit/>
          </a:bodyPr>
          <a:lstStyle/>
          <a:p>
            <a:pPr marL="347663" indent="-347663">
              <a:lnSpc>
                <a:spcPct val="200000"/>
              </a:lnSpc>
              <a:buFont typeface="Wingdings" pitchFamily="2" charset="2"/>
              <a:buChar char="§"/>
            </a:pPr>
            <a:r>
              <a:rPr lang="en-US" dirty="0" smtClean="0">
                <a:latin typeface="Arial" pitchFamily="34" charset="0"/>
                <a:cs typeface="Arial" pitchFamily="34" charset="0"/>
              </a:rPr>
              <a:t>Data is in name/value pairs</a:t>
            </a:r>
          </a:p>
          <a:p>
            <a:pPr marL="347663" indent="-347663">
              <a:lnSpc>
                <a:spcPct val="200000"/>
              </a:lnSpc>
              <a:buFont typeface="Wingdings" pitchFamily="2" charset="2"/>
              <a:buChar char="§"/>
            </a:pPr>
            <a:r>
              <a:rPr lang="en-US" dirty="0" smtClean="0">
                <a:latin typeface="Arial" pitchFamily="34" charset="0"/>
                <a:cs typeface="Arial" pitchFamily="34" charset="0"/>
              </a:rPr>
              <a:t>Data is separated </a:t>
            </a:r>
            <a:r>
              <a:rPr lang="en-US" smtClean="0">
                <a:latin typeface="Arial" pitchFamily="34" charset="0"/>
                <a:cs typeface="Arial" pitchFamily="34" charset="0"/>
              </a:rPr>
              <a:t>by comm</a:t>
            </a:r>
            <a:endParaRPr lang="en-US" dirty="0" smtClean="0">
              <a:latin typeface="Arial" pitchFamily="34" charset="0"/>
              <a:cs typeface="Arial" pitchFamily="34" charset="0"/>
            </a:endParaRPr>
          </a:p>
          <a:p>
            <a:pPr marL="347663" indent="-347663">
              <a:lnSpc>
                <a:spcPct val="200000"/>
              </a:lnSpc>
              <a:buFont typeface="Wingdings" pitchFamily="2" charset="2"/>
              <a:buChar char="§"/>
            </a:pPr>
            <a:r>
              <a:rPr lang="en-US" dirty="0" smtClean="0">
                <a:latin typeface="Arial" pitchFamily="34" charset="0"/>
                <a:cs typeface="Arial" pitchFamily="34" charset="0"/>
              </a:rPr>
              <a:t>Curly braces hold objects</a:t>
            </a:r>
          </a:p>
          <a:p>
            <a:pPr marL="347663" indent="-347663">
              <a:lnSpc>
                <a:spcPct val="200000"/>
              </a:lnSpc>
              <a:buFont typeface="Wingdings" pitchFamily="2" charset="2"/>
              <a:buChar char="§"/>
            </a:pPr>
            <a:r>
              <a:rPr lang="en-US" dirty="0" smtClean="0">
                <a:latin typeface="Arial" pitchFamily="34" charset="0"/>
                <a:cs typeface="Arial" pitchFamily="34" charset="0"/>
              </a:rPr>
              <a:t>Square brackets hold arrays</a:t>
            </a:r>
            <a:endParaRPr lang="en-US" dirty="0">
              <a:latin typeface="Arial" pitchFamily="34" charset="0"/>
              <a:cs typeface="Arial" pitchFamily="34" charset="0"/>
            </a:endParaRPr>
          </a:p>
        </p:txBody>
      </p:sp>
      <p:sp>
        <p:nvSpPr>
          <p:cNvPr id="9" name="Rectangle 8"/>
          <p:cNvSpPr/>
          <p:nvPr/>
        </p:nvSpPr>
        <p:spPr>
          <a:xfrm>
            <a:off x="76200" y="838200"/>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JSON </a:t>
            </a:r>
            <a:r>
              <a:rPr lang="en-IN" dirty="0">
                <a:latin typeface="Arial" panose="020B0604020202020204" pitchFamily="34" charset="0"/>
                <a:cs typeface="Arial" panose="020B0604020202020204" pitchFamily="34" charset="0"/>
              </a:rPr>
              <a:t>(JavaScript Object Notation) documents.</a:t>
            </a:r>
          </a:p>
        </p:txBody>
      </p:sp>
    </p:spTree>
    <p:extLst>
      <p:ext uri="{BB962C8B-B14F-4D97-AF65-F5344CB8AC3E}">
        <p14:creationId xmlns:p14="http://schemas.microsoft.com/office/powerpoint/2010/main" val="846369966"/>
      </p:ext>
    </p:extLst>
  </p:cSld>
  <p:clrMapOvr>
    <a:masterClrMapping/>
  </p:clrMapOvr>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a:srcRect/>
          <a:stretch>
            <a:fillRect/>
          </a:stretch>
        </p:blipFill>
        <p:spPr bwMode="auto">
          <a:xfrm>
            <a:off x="1143000" y="1143000"/>
            <a:ext cx="6248400" cy="1260642"/>
          </a:xfrm>
          <a:prstGeom prst="rect">
            <a:avLst/>
          </a:prstGeom>
          <a:noFill/>
        </p:spPr>
      </p:pic>
      <p:sp>
        <p:nvSpPr>
          <p:cNvPr id="3" name="Rectangle 2"/>
          <p:cNvSpPr/>
          <p:nvPr/>
        </p:nvSpPr>
        <p:spPr>
          <a:xfrm>
            <a:off x="304800" y="22860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object is an unordered set of name/value pairs.</a:t>
            </a:r>
            <a:endParaRPr lang="en-US" dirty="0">
              <a:latin typeface="Arial" pitchFamily="34" charset="0"/>
              <a:cs typeface="Arial" pitchFamily="34" charset="0"/>
            </a:endParaRPr>
          </a:p>
        </p:txBody>
      </p:sp>
      <p:sp>
        <p:nvSpPr>
          <p:cNvPr id="4" name="Rectangle 3"/>
          <p:cNvSpPr/>
          <p:nvPr/>
        </p:nvSpPr>
        <p:spPr>
          <a:xfrm>
            <a:off x="304800" y="321058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a:srcRect/>
          <a:stretch>
            <a:fillRect/>
          </a:stretch>
        </p:blipFill>
        <p:spPr bwMode="auto">
          <a:xfrm>
            <a:off x="1143000" y="4145508"/>
            <a:ext cx="6248400" cy="1348175"/>
          </a:xfrm>
          <a:prstGeom prst="rect">
            <a:avLst/>
          </a:prstGeom>
          <a:noFill/>
        </p:spPr>
      </p:pic>
    </p:spTree>
    <p:extLst>
      <p:ext uri="{BB962C8B-B14F-4D97-AF65-F5344CB8AC3E}">
        <p14:creationId xmlns:p14="http://schemas.microsoft.com/office/powerpoint/2010/main" val="3341761783"/>
      </p:ext>
    </p:extLst>
  </p:cSld>
  <p:clrMapOvr>
    <a:masterClrMapping/>
  </p:clrMapOvr>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JSON</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75604" y="238877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('[10, 20, [30, 40], [50, 60, 70]]');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3][0</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solidFill>
                  <a:srgbClr val="DD4A68"/>
                </a:solidFill>
                <a:latin typeface="Arial" panose="020B0604020202020204" pitchFamily="34" charset="0"/>
                <a:ea typeface="Times New Roman" panose="02020603050405020304" pitchFamily="18" charset="0"/>
              </a:rPr>
              <a:t> JSON_EXTRACT('[10, 20, [30, 40]]', '$[0]', '$[1]');</a:t>
            </a:r>
          </a:p>
        </p:txBody>
      </p:sp>
      <p:sp>
        <p:nvSpPr>
          <p:cNvPr id="3" name="Rectangle 2"/>
          <p:cNvSpPr/>
          <p:nvPr/>
        </p:nvSpPr>
        <p:spPr>
          <a:xfrm>
            <a:off x="175604" y="4369970"/>
            <a:ext cx="8815996" cy="2308324"/>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 {"id" : "1001“ ,"ename" : "saleel"}, {"id" : "1002", "ename" : "sharmin", "mob" : "12345"} </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solidFill>
                  <a:srgbClr val="DD4A68"/>
                </a:solidFill>
                <a:latin typeface="Arial" panose="020B0604020202020204" pitchFamily="34" charset="0"/>
                <a:ea typeface="Times New Roman" panose="02020603050405020304" pitchFamily="18" charset="0"/>
              </a:rPr>
              <a:t> JSON_EXTRACT ('[ {"id" : "1001" ,"ename" : "saleel"}, {"id" : "1002", "ename" : "sharmin", "mob" : "12345"} ]', '$[0].id');</a:t>
            </a:r>
          </a:p>
          <a:p>
            <a:endPar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endParaRPr>
          </a:p>
          <a:p>
            <a:r>
              <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 '$.ename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
        <p:nvSpPr>
          <p:cNvPr id="5" name="Rectangle 4"/>
          <p:cNvSpPr/>
          <p:nvPr/>
        </p:nvSpPr>
        <p:spPr>
          <a:xfrm>
            <a:off x="175604" y="609600"/>
            <a:ext cx="8739796" cy="1200329"/>
          </a:xfrm>
          <a:prstGeom prst="rect">
            <a:avLst/>
          </a:prstGeom>
        </p:spPr>
        <p:txBody>
          <a:bodyPr wrap="square">
            <a:spAutoFit/>
          </a:bodyPr>
          <a:lstStyle/>
          <a:p>
            <a:pPr algn="just"/>
            <a:r>
              <a:rPr lang="en-IN" dirty="0"/>
              <a:t>Returns data from a JSON document, selected from the parts of the document matched by the path arguments. Returns NULL if any argument is NULL or no paths locate a value in the document. An error occurs if the json_doc argument is not a valid JSON document or any path argument is not a valid path expression.</a:t>
            </a:r>
          </a:p>
        </p:txBody>
      </p:sp>
      <p:sp>
        <p:nvSpPr>
          <p:cNvPr id="6" name="Rectangle 5"/>
          <p:cNvSpPr/>
          <p:nvPr/>
        </p:nvSpPr>
        <p:spPr>
          <a:xfrm>
            <a:off x="175604" y="1905000"/>
            <a:ext cx="8739796"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JSON_EXTRACT(json_doc, path[, path] ...)</a:t>
            </a:r>
          </a:p>
        </p:txBody>
      </p:sp>
    </p:spTree>
    <p:extLst>
      <p:ext uri="{BB962C8B-B14F-4D97-AF65-F5344CB8AC3E}">
        <p14:creationId xmlns:p14="http://schemas.microsoft.com/office/powerpoint/2010/main" val="1256803995"/>
      </p:ext>
    </p:extLst>
  </p:cSld>
  <p:clrMapOvr>
    <a:masterClrMapping/>
  </p:clrMapOvr>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(Insert)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E (data json);</a:t>
            </a:r>
            <a:endParaRPr lang="en-US" sz="2000" dirty="0">
              <a:solidFill>
                <a:srgbClr val="0077AA"/>
              </a:solidFill>
              <a:latin typeface="Liberation Mono"/>
            </a:endParaRPr>
          </a:p>
        </p:txBody>
      </p:sp>
      <p:sp>
        <p:nvSpPr>
          <p:cNvPr id="7" name="Rectangle 6"/>
          <p:cNvSpPr/>
          <p:nvPr/>
        </p:nvSpPr>
        <p:spPr>
          <a:xfrm>
            <a:off x="76200" y="2134612"/>
            <a:ext cx="8991600" cy="3970318"/>
          </a:xfrm>
          <a:prstGeom prst="rect">
            <a:avLst/>
          </a:prstGeom>
        </p:spPr>
        <p:txBody>
          <a:bodyPr wrap="square">
            <a:spAutoFit/>
          </a:bodyPr>
          <a:lstStyle/>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INSERT into </a:t>
            </a:r>
            <a:r>
              <a:rPr lang="en-US" dirty="0" smtClean="0">
                <a:latin typeface="Arial" panose="020B0604020202020204" pitchFamily="34" charset="0"/>
                <a:cs typeface="Arial" panose="020B0604020202020204" pitchFamily="34" charset="0"/>
              </a:rPr>
              <a:t>E </a:t>
            </a:r>
            <a:r>
              <a:rPr lang="en-US" dirty="0" smtClean="0">
                <a:solidFill>
                  <a:srgbClr val="0077AA"/>
                </a:solidFill>
                <a:latin typeface="Arial" panose="020B0604020202020204" pitchFamily="34" charset="0"/>
                <a:ea typeface="Times New Roman" panose="02020603050405020304" pitchFamily="18" charset="0"/>
              </a:rPr>
              <a:t>VALUES</a:t>
            </a:r>
            <a:r>
              <a:rPr lang="en-US" dirty="0" smtClean="0">
                <a:latin typeface="Arial" panose="020B0604020202020204" pitchFamily="34" charset="0"/>
                <a:cs typeface="Arial" panose="020B0604020202020204" pitchFamily="34" charset="0"/>
              </a:rPr>
              <a:t> ('</a:t>
            </a:r>
            <a:r>
              <a:rPr lang="en-US" dirty="0" smtClean="0">
                <a:solidFill>
                  <a:srgbClr val="DD4A68"/>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INSERT into </a:t>
            </a:r>
            <a:r>
              <a:rPr lang="en-US" dirty="0" smtClean="0">
                <a:latin typeface="Arial" panose="020B0604020202020204" pitchFamily="34" charset="0"/>
                <a:cs typeface="Arial" panose="020B0604020202020204" pitchFamily="34" charset="0"/>
              </a:rPr>
              <a:t>E </a:t>
            </a:r>
            <a:r>
              <a:rPr lang="en-US" dirty="0" smtClean="0">
                <a:solidFill>
                  <a:srgbClr val="0077AA"/>
                </a:solidFill>
                <a:latin typeface="Arial" panose="020B0604020202020204" pitchFamily="34" charset="0"/>
                <a:ea typeface="Times New Roman" panose="02020603050405020304" pitchFamily="18" charset="0"/>
              </a:rPr>
              <a:t>VALUES</a:t>
            </a:r>
            <a:r>
              <a:rPr lang="en-US" dirty="0" smtClean="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empno" : "</a:t>
            </a:r>
            <a:r>
              <a:rPr lang="en-US" dirty="0">
                <a:solidFill>
                  <a:srgbClr val="DD4A68"/>
                </a:solidFill>
                <a:latin typeface="Arial" panose="020B0604020202020204" pitchFamily="34" charset="0"/>
                <a:ea typeface="Times New Roman" panose="02020603050405020304" pitchFamily="18" charset="0"/>
              </a:rPr>
              <a:t>1001", "</a:t>
            </a:r>
            <a:r>
              <a:rPr lang="en-US" dirty="0" smtClean="0">
                <a:solidFill>
                  <a:srgbClr val="DD4A68"/>
                </a:solidFill>
                <a:latin typeface="Arial" panose="020B0604020202020204" pitchFamily="34" charset="0"/>
                <a:ea typeface="Times New Roman" panose="02020603050405020304" pitchFamily="18" charset="0"/>
              </a:rPr>
              <a:t>ename" : "</a:t>
            </a:r>
            <a:r>
              <a:rPr lang="en-US" dirty="0">
                <a:solidFill>
                  <a:srgbClr val="DD4A68"/>
                </a:solidFill>
                <a:latin typeface="Arial" panose="020B0604020202020204" pitchFamily="34" charset="0"/>
                <a:ea typeface="Times New Roman" panose="02020603050405020304" pitchFamily="18" charset="0"/>
              </a:rPr>
              <a:t>saleel", "</a:t>
            </a:r>
            <a:r>
              <a:rPr lang="en-US" dirty="0" smtClean="0">
                <a:solidFill>
                  <a:srgbClr val="DD4A68"/>
                </a:solidFill>
                <a:latin typeface="Arial" panose="020B0604020202020204" pitchFamily="34" charset="0"/>
                <a:ea typeface="Times New Roman" panose="02020603050405020304" pitchFamily="18" charset="0"/>
              </a:rPr>
              <a:t>phone" : [</a:t>
            </a:r>
            <a:r>
              <a:rPr lang="en-US" dirty="0">
                <a:solidFill>
                  <a:srgbClr val="DD4A68"/>
                </a:solidFill>
                <a:latin typeface="Arial" panose="020B0604020202020204" pitchFamily="34" charset="0"/>
                <a:ea typeface="Times New Roman" panose="02020603050405020304" pitchFamily="18" charset="0"/>
              </a:rPr>
              <a:t>123</a:t>
            </a:r>
            <a:r>
              <a:rPr lang="en-US" dirty="0" smtClean="0">
                <a:solidFill>
                  <a:srgbClr val="DD4A68"/>
                </a:solidFill>
                <a:latin typeface="Arial" panose="020B0604020202020204" pitchFamily="34" charset="0"/>
                <a:ea typeface="Times New Roman" panose="02020603050405020304" pitchFamily="18" charset="0"/>
              </a:rPr>
              <a:t>, 456]}</a:t>
            </a:r>
            <a:r>
              <a:rPr lang="en-US"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INSERT into </a:t>
            </a:r>
            <a:r>
              <a:rPr lang="en-US" dirty="0" smtClean="0">
                <a:latin typeface="Arial" panose="020B0604020202020204" pitchFamily="34" charset="0"/>
                <a:cs typeface="Arial" panose="020B0604020202020204" pitchFamily="34" charset="0"/>
              </a:rPr>
              <a:t>E </a:t>
            </a:r>
            <a:r>
              <a:rPr lang="en-US" dirty="0" smtClean="0">
                <a:solidFill>
                  <a:srgbClr val="0077AA"/>
                </a:solidFill>
                <a:latin typeface="Arial" panose="020B0604020202020204" pitchFamily="34" charset="0"/>
                <a:ea typeface="Times New Roman" panose="02020603050405020304" pitchFamily="18" charset="0"/>
              </a:rPr>
              <a:t>VALUES</a:t>
            </a:r>
            <a:r>
              <a:rPr lang="en-US" dirty="0" smtClean="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empno" : "</a:t>
            </a:r>
            <a:r>
              <a:rPr lang="en-US" dirty="0">
                <a:solidFill>
                  <a:srgbClr val="DD4A68"/>
                </a:solidFill>
                <a:latin typeface="Arial" panose="020B0604020202020204" pitchFamily="34" charset="0"/>
                <a:ea typeface="Times New Roman" panose="02020603050405020304" pitchFamily="18" charset="0"/>
              </a:rPr>
              <a:t>1002", "</a:t>
            </a:r>
            <a:r>
              <a:rPr lang="en-US" dirty="0" smtClean="0">
                <a:solidFill>
                  <a:srgbClr val="DD4A68"/>
                </a:solidFill>
                <a:latin typeface="Arial" panose="020B0604020202020204" pitchFamily="34" charset="0"/>
                <a:ea typeface="Times New Roman" panose="02020603050405020304" pitchFamily="18" charset="0"/>
              </a:rPr>
              <a:t>ename" :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sharmin"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phone" : [9922, 8811],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address" : "</a:t>
            </a:r>
            <a:r>
              <a:rPr lang="en-US" dirty="0">
                <a:solidFill>
                  <a:srgbClr val="DD4A68"/>
                </a:solidFill>
                <a:latin typeface="Arial" panose="020B0604020202020204" pitchFamily="34" charset="0"/>
                <a:ea typeface="Times New Roman" panose="02020603050405020304" pitchFamily="18" charset="0"/>
              </a:rPr>
              <a:t>Paud Road</a:t>
            </a:r>
            <a:r>
              <a:rPr lang="en-US" dirty="0" smtClean="0">
                <a:solidFill>
                  <a:srgbClr val="DD4A68"/>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rPr>
              <a:t>INSERT </a:t>
            </a:r>
            <a:r>
              <a:rPr lang="en-US" dirty="0">
                <a:solidFill>
                  <a:srgbClr val="0077AA"/>
                </a:solidFill>
                <a:latin typeface="Arial" panose="020B0604020202020204" pitchFamily="34" charset="0"/>
                <a:ea typeface="Times New Roman" panose="02020603050405020304" pitchFamily="18" charset="0"/>
              </a:rPr>
              <a:t>into </a:t>
            </a:r>
            <a:r>
              <a:rPr lang="en-US" dirty="0" smtClean="0">
                <a:latin typeface="Arial" panose="020B0604020202020204" pitchFamily="34" charset="0"/>
                <a:cs typeface="Arial" panose="020B0604020202020204" pitchFamily="34" charset="0"/>
              </a:rPr>
              <a:t>E </a:t>
            </a:r>
            <a:r>
              <a:rPr lang="en-US" dirty="0" smtClean="0">
                <a:solidFill>
                  <a:srgbClr val="0077AA"/>
                </a:solidFill>
                <a:latin typeface="Arial" panose="020B0604020202020204" pitchFamily="34" charset="0"/>
                <a:ea typeface="Times New Roman" panose="02020603050405020304" pitchFamily="18" charset="0"/>
              </a:rPr>
              <a:t>VALUES</a:t>
            </a:r>
            <a:r>
              <a:rPr lang="en-US" dirty="0" smtClean="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empno" : "</a:t>
            </a:r>
            <a:r>
              <a:rPr lang="en-US" dirty="0">
                <a:solidFill>
                  <a:srgbClr val="DD4A68"/>
                </a:solidFill>
                <a:latin typeface="Arial" panose="020B0604020202020204" pitchFamily="34" charset="0"/>
                <a:ea typeface="Times New Roman" panose="02020603050405020304" pitchFamily="18" charset="0"/>
              </a:rPr>
              <a:t>1003", "</a:t>
            </a:r>
            <a:r>
              <a:rPr lang="en-US" dirty="0" smtClean="0">
                <a:solidFill>
                  <a:srgbClr val="DD4A68"/>
                </a:solidFill>
                <a:latin typeface="Arial" panose="020B0604020202020204" pitchFamily="34" charset="0"/>
                <a:ea typeface="Times New Roman" panose="02020603050405020304" pitchFamily="18" charset="0"/>
              </a:rPr>
              <a:t>ename" : "</a:t>
            </a:r>
            <a:r>
              <a:rPr lang="en-US" dirty="0">
                <a:solidFill>
                  <a:srgbClr val="DD4A68"/>
                </a:solidFill>
                <a:latin typeface="Arial" panose="020B0604020202020204" pitchFamily="34" charset="0"/>
                <a:ea typeface="Times New Roman" panose="02020603050405020304" pitchFamily="18" charset="0"/>
              </a:rPr>
              <a:t>vrushali", "</a:t>
            </a:r>
            <a:r>
              <a:rPr lang="en-US" dirty="0" smtClean="0">
                <a:solidFill>
                  <a:srgbClr val="DD4A68"/>
                </a:solidFill>
                <a:latin typeface="Arial" panose="020B0604020202020204" pitchFamily="34" charset="0"/>
                <a:ea typeface="Times New Roman" panose="02020603050405020304" pitchFamily="18" charset="0"/>
              </a:rPr>
              <a:t>phone" : [</a:t>
            </a:r>
            <a:r>
              <a:rPr lang="en-US" dirty="0">
                <a:solidFill>
                  <a:srgbClr val="DD4A68"/>
                </a:solidFill>
                <a:latin typeface="Arial" panose="020B0604020202020204" pitchFamily="34" charset="0"/>
                <a:ea typeface="Times New Roman" panose="02020603050405020304" pitchFamily="18" charset="0"/>
              </a:rPr>
              <a:t>7788</a:t>
            </a:r>
            <a:r>
              <a:rPr lang="en-US" dirty="0" smtClean="0">
                <a:solidFill>
                  <a:srgbClr val="DD4A68"/>
                </a:solidFill>
                <a:latin typeface="Arial" panose="020B0604020202020204" pitchFamily="34" charset="0"/>
                <a:ea typeface="Times New Roman" panose="02020603050405020304" pitchFamily="18" charset="0"/>
              </a:rPr>
              <a:t>, 9977</a:t>
            </a:r>
            <a:r>
              <a:rPr lang="en-US" dirty="0">
                <a:solidFill>
                  <a:srgbClr val="DD4A68"/>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address" :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city" : "</a:t>
            </a:r>
            <a:r>
              <a:rPr lang="en-US" dirty="0">
                <a:solidFill>
                  <a:srgbClr val="DD4A68"/>
                </a:solidFill>
                <a:latin typeface="Arial" panose="020B0604020202020204" pitchFamily="34" charset="0"/>
                <a:ea typeface="Times New Roman" panose="02020603050405020304" pitchFamily="18" charset="0"/>
              </a:rPr>
              <a:t>Pune", "</a:t>
            </a:r>
            <a:r>
              <a:rPr lang="en-US" dirty="0" smtClean="0">
                <a:solidFill>
                  <a:srgbClr val="DD4A68"/>
                </a:solidFill>
                <a:latin typeface="Arial" panose="020B0604020202020204" pitchFamily="34" charset="0"/>
                <a:ea typeface="Times New Roman" panose="02020603050405020304" pitchFamily="18" charset="0"/>
              </a:rPr>
              <a:t>state" : "</a:t>
            </a:r>
            <a:r>
              <a:rPr lang="en-US" dirty="0">
                <a:solidFill>
                  <a:srgbClr val="DD4A68"/>
                </a:solidFill>
                <a:latin typeface="Arial" panose="020B0604020202020204" pitchFamily="34" charset="0"/>
                <a:ea typeface="Times New Roman" panose="02020603050405020304" pitchFamily="18" charset="0"/>
              </a:rPr>
              <a:t>MH</a:t>
            </a:r>
            <a:r>
              <a:rPr lang="en-US" dirty="0" smtClean="0">
                <a:solidFill>
                  <a:srgbClr val="DD4A68"/>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INSERT into </a:t>
            </a:r>
            <a:r>
              <a:rPr lang="en-US" dirty="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rPr>
              <a:t>VALUES</a:t>
            </a:r>
            <a:r>
              <a:rPr lang="en-US" dirty="0">
                <a:latin typeface="Arial" panose="020B0604020202020204" pitchFamily="34" charset="0"/>
                <a:cs typeface="Arial" panose="020B0604020202020204" pitchFamily="34" charset="0"/>
              </a:rPr>
              <a:t> (' </a:t>
            </a:r>
            <a:r>
              <a:rPr lang="en-US" dirty="0" smtClean="0">
                <a:latin typeface="Arial" panose="020B0604020202020204" pitchFamily="34" charset="0"/>
                <a:cs typeface="Arial" panose="020B0604020202020204" pitchFamily="34" charset="0"/>
              </a:rPr>
              <a:t>[</a:t>
            </a:r>
            <a:r>
              <a:rPr lang="en-US" dirty="0" smtClean="0">
                <a:solidFill>
                  <a:srgbClr val="DD4A68"/>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empno" : "</a:t>
            </a:r>
            <a:r>
              <a:rPr lang="en-US" dirty="0" smtClean="0">
                <a:solidFill>
                  <a:srgbClr val="DD4A68"/>
                </a:solidFill>
                <a:latin typeface="Arial" panose="020B0604020202020204" pitchFamily="34" charset="0"/>
                <a:ea typeface="Times New Roman" panose="02020603050405020304" pitchFamily="18" charset="0"/>
              </a:rPr>
              <a:t>1004", </a:t>
            </a:r>
            <a:r>
              <a:rPr lang="en-US" dirty="0">
                <a:solidFill>
                  <a:srgbClr val="DD4A68"/>
                </a:solidFill>
                <a:latin typeface="Arial" panose="020B0604020202020204" pitchFamily="34" charset="0"/>
                <a:ea typeface="Times New Roman" panose="02020603050405020304" pitchFamily="18" charset="0"/>
              </a:rPr>
              <a:t>"ename" : </a:t>
            </a:r>
            <a:r>
              <a:rPr lang="en-US" dirty="0" smtClean="0">
                <a:solidFill>
                  <a:srgbClr val="DD4A68"/>
                </a:solidFill>
                <a:latin typeface="Arial" panose="020B0604020202020204" pitchFamily="34" charset="0"/>
                <a:ea typeface="Times New Roman" panose="02020603050405020304" pitchFamily="18" charset="0"/>
              </a:rPr>
              <a:t>"ram" </a:t>
            </a:r>
            <a:r>
              <a:rPr lang="en-US" dirty="0">
                <a:solidFill>
                  <a:srgbClr val="DD4A68"/>
                </a:solidFill>
                <a:latin typeface="Arial" panose="020B0604020202020204" pitchFamily="34" charset="0"/>
                <a:ea typeface="Times New Roman" panose="02020603050405020304" pitchFamily="18" charset="0"/>
              </a:rPr>
              <a:t>,"phone" : </a:t>
            </a:r>
            <a:r>
              <a:rPr lang="en-US" dirty="0" smtClean="0">
                <a:solidFill>
                  <a:srgbClr val="DD4A68"/>
                </a:solidFill>
                <a:latin typeface="Arial" panose="020B0604020202020204" pitchFamily="34" charset="0"/>
                <a:ea typeface="Times New Roman" panose="02020603050405020304" pitchFamily="18" charset="0"/>
              </a:rPr>
              <a:t>[6672, 8811</a:t>
            </a:r>
            <a:r>
              <a:rPr lang="en-US" dirty="0">
                <a:solidFill>
                  <a:srgbClr val="DD4A68"/>
                </a:solidFill>
                <a:latin typeface="Arial" panose="020B0604020202020204" pitchFamily="34" charset="0"/>
                <a:ea typeface="Times New Roman" panose="02020603050405020304" pitchFamily="18" charset="0"/>
              </a:rPr>
              <a:t>], "address" : "Paud Road"}, {"empno" : "</a:t>
            </a:r>
            <a:r>
              <a:rPr lang="en-US" dirty="0" smtClean="0">
                <a:solidFill>
                  <a:srgbClr val="DD4A68"/>
                </a:solidFill>
                <a:latin typeface="Arial" panose="020B0604020202020204" pitchFamily="34" charset="0"/>
                <a:ea typeface="Times New Roman" panose="02020603050405020304" pitchFamily="18" charset="0"/>
              </a:rPr>
              <a:t>1005", </a:t>
            </a:r>
            <a:r>
              <a:rPr lang="en-US" dirty="0">
                <a:solidFill>
                  <a:srgbClr val="DD4A68"/>
                </a:solidFill>
                <a:latin typeface="Arial" panose="020B0604020202020204" pitchFamily="34" charset="0"/>
                <a:ea typeface="Times New Roman" panose="02020603050405020304" pitchFamily="18" charset="0"/>
              </a:rPr>
              <a:t>"ename" : </a:t>
            </a:r>
            <a:r>
              <a:rPr lang="en-US" dirty="0" smtClean="0">
                <a:solidFill>
                  <a:srgbClr val="DD4A68"/>
                </a:solidFill>
                <a:latin typeface="Arial" panose="020B0604020202020204" pitchFamily="34" charset="0"/>
                <a:ea typeface="Times New Roman" panose="02020603050405020304" pitchFamily="18" charset="0"/>
              </a:rPr>
              <a:t>"sham</a:t>
            </a:r>
            <a:r>
              <a:rPr lang="en-US" dirty="0">
                <a:solidFill>
                  <a:srgbClr val="DD4A68"/>
                </a:solidFill>
                <a:latin typeface="Arial" panose="020B0604020202020204" pitchFamily="34" charset="0"/>
                <a:ea typeface="Times New Roman" panose="02020603050405020304" pitchFamily="18" charset="0"/>
              </a:rPr>
              <a:t>" ,"phone" : [</a:t>
            </a:r>
            <a:r>
              <a:rPr lang="en-US" dirty="0" smtClean="0">
                <a:solidFill>
                  <a:srgbClr val="DD4A68"/>
                </a:solidFill>
                <a:latin typeface="Arial" panose="020B0604020202020204" pitchFamily="34" charset="0"/>
                <a:ea typeface="Times New Roman" panose="02020603050405020304" pitchFamily="18" charset="0"/>
              </a:rPr>
              <a:t>6672, 8843], </a:t>
            </a:r>
            <a:r>
              <a:rPr lang="en-US" dirty="0">
                <a:solidFill>
                  <a:srgbClr val="DD4A68"/>
                </a:solidFill>
                <a:latin typeface="Arial" panose="020B0604020202020204" pitchFamily="34" charset="0"/>
                <a:ea typeface="Times New Roman" panose="02020603050405020304" pitchFamily="18" charset="0"/>
              </a:rPr>
              <a:t>"address" : "Paud Road</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0870175"/>
      </p:ext>
    </p:extLst>
  </p:cSld>
  <p:clrMapOvr>
    <a:masterClrMapping/>
  </p:clrMapOvr>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(Select)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a:t>
            </a:r>
            <a:r>
              <a:rPr lang="en-IN" sz="2000" dirty="0" smtClean="0">
                <a:solidFill>
                  <a:srgbClr val="0077AA"/>
                </a:solidFill>
                <a:latin typeface="Liberation Mono"/>
              </a:rPr>
              <a:t>E (data </a:t>
            </a:r>
            <a:r>
              <a:rPr lang="en-IN" sz="2000" dirty="0">
                <a:solidFill>
                  <a:srgbClr val="0077AA"/>
                </a:solidFill>
                <a:latin typeface="Liberation Mono"/>
              </a:rPr>
              <a:t>json);</a:t>
            </a:r>
            <a:endParaRPr lang="en-US" sz="2000" dirty="0">
              <a:solidFill>
                <a:srgbClr val="0077AA"/>
              </a:solidFill>
              <a:latin typeface="Liberation Mono"/>
            </a:endParaRPr>
          </a:p>
        </p:txBody>
      </p:sp>
      <p:sp>
        <p:nvSpPr>
          <p:cNvPr id="7" name="Rectangle 6"/>
          <p:cNvSpPr/>
          <p:nvPr/>
        </p:nvSpPr>
        <p:spPr>
          <a:xfrm>
            <a:off x="76200" y="2057400"/>
            <a:ext cx="8991600" cy="2585323"/>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E;</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json_extract (data, '$.*')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json_extract (</a:t>
            </a:r>
            <a:r>
              <a:rPr lang="en-IN" dirty="0">
                <a:solidFill>
                  <a:srgbClr val="DD4A68"/>
                </a:solidFill>
                <a:latin typeface="Arial" panose="020B0604020202020204" pitchFamily="34" charset="0"/>
                <a:ea typeface="Times New Roman" panose="02020603050405020304" pitchFamily="18" charset="0"/>
              </a:rPr>
              <a:t>data, </a:t>
            </a:r>
            <a:r>
              <a:rPr lang="en-IN" dirty="0" smtClean="0">
                <a:solidFill>
                  <a:srgbClr val="DD4A68"/>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empno')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json_extract (</a:t>
            </a:r>
            <a:r>
              <a:rPr lang="en-IN" dirty="0">
                <a:solidFill>
                  <a:srgbClr val="DD4A68"/>
                </a:solidFill>
                <a:latin typeface="Arial" panose="020B0604020202020204" pitchFamily="34" charset="0"/>
                <a:ea typeface="Times New Roman" panose="02020603050405020304" pitchFamily="18" charset="0"/>
              </a:rPr>
              <a:t>data, </a:t>
            </a:r>
            <a:r>
              <a:rPr lang="en-IN" dirty="0" smtClean="0">
                <a:solidFill>
                  <a:srgbClr val="DD4A68"/>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phone[1]')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json_extract (</a:t>
            </a:r>
            <a:r>
              <a:rPr lang="en-IN" dirty="0">
                <a:solidFill>
                  <a:srgbClr val="DD4A68"/>
                </a:solidFill>
                <a:latin typeface="Arial" panose="020B0604020202020204" pitchFamily="34" charset="0"/>
                <a:ea typeface="Times New Roman" panose="02020603050405020304" pitchFamily="18" charset="0"/>
              </a:rPr>
              <a:t>data, </a:t>
            </a:r>
            <a:r>
              <a:rPr lang="en-IN" dirty="0" smtClean="0">
                <a:solidFill>
                  <a:srgbClr val="DD4A68"/>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address.city")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json_extract (data, </a:t>
            </a:r>
            <a:r>
              <a:rPr lang="en-IN" dirty="0" smtClean="0">
                <a:solidFill>
                  <a:srgbClr val="DD4A68"/>
                </a:solidFill>
                <a:latin typeface="Arial" panose="020B0604020202020204" pitchFamily="34" charset="0"/>
                <a:ea typeface="Times New Roman" panose="02020603050405020304" pitchFamily="18" charset="0"/>
              </a:rPr>
              <a:t>"$.empno", </a:t>
            </a:r>
            <a:r>
              <a:rPr lang="en-IN" dirty="0">
                <a:solidFill>
                  <a:srgbClr val="DD4A68"/>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ename" )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1346437"/>
      </p:ext>
    </p:extLst>
  </p:cSld>
  <p:clrMapOvr>
    <a:masterClrMapping/>
  </p:clrMapOvr>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304800" y="3276600"/>
            <a:ext cx="851065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By default, tables are created in the default database, using the InnoDB storage engine. An error occurs if the table exists, if there is no default database, or if the database does not exist.</a:t>
            </a:r>
          </a:p>
        </p:txBody>
      </p:sp>
      <p:sp>
        <p:nvSpPr>
          <p:cNvPr id="5" name="Rectangle 4"/>
          <p:cNvSpPr/>
          <p:nvPr/>
        </p:nvSpPr>
        <p:spPr>
          <a:xfrm>
            <a:off x="152400" y="76200"/>
            <a:ext cx="5486400" cy="769441"/>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Tree>
    <p:extLst>
      <p:ext uri="{BB962C8B-B14F-4D97-AF65-F5344CB8AC3E}">
        <p14:creationId xmlns:p14="http://schemas.microsoft.com/office/powerpoint/2010/main" val="1389362953"/>
      </p:ext>
    </p:extLst>
  </p:cSld>
  <p:clrMapOvr>
    <a:masterClrMapping/>
  </p:clrMapOvr>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762000"/>
            <a:ext cx="8839200" cy="5355312"/>
          </a:xfrm>
          <a:prstGeom prst="rect">
            <a:avLst/>
          </a:prstGeom>
        </p:spPr>
        <p:txBody>
          <a:bodyPr wrap="square">
            <a:spAutoFit/>
          </a:bodyPr>
          <a:lstStyle/>
          <a:p>
            <a:r>
              <a:rPr lang="en-IN" dirty="0">
                <a:solidFill>
                  <a:srgbClr val="0077AA"/>
                </a:solidFill>
                <a:latin typeface="Liberation Mono"/>
              </a:rPr>
              <a:t>CREATE [TEMPORARY] TABLE [IF NOT EXISTS] tbl_name</a:t>
            </a:r>
          </a:p>
          <a:p>
            <a:r>
              <a:rPr lang="en-IN" dirty="0">
                <a:solidFill>
                  <a:srgbClr val="0077AA"/>
                </a:solidFill>
                <a:latin typeface="Liberation Mono"/>
              </a:rPr>
              <a:t>    (create_definition,...)</a:t>
            </a:r>
          </a:p>
          <a:p>
            <a:r>
              <a:rPr lang="en-IN" dirty="0">
                <a:solidFill>
                  <a:srgbClr val="0077AA"/>
                </a:solidFill>
                <a:latin typeface="Liberation Mono"/>
              </a:rPr>
              <a:t>    [table_options]</a:t>
            </a:r>
          </a:p>
          <a:p>
            <a:r>
              <a:rPr lang="en-IN" dirty="0">
                <a:solidFill>
                  <a:srgbClr val="0077AA"/>
                </a:solidFill>
                <a:latin typeface="Liberation Mono"/>
              </a:rPr>
              <a:t>    [partition_options]</a:t>
            </a:r>
          </a:p>
          <a:p>
            <a:endParaRPr lang="en-IN" dirty="0">
              <a:solidFill>
                <a:srgbClr val="0077AA"/>
              </a:solidFill>
              <a:latin typeface="Liberation Mono"/>
            </a:endParaRPr>
          </a:p>
          <a:p>
            <a:r>
              <a:rPr lang="en-US" dirty="0">
                <a:solidFill>
                  <a:srgbClr val="0077AA"/>
                </a:solidFill>
                <a:latin typeface="Liberation Mono"/>
              </a:rPr>
              <a:t>create_definition:</a:t>
            </a:r>
          </a:p>
          <a:p>
            <a:r>
              <a:rPr lang="en-US" dirty="0">
                <a:solidFill>
                  <a:srgbClr val="0077AA"/>
                </a:solidFill>
                <a:latin typeface="Liberation Mono"/>
              </a:rPr>
              <a:t>    col_name column_definition</a:t>
            </a:r>
          </a:p>
          <a:p>
            <a:endParaRPr lang="en-US" dirty="0">
              <a:solidFill>
                <a:srgbClr val="0077AA"/>
              </a:solidFill>
              <a:latin typeface="Liberation Mono"/>
            </a:endParaRPr>
          </a:p>
          <a:p>
            <a:r>
              <a:rPr lang="en-US" dirty="0">
                <a:solidFill>
                  <a:srgbClr val="0077AA"/>
                </a:solidFill>
                <a:latin typeface="Liberation Mono"/>
              </a:rPr>
              <a:t>column_definition:</a:t>
            </a:r>
          </a:p>
          <a:p>
            <a:r>
              <a:rPr lang="en-US" dirty="0">
                <a:solidFill>
                  <a:srgbClr val="0077AA"/>
                </a:solidFill>
                <a:latin typeface="Liberation Mono"/>
              </a:rPr>
              <a:t>    data_type [NOT NULL | NULL] [DEFAULT default_value]</a:t>
            </a:r>
          </a:p>
          <a:p>
            <a:r>
              <a:rPr lang="en-US" dirty="0">
                <a:solidFill>
                  <a:srgbClr val="0077AA"/>
                </a:solidFill>
                <a:latin typeface="Liberation Mono"/>
              </a:rPr>
              <a:t>      [AUTO_INCREMENT] [UNIQUE [KEY] | [PRIMARY] KEY]</a:t>
            </a:r>
          </a:p>
          <a:p>
            <a:r>
              <a:rPr lang="en-US" dirty="0">
                <a:solidFill>
                  <a:srgbClr val="0077AA"/>
                </a:solidFill>
                <a:latin typeface="Liberation Mono"/>
              </a:rPr>
              <a:t>      [COMMENT 'string']</a:t>
            </a:r>
          </a:p>
          <a:p>
            <a:r>
              <a:rPr lang="en-US" dirty="0">
                <a:solidFill>
                  <a:srgbClr val="0077AA"/>
                </a:solidFill>
                <a:latin typeface="Liberation Mono"/>
              </a:rPr>
              <a:t>      [reference_definition]</a:t>
            </a:r>
          </a:p>
          <a:p>
            <a:r>
              <a:rPr lang="en-US" dirty="0">
                <a:solidFill>
                  <a:srgbClr val="0077AA"/>
                </a:solidFill>
                <a:latin typeface="Liberation Mono"/>
              </a:rPr>
              <a:t>  | data_type [GENERATED ALWAYS] AS (expression)</a:t>
            </a:r>
          </a:p>
          <a:p>
            <a:r>
              <a:rPr lang="en-US" dirty="0">
                <a:solidFill>
                  <a:srgbClr val="0077AA"/>
                </a:solidFill>
                <a:latin typeface="Liberation Mono"/>
              </a:rPr>
              <a:t>      [VIRTUAL] [UNIQUE [KEY]] [COMMENT comment]</a:t>
            </a:r>
          </a:p>
          <a:p>
            <a:r>
              <a:rPr lang="en-US" dirty="0">
                <a:solidFill>
                  <a:srgbClr val="0077AA"/>
                </a:solidFill>
                <a:latin typeface="Liberation Mono"/>
              </a:rPr>
              <a:t>      [NOT NULL | NULL] [[PRIMARY] KEY]</a:t>
            </a:r>
          </a:p>
          <a:p>
            <a:endParaRPr lang="en-US" dirty="0">
              <a:solidFill>
                <a:srgbClr val="0077AA"/>
              </a:solidFill>
              <a:latin typeface="Liberation Mono"/>
            </a:endParaRPr>
          </a:p>
          <a:p>
            <a:r>
              <a:rPr lang="en-IN" dirty="0">
                <a:solidFill>
                  <a:srgbClr val="0077AA"/>
                </a:solidFill>
                <a:latin typeface="Liberation Mono"/>
              </a:rPr>
              <a:t>table_options:</a:t>
            </a:r>
          </a:p>
          <a:p>
            <a:r>
              <a:rPr lang="en-IN" dirty="0">
                <a:solidFill>
                  <a:srgbClr val="0077AA"/>
                </a:solidFill>
                <a:latin typeface="Liberation Mono"/>
              </a:rPr>
              <a:t>ENGINE [=] engine_name</a:t>
            </a:r>
          </a:p>
        </p:txBody>
      </p:sp>
    </p:spTree>
    <p:extLst>
      <p:ext uri="{BB962C8B-B14F-4D97-AF65-F5344CB8AC3E}">
        <p14:creationId xmlns:p14="http://schemas.microsoft.com/office/powerpoint/2010/main" val="2350439288"/>
      </p:ext>
    </p:extLst>
  </p:cSld>
  <p:clrMapOvr>
    <a:masterClrMapping/>
  </p:clrMapOvr>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Temporary Table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869752"/>
            <a:ext cx="8686800" cy="5078313"/>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You </a:t>
            </a:r>
            <a:r>
              <a:rPr lang="en-IN" dirty="0">
                <a:latin typeface="Segoe UI Light" panose="020B0502040204020203" pitchFamily="34" charset="0"/>
                <a:cs typeface="Segoe UI Light" panose="020B0502040204020203" pitchFamily="34" charset="0"/>
              </a:rPr>
              <a:t>can use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keyword when creating a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 </a:t>
            </a:r>
            <a:r>
              <a:rPr lang="en-IN" dirty="0">
                <a:latin typeface="Segoe UI Light" panose="020B0502040204020203" pitchFamily="34" charset="0"/>
                <a:cs typeface="Segoe UI Light" panose="020B0502040204020203" pitchFamily="34" charset="0"/>
              </a:rPr>
              <a:t>A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visible only to the current session, </a:t>
            </a:r>
            <a:r>
              <a:rPr lang="en-IN" dirty="0" smtClean="0">
                <a:latin typeface="Segoe UI Light" panose="020B0502040204020203" pitchFamily="34" charset="0"/>
                <a:cs typeface="Segoe UI Light" panose="020B0502040204020203" pitchFamily="34" charset="0"/>
              </a:rPr>
              <a:t>and </a:t>
            </a:r>
            <a:r>
              <a:rPr lang="en-IN" dirty="0">
                <a:latin typeface="Segoe UI Light" panose="020B0502040204020203" pitchFamily="34" charset="0"/>
                <a:cs typeface="Segoe UI Light" panose="020B0502040204020203" pitchFamily="34" charset="0"/>
              </a:rPr>
              <a:t>is dropped automatically when the session is closed. </a:t>
            </a: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Use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the same name as the original can be useful when you want to try some statements that modify the contents of the table, without changing the original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permanent (original) table becomes </a:t>
            </a:r>
            <a:r>
              <a:rPr lang="en-IN" dirty="0" smtClean="0">
                <a:latin typeface="Segoe UI Light" panose="020B0502040204020203" pitchFamily="34" charset="0"/>
                <a:cs typeface="Segoe UI Light" panose="020B0502040204020203" pitchFamily="34" charset="0"/>
              </a:rPr>
              <a:t>hidden (</a:t>
            </a:r>
            <a:r>
              <a:rPr lang="en-IN" dirty="0">
                <a:latin typeface="Segoe UI Light" panose="020B0502040204020203" pitchFamily="34" charset="0"/>
                <a:cs typeface="Segoe UI Light" panose="020B0502040204020203" pitchFamily="34" charset="0"/>
              </a:rPr>
              <a:t>inaccessible) to the client who creates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same name as the original</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If you issue a DROP TABLE statement,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removed and the original table </a:t>
            </a:r>
            <a:r>
              <a:rPr lang="en-IN" dirty="0" smtClean="0">
                <a:latin typeface="Segoe UI Light" panose="020B0502040204020203" pitchFamily="34" charset="0"/>
                <a:cs typeface="Segoe UI Light" panose="020B0502040204020203" pitchFamily="34" charset="0"/>
              </a:rPr>
              <a:t>reappears, it is possible, only when then original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and temporary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are same.</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original table also reappears if you rename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a:t>
            </a:r>
          </a:p>
          <a:p>
            <a:endParaRPr lang="en-IN"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97574674"/>
      </p:ext>
    </p:extLst>
  </p:cSld>
  <p:clrMapOvr>
    <a:masterClrMapping/>
  </p:clrMapOvr>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78681"/>
            <a:ext cx="8839200" cy="3785652"/>
          </a:xfrm>
          <a:prstGeom prst="rect">
            <a:avLst/>
          </a:prstGeom>
          <a:solidFill>
            <a:srgbClr val="EFEF03"/>
          </a:solidFill>
        </p:spPr>
        <p:txBody>
          <a:bodyPr wrap="square">
            <a:spAutoFit/>
          </a:bodyPr>
          <a:lstStyle/>
          <a:p>
            <a:pPr marL="285750" indent="-285750">
              <a:buFont typeface="Arial" panose="020B0604020202020204" pitchFamily="34" charset="0"/>
              <a:buChar char="•"/>
            </a:pP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applies only to integer and floating-point types</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There </a:t>
            </a:r>
            <a:r>
              <a:rPr lang="en-IN" sz="1600" dirty="0">
                <a:latin typeface="Arial" panose="020B0604020202020204" pitchFamily="34" charset="0"/>
                <a:cs typeface="Arial" panose="020B0604020202020204" pitchFamily="34" charset="0"/>
              </a:rPr>
              <a:t>can be only one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per table, it must be indexed, and it cannot have a DEFAULT value.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An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works properly only if it contains </a:t>
            </a:r>
            <a:r>
              <a:rPr lang="en-IN" sz="1600" dirty="0" smtClean="0">
                <a:latin typeface="Arial" panose="020B0604020202020204" pitchFamily="34" charset="0"/>
                <a:cs typeface="Arial" panose="020B0604020202020204" pitchFamily="34" charset="0"/>
              </a:rPr>
              <a:t>positive </a:t>
            </a:r>
            <a:r>
              <a:rPr lang="en-IN" sz="1600" dirty="0">
                <a:latin typeface="Arial" panose="020B0604020202020204" pitchFamily="34" charset="0"/>
                <a:cs typeface="Arial" panose="020B0604020202020204" pitchFamily="34" charset="0"/>
              </a:rPr>
              <a:t>values.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The  AUTO_INCREMENT column must be indexed, which means it can be either PRIMARY KEY or UNIQUE index</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When </a:t>
            </a:r>
            <a:r>
              <a:rPr lang="en-IN" sz="1600" dirty="0">
                <a:latin typeface="Arial" panose="020B0604020202020204" pitchFamily="34" charset="0"/>
                <a:cs typeface="Arial" panose="020B0604020202020204" pitchFamily="34" charset="0"/>
              </a:rPr>
              <a:t>you insert a value of NULL or 0 into </a:t>
            </a:r>
            <a:r>
              <a:rPr lang="en-IN" sz="1600" b="1" i="1" dirty="0" smtClean="0">
                <a:latin typeface="Arial" panose="020B0604020202020204" pitchFamily="34" charset="0"/>
                <a:cs typeface="Arial" panose="020B0604020202020204" pitchFamily="34" charset="0"/>
              </a:rPr>
              <a:t>AUTO_INCREMENT</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column, the column is set to the next sequence </a:t>
            </a:r>
            <a:r>
              <a:rPr lang="en-IN" sz="1600" dirty="0" smtClean="0">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Use </a:t>
            </a:r>
            <a:r>
              <a:rPr lang="en-IN" sz="1600" b="1" i="1" dirty="0">
                <a:latin typeface="Arial" panose="020B0604020202020204" pitchFamily="34" charset="0"/>
                <a:cs typeface="Arial" panose="020B0604020202020204" pitchFamily="34" charset="0"/>
              </a:rPr>
              <a:t>LAST_INSERT_ID</a:t>
            </a:r>
            <a:r>
              <a:rPr lang="en-IN" sz="1600" dirty="0">
                <a:latin typeface="Arial" panose="020B0604020202020204" pitchFamily="34" charset="0"/>
                <a:cs typeface="Arial" panose="020B0604020202020204" pitchFamily="34" charset="0"/>
              </a:rPr>
              <a:t>() function to find the row that contains the most recent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value</a:t>
            </a:r>
          </a:p>
        </p:txBody>
      </p:sp>
      <p:sp>
        <p:nvSpPr>
          <p:cNvPr id="3" name="Rectangle 2"/>
          <p:cNvSpPr/>
          <p:nvPr/>
        </p:nvSpPr>
        <p:spPr>
          <a:xfrm>
            <a:off x="76200" y="4800600"/>
            <a:ext cx="3516086" cy="1400383"/>
          </a:xfrm>
          <a:prstGeom prst="rect">
            <a:avLst/>
          </a:prstGeom>
        </p:spPr>
        <p:txBody>
          <a:bodyPr wrap="square">
            <a:spAutoFit/>
          </a:bodyPr>
          <a:lstStyle/>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SELECT</a:t>
            </a:r>
            <a:r>
              <a:rPr lang="en-IN" sz="1700" dirty="0"/>
              <a:t> </a:t>
            </a:r>
            <a:r>
              <a:rPr lang="en-IN" sz="1700" i="1" dirty="0">
                <a:solidFill>
                  <a:srgbClr val="EE9900"/>
                </a:solidFill>
                <a:latin typeface="Gill Sans MT (Body)"/>
              </a:rPr>
              <a:t>@@</a:t>
            </a:r>
            <a:r>
              <a:rPr lang="en-IN" sz="1700" dirty="0" smtClean="0">
                <a:solidFill>
                  <a:srgbClr val="E0D612"/>
                </a:solidFill>
                <a:latin typeface="Liberation Mono"/>
                <a:cs typeface="Arial" panose="020B0604020202020204" pitchFamily="34" charset="0"/>
              </a:rPr>
              <a:t>IDENTITY</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LAST_INSERT_ID</a:t>
            </a:r>
            <a:r>
              <a:rPr lang="en-IN" sz="1700" dirty="0" smtClean="0">
                <a:solidFill>
                  <a:srgbClr val="E0D612"/>
                </a:solidFill>
                <a:latin typeface="Liberation Mono"/>
                <a:cs typeface="Arial" panose="020B0604020202020204" pitchFamily="34" charset="0"/>
              </a:rPr>
              <a:t>()</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INSERT_ID = </a:t>
            </a:r>
            <a:r>
              <a:rPr lang="en-IN" sz="1700" dirty="0" smtClean="0">
                <a:solidFill>
                  <a:srgbClr val="E0D612"/>
                </a:solidFill>
                <a:latin typeface="Liberation Mono"/>
                <a:cs typeface="Arial" panose="020B0604020202020204" pitchFamily="34" charset="0"/>
              </a:rPr>
              <a:t>7</a:t>
            </a:r>
            <a:endParaRPr lang="en-IN" sz="17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63286" y="115669"/>
            <a:ext cx="3429000" cy="646331"/>
          </a:xfrm>
          <a:prstGeom prst="rect">
            <a:avLst/>
          </a:prstGeom>
          <a:solidFill>
            <a:srgbClr val="CFFF21"/>
          </a:solidFill>
        </p:spPr>
        <p:txBody>
          <a:bodyPr wrap="square">
            <a:spAutoFit/>
          </a:bodyPr>
          <a:lstStyle/>
          <a:p>
            <a:r>
              <a:rPr lang="en-IN" i="1" dirty="0">
                <a:latin typeface="Arial" panose="020B0604020202020204" pitchFamily="34" charset="0"/>
                <a:ea typeface="Times New Roman" panose="02020603050405020304" pitchFamily="18" charset="0"/>
                <a:cs typeface="Arial" panose="020B0604020202020204" pitchFamily="34" charset="0"/>
              </a:rPr>
              <a:t>IDENTITY</a:t>
            </a:r>
            <a:r>
              <a:rPr lang="en-IN" dirty="0">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cs typeface="Arial" panose="020B0604020202020204" pitchFamily="34" charset="0"/>
              </a:rPr>
              <a:t>is </a:t>
            </a:r>
            <a:r>
              <a:rPr lang="en-IN" dirty="0">
                <a:latin typeface="Arial" panose="020B0604020202020204" pitchFamily="34" charset="0"/>
                <a:cs typeface="Arial" panose="020B0604020202020204" pitchFamily="34" charset="0"/>
              </a:rPr>
              <a:t>a synonym to the </a:t>
            </a:r>
            <a:r>
              <a:rPr lang="en-IN" i="1" dirty="0">
                <a:latin typeface="Arial" panose="020B0604020202020204" pitchFamily="34" charset="0"/>
                <a:ea typeface="Times New Roman" panose="02020603050405020304" pitchFamily="18" charset="0"/>
                <a:cs typeface="Arial" panose="020B0604020202020204" pitchFamily="34" charset="0"/>
              </a:rPr>
              <a:t>LAST_INSERT_ID</a:t>
            </a:r>
            <a:r>
              <a:rPr lang="en-IN" dirty="0">
                <a:latin typeface="Arial" panose="020B0604020202020204" pitchFamily="34" charset="0"/>
                <a:cs typeface="Arial" panose="020B0604020202020204" pitchFamily="34" charset="0"/>
              </a:rPr>
              <a:t> variable.</a:t>
            </a:r>
          </a:p>
        </p:txBody>
      </p:sp>
      <p:sp>
        <p:nvSpPr>
          <p:cNvPr id="6" name="Rectangle 5"/>
          <p:cNvSpPr/>
          <p:nvPr/>
        </p:nvSpPr>
        <p:spPr>
          <a:xfrm>
            <a:off x="3505200" y="4754155"/>
            <a:ext cx="5551714" cy="1200329"/>
          </a:xfrm>
          <a:prstGeom prst="rect">
            <a:avLst/>
          </a:prstGeom>
        </p:spPr>
        <p:txBody>
          <a:bodyPr wrap="square">
            <a:spAutoFit/>
          </a:bodyPr>
          <a:lstStyle/>
          <a:p>
            <a:pPr algn="just"/>
            <a:r>
              <a:rPr lang="en-IN" dirty="0">
                <a:solidFill>
                  <a:srgbClr val="0070C0"/>
                </a:solidFill>
                <a:latin typeface="Segoe UI Light" panose="020B0502040204020203" pitchFamily="34" charset="0"/>
                <a:cs typeface="Segoe UI Light" panose="020B0502040204020203" pitchFamily="34" charset="0"/>
              </a:rPr>
              <a:t>There can be only one AUTO_INCREMENT column per table, it must be indexed, and it cannot have a DEFAULT value. An AUTO_INCREMENT column works properly only if it contains only positive values.</a:t>
            </a:r>
          </a:p>
        </p:txBody>
      </p:sp>
    </p:spTree>
    <p:extLst>
      <p:ext uri="{BB962C8B-B14F-4D97-AF65-F5344CB8AC3E}">
        <p14:creationId xmlns:p14="http://schemas.microsoft.com/office/powerpoint/2010/main" val="3735833355"/>
      </p:ext>
    </p:extLst>
  </p:cSld>
  <p:clrMapOvr>
    <a:masterClrMapping/>
  </p:clrMapOvr>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28649" y="880408"/>
            <a:ext cx="8839200" cy="1938992"/>
          </a:xfrm>
          <a:prstGeom prst="rect">
            <a:avLst/>
          </a:prstGeom>
          <a:solidFill>
            <a:schemeClr val="accent4">
              <a:lumMod val="40000"/>
              <a:lumOff val="60000"/>
            </a:schemeClr>
          </a:solidFill>
        </p:spPr>
        <p:txBody>
          <a:bodyPr wrap="square">
            <a:spAutoFit/>
          </a:bodyPr>
          <a:lstStyle/>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auto_increment_increment</a:t>
            </a:r>
            <a:r>
              <a:rPr lang="en-IN" sz="2000" dirty="0">
                <a:latin typeface="Calibri" panose="020F0502020204030204" pitchFamily="34" charset="0"/>
                <a:cs typeface="Calibri" panose="020F0502020204030204" pitchFamily="34" charset="0"/>
              </a:rPr>
              <a:t> – is the incremental value, controls the interval between successive column values</a:t>
            </a:r>
            <a:r>
              <a:rPr lang="en-IN" sz="2000"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IN"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auto_increment_offset</a:t>
            </a:r>
            <a:r>
              <a:rPr lang="en-IN" sz="2000" dirty="0">
                <a:latin typeface="Calibri" panose="020F0502020204030204" pitchFamily="34" charset="0"/>
                <a:cs typeface="Calibri" panose="020F0502020204030204" pitchFamily="34" charset="0"/>
              </a:rPr>
              <a:t> – determines the starting value for the AUTO_INCREMENT field; this value is used for the first record inserted into the table.</a:t>
            </a:r>
            <a:endParaRPr lang="en-IN" sz="2000" dirty="0" smtClean="0">
              <a:latin typeface="Calibri" panose="020F0502020204030204" pitchFamily="34" charset="0"/>
              <a:cs typeface="Calibri" panose="020F0502020204030204" pitchFamily="34" charset="0"/>
            </a:endParaRPr>
          </a:p>
        </p:txBody>
      </p:sp>
      <p:sp>
        <p:nvSpPr>
          <p:cNvPr id="6" name="Rectangle 5"/>
          <p:cNvSpPr/>
          <p:nvPr/>
        </p:nvSpPr>
        <p:spPr>
          <a:xfrm>
            <a:off x="128649" y="3154617"/>
            <a:ext cx="8839200" cy="1015663"/>
          </a:xfrm>
          <a:prstGeom prst="rect">
            <a:avLst/>
          </a:prstGeom>
          <a:noFill/>
        </p:spPr>
        <p:txBody>
          <a:bodyPr wrap="square">
            <a:spAutoFit/>
          </a:bodyPr>
          <a:lstStyle/>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auto_increment_offset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5</a:t>
            </a:r>
            <a:endParaRPr lang="en-IN" sz="2000" dirty="0" smtClean="0">
              <a:solidFill>
                <a:srgbClr val="0089A4"/>
              </a:solidFill>
            </a:endParaRPr>
          </a:p>
          <a:p>
            <a:endParaRPr lang="en-IN" sz="2000" dirty="0">
              <a:solidFill>
                <a:srgbClr val="0089A4"/>
              </a:solidFill>
            </a:endParaRPr>
          </a:p>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auto_increment_increment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10</a:t>
            </a:r>
            <a:endParaRPr lang="en-IN" sz="2000" dirty="0">
              <a:solidFill>
                <a:srgbClr val="0089A4"/>
              </a:solidFill>
            </a:endParaRPr>
          </a:p>
        </p:txBody>
      </p:sp>
      <p:sp>
        <p:nvSpPr>
          <p:cNvPr id="2" name="Rectangle 1"/>
          <p:cNvSpPr/>
          <p:nvPr/>
        </p:nvSpPr>
        <p:spPr>
          <a:xfrm>
            <a:off x="152400" y="4876800"/>
            <a:ext cx="5051768" cy="369332"/>
          </a:xfrm>
          <a:prstGeom prst="rect">
            <a:avLst/>
          </a:prstGeom>
        </p:spPr>
        <p:txBody>
          <a:bodyPr wrap="none">
            <a:spAutoFit/>
          </a:bodyPr>
          <a:lstStyle/>
          <a:p>
            <a:r>
              <a:rPr lang="en-IN" dirty="0">
                <a:solidFill>
                  <a:srgbClr val="0077AA"/>
                </a:solidFill>
                <a:latin typeface="Liberation Mono"/>
              </a:rPr>
              <a:t>ALTER</a:t>
            </a:r>
            <a:r>
              <a:rPr lang="en-IN" dirty="0" smtClean="0">
                <a:latin typeface="Liberation Mono"/>
                <a:cs typeface="Arial" panose="020B0604020202020204" pitchFamily="34" charset="0"/>
              </a:rPr>
              <a:t> </a:t>
            </a:r>
            <a:r>
              <a:rPr lang="en-IN" dirty="0">
                <a:solidFill>
                  <a:srgbClr val="0077AA"/>
                </a:solidFill>
                <a:latin typeface="Liberation Mono"/>
              </a:rPr>
              <a:t>TABLE</a:t>
            </a:r>
            <a:r>
              <a:rPr lang="en-IN" dirty="0" smtClean="0">
                <a:latin typeface="Liberation Mono"/>
                <a:cs typeface="Arial" panose="020B0604020202020204" pitchFamily="34" charset="0"/>
              </a:rPr>
              <a:t> TEMP </a:t>
            </a:r>
            <a:r>
              <a:rPr lang="en-IN" dirty="0" smtClean="0">
                <a:solidFill>
                  <a:srgbClr val="E0D612"/>
                </a:solidFill>
                <a:latin typeface="Liberation Mono"/>
                <a:cs typeface="Arial" panose="020B0604020202020204" pitchFamily="34" charset="0"/>
              </a:rPr>
              <a:t>AUTO_INCREMENT</a:t>
            </a:r>
            <a:r>
              <a:rPr lang="en-IN" dirty="0" smtClean="0">
                <a:latin typeface="Liberation Mono"/>
                <a:cs typeface="Arial" panose="020B0604020202020204" pitchFamily="34" charset="0"/>
              </a:rPr>
              <a:t> </a:t>
            </a:r>
            <a:r>
              <a:rPr lang="en-IN" dirty="0" smtClean="0">
                <a:solidFill>
                  <a:schemeClr val="accent5">
                    <a:lumMod val="75000"/>
                  </a:schemeClr>
                </a:solidFill>
                <a:latin typeface="Liberation Mono"/>
                <a:cs typeface="Arial" panose="020B0604020202020204" pitchFamily="34" charset="0"/>
              </a:rPr>
              <a:t>=</a:t>
            </a:r>
            <a:r>
              <a:rPr lang="en-IN" dirty="0" smtClean="0">
                <a:latin typeface="Liberation Mono"/>
                <a:cs typeface="Arial" panose="020B0604020202020204" pitchFamily="34" charset="0"/>
              </a:rPr>
              <a:t> </a:t>
            </a:r>
            <a:r>
              <a:rPr lang="en-IN" dirty="0" smtClean="0">
                <a:solidFill>
                  <a:srgbClr val="92D050"/>
                </a:solidFill>
                <a:latin typeface="Liberation Mono"/>
                <a:cs typeface="Arial" panose="020B0604020202020204" pitchFamily="34" charset="0"/>
              </a:rPr>
              <a:t>0</a:t>
            </a:r>
            <a:r>
              <a:rPr lang="en-IN" dirty="0" smtClean="0">
                <a:latin typeface="Liberation Mono"/>
                <a:cs typeface="Arial" panose="020B0604020202020204" pitchFamily="34"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2756406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5562600" y="2895600"/>
            <a:ext cx="3276600" cy="3290658"/>
            <a:chOff x="5564023" y="2715357"/>
            <a:chExt cx="3642125" cy="381156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4023" y="3324100"/>
              <a:ext cx="3427577" cy="3202817"/>
            </a:xfrm>
            <a:prstGeom prst="rect">
              <a:avLst/>
            </a:prstGeom>
          </p:spPr>
        </p:pic>
        <p:cxnSp>
          <p:nvCxnSpPr>
            <p:cNvPr id="9" name="Elbow Connector 8"/>
            <p:cNvCxnSpPr/>
            <p:nvPr/>
          </p:nvCxnSpPr>
          <p:spPr>
            <a:xfrm rot="10800000" flipV="1">
              <a:off x="7277813" y="2908164"/>
              <a:ext cx="1027989" cy="507111"/>
            </a:xfrm>
            <a:prstGeom prst="bentConnector2">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242718" y="2715357"/>
              <a:ext cx="761747" cy="369332"/>
            </a:xfrm>
            <a:prstGeom prst="rect">
              <a:avLst/>
            </a:prstGeom>
            <a:noFill/>
          </p:spPr>
          <p:txBody>
            <a:bodyPr wrap="none" rtlCol="0">
              <a:spAutoFit/>
            </a:bodyPr>
            <a:lstStyle/>
            <a:p>
              <a:r>
                <a:rPr lang="en-IN" dirty="0" smtClean="0"/>
                <a:t>Entity</a:t>
              </a:r>
              <a:endParaRPr lang="en-IN" dirty="0"/>
            </a:p>
          </p:txBody>
        </p:sp>
        <p:cxnSp>
          <p:nvCxnSpPr>
            <p:cNvPr id="12" name="Elbow Connector 11"/>
            <p:cNvCxnSpPr/>
            <p:nvPr/>
          </p:nvCxnSpPr>
          <p:spPr>
            <a:xfrm rot="16200000" flipH="1" flipV="1">
              <a:off x="7931809" y="3590999"/>
              <a:ext cx="508183" cy="996619"/>
            </a:xfrm>
            <a:prstGeom prst="bentConnector4">
              <a:avLst>
                <a:gd name="adj1" fmla="val -44984"/>
                <a:gd name="adj2" fmla="val 76185"/>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162272" y="3821668"/>
              <a:ext cx="1043876" cy="369332"/>
            </a:xfrm>
            <a:prstGeom prst="rect">
              <a:avLst/>
            </a:prstGeom>
            <a:noFill/>
          </p:spPr>
          <p:txBody>
            <a:bodyPr wrap="none" rtlCol="0">
              <a:spAutoFit/>
            </a:bodyPr>
            <a:lstStyle/>
            <a:p>
              <a:r>
                <a:rPr lang="en-IN" dirty="0" smtClean="0"/>
                <a:t>Attribute</a:t>
              </a:r>
              <a:endParaRPr lang="en-IN" dirty="0"/>
            </a:p>
          </p:txBody>
        </p:sp>
      </p:grpSp>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an 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76200" y="228600"/>
            <a:ext cx="8991600" cy="1538883"/>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When you are designing attributes for your entities, you will sometimes find that an attribute does not have a value for every instance of the entity. </a:t>
            </a:r>
            <a:r>
              <a:rPr lang="en-IN" dirty="0" smtClean="0">
                <a:solidFill>
                  <a:schemeClr val="accent6">
                    <a:lumMod val="75000"/>
                  </a:schemeClr>
                </a:solidFill>
                <a:latin typeface="Arial" panose="020B0604020202020204" pitchFamily="34" charset="0"/>
                <a:cs typeface="Arial" panose="020B0604020202020204" pitchFamily="34" charset="0"/>
              </a:rPr>
              <a:t>For </a:t>
            </a:r>
            <a:r>
              <a:rPr lang="en-IN" dirty="0">
                <a:solidFill>
                  <a:schemeClr val="accent6">
                    <a:lumMod val="75000"/>
                  </a:schemeClr>
                </a:solidFill>
                <a:latin typeface="Arial" panose="020B0604020202020204" pitchFamily="34" charset="0"/>
                <a:cs typeface="Arial" panose="020B0604020202020204" pitchFamily="34" charset="0"/>
              </a:rPr>
              <a:t>example, you might want an attribute for a person's middle name, but you can't require a value because some people have no middle name</a:t>
            </a:r>
            <a:r>
              <a:rPr lang="en-IN" i="1" dirty="0">
                <a:solidFill>
                  <a:srgbClr val="D9DD21"/>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For these occasions, you can define the attribute so that it can contain null values.</a:t>
            </a:r>
            <a:endParaRPr lang="en-IN" i="1" dirty="0">
              <a:solidFill>
                <a:srgbClr val="D9DD21"/>
              </a:solidFill>
              <a:latin typeface="Arial" panose="020B0604020202020204" pitchFamily="34" charset="0"/>
              <a:cs typeface="Arial" panose="020B0604020202020204" pitchFamily="34" charset="0"/>
            </a:endParaRPr>
          </a:p>
        </p:txBody>
      </p:sp>
      <p:sp>
        <p:nvSpPr>
          <p:cNvPr id="5" name="Rectangle 4"/>
          <p:cNvSpPr/>
          <p:nvPr/>
        </p:nvSpPr>
        <p:spPr>
          <a:xfrm>
            <a:off x="76200" y="3544431"/>
            <a:ext cx="5562600" cy="2123658"/>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In some cases, you might not want a specific attribute to contain a null value, but you don't want to require that the user or program always provide a value. In this case, a default value might be appropriate</a:t>
            </a:r>
            <a:r>
              <a:rPr lang="en-IN" dirty="0" smtClean="0">
                <a:solidFill>
                  <a:schemeClr val="accent6">
                    <a:lumMod val="75000"/>
                  </a:schemeClr>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A default value is a value that applies to an attribute if no other valid value is available.</a:t>
            </a:r>
          </a:p>
        </p:txBody>
      </p:sp>
    </p:spTree>
    <p:extLst>
      <p:ext uri="{BB962C8B-B14F-4D97-AF65-F5344CB8AC3E}">
        <p14:creationId xmlns:p14="http://schemas.microsoft.com/office/powerpoint/2010/main" val="2234012022"/>
      </p:ext>
    </p:extLst>
  </p:cSld>
  <p:clrMapOvr>
    <a:masterClrMapping/>
  </p:clrMapOvr>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1200329"/>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affects handling of </a:t>
            </a:r>
            <a:r>
              <a:rPr lang="en-IN" i="1" dirty="0">
                <a:latin typeface="Arial" panose="020B0604020202020204" pitchFamily="34" charset="0"/>
                <a:cs typeface="Arial" panose="020B0604020202020204" pitchFamily="34" charset="0"/>
              </a:rPr>
              <a:t>AUTO_INCREMENT</a:t>
            </a:r>
            <a:r>
              <a:rPr lang="en-IN" dirty="0">
                <a:latin typeface="Arial" panose="020B0604020202020204" pitchFamily="34" charset="0"/>
                <a:cs typeface="Arial" panose="020B0604020202020204" pitchFamily="34" charset="0"/>
              </a:rPr>
              <a:t> columns. Normally, you generate the next sequence number for the column by inserting either NULL or 0 into it. </a:t>
            </a:r>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suppresses this behaviour for 0 so that only NULL generates the next sequence number.</a:t>
            </a:r>
          </a:p>
        </p:txBody>
      </p:sp>
      <p:sp>
        <p:nvSpPr>
          <p:cNvPr id="5" name="Rectangle 4"/>
          <p:cNvSpPr/>
          <p:nvPr/>
        </p:nvSpPr>
        <p:spPr>
          <a:xfrm>
            <a:off x="152400" y="2429470"/>
            <a:ext cx="8839200" cy="830997"/>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r>
              <a:rPr lang="en-IN" sz="1600" i="1" dirty="0" smtClean="0">
                <a:solidFill>
                  <a:srgbClr val="0070C0"/>
                </a:solidFill>
                <a:latin typeface="Arial" panose="020B0604020202020204" pitchFamily="34" charset="0"/>
                <a:cs typeface="Arial" panose="020B0604020202020204" pitchFamily="34" charset="0"/>
              </a:rPr>
              <a:t>'NO_AUTO_VALUE_ON_ZERO';</a:t>
            </a:r>
          </a:p>
        </p:txBody>
      </p:sp>
    </p:spTree>
    <p:extLst>
      <p:ext uri="{BB962C8B-B14F-4D97-AF65-F5344CB8AC3E}">
        <p14:creationId xmlns:p14="http://schemas.microsoft.com/office/powerpoint/2010/main" val="1052058271"/>
      </p:ext>
    </p:extLst>
  </p:cSld>
  <p:clrMapOvr>
    <a:masterClrMapping/>
  </p:clrMapOvr>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803737"/>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6" name="Rectangle 5"/>
          <p:cNvSpPr/>
          <p:nvPr/>
        </p:nvSpPr>
        <p:spPr>
          <a:xfrm>
            <a:off x="110065" y="2667000"/>
            <a:ext cx="8881533" cy="1477328"/>
          </a:xfrm>
          <a:prstGeom prst="rect">
            <a:avLst/>
          </a:prstGeom>
        </p:spPr>
        <p:txBody>
          <a:bodyPr wrap="square">
            <a:spAutoFit/>
          </a:bodyPr>
          <a:lstStyle/>
          <a:p>
            <a:pPr marL="285750" indent="-285750">
              <a:buFont typeface="Arial" panose="020B0604020202020204" pitchFamily="34" charset="0"/>
              <a:buChar char="•"/>
            </a:pPr>
            <a:r>
              <a:rPr lang="en-IN" b="1" dirty="0"/>
              <a:t>VIRTUAL</a:t>
            </a:r>
            <a:r>
              <a:rPr lang="en-IN" dirty="0"/>
              <a:t>: Column values are not stored, but are evaluated when rows are read, immediately after any BEFORE triggers. A virtual column takes no storage</a:t>
            </a:r>
            <a:r>
              <a:rPr lang="en-IN" dirty="0" smtClean="0"/>
              <a:t>.</a:t>
            </a:r>
          </a:p>
          <a:p>
            <a:endParaRPr lang="en-IN" dirty="0"/>
          </a:p>
          <a:p>
            <a:pPr marL="285750" indent="-285750">
              <a:buFont typeface="Arial" panose="020B0604020202020204" pitchFamily="34" charset="0"/>
              <a:buChar char="•"/>
            </a:pPr>
            <a:r>
              <a:rPr lang="en-IN" b="1" dirty="0"/>
              <a:t>STORED</a:t>
            </a:r>
            <a:r>
              <a:rPr lang="en-IN" dirty="0"/>
              <a:t>: Column values are evaluated and stored when rows are inserted or updated. A stored column does require storage space and can be indexed.</a:t>
            </a:r>
          </a:p>
        </p:txBody>
      </p:sp>
      <p:sp>
        <p:nvSpPr>
          <p:cNvPr id="9" name="Rectangle 8"/>
          <p:cNvSpPr/>
          <p:nvPr/>
        </p:nvSpPr>
        <p:spPr>
          <a:xfrm>
            <a:off x="152400" y="4876800"/>
            <a:ext cx="8839198" cy="1200329"/>
          </a:xfrm>
          <a:prstGeom prst="rect">
            <a:avLst/>
          </a:prstGeom>
        </p:spPr>
        <p:txBody>
          <a:bodyPr wrap="square">
            <a:spAutoFit/>
          </a:bodyPr>
          <a:lstStyle/>
          <a:p>
            <a:r>
              <a:rPr lang="en-IN" dirty="0">
                <a:solidFill>
                  <a:srgbClr val="0077AA"/>
                </a:solidFill>
                <a:latin typeface="Liberation Mono"/>
              </a:rPr>
              <a:t>CREATE</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triangle </a:t>
            </a:r>
            <a:r>
              <a:rPr lang="en-IN" dirty="0" smtClean="0">
                <a:solidFill>
                  <a:srgbClr val="999999"/>
                </a:solidFill>
                <a:latin typeface="Liberation Mono"/>
              </a:rPr>
              <a:t>(</a:t>
            </a:r>
          </a:p>
          <a:p>
            <a:r>
              <a:rPr lang="en-IN" dirty="0" smtClean="0">
                <a:solidFill>
                  <a:srgbClr val="000000"/>
                </a:solidFill>
                <a:latin typeface="Liberation Mono"/>
              </a:rPr>
              <a:t>sidea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sideb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sidec </a:t>
            </a:r>
            <a:r>
              <a:rPr lang="en-IN" dirty="0">
                <a:solidFill>
                  <a:srgbClr val="834689"/>
                </a:solidFill>
                <a:latin typeface="Liberation Mono"/>
              </a:rPr>
              <a:t>DOUBLE</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dirty="0">
                <a:solidFill>
                  <a:srgbClr val="DD4A68"/>
                </a:solidFill>
                <a:latin typeface="Liberation Mono"/>
              </a:rPr>
              <a:t>SQRT</a:t>
            </a:r>
            <a:r>
              <a:rPr lang="en-IN" dirty="0">
                <a:solidFill>
                  <a:srgbClr val="999999"/>
                </a:solidFill>
                <a:latin typeface="Liberation Mono"/>
              </a:rPr>
              <a:t>(</a:t>
            </a:r>
            <a:r>
              <a:rPr lang="en-IN" dirty="0">
                <a:solidFill>
                  <a:srgbClr val="000000"/>
                </a:solidFill>
                <a:latin typeface="Liberation Mono"/>
              </a:rPr>
              <a:t>sidea </a:t>
            </a:r>
            <a:r>
              <a:rPr lang="en-IN" dirty="0">
                <a:solidFill>
                  <a:srgbClr val="A67F59"/>
                </a:solidFill>
                <a:latin typeface="Liberation Mono"/>
              </a:rPr>
              <a:t>*</a:t>
            </a:r>
            <a:r>
              <a:rPr lang="en-IN" dirty="0">
                <a:solidFill>
                  <a:srgbClr val="000000"/>
                </a:solidFill>
                <a:latin typeface="Liberation Mono"/>
              </a:rPr>
              <a:t> sidea </a:t>
            </a:r>
            <a:r>
              <a:rPr lang="en-IN" dirty="0">
                <a:solidFill>
                  <a:srgbClr val="A67F59"/>
                </a:solidFill>
                <a:latin typeface="Liberation Mono"/>
              </a:rPr>
              <a:t>+</a:t>
            </a:r>
            <a:r>
              <a:rPr lang="en-IN" dirty="0">
                <a:solidFill>
                  <a:srgbClr val="000000"/>
                </a:solidFill>
                <a:latin typeface="Liberation Mono"/>
              </a:rPr>
              <a:t> sideb </a:t>
            </a:r>
            <a:r>
              <a:rPr lang="en-IN" dirty="0">
                <a:solidFill>
                  <a:srgbClr val="A67F59"/>
                </a:solidFill>
                <a:latin typeface="Liberation Mono"/>
              </a:rPr>
              <a:t>*</a:t>
            </a:r>
            <a:r>
              <a:rPr lang="en-IN" dirty="0">
                <a:solidFill>
                  <a:srgbClr val="000000"/>
                </a:solidFill>
                <a:latin typeface="Liberation Mono"/>
              </a:rPr>
              <a:t> sideb</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endParaRPr lang="en-IN" dirty="0"/>
          </a:p>
        </p:txBody>
      </p:sp>
      <p:sp>
        <p:nvSpPr>
          <p:cNvPr id="11" name="Rectangle 10"/>
          <p:cNvSpPr/>
          <p:nvPr/>
        </p:nvSpPr>
        <p:spPr>
          <a:xfrm>
            <a:off x="162277" y="4386660"/>
            <a:ext cx="8819443" cy="400110"/>
          </a:xfrm>
          <a:prstGeom prst="rect">
            <a:avLst/>
          </a:prstGeom>
        </p:spPr>
        <p:txBody>
          <a:bodyPr wrap="square">
            <a:spAutoFit/>
          </a:bodyPr>
          <a:lstStyle/>
          <a:p>
            <a:r>
              <a:rPr lang="en-IN" sz="2000" dirty="0" smtClean="0">
                <a:solidFill>
                  <a:srgbClr val="669900"/>
                </a:solidFill>
                <a:latin typeface="Liberation Mono"/>
              </a:rPr>
              <a:t>Note: The</a:t>
            </a:r>
            <a:r>
              <a:rPr lang="en-IN" sz="2000" dirty="0" smtClean="0">
                <a:latin typeface="Liberation Mono"/>
              </a:rPr>
              <a:t> </a:t>
            </a:r>
            <a:r>
              <a:rPr lang="en-IN" sz="2000" dirty="0">
                <a:solidFill>
                  <a:srgbClr val="669900"/>
                </a:solidFill>
                <a:latin typeface="Liberation Mono"/>
              </a:rPr>
              <a:t>default</a:t>
            </a:r>
            <a:r>
              <a:rPr lang="en-IN" sz="2000" dirty="0">
                <a:latin typeface="Liberation Mono"/>
              </a:rPr>
              <a:t> </a:t>
            </a:r>
            <a:r>
              <a:rPr lang="en-IN" sz="2000" dirty="0">
                <a:solidFill>
                  <a:srgbClr val="669900"/>
                </a:solidFill>
                <a:latin typeface="Liberation Mono"/>
              </a:rPr>
              <a:t>is VIRTUAL if neither keyword is specified.</a:t>
            </a:r>
          </a:p>
        </p:txBody>
      </p:sp>
    </p:spTree>
    <p:extLst>
      <p:ext uri="{BB962C8B-B14F-4D97-AF65-F5344CB8AC3E}">
        <p14:creationId xmlns:p14="http://schemas.microsoft.com/office/powerpoint/2010/main" val="560504821"/>
      </p:ext>
    </p:extLst>
  </p:cSld>
  <p:clrMapOvr>
    <a:masterClrMapping/>
  </p:clrMapOvr>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905000"/>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8" name="Rectangle 7"/>
          <p:cNvSpPr/>
          <p:nvPr/>
        </p:nvSpPr>
        <p:spPr>
          <a:xfrm>
            <a:off x="228600" y="2887288"/>
            <a:ext cx="6172200" cy="646331"/>
          </a:xfrm>
          <a:prstGeom prst="rect">
            <a:avLst/>
          </a:prstGeom>
          <a:solidFill>
            <a:schemeClr val="tx1"/>
          </a:solidFill>
        </p:spPr>
        <p:txBody>
          <a:bodyPr wrap="square">
            <a:spAutoFit/>
          </a:bodyPr>
          <a:lstStyle/>
          <a:p>
            <a:r>
              <a:rPr lang="en-IN" i="1" dirty="0">
                <a:solidFill>
                  <a:srgbClr val="CFFF21"/>
                </a:solidFill>
              </a:rPr>
              <a:t>Triggers cannot use NEW.col_name or use OLD.col_name to refer to generated columns.</a:t>
            </a:r>
          </a:p>
        </p:txBody>
      </p:sp>
      <p:sp>
        <p:nvSpPr>
          <p:cNvPr id="5" name="Rectangle 4"/>
          <p:cNvSpPr/>
          <p:nvPr/>
        </p:nvSpPr>
        <p:spPr>
          <a:xfrm>
            <a:off x="166255" y="3885411"/>
            <a:ext cx="8828313" cy="1477328"/>
          </a:xfrm>
          <a:prstGeom prst="rect">
            <a:avLst/>
          </a:prstGeom>
        </p:spPr>
        <p:txBody>
          <a:bodyPr wrap="square">
            <a:spAutoFit/>
          </a:bodyPr>
          <a:lstStyle/>
          <a:p>
            <a:r>
              <a:rPr lang="en-IN" b="1" dirty="0" smtClean="0"/>
              <a:t>CREATE </a:t>
            </a:r>
            <a:r>
              <a:rPr lang="en-IN" b="1" dirty="0"/>
              <a:t>TABLE ... LIKE</a:t>
            </a:r>
            <a:r>
              <a:rPr lang="en-IN" dirty="0"/>
              <a:t>, the destination table </a:t>
            </a:r>
            <a:r>
              <a:rPr lang="en-IN" i="1" dirty="0">
                <a:solidFill>
                  <a:srgbClr val="0089A4"/>
                </a:solidFill>
              </a:rPr>
              <a:t>preserves generated column information</a:t>
            </a:r>
            <a:r>
              <a:rPr lang="en-IN" dirty="0"/>
              <a:t> from the original table.</a:t>
            </a:r>
          </a:p>
          <a:p>
            <a:endParaRPr lang="en-IN" dirty="0" smtClean="0"/>
          </a:p>
          <a:p>
            <a:r>
              <a:rPr lang="en-IN" b="1" dirty="0" smtClean="0"/>
              <a:t>CREATE </a:t>
            </a:r>
            <a:r>
              <a:rPr lang="en-IN" b="1" dirty="0"/>
              <a:t>TABLE ... SELECT</a:t>
            </a:r>
            <a:r>
              <a:rPr lang="en-IN" dirty="0"/>
              <a:t>, the destination table </a:t>
            </a:r>
            <a:r>
              <a:rPr lang="en-IN" i="1" dirty="0">
                <a:solidFill>
                  <a:srgbClr val="0089A4"/>
                </a:solidFill>
              </a:rPr>
              <a:t>does not preserves generated column information</a:t>
            </a:r>
            <a:r>
              <a:rPr lang="en-IN" dirty="0"/>
              <a:t> from the original table.</a:t>
            </a:r>
          </a:p>
        </p:txBody>
      </p:sp>
    </p:spTree>
    <p:extLst>
      <p:ext uri="{BB962C8B-B14F-4D97-AF65-F5344CB8AC3E}">
        <p14:creationId xmlns:p14="http://schemas.microsoft.com/office/powerpoint/2010/main" val="2964029205"/>
      </p:ext>
    </p:extLst>
  </p:cSld>
  <p:clrMapOvr>
    <a:masterClrMapping/>
  </p:clrMapOvr>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zerofill column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28649" y="880408"/>
            <a:ext cx="8839200" cy="1015663"/>
          </a:xfrm>
          <a:prstGeom prst="rect">
            <a:avLst/>
          </a:prstGeom>
          <a:solidFill>
            <a:schemeClr val="accent4">
              <a:lumMod val="40000"/>
              <a:lumOff val="60000"/>
            </a:schemeClr>
          </a:solidFill>
        </p:spPr>
        <p:txBody>
          <a:bodyPr wrap="square">
            <a:spAutoFit/>
          </a:bodyPr>
          <a:lstStyle/>
          <a:p>
            <a:pPr algn="just"/>
            <a:r>
              <a:rPr lang="en-IN" sz="2000" dirty="0"/>
              <a:t>When you select a column with type ZEROFILL it pads the displayed value of the field with zeros up to the display width specified in the column definition. Values longer than the display width are not truncated.</a:t>
            </a:r>
            <a:endParaRPr lang="en-IN" sz="2000" dirty="0" smtClean="0">
              <a:latin typeface="Calibri" panose="020F0502020204030204" pitchFamily="34" charset="0"/>
              <a:cs typeface="Calibri" panose="020F0502020204030204" pitchFamily="34" charset="0"/>
            </a:endParaRPr>
          </a:p>
        </p:txBody>
      </p:sp>
      <p:sp>
        <p:nvSpPr>
          <p:cNvPr id="3" name="Rectangle 2"/>
          <p:cNvSpPr/>
          <p:nvPr/>
        </p:nvSpPr>
        <p:spPr>
          <a:xfrm>
            <a:off x="128649" y="3581400"/>
            <a:ext cx="8839200" cy="1754326"/>
          </a:xfrm>
          <a:prstGeom prst="rect">
            <a:avLst/>
          </a:prstGeom>
        </p:spPr>
        <p:txBody>
          <a:bodyPr wrap="square">
            <a:spAutoFit/>
          </a:bodyPr>
          <a:lstStyle/>
          <a:p>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(x </a:t>
            </a:r>
            <a:r>
              <a:rPr lang="en-IN" dirty="0">
                <a:solidFill>
                  <a:srgbClr val="834689"/>
                </a:solidFill>
                <a:latin typeface="Liberation Mono"/>
              </a:rPr>
              <a:t>INT(8) </a:t>
            </a:r>
            <a:r>
              <a:rPr lang="en-IN" dirty="0">
                <a:solidFill>
                  <a:srgbClr val="DD4A68"/>
                </a:solidFill>
                <a:latin typeface="Liberation Mono"/>
              </a:rPr>
              <a:t>ZEROFILL</a:t>
            </a:r>
            <a:r>
              <a:rPr lang="en-IN" dirty="0">
                <a:latin typeface="Liberation Mono"/>
              </a:rPr>
              <a:t> NOT NULL, y </a:t>
            </a:r>
            <a:r>
              <a:rPr lang="en-IN" dirty="0">
                <a:solidFill>
                  <a:srgbClr val="834689"/>
                </a:solidFill>
                <a:latin typeface="Liberation Mono"/>
              </a:rPr>
              <a:t>INT(8)</a:t>
            </a:r>
            <a:r>
              <a:rPr lang="en-IN" dirty="0">
                <a:latin typeface="Liberation Mono"/>
              </a:rPr>
              <a:t> NOT NULL);</a:t>
            </a:r>
          </a:p>
          <a:p>
            <a:endParaRPr lang="en-IN" dirty="0" smtClean="0">
              <a:solidFill>
                <a:srgbClr val="0077AA"/>
              </a:solidFill>
              <a:latin typeface="Liberation Mono"/>
            </a:endParaRPr>
          </a:p>
          <a:p>
            <a:r>
              <a:rPr lang="en-IN" dirty="0" smtClean="0">
                <a:solidFill>
                  <a:srgbClr val="0077AA"/>
                </a:solidFill>
                <a:latin typeface="Liberation Mono"/>
              </a:rPr>
              <a:t>INSERT</a:t>
            </a:r>
            <a:r>
              <a:rPr lang="en-IN" dirty="0" smtClean="0">
                <a:latin typeface="Liberation Mono"/>
              </a:rPr>
              <a:t> </a:t>
            </a:r>
            <a:r>
              <a:rPr lang="en-IN" dirty="0">
                <a:solidFill>
                  <a:srgbClr val="0077AA"/>
                </a:solidFill>
                <a:latin typeface="Liberation Mono"/>
              </a:rPr>
              <a:t>INTO</a:t>
            </a:r>
            <a:r>
              <a:rPr lang="en-IN" dirty="0">
                <a:latin typeface="Liberation Mono"/>
              </a:rPr>
              <a:t> TEMP (x, y) </a:t>
            </a:r>
            <a:r>
              <a:rPr lang="en-IN" dirty="0">
                <a:solidFill>
                  <a:srgbClr val="0077AA"/>
                </a:solidFill>
                <a:latin typeface="Liberation Mono"/>
              </a:rPr>
              <a:t>VALUES</a:t>
            </a:r>
            <a:r>
              <a:rPr lang="en-IN" dirty="0">
                <a:latin typeface="Liberation Mono"/>
              </a:rPr>
              <a:t> (1, 1), (12, 12), (123, 123), (123456789, 123456789);</a:t>
            </a:r>
          </a:p>
          <a:p>
            <a:endParaRPr lang="en-IN" dirty="0" smtClean="0">
              <a:solidFill>
                <a:srgbClr val="0077AA"/>
              </a:solidFill>
              <a:latin typeface="Liberation Mono"/>
            </a:endParaRPr>
          </a:p>
          <a:p>
            <a:r>
              <a:rPr lang="en-IN" dirty="0" smtClean="0">
                <a:solidFill>
                  <a:srgbClr val="0077AA"/>
                </a:solidFill>
                <a:latin typeface="Liberation Mono"/>
              </a:rPr>
              <a:t>SELECT</a:t>
            </a:r>
            <a:r>
              <a:rPr lang="en-IN" dirty="0" smtClean="0">
                <a:latin typeface="Liberation Mono"/>
              </a:rPr>
              <a:t> </a:t>
            </a:r>
            <a:r>
              <a:rPr lang="en-IN" dirty="0">
                <a:latin typeface="Liberation Mono"/>
              </a:rPr>
              <a:t>x, y </a:t>
            </a:r>
            <a:r>
              <a:rPr lang="en-IN" dirty="0">
                <a:solidFill>
                  <a:srgbClr val="0077AA"/>
                </a:solidFill>
                <a:latin typeface="Liberation Mono"/>
              </a:rPr>
              <a:t>FROM</a:t>
            </a:r>
            <a:r>
              <a:rPr lang="en-IN" dirty="0">
                <a:latin typeface="Liberation Mono"/>
              </a:rPr>
              <a:t> TEMP </a:t>
            </a:r>
            <a:r>
              <a:rPr lang="en-IN" dirty="0" smtClean="0">
                <a:latin typeface="Liberation Mono"/>
              </a:rPr>
              <a:t>;</a:t>
            </a:r>
            <a:endParaRPr lang="en-IN" dirty="0">
              <a:latin typeface="Liberation Mono"/>
            </a:endParaRPr>
          </a:p>
        </p:txBody>
      </p:sp>
      <p:sp>
        <p:nvSpPr>
          <p:cNvPr id="8" name="Rectangle 7"/>
          <p:cNvSpPr/>
          <p:nvPr/>
        </p:nvSpPr>
        <p:spPr>
          <a:xfrm>
            <a:off x="141348" y="2020922"/>
            <a:ext cx="6716651" cy="1015663"/>
          </a:xfrm>
          <a:prstGeom prst="rect">
            <a:avLst/>
          </a:prstGeom>
          <a:solidFill>
            <a:schemeClr val="tx1"/>
          </a:solidFill>
        </p:spPr>
        <p:txBody>
          <a:bodyPr wrap="square">
            <a:spAutoFit/>
          </a:bodyPr>
          <a:lstStyle/>
          <a:p>
            <a:r>
              <a:rPr lang="en-IN" sz="2000" i="1" dirty="0">
                <a:solidFill>
                  <a:srgbClr val="CFFF21"/>
                </a:solidFill>
              </a:rPr>
              <a:t>If you specify ZEROFILL for a numeric column, MySQL automatically adds the UNSIGNED attribute to the column.</a:t>
            </a:r>
          </a:p>
        </p:txBody>
      </p:sp>
    </p:spTree>
    <p:extLst>
      <p:ext uri="{BB962C8B-B14F-4D97-AF65-F5344CB8AC3E}">
        <p14:creationId xmlns:p14="http://schemas.microsoft.com/office/powerpoint/2010/main" val="468722535"/>
      </p:ext>
    </p:extLst>
  </p:cSld>
  <p:clrMapOvr>
    <a:masterClrMapping/>
  </p:clrMapOvr>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ALTER TABLE</a:t>
            </a:r>
          </a:p>
        </p:txBody>
      </p:sp>
    </p:spTree>
    <p:extLst>
      <p:ext uri="{BB962C8B-B14F-4D97-AF65-F5344CB8AC3E}">
        <p14:creationId xmlns:p14="http://schemas.microsoft.com/office/powerpoint/2010/main" val="3510893457"/>
      </p:ext>
    </p:extLst>
  </p:cSld>
  <p:clrMapOvr>
    <a:masterClrMapping/>
  </p:clrMapOvr>
  <p:timing>
    <p:tnLst>
      <p:par>
        <p:cTn id="1" dur="indefinite" restart="never" nodeType="tmRoot"/>
      </p:par>
    </p:tn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ALTER TABLE changes the structure of a table. For example, you can add or delete columns, create or destroy indexes, change the type of existing columns, or rename columns or the table itself.</a:t>
            </a:r>
          </a:p>
        </p:txBody>
      </p:sp>
      <p:sp>
        <p:nvSpPr>
          <p:cNvPr id="7" name="Rectangle 6"/>
          <p:cNvSpPr/>
          <p:nvPr/>
        </p:nvSpPr>
        <p:spPr>
          <a:xfrm>
            <a:off x="152400" y="1772483"/>
            <a:ext cx="8839200" cy="4247317"/>
          </a:xfrm>
          <a:prstGeom prst="rect">
            <a:avLst/>
          </a:prstGeom>
        </p:spPr>
        <p:txBody>
          <a:bodyPr wrap="square">
            <a:spAutoFit/>
          </a:bodyPr>
          <a:lstStyle/>
          <a:p>
            <a:r>
              <a:rPr lang="en-IN" dirty="0">
                <a:solidFill>
                  <a:srgbClr val="0077AA"/>
                </a:solidFill>
                <a:latin typeface="Liberation Mono"/>
              </a:rPr>
              <a:t>ALTER TABLE tbl_name [alter_specification [, alter_specification] ...]</a:t>
            </a:r>
          </a:p>
          <a:p>
            <a:r>
              <a:rPr lang="en-IN" dirty="0">
                <a:solidFill>
                  <a:srgbClr val="0077AA"/>
                </a:solidFill>
                <a:latin typeface="Liberation Mono"/>
              </a:rPr>
              <a:t>| ADD [COLUMN] col_name column_definition [FIRST | AFTER col_name ]</a:t>
            </a:r>
          </a:p>
          <a:p>
            <a:r>
              <a:rPr lang="en-IN" dirty="0">
                <a:solidFill>
                  <a:srgbClr val="0077AA"/>
                </a:solidFill>
                <a:latin typeface="Liberation Mono"/>
              </a:rPr>
              <a:t>| ADD [COLUMN] (col_name column_definition,...)</a:t>
            </a:r>
          </a:p>
          <a:p>
            <a:r>
              <a:rPr lang="en-IN" dirty="0">
                <a:solidFill>
                  <a:srgbClr val="0077AA"/>
                </a:solidFill>
                <a:latin typeface="Liberation Mono"/>
              </a:rPr>
              <a:t>| ADD {INDEX|KEY} [index_name] (index_col_name,...)</a:t>
            </a:r>
          </a:p>
          <a:p>
            <a:r>
              <a:rPr lang="en-IN" dirty="0">
                <a:solidFill>
                  <a:srgbClr val="0077AA"/>
                </a:solidFill>
                <a:latin typeface="Liberation Mono"/>
              </a:rPr>
              <a:t>| ADD [CONSTRAINT [symbol]] PRIMARY KEY</a:t>
            </a:r>
          </a:p>
          <a:p>
            <a:r>
              <a:rPr lang="en-IN" dirty="0">
                <a:solidFill>
                  <a:srgbClr val="0077AA"/>
                </a:solidFill>
                <a:latin typeface="Liberation Mono"/>
              </a:rPr>
              <a:t>| ADD [CONSTRAINT [symbol]] UNIQUE KEY</a:t>
            </a:r>
          </a:p>
          <a:p>
            <a:r>
              <a:rPr lang="en-IN" dirty="0">
                <a:solidFill>
                  <a:srgbClr val="0077AA"/>
                </a:solidFill>
                <a:latin typeface="Liberation Mono"/>
              </a:rPr>
              <a:t>| ADD [CONSTRAINT [symbol]] FOREIGN KEY reference_definition</a:t>
            </a:r>
          </a:p>
          <a:p>
            <a:r>
              <a:rPr lang="en-IN" dirty="0">
                <a:solidFill>
                  <a:srgbClr val="0077AA"/>
                </a:solidFill>
                <a:latin typeface="Liberation Mono"/>
              </a:rPr>
              <a:t>| CHANGE [COLUMN] old_col_name new_col_name column_definition    </a:t>
            </a:r>
          </a:p>
          <a:p>
            <a:r>
              <a:rPr lang="en-IN" dirty="0">
                <a:solidFill>
                  <a:srgbClr val="0077AA"/>
                </a:solidFill>
                <a:latin typeface="Liberation Mono"/>
              </a:rPr>
              <a:t>  [FIRST|AFTER col_name]</a:t>
            </a:r>
          </a:p>
          <a:p>
            <a:r>
              <a:rPr lang="en-IN" dirty="0">
                <a:solidFill>
                  <a:srgbClr val="0077AA"/>
                </a:solidFill>
                <a:latin typeface="Liberation Mono"/>
              </a:rPr>
              <a:t>| MODIFY [COLUMN] col_name column_definition [FIRST | AFTER col_name]</a:t>
            </a:r>
          </a:p>
          <a:p>
            <a:r>
              <a:rPr lang="en-IN" dirty="0">
                <a:solidFill>
                  <a:srgbClr val="0077AA"/>
                </a:solidFill>
                <a:latin typeface="Liberation Mono"/>
              </a:rPr>
              <a:t>| DROP [COLUMN] col_name</a:t>
            </a:r>
          </a:p>
          <a:p>
            <a:r>
              <a:rPr lang="en-IN" dirty="0">
                <a:solidFill>
                  <a:srgbClr val="0077AA"/>
                </a:solidFill>
                <a:latin typeface="Liberation Mono"/>
              </a:rPr>
              <a:t>| DROP PRIMARY KEY</a:t>
            </a:r>
          </a:p>
          <a:p>
            <a:r>
              <a:rPr lang="en-IN" dirty="0">
                <a:solidFill>
                  <a:srgbClr val="0077AA"/>
                </a:solidFill>
                <a:latin typeface="Liberation Mono"/>
              </a:rPr>
              <a:t>| DROP {INDEX|KEY} index_name</a:t>
            </a:r>
          </a:p>
          <a:p>
            <a:r>
              <a:rPr lang="en-IN" dirty="0">
                <a:solidFill>
                  <a:srgbClr val="0077AA"/>
                </a:solidFill>
                <a:latin typeface="Liberation Mono"/>
              </a:rPr>
              <a:t>| DROP FOREIGN KEY fk_symbol</a:t>
            </a:r>
          </a:p>
          <a:p>
            <a:r>
              <a:rPr lang="en-IN" dirty="0">
                <a:solidFill>
                  <a:srgbClr val="0077AA"/>
                </a:solidFill>
                <a:latin typeface="Liberation Mono"/>
              </a:rPr>
              <a:t>| RENAME [TO|AS] new_tbl_name</a:t>
            </a:r>
          </a:p>
        </p:txBody>
      </p:sp>
    </p:spTree>
    <p:extLst>
      <p:ext uri="{BB962C8B-B14F-4D97-AF65-F5344CB8AC3E}">
        <p14:creationId xmlns:p14="http://schemas.microsoft.com/office/powerpoint/2010/main" val="2581842829"/>
      </p:ext>
    </p:extLst>
  </p:cSld>
  <p:clrMapOvr>
    <a:masterClrMapping/>
  </p:clrMapOvr>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729342"/>
            <a:ext cx="8991600" cy="313932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Change </a:t>
            </a:r>
            <a:r>
              <a:rPr lang="en-IN" b="1" dirty="0" smtClean="0">
                <a:latin typeface="Arial" panose="020B0604020202020204" pitchFamily="34" charset="0"/>
                <a:cs typeface="Arial" panose="020B0604020202020204" pitchFamily="34" charset="0"/>
              </a:rPr>
              <a:t>Columns</a:t>
            </a:r>
            <a:r>
              <a:rPr lang="en-IN" dirty="0" smtClean="0">
                <a:latin typeface="Arial" panose="020B0604020202020204" pitchFamily="34" charset="0"/>
                <a:cs typeface="Arial" panose="020B0604020202020204" pitchFamily="34" charset="0"/>
              </a:rPr>
              <a:t> :- You </a:t>
            </a:r>
            <a:r>
              <a:rPr lang="en-IN" dirty="0">
                <a:latin typeface="Arial" panose="020B0604020202020204" pitchFamily="34" charset="0"/>
                <a:cs typeface="Arial" panose="020B0604020202020204" pitchFamily="34" charset="0"/>
              </a:rPr>
              <a:t>can rename a column using a CHANGE old_col_name new_col_name column_definition clause. To do so, specify the old and new column names and the definition that the column currently </a:t>
            </a:r>
            <a:r>
              <a:rPr lang="en-IN" dirty="0" smtClean="0">
                <a:latin typeface="Arial" panose="020B0604020202020204" pitchFamily="34" charset="0"/>
                <a:cs typeface="Arial" panose="020B0604020202020204" pitchFamily="34" charset="0"/>
              </a:rPr>
              <a:t>has.</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Modify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You can also use MODIFY to change a column's type without renaming it</a:t>
            </a:r>
            <a:r>
              <a:rPr lang="en-IN" dirty="0" smtClean="0">
                <a:latin typeface="Arial" panose="020B0604020202020204" pitchFamily="34" charset="0"/>
                <a:cs typeface="Arial" panose="020B0604020202020204" pitchFamily="34" charset="0"/>
              </a:rPr>
              <a:t>.</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Dropping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If a table contains only one column, the column cannot be dropped. If columns are dropped from a table, the columns are also removed from any index of which they are a part. If all columns that make up an index are dropped, the index is dropped as well</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43542" y="3907970"/>
            <a:ext cx="9024257" cy="646331"/>
          </a:xfrm>
          <a:prstGeom prst="rect">
            <a:avLst/>
          </a:prstGeom>
          <a:solidFill>
            <a:srgbClr val="EDE701"/>
          </a:solidFill>
        </p:spPr>
        <p:txBody>
          <a:bodyPr wrap="square">
            <a:spAutoFit/>
          </a:bodyPr>
          <a:lstStyle/>
          <a:p>
            <a:r>
              <a:rPr lang="en-IN" dirty="0">
                <a:latin typeface="Arial" panose="020B0604020202020204" pitchFamily="34" charset="0"/>
                <a:cs typeface="Arial" panose="020B0604020202020204" pitchFamily="34" charset="0"/>
              </a:rPr>
              <a:t>To convert a table from one storage engine to another, use an ALTER TABLE statement that indicates the new engine:</a:t>
            </a:r>
          </a:p>
        </p:txBody>
      </p:sp>
      <p:sp>
        <p:nvSpPr>
          <p:cNvPr id="3" name="Rectangle 2"/>
          <p:cNvSpPr/>
          <p:nvPr/>
        </p:nvSpPr>
        <p:spPr>
          <a:xfrm>
            <a:off x="239486" y="4517570"/>
            <a:ext cx="7903317" cy="1754326"/>
          </a:xfrm>
          <a:prstGeom prst="rect">
            <a:avLst/>
          </a:prstGeom>
        </p:spPr>
        <p:txBody>
          <a:bodyPr wrap="non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latin typeface="Arial" panose="020B0604020202020204" pitchFamily="34" charset="0"/>
                <a:cs typeface="Arial" panose="020B0604020202020204" pitchFamily="34" charset="0"/>
              </a:rPr>
              <a:t> TABLE </a:t>
            </a:r>
            <a:r>
              <a:rPr lang="en-IN"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ENGINE = </a:t>
            </a:r>
            <a:r>
              <a:rPr lang="en-IN" sz="1600" dirty="0" smtClean="0">
                <a:solidFill>
                  <a:srgbClr val="DD4A68"/>
                </a:solidFill>
                <a:latin typeface="Arial" panose="020B0604020202020204" pitchFamily="34" charset="0"/>
                <a:ea typeface="Times New Roman" panose="02020603050405020304" pitchFamily="18" charset="0"/>
              </a:rPr>
              <a:t>InnoDB</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ADD</a:t>
            </a:r>
            <a:r>
              <a:rPr lang="en-IN" dirty="0"/>
              <a:t> </a:t>
            </a:r>
            <a:r>
              <a:rPr lang="en-IN" sz="1600" dirty="0">
                <a:solidFill>
                  <a:srgbClr val="DD4A68"/>
                </a:solidFill>
                <a:latin typeface="Arial" panose="020B0604020202020204" pitchFamily="34" charset="0"/>
                <a:ea typeface="Times New Roman" panose="02020603050405020304" pitchFamily="18" charset="0"/>
              </a:rPr>
              <a:t>COL1 </a:t>
            </a:r>
            <a:r>
              <a:rPr lang="en-IN" sz="1600" dirty="0" smtClean="0">
                <a:solidFill>
                  <a:srgbClr val="DD4A68"/>
                </a:solidFill>
                <a:latin typeface="Arial" panose="020B0604020202020204" pitchFamily="34" charset="0"/>
                <a:ea typeface="Times New Roman" panose="02020603050405020304" pitchFamily="18" charset="0"/>
              </a:rPr>
              <a:t>INT</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COL2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COL1</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COL2</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smtClean="0">
                <a:latin typeface="Arial" panose="020B0604020202020204" pitchFamily="34" charset="0"/>
                <a:cs typeface="Arial" panose="020B0604020202020204" pitchFamily="34" charset="0"/>
              </a:rPr>
              <a:t> TABLE </a:t>
            </a:r>
            <a:r>
              <a:rPr lang="en-IN" i="1" dirty="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C4</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C5</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C3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423878017"/>
      </p:ext>
    </p:extLst>
  </p:cSld>
  <p:clrMapOvr>
    <a:masterClrMapping/>
  </p:clrMapOvr>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DROP TABLE</a:t>
            </a:r>
          </a:p>
        </p:txBody>
      </p:sp>
      <p:sp>
        <p:nvSpPr>
          <p:cNvPr id="3" name="Rectangle 2"/>
          <p:cNvSpPr/>
          <p:nvPr/>
        </p:nvSpPr>
        <p:spPr>
          <a:xfrm>
            <a:off x="76200" y="3124200"/>
            <a:ext cx="89916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Tree>
    <p:extLst>
      <p:ext uri="{BB962C8B-B14F-4D97-AF65-F5344CB8AC3E}">
        <p14:creationId xmlns:p14="http://schemas.microsoft.com/office/powerpoint/2010/main" val="3059040269"/>
      </p:ext>
    </p:extLst>
  </p:cSld>
  <p:clrMapOvr>
    <a:masterClrMapping/>
  </p:clrMapOvr>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TABLE removes one or more tables. All table data and the table definition are removed.</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DROP [TEMPORARY] TABLE [IF EXISTS] tbl_name [, tbl_name] ...</a:t>
            </a:r>
            <a:endParaRPr lang="en-US" dirty="0">
              <a:solidFill>
                <a:srgbClr val="0077AA"/>
              </a:solidFill>
              <a:latin typeface="Liberation Mono"/>
            </a:endParaRPr>
          </a:p>
        </p:txBody>
      </p:sp>
    </p:spTree>
    <p:extLst>
      <p:ext uri="{BB962C8B-B14F-4D97-AF65-F5344CB8AC3E}">
        <p14:creationId xmlns:p14="http://schemas.microsoft.com/office/powerpoint/2010/main" val="3240828758"/>
      </p:ext>
    </p:extLst>
  </p:cSld>
  <p:clrMapOvr>
    <a:masterClrMapping/>
  </p:clrMapOvr>
  <p:timing>
    <p:tnLst>
      <p:par>
        <p:cTn id="1" dur="indefinite" restart="never" nodeType="tmRoot"/>
      </p:par>
    </p:tn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TRUNCATE TABLE</a:t>
            </a:r>
          </a:p>
        </p:txBody>
      </p:sp>
      <p:sp>
        <p:nvSpPr>
          <p:cNvPr id="3" name="Rectangle 2"/>
          <p:cNvSpPr/>
          <p:nvPr/>
        </p:nvSpPr>
        <p:spPr>
          <a:xfrm>
            <a:off x="152400" y="3124200"/>
            <a:ext cx="88392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
        <p:nvSpPr>
          <p:cNvPr id="4" name="Rectangle 3"/>
          <p:cNvSpPr/>
          <p:nvPr/>
        </p:nvSpPr>
        <p:spPr>
          <a:xfrm>
            <a:off x="152400" y="152400"/>
            <a:ext cx="8839200" cy="707886"/>
          </a:xfrm>
          <a:prstGeom prst="rect">
            <a:avLst/>
          </a:prstGeom>
        </p:spPr>
        <p:txBody>
          <a:bodyPr wrap="square">
            <a:spAutoFit/>
          </a:bodyPr>
          <a:lstStyle/>
          <a:p>
            <a:r>
              <a:rPr lang="en-IN" sz="2000" dirty="0">
                <a:solidFill>
                  <a:srgbClr val="006C86"/>
                </a:solidFill>
                <a:latin typeface="Segoe UI Light" panose="020B0502040204020203" pitchFamily="34" charset="0"/>
                <a:cs typeface="Segoe UI Light" panose="020B0502040204020203" pitchFamily="34" charset="0"/>
              </a:rPr>
              <a:t>The TRUNCATE TABLE statement removes all the data of a table and resets the auto-increment value to zero.</a:t>
            </a:r>
          </a:p>
        </p:txBody>
      </p:sp>
    </p:spTree>
    <p:extLst>
      <p:ext uri="{BB962C8B-B14F-4D97-AF65-F5344CB8AC3E}">
        <p14:creationId xmlns:p14="http://schemas.microsoft.com/office/powerpoint/2010/main" val="8189666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953869"/>
            <a:ext cx="8839200" cy="646331"/>
          </a:xfrm>
          <a:prstGeom prst="rect">
            <a:avLst/>
          </a:prstGeom>
        </p:spPr>
        <p:txBody>
          <a:bodyPr wrap="square">
            <a:spAutoFit/>
          </a:bodyPr>
          <a:lstStyle/>
          <a:p>
            <a:r>
              <a:rPr lang="en-IN" sz="3600" dirty="0">
                <a:solidFill>
                  <a:srgbClr val="222222"/>
                </a:solidFill>
                <a:latin typeface="arial" panose="020B0604020202020204" pitchFamily="34" charset="0"/>
              </a:rPr>
              <a:t>A table has rows and </a:t>
            </a:r>
            <a:r>
              <a:rPr lang="en-IN" sz="3600" dirty="0" smtClean="0">
                <a:solidFill>
                  <a:srgbClr val="222222"/>
                </a:solidFill>
                <a:latin typeface="arial" panose="020B0604020202020204" pitchFamily="34" charset="0"/>
              </a:rPr>
              <a:t>columns</a:t>
            </a:r>
            <a:endParaRPr lang="en-IN" sz="3600" dirty="0"/>
          </a:p>
        </p:txBody>
      </p:sp>
      <p:sp>
        <p:nvSpPr>
          <p:cNvPr id="4" name="Rectangle 3"/>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3600" b="1" i="1" dirty="0">
              <a:solidFill>
                <a:srgbClr val="FFFF00"/>
              </a:solidFill>
              <a:latin typeface="Arial" pitchFamily="34" charset="0"/>
              <a:cs typeface="Arial" pitchFamily="34" charset="0"/>
            </a:endParaRPr>
          </a:p>
        </p:txBody>
      </p:sp>
      <p:sp>
        <p:nvSpPr>
          <p:cNvPr id="8" name="Rectangle 7"/>
          <p:cNvSpPr/>
          <p:nvPr/>
        </p:nvSpPr>
        <p:spPr>
          <a:xfrm>
            <a:off x="152400" y="1676400"/>
            <a:ext cx="8839200" cy="1015663"/>
          </a:xfrm>
          <a:prstGeom prst="rect">
            <a:avLst/>
          </a:prstGeom>
        </p:spPr>
        <p:txBody>
          <a:bodyPr wrap="square">
            <a:spAutoFit/>
          </a:bodyPr>
          <a:lstStyle/>
          <a:p>
            <a:r>
              <a:rPr lang="en-IN" sz="2000" dirty="0">
                <a:solidFill>
                  <a:srgbClr val="222426"/>
                </a:solidFill>
                <a:latin typeface="Arial" panose="020B0604020202020204" pitchFamily="34" charset="0"/>
                <a:cs typeface="Arial" panose="020B0604020202020204" pitchFamily="34" charset="0"/>
              </a:rPr>
              <a:t>In RDBMS, a table organizes data in rows and columns. The </a:t>
            </a:r>
            <a:r>
              <a:rPr lang="en-IN" sz="2000" b="1" dirty="0" smtClean="0">
                <a:solidFill>
                  <a:srgbClr val="C00000"/>
                </a:solidFill>
                <a:latin typeface="Arial" panose="020B0604020202020204" pitchFamily="34" charset="0"/>
                <a:cs typeface="Arial" panose="020B0604020202020204" pitchFamily="34" charset="0"/>
              </a:rPr>
              <a:t>COLUMNS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t>
            </a:r>
            <a:r>
              <a:rPr lang="en-IN" sz="2000">
                <a:solidFill>
                  <a:srgbClr val="222426"/>
                </a:solidFill>
                <a:latin typeface="Arial" panose="020B0604020202020204" pitchFamily="34" charset="0"/>
                <a:cs typeface="Arial" panose="020B0604020202020204" pitchFamily="34" charset="0"/>
              </a:rPr>
              <a:t>as </a:t>
            </a:r>
            <a:r>
              <a:rPr lang="en-IN" sz="2000" b="1" smtClean="0">
                <a:solidFill>
                  <a:srgbClr val="C00000"/>
                </a:solidFill>
                <a:latin typeface="Arial" panose="020B0604020202020204" pitchFamily="34" charset="0"/>
                <a:cs typeface="Arial" panose="020B0604020202020204" pitchFamily="34" charset="0"/>
              </a:rPr>
              <a:t>ATTRIBUTES / FIELDS</a:t>
            </a:r>
            <a:r>
              <a:rPr lang="en-IN" sz="200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whereas </a:t>
            </a:r>
            <a:r>
              <a:rPr lang="en-IN" sz="2000" dirty="0">
                <a:solidFill>
                  <a:srgbClr val="222426"/>
                </a:solidFill>
                <a:latin typeface="Arial" panose="020B0604020202020204" pitchFamily="34" charset="0"/>
                <a:cs typeface="Arial" panose="020B0604020202020204" pitchFamily="34" charset="0"/>
              </a:rPr>
              <a:t>the </a:t>
            </a:r>
            <a:r>
              <a:rPr lang="en-IN" sz="2000" b="1" dirty="0" smtClean="0">
                <a:solidFill>
                  <a:srgbClr val="C00000"/>
                </a:solidFill>
                <a:latin typeface="Arial" panose="020B0604020202020204" pitchFamily="34" charset="0"/>
                <a:cs typeface="Arial" panose="020B0604020202020204" pitchFamily="34" charset="0"/>
              </a:rPr>
              <a:t>ROWS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a:solidFill>
                  <a:srgbClr val="C00000"/>
                </a:solidFill>
                <a:latin typeface="Arial" panose="020B0604020202020204" pitchFamily="34" charset="0"/>
                <a:cs typeface="Arial" panose="020B0604020202020204" pitchFamily="34" charset="0"/>
              </a:rPr>
              <a:t>RECORDS / </a:t>
            </a:r>
            <a:r>
              <a:rPr lang="en-IN" sz="2000" b="1" dirty="0" smtClean="0">
                <a:solidFill>
                  <a:srgbClr val="C00000"/>
                </a:solidFill>
                <a:latin typeface="Arial" panose="020B0604020202020204" pitchFamily="34" charset="0"/>
                <a:cs typeface="Arial" panose="020B0604020202020204" pitchFamily="34" charset="0"/>
              </a:rPr>
              <a:t>TUPLE</a:t>
            </a:r>
            <a:r>
              <a:rPr lang="en-IN" sz="2000" dirty="0" smtClean="0">
                <a:solidFill>
                  <a:srgbClr val="222426"/>
                </a:solidFill>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85775350"/>
              </p:ext>
            </p:extLst>
          </p:nvPr>
        </p:nvGraphicFramePr>
        <p:xfrm>
          <a:off x="685801" y="3860800"/>
          <a:ext cx="7162799" cy="2006600"/>
        </p:xfrm>
        <a:graphic>
          <a:graphicData uri="http://schemas.openxmlformats.org/drawingml/2006/table">
            <a:tbl>
              <a:tblPr firstRow="1" bandRow="1">
                <a:tableStyleId>{5940675A-B579-460E-94D1-54222C63F5DA}</a:tableStyleId>
              </a:tblPr>
              <a:tblGrid>
                <a:gridCol w="778565"/>
                <a:gridCol w="2117035"/>
                <a:gridCol w="1600200"/>
                <a:gridCol w="1577008"/>
                <a:gridCol w="1089991"/>
              </a:tblGrid>
              <a:tr h="401320">
                <a:tc>
                  <a:txBody>
                    <a:bodyPr/>
                    <a:lstStyle/>
                    <a:p>
                      <a:r>
                        <a:rPr lang="en-IN" b="0" dirty="0" smtClean="0">
                          <a:latin typeface="Arial" panose="020B0604020202020204" pitchFamily="34" charset="0"/>
                          <a:cs typeface="Arial" panose="020B0604020202020204" pitchFamily="34" charset="0"/>
                        </a:rPr>
                        <a:t>SSN</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EmployeeName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 Job</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Hiredate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Salary</a:t>
                      </a:r>
                      <a:endParaRPr lang="en-IN" b="0" dirty="0">
                        <a:latin typeface="Arial" panose="020B0604020202020204" pitchFamily="34" charset="0"/>
                        <a:cs typeface="Arial" panose="020B0604020202020204" pitchFamily="34" charset="0"/>
                      </a:endParaRPr>
                    </a:p>
                  </a:txBody>
                  <a:tcPr anchor="ctr">
                    <a:solidFill>
                      <a:schemeClr val="accent4"/>
                    </a:solidFill>
                  </a:tcPr>
                </a:tc>
              </a:tr>
              <a:tr h="401320">
                <a:tc>
                  <a:txBody>
                    <a:bodyPr/>
                    <a:lstStyle/>
                    <a:p>
                      <a:r>
                        <a:rPr lang="en-IN" dirty="0" smtClean="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KING</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PRESIDENT</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2017-02-15</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5000</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bl>
          </a:graphicData>
        </a:graphic>
      </p:graphicFrame>
      <p:sp>
        <p:nvSpPr>
          <p:cNvPr id="17" name="TextBox 16"/>
          <p:cNvSpPr txBox="1"/>
          <p:nvPr/>
        </p:nvSpPr>
        <p:spPr>
          <a:xfrm>
            <a:off x="3710466" y="3004066"/>
            <a:ext cx="1394934" cy="400110"/>
          </a:xfrm>
          <a:prstGeom prst="rect">
            <a:avLst/>
          </a:prstGeom>
          <a:noFill/>
        </p:spPr>
        <p:txBody>
          <a:bodyPr wrap="none" rtlCol="0">
            <a:spAutoFit/>
          </a:bodyPr>
          <a:lstStyle/>
          <a:p>
            <a:r>
              <a:rPr lang="en-IN" sz="2000" b="1" dirty="0" smtClean="0">
                <a:latin typeface="Arial" panose="020B0604020202020204" pitchFamily="34" charset="0"/>
                <a:cs typeface="Arial" panose="020B0604020202020204" pitchFamily="34" charset="0"/>
              </a:rPr>
              <a:t>Attributes</a:t>
            </a:r>
            <a:endParaRPr lang="en-IN" sz="2000" b="1" dirty="0">
              <a:latin typeface="Arial" panose="020B0604020202020204" pitchFamily="34" charset="0"/>
              <a:cs typeface="Arial" panose="020B0604020202020204" pitchFamily="34" charset="0"/>
            </a:endParaRPr>
          </a:p>
        </p:txBody>
      </p:sp>
      <p:cxnSp>
        <p:nvCxnSpPr>
          <p:cNvPr id="44" name="Straight Arrow Connector 43"/>
          <p:cNvCxnSpPr/>
          <p:nvPr/>
        </p:nvCxnSpPr>
        <p:spPr>
          <a:xfrm flipV="1">
            <a:off x="4354284" y="3313668"/>
            <a:ext cx="0" cy="2931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979712" y="3659852"/>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2296885"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8970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7258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169499" y="3667648"/>
            <a:ext cx="4185" cy="2707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305800" y="4782066"/>
            <a:ext cx="869149" cy="400110"/>
          </a:xfrm>
          <a:prstGeom prst="rect">
            <a:avLst/>
          </a:prstGeom>
          <a:noFill/>
        </p:spPr>
        <p:txBody>
          <a:bodyPr wrap="square" rtlCol="0">
            <a:spAutoFit/>
          </a:bodyPr>
          <a:lstStyle/>
          <a:p>
            <a:r>
              <a:rPr lang="en-IN" sz="2000" b="1" dirty="0" smtClean="0">
                <a:latin typeface="Arial" panose="020B0604020202020204" pitchFamily="34" charset="0"/>
                <a:cs typeface="Arial" panose="020B0604020202020204" pitchFamily="34" charset="0"/>
              </a:rPr>
              <a:t>Rows</a:t>
            </a:r>
            <a:endParaRPr lang="en-IN" sz="2000" b="1" dirty="0">
              <a:latin typeface="Arial" panose="020B0604020202020204" pitchFamily="34" charset="0"/>
              <a:cs typeface="Arial" panose="020B0604020202020204" pitchFamily="34" charset="0"/>
            </a:endParaRPr>
          </a:p>
        </p:txBody>
      </p:sp>
      <p:cxnSp>
        <p:nvCxnSpPr>
          <p:cNvPr id="63" name="Straight Arrow Connector 62"/>
          <p:cNvCxnSpPr/>
          <p:nvPr/>
        </p:nvCxnSpPr>
        <p:spPr>
          <a:xfrm>
            <a:off x="8112916" y="4982121"/>
            <a:ext cx="26908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7574749" y="4463142"/>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7574749" y="5639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7574749" y="4877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7574749" y="5257800"/>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657" y="2819400"/>
            <a:ext cx="2005677" cy="369332"/>
          </a:xfrm>
          <a:prstGeom prst="rect">
            <a:avLst/>
          </a:prstGeom>
          <a:noFill/>
        </p:spPr>
        <p:txBody>
          <a:bodyPr wrap="none" rtlCol="0">
            <a:spAutoFit/>
          </a:bodyPr>
          <a:lstStyle/>
          <a:p>
            <a:r>
              <a:rPr lang="en-IN" b="1" dirty="0" smtClean="0">
                <a:latin typeface="Arial" panose="020B0604020202020204" pitchFamily="34" charset="0"/>
                <a:cs typeface="Arial" panose="020B0604020202020204" pitchFamily="34" charset="0"/>
              </a:rPr>
              <a:t>In Relation: EMP</a:t>
            </a:r>
            <a:endParaRPr lang="en-IN" b="1" dirty="0">
              <a:latin typeface="Arial" panose="020B0604020202020204" pitchFamily="34" charset="0"/>
              <a:cs typeface="Arial" panose="020B0604020202020204" pitchFamily="34" charset="0"/>
            </a:endParaRPr>
          </a:p>
        </p:txBody>
      </p:sp>
      <p:sp>
        <p:nvSpPr>
          <p:cNvPr id="89" name="Left Brace 88"/>
          <p:cNvSpPr/>
          <p:nvPr/>
        </p:nvSpPr>
        <p:spPr>
          <a:xfrm>
            <a:off x="87088" y="3505200"/>
            <a:ext cx="827312" cy="2514600"/>
          </a:xfrm>
          <a:prstGeom prst="leftBrace">
            <a:avLst>
              <a:gd name="adj1" fmla="val 8333"/>
              <a:gd name="adj2" fmla="val 47355"/>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28" name="Straight Connector 127"/>
          <p:cNvCxnSpPr>
            <a:stCxn id="89" idx="1"/>
          </p:cNvCxnSpPr>
          <p:nvPr/>
        </p:nvCxnSpPr>
        <p:spPr>
          <a:xfrm flipV="1">
            <a:off x="87088" y="3423166"/>
            <a:ext cx="0" cy="12728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76202" y="3429000"/>
            <a:ext cx="160019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1676400" y="3159072"/>
            <a:ext cx="0" cy="2799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8048730" y="4461468"/>
            <a:ext cx="10370" cy="17107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974412" y="3666531"/>
            <a:ext cx="7315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560148"/>
      </p:ext>
    </p:extLst>
  </p:cSld>
  <p:clrMapOvr>
    <a:masterClrMapping/>
  </p:clrMapOvr>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Truncate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Logically, TRUNCATE TABLE is similar to a DELETE statement that deletes all rows, or a sequence of DROP TABLE and CREATE TABLE statements.</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TRUNCATE [TABLE] tbl_name</a:t>
            </a:r>
            <a:endParaRPr lang="en-US" dirty="0">
              <a:solidFill>
                <a:srgbClr val="0077AA"/>
              </a:solidFill>
              <a:latin typeface="Liberation Mono"/>
            </a:endParaRPr>
          </a:p>
        </p:txBody>
      </p:sp>
      <p:sp>
        <p:nvSpPr>
          <p:cNvPr id="7" name="Rectangle 6"/>
          <p:cNvSpPr/>
          <p:nvPr/>
        </p:nvSpPr>
        <p:spPr>
          <a:xfrm>
            <a:off x="152400" y="2221468"/>
            <a:ext cx="8839200" cy="3893374"/>
          </a:xfrm>
          <a:prstGeom prst="rect">
            <a:avLst/>
          </a:prstGeom>
          <a:solidFill>
            <a:srgbClr val="E8F97F"/>
          </a:solidFill>
        </p:spPr>
        <p:txBody>
          <a:bodyPr wrap="square">
            <a:spAutoFit/>
          </a:bodyPr>
          <a:lstStyle/>
          <a:p>
            <a:pPr marL="285750" indent="-285750">
              <a:buFont typeface="Arial" panose="020B0604020202020204" pitchFamily="34" charset="0"/>
              <a:buChar char="•"/>
            </a:pPr>
            <a:r>
              <a:rPr lang="en-US" sz="1900" i="1" dirty="0">
                <a:latin typeface="Arial" panose="020B0604020202020204" pitchFamily="34" charset="0"/>
                <a:cs typeface="Arial" panose="020B0604020202020204" pitchFamily="34" charset="0"/>
              </a:rPr>
              <a:t>Truncate</a:t>
            </a:r>
            <a:r>
              <a:rPr lang="en-US" sz="1900" dirty="0">
                <a:latin typeface="Arial" panose="020B0604020202020204" pitchFamily="34" charset="0"/>
                <a:cs typeface="Arial" panose="020B0604020202020204" pitchFamily="34" charset="0"/>
              </a:rPr>
              <a:t> operations drop and re-create the table, which is much faster than deleting rows one by one</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900" i="1" dirty="0" smtClean="0">
                <a:latin typeface="Arial" panose="020B0604020202020204" pitchFamily="34" charset="0"/>
                <a:cs typeface="Arial" panose="020B0604020202020204" pitchFamily="34" charset="0"/>
              </a:rPr>
              <a:t>Truncate</a:t>
            </a:r>
            <a:r>
              <a:rPr lang="en-US" sz="1900" dirty="0" smtClean="0">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operations cause an implicit commit, and so cannot be rolled back</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does not cause </a:t>
            </a:r>
            <a:r>
              <a:rPr lang="en-IN" sz="1900" i="1" dirty="0">
                <a:latin typeface="Arial" panose="020B0604020202020204" pitchFamily="34" charset="0"/>
                <a:cs typeface="Arial" panose="020B0604020202020204" pitchFamily="34" charset="0"/>
              </a:rPr>
              <a:t>ON</a:t>
            </a:r>
            <a:r>
              <a:rPr lang="en-IN" sz="1900" dirty="0">
                <a:latin typeface="Arial" panose="020B0604020202020204" pitchFamily="34" charset="0"/>
                <a:cs typeface="Arial" panose="020B0604020202020204" pitchFamily="34" charset="0"/>
              </a:rPr>
              <a:t> </a:t>
            </a:r>
            <a:r>
              <a:rPr lang="en-IN" sz="1900" i="1" dirty="0">
                <a:latin typeface="Arial" panose="020B0604020202020204" pitchFamily="34" charset="0"/>
                <a:cs typeface="Arial" panose="020B0604020202020204" pitchFamily="34" charset="0"/>
              </a:rPr>
              <a:t>DELETE</a:t>
            </a:r>
            <a:r>
              <a:rPr lang="en-IN" sz="1900" dirty="0">
                <a:latin typeface="Arial" panose="020B0604020202020204" pitchFamily="34" charset="0"/>
                <a:cs typeface="Arial" panose="020B0604020202020204" pitchFamily="34" charset="0"/>
              </a:rPr>
              <a:t> triggers to fire</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cannot be performed for InnoDB tables with parent-child foreign key relationships</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smtClean="0"/>
          </a:p>
          <a:p>
            <a:pPr marL="285750" indent="-285750">
              <a:buFont typeface="Arial" panose="020B0604020202020204" pitchFamily="34" charset="0"/>
              <a:buChar char="•"/>
            </a:pPr>
            <a:r>
              <a:rPr lang="en-IN" sz="1900" i="1" dirty="0" smtClean="0"/>
              <a:t>Truncate</a:t>
            </a:r>
            <a:r>
              <a:rPr lang="en-IN" sz="1900" dirty="0" smtClean="0"/>
              <a:t> </a:t>
            </a:r>
            <a:r>
              <a:rPr lang="en-IN" sz="1900" dirty="0"/>
              <a:t>retain </a:t>
            </a:r>
            <a:r>
              <a:rPr lang="en-IN" sz="1900" dirty="0" smtClean="0"/>
              <a:t>Identity and reset </a:t>
            </a:r>
            <a:r>
              <a:rPr lang="en-IN" sz="1900" dirty="0"/>
              <a:t>to the </a:t>
            </a:r>
            <a:r>
              <a:rPr lang="en-IN" sz="1900" dirty="0" smtClean="0"/>
              <a:t>seed </a:t>
            </a:r>
            <a:r>
              <a:rPr lang="en-IN" sz="1900" i="1" dirty="0">
                <a:solidFill>
                  <a:srgbClr val="00B050"/>
                </a:solidFill>
              </a:rPr>
              <a:t>(start value) </a:t>
            </a:r>
            <a:r>
              <a:rPr lang="en-IN" sz="1900" dirty="0" smtClean="0"/>
              <a:t>value.</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dirty="0">
                <a:latin typeface="Arial" panose="020B0604020202020204" pitchFamily="34" charset="0"/>
                <a:cs typeface="Arial" panose="020B0604020202020204" pitchFamily="34" charset="0"/>
              </a:rPr>
              <a:t>Cannot truncate a table referenced in a foreign key </a:t>
            </a:r>
            <a:r>
              <a:rPr lang="en-IN" sz="1900" dirty="0" smtClean="0">
                <a:latin typeface="Arial" panose="020B0604020202020204" pitchFamily="34" charset="0"/>
                <a:cs typeface="Arial" panose="020B0604020202020204" pitchFamily="34" charset="0"/>
              </a:rPr>
              <a:t>constraint.</a:t>
            </a:r>
            <a:endParaRPr lang="en-IN"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4231385"/>
      </p:ext>
    </p:extLst>
  </p:cSld>
  <p:clrMapOvr>
    <a:masterClrMapping/>
  </p:clrMapOvr>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RENAME Table</a:t>
            </a:r>
          </a:p>
        </p:txBody>
      </p:sp>
      <p:sp>
        <p:nvSpPr>
          <p:cNvPr id="3" name="Rectangle 2"/>
          <p:cNvSpPr/>
          <p:nvPr/>
        </p:nvSpPr>
        <p:spPr>
          <a:xfrm>
            <a:off x="152400" y="3505200"/>
            <a:ext cx="8839200" cy="369332"/>
          </a:xfrm>
          <a:prstGeom prst="rect">
            <a:avLst/>
          </a:prstGeom>
        </p:spPr>
        <p:txBody>
          <a:bodyPr wrap="square">
            <a:spAutoFit/>
          </a:bodyPr>
          <a:lstStyle/>
          <a:p>
            <a:r>
              <a:rPr lang="en-IN" dirty="0">
                <a:solidFill>
                  <a:srgbClr val="0077AA"/>
                </a:solidFill>
                <a:latin typeface="Liberation Mono"/>
              </a:rPr>
              <a:t>RENAME TABLE old_tbl_name to new_tbl_name</a:t>
            </a:r>
            <a:endParaRPr lang="en-US" dirty="0">
              <a:solidFill>
                <a:srgbClr val="0077AA"/>
              </a:solidFill>
              <a:latin typeface="Liberation Mono"/>
            </a:endParaRPr>
          </a:p>
        </p:txBody>
      </p:sp>
      <p:sp>
        <p:nvSpPr>
          <p:cNvPr id="4" name="Rectangle 3"/>
          <p:cNvSpPr/>
          <p:nvPr/>
        </p:nvSpPr>
        <p:spPr>
          <a:xfrm>
            <a:off x="152400" y="4267200"/>
            <a:ext cx="8839200" cy="338554"/>
          </a:xfrm>
          <a:prstGeom prst="rect">
            <a:avLst/>
          </a:prstGeom>
        </p:spPr>
        <p:txBody>
          <a:bodyPr wrap="square">
            <a:spAutoFit/>
          </a:bodyPr>
          <a:lstStyle/>
          <a:p>
            <a:r>
              <a:rPr lang="en-IN" sz="1600" dirty="0" smtClean="0">
                <a:solidFill>
                  <a:srgbClr val="0077AA"/>
                </a:solidFill>
                <a:latin typeface="Arial" panose="020B0604020202020204" pitchFamily="34" charset="0"/>
                <a:ea typeface="Times New Roman" panose="02020603050405020304" pitchFamily="18" charset="0"/>
              </a:rPr>
              <a:t>RENAME</a:t>
            </a:r>
            <a:r>
              <a:rPr lang="en-IN" sz="1600" dirty="0" smtClean="0"/>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t> </a:t>
            </a:r>
            <a:r>
              <a:rPr lang="en-IN" sz="1600" dirty="0" smtClean="0">
                <a:latin typeface="Arial" panose="020B0604020202020204" pitchFamily="34" charset="0"/>
                <a:ea typeface="Times New Roman" panose="02020603050405020304" pitchFamily="18" charset="0"/>
              </a:rPr>
              <a:t>EMP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TO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EMPLOYEE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522131221"/>
      </p:ext>
    </p:extLst>
  </p:cSld>
  <p:clrMapOvr>
    <a:masterClrMapping/>
  </p:clrMapOvr>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CONSTRAINTS</a:t>
            </a:r>
          </a:p>
        </p:txBody>
      </p:sp>
      <p:sp>
        <p:nvSpPr>
          <p:cNvPr id="3" name="Rectangle 2"/>
          <p:cNvSpPr/>
          <p:nvPr/>
        </p:nvSpPr>
        <p:spPr>
          <a:xfrm>
            <a:off x="304800" y="3581400"/>
            <a:ext cx="8534400" cy="1631216"/>
          </a:xfrm>
          <a:prstGeom prst="rect">
            <a:avLst/>
          </a:prstGeom>
        </p:spPr>
        <p:txBody>
          <a:bodyPr wrap="square">
            <a:spAutoFit/>
          </a:bodyPr>
          <a:lstStyle/>
          <a:p>
            <a:r>
              <a:rPr lang="en-IN" sz="2000" b="1" dirty="0" smtClean="0"/>
              <a:t>PRI</a:t>
            </a:r>
            <a:r>
              <a:rPr lang="en-IN" sz="2000" dirty="0" smtClean="0"/>
              <a:t> =&gt; primary key</a:t>
            </a:r>
          </a:p>
          <a:p>
            <a:r>
              <a:rPr lang="en-IN" sz="2000" b="1" dirty="0" smtClean="0"/>
              <a:t>UNI</a:t>
            </a:r>
            <a:r>
              <a:rPr lang="en-IN" sz="2000" dirty="0" smtClean="0"/>
              <a:t> =&gt; unique key</a:t>
            </a:r>
          </a:p>
          <a:p>
            <a:r>
              <a:rPr lang="en-IN" sz="2000" b="1" dirty="0" smtClean="0"/>
              <a:t>MUL</a:t>
            </a:r>
            <a:r>
              <a:rPr lang="en-IN" sz="2000" dirty="0" smtClean="0"/>
              <a:t>=&gt; is basically an index that is neither a </a:t>
            </a:r>
            <a:r>
              <a:rPr lang="en-IN" sz="2000" b="1" dirty="0" smtClean="0">
                <a:solidFill>
                  <a:srgbClr val="0089A4"/>
                </a:solidFill>
              </a:rPr>
              <a:t>primary</a:t>
            </a:r>
            <a:r>
              <a:rPr lang="en-IN" sz="2000" dirty="0" smtClean="0">
                <a:solidFill>
                  <a:srgbClr val="0089A4"/>
                </a:solidFill>
              </a:rPr>
              <a:t> </a:t>
            </a:r>
            <a:r>
              <a:rPr lang="en-IN" sz="2000" b="1" dirty="0" smtClean="0">
                <a:solidFill>
                  <a:srgbClr val="0089A4"/>
                </a:solidFill>
              </a:rPr>
              <a:t>key</a:t>
            </a:r>
            <a:r>
              <a:rPr lang="en-IN" sz="2000" dirty="0" smtClean="0">
                <a:solidFill>
                  <a:srgbClr val="0089A4"/>
                </a:solidFill>
              </a:rPr>
              <a:t> </a:t>
            </a:r>
            <a:r>
              <a:rPr lang="en-IN" sz="2000" dirty="0" smtClean="0"/>
              <a:t>nor a </a:t>
            </a:r>
            <a:r>
              <a:rPr lang="en-IN" sz="2000" b="1" dirty="0">
                <a:solidFill>
                  <a:srgbClr val="0089A4"/>
                </a:solidFill>
              </a:rPr>
              <a:t>unique</a:t>
            </a:r>
            <a:r>
              <a:rPr lang="en-IN" sz="2000" dirty="0" smtClean="0"/>
              <a:t> </a:t>
            </a:r>
            <a:r>
              <a:rPr lang="en-IN" sz="2000" b="1" dirty="0">
                <a:solidFill>
                  <a:srgbClr val="0089A4"/>
                </a:solidFill>
              </a:rPr>
              <a:t>key</a:t>
            </a:r>
            <a:r>
              <a:rPr lang="en-IN" sz="2000" dirty="0" smtClean="0"/>
              <a:t>. The name comes from "multiple" because multiple occurrences of the same value are allowed.</a:t>
            </a:r>
            <a:endParaRPr lang="en-IN" sz="2000" dirty="0"/>
          </a:p>
        </p:txBody>
      </p:sp>
      <p:sp>
        <p:nvSpPr>
          <p:cNvPr id="4" name="Rectangle 3"/>
          <p:cNvSpPr/>
          <p:nvPr/>
        </p:nvSpPr>
        <p:spPr>
          <a:xfrm>
            <a:off x="152400" y="457200"/>
            <a:ext cx="8839200" cy="707886"/>
          </a:xfrm>
          <a:prstGeom prst="rect">
            <a:avLst/>
          </a:prstGeom>
          <a:solidFill>
            <a:schemeClr val="tx1">
              <a:lumMod val="85000"/>
              <a:lumOff val="15000"/>
            </a:schemeClr>
          </a:solidFill>
        </p:spPr>
        <p:txBody>
          <a:bodyPr wrap="square">
            <a:spAutoFit/>
          </a:bodyPr>
          <a:lstStyle/>
          <a:p>
            <a:r>
              <a:rPr lang="en-IN" sz="2000" dirty="0">
                <a:solidFill>
                  <a:srgbClr val="DCFA2A"/>
                </a:solidFill>
              </a:rPr>
              <a:t>If more than one of the Key values applies to a given column of a table, Key displays the one with the highest priority, in the order PRI, UNI, and MUL.</a:t>
            </a:r>
          </a:p>
        </p:txBody>
      </p:sp>
      <p:sp>
        <p:nvSpPr>
          <p:cNvPr id="6" name="Rectangle 5"/>
          <p:cNvSpPr/>
          <p:nvPr/>
        </p:nvSpPr>
        <p:spPr>
          <a:xfrm>
            <a:off x="2743200" y="1437922"/>
            <a:ext cx="6096000" cy="707886"/>
          </a:xfrm>
          <a:prstGeom prst="rect">
            <a:avLst/>
          </a:prstGeom>
          <a:solidFill>
            <a:srgbClr val="E0D612"/>
          </a:solidFill>
        </p:spPr>
        <p:txBody>
          <a:bodyPr wrap="square">
            <a:spAutoFit/>
          </a:bodyPr>
          <a:lstStyle/>
          <a:p>
            <a:r>
              <a:rPr lang="en-IN" sz="2000" dirty="0"/>
              <a:t>Note that a table with a </a:t>
            </a:r>
            <a:r>
              <a:rPr lang="en-IN" sz="2000" b="1" dirty="0"/>
              <a:t>foreign</a:t>
            </a:r>
            <a:r>
              <a:rPr lang="en-IN" sz="2000" dirty="0"/>
              <a:t> </a:t>
            </a:r>
            <a:r>
              <a:rPr lang="en-IN" sz="2000" b="1" dirty="0"/>
              <a:t>key</a:t>
            </a:r>
            <a:r>
              <a:rPr lang="en-IN" sz="2000" dirty="0"/>
              <a:t> that references another table's primary key is MUL</a:t>
            </a:r>
          </a:p>
        </p:txBody>
      </p:sp>
    </p:spTree>
    <p:extLst>
      <p:ext uri="{BB962C8B-B14F-4D97-AF65-F5344CB8AC3E}">
        <p14:creationId xmlns:p14="http://schemas.microsoft.com/office/powerpoint/2010/main" val="3975298614"/>
      </p:ext>
    </p:extLst>
  </p:cSld>
  <p:clrMapOvr>
    <a:masterClrMapping/>
  </p:clrMapOvr>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a:t>
            </a:r>
          </a:p>
        </p:txBody>
      </p:sp>
      <p:sp>
        <p:nvSpPr>
          <p:cNvPr id="5" name="Rectangle 4"/>
          <p:cNvSpPr/>
          <p:nvPr/>
        </p:nvSpPr>
        <p:spPr>
          <a:xfrm>
            <a:off x="76200" y="838200"/>
            <a:ext cx="8991600" cy="3139321"/>
          </a:xfrm>
          <a:prstGeom prst="rect">
            <a:avLst/>
          </a:prstGeom>
        </p:spPr>
        <p:txBody>
          <a:bodyPr wrap="square">
            <a:spAutoFit/>
          </a:bodyPr>
          <a:lstStyle/>
          <a:p>
            <a:r>
              <a:rPr lang="en-US" dirty="0">
                <a:latin typeface="Arial" panose="020B0604020202020204" pitchFamily="34" charset="0"/>
                <a:cs typeface="Arial" panose="020B0604020202020204" pitchFamily="34" charset="0"/>
              </a:rPr>
              <a:t>MySQL CONSTRAINT is used to define rules to allow or restrict what values can be stored in columns. The purpose of inducing constraints is to enforce the integrity of a database.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MySQL </a:t>
            </a:r>
            <a:r>
              <a:rPr lang="en-US" dirty="0">
                <a:latin typeface="Arial" panose="020B0604020202020204" pitchFamily="34" charset="0"/>
                <a:cs typeface="Arial" panose="020B0604020202020204" pitchFamily="34" charset="0"/>
              </a:rPr>
              <a:t>CONSTRAINTS are used to limit the type of data that can be inserted into a table.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MySQL CONSTRAINTS can be classified into two types - column level and table level.</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column level constraints can apply only to one column where as table level constraints are applied to the entire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1379239"/>
      </p:ext>
    </p:extLst>
  </p:cSld>
  <p:clrMapOvr>
    <a:masterClrMapping/>
  </p:clrMapOvr>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152400" y="141982"/>
            <a:ext cx="8763000" cy="1077218"/>
          </a:xfrm>
          <a:prstGeom prst="rect">
            <a:avLst/>
          </a:prstGeom>
        </p:spPr>
        <p:txBody>
          <a:bodyPr wrap="square">
            <a:spAutoFit/>
          </a:bodyPr>
          <a:lstStyle/>
          <a:p>
            <a:pPr lvl="0" algn="r">
              <a:spcBef>
                <a:spcPct val="0"/>
              </a:spcBef>
              <a:defRPr/>
            </a:pPr>
            <a:r>
              <a:rPr lang="en-IN" sz="3200" b="1" i="1" dirty="0">
                <a:solidFill>
                  <a:srgbClr val="FF9900"/>
                </a:solidFill>
                <a:latin typeface="Arial" pitchFamily="34" charset="0"/>
                <a:cs typeface="Arial" pitchFamily="34" charset="0"/>
              </a:rPr>
              <a:t>Keys in Relational Model (Candidate, Super, Primary, Alternate and Foreign)?</a:t>
            </a:r>
            <a:endParaRPr lang="en-US" sz="32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676400"/>
            <a:ext cx="8839200" cy="3416320"/>
          </a:xfrm>
          <a:prstGeom prst="rect">
            <a:avLst/>
          </a:prstGeom>
        </p:spPr>
        <p:txBody>
          <a:bodyPr wrap="square">
            <a:spAutoFit/>
          </a:bodyPr>
          <a:lstStyle/>
          <a:p>
            <a:pPr algn="just"/>
            <a:r>
              <a:rPr lang="en-IN" b="1" i="1" dirty="0" smtClean="0">
                <a:solidFill>
                  <a:schemeClr val="bg2">
                    <a:lumMod val="50000"/>
                  </a:schemeClr>
                </a:solidFill>
                <a:latin typeface="Arial" pitchFamily="34" charset="0"/>
                <a:cs typeface="Arial" pitchFamily="34" charset="0"/>
              </a:rPr>
              <a:t>Candidate </a:t>
            </a:r>
            <a:r>
              <a:rPr lang="en-IN" b="1" i="1" dirty="0">
                <a:solidFill>
                  <a:schemeClr val="bg2">
                    <a:lumMod val="50000"/>
                  </a:schemeClr>
                </a:solidFill>
                <a:latin typeface="Arial" pitchFamily="34" charset="0"/>
                <a:cs typeface="Arial" pitchFamily="34" charset="0"/>
              </a:rPr>
              <a:t>Key: </a:t>
            </a:r>
            <a:r>
              <a:rPr lang="en-IN" dirty="0">
                <a:solidFill>
                  <a:schemeClr val="bg2">
                    <a:lumMod val="50000"/>
                  </a:schemeClr>
                </a:solidFill>
                <a:latin typeface="Arial" pitchFamily="34" charset="0"/>
                <a:cs typeface="Arial" pitchFamily="34" charset="0"/>
              </a:rPr>
              <a:t>The minimal set of attribute which can uniquely identify a tuple is known as candidate key. There can be more than one candidate key in a relation. For Example, ID as well as PHONE both are candidate keys for relation STUDENT. </a:t>
            </a:r>
            <a:endParaRPr lang="en-IN" dirty="0" smtClean="0">
              <a:solidFill>
                <a:schemeClr val="bg2">
                  <a:lumMod val="50000"/>
                </a:schemeClr>
              </a:solidFill>
              <a:latin typeface="Arial" pitchFamily="34" charset="0"/>
              <a:cs typeface="Arial" pitchFamily="34" charset="0"/>
            </a:endParaRPr>
          </a:p>
          <a:p>
            <a:pPr algn="just"/>
            <a:endParaRPr lang="en-IN" dirty="0">
              <a:solidFill>
                <a:schemeClr val="bg2">
                  <a:lumMod val="50000"/>
                </a:schemeClr>
              </a:solidFill>
              <a:latin typeface="Arial" pitchFamily="34" charset="0"/>
              <a:cs typeface="Arial" pitchFamily="34" charset="0"/>
            </a:endParaRPr>
          </a:p>
          <a:p>
            <a:pPr algn="just"/>
            <a:r>
              <a:rPr lang="en-IN" b="1" i="1" dirty="0">
                <a:solidFill>
                  <a:schemeClr val="bg2">
                    <a:lumMod val="50000"/>
                  </a:schemeClr>
                </a:solidFill>
                <a:latin typeface="Arial" pitchFamily="34" charset="0"/>
                <a:cs typeface="Arial" pitchFamily="34" charset="0"/>
              </a:rPr>
              <a:t>Primary Key: </a:t>
            </a:r>
            <a:r>
              <a:rPr lang="en-IN" dirty="0">
                <a:solidFill>
                  <a:schemeClr val="bg2">
                    <a:lumMod val="50000"/>
                  </a:schemeClr>
                </a:solidFill>
                <a:latin typeface="Gentium Basic"/>
              </a:rPr>
              <a:t>There can be more than one candidate key in a relation out of which one can be chosen as primary key. For Example, ID as well as PHONE both are candidate keys for relation STUDENT but ID can be chosen as primary key (only one out of many candidate keys</a:t>
            </a:r>
            <a:r>
              <a:rPr lang="en-IN" dirty="0" smtClean="0">
                <a:solidFill>
                  <a:schemeClr val="bg2">
                    <a:lumMod val="50000"/>
                  </a:schemeClr>
                </a:solidFill>
                <a:latin typeface="Gentium Basic"/>
              </a:rPr>
              <a:t>).</a:t>
            </a:r>
          </a:p>
          <a:p>
            <a:pPr algn="just"/>
            <a:endParaRPr lang="en-IN" dirty="0">
              <a:solidFill>
                <a:schemeClr val="bg2">
                  <a:lumMod val="50000"/>
                </a:schemeClr>
              </a:solidFill>
              <a:latin typeface="Gentium Basic"/>
            </a:endParaRPr>
          </a:p>
          <a:p>
            <a:pPr algn="just"/>
            <a:r>
              <a:rPr lang="en-IN" b="1" i="1" dirty="0">
                <a:solidFill>
                  <a:schemeClr val="bg2">
                    <a:lumMod val="50000"/>
                  </a:schemeClr>
                </a:solidFill>
                <a:latin typeface="Gentium Basic"/>
              </a:rPr>
              <a:t>Alternate Key: </a:t>
            </a:r>
            <a:r>
              <a:rPr lang="en-IN" dirty="0">
                <a:solidFill>
                  <a:schemeClr val="bg2">
                    <a:lumMod val="50000"/>
                  </a:schemeClr>
                </a:solidFill>
                <a:latin typeface="Gentium Basic"/>
              </a:rPr>
              <a:t>The candidate key other than primary key is called as alternate key. For Example, ID as well as PHONE both are candidate keys for relation STUDENT but PHONE will be alternate key (only one out of many candidate keys).</a:t>
            </a:r>
          </a:p>
        </p:txBody>
      </p:sp>
    </p:spTree>
    <p:extLst>
      <p:ext uri="{BB962C8B-B14F-4D97-AF65-F5344CB8AC3E}">
        <p14:creationId xmlns:p14="http://schemas.microsoft.com/office/powerpoint/2010/main" val="310790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r>
              <a:rPr lang="en-IN" sz="4800" dirty="0" smtClean="0">
                <a:solidFill>
                  <a:srgbClr val="DC525C"/>
                </a:solidFill>
                <a:latin typeface="Segoe UI Light" panose="020B0502040204020203" pitchFamily="34" charset="0"/>
                <a:cs typeface="Segoe UI Light" panose="020B0502040204020203" pitchFamily="34" charset="0"/>
              </a:rPr>
              <a:t>PRIMARY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2060564"/>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cannot be NULL</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value must be unique</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values cannot be changed</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must be given a value when a new record is inserted.</a:t>
            </a:r>
          </a:p>
        </p:txBody>
      </p:sp>
      <p:sp>
        <p:nvSpPr>
          <p:cNvPr id="5" name="TextBox 4"/>
          <p:cNvSpPr txBox="1"/>
          <p:nvPr/>
        </p:nvSpPr>
        <p:spPr>
          <a:xfrm>
            <a:off x="138545" y="4572000"/>
            <a:ext cx="8853055" cy="769441"/>
          </a:xfrm>
          <a:prstGeom prst="rect">
            <a:avLst/>
          </a:prstGeom>
          <a:solidFill>
            <a:srgbClr val="1B0125"/>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IN" dirty="0">
                <a:solidFill>
                  <a:srgbClr val="FFFF00"/>
                </a:solidFill>
              </a:rPr>
              <a:t>If, we give on a column a combination of </a:t>
            </a:r>
            <a:r>
              <a:rPr lang="en-IN" b="1" i="1" dirty="0">
                <a:solidFill>
                  <a:srgbClr val="FFFF00"/>
                </a:solidFill>
              </a:rPr>
              <a:t>NOT</a:t>
            </a:r>
            <a:r>
              <a:rPr lang="en-IN" dirty="0">
                <a:solidFill>
                  <a:srgbClr val="FFFF00"/>
                </a:solidFill>
              </a:rPr>
              <a:t> </a:t>
            </a:r>
            <a:r>
              <a:rPr lang="en-IN" b="1" i="1" dirty="0">
                <a:solidFill>
                  <a:srgbClr val="FFFF00"/>
                </a:solidFill>
              </a:rPr>
              <a:t>NULL</a:t>
            </a:r>
            <a:r>
              <a:rPr lang="en-IN" dirty="0">
                <a:solidFill>
                  <a:srgbClr val="FFFF00"/>
                </a:solidFill>
              </a:rPr>
              <a:t> &amp; </a:t>
            </a:r>
            <a:r>
              <a:rPr lang="en-IN" b="1" i="1" dirty="0">
                <a:solidFill>
                  <a:srgbClr val="FFFF00"/>
                </a:solidFill>
              </a:rPr>
              <a:t>UNIQUE</a:t>
            </a:r>
            <a:r>
              <a:rPr lang="en-IN" dirty="0">
                <a:solidFill>
                  <a:srgbClr val="FFFF00"/>
                </a:solidFill>
              </a:rPr>
              <a:t> </a:t>
            </a:r>
            <a:r>
              <a:rPr lang="en-IN" b="1" dirty="0">
                <a:solidFill>
                  <a:srgbClr val="FFFF00"/>
                </a:solidFill>
              </a:rPr>
              <a:t>key</a:t>
            </a:r>
            <a:r>
              <a:rPr lang="en-IN" dirty="0">
                <a:solidFill>
                  <a:srgbClr val="FFFF00"/>
                </a:solidFill>
              </a:rPr>
              <a:t> then it behaves like a </a:t>
            </a:r>
            <a:r>
              <a:rPr lang="en-IN" b="1" i="1" dirty="0">
                <a:solidFill>
                  <a:srgbClr val="FFFF00"/>
                </a:solidFill>
              </a:rPr>
              <a:t>PRIMARY</a:t>
            </a:r>
            <a:r>
              <a:rPr lang="en-IN" dirty="0">
                <a:solidFill>
                  <a:srgbClr val="FFFF00"/>
                </a:solidFill>
              </a:rPr>
              <a:t> </a:t>
            </a:r>
            <a:r>
              <a:rPr lang="en-IN" b="1" dirty="0" smtClean="0">
                <a:solidFill>
                  <a:srgbClr val="FFFF00"/>
                </a:solidFill>
              </a:rPr>
              <a:t>key.</a:t>
            </a:r>
            <a:endParaRPr lang="en-IN" b="1" dirty="0">
              <a:solidFill>
                <a:srgbClr val="FFFF00"/>
              </a:solidFill>
            </a:endParaRPr>
          </a:p>
        </p:txBody>
      </p:sp>
    </p:spTree>
    <p:extLst>
      <p:ext uri="{BB962C8B-B14F-4D97-AF65-F5344CB8AC3E}">
        <p14:creationId xmlns:p14="http://schemas.microsoft.com/office/powerpoint/2010/main" val="1888485486"/>
      </p:ext>
    </p:extLst>
  </p:cSld>
  <p:clrMapOvr>
    <a:masterClrMapping/>
  </p:clrMapOvr>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Primary Key</a:t>
            </a:r>
          </a:p>
        </p:txBody>
      </p:sp>
      <p:sp>
        <p:nvSpPr>
          <p:cNvPr id="2" name="Rectangle 1"/>
          <p:cNvSpPr/>
          <p:nvPr/>
        </p:nvSpPr>
        <p:spPr>
          <a:xfrm>
            <a:off x="152400" y="1600200"/>
            <a:ext cx="8839200" cy="2308324"/>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must contain unique values. If the primary key consists of multiple columns, the combination of values in these columns must be unique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column cannot contain NULL values. It means that you have to declare the primary key column with the NOT NULL  attribute. If you don’t, MySQL will force the primary key column as NOT NULL  implicitly</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p:txBody>
      </p:sp>
      <p:sp>
        <p:nvSpPr>
          <p:cNvPr id="3" name="Rectangle 2"/>
          <p:cNvSpPr/>
          <p:nvPr/>
        </p:nvSpPr>
        <p:spPr>
          <a:xfrm>
            <a:off x="152400" y="757465"/>
            <a:ext cx="8839200" cy="646331"/>
          </a:xfrm>
          <a:prstGeom prst="rect">
            <a:avLst/>
          </a:prstGeom>
        </p:spPr>
        <p:txBody>
          <a:bodyPr wrap="square">
            <a:spAutoFit/>
          </a:bodyPr>
          <a:lstStyle/>
          <a:p>
            <a:r>
              <a:rPr lang="en-IN" dirty="0">
                <a:solidFill>
                  <a:srgbClr val="000000"/>
                </a:solidFill>
                <a:latin typeface="Arial" panose="020B0604020202020204" pitchFamily="34" charset="0"/>
                <a:cs typeface="Arial" panose="020B0604020202020204" pitchFamily="34" charset="0"/>
              </a:rPr>
              <a:t>A primary key is a column or a set of columns that uniquely identifies each row in the table. </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4191000"/>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
        <p:nvSpPr>
          <p:cNvPr id="6" name="Rectangle 5"/>
          <p:cNvSpPr/>
          <p:nvPr/>
        </p:nvSpPr>
        <p:spPr>
          <a:xfrm>
            <a:off x="4953000" y="4104928"/>
            <a:ext cx="4038600" cy="707886"/>
          </a:xfrm>
          <a:prstGeom prst="rect">
            <a:avLst/>
          </a:prstGeom>
        </p:spPr>
        <p:txBody>
          <a:bodyPr wrap="square">
            <a:spAutoFit/>
          </a:bodyPr>
          <a:lstStyle/>
          <a:p>
            <a:r>
              <a:rPr lang="en-IN" sz="2000" dirty="0">
                <a:solidFill>
                  <a:srgbClr val="006C86"/>
                </a:solidFill>
              </a:rPr>
              <a:t>Primary key in a relation </a:t>
            </a:r>
            <a:r>
              <a:rPr lang="en-IN" sz="2000" dirty="0" smtClean="0">
                <a:solidFill>
                  <a:srgbClr val="006C86"/>
                </a:solidFill>
              </a:rPr>
              <a:t>is </a:t>
            </a:r>
            <a:r>
              <a:rPr lang="en-IN" sz="2000" dirty="0">
                <a:solidFill>
                  <a:srgbClr val="006C86"/>
                </a:solidFill>
              </a:rPr>
              <a:t>always associated with an INDEX object</a:t>
            </a:r>
          </a:p>
        </p:txBody>
      </p:sp>
    </p:spTree>
    <p:extLst>
      <p:ext uri="{BB962C8B-B14F-4D97-AF65-F5344CB8AC3E}">
        <p14:creationId xmlns:p14="http://schemas.microsoft.com/office/powerpoint/2010/main" val="2907623610"/>
      </p:ext>
    </p:extLst>
  </p:cSld>
  <p:clrMapOvr>
    <a:masterClrMapping/>
  </p:clrMapOvr>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primary key 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a:t>
            </a:r>
            <a:r>
              <a:rPr lang="en-IN" sz="1600" dirty="0">
                <a:latin typeface="Arial" panose="020B0604020202020204" pitchFamily="34" charset="0"/>
                <a:cs typeface="Arial" panose="020B0604020202020204" pitchFamily="34" charset="0"/>
              </a:rPr>
              <a:t>INT </a:t>
            </a:r>
            <a:r>
              <a:rPr lang="en-IN" sz="1600" dirty="0">
                <a:solidFill>
                  <a:srgbClr val="C00000"/>
                </a:solidFill>
                <a:latin typeface="Arial" panose="020B0604020202020204" pitchFamily="34" charset="0"/>
                <a:cs typeface="Arial" panose="020B0604020202020204" pitchFamily="34" charset="0"/>
              </a:rPr>
              <a:t>PRIMARY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PRIMARY 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a:t>
            </a:r>
            <a:r>
              <a:rPr lang="en-IN" sz="1600" dirty="0" smtClean="0">
                <a:latin typeface="Arial" panose="020B0604020202020204" pitchFamily="34" charset="0"/>
                <a:cs typeface="Arial" panose="020B0604020202020204" pitchFamily="34" charset="0"/>
              </a:rPr>
              <a:t>INT, </a:t>
            </a:r>
            <a:r>
              <a:rPr lang="en-IN" sz="1600" dirty="0">
                <a:latin typeface="Arial" panose="020B0604020202020204" pitchFamily="34" charset="0"/>
                <a:cs typeface="Arial" panose="020B0604020202020204" pitchFamily="34" charset="0"/>
              </a:rPr>
              <a:t>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primary key consists of multiple columns, you must specify them at the end of the CREATE TABLE  statement. You put a coma-separated list of primary key columns inside parentheses followed the PRIMARY KEY  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928758"/>
      </p:ext>
    </p:extLst>
  </p:cSld>
  <p:clrMapOvr>
    <a:masterClrMapping/>
  </p:clrMapOvr>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Primary Key on existing column.</a:t>
            </a: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ADD</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pk_user_id PRIMARY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911960780"/>
      </p:ext>
    </p:extLst>
  </p:cSld>
  <p:clrMapOvr>
    <a:masterClrMapping/>
  </p:clrMapOvr>
  <p:timing>
    <p:tnLst>
      <p:par>
        <p:cTn id="1" dur="indefinite" restart="never" nodeType="tmRoot"/>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Primary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PRIMARY</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KEY</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18694238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4" name="Rectangle 1"/>
          <p:cNvSpPr>
            <a:spLocks noChangeArrowheads="1"/>
          </p:cNvSpPr>
          <p:nvPr/>
        </p:nvSpPr>
        <p:spPr bwMode="auto">
          <a:xfrm>
            <a:off x="228600" y="838200"/>
            <a:ext cx="8610600" cy="107721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smtClean="0">
                <a:latin typeface="Arial" pitchFamily="34" charset="0"/>
                <a:cs typeface="Arial" pitchFamily="34" charset="0"/>
              </a:rPr>
              <a:t>In Entity Relationship(ER) Model attributes can be classified into the following types.</a:t>
            </a:r>
            <a:endParaRPr lang="en-US" sz="3200" dirty="0" smtClean="0">
              <a:latin typeface="Arial" pitchFamily="34" charset="0"/>
              <a:ea typeface="MS Mincho" pitchFamily="49" charset="-128"/>
              <a:cs typeface="Arial" pitchFamily="34" charset="0"/>
            </a:endParaRPr>
          </a:p>
        </p:txBody>
      </p:sp>
      <p:sp>
        <p:nvSpPr>
          <p:cNvPr id="5" name="Rectangle 4"/>
          <p:cNvSpPr/>
          <p:nvPr/>
        </p:nvSpPr>
        <p:spPr>
          <a:xfrm>
            <a:off x="228600" y="2133600"/>
            <a:ext cx="8610600" cy="2308324"/>
          </a:xfrm>
          <a:prstGeom prst="rect">
            <a:avLst/>
          </a:prstGeom>
          <a:solidFill>
            <a:schemeClr val="bg1"/>
          </a:solidFill>
        </p:spPr>
        <p:txBody>
          <a:bodyPr wrap="square">
            <a:spAutoFit/>
          </a:bodyPr>
          <a:lstStyle/>
          <a:p>
            <a:pPr>
              <a:lnSpc>
                <a:spcPct val="150000"/>
              </a:lnSpc>
              <a:buFont typeface="Arial" pitchFamily="34" charset="0"/>
              <a:buChar char="•"/>
            </a:pPr>
            <a:r>
              <a:rPr lang="en-US" sz="2400" dirty="0" smtClean="0">
                <a:solidFill>
                  <a:schemeClr val="bg2">
                    <a:lumMod val="50000"/>
                  </a:schemeClr>
                </a:solidFill>
                <a:latin typeface="Arial" pitchFamily="34" charset="0"/>
                <a:cs typeface="Arial" pitchFamily="34" charset="0"/>
              </a:rPr>
              <a:t> </a:t>
            </a:r>
            <a:r>
              <a:rPr lang="en-US" sz="2400" dirty="0" smtClean="0">
                <a:solidFill>
                  <a:schemeClr val="bg2">
                    <a:lumMod val="50000"/>
                  </a:schemeClr>
                </a:solidFill>
                <a:latin typeface="Arial" pitchFamily="34" charset="0"/>
                <a:ea typeface="MS Mincho" pitchFamily="49" charset="-128"/>
                <a:cs typeface="Arial" pitchFamily="34" charset="0"/>
              </a:rPr>
              <a:t>Simple/Atomic and Composite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Single Valued and Multi Valued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Stored and Derived Attributes</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Complex Attribute</a:t>
            </a:r>
            <a:endParaRPr lang="en-US" sz="2400" dirty="0">
              <a:solidFill>
                <a:schemeClr val="bg2">
                  <a:lumMod val="50000"/>
                </a:schemeClr>
              </a:solidFill>
              <a:latin typeface="Arial" pitchFamily="34" charset="0"/>
              <a:ea typeface="MS Mincho" pitchFamily="49" charset="-128"/>
              <a:cs typeface="Arial" pitchFamily="34" charset="0"/>
            </a:endParaRPr>
          </a:p>
        </p:txBody>
      </p:sp>
      <p:sp>
        <p:nvSpPr>
          <p:cNvPr id="6" name="Rectangle 5"/>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algn="ctr">
              <a:defRPr sz="4800">
                <a:solidFill>
                  <a:srgbClr val="DC525C"/>
                </a:solidFill>
                <a:latin typeface="Segoe UI Light" panose="020B0502040204020203" pitchFamily="34" charset="0"/>
                <a:cs typeface="Segoe UI Light" panose="020B0502040204020203" pitchFamily="34" charset="0"/>
              </a:defRPr>
            </a:lvl1pPr>
          </a:lstStyle>
          <a:p>
            <a:r>
              <a:rPr lang="en-IN" dirty="0"/>
              <a:t>What is Composite Key?</a:t>
            </a:r>
          </a:p>
          <a:p>
            <a:endParaRPr lang="en-US" dirty="0"/>
          </a:p>
        </p:txBody>
      </p:sp>
      <p:sp>
        <p:nvSpPr>
          <p:cNvPr id="4" name="Rectangle 3"/>
          <p:cNvSpPr/>
          <p:nvPr/>
        </p:nvSpPr>
        <p:spPr>
          <a:xfrm>
            <a:off x="117142" y="304800"/>
            <a:ext cx="8874457" cy="769441"/>
          </a:xfrm>
          <a:prstGeom prst="rect">
            <a:avLst/>
          </a:prstGeom>
          <a:solidFill>
            <a:srgbClr val="B2242E"/>
          </a:solidFill>
        </p:spPr>
        <p:txBody>
          <a:bodyPr wrap="square">
            <a:spAutoFit/>
          </a:bodyPr>
          <a:lstStyle/>
          <a:p>
            <a:pPr algn="just"/>
            <a:r>
              <a:rPr lang="en-IN" sz="2200" dirty="0">
                <a:solidFill>
                  <a:schemeClr val="bg2"/>
                </a:solidFill>
                <a:latin typeface="Segoe UI Light" panose="020B0502040204020203" pitchFamily="34" charset="0"/>
                <a:cs typeface="Segoe UI Light" panose="020B0502040204020203" pitchFamily="34" charset="0"/>
              </a:rPr>
              <a:t>A composite key is a primary key composed of multiple columns used to identify a record uniquely.</a:t>
            </a:r>
          </a:p>
        </p:txBody>
      </p:sp>
      <p:sp>
        <p:nvSpPr>
          <p:cNvPr id="3" name="Rectangle 2"/>
          <p:cNvSpPr/>
          <p:nvPr/>
        </p:nvSpPr>
        <p:spPr>
          <a:xfrm>
            <a:off x="117142" y="3748951"/>
            <a:ext cx="8458200" cy="1477328"/>
          </a:xfrm>
          <a:prstGeom prst="rect">
            <a:avLst/>
          </a:prstGeom>
        </p:spPr>
        <p:txBody>
          <a:bodyPr wrap="square">
            <a:spAutoFit/>
          </a:bodyPr>
          <a:lstStyle/>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CREATE</a:t>
            </a:r>
            <a:r>
              <a:rPr lang="en-IN" dirty="0" smtClean="0">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TABLE</a:t>
            </a:r>
            <a:r>
              <a:rPr lang="en-IN" dirty="0" smtClean="0">
                <a:solidFill>
                  <a:schemeClr val="accent2">
                    <a:lumMod val="50000"/>
                  </a:schemeClr>
                </a:solidFill>
                <a:latin typeface="Liberation Mono"/>
                <a:cs typeface="Arial" panose="020B0604020202020204" pitchFamily="34" charset="0"/>
              </a:rPr>
              <a:t> </a:t>
            </a:r>
            <a:r>
              <a:rPr lang="en-IN" dirty="0" smtClean="0">
                <a:latin typeface="Liberation Mono"/>
                <a:cs typeface="Arial" panose="020B0604020202020204" pitchFamily="34" charset="0"/>
              </a:rPr>
              <a:t>TEMP</a:t>
            </a:r>
            <a:r>
              <a:rPr lang="en-IN" dirty="0" smtClean="0">
                <a:solidFill>
                  <a:schemeClr val="accent2">
                    <a:lumMod val="50000"/>
                  </a:schemeClr>
                </a:solidFill>
                <a:latin typeface="Liberation Mono"/>
                <a:cs typeface="Arial" panose="020B0604020202020204" pitchFamily="34" charset="0"/>
              </a:rPr>
              <a:t> </a:t>
            </a:r>
            <a:r>
              <a:rPr lang="en-IN" dirty="0" smtClean="0">
                <a:solidFill>
                  <a:schemeClr val="bg1">
                    <a:lumMod val="65000"/>
                  </a:schemeClr>
                </a:solidFill>
                <a:latin typeface="Liberation Mono"/>
                <a:cs typeface="Arial" panose="020B0604020202020204" pitchFamily="34" charset="0"/>
              </a:rPr>
              <a:t>(</a:t>
            </a:r>
          </a:p>
          <a:p>
            <a:r>
              <a:rPr lang="en-IN" dirty="0" smtClean="0">
                <a:solidFill>
                  <a:schemeClr val="accent2">
                    <a:lumMod val="50000"/>
                  </a:schemeClr>
                </a:solidFill>
                <a:latin typeface="Liberation Mono"/>
                <a:cs typeface="Arial" panose="020B0604020202020204" pitchFamily="34" charset="0"/>
              </a:rPr>
              <a:t>   COL1 INT, </a:t>
            </a:r>
          </a:p>
          <a:p>
            <a:r>
              <a:rPr lang="en-IN" dirty="0" smtClean="0">
                <a:solidFill>
                  <a:schemeClr val="accent2">
                    <a:lumMod val="50000"/>
                  </a:schemeClr>
                </a:solidFill>
                <a:latin typeface="Liberation Mono"/>
                <a:cs typeface="Arial" panose="020B0604020202020204" pitchFamily="34" charset="0"/>
              </a:rPr>
              <a:t>   COL2 INT, </a:t>
            </a:r>
          </a:p>
          <a:p>
            <a:r>
              <a:rPr lang="en-IN" dirty="0" smtClean="0">
                <a:solidFill>
                  <a:schemeClr val="accent2">
                    <a:lumMod val="50000"/>
                  </a:schemeClr>
                </a:solidFill>
                <a:latin typeface="Liberation Mono"/>
                <a:cs typeface="Arial" panose="020B0604020202020204" pitchFamily="34" charset="0"/>
              </a:rPr>
              <a:t>   COL3 INT, </a:t>
            </a:r>
          </a:p>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DD4A68"/>
                </a:solidFill>
                <a:latin typeface="Liberation Mono"/>
                <a:ea typeface="Times New Roman" panose="02020603050405020304" pitchFamily="18" charset="0"/>
              </a:rPr>
              <a:t>CONSTRAINT PK_COL1_COL2 PRIMARY KEY </a:t>
            </a:r>
            <a:r>
              <a:rPr lang="en-IN" dirty="0" smtClean="0">
                <a:solidFill>
                  <a:schemeClr val="bg1">
                    <a:lumMod val="65000"/>
                  </a:schemeClr>
                </a:solidFill>
                <a:latin typeface="Liberation Mono"/>
                <a:ea typeface="Times New Roman" panose="02020603050405020304" pitchFamily="18" charset="0"/>
              </a:rPr>
              <a:t>(</a:t>
            </a:r>
            <a:r>
              <a:rPr lang="en-IN" dirty="0" smtClean="0">
                <a:solidFill>
                  <a:srgbClr val="DD4A68"/>
                </a:solidFill>
                <a:latin typeface="Liberation Mono"/>
                <a:ea typeface="Times New Roman" panose="02020603050405020304" pitchFamily="18" charset="0"/>
              </a:rPr>
              <a:t>COL1, COL2</a:t>
            </a:r>
            <a:r>
              <a:rPr lang="en-IN" dirty="0" smtClean="0">
                <a:solidFill>
                  <a:schemeClr val="bg1">
                    <a:lumMod val="65000"/>
                  </a:schemeClr>
                </a:solidFill>
                <a:latin typeface="Liberation Mono"/>
                <a:ea typeface="Times New Roman" panose="02020603050405020304" pitchFamily="18" charset="0"/>
              </a:rPr>
              <a:t>))</a:t>
            </a:r>
            <a:endParaRPr lang="en-IN" dirty="0">
              <a:solidFill>
                <a:srgbClr val="DD4A68"/>
              </a:solidFill>
              <a:latin typeface="Liberation Mono"/>
              <a:ea typeface="Times New Roman" panose="02020603050405020304" pitchFamily="18" charset="0"/>
            </a:endParaRPr>
          </a:p>
        </p:txBody>
      </p:sp>
    </p:spTree>
    <p:extLst>
      <p:ext uri="{BB962C8B-B14F-4D97-AF65-F5344CB8AC3E}">
        <p14:creationId xmlns:p14="http://schemas.microsoft.com/office/powerpoint/2010/main" val="3374743441"/>
      </p:ext>
    </p:extLst>
  </p:cSld>
  <p:clrMapOvr>
    <a:masterClrMapping/>
  </p:clrMapOvr>
  <p:timing>
    <p:tnLst>
      <p:par>
        <p:cTn id="1" dur="indefinite" restart="never" nodeType="tmRoot"/>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UNIQUE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32763047"/>
      </p:ext>
    </p:extLst>
  </p:cSld>
  <p:clrMapOvr>
    <a:masterClrMapping/>
  </p:clrMapOvr>
  <p:timing>
    <p:tnLst>
      <p:par>
        <p:cTn id="1" dur="indefinite" restart="never" nodeType="tmRoot"/>
      </p:par>
    </p:tn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Unique Key</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UNIQUE constraint uniquely identifies each record in a database table. The UNIQUE and PRIMARY KEY constraints both provide a guarantee for uniqueness for a column or set of </a:t>
            </a:r>
            <a:r>
              <a:rPr lang="en-IN" dirty="0" smtClean="0">
                <a:latin typeface="Arial" panose="020B0604020202020204" pitchFamily="34" charset="0"/>
                <a:cs typeface="Arial" panose="020B0604020202020204" pitchFamily="34" charset="0"/>
              </a:rPr>
              <a:t>columns.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3662638649"/>
      </p:ext>
    </p:extLst>
  </p:cSld>
  <p:clrMapOvr>
    <a:masterClrMapping/>
  </p:clrMapOvr>
  <p:timing>
    <p:tnLst>
      <p:par>
        <p:cTn id="1" dur="indefinite" restart="never" nodeType="tmRoot"/>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a:t>
            </a:r>
            <a:r>
              <a:rPr lang="en-IN" dirty="0" smtClean="0">
                <a:latin typeface="Arial" panose="020B0604020202020204" pitchFamily="34" charset="0"/>
                <a:cs typeface="Arial" panose="020B0604020202020204" pitchFamily="34" charset="0"/>
              </a:rPr>
              <a:t>UNIQUE </a:t>
            </a:r>
            <a:r>
              <a:rPr lang="en-IN" dirty="0">
                <a:latin typeface="Arial" panose="020B0604020202020204" pitchFamily="34" charset="0"/>
                <a:cs typeface="Arial" panose="020B0604020202020204" pitchFamily="34" charset="0"/>
              </a:rPr>
              <a:t>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INT</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u_user_id </a:t>
            </a:r>
            <a:r>
              <a:rPr lang="en-IN" sz="1600" dirty="0" smtClean="0">
                <a:solidFill>
                  <a:srgbClr val="C00000"/>
                </a:solidFill>
                <a:latin typeface="Arial" panose="020B0604020202020204" pitchFamily="34" charset="0"/>
                <a:cs typeface="Arial" panose="020B0604020202020204" pitchFamily="34" charset="0"/>
              </a:rPr>
              <a:t>UNIQUE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consists of multiple columns, you must specify them at the end of the CREATE TABLE  statement. You put a coma-separated list of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columns inside parentheses followed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a:solidFill>
                  <a:srgbClr val="C00000"/>
                </a:solidFill>
                <a:latin typeface="Arial" panose="020B0604020202020204" pitchFamily="34" charset="0"/>
                <a:cs typeface="Arial" panose="020B0604020202020204" pitchFamily="34" charset="0"/>
              </a:rPr>
              <a:t>,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841133"/>
      </p:ext>
    </p:extLst>
  </p:cSld>
  <p:clrMapOvr>
    <a:masterClrMapping/>
  </p:clrMapOvr>
  <p:timing>
    <p:tnLst>
      <p:par>
        <p:cTn id="1" dur="indefinite" restart="never" nodeType="tmRoot"/>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on existing column.</a:t>
            </a:r>
          </a:p>
        </p:txBody>
      </p:sp>
      <p:sp>
        <p:nvSpPr>
          <p:cNvPr id="2" name="Rectangle 1"/>
          <p:cNvSpPr/>
          <p:nvPr/>
        </p:nvSpPr>
        <p:spPr>
          <a:xfrm>
            <a:off x="76200" y="1295400"/>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u_user_id UNIQUE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599286813"/>
      </p:ext>
    </p:extLst>
  </p:cSld>
  <p:clrMapOvr>
    <a:masterClrMapping/>
  </p:clrMapOvr>
  <p:timing>
    <p:tnLst>
      <p:par>
        <p:cTn id="1" dur="indefinite" restart="never" nodeType="tmRoot"/>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Unique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825867"/>
          </a:xfrm>
          <a:prstGeom prst="rect">
            <a:avLst/>
          </a:prstGeom>
        </p:spPr>
        <p:txBody>
          <a:bodyPr wrap="squar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&lt;COLUMN_NAME&gt;;</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U_USER_ID</a:t>
            </a:r>
            <a:r>
              <a:rPr lang="en-IN" sz="1600" dirty="0" smtClean="0">
                <a:latin typeface="Arial" panose="020B0604020202020204" pitchFamily="34" charset="0"/>
                <a:cs typeface="Arial" panose="020B0604020202020204" pitchFamily="34" charset="0"/>
              </a:rPr>
              <a:t>;      </a:t>
            </a:r>
            <a:r>
              <a:rPr lang="en-IN" dirty="0" smtClean="0">
                <a:solidFill>
                  <a:srgbClr val="92D050"/>
                </a:solidFill>
                <a:latin typeface="Arial" panose="020B0604020202020204" pitchFamily="34" charset="0"/>
                <a:cs typeface="Arial" panose="020B0604020202020204" pitchFamily="34" charset="0"/>
              </a:rPr>
              <a:t>// </a:t>
            </a:r>
            <a:r>
              <a:rPr lang="en-IN" sz="1600" dirty="0" smtClean="0">
                <a:solidFill>
                  <a:srgbClr val="92D050"/>
                </a:solidFill>
                <a:latin typeface="Arial" panose="020B0604020202020204" pitchFamily="34" charset="0"/>
                <a:cs typeface="Arial" panose="020B0604020202020204" pitchFamily="34" charset="0"/>
              </a:rPr>
              <a:t>CONSTRAINT NAME</a:t>
            </a:r>
            <a:endParaRPr lang="en-IN" dirty="0">
              <a:solidFill>
                <a:srgbClr val="92D050"/>
              </a:solidFill>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014215150"/>
      </p:ext>
    </p:extLst>
  </p:cSld>
  <p:clrMapOvr>
    <a:masterClrMapping/>
  </p:clrMapOvr>
  <p:timing>
    <p:tnLst>
      <p:par>
        <p:cTn id="1" dur="indefinite" restart="never" nodeType="tmRoot"/>
      </p:par>
    </p:tn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FOREIGN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21693" y="76200"/>
            <a:ext cx="8869907" cy="2400657"/>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A </a:t>
            </a:r>
            <a:r>
              <a:rPr lang="en-IN" sz="2000" dirty="0">
                <a:solidFill>
                  <a:schemeClr val="bg2"/>
                </a:solidFill>
                <a:latin typeface="Segoe UI Light" panose="020B0502040204020203" pitchFamily="34" charset="0"/>
                <a:cs typeface="Segoe UI Light" panose="020B0502040204020203" pitchFamily="34" charset="0"/>
              </a:rPr>
              <a:t>foreign key can have a different name from its primary key</a:t>
            </a:r>
            <a:r>
              <a:rPr lang="en-IN" sz="2000" dirty="0" smtClean="0">
                <a:solidFill>
                  <a:schemeClr val="bg2"/>
                </a:solidFill>
                <a:latin typeface="Segoe UI Light" panose="020B0502040204020203" pitchFamily="34" charset="0"/>
                <a:cs typeface="Segoe UI Light" panose="020B0502040204020203" pitchFamily="34" charset="0"/>
              </a:rPr>
              <a:t>.</a:t>
            </a: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DataType of primary key and foreign key column must be same.</a:t>
            </a:r>
            <a:endParaRPr lang="en-IN" sz="2000" dirty="0">
              <a:solidFill>
                <a:schemeClr val="bg2"/>
              </a:solidFill>
              <a:latin typeface="Segoe UI Light" panose="020B0502040204020203" pitchFamily="34" charset="0"/>
              <a:cs typeface="Segoe UI Light" panose="020B0502040204020203" pitchFamily="34" charset="0"/>
            </a:endParaRP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It </a:t>
            </a:r>
            <a:r>
              <a:rPr lang="en-IN" sz="2000" dirty="0">
                <a:solidFill>
                  <a:schemeClr val="bg2"/>
                </a:solidFill>
                <a:latin typeface="Segoe UI Light" panose="020B0502040204020203" pitchFamily="34" charset="0"/>
                <a:cs typeface="Segoe UI Light" panose="020B0502040204020203" pitchFamily="34" charset="0"/>
              </a:rPr>
              <a:t>ensures rows in one table have corresponding rows in another.</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Unlike the Primary key, they do not have to be unique.</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Foreign keys can be null even though primary keys can </a:t>
            </a:r>
            <a:r>
              <a:rPr lang="en-IN" sz="2000" dirty="0" smtClean="0">
                <a:solidFill>
                  <a:schemeClr val="bg2"/>
                </a:solidFill>
                <a:latin typeface="Segoe UI Light" panose="020B0502040204020203" pitchFamily="34" charset="0"/>
                <a:cs typeface="Segoe UI Light" panose="020B0502040204020203" pitchFamily="34" charset="0"/>
              </a:rPr>
              <a:t>not.</a:t>
            </a:r>
            <a:endParaRPr lang="en-IN" sz="2000" dirty="0">
              <a:solidFill>
                <a:schemeClr val="bg2"/>
              </a:solidFill>
              <a:latin typeface="Segoe UI Light" panose="020B0502040204020203" pitchFamily="34" charset="0"/>
              <a:cs typeface="Segoe UI Light" panose="020B0502040204020203" pitchFamily="34" charset="0"/>
            </a:endParaRPr>
          </a:p>
        </p:txBody>
      </p:sp>
      <p:sp>
        <p:nvSpPr>
          <p:cNvPr id="4" name="Rectangle 3"/>
          <p:cNvSpPr/>
          <p:nvPr/>
        </p:nvSpPr>
        <p:spPr>
          <a:xfrm>
            <a:off x="121693" y="5105400"/>
            <a:ext cx="8869907" cy="707886"/>
          </a:xfrm>
          <a:prstGeom prst="rect">
            <a:avLst/>
          </a:prstGeom>
          <a:solidFill>
            <a:schemeClr val="bg1"/>
          </a:solidFill>
        </p:spPr>
        <p:txBody>
          <a:bodyPr wrap="square">
            <a:spAutoFit/>
          </a:bodyPr>
          <a:lstStyle/>
          <a:p>
            <a:r>
              <a:rPr lang="en-IN" sz="2000" dirty="0">
                <a:solidFill>
                  <a:srgbClr val="0089A4"/>
                </a:solidFill>
                <a:latin typeface="Arial" panose="020B0604020202020204" pitchFamily="34" charset="0"/>
                <a:cs typeface="Arial" panose="020B0604020202020204" pitchFamily="34" charset="0"/>
              </a:rPr>
              <a:t>The table containing the </a:t>
            </a:r>
            <a:r>
              <a:rPr lang="en-IN" sz="2000" dirty="0" smtClean="0">
                <a:solidFill>
                  <a:srgbClr val="0089A4"/>
                </a:solidFill>
                <a:latin typeface="Arial" panose="020B0604020202020204" pitchFamily="34" charset="0"/>
                <a:cs typeface="Arial" panose="020B0604020202020204" pitchFamily="34" charset="0"/>
              </a:rPr>
              <a:t>FOREIGN KEY is </a:t>
            </a:r>
            <a:r>
              <a:rPr lang="en-IN" sz="2000" dirty="0">
                <a:solidFill>
                  <a:srgbClr val="0089A4"/>
                </a:solidFill>
                <a:latin typeface="Arial" panose="020B0604020202020204" pitchFamily="34" charset="0"/>
                <a:cs typeface="Arial" panose="020B0604020202020204" pitchFamily="34" charset="0"/>
              </a:rPr>
              <a:t>referred to as the </a:t>
            </a:r>
            <a:r>
              <a:rPr lang="en-IN" sz="2000" dirty="0" smtClean="0">
                <a:solidFill>
                  <a:srgbClr val="0089A4"/>
                </a:solidFill>
                <a:latin typeface="Arial" panose="020B0604020202020204" pitchFamily="34" charset="0"/>
                <a:cs typeface="Arial" panose="020B0604020202020204" pitchFamily="34" charset="0"/>
              </a:rPr>
              <a:t>child table, </a:t>
            </a:r>
            <a:r>
              <a:rPr lang="en-IN" sz="2000" dirty="0">
                <a:solidFill>
                  <a:srgbClr val="0089A4"/>
                </a:solidFill>
                <a:latin typeface="Arial" panose="020B0604020202020204" pitchFamily="34" charset="0"/>
                <a:cs typeface="Arial" panose="020B0604020202020204" pitchFamily="34" charset="0"/>
              </a:rPr>
              <a:t>and the table containing the PRIMARY KEY </a:t>
            </a:r>
            <a:r>
              <a:rPr lang="en-IN" sz="2000" dirty="0" smtClean="0">
                <a:solidFill>
                  <a:srgbClr val="0089A4"/>
                </a:solidFill>
                <a:latin typeface="Arial" panose="020B0604020202020204" pitchFamily="34" charset="0"/>
                <a:cs typeface="Arial" panose="020B0604020202020204" pitchFamily="34" charset="0"/>
              </a:rPr>
              <a:t>(</a:t>
            </a:r>
            <a:r>
              <a:rPr lang="en-IN" sz="2000" dirty="0">
                <a:solidFill>
                  <a:srgbClr val="0089A4"/>
                </a:solidFill>
                <a:latin typeface="Arial" panose="020B0604020202020204" pitchFamily="34" charset="0"/>
                <a:cs typeface="Arial" panose="020B0604020202020204" pitchFamily="34" charset="0"/>
              </a:rPr>
              <a:t>referenced </a:t>
            </a:r>
            <a:r>
              <a:rPr lang="en-IN" sz="2000" dirty="0" smtClean="0">
                <a:solidFill>
                  <a:srgbClr val="0089A4"/>
                </a:solidFill>
                <a:latin typeface="Arial" panose="020B0604020202020204" pitchFamily="34" charset="0"/>
                <a:cs typeface="Arial" panose="020B0604020202020204" pitchFamily="34" charset="0"/>
              </a:rPr>
              <a:t>key) </a:t>
            </a:r>
            <a:r>
              <a:rPr lang="en-IN" sz="2000" dirty="0">
                <a:solidFill>
                  <a:srgbClr val="0089A4"/>
                </a:solidFill>
                <a:latin typeface="Arial" panose="020B0604020202020204" pitchFamily="34" charset="0"/>
                <a:cs typeface="Arial" panose="020B0604020202020204" pitchFamily="34" charset="0"/>
              </a:rPr>
              <a:t>is the parent table.</a:t>
            </a:r>
          </a:p>
        </p:txBody>
      </p:sp>
      <p:sp>
        <p:nvSpPr>
          <p:cNvPr id="5" name="Rectangle 4"/>
          <p:cNvSpPr/>
          <p:nvPr/>
        </p:nvSpPr>
        <p:spPr>
          <a:xfrm>
            <a:off x="194953" y="3949312"/>
            <a:ext cx="8878813" cy="769441"/>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A FOREIGN KEY is a field (or collection of fields) in one table that refers to the PRIMARY KEY in </a:t>
            </a:r>
            <a:r>
              <a:rPr lang="en-IN" sz="2200" dirty="0" smtClean="0">
                <a:latin typeface="Segoe UI Light" panose="020B0502040204020203" pitchFamily="34" charset="0"/>
                <a:cs typeface="Segoe UI Light" panose="020B0502040204020203" pitchFamily="34" charset="0"/>
              </a:rPr>
              <a:t>another/same </a:t>
            </a:r>
            <a:r>
              <a:rPr lang="en-IN" sz="2200" dirty="0">
                <a:latin typeface="Segoe UI Light" panose="020B0502040204020203" pitchFamily="34" charset="0"/>
                <a:cs typeface="Segoe UI Light" panose="020B0502040204020203" pitchFamily="34" charset="0"/>
              </a:rPr>
              <a:t>table.</a:t>
            </a:r>
          </a:p>
        </p:txBody>
      </p:sp>
    </p:spTree>
    <p:extLst>
      <p:ext uri="{BB962C8B-B14F-4D97-AF65-F5344CB8AC3E}">
        <p14:creationId xmlns:p14="http://schemas.microsoft.com/office/powerpoint/2010/main" val="1469596093"/>
      </p:ext>
    </p:extLst>
  </p:cSld>
  <p:clrMapOvr>
    <a:masterClrMapping/>
  </p:clrMapOvr>
  <p:timing>
    <p:tnLst>
      <p:par>
        <p:cTn id="1" dur="indefinite" restart="never" nodeType="tmRoot"/>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152400" y="740926"/>
            <a:ext cx="8839200" cy="3754874"/>
          </a:xfrm>
          <a:prstGeom prst="rect">
            <a:avLst/>
          </a:prstGeom>
          <a:solidFill>
            <a:srgbClr val="476D59"/>
          </a:solidFill>
        </p:spPr>
        <p:txBody>
          <a:bodyPr wrap="square">
            <a:spAutoFit/>
          </a:bodyPr>
          <a:lstStyle/>
          <a:p>
            <a:r>
              <a:rPr lang="en-IN" sz="2000" dirty="0" smtClean="0">
                <a:solidFill>
                  <a:schemeClr val="bg1"/>
                </a:solidFill>
              </a:rPr>
              <a:t>A referential </a:t>
            </a:r>
            <a:r>
              <a:rPr lang="en-IN" sz="2000" dirty="0">
                <a:solidFill>
                  <a:schemeClr val="bg1"/>
                </a:solidFill>
              </a:rPr>
              <a:t>constraint could be violated in following cases.</a:t>
            </a:r>
          </a:p>
          <a:p>
            <a:endParaRPr lang="en-IN" sz="2000"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INSERT attempt </a:t>
            </a:r>
            <a:r>
              <a:rPr lang="en-IN" dirty="0">
                <a:solidFill>
                  <a:srgbClr val="CFFF21"/>
                </a:solidFill>
              </a:rPr>
              <a:t>to add a row </a:t>
            </a:r>
            <a:r>
              <a:rPr lang="en-IN" dirty="0" smtClean="0">
                <a:solidFill>
                  <a:srgbClr val="CFFF21"/>
                </a:solidFill>
              </a:rPr>
              <a:t>to </a:t>
            </a:r>
            <a:r>
              <a:rPr lang="en-IN" dirty="0">
                <a:solidFill>
                  <a:srgbClr val="CFFF21"/>
                </a:solidFill>
              </a:rPr>
              <a:t>a child table that has a value in its foreign key columns that does not match a value in the corresponding parent </a:t>
            </a:r>
            <a:r>
              <a:rPr lang="en-IN" dirty="0" smtClean="0">
                <a:solidFill>
                  <a:srgbClr val="CFFF21"/>
                </a:solidFill>
              </a:rPr>
              <a:t>table's column.</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child table's foreign key columns to a value that has no matching value in the corresponding parent table's parent key</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parent table's parent key to a value that does not have a matching value in a child table's foreign key columns</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 </a:t>
            </a:r>
            <a:r>
              <a:rPr lang="en-IN" dirty="0" smtClean="0">
                <a:solidFill>
                  <a:srgbClr val="CFFF21"/>
                </a:solidFill>
              </a:rPr>
              <a:t>DELETE attempt </a:t>
            </a:r>
            <a:r>
              <a:rPr lang="en-IN" dirty="0">
                <a:solidFill>
                  <a:srgbClr val="CFFF21"/>
                </a:solidFill>
              </a:rPr>
              <a:t>to remove a record from a parent table that has a matching value in a child table's foreign key columns.</a:t>
            </a:r>
          </a:p>
        </p:txBody>
      </p:sp>
    </p:spTree>
    <p:extLst>
      <p:ext uri="{BB962C8B-B14F-4D97-AF65-F5344CB8AC3E}">
        <p14:creationId xmlns:p14="http://schemas.microsoft.com/office/powerpoint/2010/main" val="834576772"/>
      </p:ext>
    </p:extLst>
  </p:cSld>
  <p:clrMapOvr>
    <a:masterClrMapping/>
  </p:clrMapOvr>
  <p:timing>
    <p:tnLst>
      <p:par>
        <p:cTn id="1" dur="indefinite" restart="never" nodeType="tmRoot"/>
      </p:par>
    </p:tnLst>
  </p:timing>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304800" y="2014955"/>
            <a:ext cx="5181600" cy="3891269"/>
          </a:xfrm>
          <a:prstGeom prst="rect">
            <a:avLst/>
          </a:prstGeom>
        </p:spPr>
      </p:pic>
      <p:pic>
        <p:nvPicPr>
          <p:cNvPr id="1026" name="Picture 2" descr="MySQL recursive foreign 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010007"/>
            <a:ext cx="1962150" cy="20859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505200" y="4648200"/>
            <a:ext cx="5486400" cy="1107996"/>
          </a:xfrm>
          <a:prstGeom prst="rect">
            <a:avLst/>
          </a:prstGeom>
          <a:solidFill>
            <a:srgbClr val="EDE701"/>
          </a:solidFill>
        </p:spPr>
        <p:txBody>
          <a:bodyPr wrap="square">
            <a:spAutoFit/>
          </a:bodyPr>
          <a:lstStyle/>
          <a:p>
            <a:pPr algn="just"/>
            <a:r>
              <a:rPr lang="en-IN" sz="2200" dirty="0">
                <a:latin typeface="Segoe UI" panose="020B0502040204020203" pitchFamily="34" charset="0"/>
                <a:cs typeface="Segoe UI" panose="020B0502040204020203" pitchFamily="34" charset="0"/>
              </a:rPr>
              <a:t>The customers table is called parent table or referenced table, and the orders table is known as child table or referencing table.</a:t>
            </a:r>
          </a:p>
        </p:txBody>
      </p:sp>
    </p:spTree>
    <p:extLst>
      <p:ext uri="{BB962C8B-B14F-4D97-AF65-F5344CB8AC3E}">
        <p14:creationId xmlns:p14="http://schemas.microsoft.com/office/powerpoint/2010/main" val="1257721072"/>
      </p:ext>
    </p:extLst>
  </p:cSld>
  <p:clrMapOvr>
    <a:masterClrMapping/>
  </p:clrMapOvr>
  <p:timing>
    <p:tnLst>
      <p:par>
        <p:cTn id="1" dur="indefinite" restart="never" nodeType="tmRoot"/>
      </p:par>
    </p:tnLst>
  </p:timing>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76200" y="2055674"/>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MODULE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,subject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description text, </a:t>
            </a:r>
            <a:r>
              <a:rPr lang="en-IN" sz="1600" dirty="0">
                <a:solidFill>
                  <a:srgbClr val="DD4A68"/>
                </a:solidFill>
                <a:latin typeface="Arial" panose="020B0604020202020204" pitchFamily="34" charset="0"/>
                <a:ea typeface="Times New Roman" panose="02020603050405020304" pitchFamily="18" charset="0"/>
              </a:rPr>
              <a:t>constraint pk_id_subject primary key</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id, subject</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STUDENT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 ModuleID int, subjectID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address text, </a:t>
            </a:r>
            <a:r>
              <a:rPr lang="en-IN" sz="1600" dirty="0">
                <a:solidFill>
                  <a:srgbClr val="DD4A68"/>
                </a:solidFill>
                <a:latin typeface="Arial" panose="020B0604020202020204" pitchFamily="34" charset="0"/>
                <a:ea typeface="Times New Roman" panose="02020603050405020304" pitchFamily="18" charset="0"/>
              </a:rPr>
              <a:t>constraint fk_ModuleId_subjectID foreign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references 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428251686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1025" name="Rectangle 1"/>
          <p:cNvSpPr>
            <a:spLocks noChangeArrowheads="1"/>
          </p:cNvSpPr>
          <p:nvPr/>
        </p:nvSpPr>
        <p:spPr bwMode="auto">
          <a:xfrm>
            <a:off x="228600" y="1475124"/>
            <a:ext cx="86868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Simple / Atomic Attribute       --VS--        Composite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(Can’t be divided further)                            (Can be divided further)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Single Value Attribute             --VS--        Multi Valued Attribute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(Only One value) 		                  (Multiple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Stored Attribute                       --VS--        Derived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lvl="0" eaLnBrk="0" fontAlgn="base" hangingPunct="0">
              <a:spcBef>
                <a:spcPct val="0"/>
              </a:spcBef>
              <a:spcAft>
                <a:spcPct val="0"/>
              </a:spcAf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lang="en-US" sz="2000" dirty="0">
                <a:solidFill>
                  <a:schemeClr val="bg2">
                    <a:lumMod val="50000"/>
                  </a:schemeClr>
                </a:solidFill>
                <a:latin typeface="Arial" pitchFamily="34" charset="0"/>
                <a:ea typeface="MS Mincho" pitchFamily="49" charset="-128"/>
                <a:cs typeface="Arial" pitchFamily="34" charset="0"/>
              </a:rPr>
              <a:t>(Only One value)</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(Virtual)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Complex Attribute </a:t>
            </a:r>
          </a:p>
          <a:p>
            <a:pPr marL="0" marR="0" lvl="0" indent="0" algn="l" defTabSz="914400" rtl="0" eaLnBrk="0" fontAlgn="base" latinLnBrk="0" hangingPunct="0">
              <a:lnSpc>
                <a:spcPct val="100000"/>
              </a:lnSpc>
              <a:spcBef>
                <a:spcPct val="0"/>
              </a:spcBef>
              <a:spcAft>
                <a:spcPct val="0"/>
              </a:spcAft>
              <a:buClrTx/>
              <a:buSzTx/>
              <a:tabLst/>
            </a:pPr>
            <a:r>
              <a:rPr lang="en-US" sz="2000" b="1" dirty="0" smtClean="0">
                <a:solidFill>
                  <a:schemeClr val="bg2">
                    <a:lumMod val="50000"/>
                  </a:schemeClr>
                </a:solidFill>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(Composite &amp; Multivalued)</a:t>
            </a:r>
            <a:endParaRPr kumimoji="0" lang="en-US" sz="2800" b="0" u="none" strike="noStrike" cap="none" normalizeH="0" baseline="0" dirty="0" smtClean="0">
              <a:ln>
                <a:noFill/>
              </a:ln>
              <a:solidFill>
                <a:schemeClr val="bg2">
                  <a:lumMod val="50000"/>
                </a:schemeClr>
              </a:solidFill>
              <a:effectLst/>
              <a:latin typeface="Arial" pitchFamily="34" charset="0"/>
              <a:cs typeface="Arial" pitchFamily="34" charset="0"/>
            </a:endParaRPr>
          </a:p>
        </p:txBody>
      </p:sp>
      <p:sp>
        <p:nvSpPr>
          <p:cNvPr id="5" name="Rectangle 4"/>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8600" y="1828800"/>
            <a:ext cx="8534400" cy="1200329"/>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DELETE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UPDATE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i="1" dirty="0" smtClean="0">
                <a:solidFill>
                  <a:srgbClr val="000000"/>
                </a:solidFill>
                <a:latin typeface="Liberation Mono"/>
              </a:rPr>
              <a:t>reference_option</a:t>
            </a:r>
            <a:r>
              <a:rPr lang="en-IN" dirty="0">
                <a:solidFill>
                  <a:srgbClr val="000000"/>
                </a:solidFill>
                <a:latin typeface="Liberation Mono"/>
              </a:rPr>
              <a:t>: </a:t>
            </a:r>
            <a:r>
              <a:rPr lang="en-IN" dirty="0">
                <a:solidFill>
                  <a:srgbClr val="0077AA"/>
                </a:solidFill>
                <a:latin typeface="Liberation Mono"/>
              </a:rPr>
              <a:t>RESTRICT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CASCADE</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NO</a:t>
            </a:r>
            <a:r>
              <a:rPr lang="en-IN" dirty="0">
                <a:solidFill>
                  <a:srgbClr val="000000"/>
                </a:solidFill>
                <a:latin typeface="Liberation Mono"/>
              </a:rPr>
              <a:t> </a:t>
            </a:r>
            <a:r>
              <a:rPr lang="en-IN" dirty="0">
                <a:solidFill>
                  <a:srgbClr val="0077AA"/>
                </a:solidFill>
                <a:latin typeface="Liberation Mono"/>
              </a:rPr>
              <a:t>ACTION</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0077AA"/>
                </a:solidFill>
                <a:latin typeface="Liberation Mono"/>
              </a:rPr>
              <a:t>DEFAULT</a:t>
            </a:r>
            <a:endParaRPr lang="en-IN" dirty="0"/>
          </a:p>
        </p:txBody>
      </p:sp>
      <p:sp>
        <p:nvSpPr>
          <p:cNvPr id="8" name="Rectangle 7"/>
          <p:cNvSpPr/>
          <p:nvPr/>
        </p:nvSpPr>
        <p:spPr>
          <a:xfrm>
            <a:off x="210786" y="3066871"/>
            <a:ext cx="8704613" cy="1200329"/>
          </a:xfrm>
          <a:prstGeom prst="rect">
            <a:avLst/>
          </a:prstGeom>
          <a:solidFill>
            <a:srgbClr val="FFC000"/>
          </a:solidFill>
        </p:spPr>
        <p:txBody>
          <a:bodyPr wrap="square">
            <a:spAutoFit/>
          </a:bodyPr>
          <a:lstStyle/>
          <a:p>
            <a:r>
              <a:rPr lang="en-IN" dirty="0"/>
              <a:t>When an UPDATE or DELETE operation affects a key value in the parent table that has matching rows in the child table, the result depends on the referential action specified using ON </a:t>
            </a:r>
            <a:r>
              <a:rPr lang="en-IN" dirty="0">
                <a:latin typeface="Arial" panose="020B0604020202020204" pitchFamily="34" charset="0"/>
                <a:cs typeface="Arial" panose="020B0604020202020204" pitchFamily="34" charset="0"/>
              </a:rPr>
              <a:t>UPDATE</a:t>
            </a:r>
            <a:r>
              <a:rPr lang="en-IN" dirty="0"/>
              <a:t> and ON DELETE </a:t>
            </a:r>
            <a:r>
              <a:rPr lang="en-IN" dirty="0" smtClean="0"/>
              <a:t>sub clauses </a:t>
            </a:r>
            <a:r>
              <a:rPr lang="en-IN" dirty="0"/>
              <a:t>of the FOREIGN KEY clause.</a:t>
            </a:r>
          </a:p>
        </p:txBody>
      </p:sp>
      <p:sp>
        <p:nvSpPr>
          <p:cNvPr id="2" name="Rectangle 1"/>
          <p:cNvSpPr/>
          <p:nvPr/>
        </p:nvSpPr>
        <p:spPr>
          <a:xfrm>
            <a:off x="4648200" y="1516559"/>
            <a:ext cx="4114800" cy="769441"/>
          </a:xfrm>
          <a:prstGeom prst="rect">
            <a:avLst/>
          </a:prstGeom>
          <a:solidFill>
            <a:srgbClr val="0F5D3A"/>
          </a:solidFill>
        </p:spPr>
        <p:txBody>
          <a:bodyPr wrap="square">
            <a:spAutoFit/>
          </a:bodyPr>
          <a:lstStyle/>
          <a:p>
            <a:r>
              <a:rPr lang="en-IN" sz="2200" dirty="0">
                <a:solidFill>
                  <a:srgbClr val="FFC000"/>
                </a:solidFill>
              </a:rPr>
              <a:t>Cascaded </a:t>
            </a:r>
            <a:r>
              <a:rPr lang="en-IN" sz="2200" dirty="0" smtClean="0">
                <a:solidFill>
                  <a:srgbClr val="FFC000"/>
                </a:solidFill>
              </a:rPr>
              <a:t>FOREIGN KEY actions </a:t>
            </a:r>
            <a:r>
              <a:rPr lang="en-IN" sz="2200" dirty="0">
                <a:solidFill>
                  <a:srgbClr val="FFC000"/>
                </a:solidFill>
              </a:rPr>
              <a:t>do not activate triggers.</a:t>
            </a:r>
          </a:p>
        </p:txBody>
      </p:sp>
    </p:spTree>
    <p:extLst>
      <p:ext uri="{BB962C8B-B14F-4D97-AF65-F5344CB8AC3E}">
        <p14:creationId xmlns:p14="http://schemas.microsoft.com/office/powerpoint/2010/main" val="148594766"/>
      </p:ext>
    </p:extLst>
  </p:cSld>
  <p:clrMapOvr>
    <a:masterClrMapping/>
  </p:clrMapOvr>
  <p:timing>
    <p:tnLst>
      <p:par>
        <p:cTn id="1" dur="indefinite" restart="never" nodeType="tmRoot"/>
      </p:par>
    </p:tnLst>
  </p:timing>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228600" y="4495800"/>
            <a:ext cx="8610600" cy="369332"/>
          </a:xfrm>
          <a:prstGeom prst="rect">
            <a:avLst/>
          </a:prstGeom>
          <a:solidFill>
            <a:srgbClr val="476D59"/>
          </a:solidFill>
        </p:spPr>
        <p:txBody>
          <a:bodyPr wrap="square">
            <a:spAutoFit/>
          </a:bodyPr>
          <a:lstStyle/>
          <a:p>
            <a:r>
              <a:rPr lang="en-IN" b="1" dirty="0" smtClean="0">
                <a:solidFill>
                  <a:schemeClr val="bg1"/>
                </a:solidFill>
                <a:latin typeface="Arial" panose="020B0604020202020204" pitchFamily="34" charset="0"/>
                <a:cs typeface="Arial" panose="020B0604020202020204" pitchFamily="34" charset="0"/>
              </a:rPr>
              <a:t>ALTER table E </a:t>
            </a:r>
            <a:r>
              <a:rPr lang="en-IN" b="1" dirty="0">
                <a:solidFill>
                  <a:schemeClr val="bg1"/>
                </a:solidFill>
                <a:latin typeface="Arial" panose="020B0604020202020204" pitchFamily="34" charset="0"/>
                <a:cs typeface="Arial" panose="020B0604020202020204" pitchFamily="34" charset="0"/>
              </a:rPr>
              <a:t>drop foreign key e_ibfk_1;</a:t>
            </a:r>
          </a:p>
        </p:txBody>
      </p:sp>
      <p:sp>
        <p:nvSpPr>
          <p:cNvPr id="7" name="Rectangle 6"/>
          <p:cNvSpPr/>
          <p:nvPr/>
        </p:nvSpPr>
        <p:spPr>
          <a:xfrm>
            <a:off x="76200" y="2971800"/>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FOREIGN </a:t>
            </a:r>
            <a:r>
              <a:rPr lang="en-IN" sz="1600" dirty="0">
                <a:latin typeface="Arial" panose="020B0604020202020204" pitchFamily="34" charset="0"/>
                <a:cs typeface="Arial" panose="020B0604020202020204" pitchFamily="34" charset="0"/>
              </a:rPr>
              <a:t>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DELETE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FOREIGN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UPDATE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sp>
        <p:nvSpPr>
          <p:cNvPr id="2" name="Rectangle 1"/>
          <p:cNvSpPr/>
          <p:nvPr/>
        </p:nvSpPr>
        <p:spPr>
          <a:xfrm>
            <a:off x="76200" y="685800"/>
            <a:ext cx="8915400" cy="2031325"/>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a:t>CASCADE: Delete or update the row from the parent table, and automatically delete or update the matching rows in the child table. Both ON DELETE CASCADE and ON UPDATE CASCADE are supported</a:t>
            </a:r>
            <a:r>
              <a:rPr lang="en-IN" dirty="0" smtClean="0"/>
              <a:t>.</a:t>
            </a:r>
          </a:p>
          <a:p>
            <a:endParaRPr lang="en-IN" dirty="0"/>
          </a:p>
          <a:p>
            <a:pPr marL="285750" indent="-285750">
              <a:buFont typeface="Arial" panose="020B0604020202020204" pitchFamily="34" charset="0"/>
              <a:buChar char="•"/>
            </a:pPr>
            <a:r>
              <a:rPr lang="en-IN" dirty="0"/>
              <a:t>SET NULL: Delete or update the row from the parent table, and set the foreign key column or columns in the child table to NULL. Both ON DELETE SET NULL and ON UPDATE SET NULL clauses are supported.</a:t>
            </a:r>
          </a:p>
        </p:txBody>
      </p:sp>
      <p:sp>
        <p:nvSpPr>
          <p:cNvPr id="3" name="Rectangle 2"/>
          <p:cNvSpPr/>
          <p:nvPr/>
        </p:nvSpPr>
        <p:spPr>
          <a:xfrm>
            <a:off x="108858" y="5257800"/>
            <a:ext cx="8915400" cy="353943"/>
          </a:xfrm>
          <a:prstGeom prst="rect">
            <a:avLst/>
          </a:prstGeom>
        </p:spPr>
        <p:txBody>
          <a:bodyPr wrap="square">
            <a:spAutoFit/>
          </a:bodyPr>
          <a:lstStyle/>
          <a:p>
            <a:r>
              <a:rPr lang="en-IN" sz="1700" dirty="0">
                <a:solidFill>
                  <a:srgbClr val="C00000"/>
                </a:solidFill>
                <a:latin typeface="Arial" panose="020B0604020202020204" pitchFamily="34" charset="0"/>
                <a:cs typeface="Arial" panose="020B0604020202020204" pitchFamily="34" charset="0"/>
              </a:rPr>
              <a:t>ON</a:t>
            </a:r>
            <a:r>
              <a:rPr lang="en-IN" sz="1700" dirty="0"/>
              <a:t> </a:t>
            </a:r>
            <a:r>
              <a:rPr lang="en-IN" sz="1700" dirty="0">
                <a:solidFill>
                  <a:srgbClr val="C00000"/>
                </a:solidFill>
                <a:latin typeface="Arial" panose="020B0604020202020204" pitchFamily="34" charset="0"/>
                <a:cs typeface="Arial" panose="020B0604020202020204" pitchFamily="34" charset="0"/>
              </a:rPr>
              <a:t>DELETE or ON UPDATE that is not specified, the default action is always RESTRICT</a:t>
            </a:r>
            <a:r>
              <a:rPr lang="en-IN" sz="1700" dirty="0"/>
              <a:t>.</a:t>
            </a:r>
          </a:p>
        </p:txBody>
      </p:sp>
    </p:spTree>
    <p:extLst>
      <p:ext uri="{BB962C8B-B14F-4D97-AF65-F5344CB8AC3E}">
        <p14:creationId xmlns:p14="http://schemas.microsoft.com/office/powerpoint/2010/main" val="1900297931"/>
      </p:ext>
    </p:extLst>
  </p:cSld>
  <p:clrMapOvr>
    <a:masterClrMapping/>
  </p:clrMapOvr>
  <p:timing>
    <p:tnLst>
      <p:par>
        <p:cTn id="1" dur="indefinite" restart="never" nodeType="tmRoot"/>
      </p:par>
    </p:tnLst>
  </p:timing>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Check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85141194"/>
      </p:ext>
    </p:extLst>
  </p:cSld>
  <p:clrMapOvr>
    <a:masterClrMapping/>
  </p:clrMapOvr>
  <p:timing>
    <p:tnLst>
      <p:par>
        <p:cTn id="1" dur="indefinite" restart="never" nodeType="tmRoot"/>
      </p:par>
    </p:tnLst>
  </p:timing>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Check</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Unfortunately, MySQL does not support CHECK constraint. Actually, MySQL accepts the CHECK clause in the CREATE TABLE statement but it ignores it silently.</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9355890"/>
      </p:ext>
    </p:extLst>
  </p:cSld>
  <p:clrMapOvr>
    <a:masterClrMapping/>
  </p:clrMapOvr>
  <p:timing>
    <p:tnLst>
      <p:par>
        <p:cTn id="1" dur="indefinite" restart="never" nodeType="tmRoot"/>
      </p:par>
    </p:tnLst>
  </p:timing>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Views</a:t>
            </a:r>
          </a:p>
        </p:txBody>
      </p:sp>
    </p:spTree>
    <p:extLst>
      <p:ext uri="{BB962C8B-B14F-4D97-AF65-F5344CB8AC3E}">
        <p14:creationId xmlns:p14="http://schemas.microsoft.com/office/powerpoint/2010/main" val="2406561690"/>
      </p:ext>
    </p:extLst>
  </p:cSld>
  <p:clrMapOvr>
    <a:masterClrMapping/>
  </p:clrMapOvr>
  <p:timing>
    <p:tnLst>
      <p:par>
        <p:cTn id="1" dur="indefinite" restart="never" nodeType="tmRoot"/>
      </p:par>
    </p:tnLst>
  </p:timing>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VIEW is a logical representation of one or more tables. A </a:t>
            </a:r>
            <a:r>
              <a:rPr lang="en-IN" dirty="0" smtClean="0">
                <a:latin typeface="Arial" panose="020B0604020202020204" pitchFamily="34" charset="0"/>
                <a:cs typeface="Arial" panose="020B0604020202020204" pitchFamily="34" charset="0"/>
              </a:rPr>
              <a:t>VIEW contains </a:t>
            </a:r>
            <a:r>
              <a:rPr lang="en-IN" dirty="0">
                <a:latin typeface="Arial" panose="020B0604020202020204" pitchFamily="34" charset="0"/>
                <a:cs typeface="Arial" panose="020B0604020202020204" pitchFamily="34" charset="0"/>
              </a:rPr>
              <a:t>no data itself. The tables upon which a </a:t>
            </a:r>
            <a:r>
              <a:rPr lang="en-IN" dirty="0" smtClean="0">
                <a:latin typeface="Arial" panose="020B0604020202020204" pitchFamily="34" charset="0"/>
                <a:cs typeface="Arial" panose="020B0604020202020204" pitchFamily="34" charset="0"/>
              </a:rPr>
              <a:t>VIEW is </a:t>
            </a:r>
            <a:r>
              <a:rPr lang="en-IN" dirty="0">
                <a:latin typeface="Arial" panose="020B0604020202020204" pitchFamily="34" charset="0"/>
                <a:cs typeface="Arial" panose="020B0604020202020204" pitchFamily="34" charset="0"/>
              </a:rPr>
              <a:t>based are called base tables</a:t>
            </a:r>
            <a:r>
              <a:rPr lang="en-IN" dirty="0" smtClean="0">
                <a:latin typeface="Arial" panose="020B0604020202020204" pitchFamily="34" charset="0"/>
                <a:cs typeface="Arial" panose="020B0604020202020204" pitchFamily="34" charset="0"/>
              </a:rPr>
              <a: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41480"/>
            <a:ext cx="8991600" cy="3416320"/>
          </a:xfrm>
          <a:prstGeom prst="rect">
            <a:avLst/>
          </a:prstGeom>
        </p:spPr>
        <p:txBody>
          <a:bodyPr wrap="square">
            <a:spAutoFit/>
          </a:bodyPr>
          <a:lstStyle/>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If a view is defined as SELECT * on a table, new columns added to the table later do not become part of the </a:t>
            </a:r>
            <a:r>
              <a:rPr lang="en-IN" dirty="0" smtClean="0">
                <a:solidFill>
                  <a:srgbClr val="3F6971"/>
                </a:solidFill>
                <a:latin typeface="Arial" panose="020B0604020202020204" pitchFamily="34" charset="0"/>
                <a:cs typeface="Arial" panose="020B0604020202020204" pitchFamily="34" charset="0"/>
              </a:rPr>
              <a:t>VIEW, </a:t>
            </a:r>
            <a:r>
              <a:rPr lang="en-IN" dirty="0">
                <a:solidFill>
                  <a:srgbClr val="3F6971"/>
                </a:solidFill>
                <a:latin typeface="Arial" panose="020B0604020202020204" pitchFamily="34" charset="0"/>
                <a:cs typeface="Arial" panose="020B0604020202020204" pitchFamily="34" charset="0"/>
              </a:rPr>
              <a:t>and columns dropped from the table will result in an error when selecting from the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A view must have unique column names with no duplicates, just like a base table. By default, the names of the columns retrieved by the SELECT statement are used for the </a:t>
            </a:r>
            <a:r>
              <a:rPr lang="en-IN" dirty="0" smtClean="0">
                <a:solidFill>
                  <a:srgbClr val="3F6971"/>
                </a:solidFill>
                <a:latin typeface="Arial" panose="020B0604020202020204" pitchFamily="34" charset="0"/>
                <a:cs typeface="Arial" panose="020B0604020202020204" pitchFamily="34" charset="0"/>
              </a:rPr>
              <a:t>VIEW column </a:t>
            </a:r>
            <a:r>
              <a:rPr lang="en-IN" dirty="0">
                <a:solidFill>
                  <a:srgbClr val="3F6971"/>
                </a:solidFill>
                <a:latin typeface="Arial" panose="020B0604020202020204" pitchFamily="34" charset="0"/>
                <a:cs typeface="Arial" panose="020B0604020202020204" pitchFamily="34" charset="0"/>
              </a:rPr>
              <a:t>names. </a:t>
            </a:r>
            <a:endParaRPr lang="en-IN" dirty="0" smtClean="0">
              <a:solidFill>
                <a:srgbClr val="3F6971"/>
              </a:solidFill>
              <a:latin typeface="Arial" panose="020B0604020202020204" pitchFamily="34" charset="0"/>
              <a:cs typeface="Arial" panose="020B0604020202020204" pitchFamily="34" charset="0"/>
            </a:endParaRP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The definition cannot refer to a TEMPORARY table, and you cannot create a TEMPORARY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You cannot associate a </a:t>
            </a:r>
            <a:r>
              <a:rPr lang="en-IN" dirty="0" smtClean="0">
                <a:solidFill>
                  <a:srgbClr val="3F6971"/>
                </a:solidFill>
                <a:latin typeface="Arial" panose="020B0604020202020204" pitchFamily="34" charset="0"/>
                <a:cs typeface="Arial" panose="020B0604020202020204" pitchFamily="34" charset="0"/>
              </a:rPr>
              <a:t>TRIGGER with </a:t>
            </a:r>
            <a:r>
              <a:rPr lang="en-IN" dirty="0">
                <a:solidFill>
                  <a:srgbClr val="3F6971"/>
                </a:solidFill>
                <a:latin typeface="Arial" panose="020B0604020202020204" pitchFamily="34" charset="0"/>
                <a:cs typeface="Arial" panose="020B0604020202020204" pitchFamily="34" charset="0"/>
              </a:rPr>
              <a:t>a </a:t>
            </a:r>
            <a:r>
              <a:rPr lang="en-IN" dirty="0" smtClean="0">
                <a:solidFill>
                  <a:srgbClr val="3F6971"/>
                </a:solidFill>
                <a:latin typeface="Arial" panose="020B0604020202020204" pitchFamily="34" charset="0"/>
                <a:cs typeface="Arial" panose="020B0604020202020204" pitchFamily="34" charset="0"/>
              </a:rPr>
              <a:t>VIEW.</a:t>
            </a:r>
            <a:endParaRPr lang="en-IN" dirty="0">
              <a:solidFill>
                <a:srgbClr val="3F6971"/>
              </a:solidFill>
              <a:latin typeface="Arial" panose="020B0604020202020204" pitchFamily="34" charset="0"/>
              <a:cs typeface="Arial" panose="020B0604020202020204" pitchFamily="34" charset="0"/>
            </a:endParaRPr>
          </a:p>
        </p:txBody>
      </p:sp>
      <p:sp>
        <p:nvSpPr>
          <p:cNvPr id="6" name="Rectangle 5"/>
          <p:cNvSpPr/>
          <p:nvPr/>
        </p:nvSpPr>
        <p:spPr>
          <a:xfrm>
            <a:off x="76200" y="5388114"/>
            <a:ext cx="7781297" cy="461665"/>
          </a:xfrm>
          <a:prstGeom prst="rect">
            <a:avLst/>
          </a:prstGeom>
        </p:spPr>
        <p:txBody>
          <a:bodyPr wrap="none">
            <a:spAutoFit/>
          </a:bodyPr>
          <a:lstStyle/>
          <a:p>
            <a:r>
              <a:rPr lang="en-IN" sz="2400" dirty="0">
                <a:solidFill>
                  <a:srgbClr val="FF0000"/>
                </a:solidFill>
              </a:rPr>
              <a:t>If we drop the base table, the VIEW will not be dropped.</a:t>
            </a:r>
          </a:p>
        </p:txBody>
      </p:sp>
    </p:spTree>
    <p:extLst>
      <p:ext uri="{BB962C8B-B14F-4D97-AF65-F5344CB8AC3E}">
        <p14:creationId xmlns:p14="http://schemas.microsoft.com/office/powerpoint/2010/main" val="3685254420"/>
      </p:ext>
    </p:extLst>
  </p:cSld>
  <p:clrMapOvr>
    <a:masterClrMapping/>
  </p:clrMapOvr>
  <p:timing>
    <p:tnLst>
      <p:par>
        <p:cTn id="1" dur="indefinite" restart="never" nodeType="tmRoot"/>
      </p:par>
    </p:tnLst>
  </p:timing>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Views are not updatable in the following cases: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35881"/>
            <a:ext cx="8991600" cy="4401205"/>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table in the FROM clause is reference by a subquery in the WHERE statement.</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There is a subquery in the SELECT clause.</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SQL statement defining the view joins tables.</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One of the tables in the FROM clause is a non-updatable view.</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SELECT statement of the view contains an aggregate function such as SUM(), COUNT(), MAX(), MIN(), and so on.</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keywords DISTINCT, GROUP BY, HAVING, UNION, or UNION ALL appear in the defining SQL statement.</a:t>
            </a:r>
          </a:p>
        </p:txBody>
      </p:sp>
    </p:spTree>
    <p:extLst>
      <p:ext uri="{BB962C8B-B14F-4D97-AF65-F5344CB8AC3E}">
        <p14:creationId xmlns:p14="http://schemas.microsoft.com/office/powerpoint/2010/main" val="2662115593"/>
      </p:ext>
    </p:extLst>
  </p:cSld>
  <p:clrMapOvr>
    <a:masterClrMapping/>
  </p:clrMapOvr>
  <p:timing>
    <p:tnLst>
      <p:par>
        <p:cTn id="1" dur="indefinite" restart="never" nodeType="tmRoot"/>
      </p:par>
    </p:tnLst>
  </p:timing>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View</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select_statement is a SELECT statement that provides the definition of the view. The select_statement can select from base tables or other views.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1200329"/>
          </a:xfrm>
          <a:prstGeom prst="rect">
            <a:avLst/>
          </a:prstGeom>
        </p:spPr>
        <p:txBody>
          <a:bodyPr wrap="square">
            <a:spAutoFit/>
          </a:bodyPr>
          <a:lstStyle/>
          <a:p>
            <a:r>
              <a:rPr lang="en-IN" dirty="0">
                <a:solidFill>
                  <a:srgbClr val="0077AA"/>
                </a:solidFill>
                <a:latin typeface="Liberation Mono"/>
              </a:rPr>
              <a:t>CREATE [OR REPLACE]</a:t>
            </a:r>
          </a:p>
          <a:p>
            <a:r>
              <a:rPr lang="en-IN" dirty="0">
                <a:solidFill>
                  <a:srgbClr val="0077AA"/>
                </a:solidFill>
                <a:latin typeface="Liberation Mono"/>
              </a:rPr>
              <a:t>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7" name="Rectangle 6"/>
          <p:cNvSpPr/>
          <p:nvPr/>
        </p:nvSpPr>
        <p:spPr>
          <a:xfrm>
            <a:off x="76200" y="3787676"/>
            <a:ext cx="8991600" cy="785343"/>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or </a:t>
            </a: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with</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CHECK</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OPTION</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8" name="Rectangle 7"/>
          <p:cNvSpPr/>
          <p:nvPr/>
        </p:nvSpPr>
        <p:spPr>
          <a:xfrm>
            <a:off x="76200" y="2996625"/>
            <a:ext cx="8991600" cy="707886"/>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UPDATE AND DELETE on VIEW (with check option given on view) will work only when the DATA MATCHES IN WHERE CLAUSE.</a:t>
            </a:r>
          </a:p>
        </p:txBody>
      </p:sp>
      <p:sp>
        <p:nvSpPr>
          <p:cNvPr id="2" name="Rectangle 1"/>
          <p:cNvSpPr/>
          <p:nvPr/>
        </p:nvSpPr>
        <p:spPr>
          <a:xfrm>
            <a:off x="381000" y="5031939"/>
            <a:ext cx="4783874" cy="400110"/>
          </a:xfrm>
          <a:prstGeom prst="rect">
            <a:avLst/>
          </a:prstGeom>
        </p:spPr>
        <p:txBody>
          <a:bodyPr wrap="none">
            <a:spAutoFit/>
          </a:bodyPr>
          <a:lstStyle/>
          <a:p>
            <a:r>
              <a:rPr lang="en-IN" sz="2000" dirty="0">
                <a:solidFill>
                  <a:srgbClr val="FFC000"/>
                </a:solidFill>
              </a:rPr>
              <a:t>desc INFORMATION_SCHEMA.VIEWS;</a:t>
            </a:r>
          </a:p>
        </p:txBody>
      </p:sp>
    </p:spTree>
    <p:extLst>
      <p:ext uri="{BB962C8B-B14F-4D97-AF65-F5344CB8AC3E}">
        <p14:creationId xmlns:p14="http://schemas.microsoft.com/office/powerpoint/2010/main" val="412755605"/>
      </p:ext>
    </p:extLst>
  </p:cSld>
  <p:clrMapOvr>
    <a:masterClrMapping/>
  </p:clrMapOvr>
  <p:timing>
    <p:tnLst>
      <p:par>
        <p:cTn id="1" dur="indefinite" restart="never" nodeType="tmRoot"/>
      </p:par>
    </p:tnLst>
  </p:timing>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CREATE VIEW Syntax</a:t>
            </a: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CREATE VIEW view_name</a:t>
            </a:r>
            <a:endParaRPr lang="en-IN" dirty="0">
              <a:solidFill>
                <a:srgbClr val="0077AA"/>
              </a:solidFill>
              <a:latin typeface="Liberation Mono"/>
            </a:endParaRPr>
          </a:p>
        </p:txBody>
      </p:sp>
      <p:sp>
        <p:nvSpPr>
          <p:cNvPr id="3" name="Rectangle 2"/>
          <p:cNvSpPr/>
          <p:nvPr/>
        </p:nvSpPr>
        <p:spPr>
          <a:xfrm>
            <a:off x="152400" y="18699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create view v1;</a:t>
            </a:r>
          </a:p>
        </p:txBody>
      </p:sp>
      <p:sp>
        <p:nvSpPr>
          <p:cNvPr id="7" name="Rectangle 6"/>
          <p:cNvSpPr/>
          <p:nvPr/>
        </p:nvSpPr>
        <p:spPr>
          <a:xfrm>
            <a:off x="152400" y="2706469"/>
            <a:ext cx="8763000" cy="646331"/>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SHOW [FULL] TABLES [{FROM | IN} db_name]</a:t>
            </a:r>
          </a:p>
          <a:p>
            <a:pPr>
              <a:spcAft>
                <a:spcPts val="0"/>
              </a:spcAft>
            </a:pPr>
            <a:r>
              <a:rPr lang="en-IN" dirty="0">
                <a:solidFill>
                  <a:srgbClr val="0077AA"/>
                </a:solidFill>
                <a:latin typeface="Liberation Mono"/>
              </a:rPr>
              <a:t>      [LIKE 'pattern' | WHERE expr]</a:t>
            </a:r>
          </a:p>
        </p:txBody>
      </p:sp>
      <p:sp>
        <p:nvSpPr>
          <p:cNvPr id="8" name="Rectangle 7"/>
          <p:cNvSpPr/>
          <p:nvPr/>
        </p:nvSpPr>
        <p:spPr>
          <a:xfrm>
            <a:off x="152400" y="36225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a:t>
            </a:r>
            <a:r>
              <a:rPr lang="en-IN" sz="1600" dirty="0" smtClean="0">
                <a:latin typeface="Arial" panose="020B0604020202020204" pitchFamily="34" charset="0"/>
                <a:ea typeface="Arial Unicode MS"/>
                <a:cs typeface="Arial" panose="020B0604020202020204" pitchFamily="34" charset="0"/>
              </a:rPr>
              <a:t>full tables where table_type like </a:t>
            </a:r>
            <a:r>
              <a:rPr lang="en-IN" sz="1600" dirty="0"/>
              <a:t>'VIEW';</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869408089"/>
      </p:ext>
    </p:extLst>
  </p:cSld>
  <p:clrMapOvr>
    <a:masterClrMapping/>
  </p:clrMapOvr>
  <p:timing>
    <p:tnLst>
      <p:par>
        <p:cTn id="1" dur="indefinite" restart="never" nodeType="tmRoot"/>
      </p:par>
    </p:tnLst>
  </p:timing>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Alter / Drop View</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changes the definition of a view, which must exist.</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371600"/>
            <a:ext cx="8839200" cy="923330"/>
          </a:xfrm>
          <a:prstGeom prst="rect">
            <a:avLst/>
          </a:prstGeom>
        </p:spPr>
        <p:txBody>
          <a:bodyPr wrap="square">
            <a:spAutoFit/>
          </a:bodyPr>
          <a:lstStyle/>
          <a:p>
            <a:r>
              <a:rPr lang="en-IN" dirty="0">
                <a:solidFill>
                  <a:srgbClr val="0077AA"/>
                </a:solidFill>
                <a:latin typeface="Liberation Mono"/>
              </a:rPr>
              <a:t>ALTER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9" name="Rectangle 8"/>
          <p:cNvSpPr/>
          <p:nvPr/>
        </p:nvSpPr>
        <p:spPr>
          <a:xfrm>
            <a:off x="152400" y="3239869"/>
            <a:ext cx="8839200" cy="646331"/>
          </a:xfrm>
          <a:prstGeom prst="rect">
            <a:avLst/>
          </a:prstGeom>
        </p:spPr>
        <p:txBody>
          <a:bodyPr wrap="square">
            <a:spAutoFit/>
          </a:bodyPr>
          <a:lstStyle/>
          <a:p>
            <a:r>
              <a:rPr lang="en-IN" dirty="0">
                <a:solidFill>
                  <a:srgbClr val="0077AA"/>
                </a:solidFill>
                <a:latin typeface="Liberation Mono"/>
              </a:rPr>
              <a:t>DROP VIEW [IF EXISTS]</a:t>
            </a:r>
          </a:p>
          <a:p>
            <a:r>
              <a:rPr lang="en-IN" dirty="0">
                <a:solidFill>
                  <a:srgbClr val="0077AA"/>
                </a:solidFill>
                <a:latin typeface="Liberation Mono"/>
              </a:rPr>
              <a:t>    view_name [, view_name] ...</a:t>
            </a:r>
            <a:endParaRPr lang="en-US" dirty="0">
              <a:solidFill>
                <a:srgbClr val="0077AA"/>
              </a:solidFill>
              <a:latin typeface="Liberation Mono"/>
            </a:endParaRPr>
          </a:p>
        </p:txBody>
      </p:sp>
      <p:sp>
        <p:nvSpPr>
          <p:cNvPr id="10" name="Rectangle 9"/>
          <p:cNvSpPr/>
          <p:nvPr/>
        </p:nvSpPr>
        <p:spPr>
          <a:xfrm>
            <a:off x="76200" y="2743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VIEW removes one or more views.</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546285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Composite</a:t>
            </a:r>
            <a:r>
              <a:rPr lang="en-US" sz="4800" b="1" dirty="0">
                <a:latin typeface="Arial" pitchFamily="34" charset="0"/>
                <a:ea typeface="MS Mincho" pitchFamily="49" charset="-128"/>
                <a:cs typeface="Arial" pitchFamily="34" charset="0"/>
              </a:rPr>
              <a:t> </a:t>
            </a:r>
            <a:r>
              <a:rPr lang="en-US" sz="4800" b="1" dirty="0" smtClean="0">
                <a:solidFill>
                  <a:srgbClr val="DC525C"/>
                </a:solidFill>
                <a:latin typeface="Segoe UI Light" panose="020B0502040204020203" pitchFamily="34" charset="0"/>
                <a:cs typeface="Segoe UI Light" panose="020B0502040204020203" pitchFamily="34" charset="0"/>
              </a:rPr>
              <a:t>VS </a:t>
            </a:r>
            <a:r>
              <a:rPr lang="en-US" sz="4800" dirty="0">
                <a:solidFill>
                  <a:srgbClr val="DC525C"/>
                </a:solidFill>
                <a:latin typeface="Segoe UI Light" panose="020B0502040204020203" pitchFamily="34" charset="0"/>
                <a:cs typeface="Segoe UI Light" panose="020B0502040204020203" pitchFamily="34" charset="0"/>
              </a:rPr>
              <a:t>Multi</a:t>
            </a:r>
            <a:r>
              <a:rPr lang="en-US" sz="4800" b="1" dirty="0">
                <a:latin typeface="Arial" pitchFamily="34" charset="0"/>
                <a:ea typeface="MS Mincho" pitchFamily="49" charset="-128"/>
                <a:cs typeface="Arial" pitchFamily="34" charset="0"/>
              </a:rPr>
              <a:t> </a:t>
            </a:r>
            <a:r>
              <a:rPr lang="en-US" sz="4800" dirty="0">
                <a:solidFill>
                  <a:srgbClr val="DC525C"/>
                </a:solidFill>
                <a:latin typeface="Segoe UI Light" panose="020B0502040204020203" pitchFamily="34" charset="0"/>
                <a:cs typeface="Segoe UI Light" panose="020B0502040204020203" pitchFamily="34" charset="0"/>
              </a:rPr>
              <a:t>Valued</a:t>
            </a:r>
            <a:r>
              <a:rPr lang="en-US" sz="4800" b="1" dirty="0">
                <a:latin typeface="Arial" pitchFamily="34" charset="0"/>
                <a:ea typeface="MS Mincho" pitchFamily="49" charset="-128"/>
                <a:cs typeface="Arial" pitchFamily="34" charset="0"/>
              </a:rPr>
              <a:t> </a:t>
            </a:r>
            <a:r>
              <a:rPr lang="en-US" sz="4800" dirty="0" smtClean="0">
                <a:solidFill>
                  <a:srgbClr val="DC525C"/>
                </a:solidFill>
                <a:latin typeface="Segoe UI Light" panose="020B0502040204020203" pitchFamily="34" charset="0"/>
                <a:cs typeface="Segoe UI Light" panose="020B0502040204020203" pitchFamily="34" charset="0"/>
              </a:rPr>
              <a:t>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23500635"/>
      </p:ext>
    </p:extLst>
  </p:cSld>
  <p:clrMapOvr>
    <a:masterClrMapping/>
  </p:clrMapOvr>
  <p:timing>
    <p:tnLst>
      <p:par>
        <p:cTn id="1" dur="indefinite" restart="never" nodeType="tmRoot"/>
      </p:par>
    </p:tnLst>
  </p:timing>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Index</a:t>
            </a:r>
          </a:p>
        </p:txBody>
      </p:sp>
      <p:sp>
        <p:nvSpPr>
          <p:cNvPr id="3" name="Rectangle 2"/>
          <p:cNvSpPr/>
          <p:nvPr/>
        </p:nvSpPr>
        <p:spPr>
          <a:xfrm>
            <a:off x="152400" y="152400"/>
            <a:ext cx="8839200" cy="1077218"/>
          </a:xfrm>
          <a:prstGeom prst="rect">
            <a:avLst/>
          </a:prstGeom>
          <a:solidFill>
            <a:schemeClr val="accent4">
              <a:lumMod val="75000"/>
            </a:schemeClr>
          </a:solidFill>
        </p:spPr>
        <p:txBody>
          <a:bodyPr wrap="square">
            <a:spAutoFit/>
          </a:bodyPr>
          <a:lstStyle/>
          <a:p>
            <a:r>
              <a:rPr lang="en-IN" sz="1600" dirty="0">
                <a:latin typeface="Arial" panose="020B0604020202020204" pitchFamily="34" charset="0"/>
                <a:cs typeface="Arial" panose="020B0604020202020204" pitchFamily="34" charset="0"/>
              </a:rPr>
              <a:t>MySQL indexes (PRIMARY KEY, UNIQUE, INDEX, and FULLTEXT) are stored in B-trees. </a:t>
            </a:r>
            <a:r>
              <a:rPr lang="en-IN" sz="1600" dirty="0">
                <a:solidFill>
                  <a:schemeClr val="accent4">
                    <a:lumMod val="75000"/>
                  </a:schemeClr>
                </a:solidFill>
                <a:latin typeface="Arial" panose="020B0604020202020204" pitchFamily="34" charset="0"/>
                <a:cs typeface="Arial" panose="020B0604020202020204" pitchFamily="34" charset="0"/>
              </a:rPr>
              <a:t>FULLTEXT indexes are created on text-based columns (CHAR, VARCHAR, or TEXT columns) to help speed up queries and DML operations on data contained within those columns, omitting any words that are defined as stopwords. </a:t>
            </a:r>
          </a:p>
        </p:txBody>
      </p:sp>
    </p:spTree>
    <p:extLst>
      <p:ext uri="{BB962C8B-B14F-4D97-AF65-F5344CB8AC3E}">
        <p14:creationId xmlns:p14="http://schemas.microsoft.com/office/powerpoint/2010/main" val="1338227008"/>
      </p:ext>
    </p:extLst>
  </p:cSld>
  <p:clrMapOvr>
    <a:masterClrMapping/>
  </p:clrMapOvr>
  <p:timing>
    <p:tnLst>
      <p:par>
        <p:cTn id="1" dur="indefinite" restart="never" nodeType="tmRoot"/>
      </p:par>
    </p:tnLst>
  </p:timing>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Index</a:t>
            </a:r>
          </a:p>
        </p:txBody>
      </p:sp>
      <p:sp>
        <p:nvSpPr>
          <p:cNvPr id="3" name="Rectangle 2"/>
          <p:cNvSpPr/>
          <p:nvPr/>
        </p:nvSpPr>
        <p:spPr>
          <a:xfrm>
            <a:off x="76200" y="838200"/>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 Without an index, MySQL must begin with the first row and then read through the entire table to find the relevant rows. If the table has an index for the columns in question, MySQL can quickly determine the position to seek to in the middle of the data file without having to look at all the data. This is much faster than reading every row sequentially.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76200" y="2527280"/>
            <a:ext cx="8991600" cy="166199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To find the rows matching a WHERE clause quickly</a:t>
            </a:r>
            <a:r>
              <a:rPr lang="en-IN" dirty="0" smtClean="0">
                <a:latin typeface="Arial" panose="020B0604020202020204" pitchFamily="34" charset="0"/>
                <a:cs typeface="Arial" panose="020B0604020202020204" pitchFamily="34" charset="0"/>
              </a:rPr>
              <a:t>.</a:t>
            </a:r>
          </a:p>
          <a:p>
            <a:endParaRPr lang="en-IN" sz="1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table has a multiple-column index, any leftmost prefix of the index can be used by the optimizer to look up rows. For example, if you have a three-column index on (col1, col2, col3), you have indexed search capabilities on (col1), (col1, col2), and (col1, col2, col3).</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4419600"/>
            <a:ext cx="8991600" cy="400110"/>
          </a:xfrm>
          <a:prstGeom prst="rect">
            <a:avLst/>
          </a:prstGeom>
          <a:solidFill>
            <a:srgbClr val="FFFF00"/>
          </a:solidFill>
        </p:spPr>
        <p:txBody>
          <a:bodyPr wrap="square">
            <a:spAutoFit/>
          </a:bodyPr>
          <a:lstStyle/>
          <a:p>
            <a:r>
              <a:rPr lang="en-IN" sz="2000" dirty="0" smtClean="0">
                <a:latin typeface="Arial" panose="020B0604020202020204" pitchFamily="34" charset="0"/>
                <a:cs typeface="Arial" panose="020B0604020202020204" pitchFamily="34" charset="0"/>
              </a:rPr>
              <a:t>If we drop the base table, the INDEX will be dropped automatically.</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3543644"/>
      </p:ext>
    </p:extLst>
  </p:cSld>
  <p:clrMapOvr>
    <a:masterClrMapping/>
  </p:clrMapOvr>
  <p:timing>
    <p:tnLst>
      <p:par>
        <p:cTn id="1" dur="indefinite" restart="never" nodeType="tmRoot"/>
      </p:par>
    </p:tnLst>
  </p:timing>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646331"/>
          </a:xfrm>
          <a:prstGeom prst="rect">
            <a:avLst/>
          </a:prstGeom>
        </p:spPr>
        <p:txBody>
          <a:bodyPr wrap="square">
            <a:spAutoFit/>
          </a:bodyPr>
          <a:lstStyle/>
          <a:p>
            <a:r>
              <a:rPr lang="en-IN" dirty="0">
                <a:solidFill>
                  <a:srgbClr val="0077AA"/>
                </a:solidFill>
                <a:latin typeface="Liberation Mono"/>
              </a:rPr>
              <a:t>CREATE [UNIQUE] INDEX index_name</a:t>
            </a:r>
          </a:p>
          <a:p>
            <a:r>
              <a:rPr lang="en-IN" dirty="0">
                <a:solidFill>
                  <a:srgbClr val="0077AA"/>
                </a:solidFill>
                <a:latin typeface="Liberation Mono"/>
              </a:rPr>
              <a:t>    ON tbl_name (index_col_name,...)</a:t>
            </a:r>
            <a:endParaRPr lang="en-US" dirty="0">
              <a:solidFill>
                <a:srgbClr val="0077AA"/>
              </a:solidFill>
              <a:latin typeface="Liberation Mono"/>
            </a:endParaRPr>
          </a:p>
        </p:txBody>
      </p:sp>
      <p:sp>
        <p:nvSpPr>
          <p:cNvPr id="7" name="Rectangle 6"/>
          <p:cNvSpPr/>
          <p:nvPr/>
        </p:nvSpPr>
        <p:spPr>
          <a:xfrm>
            <a:off x="152400" y="2433935"/>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smtClean="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UNIQUE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773200555"/>
      </p:ext>
    </p:extLst>
  </p:cSld>
  <p:clrMapOvr>
    <a:masterClrMapping/>
  </p:clrMapOvr>
  <p:timing>
    <p:tnLst>
      <p:par>
        <p:cTn id="1" dur="indefinite" restart="never" nodeType="tmRoot"/>
      </p:par>
    </p:tnLst>
  </p:timing>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INDEX </a:t>
            </a:r>
            <a:r>
              <a:rPr lang="en-IN" b="1" dirty="0">
                <a:latin typeface="Arial" pitchFamily="34" charset="0"/>
                <a:cs typeface="Arial" pitchFamily="34" charset="0"/>
              </a:rPr>
              <a:t>Syntax</a:t>
            </a:r>
          </a:p>
        </p:txBody>
      </p:sp>
      <p:sp>
        <p:nvSpPr>
          <p:cNvPr id="5" name="Rectangle 4"/>
          <p:cNvSpPr/>
          <p:nvPr/>
        </p:nvSpPr>
        <p:spPr>
          <a:xfrm>
            <a:off x="152400" y="1425714"/>
            <a:ext cx="8763000" cy="1200329"/>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{INDEX | INDEXES | KEYS}</a:t>
            </a:r>
          </a:p>
          <a:p>
            <a:pPr>
              <a:spcAft>
                <a:spcPts val="0"/>
              </a:spcAft>
            </a:pPr>
            <a:r>
              <a:rPr lang="en-US" dirty="0">
                <a:solidFill>
                  <a:srgbClr val="0077AA"/>
                </a:solidFill>
                <a:latin typeface="Liberation Mono"/>
              </a:rPr>
              <a:t>    {FROM | IN} tbl_name</a:t>
            </a:r>
          </a:p>
          <a:p>
            <a:pPr>
              <a:spcAft>
                <a:spcPts val="0"/>
              </a:spcAft>
            </a:pPr>
            <a:r>
              <a:rPr lang="en-US" dirty="0">
                <a:solidFill>
                  <a:srgbClr val="0077AA"/>
                </a:solidFill>
                <a:latin typeface="Liberation Mono"/>
              </a:rPr>
              <a:t>    [{FROM | IN} db_name]</a:t>
            </a:r>
          </a:p>
          <a:p>
            <a:pPr>
              <a:spcAft>
                <a:spcPts val="0"/>
              </a:spcAft>
            </a:pPr>
            <a:r>
              <a:rPr lang="en-US" dirty="0">
                <a:solidFill>
                  <a:srgbClr val="0077AA"/>
                </a:solidFill>
                <a:latin typeface="Liberation Mono"/>
              </a:rPr>
              <a:t>    [WHERE expr]</a:t>
            </a:r>
            <a:endParaRPr lang="en-IN" dirty="0">
              <a:solidFill>
                <a:srgbClr val="0077AA"/>
              </a:solidFill>
              <a:latin typeface="Liberation Mono"/>
            </a:endParaRPr>
          </a:p>
        </p:txBody>
      </p:sp>
      <p:sp>
        <p:nvSpPr>
          <p:cNvPr id="3" name="Rectangle 2"/>
          <p:cNvSpPr/>
          <p:nvPr/>
        </p:nvSpPr>
        <p:spPr>
          <a:xfrm>
            <a:off x="152400" y="2860589"/>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EMP;</a:t>
            </a: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ea typeface="Arial Unicode MS"/>
                <a:cs typeface="Arial" panose="020B0604020202020204" pitchFamily="34" charset="0"/>
              </a:rPr>
              <a:t> table_name</a:t>
            </a:r>
            <a:r>
              <a:rPr lang="en-IN" sz="1600" dirty="0">
                <a:latin typeface="Arial" panose="020B0604020202020204" pitchFamily="34" charset="0"/>
                <a:ea typeface="Arial Unicode MS"/>
                <a:cs typeface="Arial" panose="020B0604020202020204" pitchFamily="34" charset="0"/>
              </a:rPr>
              <a:t>, index_name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INFORMATION_SCHEMA.STATISTICS;</a:t>
            </a:r>
            <a:endParaRPr lang="en-IN" sz="1600" dirty="0">
              <a:latin typeface="Arial" panose="020B0604020202020204" pitchFamily="34" charset="0"/>
              <a:ea typeface="Arial Unicode MS"/>
              <a:cs typeface="Arial" panose="020B0604020202020204" pitchFamily="34" charset="0"/>
            </a:endParaRPr>
          </a:p>
        </p:txBody>
      </p:sp>
      <p:sp>
        <p:nvSpPr>
          <p:cNvPr id="6" name="Rectangle 5"/>
          <p:cNvSpPr/>
          <p:nvPr/>
        </p:nvSpPr>
        <p:spPr>
          <a:xfrm>
            <a:off x="152400" y="38511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INDEX returns table index information.</a:t>
            </a:r>
          </a:p>
        </p:txBody>
      </p:sp>
    </p:spTree>
    <p:extLst>
      <p:ext uri="{BB962C8B-B14F-4D97-AF65-F5344CB8AC3E}">
        <p14:creationId xmlns:p14="http://schemas.microsoft.com/office/powerpoint/2010/main" val="2678806817"/>
      </p:ext>
    </p:extLst>
  </p:cSld>
  <p:clrMapOvr>
    <a:masterClrMapping/>
  </p:clrMapOvr>
  <p:timing>
    <p:tnLst>
      <p:par>
        <p:cTn id="1" dur="indefinite" restart="never" nodeType="tmRoot"/>
      </p:par>
    </p:tnLst>
  </p:timing>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INDEX drops the index named index_name from the table tbl_name.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INDEX index_name ON tbl_name</a:t>
            </a:r>
          </a:p>
        </p:txBody>
      </p:sp>
      <p:sp>
        <p:nvSpPr>
          <p:cNvPr id="6" name="Rectangle 5"/>
          <p:cNvSpPr/>
          <p:nvPr/>
        </p:nvSpPr>
        <p:spPr>
          <a:xfrm>
            <a:off x="152400" y="1981200"/>
            <a:ext cx="8839200" cy="461665"/>
          </a:xfrm>
          <a:prstGeom prst="rect">
            <a:avLst/>
          </a:prstGeom>
        </p:spPr>
        <p:txBody>
          <a:bodyPr wrap="square">
            <a:spAutoFit/>
          </a:bodyPr>
          <a:lstStyle/>
          <a:p>
            <a:pPr>
              <a:lnSpc>
                <a:spcPct val="150000"/>
              </a:lnSpc>
              <a:spcAft>
                <a:spcPts val="0"/>
              </a:spcAft>
            </a:pP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a:t>
            </a:r>
            <a:r>
              <a:rPr lang="en-IN" sz="1600" dirty="0" smtClean="0">
                <a:latin typeface="Arial" panose="020B0604020202020204" pitchFamily="34" charset="0"/>
                <a:ea typeface="Times New Roman" panose="02020603050405020304" pitchFamily="18" charset="0"/>
              </a:rPr>
              <a:t> EMPLOYEE</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2248663808"/>
      </p:ext>
    </p:extLst>
  </p:cSld>
  <p:clrMapOvr>
    <a:masterClrMapping/>
  </p:clrMapOvr>
  <p:timing>
    <p:tnLst>
      <p:par>
        <p:cTn id="1" dur="indefinite" restart="never" nodeType="tmRoot"/>
      </p:par>
    </p:tnLst>
  </p:timing>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Lock / unlock table</a:t>
            </a:r>
          </a:p>
        </p:txBody>
      </p:sp>
    </p:spTree>
    <p:extLst>
      <p:ext uri="{BB962C8B-B14F-4D97-AF65-F5344CB8AC3E}">
        <p14:creationId xmlns:p14="http://schemas.microsoft.com/office/powerpoint/2010/main" val="2789843155"/>
      </p:ext>
    </p:extLst>
  </p:cSld>
  <p:clrMapOvr>
    <a:masterClrMapping/>
  </p:clrMapOvr>
  <p:timing>
    <p:tnLst>
      <p:par>
        <p:cTn id="1" dur="indefinite" restart="never" nodeType="tmRoot"/>
      </p:par>
    </p:tnLst>
  </p:timing>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lock / unlock</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enables client sessions to acquire table locks to prevent from modifying tables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71600"/>
            <a:ext cx="8991600" cy="646331"/>
          </a:xfrm>
          <a:prstGeom prst="rect">
            <a:avLst/>
          </a:prstGeom>
        </p:spPr>
        <p:txBody>
          <a:bodyPr wrap="square">
            <a:spAutoFit/>
          </a:bodyPr>
          <a:lstStyle/>
          <a:p>
            <a:r>
              <a:rPr lang="en-IN" dirty="0">
                <a:solidFill>
                  <a:srgbClr val="3F6971"/>
                </a:solidFill>
                <a:latin typeface="Arial" panose="020B0604020202020204" pitchFamily="34" charset="0"/>
                <a:cs typeface="Arial" panose="020B0604020202020204" pitchFamily="34" charset="0"/>
              </a:rPr>
              <a:t>Sessions holding a READ lock, DROP TABLE and TRUNCATE TABLE operations are not permitted.</a:t>
            </a:r>
          </a:p>
        </p:txBody>
      </p:sp>
      <p:sp>
        <p:nvSpPr>
          <p:cNvPr id="9" name="Rectangle 8"/>
          <p:cNvSpPr/>
          <p:nvPr/>
        </p:nvSpPr>
        <p:spPr>
          <a:xfrm>
            <a:off x="108857" y="2133600"/>
            <a:ext cx="4572000" cy="2031325"/>
          </a:xfrm>
          <a:prstGeom prst="rect">
            <a:avLst/>
          </a:prstGeom>
          <a:solidFill>
            <a:schemeClr val="bg1"/>
          </a:solidFill>
        </p:spPr>
        <p:txBody>
          <a:bodyPr wrap="square">
            <a:spAutoFit/>
          </a:bodyPr>
          <a:lstStyle/>
          <a:p>
            <a:r>
              <a:rPr lang="en-IN" dirty="0">
                <a:solidFill>
                  <a:srgbClr val="0077AA"/>
                </a:solidFill>
                <a:latin typeface="Liberation Mono"/>
              </a:rPr>
              <a:t>LOCK TABLES tbl_name lock_type [, tbl_name] lock_type] ...</a:t>
            </a:r>
          </a:p>
          <a:p>
            <a:endParaRPr lang="en-IN" dirty="0">
              <a:solidFill>
                <a:srgbClr val="0077AA"/>
              </a:solidFill>
              <a:latin typeface="Liberation Mono"/>
            </a:endParaRPr>
          </a:p>
          <a:p>
            <a:r>
              <a:rPr lang="en-IN" dirty="0">
                <a:solidFill>
                  <a:srgbClr val="0077AA"/>
                </a:solidFill>
                <a:latin typeface="Liberation Mono"/>
              </a:rPr>
              <a:t>lock_type:</a:t>
            </a:r>
          </a:p>
          <a:p>
            <a:r>
              <a:rPr lang="en-IN" dirty="0">
                <a:solidFill>
                  <a:srgbClr val="0077AA"/>
                </a:solidFill>
                <a:latin typeface="Liberation Mono"/>
              </a:rPr>
              <a:t>    READ |WRITE</a:t>
            </a:r>
          </a:p>
          <a:p>
            <a:endParaRPr lang="en-IN" dirty="0">
              <a:solidFill>
                <a:srgbClr val="0077AA"/>
              </a:solidFill>
              <a:latin typeface="Liberation Mono"/>
            </a:endParaRPr>
          </a:p>
          <a:p>
            <a:r>
              <a:rPr lang="en-IN" dirty="0">
                <a:solidFill>
                  <a:srgbClr val="0077AA"/>
                </a:solidFill>
                <a:latin typeface="Liberation Mono"/>
              </a:rPr>
              <a:t>UNLOCK TABLES</a:t>
            </a:r>
          </a:p>
        </p:txBody>
      </p:sp>
      <p:sp>
        <p:nvSpPr>
          <p:cNvPr id="10" name="Rectangle 9"/>
          <p:cNvSpPr/>
          <p:nvPr/>
        </p:nvSpPr>
        <p:spPr>
          <a:xfrm>
            <a:off x="108856" y="4419600"/>
            <a:ext cx="6063343" cy="1477328"/>
          </a:xfrm>
          <a:prstGeom prst="rect">
            <a:avLst/>
          </a:prstGeom>
        </p:spPr>
        <p:txBody>
          <a:bodyPr wrap="square">
            <a:spAutoFit/>
          </a:bodyPr>
          <a:lstStyle/>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smtClean="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READ</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WRITE</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solidFill>
                  <a:srgbClr val="E0D612"/>
                </a:solidFill>
                <a:latin typeface="Arial" panose="020B0604020202020204" pitchFamily="34" charset="0"/>
                <a:cs typeface="Arial" panose="020B0604020202020204" pitchFamily="34" charset="0"/>
              </a:rPr>
              <a:t>UNLOCK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a:t>
            </a:r>
            <a:endPar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903269922"/>
      </p:ext>
    </p:extLst>
  </p:cSld>
  <p:clrMapOvr>
    <a:masterClrMapping/>
  </p:clrMapOvr>
  <p:timing>
    <p:tnLst>
      <p:par>
        <p:cTn id="1" dur="indefinite" restart="never" nodeType="tmRoot"/>
      </p:par>
    </p:tnLst>
  </p:timing>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cluster</a:t>
            </a:r>
          </a:p>
        </p:txBody>
      </p:sp>
      <p:sp>
        <p:nvSpPr>
          <p:cNvPr id="3" name="Rectangle 2"/>
          <p:cNvSpPr/>
          <p:nvPr/>
        </p:nvSpPr>
        <p:spPr>
          <a:xfrm>
            <a:off x="304800" y="3276600"/>
            <a:ext cx="8534400" cy="646331"/>
          </a:xfrm>
          <a:prstGeom prst="rect">
            <a:avLst/>
          </a:prstGeom>
        </p:spPr>
        <p:txBody>
          <a:bodyPr wrap="square">
            <a:spAutoFit/>
          </a:bodyPr>
          <a:lstStyle/>
          <a:p>
            <a:r>
              <a:rPr lang="en-US" dirty="0"/>
              <a:t>A cluster comprises multiple interconnected computers or servers that appear as if they are one server to end users and applications.</a:t>
            </a:r>
          </a:p>
        </p:txBody>
      </p:sp>
    </p:spTree>
    <p:extLst>
      <p:ext uri="{BB962C8B-B14F-4D97-AF65-F5344CB8AC3E}">
        <p14:creationId xmlns:p14="http://schemas.microsoft.com/office/powerpoint/2010/main" val="1566008335"/>
      </p:ext>
    </p:extLst>
  </p:cSld>
  <p:clrMapOvr>
    <a:masterClrMapping/>
  </p:clrMapOvr>
  <p:timing>
    <p:tnLst>
      <p:par>
        <p:cTn id="1" dur="indefinite" restart="never" nodeType="tmRoot"/>
      </p:par>
    </p:tnLst>
  </p:timing>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DATA DICTIONARY</a:t>
            </a:r>
            <a:endParaRPr lang="en-US" sz="48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2585323"/>
          </a:xfrm>
          <a:prstGeom prst="rect">
            <a:avLst/>
          </a:prstGeom>
        </p:spPr>
        <p:txBody>
          <a:bodyPr wrap="square">
            <a:spAutoFit/>
          </a:bodyPr>
          <a:lstStyle/>
          <a:p>
            <a:r>
              <a:rPr lang="en-US" dirty="0">
                <a:latin typeface="Arial" panose="020B0604020202020204" pitchFamily="34" charset="0"/>
                <a:cs typeface="Arial" panose="020B0604020202020204" pitchFamily="34" charset="0"/>
              </a:rPr>
              <a:t>INFORMATION_SCHEMA provides access to database metadata, information about the MySQL server such as the name of a database or table, the data type of a column, or access privileges.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INFORMATION_SCHEMA is a database within each MySQL instance, the place that stores information about all the other databases that the MySQL server maintains. The INFORMATION_SCHEMA database contains several read-only tables,  you can only read the contents of tables, not perform INSERT, UPDATE, or DELETE operations on </a:t>
            </a:r>
            <a:r>
              <a:rPr lang="en-US" dirty="0" smtClean="0">
                <a:latin typeface="Arial" panose="020B0604020202020204" pitchFamily="34" charset="0"/>
                <a:cs typeface="Arial" panose="020B0604020202020204" pitchFamily="34" charset="0"/>
              </a:rPr>
              <a:t>them, </a:t>
            </a:r>
            <a:r>
              <a:rPr lang="en-US" dirty="0">
                <a:latin typeface="Arial" panose="020B0604020202020204" pitchFamily="34" charset="0"/>
                <a:cs typeface="Arial" panose="020B0604020202020204" pitchFamily="34" charset="0"/>
              </a:rPr>
              <a:t>and you cannot set triggers on them.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24876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920953336"/>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Explain</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SELECT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Column - ALIAS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Column - EXPRESSIONS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Identifier Qualifiers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Control Flow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Date and Time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Date and Time Formats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String Functions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Mathematical Functions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SELECT statement… syntax</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ORDER BY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14392259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a:solidFill>
                  <a:srgbClr val="FFFF00"/>
                </a:solidFill>
                <a:latin typeface="Arial" pitchFamily="34" charset="0"/>
                <a:cs typeface="Arial" pitchFamily="34" charset="0"/>
              </a:rPr>
              <a:t>Composite </a:t>
            </a:r>
            <a:r>
              <a:rPr lang="en-US" sz="4000" b="1" i="1" dirty="0" smtClean="0">
                <a:solidFill>
                  <a:srgbClr val="FFFF00"/>
                </a:solidFill>
                <a:latin typeface="Arial" pitchFamily="34" charset="0"/>
                <a:cs typeface="Arial" pitchFamily="34" charset="0"/>
              </a:rPr>
              <a:t>/ </a:t>
            </a:r>
            <a:r>
              <a:rPr lang="en-US" sz="4000" b="1" i="1" dirty="0">
                <a:solidFill>
                  <a:srgbClr val="FFFF00"/>
                </a:solidFill>
                <a:latin typeface="Arial" pitchFamily="34" charset="0"/>
                <a:cs typeface="Arial" pitchFamily="34" charset="0"/>
              </a:rPr>
              <a:t>Multi</a:t>
            </a:r>
            <a:r>
              <a:rPr lang="en-US" sz="4000" b="1" dirty="0">
                <a:latin typeface="Arial" pitchFamily="34" charset="0"/>
                <a:ea typeface="MS Mincho" pitchFamily="49" charset="-128"/>
                <a:cs typeface="Arial" pitchFamily="34" charset="0"/>
              </a:rPr>
              <a:t> </a:t>
            </a:r>
            <a:r>
              <a:rPr lang="en-US" sz="4000" b="1" i="1" dirty="0">
                <a:solidFill>
                  <a:srgbClr val="FFFF00"/>
                </a:solidFill>
                <a:latin typeface="Arial" pitchFamily="34" charset="0"/>
                <a:cs typeface="Arial" pitchFamily="34" charset="0"/>
              </a:rPr>
              <a:t>Valued Attributes</a:t>
            </a:r>
          </a:p>
        </p:txBody>
      </p:sp>
      <p:sp>
        <p:nvSpPr>
          <p:cNvPr id="4" name="Rectangle 3"/>
          <p:cNvSpPr/>
          <p:nvPr/>
        </p:nvSpPr>
        <p:spPr>
          <a:xfrm>
            <a:off x="304800" y="762000"/>
            <a:ext cx="3130793"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Composite Attribute</a:t>
            </a:r>
            <a:endParaRPr lang="en-IN" sz="2400" dirty="0">
              <a:solidFill>
                <a:schemeClr val="bg2">
                  <a:lumMod val="50000"/>
                </a:schemeClr>
              </a:solidFill>
            </a:endParaRPr>
          </a:p>
        </p:txBody>
      </p:sp>
      <p:sp>
        <p:nvSpPr>
          <p:cNvPr id="5" name="Rectangle 4"/>
          <p:cNvSpPr/>
          <p:nvPr/>
        </p:nvSpPr>
        <p:spPr>
          <a:xfrm>
            <a:off x="304800" y="4338935"/>
            <a:ext cx="3418372"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Multi Valued Attribute </a:t>
            </a:r>
            <a:endParaRPr lang="en-IN" sz="2400" dirty="0">
              <a:solidFill>
                <a:schemeClr val="bg2">
                  <a:lumMod val="50000"/>
                </a:schemeClr>
              </a:solidFill>
            </a:endParaRPr>
          </a:p>
        </p:txBody>
      </p:sp>
      <p:sp>
        <p:nvSpPr>
          <p:cNvPr id="6" name="Rectangle 5"/>
          <p:cNvSpPr/>
          <p:nvPr/>
        </p:nvSpPr>
        <p:spPr>
          <a:xfrm>
            <a:off x="304800" y="1219200"/>
            <a:ext cx="8534400" cy="1261884"/>
          </a:xfrm>
          <a:prstGeom prst="rect">
            <a:avLst/>
          </a:prstGeom>
        </p:spPr>
        <p:txBody>
          <a:bodyPr wrap="square">
            <a:spAutoFit/>
          </a:bodyPr>
          <a:lstStyle/>
          <a:p>
            <a:r>
              <a:rPr lang="en-IN" sz="2200" b="1" dirty="0">
                <a:solidFill>
                  <a:srgbClr val="5F9378"/>
                </a:solidFill>
              </a:rPr>
              <a:t>Person</a:t>
            </a:r>
            <a:r>
              <a:rPr lang="en-IN" sz="2200" b="1" dirty="0"/>
              <a:t> </a:t>
            </a:r>
            <a:r>
              <a:rPr lang="en-IN" sz="2200" b="1" dirty="0" smtClean="0">
                <a:solidFill>
                  <a:srgbClr val="5F9378"/>
                </a:solidFill>
              </a:rPr>
              <a:t>Entity</a:t>
            </a:r>
          </a:p>
          <a:p>
            <a:pPr>
              <a:lnSpc>
                <a:spcPct val="150000"/>
              </a:lnSpc>
            </a:pPr>
            <a:r>
              <a:rPr lang="en-IN" b="1" i="1" dirty="0" smtClean="0"/>
              <a:t>Name</a:t>
            </a:r>
            <a:r>
              <a:rPr lang="en-IN" b="1" dirty="0" smtClean="0"/>
              <a:t> attribute</a:t>
            </a:r>
            <a:r>
              <a:rPr lang="en-IN" dirty="0" smtClean="0"/>
              <a:t>: FirstName, MiddleName, and LastName</a:t>
            </a:r>
            <a:endParaRPr lang="en-IN" dirty="0"/>
          </a:p>
          <a:p>
            <a:pPr>
              <a:lnSpc>
                <a:spcPct val="150000"/>
              </a:lnSpc>
            </a:pPr>
            <a:r>
              <a:rPr lang="en-IN" b="1" i="1" dirty="0" smtClean="0"/>
              <a:t>PhoneNumber</a:t>
            </a:r>
            <a:r>
              <a:rPr lang="en-IN" b="1" dirty="0" smtClean="0"/>
              <a:t> attribute</a:t>
            </a:r>
            <a:r>
              <a:rPr lang="en-IN" dirty="0" smtClean="0"/>
              <a:t>: CountryCode, CityCode, and PhoneNumber</a:t>
            </a:r>
            <a:endParaRPr lang="en-IN" dirty="0"/>
          </a:p>
        </p:txBody>
      </p:sp>
      <p:sp>
        <p:nvSpPr>
          <p:cNvPr id="7" name="Rectangle 6"/>
          <p:cNvSpPr/>
          <p:nvPr/>
        </p:nvSpPr>
        <p:spPr>
          <a:xfrm>
            <a:off x="304800" y="4834116"/>
            <a:ext cx="8534400" cy="1261884"/>
          </a:xfrm>
          <a:prstGeom prst="rect">
            <a:avLst/>
          </a:prstGeom>
        </p:spPr>
        <p:txBody>
          <a:bodyPr wrap="square">
            <a:spAutoFit/>
          </a:bodyPr>
          <a:lstStyle/>
          <a:p>
            <a:r>
              <a:rPr lang="en-IN" sz="2200" b="1" dirty="0" smtClean="0">
                <a:solidFill>
                  <a:srgbClr val="5F9378"/>
                </a:solidFill>
              </a:rPr>
              <a:t>Person</a:t>
            </a:r>
            <a:r>
              <a:rPr lang="en-IN" sz="2200" b="1" dirty="0" smtClean="0"/>
              <a:t> </a:t>
            </a:r>
            <a:r>
              <a:rPr lang="en-IN" sz="2200" b="1" dirty="0" smtClean="0">
                <a:solidFill>
                  <a:srgbClr val="5F9378"/>
                </a:solidFill>
              </a:rPr>
              <a:t>Entity</a:t>
            </a:r>
          </a:p>
          <a:p>
            <a:pPr>
              <a:lnSpc>
                <a:spcPct val="150000"/>
              </a:lnSpc>
            </a:pPr>
            <a:r>
              <a:rPr lang="en-IN" b="1" i="1" dirty="0" smtClean="0"/>
              <a:t>Hobbies</a:t>
            </a:r>
            <a:r>
              <a:rPr lang="en-IN" b="1" dirty="0" smtClean="0"/>
              <a:t> attribute</a:t>
            </a:r>
            <a:r>
              <a:rPr lang="en-IN" dirty="0"/>
              <a:t>: reading, hiking, hockey, skiing, </a:t>
            </a:r>
            <a:r>
              <a:rPr lang="en-IN" dirty="0" smtClean="0"/>
              <a:t>photography.</a:t>
            </a:r>
          </a:p>
          <a:p>
            <a:pPr>
              <a:lnSpc>
                <a:spcPct val="150000"/>
              </a:lnSpc>
            </a:pPr>
            <a:r>
              <a:rPr lang="en-IN" b="1" i="1" dirty="0" smtClean="0"/>
              <a:t>SpokenLanguages</a:t>
            </a:r>
            <a:r>
              <a:rPr lang="en-IN" b="1" dirty="0" smtClean="0"/>
              <a:t> attribute</a:t>
            </a:r>
            <a:r>
              <a:rPr lang="en-IN" dirty="0" smtClean="0"/>
              <a:t>: Hindi, Marathi, Gujarati, English.</a:t>
            </a:r>
          </a:p>
        </p:txBody>
      </p:sp>
      <p:pic>
        <p:nvPicPr>
          <p:cNvPr id="9" name="Picture 8"/>
          <p:cNvPicPr>
            <a:picLocks noChangeAspect="1"/>
          </p:cNvPicPr>
          <p:nvPr/>
        </p:nvPicPr>
        <p:blipFill>
          <a:blip r:embed="rId2"/>
          <a:stretch>
            <a:fillRect/>
          </a:stretch>
        </p:blipFill>
        <p:spPr>
          <a:xfrm>
            <a:off x="376917" y="2570650"/>
            <a:ext cx="1543050" cy="419100"/>
          </a:xfrm>
          <a:prstGeom prst="rect">
            <a:avLst/>
          </a:prstGeom>
        </p:spPr>
      </p:pic>
      <p:pic>
        <p:nvPicPr>
          <p:cNvPr id="10" name="Picture 9"/>
          <p:cNvPicPr>
            <a:picLocks noChangeAspect="1"/>
          </p:cNvPicPr>
          <p:nvPr/>
        </p:nvPicPr>
        <p:blipFill>
          <a:blip r:embed="rId3"/>
          <a:stretch>
            <a:fillRect/>
          </a:stretch>
        </p:blipFill>
        <p:spPr>
          <a:xfrm>
            <a:off x="355146" y="3165888"/>
            <a:ext cx="5819775" cy="371475"/>
          </a:xfrm>
          <a:prstGeom prst="rect">
            <a:avLst/>
          </a:prstGeom>
        </p:spPr>
      </p:pic>
      <p:pic>
        <p:nvPicPr>
          <p:cNvPr id="11" name="Picture 10"/>
          <p:cNvPicPr>
            <a:picLocks noChangeAspect="1"/>
          </p:cNvPicPr>
          <p:nvPr/>
        </p:nvPicPr>
        <p:blipFill>
          <a:blip r:embed="rId4"/>
          <a:stretch>
            <a:fillRect/>
          </a:stretch>
        </p:blipFill>
        <p:spPr>
          <a:xfrm>
            <a:off x="326571" y="3735273"/>
            <a:ext cx="7896225" cy="371475"/>
          </a:xfrm>
          <a:prstGeom prst="rect">
            <a:avLst/>
          </a:prstGeom>
        </p:spPr>
      </p:pic>
      <p:cxnSp>
        <p:nvCxnSpPr>
          <p:cNvPr id="13" name="Straight Arrow Connector 12"/>
          <p:cNvCxnSpPr/>
          <p:nvPr/>
        </p:nvCxnSpPr>
        <p:spPr>
          <a:xfrm>
            <a:off x="990600" y="2895600"/>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990600" y="3481023"/>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990600" y="3060088"/>
            <a:ext cx="275282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984187" y="3635828"/>
            <a:ext cx="366401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564055"/>
      </p:ext>
    </p:extLst>
  </p:cSld>
  <p:clrMapOvr>
    <a:masterClrMapping/>
  </p:clrMapOvr>
  <p:timing>
    <p:tnLst>
      <p:par>
        <p:cTn id="1" dur="indefinite" restart="never" nodeType="tmRoot"/>
      </p:par>
    </p:tnLst>
  </p:timing>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79206805"/>
              </p:ext>
            </p:extLst>
          </p:nvPr>
        </p:nvGraphicFramePr>
        <p:xfrm>
          <a:off x="152400" y="838200"/>
          <a:ext cx="8839200" cy="3966210"/>
        </p:xfrm>
        <a:graphic>
          <a:graphicData uri="http://schemas.openxmlformats.org/drawingml/2006/table">
            <a:tbl>
              <a:tblPr firstRow="1" bandRow="1">
                <a:tableStyleId>{7E9639D4-E3E2-4D34-9284-5A2195B3D0D7}</a:tableStyleId>
              </a:tblPr>
              <a:tblGrid>
                <a:gridCol w="8839200"/>
              </a:tblGrid>
              <a:tr h="440690">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Data</a:t>
                      </a:r>
                      <a:r>
                        <a:rPr lang="en-US" sz="1600" baseline="0" dirty="0" smtClean="0">
                          <a:latin typeface="Arial" panose="020B0604020202020204" pitchFamily="34" charset="0"/>
                          <a:cs typeface="Arial" panose="020B0604020202020204" pitchFamily="34" charset="0"/>
                        </a:rPr>
                        <a:t> </a:t>
                      </a:r>
                      <a:r>
                        <a:rPr kumimoji="0" lang="en-US" b="1" kern="1200" dirty="0" smtClean="0">
                          <a:solidFill>
                            <a:srgbClr val="B7F7E2"/>
                          </a:solidFill>
                          <a:latin typeface="Arial" panose="020B0604020202020204" pitchFamily="34" charset="0"/>
                          <a:ea typeface="+mn-ea"/>
                          <a:cs typeface="Arial" panose="020B0604020202020204" pitchFamily="34" charset="0"/>
                        </a:rPr>
                        <a:t>Dictionary</a:t>
                      </a:r>
                      <a:endParaRPr kumimoji="0" lang="en-US" b="1" kern="1200" dirty="0">
                        <a:solidFill>
                          <a:srgbClr val="B7F7E2"/>
                        </a:solidFill>
                        <a:latin typeface="Arial" panose="020B0604020202020204" pitchFamily="34" charset="0"/>
                        <a:ea typeface="+mn-ea"/>
                        <a:cs typeface="Arial" panose="020B0604020202020204" pitchFamily="34" charset="0"/>
                      </a:endParaRPr>
                    </a:p>
                  </a:txBody>
                  <a:tcP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COLUMNS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TABLE_CONSTRAINTS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STATISTICS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KEY_COLUMN_USAGE</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ROUTINES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PARAMETERS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TRIGGERS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362904671"/>
      </p:ext>
    </p:extLst>
  </p:cSld>
  <p:clrMapOvr>
    <a:masterClrMapping/>
  </p:clrMapOvr>
  <p:timing>
    <p:tnLst>
      <p:par>
        <p:cTn id="1" dur="indefinite" restart="never" nodeType="tmRoot"/>
      </p:par>
    </p:tnLst>
  </p:timing>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2505497767"/>
      </p:ext>
    </p:extLst>
  </p:cSld>
  <p:clrMapOvr>
    <a:masterClrMapping/>
  </p:clrMapOvr>
  <p:timing>
    <p:tnLst>
      <p:par>
        <p:cTn id="1" dur="indefinite" restart="never" nodeType="tmRoot"/>
      </p:par>
    </p:tnLst>
  </p:timing>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PL/SQL</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76200" y="3352800"/>
            <a:ext cx="8991600" cy="1015663"/>
          </a:xfrm>
          <a:prstGeom prst="rect">
            <a:avLst/>
          </a:prstGeom>
        </p:spPr>
        <p:txBody>
          <a:bodyPr wrap="square">
            <a:spAutoFit/>
          </a:bodyPr>
          <a:lstStyle/>
          <a:p>
            <a:pPr algn="just"/>
            <a:r>
              <a:rPr lang="en-IN" sz="2000" dirty="0">
                <a:solidFill>
                  <a:schemeClr val="accent2">
                    <a:lumMod val="50000"/>
                  </a:schemeClr>
                </a:solidFill>
                <a:latin typeface="Segoe UI Light" panose="020B0502040204020203" pitchFamily="34" charset="0"/>
                <a:cs typeface="Segoe UI Light" panose="020B0502040204020203" pitchFamily="34" charset="0"/>
              </a:rPr>
              <a:t>PL/SQL is a procedural language extension to Structured Query Language (SQL). The purpose of PL/SQL is to combine database language and procedural programming language.</a:t>
            </a:r>
          </a:p>
        </p:txBody>
      </p:sp>
    </p:spTree>
    <p:extLst>
      <p:ext uri="{BB962C8B-B14F-4D97-AF65-F5344CB8AC3E}">
        <p14:creationId xmlns:p14="http://schemas.microsoft.com/office/powerpoint/2010/main" val="999257173"/>
      </p:ext>
    </p:extLst>
  </p:cSld>
  <p:clrMapOvr>
    <a:masterClrMapping/>
  </p:clrMapOvr>
  <p:timing>
    <p:tnLst>
      <p:par>
        <p:cTn id="1" dur="indefinite" restart="never" nodeType="tmRoot"/>
      </p:par>
    </p:tnLst>
  </p:timing>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PROCEDURE and CREATE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91138925"/>
      </p:ext>
    </p:extLst>
  </p:cSld>
  <p:clrMapOvr>
    <a:masterClrMapping/>
  </p:clrMapOvr>
  <p:timing>
    <p:tnLst>
      <p:par>
        <p:cTn id="1" dur="indefinite" restart="never" nodeType="tmRoot"/>
      </p:par>
    </p:tnLst>
  </p:timing>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These statements create stored routines. By default, a routine is associated with the default database. To associate the routine explicitly with a given database, specify the name as db_name.sp_name when you create it.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96070"/>
            <a:ext cx="87630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PROCEDURE sp_name ([proc_parameter[,...]])</a:t>
            </a:r>
          </a:p>
          <a:p>
            <a:pPr>
              <a:spcAft>
                <a:spcPts val="0"/>
              </a:spcAft>
            </a:pPr>
            <a:r>
              <a:rPr lang="en-IN" dirty="0" smtClean="0">
                <a:solidFill>
                  <a:srgbClr val="0077AA"/>
                </a:solidFill>
                <a:latin typeface="Liberation Mono"/>
              </a:rPr>
              <a:t>proc_parameter</a:t>
            </a:r>
            <a:r>
              <a:rPr lang="en-IN" dirty="0">
                <a:solidFill>
                  <a:srgbClr val="0077AA"/>
                </a:solidFill>
                <a:latin typeface="Liberation Mono"/>
              </a:rPr>
              <a:t>:</a:t>
            </a:r>
          </a:p>
          <a:p>
            <a:pPr>
              <a:spcAft>
                <a:spcPts val="0"/>
              </a:spcAft>
            </a:pPr>
            <a:r>
              <a:rPr lang="en-IN" dirty="0">
                <a:solidFill>
                  <a:srgbClr val="0077AA"/>
                </a:solidFill>
                <a:latin typeface="Liberation Mono"/>
              </a:rPr>
              <a:t>    [ IN | OUT | INOUT ] param_name type</a:t>
            </a:r>
          </a:p>
          <a:p>
            <a:pPr>
              <a:spcAft>
                <a:spcPts val="0"/>
              </a:spcAft>
            </a:pPr>
            <a:endParaRPr lang="en-IN" dirty="0" smtClean="0">
              <a:solidFill>
                <a:srgbClr val="0077AA"/>
              </a:solidFill>
              <a:latin typeface="Liberation Mono"/>
            </a:endParaRP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CREATE FUNCTION sp_name ([func_parameter[,...]])</a:t>
            </a:r>
          </a:p>
          <a:p>
            <a:pPr>
              <a:spcAft>
                <a:spcPts val="0"/>
              </a:spcAft>
            </a:pPr>
            <a:r>
              <a:rPr lang="en-IN" dirty="0">
                <a:solidFill>
                  <a:srgbClr val="0077AA"/>
                </a:solidFill>
                <a:latin typeface="Liberation Mono"/>
              </a:rPr>
              <a:t>    RETURNS type</a:t>
            </a:r>
          </a:p>
          <a:p>
            <a:pPr>
              <a:spcAft>
                <a:spcPts val="0"/>
              </a:spcAft>
            </a:pP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152400" y="4114800"/>
            <a:ext cx="88392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'Infoway Technologies, Pune';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6581966" y="1814622"/>
            <a:ext cx="2036135" cy="400110"/>
          </a:xfrm>
          <a:prstGeom prst="rect">
            <a:avLst/>
          </a:prstGeom>
          <a:solidFill>
            <a:srgbClr val="DC525C"/>
          </a:solidFill>
        </p:spPr>
        <p:txBody>
          <a:bodyPr wrap="none">
            <a:spAutoFit/>
          </a:bodyPr>
          <a:lstStyle/>
          <a:p>
            <a:r>
              <a:rPr lang="en-IN" sz="2000" dirty="0" smtClean="0">
                <a:solidFill>
                  <a:srgbClr val="FFC000"/>
                </a:solidFill>
                <a:latin typeface="Arial" panose="020B0604020202020204" pitchFamily="34" charset="0"/>
                <a:cs typeface="Arial" panose="020B0604020202020204" pitchFamily="34" charset="0"/>
              </a:rPr>
              <a:t>desc mysql.proc</a:t>
            </a:r>
            <a:endParaRPr lang="en-IN" sz="2000" dirty="0">
              <a:solidFill>
                <a:srgbClr val="FFC000"/>
              </a:solidFill>
              <a:latin typeface="Arial" panose="020B0604020202020204" pitchFamily="34" charset="0"/>
              <a:cs typeface="Arial" panose="020B0604020202020204" pitchFamily="34" charset="0"/>
            </a:endParaRPr>
          </a:p>
        </p:txBody>
      </p:sp>
      <p:sp>
        <p:nvSpPr>
          <p:cNvPr id="7" name="Rectangle 6"/>
          <p:cNvSpPr/>
          <p:nvPr/>
        </p:nvSpPr>
        <p:spPr>
          <a:xfrm>
            <a:off x="5105399" y="2341840"/>
            <a:ext cx="3940629"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SELECT * FROM information_schema.parameters </a:t>
            </a:r>
          </a:p>
          <a:p>
            <a:r>
              <a:rPr lang="en-IN" dirty="0">
                <a:latin typeface="Arial" panose="020B0604020202020204" pitchFamily="34" charset="0"/>
                <a:cs typeface="Arial" panose="020B0604020202020204" pitchFamily="34" charset="0"/>
              </a:rPr>
              <a:t>WHERE SPECIFIC_NAME = 'pro1';</a:t>
            </a:r>
          </a:p>
        </p:txBody>
      </p:sp>
    </p:spTree>
    <p:extLst>
      <p:ext uri="{BB962C8B-B14F-4D97-AF65-F5344CB8AC3E}">
        <p14:creationId xmlns:p14="http://schemas.microsoft.com/office/powerpoint/2010/main" val="3663519791"/>
      </p:ext>
    </p:extLst>
  </p:cSld>
  <p:clrMapOvr>
    <a:masterClrMapping/>
  </p:clrMapOvr>
  <p:timing>
    <p:tnLst>
      <p:par>
        <p:cTn id="1" dur="indefinite" restart="never" nodeType="tmRoot"/>
      </p:par>
    </p:tnLst>
  </p:timing>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a:t>
            </a:r>
            <a:r>
              <a:rPr lang="en-IN" sz="4800" dirty="0" smtClean="0">
                <a:solidFill>
                  <a:srgbClr val="DC525C"/>
                </a:solidFill>
                <a:latin typeface="Segoe UI Light" panose="020B0502040204020203" pitchFamily="34" charset="0"/>
                <a:cs typeface="Segoe UI Light" panose="020B0502040204020203" pitchFamily="34" charset="0"/>
              </a:rPr>
              <a:t>arguments and parameters?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4038600"/>
            <a:ext cx="8839200" cy="1015663"/>
          </a:xfrm>
          <a:prstGeom prst="rect">
            <a:avLst/>
          </a:prstGeom>
          <a:solidFill>
            <a:srgbClr val="CFFF21"/>
          </a:solidFill>
        </p:spPr>
        <p:txBody>
          <a:bodyPr wrap="square">
            <a:spAutoFit/>
          </a:bodyPr>
          <a:lstStyle/>
          <a:p>
            <a:pPr marL="342900" indent="-342900">
              <a:buFont typeface="Arial" panose="020B0604020202020204" pitchFamily="34" charset="0"/>
              <a:buChar char="•"/>
            </a:pPr>
            <a:r>
              <a:rPr lang="en-IN" sz="2000" b="1" dirty="0"/>
              <a:t>Parameter</a:t>
            </a:r>
            <a:r>
              <a:rPr lang="en-IN" sz="2000" dirty="0"/>
              <a:t> is variable in the declaration of </a:t>
            </a:r>
            <a:r>
              <a:rPr lang="en-IN" sz="2000" b="1" i="1" dirty="0" smtClean="0"/>
              <a:t>procedure</a:t>
            </a:r>
            <a:r>
              <a:rPr lang="en-IN" sz="2000" dirty="0" smtClean="0"/>
              <a:t> or a </a:t>
            </a:r>
            <a:r>
              <a:rPr lang="en-IN" sz="2000" b="1" i="1" dirty="0" smtClean="0"/>
              <a:t>function</a:t>
            </a:r>
            <a:r>
              <a:rPr lang="en-IN" sz="2000" dirty="0"/>
              <a:t>.</a:t>
            </a:r>
          </a:p>
          <a:p>
            <a:pPr marL="342900" indent="-342900">
              <a:buFont typeface="Arial" panose="020B0604020202020204" pitchFamily="34" charset="0"/>
              <a:buChar char="•"/>
            </a:pPr>
            <a:r>
              <a:rPr lang="en-IN" sz="2000" b="1" dirty="0"/>
              <a:t>Argument</a:t>
            </a:r>
            <a:r>
              <a:rPr lang="en-IN" sz="2000" dirty="0"/>
              <a:t> is the actual value of this variable that gets passed to </a:t>
            </a:r>
            <a:r>
              <a:rPr lang="en-IN" sz="2000" dirty="0" smtClean="0"/>
              <a:t>a </a:t>
            </a:r>
            <a:r>
              <a:rPr lang="en-IN" sz="2000" b="1" i="1" dirty="0"/>
              <a:t>procedure</a:t>
            </a:r>
            <a:r>
              <a:rPr lang="en-IN" sz="2000" dirty="0" smtClean="0"/>
              <a:t> or a </a:t>
            </a:r>
            <a:r>
              <a:rPr lang="en-IN" sz="2000" b="1" i="1" dirty="0"/>
              <a:t>function</a:t>
            </a:r>
            <a:r>
              <a:rPr lang="en-IN" sz="2000" dirty="0"/>
              <a:t>.</a:t>
            </a:r>
          </a:p>
        </p:txBody>
      </p:sp>
      <p:sp>
        <p:nvSpPr>
          <p:cNvPr id="5" name="Rectangle 4"/>
          <p:cNvSpPr/>
          <p:nvPr/>
        </p:nvSpPr>
        <p:spPr>
          <a:xfrm>
            <a:off x="154764" y="247471"/>
            <a:ext cx="8783673" cy="1200329"/>
          </a:xfrm>
          <a:prstGeom prst="rect">
            <a:avLst/>
          </a:prstGeom>
        </p:spPr>
        <p:txBody>
          <a:bodyPr wrap="square">
            <a:spAutoFit/>
          </a:bodyPr>
          <a:lstStyle/>
          <a:p>
            <a:pPr algn="just"/>
            <a:r>
              <a:rPr lang="en-IN" dirty="0">
                <a:solidFill>
                  <a:srgbClr val="006C86"/>
                </a:solidFill>
                <a:latin typeface="Open Sans"/>
              </a:rPr>
              <a:t>A parameter is a variable in a method </a:t>
            </a:r>
            <a:r>
              <a:rPr lang="en-IN" dirty="0" smtClean="0">
                <a:solidFill>
                  <a:srgbClr val="006C86"/>
                </a:solidFill>
                <a:latin typeface="Open Sans"/>
              </a:rPr>
              <a:t>definition. When </a:t>
            </a:r>
            <a:r>
              <a:rPr lang="en-IN" dirty="0">
                <a:solidFill>
                  <a:srgbClr val="006C86"/>
                </a:solidFill>
                <a:latin typeface="Open Sans"/>
              </a:rPr>
              <a:t>a method is called, </a:t>
            </a:r>
            <a:r>
              <a:rPr lang="en-IN" dirty="0" smtClean="0">
                <a:solidFill>
                  <a:srgbClr val="006C86"/>
                </a:solidFill>
                <a:latin typeface="Open Sans"/>
              </a:rPr>
              <a:t>the</a:t>
            </a:r>
            <a:r>
              <a:rPr lang="en-IN" dirty="0">
                <a:solidFill>
                  <a:srgbClr val="006C86"/>
                </a:solidFill>
                <a:latin typeface="Open Sans"/>
              </a:rPr>
              <a:t> arguments are the data you pass into </a:t>
            </a:r>
            <a:r>
              <a:rPr lang="en-IN" dirty="0" smtClean="0">
                <a:solidFill>
                  <a:srgbClr val="006C86"/>
                </a:solidFill>
                <a:latin typeface="Open Sans"/>
              </a:rPr>
              <a:t>the method's parameters</a:t>
            </a:r>
            <a:r>
              <a:rPr lang="en-IN" dirty="0">
                <a:solidFill>
                  <a:srgbClr val="006C86"/>
                </a:solidFill>
                <a:latin typeface="Open Sans"/>
              </a:rPr>
              <a:t>. </a:t>
            </a:r>
            <a:r>
              <a:rPr lang="en-IN" dirty="0" smtClean="0">
                <a:solidFill>
                  <a:srgbClr val="006C86"/>
                </a:solidFill>
                <a:latin typeface="Open Sans"/>
              </a:rPr>
              <a:t> Parameter</a:t>
            </a:r>
            <a:r>
              <a:rPr lang="en-IN" dirty="0">
                <a:solidFill>
                  <a:srgbClr val="006C86"/>
                </a:solidFill>
                <a:latin typeface="Open Sans"/>
              </a:rPr>
              <a:t> </a:t>
            </a:r>
            <a:r>
              <a:rPr lang="en-IN" dirty="0" smtClean="0">
                <a:solidFill>
                  <a:srgbClr val="006C86"/>
                </a:solidFill>
                <a:latin typeface="Open Sans"/>
              </a:rPr>
              <a:t> is </a:t>
            </a:r>
            <a:r>
              <a:rPr lang="en-IN" dirty="0">
                <a:solidFill>
                  <a:srgbClr val="006C86"/>
                </a:solidFill>
                <a:latin typeface="Open Sans"/>
              </a:rPr>
              <a:t>variable </a:t>
            </a:r>
            <a:r>
              <a:rPr lang="en-IN" dirty="0" smtClean="0">
                <a:solidFill>
                  <a:srgbClr val="006C86"/>
                </a:solidFill>
                <a:latin typeface="Open Sans"/>
              </a:rPr>
              <a:t>in the</a:t>
            </a:r>
            <a:r>
              <a:rPr lang="en-IN" dirty="0">
                <a:solidFill>
                  <a:srgbClr val="006C86"/>
                </a:solidFill>
                <a:latin typeface="Open Sans"/>
              </a:rPr>
              <a:t> declaration of function. Argument is the actual value of this variable that gets passed to function.</a:t>
            </a:r>
          </a:p>
        </p:txBody>
      </p:sp>
    </p:spTree>
    <p:extLst>
      <p:ext uri="{BB962C8B-B14F-4D97-AF65-F5344CB8AC3E}">
        <p14:creationId xmlns:p14="http://schemas.microsoft.com/office/powerpoint/2010/main" val="1118865071"/>
      </p:ext>
    </p:extLst>
  </p:cSld>
  <p:clrMapOvr>
    <a:masterClrMapping/>
  </p:clrMapOvr>
  <p:timing>
    <p:tnLst>
      <p:par>
        <p:cTn id="1" dur="indefinite" restart="never" nodeType="tmRoot"/>
      </p:par>
    </p:tnLst>
  </p:timing>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grpSp>
        <p:nvGrpSpPr>
          <p:cNvPr id="3" name="Group 2"/>
          <p:cNvGrpSpPr/>
          <p:nvPr/>
        </p:nvGrpSpPr>
        <p:grpSpPr>
          <a:xfrm>
            <a:off x="635768" y="1078468"/>
            <a:ext cx="7806294" cy="4255532"/>
            <a:chOff x="177800" y="914400"/>
            <a:chExt cx="7096631" cy="4255532"/>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00" y="1959662"/>
              <a:ext cx="6553200" cy="2231338"/>
            </a:xfrm>
            <a:prstGeom prst="rect">
              <a:avLst/>
            </a:prstGeom>
          </p:spPr>
        </p:pic>
        <p:cxnSp>
          <p:nvCxnSpPr>
            <p:cNvPr id="12" name="Elbow Connector 11"/>
            <p:cNvCxnSpPr/>
            <p:nvPr/>
          </p:nvCxnSpPr>
          <p:spPr>
            <a:xfrm rot="5400000">
              <a:off x="5493534" y="948520"/>
              <a:ext cx="581183" cy="1350360"/>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409818" y="914400"/>
              <a:ext cx="1864613" cy="369332"/>
            </a:xfrm>
            <a:prstGeom prst="rect">
              <a:avLst/>
            </a:prstGeom>
            <a:solidFill>
              <a:srgbClr val="CFFF21"/>
            </a:solidFill>
          </p:spPr>
          <p:txBody>
            <a:bodyPr wrap="none">
              <a:spAutoFit/>
            </a:bodyPr>
            <a:lstStyle/>
            <a:p>
              <a:r>
                <a:rPr lang="en-IN" b="1" dirty="0"/>
                <a:t>Parameter</a:t>
              </a:r>
              <a:r>
                <a:rPr lang="en-IN" dirty="0"/>
                <a:t> </a:t>
              </a:r>
              <a:r>
                <a:rPr lang="en-IN" dirty="0" smtClean="0"/>
                <a:t> </a:t>
              </a:r>
              <a:r>
                <a:rPr lang="en-IN" b="1" dirty="0"/>
                <a:t>List</a:t>
              </a:r>
            </a:p>
          </p:txBody>
        </p:sp>
        <p:sp>
          <p:nvSpPr>
            <p:cNvPr id="17" name="Rectangle 16"/>
            <p:cNvSpPr/>
            <p:nvPr/>
          </p:nvSpPr>
          <p:spPr>
            <a:xfrm>
              <a:off x="2670403" y="4800600"/>
              <a:ext cx="1749197" cy="369332"/>
            </a:xfrm>
            <a:prstGeom prst="rect">
              <a:avLst/>
            </a:prstGeom>
            <a:solidFill>
              <a:srgbClr val="CFFF21"/>
            </a:solidFill>
          </p:spPr>
          <p:txBody>
            <a:bodyPr wrap="none">
              <a:spAutoFit/>
            </a:bodyPr>
            <a:lstStyle/>
            <a:p>
              <a:r>
                <a:rPr lang="en-IN" b="1" dirty="0"/>
                <a:t>Argument</a:t>
              </a:r>
              <a:r>
                <a:rPr lang="en-IN" dirty="0"/>
                <a:t> </a:t>
              </a:r>
              <a:r>
                <a:rPr lang="en-IN" b="1" dirty="0" smtClean="0"/>
                <a:t>List</a:t>
              </a:r>
              <a:endParaRPr lang="en-IN" b="1" dirty="0"/>
            </a:p>
          </p:txBody>
        </p:sp>
        <p:cxnSp>
          <p:nvCxnSpPr>
            <p:cNvPr id="19" name="Elbow Connector 18"/>
            <p:cNvCxnSpPr/>
            <p:nvPr/>
          </p:nvCxnSpPr>
          <p:spPr>
            <a:xfrm rot="16200000" flipV="1">
              <a:off x="2930438" y="4140606"/>
              <a:ext cx="590124" cy="614713"/>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08170250"/>
      </p:ext>
    </p:extLst>
  </p:cSld>
  <p:clrMapOvr>
    <a:masterClrMapping/>
  </p:clrMapOvr>
  <p:timing>
    <p:tnLst>
      <p:par>
        <p:cTn id="1" dur="indefinite" restart="never" nodeType="tmRoot"/>
      </p:par>
    </p:tnLst>
  </p:timing>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Stored Procedure and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96420847"/>
      </p:ext>
    </p:extLst>
  </p:cSld>
  <p:clrMapOvr>
    <a:masterClrMapping/>
  </p:clrMapOvr>
  <p:timing>
    <p:tnLst>
      <p:par>
        <p:cTn id="1" dur="indefinite" restart="never" nodeType="tmRoot"/>
      </p:par>
    </p:tnLst>
  </p:timing>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2" name="Rectangle 1"/>
          <p:cNvSpPr/>
          <p:nvPr/>
        </p:nvSpPr>
        <p:spPr>
          <a:xfrm>
            <a:off x="152400" y="871478"/>
            <a:ext cx="8839200" cy="2708434"/>
          </a:xfrm>
          <a:prstGeom prst="rect">
            <a:avLst/>
          </a:prstGeom>
          <a:solidFill>
            <a:srgbClr val="B7F7E2"/>
          </a:solidFill>
        </p:spPr>
        <p:txBody>
          <a:bodyPr wrap="square">
            <a:spAutoFit/>
          </a:bodyPr>
          <a:lstStyle/>
          <a:p>
            <a:pPr marL="285750" indent="-285750">
              <a:buFont typeface="Arial" panose="020B0604020202020204" pitchFamily="34" charset="0"/>
              <a:buChar char="•"/>
            </a:pPr>
            <a:r>
              <a:rPr lang="en-IN" sz="1700" dirty="0"/>
              <a:t>A FUNCTION always returns a value using the return statement. PROCEDURE may return one or more values through </a:t>
            </a:r>
            <a:r>
              <a:rPr lang="en-IN" sz="1700" dirty="0" smtClean="0"/>
              <a:t>OUT parameter(s) </a:t>
            </a:r>
            <a:r>
              <a:rPr lang="en-IN" sz="1700" dirty="0"/>
              <a:t>or may not return any at all</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Functions are normally used for computations where as procedures are normally used for executing business logic</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returns 1 value only. Procedure can return multiple values (max 1024</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can be called directly by SQL statement like select func_name from dual while procedures cannot</a:t>
            </a:r>
            <a:r>
              <a:rPr lang="en-IN" sz="1700" dirty="0" smtClean="0"/>
              <a:t>.</a:t>
            </a:r>
          </a:p>
        </p:txBody>
      </p:sp>
      <p:sp>
        <p:nvSpPr>
          <p:cNvPr id="3" name="Rectangle 2"/>
          <p:cNvSpPr/>
          <p:nvPr/>
        </p:nvSpPr>
        <p:spPr>
          <a:xfrm>
            <a:off x="152400" y="3872805"/>
            <a:ext cx="8839200" cy="1200329"/>
          </a:xfrm>
          <a:prstGeom prst="rect">
            <a:avLst/>
          </a:prstGeom>
        </p:spPr>
        <p:txBody>
          <a:bodyPr wrap="square">
            <a:spAutoFit/>
          </a:bodyPr>
          <a:lstStyle/>
          <a:p>
            <a:pPr algn="just"/>
            <a:r>
              <a:rPr lang="en-IN" sz="2400" dirty="0">
                <a:solidFill>
                  <a:srgbClr val="0070C0"/>
                </a:solidFill>
                <a:latin typeface="Segoe UI Light" panose="020B0502040204020203" pitchFamily="34" charset="0"/>
                <a:cs typeface="Segoe UI Light" panose="020B0502040204020203" pitchFamily="34" charset="0"/>
              </a:rPr>
              <a:t>The major difference is that UDFs can be used like any other expression within SQL statements, whereas stored procedures must be invoked using the CALL statement.</a:t>
            </a:r>
          </a:p>
        </p:txBody>
      </p:sp>
    </p:spTree>
    <p:extLst>
      <p:ext uri="{BB962C8B-B14F-4D97-AF65-F5344CB8AC3E}">
        <p14:creationId xmlns:p14="http://schemas.microsoft.com/office/powerpoint/2010/main" val="3333021521"/>
      </p:ext>
    </p:extLst>
  </p:cSld>
  <p:clrMapOvr>
    <a:masterClrMapping/>
  </p:clrMapOvr>
  <p:timing>
    <p:tnLst>
      <p:par>
        <p:cTn id="1" dur="indefinite" restart="never" nodeType="tmRoot"/>
      </p:par>
    </p:tnLst>
  </p:timing>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015663"/>
          </a:xfrm>
          <a:prstGeom prst="rect">
            <a:avLst/>
          </a:prstGeom>
          <a:solidFill>
            <a:schemeClr val="bg2">
              <a:lumMod val="10000"/>
            </a:schemeClr>
          </a:solidFill>
        </p:spPr>
        <p:txBody>
          <a:bodyPr wrap="square">
            <a:spAutoFit/>
          </a:bodyPr>
          <a:lstStyle/>
          <a:p>
            <a:pPr algn="r"/>
            <a:r>
              <a:rPr lang="en-IN" sz="3000" b="1" i="1" dirty="0" smtClean="0">
                <a:solidFill>
                  <a:srgbClr val="FFFF00"/>
                </a:solidFill>
                <a:latin typeface="Arial" pitchFamily="34" charset="0"/>
                <a:cs typeface="Arial" pitchFamily="34" charset="0"/>
              </a:rPr>
              <a:t>Calling Procedure from Function and </a:t>
            </a:r>
            <a:r>
              <a:rPr lang="en-IN" sz="3000" b="1" i="1" dirty="0">
                <a:solidFill>
                  <a:srgbClr val="FFFF00"/>
                </a:solidFill>
                <a:latin typeface="Arial" pitchFamily="34" charset="0"/>
                <a:cs typeface="Arial" pitchFamily="34" charset="0"/>
              </a:rPr>
              <a:t>contrariwise</a:t>
            </a:r>
          </a:p>
        </p:txBody>
      </p:sp>
      <p:grpSp>
        <p:nvGrpSpPr>
          <p:cNvPr id="12" name="Group 11"/>
          <p:cNvGrpSpPr/>
          <p:nvPr/>
        </p:nvGrpSpPr>
        <p:grpSpPr>
          <a:xfrm>
            <a:off x="76200" y="1066798"/>
            <a:ext cx="8991600" cy="5355312"/>
            <a:chOff x="76200" y="762000"/>
            <a:chExt cx="8991600" cy="5355312"/>
          </a:xfrm>
        </p:grpSpPr>
        <p:sp>
          <p:nvSpPr>
            <p:cNvPr id="2" name="Rectangle 1"/>
            <p:cNvSpPr/>
            <p:nvPr/>
          </p:nvSpPr>
          <p:spPr>
            <a:xfrm>
              <a:off x="76200" y="762000"/>
              <a:ext cx="8991600" cy="535531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F1()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returns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varchar(100) default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call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p1(x);</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P1(out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World123";</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"Hello World123</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into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5083630" y="4791075"/>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grpSp>
          <p:nvGrpSpPr>
            <p:cNvPr id="9" name="Group 8"/>
            <p:cNvGrpSpPr/>
            <p:nvPr/>
          </p:nvGrpSpPr>
          <p:grpSpPr>
            <a:xfrm>
              <a:off x="1981201" y="5467350"/>
              <a:ext cx="2172295" cy="560804"/>
              <a:chOff x="1981200" y="5467350"/>
              <a:chExt cx="2233984" cy="560804"/>
            </a:xfrm>
          </p:grpSpPr>
          <p:grpSp>
            <p:nvGrpSpPr>
              <p:cNvPr id="6" name="Group 5"/>
              <p:cNvGrpSpPr/>
              <p:nvPr/>
            </p:nvGrpSpPr>
            <p:grpSpPr>
              <a:xfrm>
                <a:off x="1981200" y="5467350"/>
                <a:ext cx="876300" cy="381000"/>
                <a:chOff x="1981200" y="5323116"/>
                <a:chExt cx="876300" cy="381000"/>
              </a:xfrm>
            </p:grpSpPr>
            <p:cxnSp>
              <p:nvCxnSpPr>
                <p:cNvPr id="13" name="Straight Connector 12"/>
                <p:cNvCxnSpPr/>
                <p:nvPr/>
              </p:nvCxnSpPr>
              <p:spPr>
                <a:xfrm>
                  <a:off x="1981200" y="5323116"/>
                  <a:ext cx="0" cy="38100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1981200" y="5704116"/>
                  <a:ext cx="876300" cy="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2774043" y="5689600"/>
                <a:ext cx="1441141" cy="338554"/>
              </a:xfrm>
              <a:prstGeom prst="rect">
                <a:avLst/>
              </a:prstGeom>
              <a:noFill/>
            </p:spPr>
            <p:txBody>
              <a:bodyPr wrap="none" rtlCol="0">
                <a:spAutoFit/>
              </a:bodyPr>
              <a:lstStyle/>
              <a:p>
                <a:r>
                  <a:rPr lang="en-IN" sz="1600" dirty="0" smtClean="0">
                    <a:solidFill>
                      <a:srgbClr val="00B050"/>
                    </a:solidFill>
                    <a:latin typeface="Gill Sans MT (Body)"/>
                  </a:rPr>
                  <a:t>This will work</a:t>
                </a:r>
                <a:endParaRPr lang="en-IN" sz="1600" dirty="0">
                  <a:solidFill>
                    <a:srgbClr val="00B050"/>
                  </a:solidFill>
                  <a:latin typeface="Gill Sans MT (Body)"/>
                </a:endParaRPr>
              </a:p>
            </p:txBody>
          </p:sp>
        </p:grpSp>
        <p:cxnSp>
          <p:nvCxnSpPr>
            <p:cNvPr id="11" name="Straight Arrow Connector 10"/>
            <p:cNvCxnSpPr/>
            <p:nvPr/>
          </p:nvCxnSpPr>
          <p:spPr>
            <a:xfrm>
              <a:off x="2905125" y="5086350"/>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953000" y="2047013"/>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cxnSp>
          <p:nvCxnSpPr>
            <p:cNvPr id="15" name="Straight Arrow Connector 14"/>
            <p:cNvCxnSpPr/>
            <p:nvPr/>
          </p:nvCxnSpPr>
          <p:spPr>
            <a:xfrm>
              <a:off x="2774495" y="2342288"/>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86013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an Prime, Non-Prime 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7704266"/>
      </p:ext>
    </p:extLst>
  </p:cSld>
  <p:clrMapOvr>
    <a:masterClrMapping/>
  </p:clrMapOvr>
  <p:timing>
    <p:tnLst>
      <p:par>
        <p:cTn id="1" dur="indefinite" restart="never" nodeType="tmRoot"/>
      </p:par>
    </p:tnLst>
  </p:timing>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SOURCE and CALL Stored Procedure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9634020"/>
      </p:ext>
    </p:extLst>
  </p:cSld>
  <p:clrMapOvr>
    <a:masterClrMapping/>
  </p:clrMapOvr>
  <p:timing>
    <p:tnLst>
      <p:par>
        <p:cTn id="1" dur="indefinite" restart="never" nodeType="tmRoot"/>
      </p:par>
    </p:tnLst>
  </p:timing>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SOURCE and CALL Stored Procedure</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are already running mysql, you can execute an SQL script file using the </a:t>
            </a:r>
            <a:r>
              <a:rPr lang="en-IN" b="1" dirty="0">
                <a:latin typeface="Arial" panose="020B0604020202020204" pitchFamily="34" charset="0"/>
                <a:cs typeface="Arial" panose="020B0604020202020204" pitchFamily="34" charset="0"/>
              </a:rPr>
              <a:t>source</a:t>
            </a:r>
            <a:r>
              <a:rPr lang="en-IN" dirty="0">
                <a:latin typeface="Arial" panose="020B0604020202020204" pitchFamily="34" charset="0"/>
                <a:cs typeface="Arial" panose="020B0604020202020204" pitchFamily="34" charset="0"/>
              </a:rPr>
              <a:t> command or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command</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438870"/>
            <a:ext cx="8763000" cy="923330"/>
          </a:xfrm>
          <a:prstGeom prst="rect">
            <a:avLst/>
          </a:prstGeom>
          <a:solidFill>
            <a:schemeClr val="bg1"/>
          </a:solidFill>
        </p:spPr>
        <p:txBody>
          <a:bodyPr wrap="square">
            <a:spAutoFit/>
          </a:bodyPr>
          <a:lstStyle/>
          <a:p>
            <a:pPr>
              <a:lnSpc>
                <a:spcPct val="150000"/>
              </a:lnSpc>
              <a:spcAft>
                <a:spcPts val="0"/>
              </a:spcAft>
            </a:pPr>
            <a:r>
              <a:rPr lang="en-IN" dirty="0">
                <a:solidFill>
                  <a:srgbClr val="0077AA"/>
                </a:solidFill>
                <a:latin typeface="Liberation Mono"/>
              </a:rPr>
              <a:t>source </a:t>
            </a:r>
            <a:r>
              <a:rPr lang="en-IN" i="1" dirty="0" smtClean="0">
                <a:solidFill>
                  <a:srgbClr val="000000"/>
                </a:solidFill>
                <a:latin typeface="Liberation Mono"/>
              </a:rPr>
              <a:t>file_name.sql</a:t>
            </a:r>
            <a:endParaRPr lang="en-IN" i="1" dirty="0">
              <a:solidFill>
                <a:srgbClr val="000000"/>
              </a:solidFill>
              <a:latin typeface="Liberation Mono"/>
            </a:endParaRPr>
          </a:p>
          <a:p>
            <a:pPr>
              <a:lnSpc>
                <a:spcPct val="150000"/>
              </a:lnSpc>
              <a:spcAft>
                <a:spcPts val="0"/>
              </a:spcAft>
            </a:pPr>
            <a:r>
              <a:rPr lang="en-IN" dirty="0">
                <a:solidFill>
                  <a:srgbClr val="0077AA"/>
                </a:solidFill>
                <a:latin typeface="Liberation Mono"/>
              </a:rPr>
              <a:t>\. </a:t>
            </a:r>
            <a:r>
              <a:rPr lang="en-IN" i="1" dirty="0" smtClean="0">
                <a:solidFill>
                  <a:srgbClr val="000000"/>
                </a:solidFill>
                <a:latin typeface="Liberation Mono"/>
              </a:rPr>
              <a:t>file_name.sql</a:t>
            </a:r>
            <a:endParaRPr lang="en-IN" i="1" dirty="0">
              <a:solidFill>
                <a:srgbClr val="000000"/>
              </a:solidFill>
              <a:latin typeface="Liberation Mono"/>
            </a:endParaRPr>
          </a:p>
        </p:txBody>
      </p:sp>
      <p:sp>
        <p:nvSpPr>
          <p:cNvPr id="2" name="Rectangle 1"/>
          <p:cNvSpPr/>
          <p:nvPr/>
        </p:nvSpPr>
        <p:spPr>
          <a:xfrm>
            <a:off x="152400" y="24384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source pl1.sql;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 file_name.sql;</a:t>
            </a:r>
          </a:p>
        </p:txBody>
      </p:sp>
      <p:sp>
        <p:nvSpPr>
          <p:cNvPr id="6" name="Rectangle 5"/>
          <p:cNvSpPr/>
          <p:nvPr/>
        </p:nvSpPr>
        <p:spPr>
          <a:xfrm>
            <a:off x="76200" y="3496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CALL statement invokes a stored procedure that was defined previously with CREATE PROCEDURE. Stored procedures that take no arguments can be invoked without parentheses. That is,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and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are equivalent.</a:t>
            </a:r>
            <a:endParaRPr lang="en-IN" dirty="0">
              <a:solidFill>
                <a:schemeClr val="bg1"/>
              </a:solidFill>
              <a:latin typeface="Arial" panose="020B0604020202020204" pitchFamily="34" charset="0"/>
              <a:cs typeface="Arial" panose="020B0604020202020204" pitchFamily="34" charset="0"/>
            </a:endParaRPr>
          </a:p>
        </p:txBody>
      </p:sp>
      <p:sp>
        <p:nvSpPr>
          <p:cNvPr id="8" name="Rectangle 7"/>
          <p:cNvSpPr/>
          <p:nvPr/>
        </p:nvSpPr>
        <p:spPr>
          <a:xfrm>
            <a:off x="152400" y="53340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p:txBody>
      </p:sp>
      <p:sp>
        <p:nvSpPr>
          <p:cNvPr id="9" name="Rectangle 8"/>
          <p:cNvSpPr/>
          <p:nvPr/>
        </p:nvSpPr>
        <p:spPr>
          <a:xfrm>
            <a:off x="76200" y="4549914"/>
            <a:ext cx="4572000" cy="646331"/>
          </a:xfrm>
          <a:prstGeom prst="rect">
            <a:avLst/>
          </a:prstGeom>
        </p:spPr>
        <p:txBody>
          <a:bodyPr>
            <a:spAutoFit/>
          </a:bodyPr>
          <a:lstStyle/>
          <a:p>
            <a:r>
              <a:rPr lang="en-IN" dirty="0">
                <a:solidFill>
                  <a:srgbClr val="0077AA"/>
                </a:solidFill>
                <a:latin typeface="Liberation Mono"/>
              </a:rPr>
              <a:t>CALL</a:t>
            </a:r>
            <a:r>
              <a:rPr lang="en-IN" dirty="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r>
              <a:rPr lang="en-IN" i="1" dirty="0">
                <a:solidFill>
                  <a:srgbClr val="000000"/>
                </a:solidFill>
                <a:latin typeface="Liberation Mono"/>
              </a:rPr>
              <a:t>parameter</a:t>
            </a:r>
            <a:r>
              <a:rPr lang="en-IN" dirty="0" smtClean="0">
                <a:solidFill>
                  <a:srgbClr val="999999"/>
                </a:solidFill>
                <a:latin typeface="Liberation Mono"/>
              </a:rPr>
              <a:t>[,...]])</a:t>
            </a:r>
          </a:p>
          <a:p>
            <a:r>
              <a:rPr lang="en-IN" dirty="0" smtClean="0">
                <a:solidFill>
                  <a:srgbClr val="0077AA"/>
                </a:solidFill>
                <a:latin typeface="Liberation Mono"/>
              </a:rPr>
              <a:t>CALL</a:t>
            </a:r>
            <a:r>
              <a:rPr lang="en-IN" dirty="0" smtClean="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039662687"/>
      </p:ext>
    </p:extLst>
  </p:cSld>
  <p:clrMapOvr>
    <a:masterClrMapping/>
  </p:clrMapOvr>
  <p:timing>
    <p:tnLst>
      <p:par>
        <p:cTn id="1" dur="indefinite" restart="never" nodeType="tmRoot"/>
      </p:par>
    </p:tnLst>
  </p:timing>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b="1" i="1" dirty="0" smtClean="0">
                <a:solidFill>
                  <a:srgbClr val="DC525C"/>
                </a:solidFill>
                <a:latin typeface="Segoe UI Light" panose="020B0502040204020203" pitchFamily="34" charset="0"/>
                <a:cs typeface="Segoe UI Light" panose="020B0502040204020203" pitchFamily="34" charset="0"/>
              </a:rPr>
              <a:t>DELIMITER</a:t>
            </a:r>
            <a:r>
              <a:rPr lang="en-IN" sz="4800" dirty="0" smtClean="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 Statement</a:t>
            </a:r>
            <a:endParaRPr lang="en-US" sz="4800" b="1"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By default, mysql itself recognizes the semicolon as a statement delimiter, so you must redefine the delimiter temporarily to cause mysql to pass the entire stored program definition to the server. To redefine the mysql delimiter, use the delimiter command.</a:t>
            </a:r>
          </a:p>
        </p:txBody>
      </p:sp>
    </p:spTree>
    <p:extLst>
      <p:ext uri="{BB962C8B-B14F-4D97-AF65-F5344CB8AC3E}">
        <p14:creationId xmlns:p14="http://schemas.microsoft.com/office/powerpoint/2010/main" val="1797025571"/>
      </p:ext>
    </p:extLst>
  </p:cSld>
  <p:clrMapOvr>
    <a:masterClrMapping/>
  </p:clrMapOvr>
  <p:timing>
    <p:tnLst>
      <p:par>
        <p:cTn id="1" dur="indefinite" restart="never" nodeType="tmRoot"/>
      </p:par>
    </p:tnLst>
  </p:timing>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BEGIN ... END Compound-Statement</a:t>
            </a:r>
          </a:p>
        </p:txBody>
      </p:sp>
      <p:sp>
        <p:nvSpPr>
          <p:cNvPr id="3" name="Rectangle 2"/>
          <p:cNvSpPr/>
          <p:nvPr/>
        </p:nvSpPr>
        <p:spPr>
          <a:xfrm>
            <a:off x="152400" y="152400"/>
            <a:ext cx="8839200" cy="1015663"/>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compound statement is a block that can contain other blocks; declarations for variables, condition handlers, and cursors; and flow control constructs such as loops and conditional tests.</a:t>
            </a:r>
          </a:p>
        </p:txBody>
      </p:sp>
    </p:spTree>
    <p:extLst>
      <p:ext uri="{BB962C8B-B14F-4D97-AF65-F5344CB8AC3E}">
        <p14:creationId xmlns:p14="http://schemas.microsoft.com/office/powerpoint/2010/main" val="2198085191"/>
      </p:ext>
    </p:extLst>
  </p:cSld>
  <p:clrMapOvr>
    <a:masterClrMapping/>
  </p:clrMapOvr>
  <p:timing>
    <p:tnLst>
      <p:par>
        <p:cTn id="1" dur="indefinite" restart="never" nodeType="tmRoot"/>
      </p:par>
    </p:tnLst>
  </p:timing>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BEGIN ... END</a:t>
            </a:r>
          </a:p>
        </p:txBody>
      </p:sp>
      <p:sp>
        <p:nvSpPr>
          <p:cNvPr id="3" name="Rectangle 2"/>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BEGIN ... END syntax is used for writing compound statements, which can appear within stored programs (stored procedures and functions, triggers, and events). A compound statement can contain multiple statements, enclosed by the BEGIN and END keywords. statement_list represents a list of one or more statements, each terminated by a semicolon (;) statement delimiter. The statement_list itself is optional, so the empty compound statement (BEGIN END) is legal.</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2743200"/>
            <a:ext cx="8763000" cy="923330"/>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BEGIN</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END [end_label]</a:t>
            </a:r>
          </a:p>
        </p:txBody>
      </p:sp>
    </p:spTree>
    <p:extLst>
      <p:ext uri="{BB962C8B-B14F-4D97-AF65-F5344CB8AC3E}">
        <p14:creationId xmlns:p14="http://schemas.microsoft.com/office/powerpoint/2010/main" val="3692780797"/>
      </p:ext>
    </p:extLst>
  </p:cSld>
  <p:clrMapOvr>
    <a:masterClrMapping/>
  </p:clrMapOvr>
  <p:timing>
    <p:tnLst>
      <p:par>
        <p:cTn id="1" dur="indefinite" restart="never" nodeType="tmRoot"/>
      </p:par>
    </p:tnLst>
  </p:timing>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DECLARE VARIABLES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90500" y="3312855"/>
            <a:ext cx="8763000" cy="2554545"/>
          </a:xfrm>
          <a:prstGeom prst="rect">
            <a:avLst/>
          </a:prstGeom>
        </p:spPr>
        <p:txBody>
          <a:bodyPr wrap="square">
            <a:spAutoFit/>
          </a:bodyPr>
          <a:lstStyle/>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First, you specify the variable name after the DECLARE keyword. The variable name must follow the naming rules of MySQL table column names</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Second, you specify the data type of the variable and its size. A variable can have any MySQL data types such as INT, VARCHAR , and DATETIME</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Third, when you declare a variable, its initial value is NULL. You can assign the variable a default value using the </a:t>
            </a:r>
            <a:r>
              <a:rPr lang="en-IN" sz="2000" i="1" dirty="0">
                <a:solidFill>
                  <a:srgbClr val="476D59"/>
                </a:solidFill>
                <a:latin typeface="Segoe UI Light" panose="020B0502040204020203" pitchFamily="34" charset="0"/>
                <a:cs typeface="Segoe UI Light" panose="020B0502040204020203" pitchFamily="34" charset="0"/>
              </a:rPr>
              <a:t>DEFAULT</a:t>
            </a:r>
            <a:r>
              <a:rPr lang="en-IN" sz="2000" dirty="0">
                <a:solidFill>
                  <a:srgbClr val="476D59"/>
                </a:solidFill>
                <a:latin typeface="Segoe UI Light" panose="020B0502040204020203" pitchFamily="34" charset="0"/>
                <a:cs typeface="Segoe UI Light" panose="020B0502040204020203" pitchFamily="34" charset="0"/>
              </a:rPr>
              <a:t> keyword.</a:t>
            </a:r>
          </a:p>
        </p:txBody>
      </p:sp>
      <p:graphicFrame>
        <p:nvGraphicFramePr>
          <p:cNvPr id="3" name="Table 2"/>
          <p:cNvGraphicFramePr>
            <a:graphicFrameLocks noGrp="1"/>
          </p:cNvGraphicFramePr>
          <p:nvPr>
            <p:extLst>
              <p:ext uri="{D42A27DB-BD31-4B8C-83A1-F6EECF244321}">
                <p14:modId xmlns:p14="http://schemas.microsoft.com/office/powerpoint/2010/main" val="1859641761"/>
              </p:ext>
            </p:extLst>
          </p:nvPr>
        </p:nvGraphicFramePr>
        <p:xfrm>
          <a:off x="152400" y="487680"/>
          <a:ext cx="8839200" cy="426720"/>
        </p:xfrm>
        <a:graphic>
          <a:graphicData uri="http://schemas.openxmlformats.org/drawingml/2006/table">
            <a:tbl>
              <a:tblPr/>
              <a:tblGrid>
                <a:gridCol w="8839200"/>
              </a:tblGrid>
              <a:tr h="0">
                <a:tc>
                  <a:txBody>
                    <a:bodyPr/>
                    <a:lstStyle/>
                    <a:p>
                      <a:pPr algn="l" fontAlgn="t" latinLnBrk="1"/>
                      <a:r>
                        <a:rPr lang="en-IN" sz="2200" dirty="0" smtClean="0">
                          <a:solidFill>
                            <a:srgbClr val="FECF84"/>
                          </a:solidFill>
                          <a:effectLst/>
                          <a:latin typeface="inherit"/>
                        </a:rPr>
                        <a:t>DECLARE</a:t>
                      </a:r>
                      <a:r>
                        <a:rPr lang="en-IN" sz="2200" dirty="0" smtClean="0">
                          <a:solidFill>
                            <a:srgbClr val="82ADC9"/>
                          </a:solidFill>
                          <a:effectLst/>
                          <a:latin typeface="inherit"/>
                        </a:rPr>
                        <a:t> </a:t>
                      </a:r>
                      <a:r>
                        <a:rPr lang="en-IN" sz="2200" dirty="0">
                          <a:solidFill>
                            <a:srgbClr val="FFFFFF"/>
                          </a:solidFill>
                          <a:effectLst/>
                          <a:latin typeface="inherit"/>
                        </a:rPr>
                        <a:t>variable_name</a:t>
                      </a:r>
                      <a:r>
                        <a:rPr lang="en-IN" sz="2200" dirty="0">
                          <a:solidFill>
                            <a:srgbClr val="82ADC9"/>
                          </a:solidFill>
                          <a:effectLst/>
                          <a:latin typeface="inherit"/>
                        </a:rPr>
                        <a:t> </a:t>
                      </a:r>
                      <a:r>
                        <a:rPr lang="en-IN" sz="2200" dirty="0">
                          <a:solidFill>
                            <a:srgbClr val="FFFFFF"/>
                          </a:solidFill>
                          <a:effectLst/>
                          <a:latin typeface="inherit"/>
                        </a:rPr>
                        <a:t>datatype(size)</a:t>
                      </a:r>
                      <a:r>
                        <a:rPr lang="en-IN" sz="2200" dirty="0">
                          <a:solidFill>
                            <a:srgbClr val="82ADC9"/>
                          </a:solidFill>
                          <a:effectLst/>
                          <a:latin typeface="inherit"/>
                        </a:rPr>
                        <a:t> </a:t>
                      </a:r>
                      <a:r>
                        <a:rPr lang="en-IN" sz="2200" dirty="0">
                          <a:solidFill>
                            <a:srgbClr val="FECF84"/>
                          </a:solidFill>
                          <a:effectLst/>
                          <a:latin typeface="inherit"/>
                        </a:rPr>
                        <a:t>DEFAULT</a:t>
                      </a:r>
                      <a:r>
                        <a:rPr lang="en-IN" sz="2200" dirty="0">
                          <a:solidFill>
                            <a:srgbClr val="82ADC9"/>
                          </a:solidFill>
                          <a:effectLst/>
                          <a:latin typeface="inherit"/>
                        </a:rPr>
                        <a:t> </a:t>
                      </a:r>
                      <a:r>
                        <a:rPr lang="en-IN" sz="2200" dirty="0">
                          <a:solidFill>
                            <a:srgbClr val="FFFFFF"/>
                          </a:solidFill>
                          <a:effectLst/>
                          <a:latin typeface="inherit"/>
                        </a:rPr>
                        <a:t>default_value;</a:t>
                      </a:r>
                    </a:p>
                  </a:txBody>
                  <a:tcPr>
                    <a:lnL>
                      <a:noFill/>
                    </a:lnL>
                    <a:lnR>
                      <a:noFill/>
                    </a:lnR>
                    <a:lnT>
                      <a:noFill/>
                    </a:lnT>
                    <a:lnB>
                      <a:noFill/>
                    </a:lnB>
                    <a:solidFill>
                      <a:srgbClr val="2D2D2D"/>
                    </a:solidFill>
                  </a:tcPr>
                </a:tc>
              </a:tr>
            </a:tbl>
          </a:graphicData>
        </a:graphic>
      </p:graphicFrame>
      <p:sp>
        <p:nvSpPr>
          <p:cNvPr id="5" name="Rectangle 4"/>
          <p:cNvSpPr/>
          <p:nvPr/>
        </p:nvSpPr>
        <p:spPr>
          <a:xfrm>
            <a:off x="152400" y="0"/>
            <a:ext cx="2798712" cy="461665"/>
          </a:xfrm>
          <a:prstGeom prst="rect">
            <a:avLst/>
          </a:prstGeom>
        </p:spPr>
        <p:txBody>
          <a:bodyPr wrap="square">
            <a:spAutoFit/>
          </a:bodyPr>
          <a:lstStyle/>
          <a:p>
            <a:r>
              <a:rPr lang="en-IN" sz="2400" dirty="0">
                <a:solidFill>
                  <a:srgbClr val="000000"/>
                </a:solidFill>
                <a:latin typeface="Open Sans"/>
              </a:rPr>
              <a:t>Declaring variables</a:t>
            </a:r>
            <a:endParaRPr lang="en-IN" sz="2400" b="0" i="0" dirty="0">
              <a:solidFill>
                <a:srgbClr val="000000"/>
              </a:solidFill>
              <a:effectLst/>
              <a:latin typeface="Open Sans"/>
            </a:endParaRPr>
          </a:p>
        </p:txBody>
      </p:sp>
      <p:sp>
        <p:nvSpPr>
          <p:cNvPr id="7" name="Rectangle 6"/>
          <p:cNvSpPr/>
          <p:nvPr/>
        </p:nvSpPr>
        <p:spPr>
          <a:xfrm>
            <a:off x="152400" y="1066800"/>
            <a:ext cx="2840842" cy="461665"/>
          </a:xfrm>
          <a:prstGeom prst="rect">
            <a:avLst/>
          </a:prstGeom>
        </p:spPr>
        <p:txBody>
          <a:bodyPr wrap="square">
            <a:spAutoFit/>
          </a:bodyPr>
          <a:lstStyle/>
          <a:p>
            <a:r>
              <a:rPr lang="en-IN" sz="2400" dirty="0">
                <a:solidFill>
                  <a:srgbClr val="000000"/>
                </a:solidFill>
                <a:latin typeface="Open Sans"/>
              </a:rPr>
              <a:t>Assigning variables</a:t>
            </a:r>
          </a:p>
        </p:txBody>
      </p:sp>
      <p:graphicFrame>
        <p:nvGraphicFramePr>
          <p:cNvPr id="8" name="Table 7"/>
          <p:cNvGraphicFramePr>
            <a:graphicFrameLocks noGrp="1"/>
          </p:cNvGraphicFramePr>
          <p:nvPr>
            <p:extLst>
              <p:ext uri="{D42A27DB-BD31-4B8C-83A1-F6EECF244321}">
                <p14:modId xmlns:p14="http://schemas.microsoft.com/office/powerpoint/2010/main" val="2713644720"/>
              </p:ext>
            </p:extLst>
          </p:nvPr>
        </p:nvGraphicFramePr>
        <p:xfrm>
          <a:off x="152400" y="1533465"/>
          <a:ext cx="8839200" cy="640080"/>
        </p:xfrm>
        <a:graphic>
          <a:graphicData uri="http://schemas.openxmlformats.org/drawingml/2006/table">
            <a:tbl>
              <a:tblPr/>
              <a:tblGrid>
                <a:gridCol w="281605"/>
                <a:gridCol w="8557595"/>
              </a:tblGrid>
              <a:tr h="640080">
                <a:tc>
                  <a:txBody>
                    <a:bodyPr/>
                    <a:lstStyle/>
                    <a:p>
                      <a:pPr algn="ctr" fontAlgn="t"/>
                      <a:r>
                        <a:rPr lang="en-IN" dirty="0">
                          <a:solidFill>
                            <a:srgbClr val="666666"/>
                          </a:solidFill>
                          <a:effectLst/>
                          <a:latin typeface="inherit"/>
                        </a:rPr>
                        <a:t>1</a:t>
                      </a:r>
                    </a:p>
                    <a:p>
                      <a:pPr algn="ctr" fontAlgn="t"/>
                      <a:r>
                        <a:rPr lang="en-IN" dirty="0">
                          <a:solidFill>
                            <a:srgbClr val="666666"/>
                          </a:solidFill>
                          <a:effectLst/>
                          <a:latin typeface="inherit"/>
                        </a:rPr>
                        <a:t>2</a:t>
                      </a:r>
                    </a:p>
                  </a:txBody>
                  <a:tcPr>
                    <a:lnL>
                      <a:noFill/>
                    </a:lnL>
                    <a:lnR w="9525" cap="flat" cmpd="sng" algn="ctr">
                      <a:solidFill>
                        <a:srgbClr val="333333"/>
                      </a:solidFill>
                      <a:prstDash val="solid"/>
                      <a:round/>
                      <a:headEnd type="none" w="med" len="med"/>
                      <a:tailEnd type="none" w="med" len="med"/>
                    </a:lnR>
                    <a:lnT>
                      <a:noFill/>
                    </a:lnT>
                    <a:lnB>
                      <a:noFill/>
                    </a:lnB>
                    <a:solidFill>
                      <a:srgbClr val="343434"/>
                    </a:solidFill>
                  </a:tcPr>
                </a:tc>
                <a:tc>
                  <a:txBody>
                    <a:bodyPr/>
                    <a:lstStyle/>
                    <a:p>
                      <a:pPr algn="l" fontAlgn="t" latinLnBrk="1"/>
                      <a:r>
                        <a:rPr lang="en-IN" dirty="0">
                          <a:solidFill>
                            <a:srgbClr val="FECF84"/>
                          </a:solidFill>
                          <a:effectLst/>
                          <a:latin typeface="inherit"/>
                        </a:rPr>
                        <a:t>DECLARE</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ECF84"/>
                          </a:solidFill>
                          <a:effectLst/>
                          <a:latin typeface="inherit"/>
                        </a:rPr>
                        <a:t>INT</a:t>
                      </a:r>
                      <a:r>
                        <a:rPr lang="en-IN" dirty="0">
                          <a:solidFill>
                            <a:srgbClr val="82ADC9"/>
                          </a:solidFill>
                          <a:effectLst/>
                          <a:latin typeface="inherit"/>
                        </a:rPr>
                        <a:t> </a:t>
                      </a:r>
                      <a:r>
                        <a:rPr lang="en-IN" dirty="0">
                          <a:solidFill>
                            <a:srgbClr val="FECF84"/>
                          </a:solidFill>
                          <a:effectLst/>
                          <a:latin typeface="inherit"/>
                        </a:rPr>
                        <a:t>DEFAULT</a:t>
                      </a:r>
                      <a:r>
                        <a:rPr lang="en-IN" dirty="0">
                          <a:solidFill>
                            <a:srgbClr val="82ADC9"/>
                          </a:solidFill>
                          <a:effectLst/>
                          <a:latin typeface="inherit"/>
                        </a:rPr>
                        <a:t> </a:t>
                      </a:r>
                      <a:r>
                        <a:rPr lang="en-IN" dirty="0">
                          <a:solidFill>
                            <a:srgbClr val="FFFFFF"/>
                          </a:solidFill>
                          <a:effectLst/>
                          <a:latin typeface="inherit"/>
                        </a:rPr>
                        <a:t>0;</a:t>
                      </a:r>
                    </a:p>
                    <a:p>
                      <a:pPr algn="l" fontAlgn="t" latinLnBrk="1"/>
                      <a:r>
                        <a:rPr lang="en-IN" dirty="0">
                          <a:solidFill>
                            <a:srgbClr val="FECF84"/>
                          </a:solidFill>
                          <a:effectLst/>
                          <a:latin typeface="inherit"/>
                        </a:rPr>
                        <a:t>SET</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FFFFF"/>
                          </a:solidFill>
                          <a:effectLst/>
                          <a:latin typeface="inherit"/>
                        </a:rPr>
                        <a:t>=</a:t>
                      </a:r>
                      <a:r>
                        <a:rPr lang="en-IN" dirty="0">
                          <a:solidFill>
                            <a:srgbClr val="82ADC9"/>
                          </a:solidFill>
                          <a:effectLst/>
                          <a:latin typeface="inherit"/>
                        </a:rPr>
                        <a:t> </a:t>
                      </a:r>
                      <a:r>
                        <a:rPr lang="en-IN" dirty="0">
                          <a:solidFill>
                            <a:srgbClr val="FFFFFF"/>
                          </a:solidFill>
                          <a:effectLst/>
                          <a:latin typeface="inherit"/>
                        </a:rPr>
                        <a:t>10;</a:t>
                      </a:r>
                    </a:p>
                  </a:txBody>
                  <a:tcPr>
                    <a:lnL w="9525" cap="flat" cmpd="sng" algn="ctr">
                      <a:solidFill>
                        <a:srgbClr val="333333"/>
                      </a:solidFill>
                      <a:prstDash val="solid"/>
                      <a:round/>
                      <a:headEnd type="none" w="med" len="med"/>
                      <a:tailEnd type="none" w="med" len="med"/>
                    </a:lnL>
                    <a:lnR>
                      <a:noFill/>
                    </a:lnR>
                    <a:lnT>
                      <a:noFill/>
                    </a:lnT>
                    <a:lnB>
                      <a:noFill/>
                    </a:lnB>
                    <a:solidFill>
                      <a:srgbClr val="2D2D2D"/>
                    </a:solidFill>
                  </a:tcPr>
                </a:tc>
              </a:tr>
            </a:tbl>
          </a:graphicData>
        </a:graphic>
      </p:graphicFrame>
      <p:sp>
        <p:nvSpPr>
          <p:cNvPr id="6" name="Rectangle 5"/>
          <p:cNvSpPr/>
          <p:nvPr/>
        </p:nvSpPr>
        <p:spPr>
          <a:xfrm>
            <a:off x="4114800" y="1134070"/>
            <a:ext cx="4914900" cy="830997"/>
          </a:xfrm>
          <a:prstGeom prst="rect">
            <a:avLst/>
          </a:prstGeom>
          <a:solidFill>
            <a:schemeClr val="bg1">
              <a:lumMod val="95000"/>
            </a:schemeClr>
          </a:solidFill>
        </p:spPr>
        <p:txBody>
          <a:bodyPr wrap="square">
            <a:spAutoFit/>
          </a:bodyPr>
          <a:lstStyle/>
          <a:p>
            <a:r>
              <a:rPr lang="en-IN" sz="1600" dirty="0">
                <a:solidFill>
                  <a:schemeClr val="bg2">
                    <a:lumMod val="50000"/>
                  </a:schemeClr>
                </a:solidFill>
              </a:rPr>
              <a:t>DECLARE is permitted only inside a BEGIN ... END compound statement and must be at its start, before any other statements.</a:t>
            </a:r>
          </a:p>
        </p:txBody>
      </p:sp>
    </p:spTree>
    <p:extLst>
      <p:ext uri="{BB962C8B-B14F-4D97-AF65-F5344CB8AC3E}">
        <p14:creationId xmlns:p14="http://schemas.microsoft.com/office/powerpoint/2010/main" val="346512444"/>
      </p:ext>
    </p:extLst>
  </p:cSld>
  <p:clrMapOvr>
    <a:masterClrMapping/>
  </p:clrMapOvr>
  <p:timing>
    <p:tnLst>
      <p:par>
        <p:cTn id="1" dur="indefinite" restart="never" nodeType="tmRoot"/>
      </p:par>
    </p:tnLst>
  </p:timing>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DECLARE and User-Defined Variables </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DECLARE var_name [, var_name] ... type [DEFAULT value]</a:t>
            </a:r>
          </a:p>
        </p:txBody>
      </p:sp>
      <p:sp>
        <p:nvSpPr>
          <p:cNvPr id="2" name="Rectangle 1"/>
          <p:cNvSpPr/>
          <p:nvPr/>
        </p:nvSpPr>
        <p:spPr>
          <a:xfrm>
            <a:off x="0" y="3663077"/>
            <a:ext cx="4572000" cy="2123658"/>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MyProcedure;</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declare </a:t>
            </a:r>
            <a:r>
              <a:rPr lang="en-IN" sz="1600" b="1" dirty="0">
                <a:latin typeface="Arial" panose="020B0604020202020204" pitchFamily="34" charset="0"/>
                <a:cs typeface="Arial" panose="020B0604020202020204" pitchFamily="34" charset="0"/>
              </a:rPr>
              <a:t>x varchar(12) default </a:t>
            </a:r>
            <a:r>
              <a:rPr lang="en-IN" sz="1600" b="1" dirty="0" smtClean="0">
                <a:latin typeface="Arial" panose="020B0604020202020204" pitchFamily="34" charset="0"/>
                <a:cs typeface="Arial" panose="020B0604020202020204" pitchFamily="34" charset="0"/>
              </a:rPr>
              <a:t>'Infoway'; </a:t>
            </a:r>
            <a:r>
              <a:rPr lang="en-IN" sz="1600" dirty="0" smtClean="0">
                <a:latin typeface="Arial" panose="020B0604020202020204" pitchFamily="34" charset="0"/>
                <a:cs typeface="Arial" panose="020B0604020202020204" pitchFamily="34" charset="0"/>
              </a:rPr>
              <a:t>           </a:t>
            </a:r>
          </a:p>
          <a:p>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sp>
        <p:nvSpPr>
          <p:cNvPr id="6" name="Rectangle 5"/>
          <p:cNvSpPr/>
          <p:nvPr/>
        </p:nvSpPr>
        <p:spPr>
          <a:xfrm>
            <a:off x="76200" y="2362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User </a:t>
            </a:r>
            <a:r>
              <a:rPr lang="en-IN" dirty="0">
                <a:latin typeface="Arial" panose="020B0604020202020204" pitchFamily="34" charset="0"/>
                <a:cs typeface="Arial" panose="020B0604020202020204" pitchFamily="34" charset="0"/>
              </a:rPr>
              <a:t>variables </a:t>
            </a:r>
            <a:r>
              <a:rPr lang="en-IN" dirty="0" smtClean="0">
                <a:latin typeface="Arial" panose="020B0604020202020204" pitchFamily="34" charset="0"/>
                <a:cs typeface="Arial" panose="020B0604020202020204" pitchFamily="34" charset="0"/>
              </a:rPr>
              <a:t>in </a:t>
            </a:r>
            <a:r>
              <a:rPr lang="en-IN" dirty="0">
                <a:latin typeface="Arial" panose="020B0604020202020204" pitchFamily="34" charset="0"/>
                <a:cs typeface="Arial" panose="020B0604020202020204" pitchFamily="34" charset="0"/>
              </a:rPr>
              <a:t>MySQL stored procedures, user variables are referenced with an ampersand (@) prefixed to the user variable </a:t>
            </a:r>
            <a:r>
              <a:rPr lang="en-IN" dirty="0" smtClean="0">
                <a:latin typeface="Arial" panose="020B0604020202020204" pitchFamily="34" charset="0"/>
                <a:cs typeface="Arial" panose="020B0604020202020204" pitchFamily="34" charset="0"/>
              </a:rPr>
              <a:t>name.</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31242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SET @var_name = expr [, @var_name = expr] ...</a:t>
            </a:r>
          </a:p>
        </p:txBody>
      </p:sp>
      <p:sp>
        <p:nvSpPr>
          <p:cNvPr id="8" name="Rectangle 7"/>
          <p:cNvSpPr/>
          <p:nvPr/>
        </p:nvSpPr>
        <p:spPr>
          <a:xfrm>
            <a:off x="4648200" y="3698319"/>
            <a:ext cx="4495800" cy="2062103"/>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a:t>
            </a:r>
            <a:r>
              <a:rPr lang="en-IN" sz="1600" dirty="0">
                <a:latin typeface="Arial" panose="020B0604020202020204" pitchFamily="34" charset="0"/>
                <a:cs typeface="Arial" panose="020B0604020202020204" pitchFamily="34" charset="0"/>
              </a:rPr>
              <a:t>MyProcedure;</a:t>
            </a: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set </a:t>
            </a:r>
            <a:r>
              <a:rPr lang="en-IN" sz="1600" b="1" dirty="0">
                <a:latin typeface="Arial" panose="020B0604020202020204" pitchFamily="34" charset="0"/>
                <a:cs typeface="Arial" panose="020B0604020202020204" pitchFamily="34" charset="0"/>
              </a:rPr>
              <a:t>@x </a:t>
            </a:r>
            <a:r>
              <a:rPr lang="en-IN" sz="1600" b="1" dirty="0" smtClean="0">
                <a:latin typeface="Arial" panose="020B0604020202020204" pitchFamily="34" charset="0"/>
                <a:cs typeface="Arial" panose="020B0604020202020204" pitchFamily="34" charset="0"/>
              </a:rPr>
              <a:t>= 'Infoway';</a:t>
            </a:r>
          </a:p>
          <a:p>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601794"/>
      </p:ext>
    </p:extLst>
  </p:cSld>
  <p:clrMapOvr>
    <a:masterClrMapping/>
  </p:clrMapOvr>
  <p:timing>
    <p:tnLst>
      <p:par>
        <p:cTn id="1" dur="indefinite" restart="never" nodeType="tmRoot"/>
      </p:par>
    </p:tnLst>
  </p:timing>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var_name [, var_name] ... type [DEFAULT value]</a:t>
            </a:r>
          </a:p>
        </p:txBody>
      </p:sp>
      <p:sp>
        <p:nvSpPr>
          <p:cNvPr id="2" name="Rectangle 1"/>
          <p:cNvSpPr/>
          <p:nvPr/>
        </p:nvSpPr>
        <p:spPr>
          <a:xfrm>
            <a:off x="152400" y="2547878"/>
            <a:ext cx="88392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696726"/>
      </p:ext>
    </p:extLst>
  </p:cSld>
  <p:clrMapOvr>
    <a:masterClrMapping/>
  </p:clrMapOvr>
  <p:timing>
    <p:tnLst>
      <p:par>
        <p:cTn id="1" dur="indefinite" restart="never" nodeType="tmRoot"/>
      </p:par>
    </p:tnLst>
  </p:timing>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2" name="Rectangle 1"/>
          <p:cNvSpPr/>
          <p:nvPr/>
        </p:nvSpPr>
        <p:spPr>
          <a:xfrm>
            <a:off x="152400" y="740688"/>
            <a:ext cx="88392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pl1;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pl1()</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b, c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 = a + 100;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b = 2;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c = a + b;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SET c = 5;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SELECT a, b, c;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 b, c;</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1368750579"/>
      </p:ext>
    </p:extLst>
  </p:cSld>
  <p:clrMapOvr>
    <a:masterClrMapping/>
  </p:clrMapOvr>
  <p:timing>
    <p:tnLst>
      <p:par>
        <p:cTn id="1" dur="indefinite" restart="never" nodeType="tmRoot"/>
      </p:par>
    </p:tnLst>
  </p:timing>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Stored </a:t>
            </a:r>
            <a:r>
              <a:rPr lang="en-IN" sz="4800" dirty="0" smtClean="0">
                <a:solidFill>
                  <a:srgbClr val="DC525C"/>
                </a:solidFill>
                <a:latin typeface="Segoe UI Light" panose="020B0502040204020203" pitchFamily="34" charset="0"/>
                <a:cs typeface="Segoe UI Light" panose="020B0502040204020203" pitchFamily="34" charset="0"/>
              </a:rPr>
              <a:t>Procedure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400110"/>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procedure is a group of PL/SQL statements that you can call by name.</a:t>
            </a:r>
          </a:p>
        </p:txBody>
      </p:sp>
      <p:sp>
        <p:nvSpPr>
          <p:cNvPr id="4" name="Rectangle 3"/>
          <p:cNvSpPr/>
          <p:nvPr/>
        </p:nvSpPr>
        <p:spPr>
          <a:xfrm>
            <a:off x="152400" y="3276600"/>
            <a:ext cx="8839200" cy="1107996"/>
          </a:xfrm>
          <a:prstGeom prst="rect">
            <a:avLst/>
          </a:prstGeom>
          <a:solidFill>
            <a:srgbClr val="1B0125"/>
          </a:solidFill>
        </p:spPr>
        <p:txBody>
          <a:bodyPr wrap="square">
            <a:spAutoFit/>
          </a:bodyPr>
          <a:lstStyle/>
          <a:p>
            <a:pPr>
              <a:buFont typeface="Arial" panose="020B0604020202020204" pitchFamily="34" charset="0"/>
              <a:buNone/>
            </a:pPr>
            <a:r>
              <a:rPr lang="en-IN" sz="2200" dirty="0">
                <a:solidFill>
                  <a:srgbClr val="C8A0C3"/>
                </a:solidFill>
                <a:latin typeface="Segoe UI Light" panose="020B0502040204020203" pitchFamily="34" charset="0"/>
                <a:cs typeface="Segoe UI Light" panose="020B0502040204020203" pitchFamily="34" charset="0"/>
              </a:rPr>
              <a:t>It is not permitted to assign the value DEFAULT to stored procedure or function parameters or stored program local variables (for example with a SET var_name = DEFAULT statement).</a:t>
            </a:r>
          </a:p>
        </p:txBody>
      </p:sp>
    </p:spTree>
    <p:extLst>
      <p:ext uri="{BB962C8B-B14F-4D97-AF65-F5344CB8AC3E}">
        <p14:creationId xmlns:p14="http://schemas.microsoft.com/office/powerpoint/2010/main" val="120844497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4"/>
          <p:cNvSpPr/>
          <p:nvPr/>
        </p:nvSpPr>
        <p:spPr>
          <a:xfrm>
            <a:off x="152400" y="990600"/>
            <a:ext cx="8839200" cy="2677656"/>
          </a:xfrm>
          <a:prstGeom prst="rect">
            <a:avLst/>
          </a:prstGeom>
        </p:spPr>
        <p:txBody>
          <a:bodyPr wrap="square">
            <a:spAutoFit/>
          </a:bodyPr>
          <a:lstStyle/>
          <a:p>
            <a:r>
              <a:rPr lang="en-IN" sz="2400" b="1" dirty="0">
                <a:solidFill>
                  <a:schemeClr val="bg2">
                    <a:lumMod val="50000"/>
                  </a:schemeClr>
                </a:solidFill>
                <a:latin typeface="Arial" panose="020B0604020202020204" pitchFamily="34" charset="0"/>
                <a:cs typeface="Arial" panose="020B0604020202020204" pitchFamily="34" charset="0"/>
              </a:rPr>
              <a:t>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 </a:t>
            </a:r>
            <a:r>
              <a:rPr lang="en-IN" sz="2400" b="1" dirty="0">
                <a:solidFill>
                  <a:srgbClr val="C00000"/>
                </a:solidFill>
                <a:latin typeface="Arial" panose="020B0604020202020204" pitchFamily="34" charset="0"/>
                <a:cs typeface="Arial" panose="020B0604020202020204" pitchFamily="34" charset="0"/>
              </a:rPr>
              <a:t>part of the prime-key</a:t>
            </a:r>
            <a:r>
              <a:rPr lang="en-IN" sz="2400" dirty="0">
                <a:latin typeface="Arial" panose="020B0604020202020204" pitchFamily="34" charset="0"/>
                <a:cs typeface="Arial" panose="020B0604020202020204" pitchFamily="34" charset="0"/>
              </a:rPr>
              <a:t>, is known as a prime attribute.</a:t>
            </a:r>
          </a:p>
          <a:p>
            <a:endParaRPr lang="en-IN" sz="2400" dirty="0">
              <a:latin typeface="Arial" panose="020B0604020202020204" pitchFamily="34" charset="0"/>
              <a:cs typeface="Arial" panose="020B0604020202020204" pitchFamily="34" charset="0"/>
            </a:endParaRPr>
          </a:p>
          <a:p>
            <a:r>
              <a:rPr lang="en-IN" sz="2400" b="1" dirty="0">
                <a:solidFill>
                  <a:schemeClr val="bg2">
                    <a:lumMod val="50000"/>
                  </a:schemeClr>
                </a:solidFill>
                <a:latin typeface="Arial" panose="020B0604020202020204" pitchFamily="34" charset="0"/>
                <a:cs typeface="Arial" panose="020B0604020202020204" pitchFamily="34" charset="0"/>
              </a:rPr>
              <a:t>Non-prime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t>
            </a:r>
            <a:r>
              <a:rPr lang="en-IN" sz="2400" b="1" dirty="0">
                <a:solidFill>
                  <a:srgbClr val="C00000"/>
                </a:solidFill>
                <a:latin typeface="Arial" panose="020B0604020202020204" pitchFamily="34" charset="0"/>
                <a:cs typeface="Arial" panose="020B0604020202020204" pitchFamily="34" charset="0"/>
              </a:rPr>
              <a:t>not a part of the prime-key</a:t>
            </a:r>
            <a:r>
              <a:rPr lang="en-IN" sz="2400" dirty="0">
                <a:latin typeface="Arial" panose="020B0604020202020204" pitchFamily="34" charset="0"/>
                <a:cs typeface="Arial" panose="020B0604020202020204" pitchFamily="34" charset="0"/>
              </a:rPr>
              <a:t>, is said to be a non-prime attribute.</a:t>
            </a:r>
          </a:p>
        </p:txBody>
      </p:sp>
      <p:sp>
        <p:nvSpPr>
          <p:cNvPr id="6" name="Rectangle 5"/>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483968113"/>
      </p:ext>
    </p:extLst>
  </p:cSld>
  <p:clrMapOvr>
    <a:masterClrMapping/>
  </p:clrMapOvr>
  <p:timing>
    <p:tnLst>
      <p:par>
        <p:cTn id="1" dur="indefinite" restart="never" nodeType="tmRoot"/>
      </p:par>
    </p:tnLst>
  </p:timing>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7" name="Rectangle 6"/>
          <p:cNvSpPr/>
          <p:nvPr/>
        </p:nvSpPr>
        <p:spPr>
          <a:xfrm>
            <a:off x="76200" y="765363"/>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8" name="Rectangle 7"/>
          <p:cNvSpPr/>
          <p:nvPr/>
        </p:nvSpPr>
        <p:spPr>
          <a:xfrm>
            <a:off x="76200" y="30988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empno=7788;</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600863234"/>
      </p:ext>
    </p:extLst>
  </p:cSld>
  <p:clrMapOvr>
    <a:masterClrMapping/>
  </p:clrMapOvr>
  <p:timing>
    <p:tnLst>
      <p:par>
        <p:cTn id="1" dur="indefinite" restart="never" nodeType="tmRoot"/>
      </p:par>
    </p:tnLst>
  </p:timing>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66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657600"/>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varchar(15))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job into x from EMP where ename=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36544262"/>
      </p:ext>
    </p:extLst>
  </p:cSld>
  <p:clrMapOvr>
    <a:masterClrMapping/>
  </p:clrMapOvr>
  <p:timing>
    <p:tnLst>
      <p:par>
        <p:cTn id="1" dur="indefinite" restart="never" nodeType="tmRoot"/>
      </p:par>
    </p:tnLst>
  </p:timing>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67477"/>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procedureName(para1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124200"/>
            <a:ext cx="8991600" cy="209288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PROCEDURE procedureName(para1 varchar(12), out s int, out j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para1, sum(Sal) into varJob, varSumSal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658695293"/>
      </p:ext>
    </p:extLst>
  </p:cSld>
  <p:clrMapOvr>
    <a:masterClrMapping/>
  </p:clrMapOvr>
  <p:timing>
    <p:tnLst>
      <p:par>
        <p:cTn id="1" dur="indefinite" restart="never" nodeType="tmRoot"/>
      </p:par>
    </p:tnLst>
  </p:timing>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9676"/>
            <a:ext cx="8991600" cy="230832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p1 int(2), in p2 varchar(12), in p3 varchar(10), in p4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(p1, p2, p3, p4);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200400"/>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  (inout p1 int(2))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p1 = p1+2;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2" name="TextBox 1"/>
          <p:cNvSpPr txBox="1"/>
          <p:nvPr/>
        </p:nvSpPr>
        <p:spPr>
          <a:xfrm>
            <a:off x="76200" y="5352871"/>
            <a:ext cx="4991100" cy="1200329"/>
          </a:xfrm>
          <a:prstGeom prst="rect">
            <a:avLst/>
          </a:prstGeom>
          <a:noFill/>
        </p:spPr>
        <p:txBody>
          <a:bodyPr wrap="square" rtlCol="0">
            <a:spAutoFit/>
          </a:bodyPr>
          <a:lstStyle/>
          <a:p>
            <a:r>
              <a:rPr lang="en-IN" dirty="0" smtClean="0">
                <a:solidFill>
                  <a:schemeClr val="accent5">
                    <a:lumMod val="75000"/>
                  </a:schemeClr>
                </a:solidFill>
              </a:rPr>
              <a:t>mysql&gt; </a:t>
            </a:r>
            <a:r>
              <a:rPr lang="en-IN" dirty="0">
                <a:solidFill>
                  <a:srgbClr val="0077AA"/>
                </a:solidFill>
              </a:rPr>
              <a:t>SET</a:t>
            </a:r>
            <a:r>
              <a:rPr lang="en-IN" dirty="0" smtClean="0">
                <a:solidFill>
                  <a:schemeClr val="accent5">
                    <a:lumMod val="75000"/>
                  </a:schemeClr>
                </a:solidFill>
              </a:rPr>
              <a:t> </a:t>
            </a:r>
            <a:r>
              <a:rPr lang="en-IN" i="1" dirty="0">
                <a:solidFill>
                  <a:srgbClr val="EE9900"/>
                </a:solidFill>
              </a:rPr>
              <a:t>@x </a:t>
            </a:r>
            <a:r>
              <a:rPr lang="en-IN" dirty="0" smtClean="0">
                <a:solidFill>
                  <a:schemeClr val="accent5">
                    <a:lumMod val="75000"/>
                  </a:schemeClr>
                </a:solidFill>
              </a:rPr>
              <a:t>= </a:t>
            </a:r>
            <a:r>
              <a:rPr lang="en-IN" dirty="0" smtClean="0">
                <a:solidFill>
                  <a:srgbClr val="92D050"/>
                </a:solidFill>
              </a:rPr>
              <a:t>10</a:t>
            </a:r>
            <a:endParaRPr lang="en-IN" dirty="0" smtClean="0">
              <a:solidFill>
                <a:schemeClr val="accent5">
                  <a:lumMod val="75000"/>
                </a:schemeClr>
              </a:solidFill>
            </a:endParaRPr>
          </a:p>
          <a:p>
            <a:r>
              <a:rPr lang="en-IN" dirty="0" smtClean="0">
                <a:solidFill>
                  <a:schemeClr val="accent5">
                    <a:lumMod val="75000"/>
                  </a:schemeClr>
                </a:solidFill>
              </a:rPr>
              <a:t>mysql&gt; </a:t>
            </a:r>
            <a:r>
              <a:rPr lang="en-IN" dirty="0" smtClean="0">
                <a:solidFill>
                  <a:srgbClr val="0077AA"/>
                </a:solidFill>
              </a:rPr>
              <a:t>CALL</a:t>
            </a:r>
            <a:r>
              <a:rPr lang="en-IN" dirty="0" smtClean="0">
                <a:solidFill>
                  <a:schemeClr val="accent5">
                    <a:lumMod val="75000"/>
                  </a:schemeClr>
                </a:solidFill>
              </a:rPr>
              <a:t> </a:t>
            </a:r>
            <a:r>
              <a:rPr lang="en-IN" dirty="0" smtClean="0"/>
              <a:t>procudeureName</a:t>
            </a:r>
            <a:r>
              <a:rPr lang="en-IN" dirty="0" smtClean="0">
                <a:solidFill>
                  <a:schemeClr val="bg1">
                    <a:lumMod val="65000"/>
                  </a:schemeClr>
                </a:solidFill>
              </a:rPr>
              <a:t>(</a:t>
            </a:r>
            <a:r>
              <a:rPr lang="en-IN" i="1" dirty="0">
                <a:solidFill>
                  <a:srgbClr val="EE9900"/>
                </a:solidFill>
              </a:rPr>
              <a:t>@x</a:t>
            </a:r>
            <a:r>
              <a:rPr lang="en-IN" dirty="0" smtClean="0">
                <a:solidFill>
                  <a:schemeClr val="bg1">
                    <a:lumMod val="65000"/>
                  </a:schemeClr>
                </a:solidFill>
              </a:rPr>
              <a:t>);</a:t>
            </a:r>
          </a:p>
          <a:p>
            <a:r>
              <a:rPr lang="en-IN" dirty="0" smtClean="0">
                <a:solidFill>
                  <a:schemeClr val="accent5">
                    <a:lumMod val="75000"/>
                  </a:schemeClr>
                </a:solidFill>
              </a:rPr>
              <a:t>mysql&gt; </a:t>
            </a:r>
            <a:r>
              <a:rPr lang="en-IN" dirty="0" smtClean="0">
                <a:solidFill>
                  <a:srgbClr val="0077AA"/>
                </a:solidFill>
              </a:rPr>
              <a:t>SELECT</a:t>
            </a:r>
            <a:r>
              <a:rPr lang="en-IN" dirty="0" smtClean="0">
                <a:solidFill>
                  <a:schemeClr val="accent5">
                    <a:lumMod val="75000"/>
                  </a:schemeClr>
                </a:solidFill>
              </a:rPr>
              <a:t> </a:t>
            </a:r>
            <a:r>
              <a:rPr lang="en-IN" i="1" dirty="0" smtClean="0">
                <a:solidFill>
                  <a:srgbClr val="EE9900"/>
                </a:solidFill>
              </a:rPr>
              <a:t>@x</a:t>
            </a:r>
            <a:endParaRPr lang="en-IN" dirty="0" smtClean="0">
              <a:solidFill>
                <a:schemeClr val="accent5">
                  <a:lumMod val="75000"/>
                </a:schemeClr>
              </a:solidFill>
            </a:endParaRPr>
          </a:p>
          <a:p>
            <a:endParaRPr lang="en-IN" dirty="0" smtClean="0">
              <a:solidFill>
                <a:schemeClr val="accent5">
                  <a:lumMod val="75000"/>
                </a:schemeClr>
              </a:solidFill>
            </a:endParaRPr>
          </a:p>
        </p:txBody>
      </p:sp>
    </p:spTree>
    <p:extLst>
      <p:ext uri="{BB962C8B-B14F-4D97-AF65-F5344CB8AC3E}">
        <p14:creationId xmlns:p14="http://schemas.microsoft.com/office/powerpoint/2010/main" val="3030627995"/>
      </p:ext>
    </p:extLst>
  </p:cSld>
  <p:clrMapOvr>
    <a:masterClrMapping/>
  </p:clrMapOvr>
  <p:timing>
    <p:tnLst>
      <p:par>
        <p:cTn id="1" dur="indefinite" restart="never" nodeType="tmRoot"/>
      </p:par>
    </p:tnLst>
  </p:timing>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609600"/>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2688772"/>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procedureName(v1 int, v2 varchar(20), v3 varchar(20), v4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(v1, v2, v3, v4);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76200" y="4761359"/>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pro1(IN var1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LIMIT var1;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23481169"/>
      </p:ext>
    </p:extLst>
  </p:cSld>
  <p:clrMapOvr>
    <a:masterClrMapping/>
  </p:clrMapOvr>
  <p:timing>
    <p:tnLst>
      <p:par>
        <p:cTn id="1" dur="indefinite" restart="never" nodeType="tmRoot"/>
      </p:par>
    </p:tnLst>
  </p:timing>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6" name="Rectangle 5"/>
          <p:cNvSpPr/>
          <p:nvPr/>
        </p:nvSpPr>
        <p:spPr>
          <a:xfrm>
            <a:off x="76200" y="711875"/>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7" name="Rectangle 6"/>
          <p:cNvSpPr/>
          <p:nvPr/>
        </p:nvSpPr>
        <p:spPr>
          <a:xfrm>
            <a:off x="76200" y="2884712"/>
            <a:ext cx="89916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x int, in y int, out z int, out z1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z1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a</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b</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CALL</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dirty="0">
                <a:latin typeface="Gill Sans MT (Body)"/>
              </a:rPr>
              <a:t>pro1</a:t>
            </a:r>
            <a:r>
              <a:rPr lang="en-IN" dirty="0" smtClean="0">
                <a:solidFill>
                  <a:schemeClr val="bg1">
                    <a:lumMod val="65000"/>
                  </a:schemeClr>
                </a:solidFill>
                <a:latin typeface="Gill Sans MT (Body)"/>
                <a:ea typeface="Segoe UI Symbol" panose="020B0502040204020203" pitchFamily="34" charset="0"/>
                <a:cs typeface="Segoe UI Semilight" panose="020B0402040204020203" pitchFamily="34" charset="0"/>
              </a:rPr>
              <a:t>(</a:t>
            </a:r>
            <a:r>
              <a:rPr lang="en-IN" dirty="0">
                <a:solidFill>
                  <a:srgbClr val="92D050"/>
                </a:solidFill>
                <a:latin typeface="Gill Sans MT (Body)"/>
              </a:rPr>
              <a:t>5</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4</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@a</a:t>
            </a:r>
            <a:r>
              <a:rPr lang="en-IN" dirty="0">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@b</a:t>
            </a:r>
            <a:r>
              <a:rPr lang="en-IN" dirty="0">
                <a:solidFill>
                  <a:schemeClr val="bg1">
                    <a:lumMod val="65000"/>
                  </a:schemeClr>
                </a:solidFill>
                <a:latin typeface="Gill Sans MT (Body)"/>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3346939616"/>
      </p:ext>
    </p:extLst>
  </p:cSld>
  <p:clrMapOvr>
    <a:masterClrMapping/>
  </p:clrMapOvr>
  <p:timing>
    <p:tnLst>
      <p:par>
        <p:cTn id="1" dur="indefinite" restart="never" nodeType="tmRoot"/>
      </p:par>
    </p:tnLst>
  </p:timing>
</p:sld>
</file>

<file path=ppt/slides/slide4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DELIMITER PROBLEM</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28600" y="3581400"/>
            <a:ext cx="8686800" cy="2246769"/>
          </a:xfrm>
          <a:prstGeom prst="rect">
            <a:avLst/>
          </a:prstGeom>
          <a:solidFill>
            <a:schemeClr val="accent3">
              <a:lumMod val="20000"/>
              <a:lumOff val="80000"/>
            </a:schemeClr>
          </a:solidFill>
        </p:spPr>
        <p:txBody>
          <a:bodyPr wrap="square">
            <a:spAutoFit/>
          </a:bodyPr>
          <a:lstStyle/>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sz="2000"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p1(out </a:t>
            </a:r>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World123 into para1;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08104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IF and LOOP Label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58303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3150275"/>
            <a:ext cx="8839200" cy="2031325"/>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LOOP</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     END LOOP [end_label]</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ITERATE label</a:t>
            </a:r>
          </a:p>
          <a:p>
            <a:pPr>
              <a:spcAft>
                <a:spcPts val="0"/>
              </a:spcAft>
            </a:pPr>
            <a:endParaRPr lang="en-IN" dirty="0">
              <a:solidFill>
                <a:srgbClr val="0077AA"/>
              </a:solidFill>
              <a:latin typeface="Liberation Mono"/>
            </a:endParaRPr>
          </a:p>
          <a:p>
            <a:r>
              <a:rPr lang="en-IN" dirty="0">
                <a:solidFill>
                  <a:srgbClr val="0077AA"/>
                </a:solidFill>
                <a:latin typeface="Liberation Mono"/>
              </a:rPr>
              <a:t>LEAVE label</a:t>
            </a:r>
          </a:p>
        </p:txBody>
      </p:sp>
      <p:sp>
        <p:nvSpPr>
          <p:cNvPr id="2" name="Rectangle 1"/>
          <p:cNvSpPr/>
          <p:nvPr/>
        </p:nvSpPr>
        <p:spPr>
          <a:xfrm>
            <a:off x="152400" y="2325469"/>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ITERATE</a:t>
            </a:r>
            <a:r>
              <a:rPr lang="en-IN" dirty="0">
                <a:latin typeface="Arial" panose="020B0604020202020204" pitchFamily="34" charset="0"/>
                <a:cs typeface="Arial" panose="020B0604020202020204" pitchFamily="34" charset="0"/>
              </a:rPr>
              <a:t> means "start the loop again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LEAVE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statement is used to exit the flow control construct that has the given label.</a:t>
            </a:r>
          </a:p>
        </p:txBody>
      </p:sp>
      <p:sp>
        <p:nvSpPr>
          <p:cNvPr id="5" name="Rectangle 4"/>
          <p:cNvSpPr/>
          <p:nvPr/>
        </p:nvSpPr>
        <p:spPr>
          <a:xfrm>
            <a:off x="152400" y="762000"/>
            <a:ext cx="8839200" cy="1200329"/>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IF search_condition THEN statement_list</a:t>
            </a:r>
          </a:p>
          <a:p>
            <a:pPr>
              <a:spcAft>
                <a:spcPts val="0"/>
              </a:spcAft>
            </a:pPr>
            <a:r>
              <a:rPr lang="en-IN" dirty="0">
                <a:solidFill>
                  <a:srgbClr val="0077AA"/>
                </a:solidFill>
                <a:latin typeface="Liberation Mono"/>
              </a:rPr>
              <a:t>    [ELSEIF search_condition THEN statement_list] ...</a:t>
            </a:r>
          </a:p>
          <a:p>
            <a:pPr>
              <a:spcAft>
                <a:spcPts val="0"/>
              </a:spcAft>
            </a:pPr>
            <a:r>
              <a:rPr lang="en-IN" dirty="0">
                <a:solidFill>
                  <a:srgbClr val="0077AA"/>
                </a:solidFill>
                <a:latin typeface="Liberation Mono"/>
              </a:rPr>
              <a:t>    [ELSE statement_list]</a:t>
            </a:r>
          </a:p>
          <a:p>
            <a:pPr>
              <a:spcAft>
                <a:spcPts val="0"/>
              </a:spcAft>
            </a:pPr>
            <a:r>
              <a:rPr lang="en-IN" dirty="0">
                <a:solidFill>
                  <a:srgbClr val="0077AA"/>
                </a:solidFill>
                <a:latin typeface="Liberation Mono"/>
              </a:rPr>
              <a:t>END IF</a:t>
            </a:r>
          </a:p>
        </p:txBody>
      </p:sp>
      <p:cxnSp>
        <p:nvCxnSpPr>
          <p:cNvPr id="6" name="Straight Connector 5"/>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183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 Example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762000"/>
            <a:ext cx="8839200" cy="480131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x&lt;=110 then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x + 1;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ITERATE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947457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Entity Relationship Diagram Symbols </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51389687"/>
      </p:ext>
    </p:extLst>
  </p:cSld>
  <p:clrMapOvr>
    <a:masterClrMapping/>
  </p:clrMapOvr>
  <p:timing>
    <p:tnLst>
      <p:par>
        <p:cTn id="1" dur="indefinite" restart="never" nodeType="tmRoot"/>
      </p:par>
    </p:tnLst>
  </p:timing>
</p:sld>
</file>

<file path=ppt/slides/slide4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CURSOR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04800" y="3135086"/>
            <a:ext cx="8534400" cy="1200329"/>
          </a:xfrm>
          <a:prstGeom prst="rect">
            <a:avLst/>
          </a:prstGeom>
          <a:solidFill>
            <a:srgbClr val="1B0125"/>
          </a:solidFill>
        </p:spPr>
        <p:txBody>
          <a:bodyPr wrap="square">
            <a:spAutoFit/>
          </a:bodyPr>
          <a:lstStyle/>
          <a:p>
            <a:pPr>
              <a:buFont typeface="Arial" panose="020B0604020202020204" pitchFamily="34" charset="0"/>
              <a:buNone/>
            </a:pPr>
            <a:r>
              <a:rPr lang="en-IN" sz="2400" dirty="0">
                <a:solidFill>
                  <a:srgbClr val="C8A0C3"/>
                </a:solidFill>
                <a:latin typeface="Segoe UI Light" panose="020B0502040204020203" pitchFamily="34" charset="0"/>
                <a:cs typeface="Segoe UI Light" panose="020B0502040204020203" pitchFamily="34" charset="0"/>
              </a:rPr>
              <a:t>Cursor declarations must appear before handler declarations. Variable and condition declarations must appear before cursor or handler declarations.</a:t>
            </a:r>
          </a:p>
        </p:txBody>
      </p:sp>
    </p:spTree>
    <p:extLst>
      <p:ext uri="{BB962C8B-B14F-4D97-AF65-F5344CB8AC3E}">
        <p14:creationId xmlns:p14="http://schemas.microsoft.com/office/powerpoint/2010/main" val="3844564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Cursor </a:t>
            </a:r>
          </a:p>
        </p:txBody>
      </p:sp>
      <p:sp>
        <p:nvSpPr>
          <p:cNvPr id="3" name="Rectangle 2"/>
          <p:cNvSpPr/>
          <p:nvPr/>
        </p:nvSpPr>
        <p:spPr>
          <a:xfrm>
            <a:off x="76200" y="6096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declares a cursor and associates it with a SELECT statement that retrieves the rows to be traversed by the cursor.</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2954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cursor_name CURSOR FOR select_statement</a:t>
            </a:r>
          </a:p>
        </p:txBody>
      </p:sp>
      <p:sp>
        <p:nvSpPr>
          <p:cNvPr id="9" name="Rectangle 8"/>
          <p:cNvSpPr/>
          <p:nvPr/>
        </p:nvSpPr>
        <p:spPr>
          <a:xfrm>
            <a:off x="76200" y="17642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opens a previously declared cursor.</a:t>
            </a:r>
            <a:endParaRPr lang="en-IN" dirty="0">
              <a:solidFill>
                <a:schemeClr val="bg1"/>
              </a:solidFill>
              <a:latin typeface="Arial" panose="020B0604020202020204" pitchFamily="34" charset="0"/>
              <a:cs typeface="Arial" panose="020B0604020202020204" pitchFamily="34" charset="0"/>
            </a:endParaRPr>
          </a:p>
        </p:txBody>
      </p:sp>
      <p:sp>
        <p:nvSpPr>
          <p:cNvPr id="10" name="Rectangle 9"/>
          <p:cNvSpPr/>
          <p:nvPr/>
        </p:nvSpPr>
        <p:spPr>
          <a:xfrm>
            <a:off x="76200" y="21452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OPEN cursor_name</a:t>
            </a:r>
          </a:p>
        </p:txBody>
      </p:sp>
      <p:sp>
        <p:nvSpPr>
          <p:cNvPr id="11" name="Rectangle 10"/>
          <p:cNvSpPr/>
          <p:nvPr/>
        </p:nvSpPr>
        <p:spPr>
          <a:xfrm>
            <a:off x="76200" y="2625804"/>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fetches the next row for the SELECT statement associated with the specified cursor (which must be open), and advances the cursor pointer. If a row exists, the fetched columns are stored in the named variables. The number of columns retrieved by the SELECT statement must match the number of output variables specified in the FETCH statement.</a:t>
            </a:r>
            <a:endParaRPr lang="en-IN" dirty="0">
              <a:solidFill>
                <a:schemeClr val="bg1"/>
              </a:solidFill>
              <a:latin typeface="Arial" panose="020B0604020202020204" pitchFamily="34" charset="0"/>
              <a:cs typeface="Arial" panose="020B0604020202020204" pitchFamily="34" charset="0"/>
            </a:endParaRPr>
          </a:p>
        </p:txBody>
      </p:sp>
      <p:sp>
        <p:nvSpPr>
          <p:cNvPr id="12" name="Rectangle 11"/>
          <p:cNvSpPr/>
          <p:nvPr/>
        </p:nvSpPr>
        <p:spPr>
          <a:xfrm>
            <a:off x="76200" y="41264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FETCH [[NEXT] FROM] cursor_name INTO var_name [, var_name] ...</a:t>
            </a:r>
          </a:p>
        </p:txBody>
      </p:sp>
      <p:sp>
        <p:nvSpPr>
          <p:cNvPr id="13" name="Rectangle 12"/>
          <p:cNvSpPr/>
          <p:nvPr/>
        </p:nvSpPr>
        <p:spPr>
          <a:xfrm>
            <a:off x="76200" y="4583668"/>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If no more rows are available, a No Data </a:t>
            </a:r>
            <a:r>
              <a:rPr lang="en-IN" dirty="0" smtClean="0">
                <a:latin typeface="Arial" panose="020B0604020202020204" pitchFamily="34" charset="0"/>
                <a:cs typeface="Arial" panose="020B0604020202020204" pitchFamily="34" charset="0"/>
              </a:rPr>
              <a:t>condition.</a:t>
            </a:r>
            <a:endParaRPr lang="en-IN" b="1" dirty="0">
              <a:latin typeface="Arial" panose="020B0604020202020204" pitchFamily="34" charset="0"/>
              <a:cs typeface="Arial" panose="020B0604020202020204" pitchFamily="34" charset="0"/>
            </a:endParaRPr>
          </a:p>
        </p:txBody>
      </p:sp>
      <p:sp>
        <p:nvSpPr>
          <p:cNvPr id="14" name="Rectangle 13"/>
          <p:cNvSpPr/>
          <p:nvPr/>
        </p:nvSpPr>
        <p:spPr>
          <a:xfrm>
            <a:off x="76200" y="51816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closes a previously opened cursor.</a:t>
            </a:r>
            <a:endParaRPr lang="en-IN" dirty="0">
              <a:solidFill>
                <a:schemeClr val="bg1"/>
              </a:solidFill>
              <a:latin typeface="Arial" panose="020B0604020202020204" pitchFamily="34" charset="0"/>
              <a:cs typeface="Arial" panose="020B0604020202020204" pitchFamily="34" charset="0"/>
            </a:endParaRPr>
          </a:p>
        </p:txBody>
      </p:sp>
      <p:sp>
        <p:nvSpPr>
          <p:cNvPr id="15" name="Rectangle 14"/>
          <p:cNvSpPr/>
          <p:nvPr/>
        </p:nvSpPr>
        <p:spPr>
          <a:xfrm>
            <a:off x="76200" y="55626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CLOSE cursor_name</a:t>
            </a:r>
          </a:p>
        </p:txBody>
      </p:sp>
    </p:spTree>
    <p:extLst>
      <p:ext uri="{BB962C8B-B14F-4D97-AF65-F5344CB8AC3E}">
        <p14:creationId xmlns:p14="http://schemas.microsoft.com/office/powerpoint/2010/main" val="3576506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652896"/>
            <a:ext cx="8839200" cy="587853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 para1 varchar(25))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done TINYINT DEFAULT FALSE;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varEMPNO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varENAME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c1 cursor for SELECT empno, ename from EMP where job =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NOT FOUND set done=true;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OPEN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FETCH c1 into varEMPNO, varENAME;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done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varEMPNO as "Employee No.", varENAME as "Employee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CLOSE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45747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EXCEPTION / SIGNAL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63969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Exception / Signal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myException CONDITION FOR SQLSTATE '45000';</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 DECLARE EXIT HANDLER FOR 1146 SELECT 'table not found';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1064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a = 10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'ok';</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myException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MESSAGE_TEXT = 'bad';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582746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261884"/>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First, you specify the name of the stored function after CREATE FUNCTION clause. Second, you list all parameters of the stored function inside the parentheses. </a:t>
            </a:r>
            <a:endParaRPr lang="en-IN" dirty="0" smtClean="0">
              <a:solidFill>
                <a:srgbClr val="E8F97F"/>
              </a:solidFill>
              <a:latin typeface="Arial" panose="020B0604020202020204" pitchFamily="34" charset="0"/>
              <a:cs typeface="Arial" panose="020B0604020202020204" pitchFamily="34" charset="0"/>
            </a:endParaRPr>
          </a:p>
          <a:p>
            <a:pPr algn="just"/>
            <a:r>
              <a:rPr lang="en-IN" sz="2000" dirty="0" smtClean="0">
                <a:solidFill>
                  <a:srgbClr val="FFFF00"/>
                </a:solidFill>
                <a:latin typeface="Arial" panose="020B0604020202020204" pitchFamily="34" charset="0"/>
                <a:cs typeface="Arial" panose="020B0604020202020204" pitchFamily="34" charset="0"/>
              </a:rPr>
              <a:t>By </a:t>
            </a:r>
            <a:r>
              <a:rPr lang="en-IN" sz="2000" dirty="0">
                <a:solidFill>
                  <a:srgbClr val="FFFF00"/>
                </a:solidFill>
                <a:latin typeface="Arial" panose="020B0604020202020204" pitchFamily="34" charset="0"/>
                <a:cs typeface="Arial" panose="020B0604020202020204" pitchFamily="34" charset="0"/>
              </a:rPr>
              <a:t>default, all parameters are IN parameters. You cannot specify IN , OUT or INOUT modifiers to the parameters.</a:t>
            </a:r>
            <a:endParaRPr lang="en-IN" sz="1600" dirty="0">
              <a:solidFill>
                <a:srgbClr val="FFFF00"/>
              </a:solidFill>
              <a:latin typeface="Arial" panose="020B0604020202020204" pitchFamily="34" charset="0"/>
              <a:cs typeface="Arial" panose="020B0604020202020204" pitchFamily="34" charset="0"/>
            </a:endParaRPr>
          </a:p>
        </p:txBody>
      </p:sp>
      <p:sp>
        <p:nvSpPr>
          <p:cNvPr id="4" name="Rectangle 3"/>
          <p:cNvSpPr/>
          <p:nvPr/>
        </p:nvSpPr>
        <p:spPr>
          <a:xfrm>
            <a:off x="152400" y="3581400"/>
            <a:ext cx="8839200" cy="984885"/>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The </a:t>
            </a:r>
            <a:r>
              <a:rPr lang="en-IN" sz="2000" dirty="0">
                <a:solidFill>
                  <a:srgbClr val="FFFF00"/>
                </a:solidFill>
                <a:latin typeface="Arial" panose="020B0604020202020204" pitchFamily="34" charset="0"/>
                <a:cs typeface="Arial" panose="020B0604020202020204" pitchFamily="34" charset="0"/>
              </a:rPr>
              <a:t>RETURNS</a:t>
            </a:r>
            <a:r>
              <a:rPr lang="en-IN" sz="1600" dirty="0">
                <a:solidFill>
                  <a:srgbClr val="E8F97F"/>
                </a:solidFill>
                <a:latin typeface="Arial" panose="020B0604020202020204" pitchFamily="34" charset="0"/>
                <a:cs typeface="Arial" panose="020B0604020202020204" pitchFamily="34" charset="0"/>
              </a:rPr>
              <a:t> </a:t>
            </a:r>
            <a:r>
              <a:rPr lang="en-IN" dirty="0">
                <a:solidFill>
                  <a:srgbClr val="E8F97F"/>
                </a:solidFill>
                <a:latin typeface="Arial" panose="020B0604020202020204" pitchFamily="34" charset="0"/>
                <a:cs typeface="Arial" panose="020B0604020202020204" pitchFamily="34" charset="0"/>
              </a:rPr>
              <a:t>clause may be specified </a:t>
            </a:r>
            <a:r>
              <a:rPr lang="en-IN" i="1" dirty="0">
                <a:solidFill>
                  <a:srgbClr val="FFFF00"/>
                </a:solidFill>
                <a:latin typeface="Arial" panose="020B0604020202020204" pitchFamily="34" charset="0"/>
                <a:cs typeface="Arial" panose="020B0604020202020204" pitchFamily="34" charset="0"/>
              </a:rPr>
              <a:t>only for a FUNCTION</a:t>
            </a:r>
            <a:r>
              <a:rPr lang="en-IN" dirty="0">
                <a:solidFill>
                  <a:srgbClr val="E8F97F"/>
                </a:solidFill>
                <a:latin typeface="Arial" panose="020B0604020202020204" pitchFamily="34" charset="0"/>
                <a:cs typeface="Arial" panose="020B0604020202020204" pitchFamily="34" charset="0"/>
              </a:rPr>
              <a:t>, for which it is mandatory. It indicates the return type of the function, and the function body must contain a </a:t>
            </a:r>
            <a:r>
              <a:rPr lang="en-IN" sz="2000" dirty="0">
                <a:solidFill>
                  <a:srgbClr val="FFFF00"/>
                </a:solidFill>
                <a:latin typeface="Arial" panose="020B0604020202020204" pitchFamily="34" charset="0"/>
                <a:cs typeface="Arial" panose="020B0604020202020204" pitchFamily="34" charset="0"/>
              </a:rPr>
              <a:t>RETURN</a:t>
            </a:r>
            <a:r>
              <a:rPr lang="en-IN" dirty="0">
                <a:solidFill>
                  <a:srgbClr val="E8F97F"/>
                </a:solidFill>
                <a:latin typeface="Arial" panose="020B0604020202020204" pitchFamily="34" charset="0"/>
                <a:cs typeface="Arial" panose="020B0604020202020204" pitchFamily="34" charset="0"/>
              </a:rPr>
              <a:t> value statement.</a:t>
            </a:r>
          </a:p>
        </p:txBody>
      </p:sp>
      <p:sp>
        <p:nvSpPr>
          <p:cNvPr id="5" name="Rectangle 4"/>
          <p:cNvSpPr/>
          <p:nvPr/>
        </p:nvSpPr>
        <p:spPr>
          <a:xfrm>
            <a:off x="152400" y="5023485"/>
            <a:ext cx="8763000" cy="1477328"/>
          </a:xfrm>
          <a:prstGeom prst="rect">
            <a:avLst/>
          </a:prstGeom>
        </p:spPr>
        <p:txBody>
          <a:bodyPr wrap="square">
            <a:spAutoFit/>
          </a:bodyPr>
          <a:lstStyle/>
          <a:p>
            <a:r>
              <a:rPr lang="en-IN" dirty="0" smtClean="0">
                <a:solidFill>
                  <a:srgbClr val="FF0000"/>
                </a:solidFill>
              </a:rPr>
              <a:t>Note:</a:t>
            </a:r>
            <a:r>
              <a:rPr lang="en-IN" dirty="0" smtClean="0"/>
              <a:t> ERROR </a:t>
            </a:r>
            <a:r>
              <a:rPr lang="en-IN" dirty="0"/>
              <a:t>1415 (0A000): Not allowed to return a result set from a </a:t>
            </a:r>
            <a:r>
              <a:rPr lang="en-IN" dirty="0" smtClean="0"/>
              <a:t>function</a:t>
            </a:r>
          </a:p>
          <a:p>
            <a:endParaRPr lang="en-IN" dirty="0"/>
          </a:p>
          <a:p>
            <a:r>
              <a:rPr lang="en-IN" dirty="0" smtClean="0"/>
              <a:t> </a:t>
            </a:r>
            <a:r>
              <a:rPr lang="en-IN" dirty="0">
                <a:solidFill>
                  <a:srgbClr val="FF0000"/>
                </a:solidFill>
              </a:rPr>
              <a:t>SELECT "Hello World";             </a:t>
            </a:r>
            <a:r>
              <a:rPr lang="en-IN" dirty="0" smtClean="0">
                <a:solidFill>
                  <a:srgbClr val="92D050"/>
                </a:solidFill>
              </a:rPr>
              <a:t>// will not work in </a:t>
            </a:r>
            <a:r>
              <a:rPr lang="en-IN" dirty="0">
                <a:solidFill>
                  <a:srgbClr val="92D050"/>
                </a:solidFill>
              </a:rPr>
              <a:t>FUNCTION</a:t>
            </a:r>
            <a:endParaRPr lang="en-IN" dirty="0" smtClean="0">
              <a:solidFill>
                <a:srgbClr val="92D050"/>
              </a:solidFill>
            </a:endParaRPr>
          </a:p>
          <a:p>
            <a:r>
              <a:rPr lang="en-IN" dirty="0" smtClean="0"/>
              <a:t> SELECT "</a:t>
            </a:r>
            <a:r>
              <a:rPr lang="en-IN" dirty="0"/>
              <a:t>Hello </a:t>
            </a:r>
            <a:r>
              <a:rPr lang="en-IN" dirty="0" smtClean="0"/>
              <a:t>World" into x;   </a:t>
            </a:r>
            <a:r>
              <a:rPr lang="en-IN" dirty="0" smtClean="0">
                <a:solidFill>
                  <a:srgbClr val="92D050"/>
                </a:solidFill>
              </a:rPr>
              <a:t>// will work in FUNCTION</a:t>
            </a:r>
            <a:endParaRPr lang="en-IN" dirty="0">
              <a:solidFill>
                <a:srgbClr val="92D050"/>
              </a:solidFill>
            </a:endParaRPr>
          </a:p>
          <a:p>
            <a:endParaRPr lang="en-IN" dirty="0"/>
          </a:p>
        </p:txBody>
      </p:sp>
    </p:spTree>
    <p:extLst>
      <p:ext uri="{BB962C8B-B14F-4D97-AF65-F5344CB8AC3E}">
        <p14:creationId xmlns:p14="http://schemas.microsoft.com/office/powerpoint/2010/main" val="645071376"/>
      </p:ext>
    </p:extLst>
  </p:cSld>
  <p:clrMapOvr>
    <a:masterClrMapping/>
  </p:clrMapOvr>
  <p:timing>
    <p:tnLst>
      <p:par>
        <p:cTn id="1" dur="indefinite" restart="never" nodeType="tmRoot"/>
      </p:par>
    </p:tnLst>
  </p:timing>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1001;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5106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functionName(para1 varchar(12))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total int default 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sum(sal) into total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(total);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479279841"/>
      </p:ext>
    </p:extLst>
  </p:cSld>
  <p:clrMapOvr>
    <a:masterClrMapping/>
  </p:clrMapOvr>
  <p:timing>
    <p:tnLst>
      <p:par>
        <p:cTn id="1" dur="indefinite" restart="never" nodeType="tmRoot"/>
      </p:par>
    </p:tnLst>
  </p:timing>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max(deptno) + 1 into x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797255485"/>
      </p:ext>
    </p:extLst>
  </p:cSld>
  <p:clrMapOvr>
    <a:masterClrMapping/>
  </p:clrMapOvr>
  <p:timing>
    <p:tnLst>
      <p:par>
        <p:cTn id="1" dur="indefinite" restart="never" nodeType="tmRoot"/>
      </p:par>
    </p:tnLst>
  </p:timing>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functionName(no int) returns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distinct 'Number present' into x from t1 where c1 =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not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656056819"/>
      </p:ext>
    </p:extLst>
  </p:cSld>
  <p:clrMapOvr>
    <a:masterClrMapping/>
  </p:clrMapOvr>
  <p:timing>
    <p:tnLst>
      <p:par>
        <p:cTn id="1" dur="indefinite" restart="never" nodeType="tmRoot"/>
      </p:par>
    </p:tnLst>
  </p:timing>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TRIGGERS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trigger or database trigger is a stored program executed automatically to respond to a specific event e.g., INSERT, UPDATE or DELETE occurred in a table. The database trigger is powerful tool for protecting the integrity of the data in </a:t>
            </a:r>
            <a:r>
              <a:rPr lang="en-IN" sz="2000" dirty="0" smtClean="0">
                <a:solidFill>
                  <a:srgbClr val="E8F97F"/>
                </a:solidFill>
                <a:latin typeface="Arial" panose="020B0604020202020204" pitchFamily="34" charset="0"/>
                <a:cs typeface="Arial" panose="020B0604020202020204" pitchFamily="34" charset="0"/>
              </a:rPr>
              <a:t>MySQL </a:t>
            </a:r>
            <a:r>
              <a:rPr lang="en-IN" sz="2000" dirty="0">
                <a:solidFill>
                  <a:srgbClr val="E8F97F"/>
                </a:solidFill>
                <a:latin typeface="Arial" panose="020B0604020202020204" pitchFamily="34" charset="0"/>
                <a:cs typeface="Arial" panose="020B0604020202020204" pitchFamily="34" charset="0"/>
              </a:rPr>
              <a:t>databases.</a:t>
            </a:r>
          </a:p>
        </p:txBody>
      </p:sp>
      <p:sp>
        <p:nvSpPr>
          <p:cNvPr id="4" name="Rectangle 3"/>
          <p:cNvSpPr/>
          <p:nvPr/>
        </p:nvSpPr>
        <p:spPr>
          <a:xfrm>
            <a:off x="76200" y="3697069"/>
            <a:ext cx="89916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The trigger is always associated with the table named tbl_name, which must refer to a permanent table. You cannot associate a trigger with a TEMPORARY table or a VIEW. If you drop a table, any triggers for the table are also dropped.</a:t>
            </a:r>
          </a:p>
        </p:txBody>
      </p:sp>
    </p:spTree>
    <p:extLst>
      <p:ext uri="{BB962C8B-B14F-4D97-AF65-F5344CB8AC3E}">
        <p14:creationId xmlns:p14="http://schemas.microsoft.com/office/powerpoint/2010/main" val="202411739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76200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Multivalued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5" name="Group 10"/>
          <p:cNvGrpSpPr>
            <a:grpSpLocks/>
          </p:cNvGrpSpPr>
          <p:nvPr/>
        </p:nvGrpSpPr>
        <p:grpSpPr bwMode="auto">
          <a:xfrm>
            <a:off x="66675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Derived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6" name="Group 13"/>
          <p:cNvGrpSpPr>
            <a:grpSpLocks/>
          </p:cNvGrpSpPr>
          <p:nvPr/>
        </p:nvGrpSpPr>
        <p:grpSpPr bwMode="auto">
          <a:xfrm>
            <a:off x="4495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1" u="none" strike="noStrike" cap="none" normalizeH="0" baseline="0" dirty="0" smtClean="0">
                  <a:ln>
                    <a:noFill/>
                  </a:ln>
                  <a:solidFill>
                    <a:schemeClr val="tx1"/>
                  </a:solidFill>
                  <a:effectLst/>
                  <a:latin typeface="Cambria" pitchFamily="18" charset="0"/>
                  <a:cs typeface="Arial" pitchFamily="34" charset="0"/>
                </a:rPr>
                <a:t>Composite Attribute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66675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heavy" strike="noStrike" cap="none" normalizeH="0" dirty="0" smtClean="0">
                  <a:ln>
                    <a:noFill/>
                  </a:ln>
                  <a:solidFill>
                    <a:schemeClr val="tx1"/>
                  </a:solidFill>
                  <a:effectLst/>
                  <a:uFill>
                    <a:solidFill>
                      <a:srgbClr val="FF0000"/>
                    </a:solidFill>
                  </a:uFill>
                  <a:latin typeface="Cambria" pitchFamily="18" charset="0"/>
                  <a:cs typeface="Arial" pitchFamily="34" charset="0"/>
                </a:rPr>
                <a:t>Key Attribute</a:t>
              </a:r>
              <a:endParaRPr kumimoji="0" lang="en-US" sz="2800" b="0" i="0" u="heavy" strike="noStrike" cap="none" normalizeH="0" dirty="0" smtClean="0">
                <a:ln>
                  <a:noFill/>
                </a:ln>
                <a:solidFill>
                  <a:schemeClr val="tx1"/>
                </a:solidFill>
                <a:effectLst/>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60960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42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Attribute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9" name="Group 25"/>
          <p:cNvGrpSpPr>
            <a:grpSpLocks/>
          </p:cNvGrpSpPr>
          <p:nvPr/>
        </p:nvGrpSpPr>
        <p:grpSpPr bwMode="auto">
          <a:xfrm>
            <a:off x="6248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0" name="Group 28"/>
          <p:cNvGrpSpPr>
            <a:grpSpLocks/>
          </p:cNvGrpSpPr>
          <p:nvPr/>
        </p:nvGrpSpPr>
        <p:grpSpPr bwMode="auto">
          <a:xfrm>
            <a:off x="4114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Strong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1" name="Group 31"/>
          <p:cNvGrpSpPr>
            <a:grpSpLocks/>
          </p:cNvGrpSpPr>
          <p:nvPr/>
        </p:nvGrpSpPr>
        <p:grpSpPr bwMode="auto">
          <a:xfrm>
            <a:off x="3962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2" name="Group 34"/>
          <p:cNvGrpSpPr>
            <a:grpSpLocks/>
          </p:cNvGrpSpPr>
          <p:nvPr/>
        </p:nvGrpSpPr>
        <p:grpSpPr bwMode="auto">
          <a:xfrm>
            <a:off x="6418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3" name="Group 48"/>
          <p:cNvGrpSpPr/>
          <p:nvPr/>
        </p:nvGrpSpPr>
        <p:grpSpPr>
          <a:xfrm>
            <a:off x="381000" y="1143000"/>
            <a:ext cx="8138954"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1828800"/>
            <a:ext cx="89916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TRIGGER trigger_name</a:t>
            </a:r>
          </a:p>
          <a:p>
            <a:pPr>
              <a:spcAft>
                <a:spcPts val="0"/>
              </a:spcAft>
            </a:pPr>
            <a:r>
              <a:rPr lang="en-IN" dirty="0">
                <a:solidFill>
                  <a:srgbClr val="0077AA"/>
                </a:solidFill>
                <a:latin typeface="Liberation Mono"/>
              </a:rPr>
              <a:t>    trigger_time trigger_event</a:t>
            </a:r>
          </a:p>
          <a:p>
            <a:pPr>
              <a:spcAft>
                <a:spcPts val="0"/>
              </a:spcAft>
            </a:pPr>
            <a:r>
              <a:rPr lang="en-IN" dirty="0">
                <a:solidFill>
                  <a:srgbClr val="0077AA"/>
                </a:solidFill>
                <a:latin typeface="Liberation Mono"/>
              </a:rPr>
              <a:t>    ON tbl_name FOR EACH ROW</a:t>
            </a:r>
          </a:p>
          <a:p>
            <a:pPr>
              <a:spcAft>
                <a:spcPts val="0"/>
              </a:spcAft>
            </a:pPr>
            <a:r>
              <a:rPr lang="en-IN" dirty="0">
                <a:solidFill>
                  <a:srgbClr val="0077AA"/>
                </a:solidFill>
                <a:latin typeface="Liberation Mono"/>
              </a:rPr>
              <a:t>    trigger_body</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trigger_time: { BEFORE | AFTER }</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trigger_event: { INSERT | UPDATE | DELETE }</a:t>
            </a:r>
          </a:p>
        </p:txBody>
      </p:sp>
      <p:sp>
        <p:nvSpPr>
          <p:cNvPr id="6" name="Rectangle 5"/>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trigger is always associated with the table named tbl_name, which must refer to a permanent table. </a:t>
            </a:r>
            <a:r>
              <a:rPr lang="en-US" b="1" dirty="0">
                <a:latin typeface="Arial" panose="020B0604020202020204" pitchFamily="34" charset="0"/>
                <a:cs typeface="Arial" panose="020B0604020202020204" pitchFamily="34" charset="0"/>
              </a:rPr>
              <a:t>You cannot associate a trigger with a TEMPORARY table or a VIEW</a:t>
            </a:r>
            <a:r>
              <a:rPr lang="en-US" b="1"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sp>
        <p:nvSpPr>
          <p:cNvPr id="7" name="Rectangle 6"/>
          <p:cNvSpPr/>
          <p:nvPr/>
        </p:nvSpPr>
        <p:spPr>
          <a:xfrm>
            <a:off x="152400" y="4736068"/>
            <a:ext cx="8839200" cy="369332"/>
          </a:xfrm>
          <a:prstGeom prst="rect">
            <a:avLst/>
          </a:prstGeom>
          <a:solidFill>
            <a:schemeClr val="bg1"/>
          </a:solidFill>
        </p:spPr>
        <p:txBody>
          <a:bodyPr wrap="square">
            <a:spAutoFit/>
          </a:bodyPr>
          <a:lstStyle/>
          <a:p>
            <a:r>
              <a:rPr lang="en-IN" dirty="0">
                <a:solidFill>
                  <a:srgbClr val="0077AA"/>
                </a:solidFill>
                <a:latin typeface="Liberation Mono"/>
              </a:rPr>
              <a:t>SHOW CREATE TRIGGER trigger_name</a:t>
            </a:r>
          </a:p>
        </p:txBody>
      </p:sp>
      <p:sp>
        <p:nvSpPr>
          <p:cNvPr id="2" name="Rectangle 1"/>
          <p:cNvSpPr/>
          <p:nvPr/>
        </p:nvSpPr>
        <p:spPr>
          <a:xfrm>
            <a:off x="163286" y="5410200"/>
            <a:ext cx="5704114" cy="400110"/>
          </a:xfrm>
          <a:prstGeom prst="rect">
            <a:avLst/>
          </a:prstGeom>
          <a:solidFill>
            <a:srgbClr val="DC525C"/>
          </a:solidFill>
        </p:spPr>
        <p:txBody>
          <a:bodyPr wrap="square">
            <a:spAutoFit/>
          </a:bodyPr>
          <a:lstStyle/>
          <a:p>
            <a:r>
              <a:rPr lang="en-IN" sz="2000" dirty="0" smtClean="0">
                <a:solidFill>
                  <a:srgbClr val="FFC000"/>
                </a:solidFill>
                <a:latin typeface="Arial" panose="020B0604020202020204" pitchFamily="34" charset="0"/>
                <a:cs typeface="Arial" panose="020B0604020202020204" pitchFamily="34" charset="0"/>
              </a:rPr>
              <a:t>DESC INFORMATION_SCHEMA.TRIGGERS</a:t>
            </a:r>
            <a:endParaRPr lang="en-IN" sz="2000"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8187217"/>
      </p:ext>
    </p:extLst>
  </p:cSld>
  <p:clrMapOvr>
    <a:masterClrMapping/>
  </p:clrMapOvr>
  <p:timing>
    <p:tnLst>
      <p:par>
        <p:cTn id="1" dur="indefinite" restart="never" nodeType="tmRoot"/>
      </p:par>
    </p:tnLst>
  </p:timing>
</p:sld>
</file>

<file path=ppt/slides/slide4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20868" y="685800"/>
            <a:ext cx="8915400" cy="5078313"/>
          </a:xfrm>
          <a:prstGeom prst="rect">
            <a:avLst/>
          </a:prstGeom>
          <a:solidFill>
            <a:schemeClr val="bg1"/>
          </a:solidFill>
        </p:spPr>
        <p:txBody>
          <a:bodyPr wrap="square">
            <a:spAutoFit/>
          </a:bodyPr>
          <a:lstStyle/>
          <a:p>
            <a:pPr algn="just"/>
            <a:r>
              <a:rPr lang="en-IN" dirty="0">
                <a:latin typeface="Arial" panose="020B0604020202020204" pitchFamily="34" charset="0"/>
                <a:cs typeface="Arial" panose="020B0604020202020204" pitchFamily="34" charset="0"/>
              </a:rPr>
              <a:t>You put the trigger name after the CREATE TRIGGER statement. The trigger name should follow the naming convention [trigger time]_[table name]_[trigger event], for example before_employees_update.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Trigger activation time can be BEFORE or AFTER. You must specify the activation time when you define a trigger. You use the BEFORE keyword if you want to process action prior to the change is made on the table and AFTER if you need to process action after the change is made.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The trigger event can be INSERT, UPDATE or DELETE. This event causes the trigger to be invoked. A trigger only can be invoked by one event. To define a trigger that is invoked by multiple events, you have to define multiple triggers, one for each event.</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A trigger must be associated with a specific table. Without a table trigger would not exist therefore you have to specify the table name after the ON keyword.</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You place the SQL statements between BEGIN and END block. This is where you define the logic for the trigger.</a:t>
            </a:r>
          </a:p>
        </p:txBody>
      </p:sp>
    </p:spTree>
    <p:extLst>
      <p:ext uri="{BB962C8B-B14F-4D97-AF65-F5344CB8AC3E}">
        <p14:creationId xmlns:p14="http://schemas.microsoft.com/office/powerpoint/2010/main" val="3421966015"/>
      </p:ext>
    </p:extLst>
  </p:cSld>
  <p:clrMapOvr>
    <a:masterClrMapping/>
  </p:clrMapOvr>
  <p:timing>
    <p:tnLst>
      <p:par>
        <p:cTn id="1" dur="indefinite" restart="never" nodeType="tmRoot"/>
      </p:par>
    </p:tnLst>
  </p:timing>
</p:sld>
</file>

<file path=ppt/slides/slide4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What is trigger_time  and  trigger_event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260699"/>
            <a:ext cx="8839200" cy="2616101"/>
          </a:xfrm>
          <a:prstGeom prst="rect">
            <a:avLst/>
          </a:prstGeom>
        </p:spPr>
        <p:txBody>
          <a:bodyPr wrap="square">
            <a:spAutoFit/>
          </a:bodyPr>
          <a:lstStyle/>
          <a:p>
            <a:pPr algn="just"/>
            <a:r>
              <a:rPr lang="en-IN" b="1" dirty="0">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The trigger activates whenever a new row is inserted into the table; for example</a:t>
            </a:r>
            <a:r>
              <a:rPr lang="en-IN" b="1" dirty="0">
                <a:latin typeface="Arial" panose="020B0604020202020204" pitchFamily="34" charset="0"/>
                <a:cs typeface="Arial" panose="020B0604020202020204" pitchFamily="34" charset="0"/>
              </a:rPr>
              <a:t>, through INSERT, LOAD DATA, and REPLACE statements.</a:t>
            </a:r>
          </a:p>
          <a:p>
            <a:pPr algn="just"/>
            <a:endParaRPr lang="en-IN" sz="1000"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The trigger activates whenever a row is modified; for example, </a:t>
            </a:r>
            <a:r>
              <a:rPr lang="en-IN" b="1" dirty="0">
                <a:latin typeface="Arial" panose="020B0604020202020204" pitchFamily="34" charset="0"/>
                <a:cs typeface="Arial" panose="020B0604020202020204" pitchFamily="34" charset="0"/>
              </a:rPr>
              <a:t>through UPDATE statements.</a:t>
            </a:r>
          </a:p>
          <a:p>
            <a:pPr algn="just"/>
            <a:endParaRPr lang="en-IN" sz="1000" b="1"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The trigger activates whenever a row is deleted from the table; for example, </a:t>
            </a:r>
            <a:r>
              <a:rPr lang="en-IN" b="1" dirty="0">
                <a:latin typeface="Arial" panose="020B0604020202020204" pitchFamily="34" charset="0"/>
                <a:cs typeface="Arial" panose="020B0604020202020204" pitchFamily="34" charset="0"/>
              </a:rPr>
              <a:t>through DELETE and REPLACE statements.</a:t>
            </a:r>
            <a:r>
              <a:rPr lang="en-IN" dirty="0">
                <a:latin typeface="Arial" panose="020B0604020202020204" pitchFamily="34" charset="0"/>
                <a:cs typeface="Arial" panose="020B0604020202020204" pitchFamily="34" charset="0"/>
              </a:rPr>
              <a:t> DROP TABLE and TRUNCATE TABLE statements on the table do not activate this trigger, because they do not use DELETE. Dropping a partition does not activate DELETE triggers, either.</a:t>
            </a:r>
          </a:p>
        </p:txBody>
      </p:sp>
      <p:sp>
        <p:nvSpPr>
          <p:cNvPr id="5" name="Rectangle 4"/>
          <p:cNvSpPr/>
          <p:nvPr/>
        </p:nvSpPr>
        <p:spPr>
          <a:xfrm>
            <a:off x="152400" y="838200"/>
            <a:ext cx="8839200" cy="646331"/>
          </a:xfrm>
          <a:prstGeom prst="rect">
            <a:avLst/>
          </a:prstGeom>
        </p:spPr>
        <p:txBody>
          <a:bodyPr wrap="square">
            <a:spAutoFit/>
          </a:bodyPr>
          <a:lstStyle/>
          <a:p>
            <a:pPr algn="just"/>
            <a:r>
              <a:rPr lang="en-US" b="1" dirty="0">
                <a:latin typeface="Arial" panose="020B0604020202020204" pitchFamily="34" charset="0"/>
                <a:cs typeface="Arial" panose="020B0604020202020204" pitchFamily="34" charset="0"/>
              </a:rPr>
              <a:t>trigger_time</a:t>
            </a:r>
            <a:r>
              <a:rPr lang="en-US" dirty="0">
                <a:latin typeface="Arial" panose="020B0604020202020204" pitchFamily="34" charset="0"/>
                <a:cs typeface="Arial" panose="020B0604020202020204" pitchFamily="34" charset="0"/>
              </a:rPr>
              <a:t> : trigger_time is the trigger action time. It can be </a:t>
            </a:r>
            <a:r>
              <a:rPr lang="en-US" b="1" dirty="0">
                <a:latin typeface="Arial" panose="020B0604020202020204" pitchFamily="34" charset="0"/>
                <a:cs typeface="Arial" panose="020B0604020202020204" pitchFamily="34" charset="0"/>
              </a:rPr>
              <a:t>BEFORE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AFTER</a:t>
            </a:r>
            <a:r>
              <a:rPr lang="en-US" dirty="0">
                <a:latin typeface="Arial" panose="020B0604020202020204" pitchFamily="34" charset="0"/>
                <a:cs typeface="Arial" panose="020B0604020202020204" pitchFamily="34" charset="0"/>
              </a:rPr>
              <a:t> to indicate that the trigger activates before or after each row to be modified.</a:t>
            </a:r>
          </a:p>
        </p:txBody>
      </p:sp>
      <p:sp>
        <p:nvSpPr>
          <p:cNvPr id="6" name="Rectangle 5"/>
          <p:cNvSpPr/>
          <p:nvPr/>
        </p:nvSpPr>
        <p:spPr>
          <a:xfrm>
            <a:off x="152400" y="1737956"/>
            <a:ext cx="8839200" cy="369332"/>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trigger_event</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trigger_event </a:t>
            </a:r>
            <a:r>
              <a:rPr lang="en-US" dirty="0">
                <a:latin typeface="Arial" panose="020B0604020202020204" pitchFamily="34" charset="0"/>
                <a:cs typeface="Arial" panose="020B0604020202020204" pitchFamily="34" charset="0"/>
              </a:rPr>
              <a:t>indicates the kind of operation that activates the trigger.</a:t>
            </a:r>
          </a:p>
        </p:txBody>
      </p:sp>
    </p:spTree>
    <p:extLst>
      <p:ext uri="{BB962C8B-B14F-4D97-AF65-F5344CB8AC3E}">
        <p14:creationId xmlns:p14="http://schemas.microsoft.com/office/powerpoint/2010/main" val="2722119115"/>
      </p:ext>
    </p:extLst>
  </p:cSld>
  <p:clrMapOvr>
    <a:masterClrMapping/>
  </p:clrMapOvr>
  <p:timing>
    <p:tnLst>
      <p:par>
        <p:cTn id="1" dur="indefinite" restart="never" nodeType="tmRoot"/>
      </p:par>
    </p:tnLst>
  </p:timing>
</p:sld>
</file>

<file path=ppt/slides/slide4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BEFORE and </a:t>
            </a:r>
            <a:r>
              <a:rPr lang="en-US" sz="3200" b="1" i="1" dirty="0" smtClean="0">
                <a:solidFill>
                  <a:srgbClr val="FFFF00"/>
                </a:solidFill>
                <a:latin typeface="Arial" pitchFamily="34" charset="0"/>
                <a:cs typeface="Arial" pitchFamily="34" charset="0"/>
              </a:rPr>
              <a:t>AFTER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990600"/>
            <a:ext cx="8686800" cy="3139321"/>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If a BEFORE trigger fails, the operation on the corresponding row is not performed</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 BEFORE trigger is activated by the attempt to insert or modify the </a:t>
            </a:r>
            <a:r>
              <a:rPr lang="en-IN" dirty="0" smtClean="0">
                <a:latin typeface="Arial" panose="020B0604020202020204" pitchFamily="34" charset="0"/>
                <a:cs typeface="Arial" panose="020B0604020202020204" pitchFamily="34" charset="0"/>
              </a:rPr>
              <a:t>row or delete the row, </a:t>
            </a:r>
            <a:r>
              <a:rPr lang="en-IN" dirty="0">
                <a:latin typeface="Arial" panose="020B0604020202020204" pitchFamily="34" charset="0"/>
                <a:cs typeface="Arial" panose="020B0604020202020204" pitchFamily="34" charset="0"/>
              </a:rPr>
              <a:t>regardless of whether the attempt subsequently succeeds</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AFTER trigger is executed only if any BEFORE triggers and the row operation execute successfully</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error during either a BEFORE or AFTER trigger results in failure of the entire statement that caused trigger invocation.</a:t>
            </a:r>
          </a:p>
        </p:txBody>
      </p:sp>
    </p:spTree>
    <p:extLst>
      <p:ext uri="{BB962C8B-B14F-4D97-AF65-F5344CB8AC3E}">
        <p14:creationId xmlns:p14="http://schemas.microsoft.com/office/powerpoint/2010/main" val="3473350734"/>
      </p:ext>
    </p:extLst>
  </p:cSld>
  <p:clrMapOvr>
    <a:masterClrMapping/>
  </p:clrMapOvr>
  <p:timing>
    <p:tnLst>
      <p:par>
        <p:cTn id="1" dur="indefinite" restart="never" nodeType="tmRoot"/>
      </p:par>
    </p:tnLst>
  </p:timing>
</p:sld>
</file>

<file path=ppt/slides/slide4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NEW and </a:t>
            </a:r>
            <a:r>
              <a:rPr lang="en-US" sz="3200" b="1" i="1" dirty="0" smtClean="0">
                <a:solidFill>
                  <a:srgbClr val="FFFF00"/>
                </a:solidFill>
                <a:latin typeface="Arial" pitchFamily="34" charset="0"/>
                <a:cs typeface="Arial" pitchFamily="34" charset="0"/>
              </a:rPr>
              <a:t>OLD</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keywords enable you to access columns in the rows affected by a trigger.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are MySQL extensions to triggers; they are not case sensitive.</a:t>
            </a:r>
            <a:endParaRPr lang="en-US" dirty="0">
              <a:latin typeface="Arial" panose="020B0604020202020204" pitchFamily="34" charset="0"/>
              <a:cs typeface="Arial" panose="020B0604020202020204" pitchFamily="34" charset="0"/>
            </a:endParaRPr>
          </a:p>
        </p:txBody>
      </p:sp>
      <p:sp>
        <p:nvSpPr>
          <p:cNvPr id="7" name="Rectangle 6"/>
          <p:cNvSpPr/>
          <p:nvPr/>
        </p:nvSpPr>
        <p:spPr>
          <a:xfrm>
            <a:off x="76200" y="1688068"/>
            <a:ext cx="8991600" cy="646331"/>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A column named with OLD is read only. In a BEFORE trigger, you can also change its value with SET NEW.col_name = value.</a:t>
            </a:r>
          </a:p>
        </p:txBody>
      </p:sp>
      <p:sp>
        <p:nvSpPr>
          <p:cNvPr id="8" name="Rectangle 7"/>
          <p:cNvSpPr/>
          <p:nvPr/>
        </p:nvSpPr>
        <p:spPr>
          <a:xfrm>
            <a:off x="76200" y="2630269"/>
            <a:ext cx="8991600" cy="1723549"/>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INSERT trigger, only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OLD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 DELETE trigger, only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NEW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UPDATE trigger, you can use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to refer to the columns of a row before it is updated and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to refer to the columns of the row after it is updated.</a:t>
            </a:r>
            <a:endParaRPr lang="en-US" dirty="0">
              <a:latin typeface="Arial" panose="020B0604020202020204" pitchFamily="34" charset="0"/>
              <a:cs typeface="Arial" panose="020B0604020202020204" pitchFamily="34" charset="0"/>
            </a:endParaRPr>
          </a:p>
        </p:txBody>
      </p:sp>
      <p:sp>
        <p:nvSpPr>
          <p:cNvPr id="2" name="Rectangle 1"/>
          <p:cNvSpPr/>
          <p:nvPr/>
        </p:nvSpPr>
        <p:spPr>
          <a:xfrm>
            <a:off x="228600" y="4419600"/>
            <a:ext cx="8763000" cy="1323439"/>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trigger occurs. This can either be BEFORE or AFTER an INSERT, UPDATE or DELETE. A BEFORE trigger must be used if you need to modify incoming data. An AFTER trigger must be used if you want to reference the new/changed record as a foreign key for a record in another table.</a:t>
            </a:r>
          </a:p>
        </p:txBody>
      </p:sp>
      <p:sp>
        <p:nvSpPr>
          <p:cNvPr id="3" name="Rectangle 2"/>
          <p:cNvSpPr/>
          <p:nvPr/>
        </p:nvSpPr>
        <p:spPr>
          <a:xfrm>
            <a:off x="3581400" y="5867400"/>
            <a:ext cx="4981172" cy="400110"/>
          </a:xfrm>
          <a:prstGeom prst="rect">
            <a:avLst/>
          </a:prstGeom>
        </p:spPr>
        <p:txBody>
          <a:bodyPr wrap="none">
            <a:spAutoFit/>
          </a:bodyPr>
          <a:lstStyle/>
          <a:p>
            <a:r>
              <a:rPr lang="en-IN" sz="2000" b="1" dirty="0">
                <a:solidFill>
                  <a:srgbClr val="0070C0"/>
                </a:solidFill>
              </a:rPr>
              <a:t>A column named with OLD is read only.</a:t>
            </a:r>
          </a:p>
        </p:txBody>
      </p:sp>
    </p:spTree>
    <p:extLst>
      <p:ext uri="{BB962C8B-B14F-4D97-AF65-F5344CB8AC3E}">
        <p14:creationId xmlns:p14="http://schemas.microsoft.com/office/powerpoint/2010/main" val="3252375101"/>
      </p:ext>
    </p:extLst>
  </p:cSld>
  <p:clrMapOvr>
    <a:masterClrMapping/>
  </p:clrMapOvr>
  <p:timing>
    <p:tnLst>
      <p:par>
        <p:cTn id="1" dur="indefinite" restart="never" nodeType="tmRoot"/>
      </p:par>
    </p:tnLst>
  </p:timing>
</p:sld>
</file>

<file path=ppt/slides/slide4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NOTE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trigger cannot use the </a:t>
            </a:r>
            <a:r>
              <a:rPr lang="en-IN" b="1" i="1" dirty="0">
                <a:latin typeface="Arial" panose="020B0604020202020204" pitchFamily="34" charset="0"/>
                <a:cs typeface="Arial" panose="020B0604020202020204" pitchFamily="34" charset="0"/>
              </a:rPr>
              <a:t>CALL</a:t>
            </a:r>
            <a:r>
              <a:rPr lang="en-IN" dirty="0">
                <a:latin typeface="Arial" panose="020B0604020202020204" pitchFamily="34" charset="0"/>
                <a:cs typeface="Arial" panose="020B0604020202020204" pitchFamily="34" charset="0"/>
              </a:rPr>
              <a:t> statement to invoke stored procedures that return data to the client or that use dynamic SQL. (Stored procedures are permitted to return data to the trigger through OUT or INOUT parameters.)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2202093"/>
      </p:ext>
    </p:extLst>
  </p:cSld>
  <p:clrMapOvr>
    <a:masterClrMapping/>
  </p:clrMapOvr>
  <p:timing>
    <p:tnLst>
      <p:par>
        <p:cTn id="1" dur="indefinite" restart="never" nodeType="tmRoot"/>
      </p:par>
    </p:tnLst>
  </p:timing>
</p:sld>
</file>

<file path=ppt/slides/slide4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DROP 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52400" y="1881664"/>
            <a:ext cx="88392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TRIGGER [IF EXISTS] [schema_name.]trigger_name</a:t>
            </a: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drops a trigger. The schema (database) name is optional. If the schema is omitted, the trigger is dropped from the default schema.</a:t>
            </a:r>
            <a:endParaRPr lang="en-US" b="1" dirty="0">
              <a:latin typeface="Arial" panose="020B0604020202020204" pitchFamily="34" charset="0"/>
              <a:cs typeface="Arial" panose="020B0604020202020204" pitchFamily="34" charset="0"/>
            </a:endParaRPr>
          </a:p>
        </p:txBody>
      </p:sp>
      <p:sp>
        <p:nvSpPr>
          <p:cNvPr id="3" name="Rectangle 2"/>
          <p:cNvSpPr/>
          <p:nvPr/>
        </p:nvSpPr>
        <p:spPr>
          <a:xfrm>
            <a:off x="152400" y="2648129"/>
            <a:ext cx="88392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drop a table, any triggers for the table are also dropped. </a:t>
            </a:r>
          </a:p>
        </p:txBody>
      </p:sp>
      <p:sp>
        <p:nvSpPr>
          <p:cNvPr id="5" name="Rectangle 4"/>
          <p:cNvSpPr/>
          <p:nvPr/>
        </p:nvSpPr>
        <p:spPr>
          <a:xfrm>
            <a:off x="228600" y="3886200"/>
            <a:ext cx="8610600" cy="1200329"/>
          </a:xfrm>
          <a:prstGeom prst="rect">
            <a:avLst/>
          </a:prstGeom>
        </p:spPr>
        <p:txBody>
          <a:bodyPr wrap="square">
            <a:spAutoFit/>
          </a:bodyPr>
          <a:lstStyle/>
          <a:p>
            <a:r>
              <a:rPr lang="en-IN" dirty="0"/>
              <a:t>As of MySQL 5.7.2, it is possible to define multiple triggers for a given table that have the same trigger event and action time. For example, you can have two BEFORE UPDATE triggers for a table. By default, triggers that have the same trigger event and action time activate in the order they were created.</a:t>
            </a:r>
          </a:p>
        </p:txBody>
      </p:sp>
    </p:spTree>
    <p:extLst>
      <p:ext uri="{BB962C8B-B14F-4D97-AF65-F5344CB8AC3E}">
        <p14:creationId xmlns:p14="http://schemas.microsoft.com/office/powerpoint/2010/main" val="1574821277"/>
      </p:ext>
    </p:extLst>
  </p:cSld>
  <p:clrMapOvr>
    <a:masterClrMapping/>
  </p:clrMapOvr>
  <p:timing>
    <p:tnLst>
      <p:par>
        <p:cTn id="1" dur="indefinite" restart="never" nodeType="tmRoot"/>
      </p:par>
    </p:tnLst>
  </p:timing>
</p:sld>
</file>

<file path=ppt/slides/slide4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88075"/>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2" name="Rectangle 1"/>
          <p:cNvSpPr/>
          <p:nvPr/>
        </p:nvSpPr>
        <p:spPr>
          <a:xfrm>
            <a:off x="228600" y="3124200"/>
            <a:ext cx="8686800" cy="400110"/>
          </a:xfrm>
          <a:prstGeom prst="rect">
            <a:avLst/>
          </a:prstGeom>
        </p:spPr>
        <p:txBody>
          <a:bodyPr wrap="square">
            <a:spAutoFit/>
          </a:bodyPr>
          <a:lstStyle/>
          <a:p>
            <a:r>
              <a:rPr lang="en-IN" sz="2000" dirty="0">
                <a:solidFill>
                  <a:srgbClr val="0070C0"/>
                </a:solidFill>
              </a:rPr>
              <a:t>ERROR 1415 (0A000): Not allowed to return a result set from a trigger</a:t>
            </a:r>
          </a:p>
        </p:txBody>
      </p:sp>
    </p:spTree>
    <p:extLst>
      <p:ext uri="{BB962C8B-B14F-4D97-AF65-F5344CB8AC3E}">
        <p14:creationId xmlns:p14="http://schemas.microsoft.com/office/powerpoint/2010/main" val="196236573"/>
      </p:ext>
    </p:extLst>
  </p:cSld>
  <p:clrMapOvr>
    <a:masterClrMapping/>
  </p:clrMapOvr>
  <p:timing>
    <p:tnLst>
      <p:par>
        <p:cTn id="1" dur="indefinite" restart="never" nodeType="tmRoot"/>
      </p:par>
    </p:tnLst>
  </p:timing>
</p:sld>
</file>

<file path=ppt/slides/slide4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2677886"/>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UPDATE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(old.dname, new.dname);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228600" y="4761361"/>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DELETE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(old.deptno, old.dname, old.loc, old.pwd,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8" name="Rectangle 7"/>
          <p:cNvSpPr/>
          <p:nvPr/>
        </p:nvSpPr>
        <p:spPr>
          <a:xfrm>
            <a:off x="228600" y="6096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(new.deptno, new.dname, new.loc, new.pwd);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1471185523"/>
      </p:ext>
    </p:extLst>
  </p:cSld>
  <p:clrMapOvr>
    <a:masterClrMapping/>
  </p:clrMapOvr>
  <p:timing>
    <p:tnLst>
      <p:par>
        <p:cTn id="1" dur="indefinite" restart="never" nodeType="tmRoot"/>
      </p:par>
    </p:tnLst>
  </p:timing>
</p:sld>
</file>

<file path=ppt/slides/slide4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30480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DATE_FORMAT (now(), '%W') = 'Wednesday'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228600" y="7620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(new.deptno, new.dname, new.loc, new.pwd,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96050906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a:t>
            </a:r>
          </a:p>
        </p:txBody>
      </p:sp>
      <p:pic>
        <p:nvPicPr>
          <p:cNvPr id="159" name="Picture 158" descr="Img1.jpg"/>
          <p:cNvPicPr>
            <a:picLocks noChangeAspect="1"/>
          </p:cNvPicPr>
          <p:nvPr/>
        </p:nvPicPr>
        <p:blipFill>
          <a:blip r:embed="rId2"/>
          <a:stretch>
            <a:fillRect/>
          </a:stretch>
        </p:blipFill>
        <p:spPr>
          <a:xfrm>
            <a:off x="799990" y="1168675"/>
            <a:ext cx="7353410" cy="4622526"/>
          </a:xfrm>
          <a:prstGeom prst="rect">
            <a:avLst/>
          </a:prstGeom>
        </p:spPr>
      </p:pic>
    </p:spTree>
  </p:cSld>
  <p:clrMapOvr>
    <a:masterClrMapping/>
  </p:clrMapOvr>
  <p:timing>
    <p:tnLst>
      <p:par>
        <p:cTn id="1" dur="indefinite" restart="never" nodeType="tmRoot"/>
      </p:par>
    </p:tnLst>
  </p:timing>
</p:sld>
</file>

<file path=ppt/slides/slide4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762000"/>
            <a:ext cx="86868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new.dname = 'A'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'Apple';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'My error message';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317148394"/>
      </p:ext>
    </p:extLst>
  </p:cSld>
  <p:clrMapOvr>
    <a:masterClrMapping/>
  </p:clrMapOvr>
  <p:timing>
    <p:tnLst>
      <p:par>
        <p:cTn id="1" dur="indefinite" restart="never" nodeType="tmRoot"/>
      </p:par>
    </p:tnLst>
  </p:timing>
</p:sld>
</file>

<file path=ppt/slides/slide4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767477"/>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new.deptno &lt; 50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 department number';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228600" y="3586877"/>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EMP for 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new.sal &lt;=0 then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new.sal = 25000;</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7" name="Rectangle 6"/>
          <p:cNvSpPr/>
          <p:nvPr/>
        </p:nvSpPr>
        <p:spPr>
          <a:xfrm>
            <a:off x="3733800" y="4800600"/>
            <a:ext cx="5029200" cy="646331"/>
          </a:xfrm>
          <a:prstGeom prst="rect">
            <a:avLst/>
          </a:prstGeom>
        </p:spPr>
        <p:txBody>
          <a:bodyPr wrap="square">
            <a:spAutoFit/>
          </a:bodyPr>
          <a:lstStyle/>
          <a:p>
            <a:r>
              <a:rPr lang="en-US" dirty="0" smtClean="0">
                <a:solidFill>
                  <a:srgbClr val="FF0000"/>
                </a:solidFill>
              </a:rPr>
              <a:t>ERROR 1362 (HY000): Updating of NEW row is not allowed in after trigger</a:t>
            </a:r>
            <a:endParaRPr lang="en-US" dirty="0">
              <a:solidFill>
                <a:srgbClr val="FF0000"/>
              </a:solidFill>
            </a:endParaRPr>
          </a:p>
        </p:txBody>
      </p:sp>
      <p:sp>
        <p:nvSpPr>
          <p:cNvPr id="8" name="Rectangle 7"/>
          <p:cNvSpPr/>
          <p:nvPr/>
        </p:nvSpPr>
        <p:spPr>
          <a:xfrm>
            <a:off x="1676400" y="5562600"/>
            <a:ext cx="7239000" cy="646331"/>
          </a:xfrm>
          <a:prstGeom prst="rect">
            <a:avLst/>
          </a:prstGeom>
        </p:spPr>
        <p:txBody>
          <a:bodyPr wrap="square">
            <a:spAutoFit/>
          </a:bodyPr>
          <a:lstStyle/>
          <a:p>
            <a:r>
              <a:rPr lang="en-US" dirty="0" smtClean="0">
                <a:solidFill>
                  <a:srgbClr val="0083A2"/>
                </a:solidFill>
              </a:rPr>
              <a:t>mysql&gt; insert into emp (empno,  ename,  sal,  mgr,  deptno) values(1, ‘ abc',   -10000,  7788, 10);</a:t>
            </a:r>
            <a:endParaRPr lang="en-US" dirty="0">
              <a:solidFill>
                <a:srgbClr val="0083A2"/>
              </a:solidFill>
            </a:endParaRP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city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new.c1 &lt;&gt;  '</a:t>
            </a:r>
            <a:r>
              <a:rPr lang="en-IN" dirty="0" err="1">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Pune</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'Invalid city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dept for </a:t>
            </a:r>
          </a:p>
          <a:p>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upper(new.dname);</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4114800" y="1981200"/>
            <a:ext cx="4724400" cy="369332"/>
          </a:xfrm>
          <a:prstGeom prst="rect">
            <a:avLst/>
          </a:prstGeom>
        </p:spPr>
        <p:txBody>
          <a:bodyPr wrap="square">
            <a:spAutoFit/>
          </a:bodyPr>
          <a:lstStyle/>
          <a:p>
            <a:r>
              <a:rPr lang="en-US" dirty="0" smtClean="0">
                <a:solidFill>
                  <a:schemeClr val="accent4">
                    <a:lumMod val="75000"/>
                  </a:schemeClr>
                </a:solidFill>
              </a:rPr>
              <a:t>mysql&gt; insert into dept values(2, '</a:t>
            </a:r>
            <a:r>
              <a:rPr lang="en-US" dirty="0" err="1" smtClean="0">
                <a:solidFill>
                  <a:schemeClr val="accent4">
                    <a:lumMod val="75000"/>
                  </a:schemeClr>
                </a:solidFill>
              </a:rPr>
              <a:t>abc</a:t>
            </a:r>
            <a:r>
              <a:rPr lang="en-US" dirty="0" smtClean="0">
                <a:solidFill>
                  <a:schemeClr val="accent4">
                    <a:lumMod val="75000"/>
                  </a:schemeClr>
                </a:solidFill>
              </a:rPr>
              <a:t>', 2, 2);</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774680"/>
            <a:ext cx="8686800" cy="313932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emp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deptno from DEPT where deptno=new.deptno);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'error';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228600" y="40386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max(deptno) + 1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new.deptno =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626852455"/>
      </p:ext>
    </p:extLst>
  </p:cSld>
  <p:clrMapOvr>
    <a:masterClrMapping/>
  </p:clrMapOvr>
  <p:timing>
    <p:tnLst>
      <p:par>
        <p:cTn id="1" dur="indefinite" restart="never" nodeType="tmRoot"/>
      </p:par>
    </p:tnLst>
  </p:timing>
</p:sld>
</file>

<file path=ppt/slides/slide4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NORMALIZATION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369332"/>
          </a:xfrm>
          <a:prstGeom prst="rect">
            <a:avLst/>
          </a:prstGeom>
          <a:solidFill>
            <a:schemeClr val="accent4">
              <a:lumMod val="75000"/>
            </a:schemeClr>
          </a:solidFill>
        </p:spPr>
        <p:txBody>
          <a:bodyPr wrap="square">
            <a:spAutoFit/>
          </a:bodyPr>
          <a:lstStyle/>
          <a:p>
            <a:endParaRPr lang="en-IN" dirty="0">
              <a:latin typeface="Arial" panose="020B0604020202020204" pitchFamily="34" charset="0"/>
              <a:cs typeface="Arial" panose="020B0604020202020204" pitchFamily="34" charset="0"/>
            </a:endParaRPr>
          </a:p>
        </p:txBody>
      </p:sp>
      <p:sp>
        <p:nvSpPr>
          <p:cNvPr id="4" name="Rectangle 3"/>
          <p:cNvSpPr/>
          <p:nvPr/>
        </p:nvSpPr>
        <p:spPr>
          <a:xfrm>
            <a:off x="76200" y="3697069"/>
            <a:ext cx="8991600" cy="369332"/>
          </a:xfrm>
          <a:prstGeom prst="rect">
            <a:avLst/>
          </a:prstGeom>
          <a:solidFill>
            <a:schemeClr val="accent4">
              <a:lumMod val="75000"/>
            </a:schemeClr>
          </a:solidFill>
        </p:spPr>
        <p:txBody>
          <a:bodyPr wrap="square">
            <a:spAutoFit/>
          </a:bodyPr>
          <a:lstStyle/>
          <a:p>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Database normalization, or simply normalization, is the process of organizing the columns (attributes) and tables (relations) of a relational database to reduce data redundancy and improve data integrity.</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4208935"/>
      </p:ext>
    </p:extLst>
  </p:cSld>
  <p:clrMapOvr>
    <a:masterClrMapping/>
  </p:clrMapOvr>
  <p:timing>
    <p:tnLst>
      <p:par>
        <p:cTn id="1" dur="indefinite" restart="never" nodeType="tmRoot"/>
      </p:par>
    </p:tnLst>
  </p:timing>
</p:sld>
</file>

<file path=ppt/slides/slide4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905000" y="1600200"/>
            <a:ext cx="2362200" cy="3693319"/>
          </a:xfrm>
          <a:prstGeom prst="rect">
            <a:avLst/>
          </a:prstGeom>
          <a:noFill/>
        </p:spPr>
        <p:txBody>
          <a:bodyPr wrap="square">
            <a:spAutoFit/>
          </a:bodyPr>
          <a:lstStyle/>
          <a:p>
            <a:r>
              <a:rPr lang="en-IN" dirty="0"/>
              <a:t>1st NF</a:t>
            </a:r>
          </a:p>
          <a:p>
            <a:r>
              <a:rPr lang="en-IN" b="1" dirty="0"/>
              <a:t>Student Table</a:t>
            </a:r>
          </a:p>
          <a:p>
            <a:r>
              <a:rPr lang="en-IN" dirty="0"/>
              <a:t>ID (PK)</a:t>
            </a:r>
          </a:p>
          <a:p>
            <a:r>
              <a:rPr lang="en-IN" dirty="0"/>
              <a:t>TITLE</a:t>
            </a:r>
          </a:p>
          <a:p>
            <a:r>
              <a:rPr lang="en-IN" dirty="0"/>
              <a:t>FIRSTNAME</a:t>
            </a:r>
          </a:p>
          <a:p>
            <a:r>
              <a:rPr lang="en-IN" dirty="0"/>
              <a:t>MIDDLENAME</a:t>
            </a:r>
          </a:p>
          <a:p>
            <a:r>
              <a:rPr lang="en-IN" dirty="0"/>
              <a:t>LASTNAME</a:t>
            </a:r>
          </a:p>
          <a:p>
            <a:r>
              <a:rPr lang="en-IN" dirty="0"/>
              <a:t>GENDER</a:t>
            </a:r>
          </a:p>
          <a:p>
            <a:r>
              <a:rPr lang="en-IN" dirty="0"/>
              <a:t>DOB</a:t>
            </a:r>
          </a:p>
          <a:p>
            <a:r>
              <a:rPr lang="en-IN" dirty="0"/>
              <a:t>MATERIALSTATUS</a:t>
            </a:r>
          </a:p>
          <a:p>
            <a:r>
              <a:rPr lang="en-IN" dirty="0"/>
              <a:t>NATIONALITY</a:t>
            </a:r>
          </a:p>
          <a:p>
            <a:r>
              <a:rPr lang="en-IN" dirty="0"/>
              <a:t>ADDRESS</a:t>
            </a:r>
          </a:p>
          <a:p>
            <a:r>
              <a:rPr lang="en-IN" dirty="0" smtClean="0"/>
              <a:t>COUNTRY</a:t>
            </a:r>
            <a:endParaRPr lang="en-IN" dirty="0"/>
          </a:p>
        </p:txBody>
      </p:sp>
      <p:sp>
        <p:nvSpPr>
          <p:cNvPr id="6" name="Rectangle 5"/>
          <p:cNvSpPr/>
          <p:nvPr/>
        </p:nvSpPr>
        <p:spPr>
          <a:xfrm>
            <a:off x="4495800" y="2209800"/>
            <a:ext cx="2652889" cy="2862322"/>
          </a:xfrm>
          <a:prstGeom prst="rect">
            <a:avLst/>
          </a:prstGeom>
          <a:noFill/>
        </p:spPr>
        <p:txBody>
          <a:bodyPr wrap="square">
            <a:spAutoFit/>
          </a:bodyPr>
          <a:lstStyle/>
          <a:p>
            <a:r>
              <a:rPr lang="en-IN" dirty="0"/>
              <a:t>STATE</a:t>
            </a:r>
          </a:p>
          <a:p>
            <a:r>
              <a:rPr lang="en-IN" dirty="0"/>
              <a:t>DISTRICT</a:t>
            </a:r>
          </a:p>
          <a:p>
            <a:r>
              <a:rPr lang="en-IN" dirty="0"/>
              <a:t>CITY</a:t>
            </a:r>
          </a:p>
          <a:p>
            <a:r>
              <a:rPr lang="en-IN" dirty="0"/>
              <a:t>ZIP</a:t>
            </a:r>
          </a:p>
          <a:p>
            <a:r>
              <a:rPr lang="en-IN" dirty="0"/>
              <a:t>LANDLINE</a:t>
            </a:r>
          </a:p>
          <a:p>
            <a:r>
              <a:rPr lang="en-IN" dirty="0"/>
              <a:t>MOBILE</a:t>
            </a:r>
          </a:p>
          <a:p>
            <a:r>
              <a:rPr lang="en-IN" dirty="0"/>
              <a:t>EMAILID</a:t>
            </a:r>
          </a:p>
          <a:p>
            <a:r>
              <a:rPr lang="en-IN" dirty="0"/>
              <a:t>QUALIFICATION</a:t>
            </a:r>
          </a:p>
          <a:p>
            <a:r>
              <a:rPr lang="en-IN" dirty="0"/>
              <a:t>HOBBIES</a:t>
            </a:r>
          </a:p>
          <a:p>
            <a:r>
              <a:rPr lang="en-IN" dirty="0"/>
              <a:t>ACHIVEMENTS</a:t>
            </a:r>
          </a:p>
        </p:txBody>
      </p:sp>
    </p:spTree>
    <p:extLst>
      <p:ext uri="{BB962C8B-B14F-4D97-AF65-F5344CB8AC3E}">
        <p14:creationId xmlns:p14="http://schemas.microsoft.com/office/powerpoint/2010/main" val="776951875"/>
      </p:ext>
    </p:extLst>
  </p:cSld>
  <p:clrMapOvr>
    <a:masterClrMapping/>
  </p:clrMapOvr>
  <p:timing>
    <p:tnLst>
      <p:par>
        <p:cTn id="1" dur="indefinite" restart="never" nodeType="tmRoot"/>
      </p:par>
    </p:tnLst>
  </p:timing>
</p:sld>
</file>

<file path=ppt/slides/slide4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118296252"/>
              </p:ext>
            </p:extLst>
          </p:nvPr>
        </p:nvGraphicFramePr>
        <p:xfrm>
          <a:off x="76201" y="1504950"/>
          <a:ext cx="8991600" cy="4467225"/>
        </p:xfrm>
        <a:graphic>
          <a:graphicData uri="http://schemas.openxmlformats.org/drawingml/2006/table">
            <a:tbl>
              <a:tblPr>
                <a:tableStyleId>{5C22544A-7EE6-4342-B048-85BDC9FD1C3A}</a:tableStyleId>
              </a:tblPr>
              <a:tblGrid>
                <a:gridCol w="1852616"/>
                <a:gridCol w="1610970"/>
                <a:gridCol w="1208228"/>
                <a:gridCol w="1691519"/>
                <a:gridCol w="1180466"/>
                <a:gridCol w="1447801"/>
              </a:tblGrid>
              <a:tr h="238125">
                <a:tc gridSpan="6">
                  <a:txBody>
                    <a:bodyPr/>
                    <a:lstStyle/>
                    <a:p>
                      <a:pPr algn="ctr" fontAlgn="b"/>
                      <a:r>
                        <a:rPr lang="en-IN" sz="1400" b="1" u="none" strike="noStrike" dirty="0">
                          <a:solidFill>
                            <a:schemeClr val="tx1"/>
                          </a:solidFill>
                          <a:effectLst/>
                          <a:latin typeface="Palatino Linotype" panose="02040502050505030304" pitchFamily="18" charset="0"/>
                        </a:rPr>
                        <a:t>2nd NF</a:t>
                      </a:r>
                      <a:endParaRPr lang="en-IN" sz="1400" b="1"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lang="en-IN" sz="1200" b="1" u="none" strike="noStrike" dirty="0" smtClean="0">
                          <a:solidFill>
                            <a:srgbClr val="FFFF00"/>
                          </a:solidFill>
                          <a:effectLst/>
                          <a:latin typeface="Palatino Linotype" panose="02040502050505030304" pitchFamily="18" charset="0"/>
                        </a:rPr>
                        <a:t>STUDENT</a:t>
                      </a:r>
                      <a:endParaRPr lang="en-IN" sz="1000" b="1" i="0" u="none" strike="noStrike" dirty="0">
                        <a:solidFill>
                          <a:srgbClr val="FFFF00"/>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b="1"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TITLEID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MATERIALSTATUSID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EMAILID</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NATIONALITYID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LINE#2</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UNIVERSITY</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ZIP</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GRADE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7" name="Rectangle 6"/>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0069084"/>
      </p:ext>
    </p:extLst>
  </p:cSld>
  <p:clrMapOvr>
    <a:masterClrMapping/>
  </p:clrMapOvr>
  <p:timing>
    <p:tnLst>
      <p:par>
        <p:cTn id="1" dur="indefinite" restart="never" nodeType="tmRoot"/>
      </p:par>
    </p:tnLst>
  </p:timing>
</p:sld>
</file>

<file path=ppt/slides/slide4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80204946"/>
              </p:ext>
            </p:extLst>
          </p:nvPr>
        </p:nvGraphicFramePr>
        <p:xfrm>
          <a:off x="76202" y="1483425"/>
          <a:ext cx="8991599" cy="4467225"/>
        </p:xfrm>
        <a:graphic>
          <a:graphicData uri="http://schemas.openxmlformats.org/drawingml/2006/table">
            <a:tbl>
              <a:tblPr>
                <a:tableStyleId>{5C22544A-7EE6-4342-B048-85BDC9FD1C3A}</a:tableStyleId>
              </a:tblPr>
              <a:tblGrid>
                <a:gridCol w="1654705"/>
                <a:gridCol w="1698093"/>
                <a:gridCol w="1219200"/>
                <a:gridCol w="1524000"/>
                <a:gridCol w="1371600"/>
                <a:gridCol w="1524001"/>
              </a:tblGrid>
              <a:tr h="238125">
                <a:tc gridSpan="6">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3rd NF</a:t>
                      </a: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kumimoji="0" lang="en-IN" sz="1200" b="1" u="none" strike="noStrike" kern="1200" dirty="0" smtClean="0">
                          <a:solidFill>
                            <a:srgbClr val="FFFF00"/>
                          </a:solidFill>
                          <a:effectLst/>
                          <a:latin typeface="Palatino Linotype" panose="02040502050505030304" pitchFamily="18" charset="0"/>
                          <a:ea typeface="+mn-ea"/>
                          <a:cs typeface="+mn-cs"/>
                        </a:rPr>
                        <a:t>STUDENT</a:t>
                      </a:r>
                      <a:endParaRPr kumimoji="0" lang="en-IN" sz="1200" b="1" u="none" strike="noStrike" kern="1200" dirty="0">
                        <a:solidFill>
                          <a:srgbClr val="FFFF00"/>
                        </a:solidFill>
                        <a:effectLst/>
                        <a:latin typeface="Palatino Linotype" panose="02040502050505030304" pitchFamily="18" charset="0"/>
                        <a:ea typeface="+mn-ea"/>
                        <a:cs typeface="+mn-cs"/>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TITLEID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MATERIALSTATUSID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EMAILID</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NATIONALITYID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LINE#2</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ZIP</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UNIVERSITY</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GRADE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6" name="Rectangle 5"/>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3316655"/>
      </p:ext>
    </p:extLst>
  </p:cSld>
  <p:clrMapOvr>
    <a:masterClrMapping/>
  </p:clrMapOvr>
  <p:timing>
    <p:tnLst>
      <p:par>
        <p:cTn id="1" dur="indefinite" restart="never" nodeType="tmRoot"/>
      </p:par>
    </p:tnLst>
  </p:timing>
</p:sld>
</file>

<file path=ppt/slides/slide4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MANAGEMENT</a:t>
            </a:r>
          </a:p>
        </p:txBody>
      </p:sp>
      <p:sp>
        <p:nvSpPr>
          <p:cNvPr id="5" name="Rectangle 4"/>
          <p:cNvSpPr/>
          <p:nvPr/>
        </p:nvSpPr>
        <p:spPr>
          <a:xfrm>
            <a:off x="76200" y="838200"/>
            <a:ext cx="8991600" cy="3416320"/>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TOUR </a:t>
            </a:r>
            <a:r>
              <a:rPr lang="en-IN" b="1" dirty="0">
                <a:latin typeface="Arial" panose="020B0604020202020204" pitchFamily="34" charset="0"/>
                <a:cs typeface="Arial" panose="020B0604020202020204" pitchFamily="34" charset="0"/>
              </a:rPr>
              <a:t>&amp; TRAVEL MANAGEMENT</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lvl="0"/>
            <a:r>
              <a:rPr lang="en-IN" dirty="0">
                <a:latin typeface="Arial" panose="020B0604020202020204" pitchFamily="34" charset="0"/>
                <a:cs typeface="Arial" panose="020B0604020202020204" pitchFamily="34" charset="0"/>
              </a:rPr>
              <a:t>Modules that will be there in the projects are :</a:t>
            </a: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IN" dirty="0" smtClean="0">
                <a:latin typeface="Arial" panose="020B0604020202020204" pitchFamily="34" charset="0"/>
                <a:cs typeface="Arial" panose="020B0604020202020204" pitchFamily="34" charset="0"/>
              </a:rPr>
              <a:t>CUSTOMERS</a:t>
            </a:r>
            <a:endParaRPr lang="en-IN" dirty="0">
              <a:latin typeface="Arial" panose="020B0604020202020204" pitchFamily="34" charset="0"/>
              <a:cs typeface="Arial" panose="020B0604020202020204" pitchFamily="34" charset="0"/>
            </a:endParaRP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TRAVELER</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ADMIN</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VISITOR</a:t>
            </a:r>
          </a:p>
        </p:txBody>
      </p:sp>
    </p:spTree>
    <p:extLst>
      <p:ext uri="{BB962C8B-B14F-4D97-AF65-F5344CB8AC3E}">
        <p14:creationId xmlns:p14="http://schemas.microsoft.com/office/powerpoint/2010/main" val="419252809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1200329"/>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degree, cardinality, domain, and union </a:t>
            </a:r>
            <a:r>
              <a:rPr lang="en-IN" sz="3600" i="1" dirty="0">
                <a:solidFill>
                  <a:srgbClr val="FF9900"/>
                </a:solidFill>
                <a:latin typeface="Arial" pitchFamily="34" charset="0"/>
                <a:cs typeface="Arial" pitchFamily="34" charset="0"/>
              </a:rPr>
              <a:t>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4093428"/>
          </a:xfrm>
          <a:prstGeom prst="rect">
            <a:avLst/>
          </a:prstGeom>
        </p:spPr>
        <p:txBody>
          <a:bodyPr wrap="square">
            <a:spAutoFit/>
          </a:bodyPr>
          <a:lstStyle/>
          <a:p>
            <a:pPr marL="342900" indent="-342900" algn="just">
              <a:buFont typeface="Arial" panose="020B0604020202020204" pitchFamily="34" charset="0"/>
              <a:buChar char="•"/>
            </a:pPr>
            <a:r>
              <a:rPr lang="en-IN" sz="2000" b="1" dirty="0">
                <a:solidFill>
                  <a:srgbClr val="0089A4"/>
                </a:solidFill>
                <a:latin typeface="Gentium Basic"/>
              </a:rPr>
              <a:t>Degree d(R)</a:t>
            </a:r>
            <a:r>
              <a:rPr lang="en-IN" sz="2000" dirty="0">
                <a:solidFill>
                  <a:srgbClr val="0089A4"/>
                </a:solidFill>
                <a:latin typeface="Gentium Basic"/>
              </a:rPr>
              <a:t>:    Total no of attributes/columns present in a relation/table is called degree of the relation and is denoted by d(R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Cardinality |R|</a:t>
            </a:r>
            <a:r>
              <a:rPr lang="en-IN" sz="2000" dirty="0">
                <a:solidFill>
                  <a:srgbClr val="0089A4"/>
                </a:solidFill>
                <a:latin typeface="Gentium Basic"/>
              </a:rPr>
              <a:t>: Total no if tuples present in a relation or Rows present in a table, is called cardinality of a relation and is denoted by |R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Domain</a:t>
            </a:r>
            <a:r>
              <a:rPr lang="en-IN" sz="2000" dirty="0">
                <a:solidFill>
                  <a:srgbClr val="0089A4"/>
                </a:solidFill>
                <a:latin typeface="Gentium Basic"/>
              </a:rPr>
              <a:t>: Total range of accepted values for an attribute of the relation is called the domain of the attribute</a:t>
            </a:r>
            <a:r>
              <a:rPr lang="en-IN" sz="2000" dirty="0" smtClean="0">
                <a:solidFill>
                  <a:srgbClr val="0089A4"/>
                </a:solidFill>
                <a:latin typeface="Gentium Basic"/>
              </a:rPr>
              <a:t>. (Data Type)</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Union Compatibility</a:t>
            </a:r>
            <a:r>
              <a:rPr lang="en-IN" sz="2000" dirty="0">
                <a:solidFill>
                  <a:srgbClr val="0089A4"/>
                </a:solidFill>
                <a:latin typeface="Gentium Basic"/>
              </a:rPr>
              <a:t>: Two relations R and S are set to be Union Compatible to each other if and only if:</a:t>
            </a:r>
          </a:p>
          <a:p>
            <a:pPr marL="914400" lvl="1" indent="-457200" algn="just">
              <a:buFont typeface="+mj-lt"/>
              <a:buAutoNum type="arabicPeriod"/>
            </a:pPr>
            <a:r>
              <a:rPr lang="en-IN" sz="2000" dirty="0">
                <a:solidFill>
                  <a:srgbClr val="0089A4"/>
                </a:solidFill>
                <a:latin typeface="Gentium Basic"/>
              </a:rPr>
              <a:t>They have the same degree d(R).</a:t>
            </a:r>
          </a:p>
          <a:p>
            <a:pPr marL="914400" lvl="1" indent="-457200" algn="just">
              <a:buFont typeface="+mj-lt"/>
              <a:buAutoNum type="arabicPeriod"/>
            </a:pPr>
            <a:r>
              <a:rPr lang="en-IN" sz="2000" dirty="0">
                <a:solidFill>
                  <a:srgbClr val="0089A4"/>
                </a:solidFill>
                <a:latin typeface="Gentium Basic"/>
              </a:rPr>
              <a:t>Domains of the respective attributes should also be same.</a:t>
            </a:r>
            <a:endParaRPr lang="en-IN" sz="2000" b="0" i="0" dirty="0">
              <a:solidFill>
                <a:srgbClr val="0089A4"/>
              </a:solidFill>
              <a:effectLst/>
              <a:latin typeface="Gentium Basic"/>
            </a:endParaRPr>
          </a:p>
        </p:txBody>
      </p:sp>
    </p:spTree>
    <p:extLst>
      <p:ext uri="{BB962C8B-B14F-4D97-AF65-F5344CB8AC3E}">
        <p14:creationId xmlns:p14="http://schemas.microsoft.com/office/powerpoint/2010/main" val="2659976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381000" y="838200"/>
            <a:ext cx="8382000" cy="2031325"/>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Admin</a:t>
            </a:r>
            <a:r>
              <a:rPr lang="en-IN" dirty="0">
                <a:latin typeface="Arial" panose="020B0604020202020204" pitchFamily="34" charset="0"/>
                <a:cs typeface="Arial" panose="020B0604020202020204" pitchFamily="34" charset="0"/>
              </a:rPr>
              <a:t>:- Admin can manage the user and receive package from </a:t>
            </a:r>
            <a:r>
              <a:rPr lang="en-IN" dirty="0" smtClean="0">
                <a:latin typeface="Arial" panose="020B0604020202020204" pitchFamily="34" charset="0"/>
                <a:cs typeface="Arial" panose="020B0604020202020204" pitchFamily="34" charset="0"/>
              </a:rPr>
              <a:t>traveller.</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Traveller</a:t>
            </a:r>
            <a:r>
              <a:rPr lang="en-IN" dirty="0">
                <a:latin typeface="Arial" panose="020B0604020202020204" pitchFamily="34" charset="0"/>
                <a:cs typeface="Arial" panose="020B0604020202020204" pitchFamily="34" charset="0"/>
              </a:rPr>
              <a:t>:- Traveller create the package and give to admin.</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Customer</a:t>
            </a:r>
            <a:r>
              <a:rPr lang="en-IN" dirty="0">
                <a:latin typeface="Arial" panose="020B0604020202020204" pitchFamily="34" charset="0"/>
                <a:cs typeface="Arial" panose="020B0604020202020204" pitchFamily="34" charset="0"/>
              </a:rPr>
              <a:t>:- Customer can view package and booking.</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Visitor</a:t>
            </a:r>
            <a:r>
              <a:rPr lang="en-IN" dirty="0">
                <a:latin typeface="Arial" panose="020B0604020202020204" pitchFamily="34" charset="0"/>
                <a:cs typeface="Arial" panose="020B0604020202020204" pitchFamily="34" charset="0"/>
              </a:rPr>
              <a:t>:- Visitor view side and give feedback.</a:t>
            </a:r>
          </a:p>
        </p:txBody>
      </p:sp>
    </p:spTree>
    <p:extLst>
      <p:ext uri="{BB962C8B-B14F-4D97-AF65-F5344CB8AC3E}">
        <p14:creationId xmlns:p14="http://schemas.microsoft.com/office/powerpoint/2010/main" val="827141591"/>
      </p:ext>
    </p:extLst>
  </p:cSld>
  <p:clrMapOvr>
    <a:masterClrMapping/>
  </p:clrMapOvr>
  <p:timing>
    <p:tnLst>
      <p:par>
        <p:cTn id="1" dur="indefinite" restart="never" nodeType="tmRoot"/>
      </p:par>
    </p:tnLst>
  </p:timing>
</p:sld>
</file>

<file path=ppt/slides/slide4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228600" y="685800"/>
            <a:ext cx="3276600" cy="3277820"/>
          </a:xfrm>
          <a:prstGeom prst="rect">
            <a:avLst/>
          </a:prstGeom>
          <a:solidFill>
            <a:srgbClr val="FFFF00"/>
          </a:solidFill>
        </p:spPr>
        <p:txBody>
          <a:bodyPr wrap="square">
            <a:spAutoFit/>
          </a:bodyPr>
          <a:lstStyle/>
          <a:p>
            <a:pPr marL="342900" indent="-342900">
              <a:buFont typeface="+mj-lt"/>
              <a:buAutoNum type="arabicPeriod"/>
            </a:pPr>
            <a:r>
              <a:rPr lang="en-IN" dirty="0" smtClean="0">
                <a:latin typeface="Arial" panose="020B0604020202020204" pitchFamily="34" charset="0"/>
                <a:cs typeface="Arial" panose="020B0604020202020204" pitchFamily="34" charset="0"/>
              </a:rPr>
              <a:t>CUSTOMER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Search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Payment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6" name="Rectangle 5"/>
          <p:cNvSpPr/>
          <p:nvPr/>
        </p:nvSpPr>
        <p:spPr>
          <a:xfrm>
            <a:off x="4495800" y="685800"/>
            <a:ext cx="4419600" cy="2031325"/>
          </a:xfrm>
          <a:prstGeom prst="rect">
            <a:avLst/>
          </a:prstGeom>
          <a:solidFill>
            <a:srgbClr val="FFFF00"/>
          </a:solidFill>
        </p:spPr>
        <p:txBody>
          <a:bodyPr wrap="square">
            <a:spAutoFit/>
          </a:bodyPr>
          <a:lstStyle/>
          <a:p>
            <a:pPr marL="342900" indent="-342900">
              <a:buFont typeface="+mj-lt"/>
              <a:buAutoNum type="arabicPeriod" startAt="2"/>
            </a:pPr>
            <a:r>
              <a:rPr lang="en-IN" dirty="0" smtClean="0">
                <a:latin typeface="Arial" panose="020B0604020202020204" pitchFamily="34" charset="0"/>
                <a:cs typeface="Arial" panose="020B0604020202020204" pitchFamily="34" charset="0"/>
              </a:rPr>
              <a:t>TRAVELER</a:t>
            </a: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 package cost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Bus (travels)</a:t>
            </a:r>
          </a:p>
        </p:txBody>
      </p:sp>
      <p:sp>
        <p:nvSpPr>
          <p:cNvPr id="7" name="Rectangle 6"/>
          <p:cNvSpPr/>
          <p:nvPr/>
        </p:nvSpPr>
        <p:spPr>
          <a:xfrm>
            <a:off x="228600" y="4114800"/>
            <a:ext cx="3276600" cy="1200329"/>
          </a:xfrm>
          <a:prstGeom prst="rect">
            <a:avLst/>
          </a:prstGeom>
          <a:solidFill>
            <a:srgbClr val="FFFF00"/>
          </a:solidFill>
        </p:spPr>
        <p:txBody>
          <a:bodyPr wrap="square">
            <a:spAutoFit/>
          </a:bodyPr>
          <a:lstStyle/>
          <a:p>
            <a:pPr marL="342900" indent="-342900">
              <a:buFont typeface="+mj-lt"/>
              <a:buAutoNum type="arabicPeriod" startAt="3"/>
            </a:pPr>
            <a:r>
              <a:rPr lang="en-IN" dirty="0" smtClean="0">
                <a:latin typeface="Arial" panose="020B0604020202020204" pitchFamily="34" charset="0"/>
                <a:cs typeface="Arial" panose="020B0604020202020204" pitchFamily="34" charset="0"/>
              </a:rPr>
              <a:t>VISITOR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site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8" name="Rectangle 7"/>
          <p:cNvSpPr/>
          <p:nvPr/>
        </p:nvSpPr>
        <p:spPr>
          <a:xfrm>
            <a:off x="4495800" y="2894380"/>
            <a:ext cx="4419600" cy="3277820"/>
          </a:xfrm>
          <a:prstGeom prst="rect">
            <a:avLst/>
          </a:prstGeom>
          <a:solidFill>
            <a:srgbClr val="FFFF00"/>
          </a:solidFill>
        </p:spPr>
        <p:txBody>
          <a:bodyPr wrap="square">
            <a:spAutoFit/>
          </a:bodyPr>
          <a:lstStyle/>
          <a:p>
            <a:pPr marL="342900" indent="-342900">
              <a:buFont typeface="+mj-lt"/>
              <a:buAutoNum type="arabicPeriod" startAt="4"/>
            </a:pPr>
            <a:r>
              <a:rPr lang="en-IN" dirty="0" smtClean="0">
                <a:latin typeface="Arial" panose="020B0604020202020204" pitchFamily="34" charset="0"/>
                <a:cs typeface="Arial" panose="020B0604020202020204" pitchFamily="34" charset="0"/>
              </a:rPr>
              <a:t>ADMIN</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Registration (Login)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User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Tour-package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Ticket Booking</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Payment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feedback</a:t>
            </a:r>
          </a:p>
        </p:txBody>
      </p:sp>
    </p:spTree>
    <p:extLst>
      <p:ext uri="{BB962C8B-B14F-4D97-AF65-F5344CB8AC3E}">
        <p14:creationId xmlns:p14="http://schemas.microsoft.com/office/powerpoint/2010/main" val="3957138598"/>
      </p:ext>
    </p:extLst>
  </p:cSld>
  <p:clrMapOvr>
    <a:masterClrMapping/>
  </p:clrMapOvr>
  <p:timing>
    <p:tnLst>
      <p:par>
        <p:cTn id="1" dur="indefinite" restart="never" nodeType="tmRoot"/>
      </p:par>
    </p:tnLst>
  </p:timing>
</p:sld>
</file>

<file path=ppt/slides/slide4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671576091"/>
              </p:ext>
            </p:extLst>
          </p:nvPr>
        </p:nvGraphicFramePr>
        <p:xfrm>
          <a:off x="3429000" y="1371600"/>
          <a:ext cx="2210217" cy="5159374"/>
        </p:xfrm>
        <a:graphic>
          <a:graphicData uri="http://schemas.openxmlformats.org/drawingml/2006/table">
            <a:tbl>
              <a:tblPr>
                <a:tableStyleId>{5C22544A-7EE6-4342-B048-85BDC9FD1C3A}</a:tableStyleId>
              </a:tblPr>
              <a:tblGrid>
                <a:gridCol w="2210217"/>
              </a:tblGrid>
              <a:tr h="196406">
                <a:tc>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1st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7856" marR="7856" marT="7856" marB="0" anchor="ctr">
                    <a:solidFill>
                      <a:srgbClr val="FFCC00"/>
                    </a:solidFill>
                  </a:tcPr>
                </a:tc>
              </a:tr>
              <a:tr h="219974">
                <a:tc>
                  <a:txBody>
                    <a:bodyPr/>
                    <a:lstStyle/>
                    <a:p>
                      <a:pPr marL="0" algn="ctr" rtl="0" eaLnBrk="1" fontAlgn="b" latinLnBrk="0" hangingPunct="1"/>
                      <a:r>
                        <a:rPr kumimoji="0" lang="en-IN" sz="1200" b="1" u="none" strike="noStrike" kern="1200" dirty="0">
                          <a:solidFill>
                            <a:srgbClr val="FFFF00"/>
                          </a:solidFill>
                          <a:effectLst/>
                          <a:latin typeface="Palatino Linotype" panose="02040502050505030304" pitchFamily="18" charset="0"/>
                          <a:ea typeface="+mn-ea"/>
                          <a:cs typeface="+mn-cs"/>
                        </a:rPr>
                        <a:t>TOURE</a:t>
                      </a:r>
                      <a:r>
                        <a:rPr kumimoji="0" lang="en-IN" sz="1000" b="0" i="0" u="none" strike="noStrike" kern="1200" dirty="0">
                          <a:solidFill>
                            <a:schemeClr val="bg1"/>
                          </a:solidFill>
                          <a:effectLst/>
                          <a:latin typeface="Palatino Linotype" panose="02040502050505030304" pitchFamily="18" charset="0"/>
                          <a:ea typeface="+mn-ea"/>
                          <a:cs typeface="+mn-cs"/>
                        </a:rPr>
                        <a:t> </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ID (PK)</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NAME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SUBTYPE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CHILDSUBTYPE</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COUNTRY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SPOTS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DURATION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STARTON     (DateTime)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ENDON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COST</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FACILITY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INCLUDED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SCHEDULEDON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PORPOSE (BUSINESS, EXIBATION, MEETING)</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DESCRIPTION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ITINERARY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NOTES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EXTRATOPPING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OURSPECIALITY</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REPORTING AND DROPPING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TRANSPORT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HOTEL</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HIGHLIGHT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POINTS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DETAILS</a:t>
                      </a:r>
                    </a:p>
                  </a:txBody>
                  <a:tcPr marL="7856" marR="7856" marT="7856" marB="0" anchor="b">
                    <a:solidFill>
                      <a:srgbClr val="FFCC00"/>
                    </a:solidFill>
                  </a:tcPr>
                </a:tc>
              </a:tr>
            </a:tbl>
          </a:graphicData>
        </a:graphic>
      </p:graphicFrame>
      <p:sp>
        <p:nvSpPr>
          <p:cNvPr id="10" name="Rectangle 9"/>
          <p:cNvSpPr/>
          <p:nvPr/>
        </p:nvSpPr>
        <p:spPr>
          <a:xfrm>
            <a:off x="2286000" y="572869"/>
            <a:ext cx="4572000" cy="646331"/>
          </a:xfrm>
          <a:prstGeom prst="rect">
            <a:avLst/>
          </a:prstGeom>
        </p:spPr>
        <p:txBody>
          <a:bodyPr>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315527"/>
      </p:ext>
    </p:extLst>
  </p:cSld>
  <p:clrMapOvr>
    <a:masterClrMapping/>
  </p:clrMapOvr>
  <p:timing>
    <p:tnLst>
      <p:par>
        <p:cTn id="1" dur="indefinite" restart="never" nodeType="tmRoot"/>
      </p:par>
    </p:tnLst>
  </p:timing>
</p:sld>
</file>

<file path=ppt/slides/slide4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463278424"/>
              </p:ext>
            </p:extLst>
          </p:nvPr>
        </p:nvGraphicFramePr>
        <p:xfrm>
          <a:off x="152401" y="914400"/>
          <a:ext cx="8839199" cy="5765155"/>
        </p:xfrm>
        <a:graphic>
          <a:graphicData uri="http://schemas.openxmlformats.org/drawingml/2006/table">
            <a:tbl>
              <a:tblPr>
                <a:tableStyleId>{5C22544A-7EE6-4342-B048-85BDC9FD1C3A}</a:tableStyleId>
              </a:tblPr>
              <a:tblGrid>
                <a:gridCol w="1370600"/>
                <a:gridCol w="162612"/>
                <a:gridCol w="2206898"/>
                <a:gridCol w="162612"/>
                <a:gridCol w="1777132"/>
                <a:gridCol w="162612"/>
                <a:gridCol w="2996733"/>
              </a:tblGrid>
              <a:tr h="163019">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2nd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DURATION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STARTON     (DateTime)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ENDON (DateTime)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COST</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 </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DAYWISE</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VALIDFROM</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HEADING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NOTES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EXTRATOPPINGS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VALIDTO</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BREAKFAST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REPORTING</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AND</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LUNCH</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HITEA</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DINNER</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SPECIALITIES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DETAILS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EXTRATOPPING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DESCRIPTION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DETAILS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bl>
          </a:graphicData>
        </a:graphic>
      </p:graphicFrame>
      <p:sp>
        <p:nvSpPr>
          <p:cNvPr id="5" name="Rectangle 4"/>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1035314"/>
      </p:ext>
    </p:extLst>
  </p:cSld>
  <p:clrMapOvr>
    <a:masterClrMapping/>
  </p:clrMapOvr>
  <p:timing>
    <p:tnLst>
      <p:par>
        <p:cTn id="1" dur="indefinite" restart="never" nodeType="tmRoot"/>
      </p:par>
    </p:tnLst>
  </p:timing>
</p:sld>
</file>

<file path=ppt/slides/slide4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224942671"/>
              </p:ext>
            </p:extLst>
          </p:nvPr>
        </p:nvGraphicFramePr>
        <p:xfrm>
          <a:off x="152400" y="930316"/>
          <a:ext cx="8839200" cy="5851484"/>
        </p:xfrm>
        <a:graphic>
          <a:graphicData uri="http://schemas.openxmlformats.org/drawingml/2006/table">
            <a:tbl>
              <a:tblPr>
                <a:tableStyleId>{5C22544A-7EE6-4342-B048-85BDC9FD1C3A}</a:tableStyleId>
              </a:tblPr>
              <a:tblGrid>
                <a:gridCol w="1545156"/>
                <a:gridCol w="159060"/>
                <a:gridCol w="2147310"/>
                <a:gridCol w="159060"/>
                <a:gridCol w="1738302"/>
                <a:gridCol w="159060"/>
                <a:gridCol w="2931252"/>
              </a:tblGrid>
              <a:tr h="82721">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3rd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SUBTYPEID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DURATION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2347">
                <a:tc>
                  <a:txBody>
                    <a:bodyPr/>
                    <a:lstStyle/>
                    <a:p>
                      <a:pPr algn="l" fontAlgn="b"/>
                      <a:r>
                        <a:rPr lang="en-IN" sz="1000" u="none" strike="noStrike">
                          <a:effectLst/>
                        </a:rPr>
                        <a:t>CHILDSUBTYPEID(FK)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SPOTS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ITINERARYID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251702">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STARTON     (DateTime)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ENDON (DateTime)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COST</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NAME</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800" u="none" strike="noStrike">
                          <a:effectLst/>
                        </a:rPr>
                        <a:t> </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97645">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DAYWISE</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COUNTRYID(FK)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HEADING</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NOTES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EXTRATOPPINGS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VALIDFROM</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61348">
                <a:tc>
                  <a:txBody>
                    <a:bodyPr/>
                    <a:lstStyle/>
                    <a:p>
                      <a:pPr algn="l" fontAlgn="b"/>
                      <a:r>
                        <a:rPr lang="en-IN" sz="800" u="none" strike="noStrike">
                          <a:effectLst/>
                        </a:rPr>
                        <a:t>VALIDTO</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800" u="none" strike="noStrike">
                          <a:effectLst/>
                        </a:rPr>
                        <a:t>BREAKFAST</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REPORTING</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AND</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LUNCH</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HITEA</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DINNER</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SPECIALITIES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EXTRATOPPING</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SPOTID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DESCRIPTION</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bl>
          </a:graphicData>
        </a:graphic>
      </p:graphicFrame>
      <p:sp>
        <p:nvSpPr>
          <p:cNvPr id="7" name="Rectangle 6"/>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0687513"/>
      </p:ext>
    </p:extLst>
  </p:cSld>
  <p:clrMapOvr>
    <a:masterClrMapping/>
  </p:clrMapOvr>
  <p:timing>
    <p:tnLst>
      <p:par>
        <p:cTn id="1" dur="indefinite" restart="never" nodeType="tmRoot"/>
      </p:par>
    </p:tnLst>
  </p:timing>
</p:sld>
</file>

<file path=ppt/slides/slide4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0" y="6858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1.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MAX(SAL) FROM EMP WHERE SAL &lt; (SELECT MAX(SAL) FROM EMP);</a:t>
            </a:r>
          </a:p>
        </p:txBody>
      </p:sp>
      <p:sp>
        <p:nvSpPr>
          <p:cNvPr id="6" name="Rectangle 5"/>
          <p:cNvSpPr/>
          <p:nvPr/>
        </p:nvSpPr>
        <p:spPr>
          <a:xfrm>
            <a:off x="0" y="16002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2.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lowest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MIN(SAL) FROM EMP WHERE SAL &gt; (SELECT MIN(SAL) FROM EMP);</a:t>
            </a:r>
          </a:p>
        </p:txBody>
      </p:sp>
      <p:sp>
        <p:nvSpPr>
          <p:cNvPr id="7" name="Rectangle 6"/>
          <p:cNvSpPr/>
          <p:nvPr/>
        </p:nvSpPr>
        <p:spPr>
          <a:xfrm>
            <a:off x="0" y="2514600"/>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3.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 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MAX(SAL) FROM EMP WHERE SAL NOT IN (SELECT MAX(SAL) FROM EMP GROUP BY DEPTNO) GROUP BY DEPTNO;</a:t>
            </a:r>
          </a:p>
        </p:txBody>
      </p:sp>
      <p:sp>
        <p:nvSpPr>
          <p:cNvPr id="8" name="Rectangle 7"/>
          <p:cNvSpPr/>
          <p:nvPr/>
        </p:nvSpPr>
        <p:spPr>
          <a:xfrm>
            <a:off x="0" y="3654309"/>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4.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a:t>
            </a:r>
            <a:r>
              <a:rPr lang="en-IN" sz="2000" b="1" dirty="0">
                <a:latin typeface="Calibri" panose="020F0502020204030204" pitchFamily="34" charset="0"/>
                <a:cs typeface="Calibri" panose="020F0502020204030204" pitchFamily="34" charset="0"/>
              </a:rPr>
              <a:t>lowest salary </a:t>
            </a:r>
            <a:r>
              <a:rPr lang="en-IN" sz="2000" b="1" dirty="0" smtClean="0">
                <a:latin typeface="Calibri" panose="020F0502020204030204" pitchFamily="34" charset="0"/>
                <a:cs typeface="Calibri" panose="020F0502020204030204" pitchFamily="34" charset="0"/>
              </a:rPr>
              <a:t>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MIN(SAL) FROM EMP WHERE SAL NOT IN (SELECT MIN(SAL) FROM EMP GROUP BY DEPTNO) GROUP BY DEPTNO;</a:t>
            </a:r>
          </a:p>
        </p:txBody>
      </p:sp>
      <p:sp>
        <p:nvSpPr>
          <p:cNvPr id="10" name="Rectangle 9"/>
          <p:cNvSpPr/>
          <p:nvPr/>
        </p:nvSpPr>
        <p:spPr>
          <a:xfrm>
            <a:off x="0" y="4808194"/>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5. Serial </a:t>
            </a:r>
            <a:r>
              <a:rPr lang="en-IN" sz="2000" b="1" smtClean="0">
                <a:latin typeface="Calibri" panose="020F0502020204030204" pitchFamily="34" charset="0"/>
                <a:cs typeface="Calibri" panose="020F0502020204030204" pitchFamily="34" charset="0"/>
              </a:rPr>
              <a:t>number jobwise</a:t>
            </a:r>
            <a:r>
              <a:rPr lang="en-IN" sz="2000" smtClean="0">
                <a:latin typeface="Calibri" panose="020F0502020204030204" pitchFamily="34" charset="0"/>
                <a:cs typeface="Calibri" panose="020F0502020204030204" pitchFamily="34" charset="0"/>
              </a:rPr>
              <a:t>.</a:t>
            </a:r>
            <a:endParaRPr lang="en-IN" sz="2000" dirty="0" smtClean="0">
              <a:latin typeface="Calibri" panose="020F0502020204030204" pitchFamily="34" charset="0"/>
              <a:cs typeface="Calibri" panose="020F0502020204030204" pitchFamily="34" charset="0"/>
            </a:endParaRPr>
          </a:p>
          <a:p>
            <a:r>
              <a:rPr lang="en-IN" sz="2000" dirty="0" smtClean="0">
                <a:solidFill>
                  <a:srgbClr val="5F9378"/>
                </a:solidFill>
                <a:latin typeface="Calibri" panose="020F0502020204030204" pitchFamily="34" charset="0"/>
                <a:cs typeface="Calibri" panose="020F0502020204030204" pitchFamily="34" charset="0"/>
              </a:rPr>
              <a:t>SELECT @CNT := CASE WHEN JOB = @JB THEN @CNT + 1 ELSE 1 END R1, @JB := JOB  FROM EMP, (SELECT @CNT :=0, @JB := '') E ORDER BY JOB;</a:t>
            </a:r>
            <a:endParaRPr lang="en-IN" sz="2000" dirty="0">
              <a:solidFill>
                <a:srgbClr val="5F9378"/>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50237353"/>
      </p:ext>
    </p:extLst>
  </p:cSld>
  <p:clrMapOvr>
    <a:masterClrMapping/>
  </p:clrMapOvr>
  <p:timing>
    <p:tnLst>
      <p:par>
        <p:cTn id="1" dur="indefinite" restart="never" nodeType="tmRoot"/>
      </p:par>
    </p:tnLst>
  </p:timing>
</p:sld>
</file>

<file path=ppt/slides/slide4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Interview questions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52400" y="5334000"/>
            <a:ext cx="9144000" cy="646331"/>
          </a:xfrm>
          <a:prstGeom prst="rect">
            <a:avLst/>
          </a:prstGeom>
        </p:spPr>
        <p:txBody>
          <a:bodyPr wrap="square">
            <a:spAutoFit/>
          </a:bodyPr>
          <a:lstStyle/>
          <a:p>
            <a:r>
              <a:rPr lang="en-IN" dirty="0"/>
              <a:t>select count(*), e.* from e group by empno</a:t>
            </a:r>
            <a:r>
              <a:rPr lang="en-IN" dirty="0" smtClean="0"/>
              <a:t>, ename, job, </a:t>
            </a:r>
            <a:r>
              <a:rPr lang="en-IN" dirty="0" err="1" smtClean="0"/>
              <a:t>mgr</a:t>
            </a:r>
            <a:r>
              <a:rPr lang="en-IN" dirty="0" smtClean="0"/>
              <a:t>, hiredate, sal, comm, deptno, bonusid</a:t>
            </a:r>
            <a:r>
              <a:rPr lang="en-IN" dirty="0"/>
              <a:t>, `user name`, pwd;</a:t>
            </a:r>
          </a:p>
        </p:txBody>
      </p:sp>
      <p:sp>
        <p:nvSpPr>
          <p:cNvPr id="2" name="Rectangle 1"/>
          <p:cNvSpPr/>
          <p:nvPr/>
        </p:nvSpPr>
        <p:spPr>
          <a:xfrm>
            <a:off x="228600" y="914400"/>
            <a:ext cx="8686800" cy="3416320"/>
          </a:xfrm>
          <a:prstGeom prst="rect">
            <a:avLst/>
          </a:prstGeom>
        </p:spPr>
        <p:txBody>
          <a:bodyPr wrap="square">
            <a:spAutoFit/>
          </a:bodyPr>
          <a:lstStyle/>
          <a:p>
            <a:pPr marL="285750" indent="-285750">
              <a:buFont typeface="Arial" panose="020B0604020202020204" pitchFamily="34" charset="0"/>
              <a:buChar char="•"/>
            </a:pPr>
            <a:r>
              <a:rPr lang="en-US" dirty="0">
                <a:solidFill>
                  <a:srgbClr val="444444"/>
                </a:solidFill>
                <a:latin typeface="GothamRounded-Book"/>
              </a:rPr>
              <a:t>What is the difference between CHAR and VARCHAR</a:t>
            </a:r>
            <a:r>
              <a:rPr lang="en-US" dirty="0" smtClean="0">
                <a:solidFill>
                  <a:srgbClr val="444444"/>
                </a:solidFill>
                <a:latin typeface="GothamRounded-Book"/>
              </a:rPr>
              <a:t>?</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a:solidFill>
                  <a:srgbClr val="444444"/>
                </a:solidFill>
                <a:latin typeface="GothamRounded-Book"/>
              </a:rPr>
              <a:t>What is the difference </a:t>
            </a:r>
            <a:r>
              <a:rPr lang="en-US" dirty="0" smtClean="0">
                <a:solidFill>
                  <a:srgbClr val="444444"/>
                </a:solidFill>
                <a:latin typeface="GothamRounded-Book"/>
              </a:rPr>
              <a:t>between DELETE, DROP, AND TRUNCATE.</a:t>
            </a:r>
          </a:p>
          <a:p>
            <a:pPr marL="285750" indent="-285750">
              <a:buFont typeface="Arial" panose="020B0604020202020204" pitchFamily="34" charset="0"/>
              <a:buChar char="•"/>
            </a:pPr>
            <a:endParaRPr lang="en-US" dirty="0">
              <a:solidFill>
                <a:srgbClr val="444444"/>
              </a:solidFill>
              <a:latin typeface="GothamRounded-Book"/>
            </a:endParaRPr>
          </a:p>
          <a:p>
            <a:pPr marL="285750" indent="-285750">
              <a:buFont typeface="Arial" panose="020B0604020202020204" pitchFamily="34" charset="0"/>
              <a:buChar char="•"/>
            </a:pPr>
            <a:r>
              <a:rPr lang="en-US" dirty="0"/>
              <a:t>What is the difference between DELETE TABLE and TRUNCATE TABLE commands in MySQL</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What are types of joins in MySQL</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What is the difference between primary key and unique key</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What do you mean my Joins and explain different types of MySQL Joins?</a:t>
            </a:r>
          </a:p>
        </p:txBody>
      </p:sp>
    </p:spTree>
    <p:extLst>
      <p:ext uri="{BB962C8B-B14F-4D97-AF65-F5344CB8AC3E}">
        <p14:creationId xmlns:p14="http://schemas.microsoft.com/office/powerpoint/2010/main" val="4242655406"/>
      </p:ext>
    </p:extLst>
  </p:cSld>
  <p:clrMapOvr>
    <a:masterClrMapping/>
  </p:clrMapOvr>
  <p:timing>
    <p:tnLst>
      <p:par>
        <p:cTn id="1" dur="indefinite" restart="never" nodeType="tmRoot"/>
      </p:par>
    </p:tnLst>
  </p:timing>
</p:sld>
</file>

<file path=ppt/slides/slide4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32657" y="688280"/>
            <a:ext cx="12627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TABLET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161990441"/>
              </p:ext>
            </p:extLst>
          </p:nvPr>
        </p:nvGraphicFramePr>
        <p:xfrm>
          <a:off x="1295400" y="726440"/>
          <a:ext cx="7696200" cy="1483360"/>
        </p:xfrm>
        <a:graphic>
          <a:graphicData uri="http://schemas.openxmlformats.org/drawingml/2006/table">
            <a:tbl>
              <a:tblPr firstRow="1" bandRow="1">
                <a:tableStyleId>{5940675A-B579-460E-94D1-54222C63F5DA}</a:tableStyleId>
              </a:tblPr>
              <a:tblGrid>
                <a:gridCol w="572015"/>
                <a:gridCol w="1637785"/>
                <a:gridCol w="3886200"/>
                <a:gridCol w="16002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a:t>
                      </a:r>
                      <a:endParaRPr lang="en-IN" sz="1600" dirty="0"/>
                    </a:p>
                  </a:txBody>
                  <a:tcPr/>
                </a:tc>
                <a:tc>
                  <a:txBody>
                    <a:bodyPr/>
                    <a:lstStyle/>
                    <a:p>
                      <a:r>
                        <a:rPr kumimoji="0" lang="en-IN" sz="1600" b="0" i="0" kern="1200" dirty="0" smtClean="0">
                          <a:solidFill>
                            <a:schemeClr val="tx1"/>
                          </a:solidFill>
                          <a:effectLst/>
                          <a:latin typeface="+mn-lt"/>
                          <a:ea typeface="+mn-ea"/>
                          <a:cs typeface="+mn-cs"/>
                        </a:rPr>
                        <a:t>CROCIN</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a:t>
                      </a:r>
                      <a:endParaRPr lang="en-IN" sz="1600" dirty="0"/>
                    </a:p>
                  </a:txBody>
                  <a:tcPr/>
                </a:tc>
                <a:tc>
                  <a:txBody>
                    <a:bodyPr/>
                    <a:lstStyle/>
                    <a:p>
                      <a:r>
                        <a:rPr lang="en-IN" sz="1600" dirty="0" smtClean="0"/>
                        <a:t>100mg</a:t>
                      </a:r>
                      <a:endParaRPr lang="en-IN" sz="1600" dirty="0"/>
                    </a:p>
                  </a:txBody>
                  <a:tcPr/>
                </a:tc>
              </a:tr>
              <a:tr h="370840">
                <a:tc>
                  <a:txBody>
                    <a:bodyPr/>
                    <a:lstStyle/>
                    <a:p>
                      <a:r>
                        <a:rPr lang="en-IN" sz="1600" dirty="0" smtClean="0"/>
                        <a:t>2</a:t>
                      </a:r>
                      <a:endParaRPr lang="en-IN" sz="1600" dirty="0"/>
                    </a:p>
                  </a:txBody>
                  <a:tcPr/>
                </a:tc>
                <a:tc>
                  <a:txBody>
                    <a:bodyPr/>
                    <a:lstStyle/>
                    <a:p>
                      <a:r>
                        <a:rPr lang="en-IN" sz="1600" dirty="0" smtClean="0"/>
                        <a:t>COMBIFLAM</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IBUPROFEN</a:t>
                      </a:r>
                      <a:endParaRPr lang="en-IN" sz="1600" b="0" dirty="0"/>
                    </a:p>
                  </a:txBody>
                  <a:tcPr/>
                </a:tc>
                <a:tc>
                  <a:txBody>
                    <a:bodyPr/>
                    <a:lstStyle/>
                    <a:p>
                      <a:r>
                        <a:rPr lang="en-IN" sz="1600" b="0" dirty="0" smtClean="0"/>
                        <a:t>25mg</a:t>
                      </a:r>
                      <a:endParaRPr lang="en-IN" sz="1600" b="0" dirty="0"/>
                    </a:p>
                  </a:txBody>
                  <a:tcPr/>
                </a:tc>
              </a:tr>
              <a:tr h="370840">
                <a:tc>
                  <a:txBody>
                    <a:bodyPr/>
                    <a:lstStyle/>
                    <a:p>
                      <a:r>
                        <a:rPr lang="en-IN" sz="1600" dirty="0" smtClean="0"/>
                        <a:t>3</a:t>
                      </a:r>
                      <a:endParaRPr lang="en-IN" sz="1600" dirty="0"/>
                    </a:p>
                  </a:txBody>
                  <a:tcPr/>
                </a:tc>
                <a:tc>
                  <a:txBody>
                    <a:bodyPr/>
                    <a:lstStyle/>
                    <a:p>
                      <a:r>
                        <a:rPr lang="en-IN" sz="1600" dirty="0" smtClean="0"/>
                        <a:t>DIVON PLUS</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DICLOFENAC</a:t>
                      </a:r>
                      <a:endParaRPr kumimoji="0" lang="en-IN" sz="1600" b="0" i="0" kern="1200" dirty="0">
                        <a:solidFill>
                          <a:schemeClr val="tx1"/>
                        </a:solidFill>
                        <a:effectLst/>
                        <a:latin typeface="+mn-lt"/>
                        <a:ea typeface="+mn-ea"/>
                        <a:cs typeface="+mn-cs"/>
                      </a:endParaRPr>
                    </a:p>
                  </a:txBody>
                  <a:tcPr/>
                </a:tc>
                <a:tc>
                  <a:txBody>
                    <a:bodyPr/>
                    <a:lstStyle/>
                    <a:p>
                      <a:r>
                        <a:rPr kumimoji="0" lang="en-IN" sz="1600" b="0" i="0" kern="1200" dirty="0" smtClean="0">
                          <a:solidFill>
                            <a:schemeClr val="tx1"/>
                          </a:solidFill>
                          <a:effectLst/>
                          <a:latin typeface="+mn-lt"/>
                          <a:ea typeface="+mn-ea"/>
                          <a:cs typeface="+mn-cs"/>
                        </a:rPr>
                        <a:t>30mg</a:t>
                      </a:r>
                      <a:endParaRPr kumimoji="0" lang="en-IN" sz="1600" b="0" i="0" kern="1200" dirty="0">
                        <a:solidFill>
                          <a:schemeClr val="tx1"/>
                        </a:solidFill>
                        <a:effectLst/>
                        <a:latin typeface="+mn-lt"/>
                        <a:ea typeface="+mn-ea"/>
                        <a:cs typeface="+mn-cs"/>
                      </a:endParaRPr>
                    </a:p>
                  </a:txBody>
                  <a:tcPr/>
                </a:tc>
              </a:tr>
            </a:tbl>
          </a:graphicData>
        </a:graphic>
      </p:graphicFrame>
      <p:sp>
        <p:nvSpPr>
          <p:cNvPr id="9" name="Rectangle 8"/>
          <p:cNvSpPr/>
          <p:nvPr/>
        </p:nvSpPr>
        <p:spPr>
          <a:xfrm>
            <a:off x="0" y="2662796"/>
            <a:ext cx="11103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SYRUP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058678089"/>
              </p:ext>
            </p:extLst>
          </p:nvPr>
        </p:nvGraphicFramePr>
        <p:xfrm>
          <a:off x="1295401" y="2547256"/>
          <a:ext cx="7699799" cy="1854200"/>
        </p:xfrm>
        <a:graphic>
          <a:graphicData uri="http://schemas.openxmlformats.org/drawingml/2006/table">
            <a:tbl>
              <a:tblPr firstRow="1" bandRow="1">
                <a:tableStyleId>{5940675A-B579-460E-94D1-54222C63F5DA}</a:tableStyleId>
              </a:tblPr>
              <a:tblGrid>
                <a:gridCol w="571760"/>
                <a:gridCol w="1638039"/>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11</a:t>
                      </a:r>
                      <a:endParaRPr lang="en-IN" sz="1600" dirty="0"/>
                    </a:p>
                  </a:txBody>
                  <a:tcPr/>
                </a:tc>
                <a:tc>
                  <a:txBody>
                    <a:bodyPr/>
                    <a:lstStyle/>
                    <a:p>
                      <a:r>
                        <a:rPr kumimoji="0" lang="en-IN" sz="1600" b="0" i="0" kern="1200" dirty="0" smtClean="0">
                          <a:solidFill>
                            <a:schemeClr val="tx1"/>
                          </a:solidFill>
                          <a:effectLst/>
                          <a:latin typeface="+mn-lt"/>
                          <a:ea typeface="+mn-ea"/>
                          <a:cs typeface="+mn-cs"/>
                        </a:rPr>
                        <a:t>BENADRYL</a:t>
                      </a:r>
                      <a:endParaRPr lang="en-IN" sz="1600" dirty="0"/>
                    </a:p>
                  </a:txBody>
                  <a:tcPr/>
                </a:tc>
                <a:tc>
                  <a:txBody>
                    <a:bodyPr/>
                    <a:lstStyle/>
                    <a:p>
                      <a:r>
                        <a:rPr kumimoji="0" lang="en-IN" sz="1600" b="0" i="0" kern="1200" dirty="0" smtClean="0">
                          <a:solidFill>
                            <a:schemeClr val="tx1"/>
                          </a:solidFill>
                          <a:effectLst/>
                          <a:latin typeface="+mn-lt"/>
                          <a:ea typeface="+mn-ea"/>
                          <a:cs typeface="+mn-cs"/>
                        </a:rPr>
                        <a:t>DIPHENHYDRAMINE</a:t>
                      </a:r>
                      <a:endParaRPr lang="en-IN" sz="1600" dirty="0"/>
                    </a:p>
                  </a:txBody>
                  <a:tcPr/>
                </a:tc>
                <a:tc>
                  <a:txBody>
                    <a:bodyPr/>
                    <a:lstStyle/>
                    <a:p>
                      <a:r>
                        <a:rPr lang="en-IN" sz="1600" dirty="0" smtClean="0"/>
                        <a:t>.7mg</a:t>
                      </a:r>
                      <a:endParaRPr lang="en-IN" sz="1600" dirty="0"/>
                    </a:p>
                  </a:txBody>
                  <a:tcPr/>
                </a:tc>
              </a:tr>
              <a:tr h="370840">
                <a:tc>
                  <a:txBody>
                    <a:bodyPr/>
                    <a:lstStyle/>
                    <a:p>
                      <a:r>
                        <a:rPr lang="en-IN" sz="1600" dirty="0" smtClean="0"/>
                        <a:t>12</a:t>
                      </a:r>
                      <a:endParaRPr lang="en-IN" sz="1600" dirty="0"/>
                    </a:p>
                  </a:txBody>
                  <a:tcPr/>
                </a:tc>
                <a:tc>
                  <a:txBody>
                    <a:bodyPr/>
                    <a:lstStyle/>
                    <a:p>
                      <a:r>
                        <a:rPr lang="en-IN" sz="1600" dirty="0" smtClean="0"/>
                        <a:t>COMBIFLAM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PARACETAMOL, IBUPROFEN</a:t>
                      </a:r>
                      <a:endParaRPr lang="en-IN" sz="1600" b="0" dirty="0" smtClean="0"/>
                    </a:p>
                  </a:txBody>
                  <a:tcPr/>
                </a:tc>
                <a:tc>
                  <a:txBody>
                    <a:bodyPr/>
                    <a:lstStyle/>
                    <a:p>
                      <a:r>
                        <a:rPr lang="en-IN" sz="1600" b="0" dirty="0" smtClean="0"/>
                        <a:t>0.12mg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13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COREX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p>
                  </a:txBody>
                  <a:tcPr/>
                </a:tc>
                <a:tc>
                  <a:txBody>
                    <a:bodyPr/>
                    <a:lstStyle/>
                    <a:p>
                      <a:r>
                        <a:rPr kumimoji="0" lang="en-IN" sz="1600" b="0" i="0" kern="1200" dirty="0" smtClean="0">
                          <a:solidFill>
                            <a:schemeClr val="tx1"/>
                          </a:solidFill>
                          <a:effectLst/>
                          <a:latin typeface="+mn-lt"/>
                          <a:ea typeface="+mn-ea"/>
                          <a:cs typeface="+mn-cs"/>
                        </a:rPr>
                        <a:t>2.3mg</a:t>
                      </a:r>
                      <a:endParaRPr kumimoji="0" lang="en-IN" sz="1600" b="0" i="0" kern="1200" dirty="0">
                        <a:solidFill>
                          <a:schemeClr val="tx1"/>
                        </a:solidFill>
                        <a:effectLst/>
                        <a:latin typeface="+mn-lt"/>
                        <a:ea typeface="+mn-ea"/>
                        <a:cs typeface="+mn-cs"/>
                      </a:endParaRPr>
                    </a:p>
                  </a:txBody>
                  <a:tcPr/>
                </a:tc>
              </a:tr>
              <a:tr h="370840">
                <a:tc>
                  <a:txBody>
                    <a:bodyPr/>
                    <a:lstStyle/>
                    <a:p>
                      <a:r>
                        <a:rPr kumimoji="0" lang="en-IN" sz="1600" b="0" i="0" kern="1200" dirty="0" smtClean="0">
                          <a:solidFill>
                            <a:schemeClr val="tx1"/>
                          </a:solidFill>
                          <a:effectLst/>
                          <a:latin typeface="+mn-lt"/>
                          <a:ea typeface="+mn-ea"/>
                          <a:cs typeface="+mn-cs"/>
                        </a:rPr>
                        <a:t>14</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0.06mg</a:t>
                      </a:r>
                    </a:p>
                  </a:txBody>
                  <a:tcPr/>
                </a:tc>
              </a:tr>
            </a:tbl>
          </a:graphicData>
        </a:graphic>
      </p:graphicFrame>
      <p:sp>
        <p:nvSpPr>
          <p:cNvPr id="11" name="Rectangle 10"/>
          <p:cNvSpPr/>
          <p:nvPr/>
        </p:nvSpPr>
        <p:spPr>
          <a:xfrm>
            <a:off x="0" y="4724400"/>
            <a:ext cx="1447800"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INJECTION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545765642"/>
              </p:ext>
            </p:extLst>
          </p:nvPr>
        </p:nvGraphicFramePr>
        <p:xfrm>
          <a:off x="1295400" y="4724400"/>
          <a:ext cx="7699800" cy="1483360"/>
        </p:xfrm>
        <a:graphic>
          <a:graphicData uri="http://schemas.openxmlformats.org/drawingml/2006/table">
            <a:tbl>
              <a:tblPr firstRow="1" bandRow="1">
                <a:tableStyleId>{5940675A-B579-460E-94D1-54222C63F5DA}</a:tableStyleId>
              </a:tblPr>
              <a:tblGrid>
                <a:gridCol w="572060"/>
                <a:gridCol w="1637740"/>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21</a:t>
                      </a:r>
                      <a:endParaRPr lang="en-IN" sz="1600" dirty="0"/>
                    </a:p>
                  </a:txBody>
                  <a:tcPr/>
                </a:tc>
                <a:tc>
                  <a:txBody>
                    <a:bodyPr/>
                    <a:lstStyle/>
                    <a:p>
                      <a:r>
                        <a:rPr lang="en-IN" sz="1600" dirty="0" smtClean="0"/>
                        <a:t>BRUFEN</a:t>
                      </a:r>
                      <a:endParaRPr lang="en-IN" sz="1600" dirty="0"/>
                    </a:p>
                  </a:txBody>
                  <a:tcPr/>
                </a:tc>
                <a:tc>
                  <a:txBody>
                    <a:bodyPr/>
                    <a:lstStyle/>
                    <a:p>
                      <a:r>
                        <a:rPr kumimoji="0" lang="en-IN" sz="1600" b="0" i="0" kern="1200" dirty="0" smtClean="0">
                          <a:solidFill>
                            <a:schemeClr val="tx1"/>
                          </a:solidFill>
                          <a:effectLst/>
                          <a:latin typeface="+mn-lt"/>
                          <a:ea typeface="+mn-ea"/>
                          <a:cs typeface="+mn-cs"/>
                        </a:rPr>
                        <a:t>IBUPROFEN</a:t>
                      </a:r>
                      <a:endParaRPr lang="en-IN" sz="1600" dirty="0"/>
                    </a:p>
                  </a:txBody>
                  <a:tcPr/>
                </a:tc>
                <a:tc>
                  <a:txBody>
                    <a:bodyPr/>
                    <a:lstStyle/>
                    <a:p>
                      <a:r>
                        <a:rPr lang="en-IN" sz="1600" dirty="0" smtClean="0"/>
                        <a:t>0.10mg</a:t>
                      </a:r>
                      <a:endParaRPr lang="en-IN" sz="1600" dirty="0"/>
                    </a:p>
                  </a:txBody>
                  <a:tcPr/>
                </a:tc>
              </a:tr>
              <a:tr h="370840">
                <a:tc>
                  <a:txBody>
                    <a:bodyPr/>
                    <a:lstStyle/>
                    <a:p>
                      <a:r>
                        <a:rPr lang="en-IN" sz="1600" dirty="0" smtClean="0"/>
                        <a:t>22</a:t>
                      </a:r>
                      <a:endParaRPr lang="en-IN" sz="1600" dirty="0"/>
                    </a:p>
                  </a:txBody>
                  <a:tcPr/>
                </a:tc>
                <a:tc>
                  <a:txBody>
                    <a:bodyPr/>
                    <a:lstStyle/>
                    <a:p>
                      <a:r>
                        <a:rPr lang="en-IN" sz="1600" dirty="0" smtClean="0"/>
                        <a:t>CPM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endParaRPr lang="en-IN" sz="1600" b="0" dirty="0" smtClean="0"/>
                    </a:p>
                  </a:txBody>
                  <a:tcPr/>
                </a:tc>
                <a:tc>
                  <a:txBody>
                    <a:bodyPr/>
                    <a:lstStyle/>
                    <a:p>
                      <a:r>
                        <a:rPr lang="en-IN" sz="1600" b="0" dirty="0" smtClean="0"/>
                        <a:t>0.25mg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23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latin typeface="+mn-lt"/>
                          <a:ea typeface="+mn-ea"/>
                          <a:cs typeface="+mn-cs"/>
                        </a:rPr>
                        <a:t>VOVERAN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r>
                        <a:rPr kumimoji="0" lang="en-IN" sz="1600" b="0" i="0" kern="1200" dirty="0" smtClean="0">
                          <a:solidFill>
                            <a:schemeClr val="tx1"/>
                          </a:solidFill>
                          <a:effectLst/>
                          <a:latin typeface="+mn-lt"/>
                          <a:ea typeface="+mn-ea"/>
                          <a:cs typeface="+mn-cs"/>
                        </a:rPr>
                        <a:t>0.09mg</a:t>
                      </a:r>
                      <a:endParaRPr kumimoji="0" lang="en-IN" sz="1600" b="0" i="0" kern="1200" dirty="0">
                        <a:solidFill>
                          <a:schemeClr val="tx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2508743922"/>
      </p:ext>
    </p:extLst>
  </p:cSld>
  <p:clrMapOvr>
    <a:masterClrMapping/>
  </p:clrMapOvr>
  <p:timing>
    <p:tnLst>
      <p:par>
        <p:cTn id="1" dur="indefinite" restart="never" nodeType="tmRoot"/>
      </p:par>
    </p:tnLst>
  </p:timing>
</p:sld>
</file>

<file path=ppt/slides/slide4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4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447800"/>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52400" y="156627"/>
            <a:ext cx="8610600" cy="1138773"/>
          </a:xfrm>
          <a:prstGeom prst="rect">
            <a:avLst/>
          </a:prstGeom>
        </p:spPr>
        <p:txBody>
          <a:bodyPr wrap="square">
            <a:spAutoFit/>
          </a:bodyPr>
          <a:lstStyle/>
          <a:p>
            <a:pPr algn="ctr"/>
            <a:r>
              <a:rPr lang="en-IN" sz="3400" dirty="0">
                <a:solidFill>
                  <a:srgbClr val="FE1212"/>
                </a:solidFill>
                <a:latin typeface="Segoe Print" panose="02000600000000000000" pitchFamily="2" charset="0"/>
              </a:rPr>
              <a:t>"Live as if you were to die tomorrow.</a:t>
            </a:r>
          </a:p>
          <a:p>
            <a:pPr algn="ctr"/>
            <a:r>
              <a:rPr lang="en-IN" sz="34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domain constraint 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219200"/>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Tree>
    <p:extLst>
      <p:ext uri="{BB962C8B-B14F-4D97-AF65-F5344CB8AC3E}">
        <p14:creationId xmlns:p14="http://schemas.microsoft.com/office/powerpoint/2010/main" val="641206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Picture 47"/>
          <p:cNvPicPr>
            <a:picLocks noChangeAspect="1"/>
          </p:cNvPicPr>
          <p:nvPr/>
        </p:nvPicPr>
        <p:blipFill>
          <a:blip r:embed="rId2"/>
          <a:stretch>
            <a:fillRect/>
          </a:stretch>
        </p:blipFill>
        <p:spPr>
          <a:xfrm>
            <a:off x="24740" y="3604160"/>
            <a:ext cx="8749553" cy="1828800"/>
          </a:xfrm>
          <a:prstGeom prst="rect">
            <a:avLst/>
          </a:prstGeom>
        </p:spPr>
      </p:pic>
      <p:pic>
        <p:nvPicPr>
          <p:cNvPr id="49" name="Picture 4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40" y="381000"/>
            <a:ext cx="8382000" cy="1981200"/>
          </a:xfrm>
          <a:prstGeom prst="rect">
            <a:avLst/>
          </a:prstGeom>
        </p:spPr>
      </p:pic>
    </p:spTree>
    <p:extLst>
      <p:ext uri="{BB962C8B-B14F-4D97-AF65-F5344CB8AC3E}">
        <p14:creationId xmlns:p14="http://schemas.microsoft.com/office/powerpoint/2010/main" val="226263400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US" sz="3600" i="1" dirty="0">
                <a:solidFill>
                  <a:srgbClr val="FF9900"/>
                </a:solidFill>
                <a:latin typeface="Arial" pitchFamily="34" charset="0"/>
                <a:cs typeface="Arial" pitchFamily="34" charset="0"/>
              </a:rPr>
              <a:t>types</a:t>
            </a:r>
            <a:r>
              <a:rPr lang="en-US" sz="3600" dirty="0"/>
              <a:t> </a:t>
            </a:r>
            <a:r>
              <a:rPr lang="en-US" sz="3600" i="1" dirty="0">
                <a:solidFill>
                  <a:srgbClr val="FF9900"/>
                </a:solidFill>
                <a:latin typeface="Arial" pitchFamily="34" charset="0"/>
                <a:cs typeface="Arial" pitchFamily="34" charset="0"/>
              </a:rPr>
              <a:t>of</a:t>
            </a:r>
            <a:r>
              <a:rPr lang="en-US" sz="3600" dirty="0"/>
              <a:t> </a:t>
            </a:r>
            <a:r>
              <a:rPr lang="en-US" sz="3600" i="1" dirty="0">
                <a:solidFill>
                  <a:srgbClr val="FF9900"/>
                </a:solidFill>
                <a:latin typeface="Arial" pitchFamily="34" charset="0"/>
                <a:cs typeface="Arial" pitchFamily="34" charset="0"/>
              </a:rPr>
              <a:t>Keys</a:t>
            </a:r>
            <a:r>
              <a:rPr lang="en-IN" sz="3600" i="1" dirty="0" smtClean="0">
                <a:solidFill>
                  <a:srgbClr val="FF9900"/>
                </a:solidFill>
                <a:latin typeface="Arial" pitchFamily="34" charset="0"/>
                <a:cs typeface="Arial" pitchFamily="34" charset="0"/>
              </a:rPr>
              <a:t>?</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6" name="Rectangle 5"/>
          <p:cNvSpPr/>
          <p:nvPr/>
        </p:nvSpPr>
        <p:spPr>
          <a:xfrm>
            <a:off x="155575" y="1001486"/>
            <a:ext cx="8912225" cy="5078313"/>
          </a:xfrm>
          <a:prstGeom prst="rect">
            <a:avLst/>
          </a:prstGeom>
        </p:spPr>
        <p:txBody>
          <a:bodyPr wrap="square">
            <a:spAutoFit/>
          </a:bodyPr>
          <a:lstStyle/>
          <a:p>
            <a:r>
              <a:rPr lang="en-US" dirty="0" smtClean="0">
                <a:solidFill>
                  <a:srgbClr val="0089A4"/>
                </a:solidFill>
                <a:latin typeface="Gentium Basic"/>
              </a:rPr>
              <a:t>1</a:t>
            </a:r>
            <a:r>
              <a:rPr lang="en-US" b="1" dirty="0">
                <a:solidFill>
                  <a:srgbClr val="0089A4"/>
                </a:solidFill>
                <a:latin typeface="Gentium Basic"/>
              </a:rPr>
              <a:t>. Candidate Key</a:t>
            </a:r>
            <a:r>
              <a:rPr lang="en-US" dirty="0">
                <a:solidFill>
                  <a:srgbClr val="0089A4"/>
                </a:solidFill>
                <a:latin typeface="Gentium Basic"/>
              </a:rPr>
              <a:t>: are individual columns in a table that qualifies for uniqueness of all the rows. Here in Employee table EmployeeID &amp; SSN are Candidate keys.</a:t>
            </a:r>
          </a:p>
          <a:p>
            <a:endParaRPr lang="en-US" dirty="0">
              <a:solidFill>
                <a:srgbClr val="0089A4"/>
              </a:solidFill>
              <a:latin typeface="Gentium Basic"/>
            </a:endParaRPr>
          </a:p>
          <a:p>
            <a:r>
              <a:rPr lang="en-US" dirty="0">
                <a:solidFill>
                  <a:srgbClr val="0089A4"/>
                </a:solidFill>
                <a:latin typeface="Gentium Basic"/>
              </a:rPr>
              <a:t>2. </a:t>
            </a:r>
            <a:r>
              <a:rPr lang="en-US" b="1" dirty="0">
                <a:solidFill>
                  <a:srgbClr val="0089A4"/>
                </a:solidFill>
                <a:latin typeface="Gentium Basic"/>
              </a:rPr>
              <a:t>Primary Key</a:t>
            </a:r>
            <a:r>
              <a:rPr lang="en-US" dirty="0">
                <a:solidFill>
                  <a:srgbClr val="0089A4"/>
                </a:solidFill>
                <a:latin typeface="Gentium Basic"/>
              </a:rPr>
              <a:t>: is the columns you choose to maintain uniqueness in a table. Here in Employee table you can choose either EmployeeID or SSN columns, EmployeeID is preferable choice, as SSN is a secure value.</a:t>
            </a:r>
          </a:p>
          <a:p>
            <a:endParaRPr lang="en-US" dirty="0">
              <a:solidFill>
                <a:srgbClr val="0089A4"/>
              </a:solidFill>
              <a:latin typeface="Gentium Basic"/>
            </a:endParaRPr>
          </a:p>
          <a:p>
            <a:r>
              <a:rPr lang="en-US" dirty="0">
                <a:solidFill>
                  <a:srgbClr val="0089A4"/>
                </a:solidFill>
                <a:latin typeface="Gentium Basic"/>
              </a:rPr>
              <a:t>3. </a:t>
            </a:r>
            <a:r>
              <a:rPr lang="en-US" b="1" dirty="0">
                <a:solidFill>
                  <a:srgbClr val="0089A4"/>
                </a:solidFill>
                <a:latin typeface="Gentium Basic"/>
              </a:rPr>
              <a:t>Alternate Key</a:t>
            </a:r>
            <a:r>
              <a:rPr lang="en-US" dirty="0">
                <a:solidFill>
                  <a:srgbClr val="0089A4"/>
                </a:solidFill>
                <a:latin typeface="Gentium Basic"/>
              </a:rPr>
              <a:t>: Candidate column other the Primary column, like if EmployeeID is PK then SSN would be the Alternate key.</a:t>
            </a:r>
          </a:p>
          <a:p>
            <a:endParaRPr lang="en-US" dirty="0">
              <a:solidFill>
                <a:srgbClr val="0089A4"/>
              </a:solidFill>
              <a:latin typeface="Gentium Basic"/>
            </a:endParaRPr>
          </a:p>
          <a:p>
            <a:r>
              <a:rPr lang="en-US" dirty="0">
                <a:solidFill>
                  <a:srgbClr val="0089A4"/>
                </a:solidFill>
                <a:latin typeface="Gentium Basic"/>
              </a:rPr>
              <a:t>4. </a:t>
            </a:r>
            <a:r>
              <a:rPr lang="en-US" b="1" dirty="0">
                <a:solidFill>
                  <a:srgbClr val="0089A4"/>
                </a:solidFill>
                <a:latin typeface="Gentium Basic"/>
              </a:rPr>
              <a:t>Super Key</a:t>
            </a:r>
            <a:r>
              <a:rPr lang="en-US" dirty="0">
                <a:solidFill>
                  <a:srgbClr val="0089A4"/>
                </a:solidFill>
                <a:latin typeface="Gentium Basic"/>
              </a:rPr>
              <a:t>: If you add any other column/attribute to a Primary Key then it become a super key, like EmployeeID + FullName is a Super Key.</a:t>
            </a:r>
          </a:p>
          <a:p>
            <a:endParaRPr lang="en-US" dirty="0">
              <a:solidFill>
                <a:srgbClr val="0089A4"/>
              </a:solidFill>
              <a:latin typeface="Gentium Basic"/>
            </a:endParaRPr>
          </a:p>
          <a:p>
            <a:r>
              <a:rPr lang="en-US" dirty="0">
                <a:solidFill>
                  <a:srgbClr val="0089A4"/>
                </a:solidFill>
                <a:latin typeface="Gentium Basic"/>
              </a:rPr>
              <a:t>5. </a:t>
            </a:r>
            <a:r>
              <a:rPr lang="en-US" b="1" dirty="0">
                <a:solidFill>
                  <a:srgbClr val="0089A4"/>
                </a:solidFill>
                <a:latin typeface="Gentium Basic"/>
              </a:rPr>
              <a:t>Composite Key</a:t>
            </a:r>
            <a:r>
              <a:rPr lang="en-US" dirty="0">
                <a:solidFill>
                  <a:srgbClr val="0089A4"/>
                </a:solidFill>
                <a:latin typeface="Gentium Basic"/>
              </a:rPr>
              <a:t>: If a table do not have any single column that qualifies for a Candidate key, then you have to select 2 or more columns to make a row unique. Like if there is no EmployeeID or SSN columns, then you can make FullName + DateOfBirth as Composite primary Key. But still there can be a narrow chance of duplicate row.</a:t>
            </a:r>
          </a:p>
        </p:txBody>
      </p:sp>
      <p:sp>
        <p:nvSpPr>
          <p:cNvPr id="7" name="Rectangle 6"/>
          <p:cNvSpPr/>
          <p:nvPr/>
        </p:nvSpPr>
        <p:spPr>
          <a:xfrm>
            <a:off x="76200" y="133290"/>
            <a:ext cx="6781800" cy="400110"/>
          </a:xfrm>
          <a:prstGeom prst="rect">
            <a:avLst/>
          </a:prstGeom>
        </p:spPr>
        <p:txBody>
          <a:bodyPr wrap="square">
            <a:spAutoFit/>
          </a:bodyPr>
          <a:lstStyle/>
          <a:p>
            <a:r>
              <a:rPr lang="en-US" sz="2000" dirty="0">
                <a:solidFill>
                  <a:schemeClr val="accent4">
                    <a:lumMod val="50000"/>
                  </a:schemeClr>
                </a:solidFill>
                <a:latin typeface="Gentium Basic"/>
              </a:rPr>
              <a:t>Employee (</a:t>
            </a:r>
            <a:r>
              <a:rPr lang="en-US" sz="2000" dirty="0" smtClean="0">
                <a:solidFill>
                  <a:schemeClr val="accent4">
                    <a:lumMod val="50000"/>
                  </a:schemeClr>
                </a:solidFill>
                <a:latin typeface="Gentium Basic"/>
              </a:rPr>
              <a:t>EmployeeID</a:t>
            </a:r>
            <a:r>
              <a:rPr lang="en-US" sz="2000" dirty="0">
                <a:solidFill>
                  <a:schemeClr val="accent4">
                    <a:lumMod val="50000"/>
                  </a:schemeClr>
                </a:solidFill>
                <a:latin typeface="Gentium Basic"/>
              </a:rPr>
              <a:t>, FullName, SSN, </a:t>
            </a:r>
            <a:r>
              <a:rPr lang="en-US" sz="2000" dirty="0" smtClean="0">
                <a:solidFill>
                  <a:schemeClr val="accent4">
                    <a:lumMod val="50000"/>
                  </a:schemeClr>
                </a:solidFill>
                <a:latin typeface="Gentium Basic"/>
              </a:rPr>
              <a:t>DateOfBirth)</a:t>
            </a:r>
            <a:endParaRPr lang="en-US" dirty="0">
              <a:solidFill>
                <a:schemeClr val="accent4">
                  <a:lumMod val="50000"/>
                </a:schemeClr>
              </a:solidFill>
              <a:latin typeface="Gentium Basic"/>
            </a:endParaRPr>
          </a:p>
        </p:txBody>
      </p:sp>
    </p:spTree>
    <p:extLst>
      <p:ext uri="{BB962C8B-B14F-4D97-AF65-F5344CB8AC3E}">
        <p14:creationId xmlns:p14="http://schemas.microsoft.com/office/powerpoint/2010/main" val="10658373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895600" y="304800"/>
            <a:ext cx="6172200" cy="1169551"/>
          </a:xfrm>
          <a:prstGeom prst="rect">
            <a:avLst/>
          </a:prstGeom>
        </p:spPr>
        <p:txBody>
          <a:bodyPr wrap="square">
            <a:spAutoFit/>
          </a:bodyPr>
          <a:lstStyle/>
          <a:p>
            <a:pPr lvl="0" algn="r">
              <a:spcBef>
                <a:spcPct val="0"/>
              </a:spcBef>
              <a:defRPr/>
            </a:pPr>
            <a:r>
              <a:rPr lang="en-IN" sz="3500" b="1" i="1" dirty="0" smtClean="0">
                <a:solidFill>
                  <a:srgbClr val="FF9900"/>
                </a:solidFill>
                <a:latin typeface="Arial" pitchFamily="34" charset="0"/>
                <a:cs typeface="Arial" pitchFamily="34" charset="0"/>
              </a:rPr>
              <a:t>A domain constraint and </a:t>
            </a:r>
            <a:r>
              <a:rPr lang="en-IN" sz="3500" b="1" i="1" dirty="0">
                <a:solidFill>
                  <a:srgbClr val="FF9900"/>
                </a:solidFill>
                <a:latin typeface="Arial" pitchFamily="34" charset="0"/>
                <a:cs typeface="Arial" pitchFamily="34" charset="0"/>
              </a:rPr>
              <a:t>data integrity?</a:t>
            </a:r>
            <a:endParaRPr lang="en-US" sz="35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
        <p:nvSpPr>
          <p:cNvPr id="4" name="Rectangle 3"/>
          <p:cNvSpPr/>
          <p:nvPr/>
        </p:nvSpPr>
        <p:spPr>
          <a:xfrm>
            <a:off x="152400" y="2819400"/>
            <a:ext cx="8839200" cy="1015663"/>
          </a:xfrm>
          <a:prstGeom prst="rect">
            <a:avLst/>
          </a:prstGeom>
        </p:spPr>
        <p:txBody>
          <a:bodyPr wrap="square">
            <a:spAutoFit/>
          </a:bodyPr>
          <a:lstStyle/>
          <a:p>
            <a:r>
              <a:rPr lang="en-IN" sz="2000" b="1" dirty="0">
                <a:solidFill>
                  <a:srgbClr val="0089A4"/>
                </a:solidFill>
                <a:latin typeface="Gentium Basic"/>
              </a:rPr>
              <a:t>Data</a:t>
            </a:r>
            <a:r>
              <a:rPr lang="en-IN" sz="2000" dirty="0">
                <a:solidFill>
                  <a:srgbClr val="0089A4"/>
                </a:solidFill>
                <a:latin typeface="Gentium Basic"/>
              </a:rPr>
              <a:t> </a:t>
            </a:r>
            <a:r>
              <a:rPr lang="en-IN" sz="2000" b="1" dirty="0">
                <a:solidFill>
                  <a:srgbClr val="0089A4"/>
                </a:solidFill>
                <a:latin typeface="Gentium Basic"/>
              </a:rPr>
              <a:t>integrity</a:t>
            </a:r>
            <a:r>
              <a:rPr lang="en-IN" sz="2000" dirty="0">
                <a:solidFill>
                  <a:srgbClr val="0089A4"/>
                </a:solidFill>
                <a:latin typeface="Gentium Basic"/>
              </a:rPr>
              <a:t> refers to the validity of data, meaning data is consistent and correct</a:t>
            </a:r>
            <a:r>
              <a:rPr lang="en-IN" sz="2000" dirty="0" smtClean="0"/>
              <a:t>. </a:t>
            </a:r>
            <a:r>
              <a:rPr lang="en-IN" sz="2000" dirty="0">
                <a:solidFill>
                  <a:srgbClr val="0089A4"/>
                </a:solidFill>
                <a:latin typeface="Gentium Basic"/>
              </a:rPr>
              <a:t>Data integrity is normally enforced in a database </a:t>
            </a:r>
            <a:r>
              <a:rPr lang="en-IN" sz="2000" dirty="0" smtClean="0">
                <a:solidFill>
                  <a:srgbClr val="0089A4"/>
                </a:solidFill>
                <a:latin typeface="Gentium Basic"/>
              </a:rPr>
              <a:t>by </a:t>
            </a:r>
            <a:r>
              <a:rPr lang="en-IN" sz="2000" dirty="0">
                <a:solidFill>
                  <a:srgbClr val="0089A4"/>
                </a:solidFill>
                <a:latin typeface="Gentium Basic"/>
              </a:rPr>
              <a:t>a series of integrity constraints or rules. </a:t>
            </a:r>
          </a:p>
        </p:txBody>
      </p:sp>
      <p:sp>
        <p:nvSpPr>
          <p:cNvPr id="6" name="Rectangle 5"/>
          <p:cNvSpPr/>
          <p:nvPr/>
        </p:nvSpPr>
        <p:spPr>
          <a:xfrm>
            <a:off x="266700" y="4705224"/>
            <a:ext cx="8610600" cy="1477328"/>
          </a:xfrm>
          <a:prstGeom prst="rect">
            <a:avLst/>
          </a:prstGeom>
        </p:spPr>
        <p:txBody>
          <a:bodyPr wrap="square">
            <a:spAutoFit/>
          </a:bodyPr>
          <a:lstStyle/>
          <a:p>
            <a:pPr>
              <a:lnSpc>
                <a:spcPct val="150000"/>
              </a:lnSpc>
            </a:pPr>
            <a:r>
              <a:rPr lang="en-IN" sz="2000" b="1" i="1" dirty="0">
                <a:solidFill>
                  <a:srgbClr val="006C86"/>
                </a:solidFill>
              </a:rPr>
              <a:t>Entity</a:t>
            </a:r>
            <a:r>
              <a:rPr lang="en-IN" sz="2000" dirty="0">
                <a:solidFill>
                  <a:srgbClr val="006C86"/>
                </a:solidFill>
              </a:rPr>
              <a:t> </a:t>
            </a:r>
            <a:r>
              <a:rPr lang="en-IN" sz="2000" b="1" i="1" dirty="0">
                <a:solidFill>
                  <a:srgbClr val="006C86"/>
                </a:solidFill>
              </a:rPr>
              <a:t>integrity</a:t>
            </a:r>
            <a:r>
              <a:rPr lang="en-IN" sz="2000" dirty="0">
                <a:solidFill>
                  <a:srgbClr val="006C86"/>
                </a:solidFill>
              </a:rPr>
              <a:t> concerns the concept of a primary key.</a:t>
            </a:r>
          </a:p>
          <a:p>
            <a:pPr>
              <a:lnSpc>
                <a:spcPct val="150000"/>
              </a:lnSpc>
            </a:pPr>
            <a:r>
              <a:rPr lang="en-IN" sz="2000" b="1" i="1" dirty="0" smtClean="0">
                <a:solidFill>
                  <a:srgbClr val="006C86"/>
                </a:solidFill>
              </a:rPr>
              <a:t>Referential</a:t>
            </a:r>
            <a:r>
              <a:rPr lang="en-IN" sz="2000" dirty="0" smtClean="0">
                <a:solidFill>
                  <a:srgbClr val="006C86"/>
                </a:solidFill>
              </a:rPr>
              <a:t> </a:t>
            </a:r>
            <a:r>
              <a:rPr lang="en-IN" sz="2000" b="1" i="1" dirty="0">
                <a:solidFill>
                  <a:srgbClr val="006C86"/>
                </a:solidFill>
              </a:rPr>
              <a:t>integrity</a:t>
            </a:r>
            <a:r>
              <a:rPr lang="en-IN" sz="2000" dirty="0">
                <a:solidFill>
                  <a:srgbClr val="006C86"/>
                </a:solidFill>
              </a:rPr>
              <a:t> concerns the concept of a foreign key.</a:t>
            </a:r>
          </a:p>
          <a:p>
            <a:pPr>
              <a:lnSpc>
                <a:spcPct val="150000"/>
              </a:lnSpc>
            </a:pPr>
            <a:r>
              <a:rPr lang="en-IN" sz="2000" b="1" i="1" dirty="0" smtClean="0">
                <a:solidFill>
                  <a:srgbClr val="006C86"/>
                </a:solidFill>
              </a:rPr>
              <a:t>Domain</a:t>
            </a:r>
            <a:r>
              <a:rPr lang="en-IN" sz="2000" i="1" dirty="0" smtClean="0">
                <a:solidFill>
                  <a:srgbClr val="006C86"/>
                </a:solidFill>
              </a:rPr>
              <a:t> </a:t>
            </a:r>
            <a:r>
              <a:rPr lang="en-IN" sz="2000" b="1" i="1" dirty="0" smtClean="0">
                <a:solidFill>
                  <a:srgbClr val="006C86"/>
                </a:solidFill>
              </a:rPr>
              <a:t>integrity</a:t>
            </a:r>
            <a:r>
              <a:rPr lang="en-IN" sz="2000" i="1" dirty="0" smtClean="0">
                <a:solidFill>
                  <a:srgbClr val="006C86"/>
                </a:solidFill>
              </a:rPr>
              <a:t> </a:t>
            </a:r>
            <a:r>
              <a:rPr lang="en-IN" sz="2000" dirty="0" smtClean="0">
                <a:solidFill>
                  <a:srgbClr val="006C86"/>
                </a:solidFill>
              </a:rPr>
              <a:t>A </a:t>
            </a:r>
            <a:r>
              <a:rPr lang="en-IN" sz="2000" dirty="0">
                <a:solidFill>
                  <a:srgbClr val="006C86"/>
                </a:solidFill>
              </a:rPr>
              <a:t>domain is a set of values of the same type.</a:t>
            </a:r>
          </a:p>
        </p:txBody>
      </p:sp>
      <p:sp>
        <p:nvSpPr>
          <p:cNvPr id="7" name="Rectangle 6"/>
          <p:cNvSpPr/>
          <p:nvPr/>
        </p:nvSpPr>
        <p:spPr>
          <a:xfrm>
            <a:off x="152400" y="4058893"/>
            <a:ext cx="7924800" cy="707886"/>
          </a:xfrm>
          <a:prstGeom prst="rect">
            <a:avLst/>
          </a:prstGeom>
        </p:spPr>
        <p:txBody>
          <a:bodyPr wrap="square">
            <a:spAutoFit/>
          </a:bodyPr>
          <a:lstStyle/>
          <a:p>
            <a:r>
              <a:rPr lang="en-IN" sz="2000" dirty="0">
                <a:solidFill>
                  <a:srgbClr val="0089A4"/>
                </a:solidFill>
                <a:latin typeface="Gentium Basic"/>
              </a:rPr>
              <a:t>Three types of integrity </a:t>
            </a:r>
            <a:r>
              <a:rPr lang="en-IN" sz="2000" dirty="0" smtClean="0">
                <a:solidFill>
                  <a:srgbClr val="0089A4"/>
                </a:solidFill>
                <a:latin typeface="Gentium Basic"/>
              </a:rPr>
              <a:t>constraints: </a:t>
            </a:r>
            <a:r>
              <a:rPr lang="en-IN" sz="2000" b="1" i="1" dirty="0">
                <a:solidFill>
                  <a:srgbClr val="0089A4"/>
                </a:solidFill>
                <a:latin typeface="Gentium Basic"/>
              </a:rPr>
              <a:t>entity integrity, referential integrity and domain integrity</a:t>
            </a:r>
            <a:r>
              <a:rPr lang="en-IN" sz="2000" dirty="0">
                <a:solidFill>
                  <a:srgbClr val="0089A4"/>
                </a:solidFill>
                <a:latin typeface="Gentium Basic"/>
              </a:rPr>
              <a:t>:</a:t>
            </a:r>
            <a:endParaRPr lang="en-IN" sz="2000" dirty="0"/>
          </a:p>
        </p:txBody>
      </p:sp>
      <p:sp>
        <p:nvSpPr>
          <p:cNvPr id="8" name="Rectangle 7"/>
          <p:cNvSpPr/>
          <p:nvPr/>
        </p:nvSpPr>
        <p:spPr>
          <a:xfrm>
            <a:off x="0" y="7937"/>
            <a:ext cx="5638800" cy="830997"/>
          </a:xfrm>
          <a:prstGeom prst="rect">
            <a:avLst/>
          </a:prstGeom>
        </p:spPr>
        <p:txBody>
          <a:bodyPr wrap="square">
            <a:spAutoFit/>
          </a:bodyPr>
          <a:lstStyle/>
          <a:p>
            <a:r>
              <a:rPr lang="en-IN" sz="2400" dirty="0">
                <a:solidFill>
                  <a:srgbClr val="C74C49"/>
                </a:solidFill>
              </a:rPr>
              <a:t>Data integrity refers to the correctness and completeness of </a:t>
            </a:r>
            <a:r>
              <a:rPr lang="en-IN" sz="2400" dirty="0" smtClean="0">
                <a:solidFill>
                  <a:srgbClr val="C74C49"/>
                </a:solidFill>
              </a:rPr>
              <a:t>data.</a:t>
            </a:r>
            <a:endParaRPr lang="en-IN" sz="2400" dirty="0">
              <a:solidFill>
                <a:srgbClr val="C74C49"/>
              </a:solidFill>
            </a:endParaRPr>
          </a:p>
        </p:txBody>
      </p:sp>
    </p:spTree>
    <p:extLst>
      <p:ext uri="{BB962C8B-B14F-4D97-AF65-F5344CB8AC3E}">
        <p14:creationId xmlns:p14="http://schemas.microsoft.com/office/powerpoint/2010/main" val="647665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431654309"/>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WHERE Clause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SELECT … expressions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GROUP BY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HAVING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Row Limiting Clause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User-Defined Variables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Rownum</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Prepared SQL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SELECT ... INTO</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SELECT ... INTO var_list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SELECT ... INTO OUTFILE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SELECT ... INTO DUMPFILE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6963754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Common relationships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3946849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Binary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133600"/>
            <a:ext cx="8599714" cy="677108"/>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binary</a:t>
            </a:r>
            <a:r>
              <a:rPr lang="en-IN" sz="2000" b="1" dirty="0">
                <a:solidFill>
                  <a:schemeClr val="bg2">
                    <a:lumMod val="75000"/>
                  </a:schemeClr>
                </a:solidFill>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dirty="0">
                <a:solidFill>
                  <a:schemeClr val="bg2">
                    <a:lumMod val="75000"/>
                  </a:schemeClr>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two entities participate and is the most common </a:t>
            </a:r>
            <a:r>
              <a:rPr lang="en-IN" dirty="0" smtClean="0">
                <a:latin typeface="Arial" panose="020B0604020202020204" pitchFamily="34" charset="0"/>
                <a:cs typeface="Arial" panose="020B0604020202020204" pitchFamily="34" charset="0"/>
              </a:rPr>
              <a:t>relationship.</a:t>
            </a:r>
            <a:endParaRPr lang="en-IN" dirty="0">
              <a:latin typeface="Arial" panose="020B0604020202020204" pitchFamily="34" charset="0"/>
              <a:cs typeface="Arial" panose="020B0604020202020204" pitchFamily="34" charset="0"/>
            </a:endParaRPr>
          </a:p>
        </p:txBody>
      </p:sp>
      <p:pic>
        <p:nvPicPr>
          <p:cNvPr id="1028" name="Picture 4" descr="Bi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535907"/>
            <a:ext cx="6384132" cy="10668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45027005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Unary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142292"/>
            <a:ext cx="8599714" cy="677108"/>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unary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both participants in the relationship are the same entity.</a:t>
            </a:r>
          </a:p>
        </p:txBody>
      </p:sp>
      <p:pic>
        <p:nvPicPr>
          <p:cNvPr id="3074" name="Picture 2" descr="U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039308"/>
            <a:ext cx="2439208" cy="211613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67463021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Ternary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133600"/>
            <a:ext cx="8599714" cy="40011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ternary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three entities participate in the relationship.</a:t>
            </a:r>
          </a:p>
        </p:txBody>
      </p:sp>
      <p:pic>
        <p:nvPicPr>
          <p:cNvPr id="2050" name="Picture 2" descr="Ter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074313"/>
            <a:ext cx="5669006" cy="25146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83072447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1"/>
          <p:cNvSpPr>
            <a:spLocks noChangeArrowheads="1"/>
          </p:cNvSpPr>
          <p:nvPr/>
        </p:nvSpPr>
        <p:spPr bwMode="auto">
          <a:xfrm>
            <a:off x="175612" y="2438966"/>
            <a:ext cx="8610600" cy="224676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800" dirty="0" smtClean="0">
                <a:latin typeface="Arial" pitchFamily="34" charset="0"/>
                <a:cs typeface="Arial" pitchFamily="34" charset="0"/>
              </a:rPr>
              <a:t>one-to-one (1:1)</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one-to-many (1:M)</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many-to-many (M:N)</a:t>
            </a:r>
            <a:endParaRPr lang="en-US" sz="2800" dirty="0">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a:stretch>
            <a:fillRect/>
          </a:stretch>
        </p:blipFill>
        <p:spPr>
          <a:xfrm>
            <a:off x="4267200" y="2166089"/>
            <a:ext cx="1857375" cy="790575"/>
          </a:xfrm>
          <a:prstGeom prst="rect">
            <a:avLst/>
          </a:prstGeom>
        </p:spPr>
      </p:pic>
      <p:pic>
        <p:nvPicPr>
          <p:cNvPr id="8" name="Picture 7" descr="many_to_many_entity_relationship_diagram.jpg"/>
          <p:cNvPicPr>
            <a:picLocks noChangeAspect="1"/>
          </p:cNvPicPr>
          <p:nvPr/>
        </p:nvPicPr>
        <p:blipFill>
          <a:blip r:embed="rId3"/>
          <a:stretch>
            <a:fillRect/>
          </a:stretch>
        </p:blipFill>
        <p:spPr>
          <a:xfrm>
            <a:off x="4480912" y="4620421"/>
            <a:ext cx="2314575" cy="1457325"/>
          </a:xfrm>
          <a:prstGeom prst="rect">
            <a:avLst/>
          </a:prstGeom>
        </p:spPr>
      </p:pic>
      <p:pic>
        <p:nvPicPr>
          <p:cNvPr id="9" name="Picture 8" descr="one_to_many_entity_relationship_diagram.jpg"/>
          <p:cNvPicPr>
            <a:picLocks noChangeAspect="1"/>
          </p:cNvPicPr>
          <p:nvPr/>
        </p:nvPicPr>
        <p:blipFill>
          <a:blip r:embed="rId4"/>
          <a:stretch>
            <a:fillRect/>
          </a:stretch>
        </p:blipFill>
        <p:spPr>
          <a:xfrm>
            <a:off x="4405312" y="2995047"/>
            <a:ext cx="2828925" cy="1333500"/>
          </a:xfrm>
          <a:prstGeom prst="rect">
            <a:avLst/>
          </a:prstGeom>
        </p:spPr>
      </p:pic>
      <p:sp>
        <p:nvSpPr>
          <p:cNvPr id="4" name="Rectangle 3"/>
          <p:cNvSpPr/>
          <p:nvPr/>
        </p:nvSpPr>
        <p:spPr>
          <a:xfrm>
            <a:off x="72492" y="1174531"/>
            <a:ext cx="5509842" cy="461665"/>
          </a:xfrm>
          <a:prstGeom prst="rect">
            <a:avLst/>
          </a:prstGeom>
        </p:spPr>
        <p:txBody>
          <a:bodyPr wrap="none">
            <a:spAutoFit/>
          </a:bodyPr>
          <a:lstStyle/>
          <a:p>
            <a:r>
              <a:rPr lang="en-IN" sz="2400" dirty="0">
                <a:latin typeface="Arial" panose="020B0604020202020204" pitchFamily="34" charset="0"/>
                <a:cs typeface="Arial" panose="020B0604020202020204" pitchFamily="34" charset="0"/>
              </a:rPr>
              <a:t>There are three degrees of relationship</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spTree>
    <p:extLst>
      <p:ext uri="{BB962C8B-B14F-4D97-AF65-F5344CB8AC3E}">
        <p14:creationId xmlns:p14="http://schemas.microsoft.com/office/powerpoint/2010/main" val="289837623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pic>
        <p:nvPicPr>
          <p:cNvPr id="1038" name="Picture 14" descr="https://d2slcw3kip6qmk.cloudfront.net/marketing/pages/chart/erd-symbols/ERD-No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531" y="1143000"/>
            <a:ext cx="8796026" cy="5015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50163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Sample Database Sche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
            <a:ext cx="8458200" cy="608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38747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30" y="841060"/>
            <a:ext cx="8816269" cy="5516327"/>
          </a:xfrm>
          <a:prstGeom prst="rect">
            <a:avLst/>
          </a:prstGeom>
        </p:spPr>
      </p:pic>
    </p:spTree>
    <p:extLst>
      <p:ext uri="{BB962C8B-B14F-4D97-AF65-F5344CB8AC3E}">
        <p14:creationId xmlns:p14="http://schemas.microsoft.com/office/powerpoint/2010/main" val="167128863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employee can manage only one department, and each department can be managed by one employee only.</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o</a:t>
            </a:r>
            <a:r>
              <a:rPr lang="en-US" sz="4000" b="1" i="1" dirty="0" smtClean="0">
                <a:solidFill>
                  <a:srgbClr val="FFFF00"/>
                </a:solidFill>
                <a:latin typeface="Arial" pitchFamily="34" charset="0"/>
                <a:cs typeface="Arial" pitchFamily="34" charset="0"/>
              </a:rPr>
              <a:t>ne to one Relationships</a:t>
            </a:r>
            <a:endParaRPr lang="en-US" sz="4000" b="1" i="1" dirty="0">
              <a:solidFill>
                <a:srgbClr val="FFFF00"/>
              </a:solidFill>
              <a:latin typeface="Arial" pitchFamily="34" charset="0"/>
              <a:cs typeface="Arial" pitchFamily="34" charset="0"/>
            </a:endParaRPr>
          </a:p>
        </p:txBody>
      </p:sp>
      <p:pic>
        <p:nvPicPr>
          <p:cNvPr id="1026" name="Picture 2" descr="Chen ERD notation - One-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8114" y="3777343"/>
            <a:ext cx="1614870" cy="219891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3297692" y="4920343"/>
            <a:ext cx="1097533"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457432" y="3772908"/>
            <a:ext cx="2534168"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passportID</a:t>
            </a:r>
          </a:p>
          <a:p>
            <a:pPr>
              <a:lnSpc>
                <a:spcPct val="107000"/>
              </a:lnSpc>
              <a:spcAft>
                <a:spcPts val="0"/>
              </a:spcAft>
            </a:pPr>
            <a:r>
              <a:rPr lang="en-IN" b="1" dirty="0">
                <a:latin typeface="Calibri" panose="020F0502020204030204" pitchFamily="34" charset="0"/>
                <a:ea typeface="Calibri" panose="020F0502020204030204" pitchFamily="34" charset="0"/>
                <a:cs typeface="Calibri" panose="020F0502020204030204" pitchFamily="34" charset="0"/>
              </a:rPr>
              <a:t>personID </a:t>
            </a:r>
            <a:r>
              <a:rPr lang="en-IN" b="1" dirty="0" smtClean="0">
                <a:latin typeface="Calibri" panose="020F0502020204030204" pitchFamily="34" charset="0"/>
                <a:ea typeface="Calibri" panose="020F0502020204030204" pitchFamily="34" charset="0"/>
                <a:cs typeface="Calibri" panose="020F0502020204030204" pitchFamily="34" charset="0"/>
              </a:rPr>
              <a:t>(not null, unique, and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passportNumber issueDate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expireDate</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690944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24000" y="3777343"/>
            <a:ext cx="5257800" cy="2286000"/>
            <a:chOff x="1524000" y="3777343"/>
            <a:chExt cx="5257800" cy="2286000"/>
          </a:xfrm>
        </p:grpSpPr>
        <p:pic>
          <p:nvPicPr>
            <p:cNvPr id="3"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1913" y="3777343"/>
              <a:ext cx="2439887" cy="2204680"/>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Group 33"/>
            <p:cNvGrpSpPr/>
            <p:nvPr/>
          </p:nvGrpSpPr>
          <p:grpSpPr>
            <a:xfrm>
              <a:off x="3275115" y="4774575"/>
              <a:ext cx="990600" cy="304800"/>
              <a:chOff x="3429001" y="4740415"/>
              <a:chExt cx="1563687" cy="304800"/>
            </a:xfrm>
          </p:grpSpPr>
          <p:cxnSp>
            <p:nvCxnSpPr>
              <p:cNvPr id="25" name="Straight Arrow Connector 24"/>
              <p:cNvCxnSpPr/>
              <p:nvPr/>
            </p:nvCxnSpPr>
            <p:spPr>
              <a:xfrm>
                <a:off x="3429001" y="4892815"/>
                <a:ext cx="152400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687888" y="47404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687888" y="48928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8" name="Picture 17"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customer may place many orders, but each order can be placed by one customer only.</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one to many Relationships</a:t>
            </a:r>
            <a:endParaRPr lang="en-US" sz="4000" b="1" i="1" dirty="0">
              <a:solidFill>
                <a:srgbClr val="FFFF00"/>
              </a:solidFill>
              <a:latin typeface="Arial" pitchFamily="34" charset="0"/>
              <a:cs typeface="Arial" pitchFamily="34" charset="0"/>
            </a:endParaRPr>
          </a:p>
        </p:txBody>
      </p:sp>
      <p:pic>
        <p:nvPicPr>
          <p:cNvPr id="2050" name="Picture 2" descr="Chen ERD notation - One-to-many relationshi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6858000" y="3810000"/>
            <a:ext cx="2286000"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orderID</a:t>
            </a:r>
          </a:p>
          <a:p>
            <a:pPr>
              <a:lnSpc>
                <a:spcPct val="107000"/>
              </a:lnSpc>
              <a:spcAft>
                <a:spcPts val="0"/>
              </a:spcAft>
            </a:pPr>
            <a:r>
              <a:rPr lang="en-IN" b="1"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Qty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OrderDate</a:t>
            </a:r>
          </a:p>
          <a:p>
            <a:pPr>
              <a:lnSpc>
                <a:spcPct val="107000"/>
              </a:lnSpc>
              <a:spcAft>
                <a:spcPts val="0"/>
              </a:spcAft>
            </a:pP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76665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576141433"/>
              </p:ext>
            </p:extLst>
          </p:nvPr>
        </p:nvGraphicFramePr>
        <p:xfrm>
          <a:off x="152400" y="1071880"/>
          <a:ext cx="8839200" cy="519176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Sub-Queries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JOINS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USING and ON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Set Operation in SQL</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CREATE TABLE ... LIKE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CREATE TEMPORARY TABLE ... LIKE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CREATE TABLE ... SELECT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algn="l"/>
                      <a:r>
                        <a:rPr lang="en-IN" sz="1200" b="1" i="1" dirty="0" smtClean="0">
                          <a:latin typeface="Arial" panose="020B0604020202020204" pitchFamily="34" charset="0"/>
                          <a:cs typeface="Arial" panose="020B0604020202020204" pitchFamily="34" charset="0"/>
                          <a:hlinkClick r:id="rId9" action="ppaction://hlinksldjump"/>
                        </a:rPr>
                        <a:t>Commit and Rollback</a:t>
                      </a:r>
                      <a:endParaRPr lang="en-US" sz="1200" b="1" i="1" dirty="0" smtClean="0">
                        <a:latin typeface="Arial" pitchFamily="34" charset="0"/>
                        <a:cs typeface="Arial"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INSERT ROWS using VALUES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INSERT ROWS using SET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INSERT  ROWS using SELECT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REPLACE using VALUES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84966141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a:t>
            </a:r>
            <a:r>
              <a:rPr lang="en-IN" sz="2400" dirty="0" smtClean="0">
                <a:latin typeface="Arial" panose="020B0604020202020204" pitchFamily="34" charset="0"/>
                <a:cs typeface="Arial" panose="020B0604020202020204" pitchFamily="34" charset="0"/>
              </a:rPr>
              <a:t>department may have </a:t>
            </a:r>
            <a:r>
              <a:rPr lang="en-IN" sz="2400" dirty="0">
                <a:latin typeface="Arial" panose="020B0604020202020204" pitchFamily="34" charset="0"/>
                <a:cs typeface="Arial" panose="020B0604020202020204" pitchFamily="34" charset="0"/>
              </a:rPr>
              <a:t>many </a:t>
            </a:r>
            <a:r>
              <a:rPr lang="en-IN" sz="2400" dirty="0" smtClean="0">
                <a:latin typeface="Arial" panose="020B0604020202020204" pitchFamily="34" charset="0"/>
                <a:cs typeface="Arial" panose="020B0604020202020204" pitchFamily="34" charset="0"/>
              </a:rPr>
              <a:t>employees, </a:t>
            </a:r>
            <a:r>
              <a:rPr lang="en-IN" sz="2400" dirty="0">
                <a:latin typeface="Arial" panose="020B0604020202020204" pitchFamily="34" charset="0"/>
                <a:cs typeface="Arial" panose="020B0604020202020204" pitchFamily="34" charset="0"/>
              </a:rPr>
              <a:t>but each </a:t>
            </a:r>
            <a:r>
              <a:rPr lang="en-IN" sz="2400" dirty="0" smtClean="0">
                <a:latin typeface="Arial" panose="020B0604020202020204" pitchFamily="34" charset="0"/>
                <a:cs typeface="Arial" panose="020B0604020202020204" pitchFamily="34" charset="0"/>
              </a:rPr>
              <a:t>employee </a:t>
            </a:r>
            <a:r>
              <a:rPr lang="en-IN" sz="2400" dirty="0">
                <a:latin typeface="Arial" panose="020B0604020202020204" pitchFamily="34" charset="0"/>
                <a:cs typeface="Arial" panose="020B0604020202020204" pitchFamily="34" charset="0"/>
              </a:rPr>
              <a:t>can </a:t>
            </a:r>
            <a:r>
              <a:rPr lang="en-IN" sz="2400" smtClean="0">
                <a:latin typeface="Arial" panose="020B0604020202020204" pitchFamily="34" charset="0"/>
                <a:cs typeface="Arial" panose="020B0604020202020204" pitchFamily="34" charset="0"/>
              </a:rPr>
              <a:t>work only in </a:t>
            </a:r>
            <a:r>
              <a:rPr lang="en-IN" sz="2400" dirty="0" smtClean="0">
                <a:latin typeface="Arial" panose="020B0604020202020204" pitchFamily="34" charset="0"/>
                <a:cs typeface="Arial" panose="020B0604020202020204" pitchFamily="34" charset="0"/>
              </a:rPr>
              <a:t>one department.</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one Relationships</a:t>
            </a:r>
            <a:endParaRPr lang="en-US" sz="4000" b="1" i="1" dirty="0">
              <a:solidFill>
                <a:srgbClr val="FFFF00"/>
              </a:solidFill>
              <a:latin typeface="Arial" pitchFamily="34" charset="0"/>
              <a:cs typeface="Arial" pitchFamily="34" charset="0"/>
            </a:endParaRPr>
          </a:p>
        </p:txBody>
      </p:sp>
      <p:pic>
        <p:nvPicPr>
          <p:cNvPr id="3074" name="Picture 2" descr="Chen ERD notation - Many-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89763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1200329"/>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One student may belong to more than one student organizations, and one organization can admit more than one student.</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many Relationships</a:t>
            </a:r>
            <a:endParaRPr lang="en-US" sz="4000" b="1" i="1" dirty="0">
              <a:solidFill>
                <a:srgbClr val="FFFF00"/>
              </a:solidFill>
              <a:latin typeface="Arial" pitchFamily="34" charset="0"/>
              <a:cs typeface="Arial" pitchFamily="34" charset="0"/>
            </a:endParaRPr>
          </a:p>
        </p:txBody>
      </p:sp>
      <p:pic>
        <p:nvPicPr>
          <p:cNvPr id="4098" name="Picture 2" descr="Chen ERD notation - Many-to-man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39039"/>
            <a:ext cx="9143999" cy="134683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611186" y="3826782"/>
            <a:ext cx="7921625" cy="2269218"/>
            <a:chOff x="685800" y="3798242"/>
            <a:chExt cx="7816117" cy="2245995"/>
          </a:xfrm>
        </p:grpSpPr>
        <p:grpSp>
          <p:nvGrpSpPr>
            <p:cNvPr id="3" name="Group 2"/>
            <p:cNvGrpSpPr/>
            <p:nvPr/>
          </p:nvGrpSpPr>
          <p:grpSpPr>
            <a:xfrm>
              <a:off x="685800" y="3926205"/>
              <a:ext cx="2966755" cy="1997175"/>
              <a:chOff x="1586089" y="3855004"/>
              <a:chExt cx="2966755" cy="1997175"/>
            </a:xfrm>
          </p:grpSpPr>
          <p:pic>
            <p:nvPicPr>
              <p:cNvPr id="17" name="Picture 16"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3855004"/>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772" y="3884687"/>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7811" y="389169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383" y="3921376"/>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6089" y="4838750"/>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5661" y="486843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3700" y="4875439"/>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3272" y="4905122"/>
                <a:ext cx="725461" cy="947057"/>
              </a:xfrm>
              <a:prstGeom prst="rect">
                <a:avLst/>
              </a:prstGeom>
              <a:noFill/>
              <a:extLst>
                <a:ext uri="{909E8E84-426E-40DD-AFC4-6F175D3DCCD1}">
                  <a14:hiddenFill xmlns:a14="http://schemas.microsoft.com/office/drawing/2010/main">
                    <a:solidFill>
                      <a:srgbClr val="FFFFFF"/>
                    </a:solidFill>
                  </a14:hiddenFill>
                </a:ext>
              </a:extLst>
            </p:spPr>
          </p:pic>
        </p:grpSp>
        <p:pic>
          <p:nvPicPr>
            <p:cNvPr id="19" name="Picture 18" descr="Related imag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8164" y="3798242"/>
              <a:ext cx="3773753" cy="2245995"/>
            </a:xfrm>
            <a:prstGeom prst="rect">
              <a:avLst/>
            </a:prstGeom>
            <a:noFill/>
            <a:extLst/>
          </p:spPr>
        </p:pic>
        <p:grpSp>
          <p:nvGrpSpPr>
            <p:cNvPr id="30" name="Group 29"/>
            <p:cNvGrpSpPr/>
            <p:nvPr/>
          </p:nvGrpSpPr>
          <p:grpSpPr>
            <a:xfrm>
              <a:off x="3647567" y="4787234"/>
              <a:ext cx="1054492" cy="304800"/>
              <a:chOff x="3493127" y="4750545"/>
              <a:chExt cx="1054492" cy="304800"/>
            </a:xfrm>
          </p:grpSpPr>
          <p:cxnSp>
            <p:nvCxnSpPr>
              <p:cNvPr id="21" name="Straight Arrow Connector 20"/>
              <p:cNvCxnSpPr/>
              <p:nvPr/>
            </p:nvCxnSpPr>
            <p:spPr>
              <a:xfrm>
                <a:off x="3557019" y="4902945"/>
                <a:ext cx="965458"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354527" y="47505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354527" y="49029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514374" y="4909950"/>
                <a:ext cx="226854" cy="1192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3493127" y="4750545"/>
                <a:ext cx="240673" cy="1524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27553723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508" y="1263891"/>
            <a:ext cx="7110984" cy="2352097"/>
          </a:xfrm>
          <a:prstGeom prst="rect">
            <a:avLst/>
          </a:prstGeom>
        </p:spPr>
      </p:pic>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many Relationships</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03369519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Participation constraints</a:t>
            </a:r>
          </a:p>
        </p:txBody>
      </p:sp>
      <p:sp>
        <p:nvSpPr>
          <p:cNvPr id="3" name="Rectangle 2"/>
          <p:cNvSpPr/>
          <p:nvPr/>
        </p:nvSpPr>
        <p:spPr>
          <a:xfrm>
            <a:off x="152400" y="838200"/>
            <a:ext cx="8839200" cy="3293209"/>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An entity </a:t>
            </a:r>
            <a:r>
              <a:rPr lang="en-IN" sz="2000" dirty="0" smtClean="0">
                <a:latin typeface="Arial" panose="020B0604020202020204" pitchFamily="34" charset="0"/>
                <a:cs typeface="Arial" panose="020B0604020202020204" pitchFamily="34" charset="0"/>
              </a:rPr>
              <a:t>may </a:t>
            </a:r>
            <a:r>
              <a:rPr lang="en-IN" sz="2000" dirty="0">
                <a:latin typeface="Arial" panose="020B0604020202020204" pitchFamily="34" charset="0"/>
                <a:cs typeface="Arial" panose="020B0604020202020204" pitchFamily="34" charset="0"/>
              </a:rPr>
              <a:t>participate in a relation either totally or partially.</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Total participation</a:t>
            </a:r>
            <a:r>
              <a:rPr lang="en-IN" sz="20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means that every entity </a:t>
            </a:r>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involved in the relationship, e.g., each student must be guided by a professor (there are no students who are not guided by any </a:t>
            </a:r>
            <a:r>
              <a:rPr lang="en-IN" sz="2000" dirty="0" smtClean="0">
                <a:latin typeface="Arial" panose="020B0604020202020204" pitchFamily="34" charset="0"/>
                <a:cs typeface="Arial" panose="020B0604020202020204" pitchFamily="34" charset="0"/>
              </a:rPr>
              <a:t>professor. This </a:t>
            </a:r>
            <a:r>
              <a:rPr lang="en-IN" sz="2000" dirty="0">
                <a:latin typeface="Arial" panose="020B0604020202020204" pitchFamily="34" charset="0"/>
                <a:cs typeface="Arial" panose="020B0604020202020204" pitchFamily="34" charset="0"/>
              </a:rPr>
              <a:t>kind of relation is represented as a double line.</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Partial participation </a:t>
            </a:r>
            <a:r>
              <a:rPr lang="en-IN" sz="2000" dirty="0">
                <a:latin typeface="Arial" panose="020B0604020202020204" pitchFamily="34" charset="0"/>
                <a:cs typeface="Arial" panose="020B0604020202020204" pitchFamily="34" charset="0"/>
              </a:rPr>
              <a:t>means that not all entities </a:t>
            </a:r>
            <a:r>
              <a:rPr lang="en-IN" sz="2000" dirty="0" smtClean="0">
                <a:latin typeface="Arial" panose="020B0604020202020204" pitchFamily="34" charset="0"/>
                <a:cs typeface="Arial" panose="020B0604020202020204" pitchFamily="34" charset="0"/>
              </a:rPr>
              <a:t>are </a:t>
            </a:r>
            <a:r>
              <a:rPr lang="en-IN" sz="2000" dirty="0">
                <a:latin typeface="Arial" panose="020B0604020202020204" pitchFamily="34" charset="0"/>
                <a:cs typeface="Arial" panose="020B0604020202020204" pitchFamily="34" charset="0"/>
              </a:rPr>
              <a:t>involved in the relationship, e.g., not every professor guides a student (there are professors who don’t). </a:t>
            </a:r>
            <a:r>
              <a:rPr lang="en-IN" sz="2000" dirty="0" smtClean="0">
                <a:latin typeface="Arial" panose="020B0604020202020204" pitchFamily="34" charset="0"/>
                <a:cs typeface="Arial" panose="020B0604020202020204" pitchFamily="34" charset="0"/>
              </a:rPr>
              <a:t>A </a:t>
            </a:r>
            <a:r>
              <a:rPr lang="en-IN" sz="2000" dirty="0">
                <a:latin typeface="Arial" panose="020B0604020202020204" pitchFamily="34" charset="0"/>
                <a:cs typeface="Arial" panose="020B0604020202020204" pitchFamily="34" charset="0"/>
              </a:rPr>
              <a:t>partial participation is represented by a single line.</a:t>
            </a:r>
          </a:p>
        </p:txBody>
      </p:sp>
      <p:pic>
        <p:nvPicPr>
          <p:cNvPr id="5122" name="Picture 2" descr="http://www.vertabelo.com/_file/blog/chen-erd-notation/chen-notation-participation-constrai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91000"/>
            <a:ext cx="9144000" cy="176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264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Data Modeling?</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138674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222176"/>
            <a:ext cx="8686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kumimoji="0" lang="en-US" sz="2400" b="1"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Data modeling</a:t>
            </a:r>
            <a:r>
              <a:rPr kumimoji="0" lang="en-US" sz="2400" b="0"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 is a process used to define and analyze data requirements </a:t>
            </a:r>
            <a:r>
              <a:rPr lang="en-IN" sz="2400" dirty="0">
                <a:solidFill>
                  <a:srgbClr val="404040"/>
                </a:solidFill>
                <a:latin typeface="Arial" pitchFamily="34" charset="0"/>
                <a:ea typeface="Arial Unicode MS" pitchFamily="34" charset="-128"/>
                <a:cs typeface="Arial" pitchFamily="34" charset="0"/>
              </a:rPr>
              <a:t>needed to support the business processes within the scope of corresponding </a:t>
            </a:r>
            <a:r>
              <a:rPr lang="en-IN" sz="2400" dirty="0" smtClean="0">
                <a:solidFill>
                  <a:srgbClr val="404040"/>
                </a:solidFill>
                <a:latin typeface="Arial" pitchFamily="34" charset="0"/>
                <a:ea typeface="Arial Unicode MS" pitchFamily="34" charset="-128"/>
                <a:cs typeface="Arial" pitchFamily="34" charset="0"/>
              </a:rPr>
              <a:t>systems </a:t>
            </a:r>
            <a:r>
              <a:rPr lang="en-IN" sz="2400" dirty="0">
                <a:solidFill>
                  <a:srgbClr val="404040"/>
                </a:solidFill>
                <a:latin typeface="Arial" pitchFamily="34" charset="0"/>
                <a:ea typeface="Arial Unicode MS" pitchFamily="34" charset="-128"/>
                <a:cs typeface="Arial" pitchFamily="34" charset="0"/>
              </a:rPr>
              <a:t>in organizations</a:t>
            </a:r>
            <a:r>
              <a:rPr lang="en-IN" sz="2400" dirty="0" smtClean="0">
                <a:solidFill>
                  <a:srgbClr val="404040"/>
                </a:solidFill>
                <a:latin typeface="Arial" pitchFamily="34" charset="0"/>
                <a:ea typeface="Arial Unicode MS" pitchFamily="34" charset="-128"/>
                <a:cs typeface="Arial" pitchFamily="34" charset="0"/>
              </a:rPr>
              <a:t>.</a:t>
            </a:r>
            <a:endParaRPr kumimoji="0" lang="en-US" sz="1600" b="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10"/>
          <p:cNvSpPr/>
          <p:nvPr/>
        </p:nvSpPr>
        <p:spPr>
          <a:xfrm>
            <a:off x="152400" y="2895600"/>
            <a:ext cx="8763000" cy="830997"/>
          </a:xfrm>
          <a:prstGeom prst="rect">
            <a:avLst/>
          </a:prstGeom>
        </p:spPr>
        <p:txBody>
          <a:bodyPr wrap="square">
            <a:spAutoFit/>
          </a:bodyPr>
          <a:lstStyle/>
          <a:p>
            <a:pPr algn="ctr"/>
            <a:r>
              <a:rPr lang="en-US" sz="2400" b="1" dirty="0">
                <a:solidFill>
                  <a:srgbClr val="404040"/>
                </a:solidFill>
                <a:latin typeface="Arial" pitchFamily="34" charset="0"/>
                <a:ea typeface="Arial Unicode MS" pitchFamily="34" charset="-128"/>
                <a:cs typeface="Arial" pitchFamily="34" charset="0"/>
              </a:rPr>
              <a:t>Data modeling</a:t>
            </a:r>
            <a:r>
              <a:rPr lang="en-US" sz="2400" dirty="0" smtClean="0">
                <a:latin typeface="Arial" pitchFamily="34" charset="0"/>
                <a:cs typeface="Arial" pitchFamily="34" charset="0"/>
              </a:rPr>
              <a:t> involves a progression from conceptual model to logical model to physical </a:t>
            </a:r>
            <a:r>
              <a:rPr lang="en-US" sz="2400" b="1" dirty="0" smtClean="0">
                <a:latin typeface="Arial" pitchFamily="34" charset="0"/>
                <a:cs typeface="Arial" pitchFamily="34" charset="0"/>
              </a:rPr>
              <a:t>object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Data Modeling</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a:t>
            </a:r>
            <a:r>
              <a:rPr lang="en-US" sz="4800" dirty="0" smtClean="0">
                <a:solidFill>
                  <a:srgbClr val="DC525C"/>
                </a:solidFill>
                <a:latin typeface="Segoe UI Light" panose="020B0502040204020203" pitchFamily="34" charset="0"/>
                <a:cs typeface="Segoe UI Light" panose="020B0502040204020203" pitchFamily="34" charset="0"/>
              </a:rPr>
              <a:t> is Schema?</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1661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079719"/>
            <a:ext cx="8686800"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IN" sz="2400" dirty="0">
                <a:latin typeface="Arial" pitchFamily="34" charset="0"/>
                <a:ea typeface="Arial Unicode MS" pitchFamily="34" charset="-128"/>
                <a:cs typeface="Arial" pitchFamily="34" charset="0"/>
              </a:rPr>
              <a:t>A schema is a </a:t>
            </a:r>
            <a:r>
              <a:rPr lang="en-IN" sz="3200" dirty="0">
                <a:latin typeface="Arial" pitchFamily="34" charset="0"/>
                <a:ea typeface="Arial Unicode MS" pitchFamily="34" charset="-128"/>
                <a:cs typeface="Arial" pitchFamily="34" charset="0"/>
              </a:rPr>
              <a:t>collection of database objects </a:t>
            </a:r>
            <a:r>
              <a:rPr lang="en-IN" sz="2400" dirty="0">
                <a:latin typeface="Arial" pitchFamily="34" charset="0"/>
                <a:ea typeface="Arial Unicode MS" pitchFamily="34" charset="-128"/>
                <a:cs typeface="Arial" pitchFamily="34" charset="0"/>
              </a:rPr>
              <a:t>associated with one particular database username. This username is called the schema owner, or the owner of the related group of objects. You may have one or multiple schemas in a database.</a:t>
            </a:r>
            <a:endParaRPr kumimoji="0" lang="en-US" sz="1600" u="none" strike="noStrike" cap="none" normalizeH="0" baseline="0" dirty="0" smtClean="0">
              <a:ln>
                <a:noFill/>
              </a:ln>
              <a:effectLst/>
              <a:latin typeface="Arial" pitchFamily="34" charset="0"/>
              <a:cs typeface="Arial" pitchFamily="34" charset="0"/>
            </a:endParaRPr>
          </a:p>
        </p:txBody>
      </p:sp>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What is Schema?</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318274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2049" name="Rectangle 1"/>
          <p:cNvSpPr>
            <a:spLocks noChangeArrowheads="1"/>
          </p:cNvSpPr>
          <p:nvPr/>
        </p:nvSpPr>
        <p:spPr bwMode="auto">
          <a:xfrm>
            <a:off x="152400" y="762506"/>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conceptual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Includes the important entities and the relationships among them.</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attribute is specified.</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primary key is specified.</a:t>
            </a:r>
          </a:p>
        </p:txBody>
      </p:sp>
      <p:pic>
        <p:nvPicPr>
          <p:cNvPr id="2050" name="Picture 2" descr="Conceptual Model Design"/>
          <p:cNvPicPr>
            <a:picLocks noChangeAspect="1" noChangeArrowheads="1"/>
          </p:cNvPicPr>
          <p:nvPr/>
        </p:nvPicPr>
        <p:blipFill>
          <a:blip r:embed="rId2"/>
          <a:srcRect/>
          <a:stretch>
            <a:fillRect/>
          </a:stretch>
        </p:blipFill>
        <p:spPr bwMode="auto">
          <a:xfrm>
            <a:off x="3429000" y="2133600"/>
            <a:ext cx="5633240" cy="4038600"/>
          </a:xfrm>
          <a:prstGeom prst="rect">
            <a:avLst/>
          </a:prstGeom>
          <a:noFill/>
          <a:ln w="9525">
            <a:noFill/>
            <a:miter lim="800000"/>
            <a:headEnd/>
            <a:tailEnd/>
          </a:ln>
        </p:spPr>
      </p:pic>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Conceptual Model Design</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1026" name="Picture 2" descr="Logical Model Design"/>
          <p:cNvPicPr>
            <a:picLocks noChangeAspect="1" noChangeArrowheads="1"/>
          </p:cNvPicPr>
          <p:nvPr/>
        </p:nvPicPr>
        <p:blipFill>
          <a:blip r:embed="rId2"/>
          <a:srcRect/>
          <a:stretch>
            <a:fillRect/>
          </a:stretch>
        </p:blipFill>
        <p:spPr bwMode="auto">
          <a:xfrm>
            <a:off x="1371600" y="2686361"/>
            <a:ext cx="6629400" cy="3485839"/>
          </a:xfrm>
          <a:prstGeom prst="rect">
            <a:avLst/>
          </a:prstGeom>
          <a:noFill/>
          <a:ln w="9525">
            <a:noFill/>
            <a:miter lim="800000"/>
            <a:headEnd/>
            <a:tailEnd/>
          </a:ln>
        </p:spPr>
      </p:pic>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Logical </a:t>
            </a:r>
            <a:r>
              <a:rPr lang="en-US" sz="4000" b="1" i="1" dirty="0" smtClean="0">
                <a:solidFill>
                  <a:srgbClr val="FFFF00"/>
                </a:solidFill>
                <a:latin typeface="Arial" pitchFamily="34" charset="0"/>
                <a:cs typeface="Arial" pitchFamily="34" charset="0"/>
              </a:rPr>
              <a:t>Model </a:t>
            </a:r>
            <a:r>
              <a:rPr lang="en-US" sz="4000" b="1" i="1" dirty="0">
                <a:solidFill>
                  <a:srgbClr val="FFFF00"/>
                </a:solidFill>
                <a:latin typeface="Arial" pitchFamily="34" charset="0"/>
                <a:cs typeface="Arial" pitchFamily="34" charset="0"/>
              </a:rPr>
              <a:t>Design</a:t>
            </a:r>
          </a:p>
        </p:txBody>
      </p:sp>
      <p:sp>
        <p:nvSpPr>
          <p:cNvPr id="9" name="Rectangle 1"/>
          <p:cNvSpPr>
            <a:spLocks noChangeArrowheads="1"/>
          </p:cNvSpPr>
          <p:nvPr/>
        </p:nvSpPr>
        <p:spPr bwMode="auto">
          <a:xfrm>
            <a:off x="152400" y="762000"/>
            <a:ext cx="8763000" cy="1846659"/>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logical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Includes all entities and relationships among them.</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All </a:t>
            </a:r>
            <a:r>
              <a:rPr lang="en-US" sz="2000" dirty="0">
                <a:solidFill>
                  <a:srgbClr val="000000"/>
                </a:solidFill>
                <a:latin typeface="Arial" pitchFamily="34" charset="0"/>
                <a:ea typeface="Times New Roman" pitchFamily="18" charset="0"/>
                <a:cs typeface="Arial" pitchFamily="34" charset="0"/>
              </a:rPr>
              <a:t>attributes for each entity are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The </a:t>
            </a:r>
            <a:r>
              <a:rPr lang="en-US" sz="2000" dirty="0">
                <a:solidFill>
                  <a:srgbClr val="000000"/>
                </a:solidFill>
                <a:latin typeface="Arial" pitchFamily="34" charset="0"/>
                <a:ea typeface="Times New Roman" pitchFamily="18" charset="0"/>
                <a:cs typeface="Arial" pitchFamily="34" charset="0"/>
              </a:rPr>
              <a:t>primary key for each entity is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Foreign </a:t>
            </a:r>
            <a:r>
              <a:rPr lang="en-US" sz="2000" dirty="0">
                <a:solidFill>
                  <a:srgbClr val="000000"/>
                </a:solidFill>
                <a:latin typeface="Arial" pitchFamily="34" charset="0"/>
                <a:ea typeface="Times New Roman" pitchFamily="18" charset="0"/>
                <a:cs typeface="Arial" pitchFamily="34" charset="0"/>
              </a:rPr>
              <a:t>keys  are specified.</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001140777"/>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REPLACE using SET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REPLACE using SELECT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Single-table UPDATE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Multiple-table UPDATE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Single-Table DELETE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Multiple-table DELETE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Datatypes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JSON Datatype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CREATE TABLE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CONSTRAINTS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INFORMATION_SCHEMA</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8401603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235522" name="Picture 2" descr="Physical Model Design"/>
          <p:cNvPicPr>
            <a:picLocks noChangeAspect="1" noChangeArrowheads="1"/>
          </p:cNvPicPr>
          <p:nvPr/>
        </p:nvPicPr>
        <p:blipFill>
          <a:blip r:embed="rId2"/>
          <a:srcRect/>
          <a:stretch>
            <a:fillRect/>
          </a:stretch>
        </p:blipFill>
        <p:spPr bwMode="auto">
          <a:xfrm>
            <a:off x="1447800" y="2590800"/>
            <a:ext cx="6400800" cy="3697458"/>
          </a:xfrm>
          <a:prstGeom prst="rect">
            <a:avLst/>
          </a:prstGeom>
          <a:noFill/>
          <a:ln w="9525">
            <a:noFill/>
            <a:miter lim="800000"/>
            <a:headEnd/>
            <a:tailEnd/>
          </a:ln>
        </p:spPr>
      </p:pic>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Physical</a:t>
            </a:r>
            <a:r>
              <a:rPr lang="en-US" sz="4000" b="1" i="1" dirty="0" smtClean="0">
                <a:solidFill>
                  <a:srgbClr val="FFFF00"/>
                </a:solidFill>
                <a:latin typeface="Arial" pitchFamily="34" charset="0"/>
                <a:cs typeface="Arial" pitchFamily="34" charset="0"/>
              </a:rPr>
              <a:t> Model </a:t>
            </a:r>
            <a:r>
              <a:rPr lang="en-US" sz="4000" b="1" i="1" dirty="0">
                <a:solidFill>
                  <a:srgbClr val="FFFF00"/>
                </a:solidFill>
                <a:latin typeface="Arial" pitchFamily="34" charset="0"/>
                <a:cs typeface="Arial" pitchFamily="34" charset="0"/>
              </a:rPr>
              <a:t>Design</a:t>
            </a:r>
          </a:p>
        </p:txBody>
      </p:sp>
      <p:sp>
        <p:nvSpPr>
          <p:cNvPr id="8" name="Rectangle 1"/>
          <p:cNvSpPr>
            <a:spLocks noChangeArrowheads="1"/>
          </p:cNvSpPr>
          <p:nvPr/>
        </p:nvSpPr>
        <p:spPr bwMode="auto">
          <a:xfrm>
            <a:off x="152400" y="762000"/>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physical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Convert entities into tables.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relationships into foreign keys.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attributes into columns.</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26992841"/>
              </p:ext>
            </p:extLst>
          </p:nvPr>
        </p:nvGraphicFramePr>
        <p:xfrm>
          <a:off x="152398" y="990600"/>
          <a:ext cx="8839204" cy="4953001"/>
        </p:xfrm>
        <a:graphic>
          <a:graphicData uri="http://schemas.openxmlformats.org/drawingml/2006/table">
            <a:tbl>
              <a:tblPr>
                <a:tableStyleId>{5DA37D80-6434-44D0-A028-1B22A696006F}</a:tableStyleId>
              </a:tblPr>
              <a:tblGrid>
                <a:gridCol w="3048002"/>
                <a:gridCol w="1905000"/>
                <a:gridCol w="1981200"/>
                <a:gridCol w="1905002"/>
              </a:tblGrid>
              <a:tr h="492751">
                <a:tc>
                  <a:txBody>
                    <a:bodyPr/>
                    <a:lstStyle/>
                    <a:p>
                      <a:pPr marL="0" marR="0" algn="ctr">
                        <a:spcBef>
                          <a:spcPts val="0"/>
                        </a:spcBef>
                        <a:spcAft>
                          <a:spcPts val="0"/>
                        </a:spcAft>
                      </a:pPr>
                      <a:r>
                        <a:rPr lang="en-US" sz="2400" dirty="0"/>
                        <a:t>Feature</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Conceptual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Logical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Physical</a:t>
                      </a:r>
                      <a:endParaRPr lang="en-US" sz="2400" b="1" i="0" dirty="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Relationships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Attributes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Primary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Foreign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Table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Column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Column Data Types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dirty="0"/>
                        <a:t> </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r>
            </a:tbl>
          </a:graphicData>
        </a:graphic>
      </p:graphicFrame>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Data Modeling</a:t>
            </a:r>
            <a:endParaRPr lang="en-US" sz="4000" b="1" i="1" dirty="0">
              <a:solidFill>
                <a:srgbClr val="FFFF00"/>
              </a:solidFill>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Relational Algebra</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458234" y="3072825"/>
            <a:ext cx="4227532" cy="584775"/>
          </a:xfrm>
          <a:prstGeom prst="rect">
            <a:avLst/>
          </a:prstGeom>
        </p:spPr>
        <p:txBody>
          <a:bodyPr wrap="square">
            <a:spAutoFit/>
          </a:bodyPr>
          <a:lstStyle/>
          <a:p>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(and),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(or),</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(not</a:t>
            </a:r>
            <a:r>
              <a:rPr lang="en-US" sz="2400" dirty="0" smtClean="0">
                <a:solidFill>
                  <a:srgbClr val="FF0000"/>
                </a:solidFill>
                <a:latin typeface="Verdana" panose="020B0604030504040204" pitchFamily="34" charset="0"/>
                <a:ea typeface="Verdana" panose="020B0604030504040204" pitchFamily="34" charset="0"/>
                <a:sym typeface="Symbol" panose="05050102010706020507" pitchFamily="18" charset="2"/>
              </a:rPr>
              <a:t>)</a:t>
            </a:r>
            <a:endParaRPr lang="en-IN" sz="2400" dirty="0">
              <a:solidFill>
                <a:srgbClr val="FF0000"/>
              </a:solidFill>
              <a:latin typeface="Verdana" panose="020B0604030504040204" pitchFamily="34" charset="0"/>
              <a:ea typeface="Verdana" panose="020B0604030504040204" pitchFamily="34" charset="0"/>
            </a:endParaRPr>
          </a:p>
        </p:txBody>
      </p:sp>
      <p:sp>
        <p:nvSpPr>
          <p:cNvPr id="4" name="Rectangle 3"/>
          <p:cNvSpPr txBox="1">
            <a:spLocks noChangeArrowheads="1"/>
          </p:cNvSpPr>
          <p:nvPr/>
        </p:nvSpPr>
        <p:spPr>
          <a:xfrm>
            <a:off x="133350" y="76200"/>
            <a:ext cx="8858250" cy="228600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buFont typeface="Monotype Sorts" pitchFamily="2" charset="2"/>
              <a:buNone/>
            </a:pPr>
            <a:r>
              <a:rPr lang="en-US" sz="2000" i="1" dirty="0" smtClean="0">
                <a:solidFill>
                  <a:srgbClr val="006C86"/>
                </a:solidFill>
                <a:latin typeface="Open Sans"/>
              </a:rPr>
              <a:t>Branch { branch-ID, branch-name, branch-city, assets }</a:t>
            </a:r>
          </a:p>
          <a:p>
            <a:pPr>
              <a:buFont typeface="Monotype Sorts" pitchFamily="2" charset="2"/>
              <a:buNone/>
            </a:pPr>
            <a:r>
              <a:rPr lang="en-US" sz="2000" i="1" dirty="0" smtClean="0">
                <a:solidFill>
                  <a:srgbClr val="006C86"/>
                </a:solidFill>
                <a:latin typeface="Open Sans"/>
              </a:rPr>
              <a:t>Customer { customer-id, customer-name, customer-street, customer-only }</a:t>
            </a:r>
          </a:p>
          <a:p>
            <a:pPr>
              <a:buFont typeface="Monotype Sorts" pitchFamily="2" charset="2"/>
              <a:buNone/>
            </a:pPr>
            <a:r>
              <a:rPr lang="en-US" sz="2000" i="1" dirty="0" smtClean="0">
                <a:solidFill>
                  <a:srgbClr val="006C86"/>
                </a:solidFill>
                <a:latin typeface="Open Sans"/>
              </a:rPr>
              <a:t>Account { account-number, </a:t>
            </a:r>
            <a:r>
              <a:rPr lang="en-US" sz="2000" i="1" dirty="0">
                <a:solidFill>
                  <a:srgbClr val="006C86"/>
                </a:solidFill>
                <a:latin typeface="Open Sans"/>
              </a:rPr>
              <a:t>branch-ID</a:t>
            </a:r>
            <a:r>
              <a:rPr lang="en-US" sz="2000" i="1" dirty="0" smtClean="0">
                <a:solidFill>
                  <a:srgbClr val="006C86"/>
                </a:solidFill>
                <a:latin typeface="Open Sans"/>
              </a:rPr>
              <a:t>, balance }</a:t>
            </a:r>
          </a:p>
          <a:p>
            <a:pPr>
              <a:buFont typeface="Monotype Sorts" pitchFamily="2" charset="2"/>
              <a:buNone/>
            </a:pPr>
            <a:r>
              <a:rPr lang="en-US" sz="2000" i="1" dirty="0" smtClean="0">
                <a:solidFill>
                  <a:srgbClr val="006C86"/>
                </a:solidFill>
                <a:latin typeface="Open Sans"/>
              </a:rPr>
              <a:t>Loan { loan-number, </a:t>
            </a:r>
            <a:r>
              <a:rPr lang="en-US" sz="2000" i="1" dirty="0">
                <a:solidFill>
                  <a:srgbClr val="006C86"/>
                </a:solidFill>
                <a:latin typeface="Open Sans"/>
              </a:rPr>
              <a:t>branch-ID</a:t>
            </a:r>
            <a:r>
              <a:rPr lang="en-US" sz="2000" i="1" dirty="0" smtClean="0">
                <a:solidFill>
                  <a:srgbClr val="006C86"/>
                </a:solidFill>
                <a:latin typeface="Open Sans"/>
              </a:rPr>
              <a:t>, amount }</a:t>
            </a:r>
          </a:p>
          <a:p>
            <a:pPr>
              <a:buFont typeface="Monotype Sorts" pitchFamily="2" charset="2"/>
              <a:buNone/>
            </a:pPr>
            <a:r>
              <a:rPr lang="en-US" sz="2000" i="1" dirty="0" smtClean="0">
                <a:solidFill>
                  <a:srgbClr val="006C86"/>
                </a:solidFill>
                <a:latin typeface="Open Sans"/>
              </a:rPr>
              <a:t>Depositor { customer-id, account-number }</a:t>
            </a:r>
          </a:p>
          <a:p>
            <a:pPr>
              <a:buFont typeface="Monotype Sorts" pitchFamily="2" charset="2"/>
              <a:buNone/>
            </a:pPr>
            <a:r>
              <a:rPr lang="en-US" sz="2000" i="1" dirty="0" smtClean="0">
                <a:solidFill>
                  <a:srgbClr val="006C86"/>
                </a:solidFill>
                <a:latin typeface="Open Sans"/>
              </a:rPr>
              <a:t>Borrower { customer-id, loan-number }</a:t>
            </a:r>
          </a:p>
        </p:txBody>
      </p:sp>
    </p:spTree>
    <p:extLst>
      <p:ext uri="{BB962C8B-B14F-4D97-AF65-F5344CB8AC3E}">
        <p14:creationId xmlns:p14="http://schemas.microsoft.com/office/powerpoint/2010/main" val="3904329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sz="3600" i="1" dirty="0" smtClean="0">
                <a:solidFill>
                  <a:srgbClr val="FDE139"/>
                </a:solidFill>
              </a:rPr>
              <a:t>Relational Algebra</a:t>
            </a:r>
            <a:endParaRPr lang="en-IN" sz="3600" b="1" i="1" dirty="0">
              <a:solidFill>
                <a:srgbClr val="FDE139"/>
              </a:solidFill>
              <a:latin typeface="Arial" pitchFamily="34" charset="0"/>
              <a:cs typeface="Arial" pitchFamily="34" charset="0"/>
            </a:endParaRPr>
          </a:p>
        </p:txBody>
      </p:sp>
      <p:grpSp>
        <p:nvGrpSpPr>
          <p:cNvPr id="4" name="Group 3"/>
          <p:cNvGrpSpPr/>
          <p:nvPr/>
        </p:nvGrpSpPr>
        <p:grpSpPr>
          <a:xfrm>
            <a:off x="457200" y="1295400"/>
            <a:ext cx="5562600" cy="4800600"/>
            <a:chOff x="457200" y="1295400"/>
            <a:chExt cx="5181600" cy="4708981"/>
          </a:xfrm>
        </p:grpSpPr>
        <p:sp>
          <p:nvSpPr>
            <p:cNvPr id="7" name="Rectangle 6"/>
            <p:cNvSpPr/>
            <p:nvPr/>
          </p:nvSpPr>
          <p:spPr>
            <a:xfrm>
              <a:off x="457200" y="1295400"/>
              <a:ext cx="5181600" cy="4708981"/>
            </a:xfrm>
            <a:prstGeom prst="rect">
              <a:avLst/>
            </a:prstGeom>
          </p:spPr>
          <p:txBody>
            <a:bodyPr wrap="square">
              <a:spAutoFit/>
            </a:bodyPr>
            <a:lstStyle/>
            <a:p>
              <a:pPr marL="342900" indent="-342900">
                <a:lnSpc>
                  <a:spcPct val="250000"/>
                </a:lnSpc>
                <a:buFont typeface="Arial" panose="020B0604020202020204" pitchFamily="34" charset="0"/>
                <a:buChar char="•"/>
              </a:pPr>
              <a:r>
                <a:rPr lang="en-IN" sz="2000" dirty="0" smtClean="0">
                  <a:solidFill>
                    <a:schemeClr val="bg2">
                      <a:lumMod val="25000"/>
                    </a:schemeClr>
                  </a:solidFill>
                </a:rPr>
                <a:t>Select (sigma)</a:t>
              </a:r>
            </a:p>
            <a:p>
              <a:pPr marL="342900" indent="-342900">
                <a:lnSpc>
                  <a:spcPct val="250000"/>
                </a:lnSpc>
                <a:buFont typeface="Arial" panose="020B0604020202020204" pitchFamily="34" charset="0"/>
                <a:buChar char="•"/>
              </a:pPr>
              <a:r>
                <a:rPr lang="en-IN" sz="2000" dirty="0" smtClean="0">
                  <a:solidFill>
                    <a:schemeClr val="bg2">
                      <a:lumMod val="25000"/>
                    </a:schemeClr>
                  </a:solidFill>
                </a:rPr>
                <a:t>Project (pi)</a:t>
              </a:r>
            </a:p>
            <a:p>
              <a:pPr marL="342900" indent="-342900">
                <a:lnSpc>
                  <a:spcPct val="250000"/>
                </a:lnSpc>
                <a:buFont typeface="Arial" panose="020B0604020202020204" pitchFamily="34" charset="0"/>
                <a:buChar char="•"/>
              </a:pPr>
              <a:r>
                <a:rPr lang="en-IN" sz="2000" dirty="0" smtClean="0">
                  <a:solidFill>
                    <a:schemeClr val="bg2">
                      <a:lumMod val="25000"/>
                    </a:schemeClr>
                  </a:solidFill>
                </a:rPr>
                <a:t>Union</a:t>
              </a:r>
            </a:p>
            <a:p>
              <a:pPr marL="342900" indent="-342900">
                <a:lnSpc>
                  <a:spcPct val="250000"/>
                </a:lnSpc>
                <a:buFont typeface="Arial" panose="020B0604020202020204" pitchFamily="34" charset="0"/>
                <a:buChar char="•"/>
              </a:pPr>
              <a:r>
                <a:rPr lang="en-IN" sz="2000" dirty="0" smtClean="0">
                  <a:solidFill>
                    <a:schemeClr val="bg2">
                      <a:lumMod val="25000"/>
                    </a:schemeClr>
                  </a:solidFill>
                </a:rPr>
                <a:t>Set different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Cartesian product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Rename</a:t>
              </a:r>
              <a:endParaRPr lang="en-IN" sz="2000" dirty="0">
                <a:solidFill>
                  <a:schemeClr val="bg2">
                    <a:lumMod val="25000"/>
                  </a:schemeClr>
                </a:solidFill>
              </a:endParaRPr>
            </a:p>
          </p:txBody>
        </p:sp>
        <p:sp>
          <p:nvSpPr>
            <p:cNvPr id="8" name="Rectangle 7"/>
            <p:cNvSpPr/>
            <p:nvPr/>
          </p:nvSpPr>
          <p:spPr>
            <a:xfrm>
              <a:off x="3006322" y="1583215"/>
              <a:ext cx="657552" cy="461665"/>
            </a:xfrm>
            <a:prstGeom prst="rect">
              <a:avLst/>
            </a:prstGeom>
          </p:spPr>
          <p:txBody>
            <a:bodyPr wrap="none">
              <a:spAutoFit/>
            </a:bodyPr>
            <a:lstStyle/>
            <a:p>
              <a:r>
                <a:rPr lang="el-GR" sz="2400" dirty="0">
                  <a:solidFill>
                    <a:srgbClr val="121214"/>
                  </a:solidFill>
                  <a:latin typeface="Verdana" panose="020B0604030504040204" pitchFamily="34" charset="0"/>
                </a:rPr>
                <a:t>(σ)</a:t>
              </a:r>
              <a:endParaRPr lang="el-GR" sz="2400" b="0" i="0" dirty="0">
                <a:solidFill>
                  <a:srgbClr val="121214"/>
                </a:solidFill>
                <a:effectLst/>
                <a:latin typeface="Verdana" panose="020B0604030504040204" pitchFamily="34" charset="0"/>
              </a:endParaRPr>
            </a:p>
          </p:txBody>
        </p:sp>
        <p:sp>
          <p:nvSpPr>
            <p:cNvPr id="9" name="Rectangle 8"/>
            <p:cNvSpPr/>
            <p:nvPr/>
          </p:nvSpPr>
          <p:spPr>
            <a:xfrm>
              <a:off x="3006322" y="2337851"/>
              <a:ext cx="657271"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0" name="Rectangle 9"/>
            <p:cNvSpPr/>
            <p:nvPr/>
          </p:nvSpPr>
          <p:spPr>
            <a:xfrm>
              <a:off x="3005803" y="3097519"/>
              <a:ext cx="657271"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1" name="Rectangle 10"/>
            <p:cNvSpPr/>
            <p:nvPr/>
          </p:nvSpPr>
          <p:spPr>
            <a:xfrm>
              <a:off x="3006321" y="3798072"/>
              <a:ext cx="708233" cy="461665"/>
            </a:xfrm>
            <a:prstGeom prst="rect">
              <a:avLst/>
            </a:prstGeom>
          </p:spPr>
          <p:txBody>
            <a:bodyPr wrap="squar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2" name="Rectangle 11"/>
            <p:cNvSpPr/>
            <p:nvPr/>
          </p:nvSpPr>
          <p:spPr>
            <a:xfrm>
              <a:off x="3005803" y="4596809"/>
              <a:ext cx="657271" cy="461665"/>
            </a:xfrm>
            <a:prstGeom prst="rect">
              <a:avLst/>
            </a:prstGeom>
          </p:spPr>
          <p:txBody>
            <a:bodyPr wrap="none">
              <a:spAutoFit/>
            </a:bodyPr>
            <a:lstStyle/>
            <a:p>
              <a:r>
                <a:rPr lang="el-GR" sz="2400" dirty="0">
                  <a:solidFill>
                    <a:srgbClr val="121214"/>
                  </a:solidFill>
                  <a:latin typeface="Verdana" panose="020B0604030504040204" pitchFamily="34" charset="0"/>
                </a:rPr>
                <a:t>(</a:t>
              </a:r>
              <a:r>
                <a:rPr lang="el-GR" sz="2400" dirty="0" smtClean="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13" name="Rectangle 12"/>
            <p:cNvSpPr/>
            <p:nvPr/>
          </p:nvSpPr>
          <p:spPr>
            <a:xfrm>
              <a:off x="3005803" y="5297363"/>
              <a:ext cx="655949" cy="461665"/>
            </a:xfrm>
            <a:prstGeom prst="rect">
              <a:avLst/>
            </a:prstGeom>
          </p:spPr>
          <p:txBody>
            <a:bodyPr wrap="none">
              <a:spAutoFit/>
            </a:bodyPr>
            <a:lstStyle/>
            <a:p>
              <a:r>
                <a:rPr lang="el-GR" sz="2400" dirty="0">
                  <a:solidFill>
                    <a:srgbClr val="121214"/>
                  </a:solidFill>
                  <a:latin typeface="Verdana" panose="020B0604030504040204" pitchFamily="34" charset="0"/>
                </a:rPr>
                <a:t>(ρ)</a:t>
              </a:r>
              <a:endParaRPr lang="el-GR" sz="2400" b="0" i="0" dirty="0">
                <a:solidFill>
                  <a:srgbClr val="121214"/>
                </a:solidFill>
                <a:effectLst/>
                <a:latin typeface="Verdana" panose="020B0604030504040204" pitchFamily="34" charset="0"/>
              </a:endParaRPr>
            </a:p>
          </p:txBody>
        </p:sp>
      </p:grpSp>
    </p:spTree>
    <p:extLst>
      <p:ext uri="{BB962C8B-B14F-4D97-AF65-F5344CB8AC3E}">
        <p14:creationId xmlns:p14="http://schemas.microsoft.com/office/powerpoint/2010/main" val="3347687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4" name="Rectangle 3"/>
          <p:cNvSpPr/>
          <p:nvPr/>
        </p:nvSpPr>
        <p:spPr>
          <a:xfrm>
            <a:off x="228601" y="2181681"/>
            <a:ext cx="8678581" cy="1856919"/>
          </a:xfrm>
          <a:prstGeom prst="rect">
            <a:avLst/>
          </a:prstGeom>
        </p:spPr>
        <p:txBody>
          <a:bodyPr wrap="square">
            <a:spAutoFit/>
          </a:bodyPr>
          <a:lstStyle/>
          <a:p>
            <a:r>
              <a:rPr lang="el-GR" sz="2800" dirty="0" smtClean="0">
                <a:solidFill>
                  <a:srgbClr val="006C86"/>
                </a:solidFill>
                <a:latin typeface="Verdana" panose="020B0604030504040204" pitchFamily="34" charset="0"/>
                <a:ea typeface="Verdana" panose="020B0604030504040204" pitchFamily="34" charset="0"/>
              </a:rPr>
              <a:t>σ</a:t>
            </a:r>
            <a:r>
              <a:rPr lang="en-IN" sz="2800" dirty="0" smtClean="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SELECT command</a:t>
            </a:r>
            <a:endParaRPr lang="en-IN" sz="2800" dirty="0" smtClean="0">
              <a:solidFill>
                <a:srgbClr val="006C86"/>
              </a:solidFill>
              <a:latin typeface="Verdana" panose="020B0604030504040204" pitchFamily="34" charset="0"/>
              <a:ea typeface="Verdana" panose="020B0604030504040204" pitchFamily="34" charset="0"/>
            </a:endParaRPr>
          </a:p>
          <a:p>
            <a:r>
              <a:rPr lang="en-IN" sz="4000" i="1" baseline="-25000" dirty="0" smtClean="0">
                <a:solidFill>
                  <a:srgbClr val="006C86"/>
                </a:solidFill>
                <a:latin typeface="Verdana" panose="020B0604030504040204" pitchFamily="34" charset="0"/>
                <a:ea typeface="Verdana" panose="020B0604030504040204" pitchFamily="34" charset="0"/>
              </a:rPr>
              <a:t>p </a:t>
            </a:r>
            <a:r>
              <a:rPr lang="en-IN" dirty="0" smtClean="0">
                <a:solidFill>
                  <a:srgbClr val="006C86"/>
                </a:solidFill>
                <a:latin typeface="Verdana" panose="020B0604030504040204" pitchFamily="34" charset="0"/>
                <a:ea typeface="Verdana" panose="020B0604030504040204" pitchFamily="34" charset="0"/>
              </a:rPr>
              <a:t>would </a:t>
            </a:r>
            <a:r>
              <a:rPr lang="en-IN" dirty="0">
                <a:solidFill>
                  <a:srgbClr val="006C86"/>
                </a:solidFill>
                <a:latin typeface="Verdana" panose="020B0604030504040204" pitchFamily="34" charset="0"/>
                <a:ea typeface="Verdana" panose="020B0604030504040204" pitchFamily="34" charset="0"/>
              </a:rPr>
              <a:t>represent the condition for selection</a:t>
            </a:r>
            <a:r>
              <a:rPr lang="en-IN" baseline="-25000" dirty="0" smtClean="0">
                <a:solidFill>
                  <a:srgbClr val="006C86"/>
                </a:solidFill>
                <a:latin typeface="Verdana" panose="020B0604030504040204" pitchFamily="34" charset="0"/>
                <a:ea typeface="Verdana" panose="020B0604030504040204" pitchFamily="34" charset="0"/>
              </a:rPr>
              <a:t>.</a:t>
            </a:r>
          </a:p>
          <a:p>
            <a:endParaRPr lang="en-IN" baseline="-25000" dirty="0">
              <a:solidFill>
                <a:srgbClr val="006C86"/>
              </a:solidFill>
              <a:latin typeface="Verdana" panose="020B0604030504040204" pitchFamily="34" charset="0"/>
              <a:ea typeface="Verdana" panose="020B0604030504040204" pitchFamily="34" charset="0"/>
              <a:sym typeface="Wingdings" panose="05000000000000000000" pitchFamily="2" charset="2"/>
            </a:endParaRPr>
          </a:p>
          <a:p>
            <a:r>
              <a:rPr lang="en-IN" sz="2800" dirty="0" smtClean="0">
                <a:solidFill>
                  <a:srgbClr val="006C86"/>
                </a:solidFill>
                <a:latin typeface="Verdana" panose="020B0604030504040204" pitchFamily="34" charset="0"/>
                <a:ea typeface="Verdana" panose="020B0604030504040204" pitchFamily="34" charset="0"/>
              </a:rPr>
              <a:t>(</a:t>
            </a:r>
            <a:r>
              <a:rPr lang="en-IN" sz="2800" dirty="0">
                <a:solidFill>
                  <a:srgbClr val="006C86"/>
                </a:solidFill>
                <a:latin typeface="Verdana" panose="020B0604030504040204" pitchFamily="34" charset="0"/>
                <a:ea typeface="Verdana" panose="020B0604030504040204" pitchFamily="34" charset="0"/>
              </a:rPr>
              <a:t>r</a:t>
            </a:r>
            <a:r>
              <a:rPr lang="en-IN" sz="2800" dirty="0" smtClean="0">
                <a:solidFill>
                  <a:srgbClr val="006C86"/>
                </a:solidFill>
                <a:latin typeface="Verdana" panose="020B0604030504040204" pitchFamily="34" charset="0"/>
                <a:ea typeface="Verdana" panose="020B0604030504040204" pitchFamily="34" charset="0"/>
              </a:rPr>
              <a:t>)</a:t>
            </a:r>
            <a:r>
              <a:rPr lang="en-IN" dirty="0">
                <a:solidFill>
                  <a:srgbClr val="006C86"/>
                </a:solidFill>
                <a:latin typeface="Verdana" panose="020B0604030504040204" pitchFamily="34" charset="0"/>
                <a:ea typeface="Verdana" panose="020B0604030504040204" pitchFamily="34" charset="0"/>
              </a:rPr>
              <a:t> would represent the Relation or the Table from which we are making </a:t>
            </a:r>
            <a:r>
              <a:rPr lang="en-IN" dirty="0" smtClean="0">
                <a:solidFill>
                  <a:srgbClr val="006C86"/>
                </a:solidFill>
                <a:latin typeface="Verdana" panose="020B0604030504040204" pitchFamily="34" charset="0"/>
                <a:ea typeface="Verdana" panose="020B0604030504040204" pitchFamily="34" charset="0"/>
              </a:rPr>
              <a:t>    a </a:t>
            </a:r>
            <a:r>
              <a:rPr lang="en-IN" dirty="0">
                <a:solidFill>
                  <a:srgbClr val="006C86"/>
                </a:solidFill>
                <a:latin typeface="Verdana" panose="020B0604030504040204" pitchFamily="34" charset="0"/>
                <a:ea typeface="Verdana" panose="020B0604030504040204" pitchFamily="34" charset="0"/>
              </a:rPr>
              <a:t>selection of the tuples.</a:t>
            </a:r>
          </a:p>
        </p:txBody>
      </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6" name="Rectangle 15"/>
          <p:cNvSpPr/>
          <p:nvPr/>
        </p:nvSpPr>
        <p:spPr>
          <a:xfrm>
            <a:off x="228601" y="41148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a:t>
            </a:r>
            <a:r>
              <a:rPr lang="en-IN" dirty="0" smtClean="0">
                <a:solidFill>
                  <a:srgbClr val="333333"/>
                </a:solidFill>
                <a:latin typeface="verdana" panose="020B0604030504040204" pitchFamily="34" charset="0"/>
              </a:rPr>
              <a:t>whose </a:t>
            </a:r>
            <a:r>
              <a:rPr lang="en-IN" dirty="0">
                <a:solidFill>
                  <a:srgbClr val="333333"/>
                </a:solidFill>
                <a:latin typeface="verdana" panose="020B0604030504040204" pitchFamily="34" charset="0"/>
              </a:rPr>
              <a:t>employee number is 7, or those whose date of birth is </a:t>
            </a:r>
            <a:r>
              <a:rPr lang="en-IN" dirty="0" smtClean="0">
                <a:solidFill>
                  <a:srgbClr val="333333"/>
                </a:solidFill>
                <a:latin typeface="verdana" panose="020B0604030504040204" pitchFamily="34" charset="0"/>
              </a:rPr>
              <a:t>‘01-Jan-1980’</a:t>
            </a:r>
            <a:endParaRPr lang="en-IN" dirty="0"/>
          </a:p>
        </p:txBody>
      </p:sp>
      <p:sp>
        <p:nvSpPr>
          <p:cNvPr id="17" name="Rectangle 16"/>
          <p:cNvSpPr/>
          <p:nvPr/>
        </p:nvSpPr>
        <p:spPr>
          <a:xfrm>
            <a:off x="236817" y="4800600"/>
            <a:ext cx="8670365" cy="1384995"/>
          </a:xfrm>
          <a:prstGeom prst="rect">
            <a:avLst/>
          </a:prstGeom>
        </p:spPr>
        <p:txBody>
          <a:bodyPr wrap="square">
            <a:spAutoFit/>
          </a:bodyPr>
          <a:lstStyle/>
          <a:p>
            <a:r>
              <a:rPr lang="en-IN" sz="2800" dirty="0" smtClean="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empno=7</a:t>
            </a:r>
            <a:r>
              <a:rPr lang="en-IN" sz="2800" dirty="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a:t>
            </a:r>
            <a:r>
              <a:rPr lang="en-IN" sz="2800" baseline="-25000" dirty="0" smtClean="0">
                <a:solidFill>
                  <a:srgbClr val="C00000"/>
                </a:solidFill>
                <a:latin typeface="verdana" panose="020B0604030504040204" pitchFamily="34" charset="0"/>
              </a:rPr>
              <a:t>&lt;=’01-Jan-1980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empno=7 </a:t>
            </a:r>
            <a:r>
              <a:rPr lang="en-US" sz="3200" b="1" baseline="-25000" dirty="0" smtClean="0">
                <a:solidFill>
                  <a:srgbClr val="C00000"/>
                </a:solidFill>
                <a:latin typeface="verdana" panose="020B0604030504040204" pitchFamily="34" charset="0"/>
                <a:sym typeface="Symbol" panose="05050102010706020507" pitchFamily="18" charset="2"/>
              </a:rPr>
              <a:t></a:t>
            </a:r>
            <a:r>
              <a:rPr lang="en-IN" sz="2800" b="1" baseline="-250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dob=’01-Jan-1980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endParaRPr lang="en-IN" sz="2800" b="0" i="0" dirty="0">
              <a:solidFill>
                <a:srgbClr val="C00000"/>
              </a:solidFill>
              <a:effectLst/>
              <a:latin typeface="verdana" panose="020B0604030504040204" pitchFamily="34" charset="0"/>
            </a:endParaRPr>
          </a:p>
        </p:txBody>
      </p:sp>
      <p:sp>
        <p:nvSpPr>
          <p:cNvPr id="10" name="TextBox 9"/>
          <p:cNvSpPr txBox="1"/>
          <p:nvPr/>
        </p:nvSpPr>
        <p:spPr>
          <a:xfrm>
            <a:off x="685800" y="6225064"/>
            <a:ext cx="4788490" cy="461665"/>
          </a:xfrm>
          <a:prstGeom prst="rect">
            <a:avLst/>
          </a:prstGeom>
          <a:noFill/>
        </p:spPr>
        <p:txBody>
          <a:bodyPr wrap="none" rtlCol="0">
            <a:spAutoFit/>
          </a:bodyPr>
          <a:lstStyle/>
          <a:p>
            <a:r>
              <a:rPr lang="en-IN" sz="2400" dirty="0" smtClean="0">
                <a:solidFill>
                  <a:srgbClr val="00B050"/>
                </a:solidFill>
              </a:rPr>
              <a:t>Returns the result to new relation.</a:t>
            </a:r>
            <a:endParaRPr lang="en-IN" sz="2400" dirty="0">
              <a:solidFill>
                <a:srgbClr val="00B050"/>
              </a:solidFill>
            </a:endParaRPr>
          </a:p>
        </p:txBody>
      </p:sp>
    </p:spTree>
    <p:extLst>
      <p:ext uri="{BB962C8B-B14F-4D97-AF65-F5344CB8AC3E}">
        <p14:creationId xmlns:p14="http://schemas.microsoft.com/office/powerpoint/2010/main" val="148714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7" name="Rectangle 16"/>
          <p:cNvSpPr/>
          <p:nvPr/>
        </p:nvSpPr>
        <p:spPr>
          <a:xfrm>
            <a:off x="236817" y="3156466"/>
            <a:ext cx="8670365" cy="1384995"/>
          </a:xfrm>
          <a:prstGeom prst="rect">
            <a:avLst/>
          </a:prstGeom>
        </p:spPr>
        <p:txBody>
          <a:bodyPr wrap="square">
            <a:spAutoFit/>
          </a:bodyPr>
          <a:lstStyle/>
          <a:p>
            <a:pPr>
              <a:lnSpc>
                <a:spcPct val="150000"/>
              </a:lnSpc>
            </a:pPr>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deptno=10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a:t>
            </a:r>
            <a:r>
              <a:rPr lang="en-IN" sz="2800" dirty="0" smtClean="0">
                <a:solidFill>
                  <a:srgbClr val="C00000"/>
                </a:solidFill>
                <a:latin typeface="verdana" panose="020B0604030504040204" pitchFamily="34" charset="0"/>
              </a:rPr>
              <a:t>(EMPLOYEE)]</a:t>
            </a:r>
            <a:endParaRPr lang="en-IN" dirty="0">
              <a:solidFill>
                <a:srgbClr val="C00000"/>
              </a:solidFill>
              <a:latin typeface="verdana" panose="020B0604030504040204" pitchFamily="34" charset="0"/>
            </a:endParaRPr>
          </a:p>
          <a:p>
            <a:pPr>
              <a:lnSpc>
                <a:spcPct val="150000"/>
              </a:lnSpc>
            </a:pPr>
            <a:r>
              <a:rPr lang="en-IN" sz="2800" dirty="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 </a:t>
            </a:r>
            <a:r>
              <a:rPr lang="en-IN" sz="2800" b="1" baseline="-25000" dirty="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deptno=10</a:t>
            </a:r>
            <a:r>
              <a:rPr lang="en-IN" sz="2800" dirty="0" smtClean="0">
                <a:solidFill>
                  <a:srgbClr val="C00000"/>
                </a:solidFill>
                <a:latin typeface="verdana" panose="020B0604030504040204" pitchFamily="34" charset="0"/>
              </a:rPr>
              <a:t>(EMPLOYEE)</a:t>
            </a:r>
            <a:endParaRPr lang="en-IN" sz="2800" dirty="0">
              <a:solidFill>
                <a:srgbClr val="C00000"/>
              </a:solidFill>
              <a:latin typeface="verdana" panose="020B0604030504040204" pitchFamily="34" charset="0"/>
            </a:endParaRPr>
          </a:p>
        </p:txBody>
      </p:sp>
      <p:sp>
        <p:nvSpPr>
          <p:cNvPr id="12" name="Rectangle 11"/>
          <p:cNvSpPr/>
          <p:nvPr/>
        </p:nvSpPr>
        <p:spPr>
          <a:xfrm>
            <a:off x="228601" y="22860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tuples whose employee number </a:t>
            </a:r>
            <a:r>
              <a:rPr lang="en-IN" dirty="0" smtClean="0">
                <a:solidFill>
                  <a:srgbClr val="333333"/>
                </a:solidFill>
                <a:latin typeface="verdana" panose="020B0604030504040204" pitchFamily="34" charset="0"/>
              </a:rPr>
              <a:t>is &gt; 7 and department ID is 10</a:t>
            </a:r>
            <a:endParaRPr lang="en-IN" dirty="0"/>
          </a:p>
        </p:txBody>
      </p:sp>
    </p:spTree>
    <p:extLst>
      <p:ext uri="{BB962C8B-B14F-4D97-AF65-F5344CB8AC3E}">
        <p14:creationId xmlns:p14="http://schemas.microsoft.com/office/powerpoint/2010/main" val="3504429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PROJECT</a:t>
            </a:r>
            <a:endParaRPr lang="en-IN" b="1" dirty="0">
              <a:latin typeface="Arial" pitchFamily="34" charset="0"/>
              <a:cs typeface="Arial" pitchFamily="34" charset="0"/>
            </a:endParaRPr>
          </a:p>
        </p:txBody>
      </p:sp>
      <p:grpSp>
        <p:nvGrpSpPr>
          <p:cNvPr id="15" name="Group 14"/>
          <p:cNvGrpSpPr/>
          <p:nvPr/>
        </p:nvGrpSpPr>
        <p:grpSpPr>
          <a:xfrm>
            <a:off x="488103" y="1219200"/>
            <a:ext cx="7817697" cy="478482"/>
            <a:chOff x="457200" y="1252836"/>
            <a:chExt cx="7381177" cy="478482"/>
          </a:xfrm>
        </p:grpSpPr>
        <p:sp>
          <p:nvSpPr>
            <p:cNvPr id="7" name="Rectangle 6"/>
            <p:cNvSpPr/>
            <p:nvPr/>
          </p:nvSpPr>
          <p:spPr>
            <a:xfrm>
              <a:off x="457200" y="1252837"/>
              <a:ext cx="1223068"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Project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9" name="Rectangle 8"/>
            <p:cNvSpPr/>
            <p:nvPr/>
          </p:nvSpPr>
          <p:spPr>
            <a:xfrm>
              <a:off x="1536378" y="1252836"/>
              <a:ext cx="819898" cy="461665"/>
            </a:xfrm>
            <a:prstGeom prst="rect">
              <a:avLst/>
            </a:prstGeom>
          </p:spPr>
          <p:txBody>
            <a:bodyPr wrap="squar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5" name="Rectangle 2"/>
            <p:cNvSpPr>
              <a:spLocks noChangeArrowheads="1"/>
            </p:cNvSpPr>
            <p:nvPr/>
          </p:nvSpPr>
          <p:spPr bwMode="auto">
            <a:xfrm>
              <a:off x="2255830" y="1269653"/>
              <a:ext cx="5582547"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Notation − ∏</a:t>
              </a:r>
              <a:r>
                <a:rPr kumimoji="0" lang="en-US" sz="2400" b="0" i="0" u="none" strike="noStrike" cap="none" normalizeH="0" baseline="-30000" dirty="0" smtClean="0">
                  <a:ln>
                    <a:noFill/>
                  </a:ln>
                  <a:solidFill>
                    <a:srgbClr val="000000"/>
                  </a:solidFill>
                  <a:effectLst/>
                  <a:latin typeface="Verdana" panose="020B0604030504040204" pitchFamily="34" charset="0"/>
                  <a:ea typeface="Verdana" panose="020B0604030504040204" pitchFamily="34" charset="0"/>
                </a:rPr>
                <a:t>A1, A2, An</a:t>
              </a: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 (r)</a:t>
              </a:r>
              <a:r>
                <a:rPr kumimoji="0" lang="en-US" sz="24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 </a:t>
              </a:r>
            </a:p>
          </p:txBody>
        </p:sp>
      </p:grpSp>
      <p:sp>
        <p:nvSpPr>
          <p:cNvPr id="16" name="Rectangle 15"/>
          <p:cNvSpPr/>
          <p:nvPr/>
        </p:nvSpPr>
        <p:spPr>
          <a:xfrm>
            <a:off x="457200" y="1600200"/>
            <a:ext cx="60198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p>
        </p:txBody>
      </p:sp>
      <p:sp>
        <p:nvSpPr>
          <p:cNvPr id="17" name="Rectangle 16"/>
          <p:cNvSpPr/>
          <p:nvPr/>
        </p:nvSpPr>
        <p:spPr>
          <a:xfrm>
            <a:off x="228600" y="2133600"/>
            <a:ext cx="8686800" cy="1938992"/>
          </a:xfrm>
          <a:prstGeom prst="rect">
            <a:avLst/>
          </a:prstGeom>
        </p:spPr>
        <p:txBody>
          <a:bodyPr wrap="square">
            <a:spAutoFit/>
          </a:bodyPr>
          <a:lstStyle/>
          <a:p>
            <a:r>
              <a:rPr lang="en-IN" sz="2800" dirty="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ROJECT</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&lt;attribute list&gt; </a:t>
            </a:r>
            <a:r>
              <a:rPr lang="en-IN" dirty="0">
                <a:solidFill>
                  <a:srgbClr val="006C86"/>
                </a:solidFill>
                <a:latin typeface="Verdana" panose="020B0604030504040204" pitchFamily="34" charset="0"/>
                <a:ea typeface="Verdana" panose="020B0604030504040204" pitchFamily="34" charset="0"/>
              </a:rPr>
              <a:t>would represent the attributes(columns) we want from a relational</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(r)</a:t>
            </a:r>
            <a:r>
              <a:rPr lang="en-IN" dirty="0">
                <a:solidFill>
                  <a:srgbClr val="006C86"/>
                </a:solidFill>
                <a:latin typeface="Verdana" panose="020B0604030504040204" pitchFamily="34" charset="0"/>
                <a:ea typeface="Verdana" panose="020B0604030504040204" pitchFamily="34" charset="0"/>
              </a:rPr>
              <a:t> would represent the </a:t>
            </a:r>
            <a:r>
              <a:rPr lang="en-IN" dirty="0" smtClean="0">
                <a:solidFill>
                  <a:srgbClr val="006C86"/>
                </a:solidFill>
                <a:latin typeface="Verdana" panose="020B0604030504040204" pitchFamily="34" charset="0"/>
                <a:ea typeface="Verdana" panose="020B0604030504040204" pitchFamily="34" charset="0"/>
              </a:rPr>
              <a:t>Relation </a:t>
            </a:r>
            <a:r>
              <a:rPr lang="en-IN" dirty="0">
                <a:solidFill>
                  <a:srgbClr val="006C86"/>
                </a:solidFill>
                <a:latin typeface="Verdana" panose="020B0604030504040204" pitchFamily="34" charset="0"/>
                <a:ea typeface="Verdana" panose="020B0604030504040204" pitchFamily="34" charset="0"/>
              </a:rPr>
              <a:t>or the Table from which we are making a selection of the tuples</a:t>
            </a:r>
            <a:r>
              <a:rPr lang="en-IN" dirty="0" smtClean="0">
                <a:solidFill>
                  <a:srgbClr val="006C86"/>
                </a:solidFill>
                <a:latin typeface="Verdana" panose="020B0604030504040204" pitchFamily="34" charset="0"/>
                <a:ea typeface="Verdana" panose="020B0604030504040204" pitchFamily="34" charset="0"/>
              </a:rPr>
              <a:t>.</a:t>
            </a:r>
            <a:endParaRPr lang="en-IN" dirty="0">
              <a:solidFill>
                <a:srgbClr val="006C86"/>
              </a:solidFill>
              <a:latin typeface="Verdana" panose="020B0604030504040204" pitchFamily="34" charset="0"/>
              <a:ea typeface="Verdana" panose="020B0604030504040204" pitchFamily="34" charset="0"/>
            </a:endParaRPr>
          </a:p>
        </p:txBody>
      </p:sp>
      <p:sp>
        <p:nvSpPr>
          <p:cNvPr id="18" name="Rectangle 17"/>
          <p:cNvSpPr/>
          <p:nvPr/>
        </p:nvSpPr>
        <p:spPr>
          <a:xfrm>
            <a:off x="228600" y="4114800"/>
            <a:ext cx="8610600" cy="923330"/>
          </a:xfrm>
          <a:prstGeom prst="rect">
            <a:avLst/>
          </a:prstGeom>
        </p:spPr>
        <p:txBody>
          <a:bodyPr wrap="square">
            <a:spAutoFit/>
          </a:bodyPr>
          <a:lstStyle/>
          <a:p>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or </a:t>
            </a:r>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a:t>
            </a:r>
            <a:r>
              <a:rPr lang="en-IN" dirty="0">
                <a:solidFill>
                  <a:srgbClr val="333333"/>
                </a:solidFill>
                <a:latin typeface="verdana" panose="020B0604030504040204" pitchFamily="34" charset="0"/>
              </a:rPr>
              <a:t>whose date of birth is before 1980</a:t>
            </a:r>
          </a:p>
        </p:txBody>
      </p:sp>
      <p:sp>
        <p:nvSpPr>
          <p:cNvPr id="21" name="Rectangle 20"/>
          <p:cNvSpPr/>
          <p:nvPr/>
        </p:nvSpPr>
        <p:spPr>
          <a:xfrm>
            <a:off x="228600" y="5065693"/>
            <a:ext cx="8458200" cy="954107"/>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a:t>
            </a:r>
            <a:r>
              <a:rPr lang="en-IN" sz="2800" dirty="0" smtClean="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dob&lt;’01-Jan-1980′</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Tree>
    <p:extLst>
      <p:ext uri="{BB962C8B-B14F-4D97-AF65-F5344CB8AC3E}">
        <p14:creationId xmlns:p14="http://schemas.microsoft.com/office/powerpoint/2010/main" val="3663094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vert="horz" anchor="b" anchorCtr="0">
            <a:normAutofit/>
          </a:bodyPr>
          <a:lstStyle/>
          <a:p>
            <a:pPr>
              <a:spcBef>
                <a:spcPts val="700"/>
              </a:spcBef>
              <a:buClr>
                <a:schemeClr val="accent2"/>
              </a:buClr>
              <a:buSzPct val="60000"/>
            </a:pPr>
            <a:r>
              <a:rPr lang="en-IN" dirty="0" smtClean="0"/>
              <a:t>UNION</a:t>
            </a:r>
            <a:endParaRPr lang="en-IN" dirty="0"/>
          </a:p>
        </p:txBody>
      </p:sp>
      <p:grpSp>
        <p:nvGrpSpPr>
          <p:cNvPr id="3" name="Group 2"/>
          <p:cNvGrpSpPr/>
          <p:nvPr/>
        </p:nvGrpSpPr>
        <p:grpSpPr>
          <a:xfrm>
            <a:off x="381000" y="1168569"/>
            <a:ext cx="4685787" cy="507831"/>
            <a:chOff x="457200" y="1295400"/>
            <a:chExt cx="4685787" cy="507831"/>
          </a:xfrm>
        </p:grpSpPr>
        <p:sp>
          <p:nvSpPr>
            <p:cNvPr id="7" name="Rectangle 6"/>
            <p:cNvSpPr/>
            <p:nvPr/>
          </p:nvSpPr>
          <p:spPr>
            <a:xfrm>
              <a:off x="457200" y="1295400"/>
              <a:ext cx="11430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Union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524000" y="1295400"/>
              <a:ext cx="673582"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438400" y="1341566"/>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U s</a:t>
              </a:r>
              <a:endParaRPr lang="en-IN" sz="2400" dirty="0"/>
            </a:p>
          </p:txBody>
        </p:sp>
      </p:grpSp>
      <p:sp>
        <p:nvSpPr>
          <p:cNvPr id="16" name="Rectangle 15"/>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b="1" i="1" dirty="0" smtClean="0">
                <a:latin typeface="Verdana" panose="020B0604030504040204" pitchFamily="34" charset="0"/>
                <a:ea typeface="Verdana" panose="020B0604030504040204" pitchFamily="34" charset="0"/>
              </a:rPr>
              <a:t>r</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and </a:t>
            </a:r>
            <a:r>
              <a:rPr lang="en-IN" sz="2000" b="1" i="1" dirty="0" smtClean="0">
                <a:latin typeface="Verdana" panose="020B0604030504040204" pitchFamily="34" charset="0"/>
                <a:ea typeface="Verdana" panose="020B0604030504040204" pitchFamily="34" charset="0"/>
              </a:rPr>
              <a:t>s</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rPr>
              <a:t>U</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4" name="Rectangle 3"/>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5" name="Rectangle 4"/>
          <p:cNvSpPr/>
          <p:nvPr/>
        </p:nvSpPr>
        <p:spPr>
          <a:xfrm>
            <a:off x="101597" y="3669774"/>
            <a:ext cx="8877301" cy="646331"/>
          </a:xfrm>
          <a:prstGeom prst="rect">
            <a:avLst/>
          </a:prstGeom>
        </p:spPr>
        <p:txBody>
          <a:bodyPr wrap="square">
            <a:spAutoFit/>
          </a:bodyPr>
          <a:lstStyle/>
          <a:p>
            <a:r>
              <a:rPr lang="en-IN" dirty="0" smtClean="0">
                <a:latin typeface="Verdana" panose="020B0604030504040204" pitchFamily="34" charset="0"/>
                <a:ea typeface="Verdana" panose="020B0604030504040204" pitchFamily="34" charset="0"/>
              </a:rPr>
              <a:t>Selects the </a:t>
            </a:r>
            <a:r>
              <a:rPr lang="en-IN" dirty="0">
                <a:latin typeface="Verdana" panose="020B0604030504040204" pitchFamily="34" charset="0"/>
                <a:ea typeface="Verdana" panose="020B0604030504040204" pitchFamily="34" charset="0"/>
              </a:rPr>
              <a:t>customer name who have either purchased a book or a computer or both.</a:t>
            </a:r>
          </a:p>
        </p:txBody>
      </p:sp>
    </p:spTree>
    <p:extLst>
      <p:ext uri="{BB962C8B-B14F-4D97-AF65-F5344CB8AC3E}">
        <p14:creationId xmlns:p14="http://schemas.microsoft.com/office/powerpoint/2010/main" val="1776006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 name="Group 7"/>
          <p:cNvGrpSpPr/>
          <p:nvPr/>
        </p:nvGrpSpPr>
        <p:grpSpPr>
          <a:xfrm>
            <a:off x="361694" y="1168567"/>
            <a:ext cx="5658106" cy="461666"/>
            <a:chOff x="457200" y="1168567"/>
            <a:chExt cx="5658106" cy="461666"/>
          </a:xfrm>
        </p:grpSpPr>
        <p:sp>
          <p:nvSpPr>
            <p:cNvPr id="7" name="Rectangle 6"/>
            <p:cNvSpPr/>
            <p:nvPr/>
          </p:nvSpPr>
          <p:spPr>
            <a:xfrm>
              <a:off x="457200" y="1168567"/>
              <a:ext cx="2590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Intersection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2" name="Rectangle 1"/>
            <p:cNvSpPr/>
            <p:nvPr/>
          </p:nvSpPr>
          <p:spPr>
            <a:xfrm>
              <a:off x="3410719" y="1168567"/>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a:solidFill>
                    <a:srgbClr val="333333"/>
                  </a:solidFill>
                  <a:latin typeface="verdana" panose="020B0604030504040204" pitchFamily="34" charset="0"/>
                </a:rPr>
                <a:t>∩</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sp>
          <p:nvSpPr>
            <p:cNvPr id="4" name="Rectangle 3"/>
            <p:cNvSpPr/>
            <p:nvPr/>
          </p:nvSpPr>
          <p:spPr>
            <a:xfrm>
              <a:off x="2514600" y="1168568"/>
              <a:ext cx="684803" cy="461665"/>
            </a:xfrm>
            <a:prstGeom prst="rect">
              <a:avLst/>
            </a:prstGeom>
          </p:spPr>
          <p:txBody>
            <a:bodyPr wrap="none">
              <a:spAutoFit/>
            </a:bodyPr>
            <a:lstStyle/>
            <a:p>
              <a:r>
                <a:rPr lang="en-IN" sz="2400" dirty="0" smtClean="0">
                  <a:solidFill>
                    <a:srgbClr val="333333"/>
                  </a:solidFill>
                  <a:latin typeface="verdana" panose="020B0604030504040204" pitchFamily="34" charset="0"/>
                </a:rPr>
                <a:t>(∩)</a:t>
              </a:r>
              <a:endParaRPr lang="en-IN" sz="2400" dirty="0"/>
            </a:p>
          </p:txBody>
        </p:sp>
      </p:grpSp>
      <p:sp>
        <p:nvSpPr>
          <p:cNvPr id="12" name="Title 1"/>
          <p:cNvSpPr txBox="1">
            <a:spLocks/>
          </p:cNvSpPr>
          <p:nvPr/>
        </p:nvSpPr>
        <p:spPr>
          <a:xfrm>
            <a:off x="457200" y="0"/>
            <a:ext cx="82296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pPr>
            <a:r>
              <a:rPr lang="en-IN" dirty="0" smtClean="0"/>
              <a:t>INTERSECTION</a:t>
            </a:r>
            <a:endParaRPr lang="en-IN" dirty="0"/>
          </a:p>
        </p:txBody>
      </p:sp>
      <p:sp>
        <p:nvSpPr>
          <p:cNvPr id="15" name="Rectangle 14"/>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10" name="Rectangle 9"/>
          <p:cNvSpPr/>
          <p:nvPr/>
        </p:nvSpPr>
        <p:spPr>
          <a:xfrm>
            <a:off x="127001" y="3670300"/>
            <a:ext cx="8826497" cy="646331"/>
          </a:xfrm>
          <a:prstGeom prst="rect">
            <a:avLst/>
          </a:prstGeom>
        </p:spPr>
        <p:txBody>
          <a:bodyPr wrap="square">
            <a:spAutoFit/>
          </a:bodyPr>
          <a:lstStyle/>
          <a:p>
            <a:r>
              <a:rPr lang="en-IN" dirty="0">
                <a:latin typeface="Verdana" panose="020B0604030504040204" pitchFamily="34" charset="0"/>
                <a:ea typeface="Verdana" panose="020B0604030504040204" pitchFamily="34" charset="0"/>
              </a:rPr>
              <a:t>Projects the customer name who have purchased a book and a computer both.</a:t>
            </a:r>
          </a:p>
        </p:txBody>
      </p:sp>
    </p:spTree>
    <p:extLst>
      <p:ext uri="{BB962C8B-B14F-4D97-AF65-F5344CB8AC3E}">
        <p14:creationId xmlns:p14="http://schemas.microsoft.com/office/powerpoint/2010/main" val="3844590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MINUS</a:t>
            </a:r>
            <a:endParaRPr lang="en-IN" b="1" dirty="0">
              <a:latin typeface="Arial" pitchFamily="34" charset="0"/>
              <a:cs typeface="Arial" pitchFamily="34" charset="0"/>
            </a:endParaRPr>
          </a:p>
        </p:txBody>
      </p:sp>
      <p:grpSp>
        <p:nvGrpSpPr>
          <p:cNvPr id="3" name="Group 2"/>
          <p:cNvGrpSpPr/>
          <p:nvPr/>
        </p:nvGrpSpPr>
        <p:grpSpPr>
          <a:xfrm>
            <a:off x="381000" y="1143000"/>
            <a:ext cx="4437911" cy="499765"/>
            <a:chOff x="457200" y="1269831"/>
            <a:chExt cx="4437911" cy="499765"/>
          </a:xfrm>
        </p:grpSpPr>
        <p:sp>
          <p:nvSpPr>
            <p:cNvPr id="7" name="Rectangle 6"/>
            <p:cNvSpPr/>
            <p:nvPr/>
          </p:nvSpPr>
          <p:spPr>
            <a:xfrm>
              <a:off x="457200" y="1295400"/>
              <a:ext cx="12954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Minus</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447800" y="1269831"/>
              <a:ext cx="603050"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277087" y="1307931"/>
              <a:ext cx="2618024"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grpSp>
      <p:sp>
        <p:nvSpPr>
          <p:cNvPr id="12" name="Rectangle 11"/>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3" name="Rectangle 12"/>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ea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500" y="4743271"/>
            <a:ext cx="8762999" cy="1200329"/>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smtClean="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(COMPUTER)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(BOOK</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
        <p:nvSpPr>
          <p:cNvPr id="16" name="Rectangle 15"/>
          <p:cNvSpPr/>
          <p:nvPr/>
        </p:nvSpPr>
        <p:spPr>
          <a:xfrm>
            <a:off x="127001" y="3650902"/>
            <a:ext cx="8826497" cy="1200329"/>
          </a:xfrm>
          <a:prstGeom prst="rect">
            <a:avLst/>
          </a:prstGeom>
        </p:spPr>
        <p:txBody>
          <a:bodyPr wrap="square">
            <a:spAutoFit/>
          </a:bodyPr>
          <a:lstStyle/>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BOOK but not </a:t>
            </a:r>
            <a:r>
              <a:rPr lang="en-IN" dirty="0">
                <a:latin typeface="Verdana" panose="020B0604030504040204" pitchFamily="34" charset="0"/>
                <a:ea typeface="Verdana" panose="020B0604030504040204" pitchFamily="34" charset="0"/>
              </a:rPr>
              <a:t>a </a:t>
            </a:r>
            <a:r>
              <a:rPr lang="en-IN" dirty="0" smtClean="0">
                <a:latin typeface="Verdana" panose="020B0604030504040204" pitchFamily="34" charset="0"/>
                <a:ea typeface="Verdana" panose="020B0604030504040204" pitchFamily="34" charset="0"/>
              </a:rPr>
              <a:t>COMPUTER.</a:t>
            </a:r>
          </a:p>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COMPUTER but </a:t>
            </a:r>
            <a:r>
              <a:rPr lang="en-IN" dirty="0">
                <a:latin typeface="Verdana" panose="020B0604030504040204" pitchFamily="34" charset="0"/>
                <a:ea typeface="Verdana" panose="020B0604030504040204" pitchFamily="34" charset="0"/>
              </a:rPr>
              <a:t>not a </a:t>
            </a:r>
            <a:r>
              <a:rPr lang="en-IN" dirty="0" smtClean="0">
                <a:latin typeface="Verdana" panose="020B0604030504040204" pitchFamily="34" charset="0"/>
                <a:ea typeface="Verdana" panose="020B0604030504040204" pitchFamily="34" charset="0"/>
              </a:rPr>
              <a:t>BOOK.</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839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bl>
          </a:graphicData>
        </a:graphic>
      </p:graphicFrame>
    </p:spTree>
    <p:extLst>
      <p:ext uri="{BB962C8B-B14F-4D97-AF65-F5344CB8AC3E}">
        <p14:creationId xmlns:p14="http://schemas.microsoft.com/office/powerpoint/2010/main" val="82778810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CARTESIAN PRODUCT</a:t>
            </a:r>
            <a:endParaRPr lang="en-IN" dirty="0">
              <a:solidFill>
                <a:schemeClr val="bg2">
                  <a:lumMod val="25000"/>
                </a:schemeClr>
              </a:solidFill>
            </a:endParaRPr>
          </a:p>
        </p:txBody>
      </p:sp>
      <p:grpSp>
        <p:nvGrpSpPr>
          <p:cNvPr id="3" name="Group 2"/>
          <p:cNvGrpSpPr/>
          <p:nvPr/>
        </p:nvGrpSpPr>
        <p:grpSpPr>
          <a:xfrm>
            <a:off x="457200" y="1143000"/>
            <a:ext cx="6553471" cy="461665"/>
            <a:chOff x="457200" y="1295400"/>
            <a:chExt cx="6553471" cy="461665"/>
          </a:xfrm>
        </p:grpSpPr>
        <p:sp>
          <p:nvSpPr>
            <p:cNvPr id="7" name="Rectangle 6"/>
            <p:cNvSpPr/>
            <p:nvPr/>
          </p:nvSpPr>
          <p:spPr>
            <a:xfrm>
              <a:off x="457200" y="1295400"/>
              <a:ext cx="2971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Cartesian product</a:t>
              </a:r>
            </a:p>
          </p:txBody>
        </p:sp>
        <p:sp>
          <p:nvSpPr>
            <p:cNvPr id="12" name="Rectangle 11"/>
            <p:cNvSpPr/>
            <p:nvPr/>
          </p:nvSpPr>
          <p:spPr>
            <a:xfrm>
              <a:off x="3396343" y="1295400"/>
              <a:ext cx="675185" cy="461665"/>
            </a:xfrm>
            <a:prstGeom prst="rect">
              <a:avLst/>
            </a:prstGeom>
          </p:spPr>
          <p:txBody>
            <a:bodyPr wrap="none">
              <a:spAutoFit/>
            </a:bodyPr>
            <a:lstStyle/>
            <a:p>
              <a:r>
                <a:rPr lang="el-GR" sz="2400" dirty="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2" name="Rectangle 1"/>
            <p:cNvSpPr/>
            <p:nvPr/>
          </p:nvSpPr>
          <p:spPr>
            <a:xfrm>
              <a:off x="4320511" y="1295400"/>
              <a:ext cx="2690160"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l-GR" sz="2400" dirty="0">
                  <a:solidFill>
                    <a:srgbClr val="000000"/>
                  </a:solidFill>
                  <a:latin typeface="Verdana" panose="020B0604030504040204" pitchFamily="34" charset="0"/>
                </a:rPr>
                <a:t>Χ </a:t>
              </a:r>
              <a:r>
                <a:rPr lang="en-IN" sz="2400" dirty="0">
                  <a:solidFill>
                    <a:srgbClr val="000000"/>
                  </a:solidFill>
                  <a:latin typeface="Verdana" panose="020B0604030504040204" pitchFamily="34" charset="0"/>
                </a:rPr>
                <a:t>s</a:t>
              </a:r>
              <a:endParaRPr lang="en-IN" sz="2400" dirty="0"/>
            </a:p>
          </p:txBody>
        </p:sp>
      </p:grpSp>
      <p:sp>
        <p:nvSpPr>
          <p:cNvPr id="15" name="Rectangle 14"/>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ea typeface="Verdana" panose="020B0604030504040204" pitchFamily="34" charset="0"/>
              </a:rPr>
              <a:t>X</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08625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8" name="Rectangle 3"/>
          <p:cNvSpPr txBox="1">
            <a:spLocks noChangeArrowheads="1"/>
          </p:cNvSpPr>
          <p:nvPr/>
        </p:nvSpPr>
        <p:spPr>
          <a:xfrm>
            <a:off x="457200" y="1479550"/>
            <a:ext cx="8229600" cy="42545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nSpc>
                <a:spcPct val="90000"/>
              </a:lnSpc>
              <a:buNone/>
            </a:pPr>
            <a:r>
              <a:rPr lang="en-US" sz="2200" dirty="0" smtClean="0"/>
              <a:t>Find all loans of over $1200</a:t>
            </a:r>
            <a:r>
              <a:rPr lang="en-US" sz="2200" dirty="0" smtClean="0">
                <a:sym typeface="Symbol" panose="05050102010706020507" pitchFamily="18" charset="2"/>
              </a:rPr>
              <a:t>            </a:t>
            </a:r>
          </a:p>
        </p:txBody>
      </p:sp>
      <p:sp>
        <p:nvSpPr>
          <p:cNvPr id="9" name="Text Box 4"/>
          <p:cNvSpPr txBox="1">
            <a:spLocks noChangeArrowheads="1"/>
          </p:cNvSpPr>
          <p:nvPr/>
        </p:nvSpPr>
        <p:spPr bwMode="auto">
          <a:xfrm>
            <a:off x="457200" y="3409890"/>
            <a:ext cx="82296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r>
              <a:rPr lang="en-US" sz="2200" i="0" dirty="0">
                <a:latin typeface="Gill Sans MT (Body)"/>
              </a:rPr>
              <a:t>Find the loan number for each loan of an amount greater than </a:t>
            </a:r>
            <a:r>
              <a:rPr lang="en-US" sz="2200" i="0" dirty="0" smtClean="0">
                <a:latin typeface="Gill Sans MT (Body)"/>
              </a:rPr>
              <a:t>$120                     </a:t>
            </a:r>
            <a:endParaRPr kumimoji="0" lang="en-US" sz="2200" i="0" dirty="0">
              <a:latin typeface="Gill Sans MT (Body)"/>
            </a:endParaRPr>
          </a:p>
        </p:txBody>
      </p:sp>
      <p:sp>
        <p:nvSpPr>
          <p:cNvPr id="10" name="Text Box 5"/>
          <p:cNvSpPr txBox="1">
            <a:spLocks noChangeArrowheads="1"/>
          </p:cNvSpPr>
          <p:nvPr/>
        </p:nvSpPr>
        <p:spPr bwMode="auto">
          <a:xfrm>
            <a:off x="447467" y="1899792"/>
            <a:ext cx="505939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amount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lang="en-US" sz="4000" i="0" dirty="0">
              <a:solidFill>
                <a:srgbClr val="006C86"/>
              </a:solidFill>
            </a:endParaRPr>
          </a:p>
        </p:txBody>
      </p:sp>
      <p:sp>
        <p:nvSpPr>
          <p:cNvPr id="11" name="Text Box 6"/>
          <p:cNvSpPr txBox="1">
            <a:spLocks noChangeArrowheads="1"/>
          </p:cNvSpPr>
          <p:nvPr/>
        </p:nvSpPr>
        <p:spPr bwMode="auto">
          <a:xfrm>
            <a:off x="304800" y="4240531"/>
            <a:ext cx="822372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loan-number</a:t>
            </a:r>
            <a:r>
              <a:rPr lang="en-US" sz="4000" i="0" dirty="0">
                <a:solidFill>
                  <a:srgbClr val="006C86"/>
                </a:solidFill>
              </a:rPr>
              <a:t> (</a:t>
            </a:r>
            <a:r>
              <a:rPr lang="en-US" sz="4000" baseline="-25000" dirty="0">
                <a:solidFill>
                  <a:srgbClr val="006C86"/>
                </a:solidFill>
              </a:rPr>
              <a:t>amount</a:t>
            </a:r>
            <a:r>
              <a:rPr lang="en-US" sz="4000" dirty="0">
                <a:solidFill>
                  <a:srgbClr val="006C86"/>
                </a:solidFill>
              </a:rPr>
              <a: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kumimoji="0" lang="en-US" sz="4000" i="0" dirty="0">
              <a:solidFill>
                <a:srgbClr val="006C86"/>
              </a:solidFill>
            </a:endParaRPr>
          </a:p>
        </p:txBody>
      </p:sp>
    </p:spTree>
    <p:extLst>
      <p:ext uri="{BB962C8B-B14F-4D97-AF65-F5344CB8AC3E}">
        <p14:creationId xmlns:p14="http://schemas.microsoft.com/office/powerpoint/2010/main" val="3246660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7" name="Rectangle 3"/>
          <p:cNvSpPr txBox="1">
            <a:spLocks noChangeArrowheads="1"/>
          </p:cNvSpPr>
          <p:nvPr/>
        </p:nvSpPr>
        <p:spPr>
          <a:xfrm>
            <a:off x="457200" y="1447800"/>
            <a:ext cx="8229600" cy="787400"/>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 account, or both, from the bank</a:t>
            </a:r>
          </a:p>
        </p:txBody>
      </p:sp>
      <p:sp>
        <p:nvSpPr>
          <p:cNvPr id="12" name="Text Box 4"/>
          <p:cNvSpPr txBox="1">
            <a:spLocks noChangeArrowheads="1"/>
          </p:cNvSpPr>
          <p:nvPr/>
        </p:nvSpPr>
        <p:spPr bwMode="auto">
          <a:xfrm>
            <a:off x="457201" y="3945725"/>
            <a:ext cx="8229599" cy="778675"/>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and an </a:t>
            </a:r>
          </a:p>
          <a:p>
            <a:r>
              <a:rPr lang="en-US" dirty="0">
                <a:latin typeface="Georgia" panose="02040502050405020303" pitchFamily="18" charset="0"/>
              </a:rPr>
              <a:t>   account at bank.</a:t>
            </a:r>
          </a:p>
        </p:txBody>
      </p:sp>
      <p:sp>
        <p:nvSpPr>
          <p:cNvPr id="13" name="Text Box 5"/>
          <p:cNvSpPr txBox="1">
            <a:spLocks noChangeArrowheads="1"/>
          </p:cNvSpPr>
          <p:nvPr/>
        </p:nvSpPr>
        <p:spPr bwMode="auto">
          <a:xfrm>
            <a:off x="32657" y="2286000"/>
            <a:ext cx="815339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
        <p:nvSpPr>
          <p:cNvPr id="15" name="Text Box 6"/>
          <p:cNvSpPr txBox="1">
            <a:spLocks noChangeArrowheads="1"/>
          </p:cNvSpPr>
          <p:nvPr/>
        </p:nvSpPr>
        <p:spPr bwMode="auto">
          <a:xfrm>
            <a:off x="0" y="4876800"/>
            <a:ext cx="762774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Tree>
    <p:extLst>
      <p:ext uri="{BB962C8B-B14F-4D97-AF65-F5344CB8AC3E}">
        <p14:creationId xmlns:p14="http://schemas.microsoft.com/office/powerpoint/2010/main" val="1316145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5" grpId="0"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Closure of Attributes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54353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Closure of attributes</a:t>
            </a:r>
            <a:endParaRPr lang="en-IN" dirty="0">
              <a:solidFill>
                <a:schemeClr val="bg2">
                  <a:lumMod val="25000"/>
                </a:schemeClr>
              </a:solidFill>
            </a:endParaRPr>
          </a:p>
        </p:txBody>
      </p:sp>
      <p:sp>
        <p:nvSpPr>
          <p:cNvPr id="2" name="TextBox 1"/>
          <p:cNvSpPr txBox="1"/>
          <p:nvPr/>
        </p:nvSpPr>
        <p:spPr>
          <a:xfrm>
            <a:off x="457200" y="1219200"/>
            <a:ext cx="2716834" cy="523220"/>
          </a:xfrm>
          <a:prstGeom prst="rect">
            <a:avLst/>
          </a:prstGeom>
          <a:noFill/>
        </p:spPr>
        <p:txBody>
          <a:bodyPr wrap="none" rtlCol="0">
            <a:spAutoFit/>
          </a:bodyPr>
          <a:lstStyle/>
          <a:p>
            <a:r>
              <a:rPr lang="en-IN" sz="2800" dirty="0" smtClean="0"/>
              <a:t>R (A B C D E F)</a:t>
            </a:r>
            <a:endParaRPr lang="en-IN" sz="2800" dirty="0"/>
          </a:p>
        </p:txBody>
      </p:sp>
      <p:cxnSp>
        <p:nvCxnSpPr>
          <p:cNvPr id="4" name="Elbow Connector 3"/>
          <p:cNvCxnSpPr/>
          <p:nvPr/>
        </p:nvCxnSpPr>
        <p:spPr>
          <a:xfrm rot="16200000" flipH="1">
            <a:off x="571500" y="1790700"/>
            <a:ext cx="914400" cy="6858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17223" y="2590800"/>
            <a:ext cx="1127232" cy="400110"/>
          </a:xfrm>
          <a:prstGeom prst="rect">
            <a:avLst/>
          </a:prstGeom>
          <a:noFill/>
        </p:spPr>
        <p:txBody>
          <a:bodyPr wrap="none" rtlCol="0">
            <a:spAutoFit/>
          </a:bodyPr>
          <a:lstStyle/>
          <a:p>
            <a:r>
              <a:rPr lang="en-IN" sz="2000" dirty="0" smtClean="0"/>
              <a:t>Relation</a:t>
            </a:r>
            <a:endParaRPr lang="en-IN" sz="2000" dirty="0"/>
          </a:p>
        </p:txBody>
      </p:sp>
      <p:sp>
        <p:nvSpPr>
          <p:cNvPr id="8" name="TextBox 7"/>
          <p:cNvSpPr txBox="1"/>
          <p:nvPr/>
        </p:nvSpPr>
        <p:spPr>
          <a:xfrm>
            <a:off x="3149784" y="2590800"/>
            <a:ext cx="1266693" cy="400110"/>
          </a:xfrm>
          <a:prstGeom prst="rect">
            <a:avLst/>
          </a:prstGeom>
          <a:noFill/>
        </p:spPr>
        <p:txBody>
          <a:bodyPr wrap="none" rtlCol="0">
            <a:spAutoFit/>
          </a:bodyPr>
          <a:lstStyle/>
          <a:p>
            <a:r>
              <a:rPr lang="en-IN" sz="2000" dirty="0" smtClean="0"/>
              <a:t>Attributes</a:t>
            </a:r>
            <a:endParaRPr lang="en-IN" sz="2000" dirty="0"/>
          </a:p>
        </p:txBody>
      </p:sp>
      <p:cxnSp>
        <p:nvCxnSpPr>
          <p:cNvPr id="9" name="Elbow Connector 8"/>
          <p:cNvCxnSpPr/>
          <p:nvPr/>
        </p:nvCxnSpPr>
        <p:spPr>
          <a:xfrm rot="16200000" flipH="1">
            <a:off x="2428200" y="1305600"/>
            <a:ext cx="914400" cy="16560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369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SQL</a:t>
            </a:r>
            <a:r>
              <a:rPr lang="en-US" sz="4800" dirty="0" smtClean="0">
                <a:solidFill>
                  <a:srgbClr val="DC525C"/>
                </a:solidFill>
                <a:latin typeface="Segoe UI Light" panose="020B0502040204020203" pitchFamily="34" charset="0"/>
                <a:cs typeface="Segoe UI Light" panose="020B0502040204020203" pitchFamily="34" charset="0"/>
              </a:rPr>
              <a:t> </a:t>
            </a:r>
            <a:r>
              <a:rPr lang="en-IN" sz="4800" dirty="0">
                <a:solidFill>
                  <a:srgbClr val="DC525C"/>
                </a:solidFill>
                <a:latin typeface="Segoe UI Light" panose="020B0502040204020203" pitchFamily="34" charset="0"/>
                <a:cs typeface="Segoe UI Light" panose="020B0502040204020203" pitchFamily="34" charset="0"/>
              </a:rPr>
              <a:t>Structured</a:t>
            </a:r>
            <a:r>
              <a:rPr lang="en-IN" sz="4800" dirty="0" smtClean="0">
                <a:solidFill>
                  <a:srgbClr val="DC525C"/>
                </a:solidFill>
                <a:latin typeface="Segoe UI Light" panose="020B0502040204020203" pitchFamily="34" charset="0"/>
                <a:cs typeface="Segoe UI Light" panose="020B0502040204020203" pitchFamily="34" charset="0"/>
              </a:rPr>
              <a:t> </a:t>
            </a:r>
            <a:r>
              <a:rPr lang="en-IN" sz="4800" dirty="0">
                <a:solidFill>
                  <a:srgbClr val="DC525C"/>
                </a:solidFill>
                <a:latin typeface="Segoe UI Light" panose="020B0502040204020203" pitchFamily="34" charset="0"/>
                <a:cs typeface="Segoe UI Light" panose="020B0502040204020203" pitchFamily="34" charset="0"/>
              </a:rPr>
              <a:t>Query Language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9603"/>
            <a:ext cx="8839200" cy="830997"/>
          </a:xfrm>
          <a:prstGeom prst="rect">
            <a:avLst/>
          </a:prstGeom>
        </p:spPr>
        <p:txBody>
          <a:bodyPr wrap="square">
            <a:spAutoFit/>
          </a:bodyPr>
          <a:lstStyle/>
          <a:p>
            <a:r>
              <a:rPr lang="en-IN" sz="2400" i="1" dirty="0">
                <a:solidFill>
                  <a:srgbClr val="006C86"/>
                </a:solidFill>
                <a:latin typeface="Segoe UI Light" panose="020B0502040204020203" pitchFamily="34" charset="0"/>
                <a:cs typeface="Segoe UI Light" panose="020B0502040204020203" pitchFamily="34" charset="0"/>
              </a:rPr>
              <a:t>A NULL value is </a:t>
            </a:r>
            <a:r>
              <a:rPr lang="en-IN" sz="2400" i="1" dirty="0" smtClean="0">
                <a:solidFill>
                  <a:srgbClr val="006C86"/>
                </a:solidFill>
                <a:latin typeface="Segoe UI Light" panose="020B0502040204020203" pitchFamily="34" charset="0"/>
                <a:cs typeface="Segoe UI Light" panose="020B0502040204020203" pitchFamily="34" charset="0"/>
              </a:rPr>
              <a:t>not treated </a:t>
            </a:r>
            <a:r>
              <a:rPr lang="en-IN" sz="2400" i="1" dirty="0">
                <a:solidFill>
                  <a:srgbClr val="006C86"/>
                </a:solidFill>
                <a:latin typeface="Segoe UI Light" panose="020B0502040204020203" pitchFamily="34" charset="0"/>
                <a:cs typeface="Segoe UI Light" panose="020B0502040204020203" pitchFamily="34" charset="0"/>
              </a:rPr>
              <a:t>as a blank or 0</a:t>
            </a:r>
            <a:r>
              <a:rPr lang="en-IN" sz="2400" i="1" dirty="0" smtClean="0">
                <a:solidFill>
                  <a:srgbClr val="006C86"/>
                </a:solidFill>
                <a:latin typeface="Segoe UI Light" panose="020B0502040204020203" pitchFamily="34" charset="0"/>
                <a:cs typeface="Segoe UI Light" panose="020B0502040204020203" pitchFamily="34" charset="0"/>
              </a:rPr>
              <a:t>.</a:t>
            </a:r>
          </a:p>
          <a:p>
            <a:r>
              <a:rPr lang="en-IN" sz="2400" i="1" dirty="0">
                <a:solidFill>
                  <a:srgbClr val="006C86"/>
                </a:solidFill>
                <a:latin typeface="Segoe UI Light" panose="020B0502040204020203" pitchFamily="34" charset="0"/>
                <a:cs typeface="Segoe UI Light" panose="020B0502040204020203" pitchFamily="34" charset="0"/>
              </a:rPr>
              <a:t>The number of attributes in relation is called as its </a:t>
            </a:r>
            <a:r>
              <a:rPr lang="en-IN" sz="2400" b="1" i="1" dirty="0" smtClean="0">
                <a:solidFill>
                  <a:srgbClr val="006C86"/>
                </a:solidFill>
                <a:latin typeface="Segoe UI Light" panose="020B0502040204020203" pitchFamily="34" charset="0"/>
                <a:cs typeface="Segoe UI Light" panose="020B0502040204020203" pitchFamily="34" charset="0"/>
              </a:rPr>
              <a:t>Degree.</a:t>
            </a:r>
            <a:endParaRPr lang="en-IN" sz="2400" b="1" i="1" dirty="0">
              <a:solidFill>
                <a:srgbClr val="006C86"/>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412620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a:solidFill>
                  <a:srgbClr val="FFFF00"/>
                </a:solidFill>
                <a:latin typeface="Arial" pitchFamily="34" charset="0"/>
                <a:cs typeface="Arial" pitchFamily="34" charset="0"/>
              </a:rPr>
              <a:t>What is SQL?</a:t>
            </a:r>
          </a:p>
        </p:txBody>
      </p:sp>
      <p:sp>
        <p:nvSpPr>
          <p:cNvPr id="3" name="Rectangle 2"/>
          <p:cNvSpPr/>
          <p:nvPr/>
        </p:nvSpPr>
        <p:spPr>
          <a:xfrm>
            <a:off x="152400" y="1065074"/>
            <a:ext cx="8839200" cy="1569660"/>
          </a:xfrm>
          <a:prstGeom prst="rect">
            <a:avLst/>
          </a:prstGeom>
        </p:spPr>
        <p:txBody>
          <a:bodyPr wrap="square">
            <a:spAutoFit/>
          </a:bodyPr>
          <a:lstStyle/>
          <a:p>
            <a:pPr algn="just"/>
            <a:r>
              <a:rPr lang="en-IN" sz="2400" dirty="0">
                <a:latin typeface="Segoe UI Light" panose="020B0502040204020203" pitchFamily="34" charset="0"/>
                <a:cs typeface="Segoe UI Light" panose="020B0502040204020203" pitchFamily="34" charset="0"/>
              </a:rPr>
              <a:t>SQL Structured Query Language is a database language designed and developed for managing data in relational database management systems (RDBMS). SQL is common language for all Relational Databases.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51" y="3056906"/>
            <a:ext cx="7443298" cy="2810494"/>
          </a:xfrm>
          <a:prstGeom prst="rect">
            <a:avLst/>
          </a:prstGeom>
        </p:spPr>
      </p:pic>
    </p:spTree>
    <p:extLst>
      <p:ext uri="{BB962C8B-B14F-4D97-AF65-F5344CB8AC3E}">
        <p14:creationId xmlns:p14="http://schemas.microsoft.com/office/powerpoint/2010/main" val="309248581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Comments </a:t>
            </a:r>
            <a:r>
              <a:rPr lang="en-US" sz="4000" b="1" i="1" dirty="0">
                <a:solidFill>
                  <a:srgbClr val="FFFF00"/>
                </a:solidFill>
                <a:latin typeface="Arial" pitchFamily="34" charset="0"/>
                <a:cs typeface="Arial" pitchFamily="34" charset="0"/>
              </a:rPr>
              <a:t>in MySQL</a:t>
            </a:r>
          </a:p>
        </p:txBody>
      </p:sp>
      <p:sp>
        <p:nvSpPr>
          <p:cNvPr id="4" name="Rectangle 3"/>
          <p:cNvSpPr/>
          <p:nvPr/>
        </p:nvSpPr>
        <p:spPr>
          <a:xfrm>
            <a:off x="152400" y="1065600"/>
            <a:ext cx="88392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character to the end of the line.</a:t>
            </a:r>
          </a:p>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 to the end of the line.</a:t>
            </a:r>
          </a:p>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 to the following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a:t>
            </a:r>
          </a:p>
        </p:txBody>
      </p:sp>
    </p:spTree>
    <p:extLst>
      <p:ext uri="{BB962C8B-B14F-4D97-AF65-F5344CB8AC3E}">
        <p14:creationId xmlns:p14="http://schemas.microsoft.com/office/powerpoint/2010/main" val="5620301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Login to MySQL</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IN" sz="4000" b="1" i="1" dirty="0" smtClean="0">
                <a:solidFill>
                  <a:srgbClr val="FFFF00"/>
                </a:solidFill>
                <a:latin typeface="Arial" pitchFamily="34" charset="0"/>
                <a:cs typeface="Arial" pitchFamily="34" charset="0"/>
              </a:rPr>
              <a:t>Login</a:t>
            </a:r>
            <a:endParaRPr lang="en-US" sz="4000" b="1" i="1" dirty="0">
              <a:solidFill>
                <a:srgbClr val="FFFF00"/>
              </a:solidFill>
              <a:latin typeface="Arial" pitchFamily="34" charset="0"/>
              <a:cs typeface="Arial" pitchFamily="34" charset="0"/>
            </a:endParaRPr>
          </a:p>
        </p:txBody>
      </p:sp>
      <p:sp>
        <p:nvSpPr>
          <p:cNvPr id="4" name="Rectangle 3"/>
          <p:cNvSpPr/>
          <p:nvPr/>
        </p:nvSpPr>
        <p:spPr>
          <a:xfrm>
            <a:off x="0" y="968023"/>
            <a:ext cx="9144000" cy="1546577"/>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100" dirty="0">
                <a:solidFill>
                  <a:srgbClr val="006C86"/>
                </a:solidFill>
                <a:latin typeface="Consolas" panose="020B0609020204030204" pitchFamily="49" charset="0"/>
                <a:cs typeface="Arial" panose="020B0604020202020204" pitchFamily="34" charset="0"/>
              </a:rPr>
              <a:t>C:\&gt; mysql –hstp5 –P3307 –usaleel –p user01</a:t>
            </a:r>
          </a:p>
          <a:p>
            <a:pPr marL="342900" indent="-342900">
              <a:lnSpc>
                <a:spcPct val="150000"/>
              </a:lnSpc>
              <a:buFont typeface="Wingdings" panose="05000000000000000000" pitchFamily="2" charset="2"/>
              <a:buChar char="§"/>
            </a:pPr>
            <a:r>
              <a:rPr lang="en-IN" sz="2100" dirty="0" smtClean="0">
                <a:solidFill>
                  <a:srgbClr val="006C86"/>
                </a:solidFill>
                <a:latin typeface="Consolas" panose="020B0609020204030204" pitchFamily="49" charset="0"/>
                <a:cs typeface="Arial" panose="020B0604020202020204" pitchFamily="34" charset="0"/>
              </a:rPr>
              <a:t>C:\&gt; mysql –h192.168.100.14 –P3307 –usaleel –p user01</a:t>
            </a:r>
          </a:p>
          <a:p>
            <a:pPr marL="342900" indent="-342900">
              <a:lnSpc>
                <a:spcPct val="150000"/>
              </a:lnSpc>
              <a:buFont typeface="Wingdings" panose="05000000000000000000" pitchFamily="2" charset="2"/>
              <a:buChar char="§"/>
            </a:pPr>
            <a:r>
              <a:rPr lang="en-IN" sz="2100" dirty="0">
                <a:solidFill>
                  <a:srgbClr val="006C86"/>
                </a:solidFill>
                <a:latin typeface="Consolas" panose="020B0609020204030204" pitchFamily="49" charset="0"/>
                <a:cs typeface="Arial" panose="020B0604020202020204" pitchFamily="34" charset="0"/>
              </a:rPr>
              <a:t>C</a:t>
            </a:r>
            <a:r>
              <a:rPr lang="en-IN" sz="2100" dirty="0" smtClean="0">
                <a:solidFill>
                  <a:srgbClr val="006C86"/>
                </a:solidFill>
                <a:latin typeface="Consolas" panose="020B0609020204030204" pitchFamily="49" charset="0"/>
                <a:cs typeface="Arial" panose="020B0604020202020204" pitchFamily="34" charset="0"/>
              </a:rPr>
              <a:t>:\&gt; mysql </a:t>
            </a:r>
            <a:r>
              <a:rPr lang="en-IN" sz="2100" dirty="0">
                <a:solidFill>
                  <a:srgbClr val="006C86"/>
                </a:solidFill>
                <a:latin typeface="Consolas" panose="020B0609020204030204" pitchFamily="49" charset="0"/>
                <a:cs typeface="Arial" panose="020B0604020202020204" pitchFamily="34" charset="0"/>
              </a:rPr>
              <a:t>–h192.168.100.14 –P3307 –usaleel –</a:t>
            </a:r>
            <a:r>
              <a:rPr lang="en-IN" sz="2100" dirty="0" smtClean="0">
                <a:solidFill>
                  <a:srgbClr val="006C86"/>
                </a:solidFill>
                <a:latin typeface="Consolas" panose="020B0609020204030204" pitchFamily="49" charset="0"/>
                <a:cs typeface="Arial" panose="020B0604020202020204" pitchFamily="34" charset="0"/>
              </a:rPr>
              <a:t>psaleel user01</a:t>
            </a:r>
          </a:p>
        </p:txBody>
      </p:sp>
      <p:sp>
        <p:nvSpPr>
          <p:cNvPr id="2" name="Rectangle 1"/>
          <p:cNvSpPr/>
          <p:nvPr/>
        </p:nvSpPr>
        <p:spPr>
          <a:xfrm>
            <a:off x="193675" y="153888"/>
            <a:ext cx="5121915" cy="400110"/>
          </a:xfrm>
          <a:prstGeom prst="rect">
            <a:avLst/>
          </a:prstGeom>
          <a:solidFill>
            <a:srgbClr val="EDE701"/>
          </a:solidFill>
        </p:spPr>
        <p:txBody>
          <a:bodyPr wrap="none">
            <a:spAutoFit/>
          </a:bodyPr>
          <a:lstStyle/>
          <a:p>
            <a:r>
              <a:rPr lang="en-IN" sz="2000" dirty="0" smtClean="0">
                <a:latin typeface="Consolas" panose="020B0609020204030204" pitchFamily="49" charset="0"/>
                <a:ea typeface="Calibri" panose="020F0502020204030204" pitchFamily="34" charset="0"/>
              </a:rPr>
              <a:t>Default </a:t>
            </a:r>
            <a:r>
              <a:rPr lang="en-IN" sz="2000" dirty="0">
                <a:latin typeface="Consolas" panose="020B0609020204030204" pitchFamily="49" charset="0"/>
                <a:ea typeface="Calibri" panose="020F0502020204030204" pitchFamily="34" charset="0"/>
              </a:rPr>
              <a:t>port for MySQL </a:t>
            </a:r>
            <a:r>
              <a:rPr lang="en-IN" sz="2000" dirty="0" smtClean="0">
                <a:latin typeface="Consolas" panose="020B0609020204030204" pitchFamily="49" charset="0"/>
                <a:ea typeface="Calibri" panose="020F0502020204030204" pitchFamily="34" charset="0"/>
              </a:rPr>
              <a:t>Server: </a:t>
            </a:r>
            <a:r>
              <a:rPr lang="en-IN" sz="2000" b="1" dirty="0" smtClean="0">
                <a:latin typeface="Consolas" panose="020B0609020204030204" pitchFamily="49" charset="0"/>
                <a:ea typeface="Calibri" panose="020F0502020204030204" pitchFamily="34" charset="0"/>
              </a:rPr>
              <a:t>3306</a:t>
            </a:r>
            <a:endParaRPr lang="en-IN" sz="2000" b="1" dirty="0">
              <a:latin typeface="Consolas" panose="020B0609020204030204" pitchFamily="49" charset="0"/>
            </a:endParaRPr>
          </a:p>
        </p:txBody>
      </p:sp>
      <p:pic>
        <p:nvPicPr>
          <p:cNvPr id="5" name="Picture 4"/>
          <p:cNvPicPr>
            <a:picLocks noChangeAspect="1"/>
          </p:cNvPicPr>
          <p:nvPr/>
        </p:nvPicPr>
        <p:blipFill>
          <a:blip r:embed="rId2"/>
          <a:stretch>
            <a:fillRect/>
          </a:stretch>
        </p:blipFill>
        <p:spPr>
          <a:xfrm>
            <a:off x="130464" y="2819400"/>
            <a:ext cx="8861136" cy="2840182"/>
          </a:xfrm>
          <a:prstGeom prst="rect">
            <a:avLst/>
          </a:prstGeom>
        </p:spPr>
      </p:pic>
    </p:spTree>
    <p:extLst>
      <p:ext uri="{BB962C8B-B14F-4D97-AF65-F5344CB8AC3E}">
        <p14:creationId xmlns:p14="http://schemas.microsoft.com/office/powerpoint/2010/main" val="27335079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t>STORAGE ENGINES</a:t>
            </a:r>
            <a:endParaRPr lang="en-US" i="1" dirty="0"/>
          </a:p>
        </p:txBody>
      </p:sp>
      <p:sp>
        <p:nvSpPr>
          <p:cNvPr id="3" name="Rectangle 2"/>
          <p:cNvSpPr/>
          <p:nvPr/>
        </p:nvSpPr>
        <p:spPr>
          <a:xfrm>
            <a:off x="165100" y="1330404"/>
            <a:ext cx="8826500" cy="1107996"/>
          </a:xfrm>
          <a:prstGeom prst="rect">
            <a:avLst/>
          </a:prstGeom>
        </p:spPr>
        <p:txBody>
          <a:bodyPr wrap="square">
            <a:spAutoFit/>
          </a:bodyPr>
          <a:lstStyle/>
          <a:p>
            <a:pPr algn="just"/>
            <a:r>
              <a:rPr lang="en-IN" sz="2200" dirty="0">
                <a:solidFill>
                  <a:srgbClr val="000000"/>
                </a:solidFill>
                <a:latin typeface="Segoe UI Light" panose="020B0502040204020203" pitchFamily="34" charset="0"/>
                <a:cs typeface="Segoe UI Light" panose="020B0502040204020203" pitchFamily="34" charset="0"/>
              </a:rPr>
              <a:t>A storage engine is a software module that a database management system uses to create, read, update data from a database. There are two types of storage engines in MySQL: </a:t>
            </a:r>
            <a:r>
              <a:rPr lang="en-IN" sz="2200" b="1" dirty="0">
                <a:solidFill>
                  <a:srgbClr val="000000"/>
                </a:solidFill>
                <a:latin typeface="Segoe UI Light" panose="020B0502040204020203" pitchFamily="34" charset="0"/>
                <a:cs typeface="Segoe UI Light" panose="020B0502040204020203" pitchFamily="34" charset="0"/>
              </a:rPr>
              <a:t>transactional </a:t>
            </a:r>
            <a:r>
              <a:rPr lang="en-IN" sz="2200" dirty="0">
                <a:solidFill>
                  <a:srgbClr val="000000"/>
                </a:solidFill>
                <a:latin typeface="Segoe UI Light" panose="020B0502040204020203" pitchFamily="34" charset="0"/>
                <a:cs typeface="Segoe UI Light" panose="020B0502040204020203" pitchFamily="34" charset="0"/>
              </a:rPr>
              <a:t>and</a:t>
            </a:r>
            <a:r>
              <a:rPr lang="en-IN" sz="2200" b="1" dirty="0">
                <a:solidFill>
                  <a:srgbClr val="000000"/>
                </a:solidFill>
                <a:latin typeface="Segoe UI Light" panose="020B0502040204020203" pitchFamily="34" charset="0"/>
                <a:cs typeface="Segoe UI Light" panose="020B0502040204020203" pitchFamily="34" charset="0"/>
              </a:rPr>
              <a:t> non-transactional.</a:t>
            </a:r>
            <a:endParaRPr lang="en-IN" sz="2200" b="1" dirty="0">
              <a:latin typeface="Segoe UI Light" panose="020B0502040204020203" pitchFamily="34" charset="0"/>
              <a:cs typeface="Segoe UI Light" panose="020B0502040204020203" pitchFamily="34" charset="0"/>
            </a:endParaRPr>
          </a:p>
        </p:txBody>
      </p:sp>
      <p:sp>
        <p:nvSpPr>
          <p:cNvPr id="4" name="Rectangle 3"/>
          <p:cNvSpPr/>
          <p:nvPr/>
        </p:nvSpPr>
        <p:spPr>
          <a:xfrm>
            <a:off x="115207" y="76200"/>
            <a:ext cx="8952593" cy="1107996"/>
          </a:xfrm>
          <a:prstGeom prst="rect">
            <a:avLst/>
          </a:prstGeom>
        </p:spPr>
        <p:txBody>
          <a:bodyPr wrap="square">
            <a:spAutoFit/>
          </a:bodyPr>
          <a:lstStyle/>
          <a:p>
            <a:r>
              <a:rPr lang="en-IN" sz="2200" dirty="0">
                <a:solidFill>
                  <a:schemeClr val="bg2">
                    <a:lumMod val="50000"/>
                  </a:schemeClr>
                </a:solidFill>
                <a:latin typeface="Segoe UI Light" panose="020B0502040204020203" pitchFamily="34" charset="0"/>
                <a:cs typeface="Segoe UI Light" panose="020B0502040204020203" pitchFamily="34" charset="0"/>
              </a:rPr>
              <a:t>Before MySQL version 5.5, MyISAM is the default storage engine when you create a table without specifying the storage engine explicitly. From version 5.5, MySQL uses </a:t>
            </a:r>
            <a:r>
              <a:rPr lang="en-IN" sz="2200" b="1" i="1" dirty="0">
                <a:solidFill>
                  <a:schemeClr val="bg2">
                    <a:lumMod val="50000"/>
                  </a:schemeClr>
                </a:solidFill>
                <a:latin typeface="Segoe UI Light" panose="020B0502040204020203" pitchFamily="34" charset="0"/>
                <a:cs typeface="Segoe UI Light" panose="020B0502040204020203" pitchFamily="34" charset="0"/>
              </a:rPr>
              <a:t>InnoDB as the default storage engine</a:t>
            </a:r>
            <a:r>
              <a:rPr lang="en-IN" sz="2200" dirty="0">
                <a:solidFill>
                  <a:schemeClr val="bg2">
                    <a:lumMod val="50000"/>
                  </a:schemeClr>
                </a:solidFill>
                <a:latin typeface="Segoe UI Light" panose="020B0502040204020203" pitchFamily="34" charset="0"/>
                <a:cs typeface="Segoe UI Light" panose="020B0502040204020203" pitchFamily="34" charset="0"/>
              </a:rPr>
              <a:t>.</a:t>
            </a:r>
          </a:p>
        </p:txBody>
      </p:sp>
      <p:graphicFrame>
        <p:nvGraphicFramePr>
          <p:cNvPr id="6" name="Table 5"/>
          <p:cNvGraphicFramePr>
            <a:graphicFrameLocks noGrp="1"/>
          </p:cNvGraphicFramePr>
          <p:nvPr>
            <p:extLst>
              <p:ext uri="{D42A27DB-BD31-4B8C-83A1-F6EECF244321}">
                <p14:modId xmlns:p14="http://schemas.microsoft.com/office/powerpoint/2010/main" val="3166385620"/>
              </p:ext>
            </p:extLst>
          </p:nvPr>
        </p:nvGraphicFramePr>
        <p:xfrm>
          <a:off x="457200" y="4394200"/>
          <a:ext cx="8153400" cy="1854200"/>
        </p:xfrm>
        <a:graphic>
          <a:graphicData uri="http://schemas.openxmlformats.org/drawingml/2006/table">
            <a:tbl>
              <a:tblPr firstRow="1" bandRow="1">
                <a:tableStyleId>{D27102A9-8310-4765-A935-A1911B00CA55}</a:tableStyleId>
              </a:tblPr>
              <a:tblGrid>
                <a:gridCol w="4076700"/>
                <a:gridCol w="4076700"/>
              </a:tblGrid>
              <a:tr h="370840">
                <a:tc>
                  <a:txBody>
                    <a:bodyPr/>
                    <a:lstStyle/>
                    <a:p>
                      <a:pPr algn="ctr"/>
                      <a:r>
                        <a:rPr lang="en-IN" sz="1800" dirty="0" smtClean="0"/>
                        <a:t>Storage Engine</a:t>
                      </a:r>
                      <a:endParaRPr lang="en-IN"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dirty="0" smtClean="0"/>
                        <a:t>File on disk</a:t>
                      </a:r>
                    </a:p>
                  </a:txBody>
                  <a:tcPr/>
                </a:tc>
              </a:tr>
              <a:tr h="370840">
                <a:tc>
                  <a:txBody>
                    <a:bodyPr/>
                    <a:lstStyle/>
                    <a:p>
                      <a:pPr algn="l"/>
                      <a:r>
                        <a:rPr lang="en-IN" sz="1800" dirty="0" smtClean="0"/>
                        <a:t>MEMORY </a:t>
                      </a:r>
                      <a:endParaRPr lang="en-IN"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t>Data is not stores on the</a:t>
                      </a:r>
                      <a:r>
                        <a:rPr lang="en-IN" sz="1800" baseline="0" dirty="0" smtClean="0"/>
                        <a:t> disk</a:t>
                      </a:r>
                      <a:endParaRPr lang="en-IN" sz="1800" dirty="0" smtClean="0"/>
                    </a:p>
                  </a:txBody>
                  <a:tcPr/>
                </a:tc>
              </a:tr>
              <a:tr h="370840">
                <a:tc>
                  <a:txBody>
                    <a:bodyPr/>
                    <a:lstStyle/>
                    <a:p>
                      <a:pPr algn="l"/>
                      <a:r>
                        <a:rPr lang="en-IN" sz="1800" dirty="0" smtClean="0"/>
                        <a:t>InnoDB</a:t>
                      </a:r>
                      <a:endParaRPr lang="en-IN" sz="1800" dirty="0"/>
                    </a:p>
                  </a:txBody>
                  <a:tcPr/>
                </a:tc>
                <a:tc>
                  <a:txBody>
                    <a:bodyPr/>
                    <a:lstStyle/>
                    <a:p>
                      <a:r>
                        <a:rPr lang="en-IN" sz="1800" dirty="0" smtClean="0"/>
                        <a:t>.idb (data and index)</a:t>
                      </a:r>
                      <a:endParaRPr lang="en-IN" sz="1800" dirty="0"/>
                    </a:p>
                  </a:txBody>
                  <a:tcPr/>
                </a:tc>
              </a:tr>
              <a:tr h="370840">
                <a:tc>
                  <a:txBody>
                    <a:bodyPr/>
                    <a:lstStyle/>
                    <a:p>
                      <a:pPr algn="l"/>
                      <a:r>
                        <a:rPr lang="en-IN" sz="1800" dirty="0" smtClean="0"/>
                        <a:t>MyISAM</a:t>
                      </a:r>
                      <a:endParaRPr lang="en-IN" sz="1800" dirty="0"/>
                    </a:p>
                  </a:txBody>
                  <a:tcPr/>
                </a:tc>
                <a:tc>
                  <a:txBody>
                    <a:bodyPr/>
                    <a:lstStyle/>
                    <a:p>
                      <a:r>
                        <a:rPr lang="en-IN" sz="1800" dirty="0" smtClean="0"/>
                        <a:t>MYD (data), .MYI (index)</a:t>
                      </a:r>
                      <a:endParaRPr lang="en-IN" sz="1800" dirty="0"/>
                    </a:p>
                  </a:txBody>
                  <a:tcPr/>
                </a:tc>
              </a:tr>
              <a:tr h="370840">
                <a:tc>
                  <a:txBody>
                    <a:bodyPr/>
                    <a:lstStyle/>
                    <a:p>
                      <a:pPr algn="l"/>
                      <a:r>
                        <a:rPr lang="en-IN" sz="1800" dirty="0" smtClean="0"/>
                        <a:t>CSV</a:t>
                      </a:r>
                      <a:endParaRPr lang="en-IN" sz="1800" dirty="0"/>
                    </a:p>
                  </a:txBody>
                  <a:tcPr/>
                </a:tc>
                <a:tc>
                  <a:txBody>
                    <a:bodyPr/>
                    <a:lstStyle/>
                    <a:p>
                      <a:r>
                        <a:rPr lang="en-IN" sz="1800" dirty="0" smtClean="0"/>
                        <a:t>.CSV (data), CSM (metadata)</a:t>
                      </a:r>
                      <a:endParaRPr lang="en-IN" sz="1800" dirty="0"/>
                    </a:p>
                  </a:txBody>
                  <a:tcPr/>
                </a:tc>
              </a:tr>
            </a:tbl>
          </a:graphicData>
        </a:graphic>
      </p:graphicFrame>
      <p:sp>
        <p:nvSpPr>
          <p:cNvPr id="5" name="TextBox 4"/>
          <p:cNvSpPr txBox="1"/>
          <p:nvPr/>
        </p:nvSpPr>
        <p:spPr>
          <a:xfrm>
            <a:off x="0" y="3200905"/>
            <a:ext cx="8885663" cy="1015663"/>
          </a:xfrm>
          <a:prstGeom prst="rect">
            <a:avLst/>
          </a:prstGeom>
          <a:noFill/>
        </p:spPr>
        <p:txBody>
          <a:bodyPr wrap="square" rtlCol="0">
            <a:spAutoFit/>
          </a:bodyPr>
          <a:lstStyle/>
          <a:p>
            <a:r>
              <a:rPr lang="en-IN" dirty="0" smtClean="0"/>
              <a:t>When you create  a table, MySQL creates a disk file that contains the table’s format (that is, its definition) . The format file has a basename that is the same name as the table name and an </a:t>
            </a:r>
            <a:r>
              <a:rPr lang="en-IN" sz="2400" dirty="0" smtClean="0">
                <a:solidFill>
                  <a:srgbClr val="FE1212"/>
                </a:solidFill>
              </a:rPr>
              <a:t>.frm</a:t>
            </a:r>
            <a:r>
              <a:rPr lang="en-IN" dirty="0" smtClean="0"/>
              <a:t> extension.</a:t>
            </a:r>
            <a:endParaRPr lang="en-IN" dirty="0"/>
          </a:p>
        </p:txBody>
      </p:sp>
    </p:spTree>
    <p:extLst>
      <p:ext uri="{BB962C8B-B14F-4D97-AF65-F5344CB8AC3E}">
        <p14:creationId xmlns:p14="http://schemas.microsoft.com/office/powerpoint/2010/main" val="197419777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ENGINES</a:t>
            </a:r>
            <a:endParaRPr lang="en-IN" b="1" dirty="0">
              <a:latin typeface="Arial" pitchFamily="34" charset="0"/>
              <a:cs typeface="Arial" pitchFamily="34" charset="0"/>
            </a:endParaRPr>
          </a:p>
        </p:txBody>
      </p:sp>
      <p:sp>
        <p:nvSpPr>
          <p:cNvPr id="5" name="Rectangle 4"/>
          <p:cNvSpPr/>
          <p:nvPr/>
        </p:nvSpPr>
        <p:spPr>
          <a:xfrm>
            <a:off x="152400" y="1391483"/>
            <a:ext cx="8826500" cy="4247317"/>
          </a:xfrm>
          <a:prstGeom prst="rect">
            <a:avLst/>
          </a:prstGeom>
        </p:spPr>
        <p:txBody>
          <a:bodyPr wrap="square">
            <a:spAutoFit/>
          </a:bodyPr>
          <a:lstStyle/>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InnoDB</a:t>
            </a:r>
            <a:r>
              <a:rPr lang="en-IN" sz="2000" dirty="0">
                <a:solidFill>
                  <a:srgbClr val="006C86"/>
                </a:solidFill>
                <a:latin typeface="Segoe UI Light" panose="020B0502040204020203" pitchFamily="34" charset="0"/>
                <a:cs typeface="Segoe UI Light" panose="020B0502040204020203" pitchFamily="34" charset="0"/>
              </a:rPr>
              <a:t> is the most widely used storage engine with transaction support. </a:t>
            </a:r>
            <a:r>
              <a:rPr lang="en-IN" sz="2000" dirty="0" smtClean="0">
                <a:solidFill>
                  <a:srgbClr val="006C86"/>
                </a:solidFill>
                <a:latin typeface="Segoe UI Light" panose="020B0502040204020203" pitchFamily="34" charset="0"/>
                <a:cs typeface="Segoe UI Light" panose="020B0502040204020203" pitchFamily="34" charset="0"/>
              </a:rPr>
              <a:t>It </a:t>
            </a:r>
            <a:r>
              <a:rPr lang="en-IN" sz="2000" dirty="0">
                <a:solidFill>
                  <a:srgbClr val="006C86"/>
                </a:solidFill>
                <a:latin typeface="Segoe UI Light" panose="020B0502040204020203" pitchFamily="34" charset="0"/>
                <a:cs typeface="Segoe UI Light" panose="020B0502040204020203" pitchFamily="34" charset="0"/>
              </a:rPr>
              <a:t>is the only engine which provides foreign key referential integrity constraint. Oracle recommends using InnoDB for tables except for specialized use cases</a:t>
            </a:r>
            <a:r>
              <a:rPr lang="en-IN" sz="2000" dirty="0" smtClean="0">
                <a:solidFill>
                  <a:srgbClr val="006C86"/>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6C86"/>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MyISAM</a:t>
            </a:r>
            <a:r>
              <a:rPr lang="en-IN" sz="2000" dirty="0">
                <a:solidFill>
                  <a:srgbClr val="006C86"/>
                </a:solidFill>
                <a:latin typeface="Segoe UI Light" panose="020B0502040204020203" pitchFamily="34" charset="0"/>
                <a:cs typeface="Segoe UI Light" panose="020B0502040204020203" pitchFamily="34" charset="0"/>
              </a:rPr>
              <a:t> is the original storage engine. It is a fast storage engine. It does not support transactions. MyISAM provides table-level locking. It is used mostly in Web and data warehousing</a:t>
            </a:r>
            <a:r>
              <a:rPr lang="en-IN" sz="2000" dirty="0" smtClean="0">
                <a:solidFill>
                  <a:srgbClr val="006C86"/>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6C86"/>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Memory</a:t>
            </a:r>
            <a:r>
              <a:rPr lang="en-IN" sz="2000" dirty="0">
                <a:solidFill>
                  <a:srgbClr val="006C86"/>
                </a:solidFill>
                <a:latin typeface="Segoe UI Light" panose="020B0502040204020203" pitchFamily="34" charset="0"/>
                <a:cs typeface="Segoe UI Light" panose="020B0502040204020203" pitchFamily="34" charset="0"/>
              </a:rPr>
              <a:t> storage engine creates tables in memory. It is the fastest engine. It provides table-level locking. It does not support transactions. Memory storage engine is ideal for creating temporary tables or quick lookups. The data is lost when the database is restarted</a:t>
            </a:r>
            <a:r>
              <a:rPr lang="en-IN" sz="2000" dirty="0" smtClean="0">
                <a:solidFill>
                  <a:srgbClr val="006C86"/>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6C86"/>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CSV</a:t>
            </a:r>
            <a:r>
              <a:rPr lang="en-IN" sz="2000" dirty="0">
                <a:solidFill>
                  <a:srgbClr val="006C86"/>
                </a:solidFill>
                <a:latin typeface="Segoe UI Light" panose="020B0502040204020203" pitchFamily="34" charset="0"/>
                <a:cs typeface="Segoe UI Light" panose="020B0502040204020203" pitchFamily="34" charset="0"/>
              </a:rPr>
              <a:t> stores data in CSV files. It provides great flexibility because data in this format is easily integrated into other applications.</a:t>
            </a:r>
            <a:endParaRPr lang="en-IN" sz="2000" b="0" i="0" dirty="0">
              <a:solidFill>
                <a:srgbClr val="006C86"/>
              </a:solidFill>
              <a:effectLst/>
              <a:latin typeface="Segoe UI Light" panose="020B0502040204020203" pitchFamily="34" charset="0"/>
              <a:cs typeface="Segoe UI Light" panose="020B0502040204020203" pitchFamily="34" charset="0"/>
            </a:endParaRPr>
          </a:p>
        </p:txBody>
      </p:sp>
      <p:sp>
        <p:nvSpPr>
          <p:cNvPr id="3" name="TextBox 2"/>
          <p:cNvSpPr txBox="1"/>
          <p:nvPr/>
        </p:nvSpPr>
        <p:spPr>
          <a:xfrm>
            <a:off x="2895600" y="76200"/>
            <a:ext cx="6172200" cy="707886"/>
          </a:xfrm>
          <a:prstGeom prst="rect">
            <a:avLst/>
          </a:prstGeom>
          <a:noFill/>
        </p:spPr>
        <p:txBody>
          <a:bodyPr wrap="square" rtlCol="0">
            <a:spAutoFit/>
          </a:bodyPr>
          <a:lstStyle/>
          <a:p>
            <a:pPr algn="just"/>
            <a:r>
              <a:rPr lang="en-IN" sz="2000" dirty="0" smtClean="0">
                <a:solidFill>
                  <a:srgbClr val="2658E6"/>
                </a:solidFill>
              </a:rPr>
              <a:t> MEMORY tables are visible to another client, but TEMPORARY tables are not visible to another client.</a:t>
            </a:r>
            <a:endParaRPr lang="en-IN" sz="2000" dirty="0">
              <a:solidFill>
                <a:srgbClr val="2658E6"/>
              </a:solidFill>
            </a:endParaRPr>
          </a:p>
        </p:txBody>
      </p:sp>
    </p:spTree>
    <p:extLst>
      <p:ext uri="{BB962C8B-B14F-4D97-AF65-F5344CB8AC3E}">
        <p14:creationId xmlns:p14="http://schemas.microsoft.com/office/powerpoint/2010/main" val="268954052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ENGINES</a:t>
            </a:r>
            <a:endParaRPr lang="en-IN" b="1" dirty="0">
              <a:latin typeface="Arial" pitchFamily="34" charset="0"/>
              <a:cs typeface="Arial" pitchFamily="34" charset="0"/>
            </a:endParaRPr>
          </a:p>
        </p:txBody>
      </p:sp>
      <p:sp>
        <p:nvSpPr>
          <p:cNvPr id="3" name="TextBox 2"/>
          <p:cNvSpPr txBox="1"/>
          <p:nvPr/>
        </p:nvSpPr>
        <p:spPr>
          <a:xfrm>
            <a:off x="2895600" y="76200"/>
            <a:ext cx="6172200" cy="707886"/>
          </a:xfrm>
          <a:prstGeom prst="rect">
            <a:avLst/>
          </a:prstGeom>
          <a:noFill/>
        </p:spPr>
        <p:txBody>
          <a:bodyPr wrap="square" rtlCol="0">
            <a:spAutoFit/>
          </a:bodyPr>
          <a:lstStyle/>
          <a:p>
            <a:pPr algn="just"/>
            <a:r>
              <a:rPr lang="en-IN" sz="2000" dirty="0" smtClean="0">
                <a:solidFill>
                  <a:srgbClr val="2658E6"/>
                </a:solidFill>
              </a:rPr>
              <a:t> MEMORY tables are visible to another client, but TEMPORARY tables are not visible to another client.</a:t>
            </a:r>
            <a:endParaRPr lang="en-IN" sz="2000" dirty="0">
              <a:solidFill>
                <a:srgbClr val="2658E6"/>
              </a:solidFill>
            </a:endParaRPr>
          </a:p>
        </p:txBody>
      </p:sp>
      <p:sp>
        <p:nvSpPr>
          <p:cNvPr id="4" name="Rectangle 3"/>
          <p:cNvSpPr/>
          <p:nvPr/>
        </p:nvSpPr>
        <p:spPr>
          <a:xfrm>
            <a:off x="196850" y="1447800"/>
            <a:ext cx="8750300" cy="707886"/>
          </a:xfrm>
          <a:prstGeom prst="rect">
            <a:avLst/>
          </a:prstGeom>
        </p:spPr>
        <p:txBody>
          <a:bodyPr wrap="square">
            <a:spAutoFit/>
          </a:bodyPr>
          <a:lstStyle/>
          <a:p>
            <a:r>
              <a:rPr lang="en-US" sz="2000" dirty="0">
                <a:solidFill>
                  <a:srgbClr val="006C86"/>
                </a:solidFill>
                <a:latin typeface="Segoe UI Light" panose="020B0502040204020203" pitchFamily="34" charset="0"/>
                <a:cs typeface="Segoe UI Light" panose="020B0502040204020203" pitchFamily="34" charset="0"/>
              </a:rPr>
              <a:t>In the case of InnoDB, it is used to store the tables in tablespace whereas, in the case of MyISAM, it stores each MyISAM table in a separate file.</a:t>
            </a:r>
          </a:p>
        </p:txBody>
      </p:sp>
      <p:sp>
        <p:nvSpPr>
          <p:cNvPr id="6" name="Rectangle 5"/>
          <p:cNvSpPr/>
          <p:nvPr/>
        </p:nvSpPr>
        <p:spPr>
          <a:xfrm>
            <a:off x="196850" y="2439182"/>
            <a:ext cx="8489950" cy="1261884"/>
          </a:xfrm>
          <a:prstGeom prst="rect">
            <a:avLst/>
          </a:prstGeom>
        </p:spPr>
        <p:txBody>
          <a:bodyPr wrap="square">
            <a:spAutoFit/>
          </a:bodyPr>
          <a:lstStyle/>
          <a:p>
            <a:r>
              <a:rPr lang="en-US" dirty="0" smtClean="0">
                <a:solidFill>
                  <a:srgbClr val="C00000"/>
                </a:solidFill>
                <a:latin typeface="Liberation Mono"/>
              </a:rPr>
              <a:t>In my.ini do this changes.</a:t>
            </a:r>
            <a:r>
              <a:rPr lang="en-US" dirty="0" smtClean="0">
                <a:solidFill>
                  <a:srgbClr val="000000"/>
                </a:solidFill>
                <a:latin typeface="Liberation Mono"/>
              </a:rPr>
              <a:t/>
            </a:r>
            <a:br>
              <a:rPr lang="en-US" dirty="0" smtClean="0">
                <a:solidFill>
                  <a:srgbClr val="000000"/>
                </a:solidFill>
                <a:latin typeface="Liberation Mono"/>
              </a:rPr>
            </a:br>
            <a:endParaRPr lang="en-US" dirty="0" smtClean="0">
              <a:solidFill>
                <a:srgbClr val="000000"/>
              </a:solidFill>
              <a:latin typeface="Liberation Mono"/>
            </a:endParaRPr>
          </a:p>
          <a:p>
            <a:r>
              <a:rPr lang="en-US" dirty="0" smtClean="0">
                <a:solidFill>
                  <a:srgbClr val="000000"/>
                </a:solidFill>
                <a:latin typeface="Liberation Mono"/>
              </a:rPr>
              <a:t>[</a:t>
            </a:r>
            <a:r>
              <a:rPr lang="en-US" sz="2000" dirty="0">
                <a:solidFill>
                  <a:srgbClr val="0077AA"/>
                </a:solidFill>
                <a:latin typeface="Leelawadee UI Semilight" panose="020B0402040204020203" pitchFamily="34" charset="-34"/>
                <a:cs typeface="Leelawadee UI Semilight" panose="020B0402040204020203" pitchFamily="34" charset="-34"/>
              </a:rPr>
              <a:t>mysqld</a:t>
            </a:r>
            <a:r>
              <a:rPr lang="en-US" dirty="0">
                <a:solidFill>
                  <a:srgbClr val="000000"/>
                </a:solidFill>
                <a:latin typeface="Liberation Mono"/>
              </a:rPr>
              <a:t>] </a:t>
            </a:r>
            <a:endParaRPr lang="en-US" sz="2000" dirty="0">
              <a:solidFill>
                <a:srgbClr val="0077AA"/>
              </a:solidFill>
              <a:latin typeface="Leelawadee UI Semilight" panose="020B0402040204020203" pitchFamily="34" charset="-34"/>
              <a:cs typeface="Leelawadee UI Semilight" panose="020B0402040204020203" pitchFamily="34" charset="-34"/>
            </a:endParaRPr>
          </a:p>
          <a:p>
            <a:r>
              <a:rPr lang="en-US" sz="2000" dirty="0" smtClean="0">
                <a:solidFill>
                  <a:srgbClr val="0077AA"/>
                </a:solidFill>
                <a:latin typeface="Leelawadee UI Semilight" panose="020B0402040204020203" pitchFamily="34" charset="-34"/>
                <a:cs typeface="Leelawadee UI Semilight" panose="020B0402040204020203" pitchFamily="34" charset="-34"/>
              </a:rPr>
              <a:t>innodb_file_per_table = 1</a:t>
            </a:r>
            <a:endParaRPr lang="en-US" sz="2000" dirty="0">
              <a:solidFill>
                <a:srgbClr val="0077AA"/>
              </a:solidFill>
              <a:latin typeface="Leelawadee UI Semilight" panose="020B0402040204020203" pitchFamily="34" charset="-34"/>
              <a:cs typeface="Leelawadee UI Semilight" panose="020B0402040204020203" pitchFamily="34" charset="-34"/>
            </a:endParaRPr>
          </a:p>
        </p:txBody>
      </p:sp>
    </p:spTree>
    <p:extLst>
      <p:ext uri="{BB962C8B-B14F-4D97-AF65-F5344CB8AC3E}">
        <p14:creationId xmlns:p14="http://schemas.microsoft.com/office/powerpoint/2010/main" val="165612335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4876800" cy="914400"/>
          </a:xfrm>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ENGINES </a:t>
            </a:r>
            <a:r>
              <a:rPr lang="en-IN" b="1" dirty="0">
                <a:latin typeface="Arial" pitchFamily="34" charset="0"/>
                <a:cs typeface="Arial" pitchFamily="34" charset="0"/>
              </a:rPr>
              <a:t>Syntax</a:t>
            </a:r>
          </a:p>
        </p:txBody>
      </p:sp>
      <p:sp>
        <p:nvSpPr>
          <p:cNvPr id="5" name="Rectangle 4"/>
          <p:cNvSpPr/>
          <p:nvPr/>
        </p:nvSpPr>
        <p:spPr>
          <a:xfrm>
            <a:off x="152400" y="1425714"/>
            <a:ext cx="8763000" cy="400110"/>
          </a:xfrm>
          <a:prstGeom prst="rect">
            <a:avLst/>
          </a:prstGeom>
          <a:solidFill>
            <a:schemeClr val="bg1"/>
          </a:solidFill>
        </p:spPr>
        <p:txBody>
          <a:bodyPr wrap="square">
            <a:spAutoFit/>
          </a:bodyPr>
          <a:lstStyle/>
          <a:p>
            <a:pPr>
              <a:spcAft>
                <a:spcPts val="0"/>
              </a:spcAft>
            </a:pPr>
            <a:r>
              <a:rPr lang="en-US" sz="2000" dirty="0">
                <a:solidFill>
                  <a:srgbClr val="0077AA"/>
                </a:solidFill>
                <a:latin typeface="Leelawadee UI Semilight" panose="020B0402040204020203" pitchFamily="34" charset="-34"/>
                <a:cs typeface="Leelawadee UI Semilight" panose="020B0402040204020203" pitchFamily="34" charset="-34"/>
              </a:rPr>
              <a:t>SHOW </a:t>
            </a:r>
            <a:r>
              <a:rPr lang="en-US" dirty="0">
                <a:solidFill>
                  <a:srgbClr val="A67F59"/>
                </a:solidFill>
                <a:latin typeface="Leelawadee UI Semilight" panose="020B0402040204020203" pitchFamily="34" charset="-34"/>
                <a:cs typeface="Leelawadee UI Semilight" panose="020B0402040204020203" pitchFamily="34" charset="-34"/>
              </a:rPr>
              <a:t>[STORAGE] </a:t>
            </a:r>
            <a:r>
              <a:rPr lang="en-US" sz="2000" dirty="0">
                <a:solidFill>
                  <a:srgbClr val="0077AA"/>
                </a:solidFill>
                <a:latin typeface="Leelawadee UI Semilight" panose="020B0402040204020203" pitchFamily="34" charset="-34"/>
                <a:cs typeface="Leelawadee UI Semilight" panose="020B0402040204020203" pitchFamily="34" charset="-34"/>
              </a:rPr>
              <a:t>ENGINES</a:t>
            </a:r>
            <a:endParaRPr lang="en-IN" sz="2000" dirty="0">
              <a:solidFill>
                <a:srgbClr val="0077AA"/>
              </a:solidFill>
              <a:latin typeface="Leelawadee UI Semilight" panose="020B0402040204020203" pitchFamily="34" charset="-34"/>
              <a:cs typeface="Leelawadee UI Semilight" panose="020B0402040204020203" pitchFamily="34" charset="-34"/>
            </a:endParaRPr>
          </a:p>
        </p:txBody>
      </p:sp>
      <p:sp>
        <p:nvSpPr>
          <p:cNvPr id="3" name="Rectangle 2"/>
          <p:cNvSpPr/>
          <p:nvPr/>
        </p:nvSpPr>
        <p:spPr>
          <a:xfrm>
            <a:off x="152400" y="3207603"/>
            <a:ext cx="3581400" cy="923330"/>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0C0"/>
                </a:solidFill>
                <a:latin typeface="Arial" panose="020B0604020202020204" pitchFamily="34" charset="0"/>
                <a:ea typeface="Arial Unicode MS"/>
                <a:cs typeface="Arial" panose="020B0604020202020204" pitchFamily="34" charset="0"/>
              </a:rPr>
              <a:t>show </a:t>
            </a:r>
            <a:r>
              <a:rPr lang="en-IN" dirty="0" smtClean="0">
                <a:solidFill>
                  <a:srgbClr val="0070C0"/>
                </a:solidFill>
                <a:latin typeface="Arial" panose="020B0604020202020204" pitchFamily="34" charset="0"/>
                <a:ea typeface="Arial Unicode MS"/>
                <a:cs typeface="Arial" panose="020B0604020202020204" pitchFamily="34" charset="0"/>
              </a:rPr>
              <a:t>engines</a:t>
            </a:r>
            <a:r>
              <a:rPr lang="en-IN" dirty="0">
                <a:solidFill>
                  <a:srgbClr val="0070C0"/>
                </a:solidFill>
                <a:latin typeface="Arial" panose="020B0604020202020204" pitchFamily="34" charset="0"/>
                <a:ea typeface="Arial Unicode MS"/>
                <a:cs typeface="Arial" panose="020B0604020202020204" pitchFamily="34" charset="0"/>
              </a:rPr>
              <a:t>;</a:t>
            </a:r>
          </a:p>
          <a:p>
            <a:pPr marL="342900" indent="-342900">
              <a:lnSpc>
                <a:spcPct val="150000"/>
              </a:lnSpc>
              <a:spcAft>
                <a:spcPts val="0"/>
              </a:spcAft>
              <a:buFont typeface="Arial" panose="020B0604020202020204" pitchFamily="34" charset="0"/>
              <a:buChar char="•"/>
            </a:pPr>
            <a:r>
              <a:rPr lang="en-IN" dirty="0">
                <a:solidFill>
                  <a:srgbClr val="0070C0"/>
                </a:solidFill>
                <a:latin typeface="Arial" panose="020B0604020202020204" pitchFamily="34" charset="0"/>
                <a:ea typeface="Arial Unicode MS"/>
                <a:cs typeface="Arial" panose="020B0604020202020204" pitchFamily="34" charset="0"/>
              </a:rPr>
              <a:t>show STORAGE engines</a:t>
            </a:r>
            <a:r>
              <a:rPr lang="en-IN" dirty="0" smtClean="0">
                <a:solidFill>
                  <a:srgbClr val="0070C0"/>
                </a:solidFill>
                <a:latin typeface="Arial" panose="020B0604020202020204" pitchFamily="34" charset="0"/>
                <a:ea typeface="Arial Unicode MS"/>
                <a:cs typeface="Arial" panose="020B0604020202020204" pitchFamily="34" charset="0"/>
              </a:rPr>
              <a:t>;</a:t>
            </a:r>
            <a:endParaRPr lang="en-IN" dirty="0">
              <a:solidFill>
                <a:srgbClr val="0070C0"/>
              </a:solidFill>
              <a:latin typeface="Arial" panose="020B0604020202020204" pitchFamily="34" charset="0"/>
              <a:ea typeface="Arial Unicode MS"/>
              <a:cs typeface="Arial" panose="020B0604020202020204" pitchFamily="34" charset="0"/>
            </a:endParaRPr>
          </a:p>
        </p:txBody>
      </p:sp>
      <p:sp>
        <p:nvSpPr>
          <p:cNvPr id="4" name="Rectangle 3"/>
          <p:cNvSpPr/>
          <p:nvPr/>
        </p:nvSpPr>
        <p:spPr>
          <a:xfrm>
            <a:off x="5029200" y="2830708"/>
            <a:ext cx="4038600" cy="369332"/>
          </a:xfrm>
          <a:prstGeom prst="rect">
            <a:avLst/>
          </a:prstGeom>
          <a:solidFill>
            <a:srgbClr val="0070C0"/>
          </a:solidFill>
        </p:spPr>
        <p:txBody>
          <a:bodyPr wrap="square">
            <a:spAutoFit/>
          </a:bodyPr>
          <a:lstStyle/>
          <a:p>
            <a:r>
              <a:rPr lang="en-IN" b="1" dirty="0" smtClean="0">
                <a:solidFill>
                  <a:schemeClr val="bg1">
                    <a:lumMod val="95000"/>
                  </a:schemeClr>
                </a:solidFill>
                <a:latin typeface="Arial" panose="020B0604020202020204" pitchFamily="34" charset="0"/>
                <a:cs typeface="Arial" panose="020B0604020202020204" pitchFamily="34" charset="0"/>
              </a:rPr>
              <a:t>INFORMATION_SCHEMA.ENGINES</a:t>
            </a:r>
            <a:endParaRPr lang="en-IN"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190500" y="1828800"/>
            <a:ext cx="8763000" cy="923330"/>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SHOW ENGINES displays status information about the server's storage engines. This is particularly useful for checking whether a storage engine is supported, or to see what the default engine is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1410" y="4574255"/>
            <a:ext cx="8840190" cy="923330"/>
          </a:xfrm>
          <a:prstGeom prst="rect">
            <a:avLst/>
          </a:prstGeom>
          <a:solidFill>
            <a:schemeClr val="accent3">
              <a:lumMod val="20000"/>
              <a:lumOff val="80000"/>
            </a:schemeClr>
          </a:solidFill>
        </p:spPr>
        <p:txBody>
          <a:bodyPr wrap="square">
            <a:spAutoFit/>
          </a:bodyPr>
          <a:lstStyle/>
          <a:p>
            <a:pPr algn="just"/>
            <a:r>
              <a:rPr lang="en-IN" b="1" dirty="0">
                <a:solidFill>
                  <a:srgbClr val="0070C0"/>
                </a:solidFill>
                <a:latin typeface="Arial" panose="020B0604020202020204" pitchFamily="34" charset="0"/>
                <a:cs typeface="Arial" panose="020B0604020202020204" pitchFamily="34" charset="0"/>
              </a:rPr>
              <a:t>INFORMATION_SCHEMA</a:t>
            </a:r>
            <a:r>
              <a:rPr lang="en-IN" dirty="0">
                <a:latin typeface="Arial" panose="020B0604020202020204" pitchFamily="34" charset="0"/>
                <a:cs typeface="Arial" panose="020B0604020202020204" pitchFamily="34" charset="0"/>
              </a:rPr>
              <a:t> provides access to database metadata, information about the MySQL server such as the name of a database or table, the data type of a column, or access privileges.</a:t>
            </a:r>
          </a:p>
        </p:txBody>
      </p:sp>
      <p:sp>
        <p:nvSpPr>
          <p:cNvPr id="8" name="Rectangle 7"/>
          <p:cNvSpPr/>
          <p:nvPr/>
        </p:nvSpPr>
        <p:spPr>
          <a:xfrm>
            <a:off x="4876800" y="76200"/>
            <a:ext cx="4191000" cy="1200329"/>
          </a:xfrm>
          <a:prstGeom prst="rect">
            <a:avLst/>
          </a:prstGeom>
          <a:solidFill>
            <a:srgbClr val="CFFF21"/>
          </a:solidFill>
        </p:spPr>
        <p:txBody>
          <a:bodyPr wrap="square">
            <a:spAutoFit/>
          </a:bodyPr>
          <a:lstStyle/>
          <a:p>
            <a:pPr algn="just"/>
            <a:r>
              <a:rPr lang="en-IN" dirty="0">
                <a:solidFill>
                  <a:srgbClr val="000000"/>
                </a:solidFill>
                <a:latin typeface="georgia" panose="02040502050405020303" pitchFamily="18" charset="0"/>
              </a:rPr>
              <a:t>For MySQL 5.5 and later, the default storage engine is </a:t>
            </a:r>
            <a:r>
              <a:rPr lang="en-IN" i="1" dirty="0">
                <a:solidFill>
                  <a:srgbClr val="000000"/>
                </a:solidFill>
                <a:latin typeface="georgia" panose="02040502050405020303" pitchFamily="18" charset="0"/>
              </a:rPr>
              <a:t>InnoDB</a:t>
            </a:r>
            <a:r>
              <a:rPr lang="en-IN" dirty="0">
                <a:solidFill>
                  <a:srgbClr val="000000"/>
                </a:solidFill>
                <a:latin typeface="georgia" panose="02040502050405020303" pitchFamily="18" charset="0"/>
              </a:rPr>
              <a:t>. The default storage engine for MySQL prior to version 5.5 was </a:t>
            </a:r>
            <a:r>
              <a:rPr lang="en-IN" i="1" dirty="0">
                <a:solidFill>
                  <a:srgbClr val="000000"/>
                </a:solidFill>
                <a:latin typeface="georgia" panose="02040502050405020303" pitchFamily="18" charset="0"/>
              </a:rPr>
              <a:t>MyISAM</a:t>
            </a:r>
            <a:r>
              <a:rPr lang="en-IN" dirty="0">
                <a:solidFill>
                  <a:srgbClr val="000000"/>
                </a:solidFill>
                <a:latin typeface="georgia" panose="02040502050405020303" pitchFamily="18" charset="0"/>
              </a:rPr>
              <a:t>.</a:t>
            </a:r>
            <a:endParaRPr lang="en-IN" dirty="0"/>
          </a:p>
        </p:txBody>
      </p:sp>
    </p:spTree>
    <p:extLst>
      <p:ext uri="{BB962C8B-B14F-4D97-AF65-F5344CB8AC3E}">
        <p14:creationId xmlns:p14="http://schemas.microsoft.com/office/powerpoint/2010/main" val="270338005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ENGINES</a:t>
            </a:r>
            <a:endParaRPr lang="en-IN" b="1" dirty="0">
              <a:latin typeface="Arial" pitchFamily="34" charset="0"/>
              <a:cs typeface="Arial" pitchFamily="34"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371600"/>
            <a:ext cx="8839200" cy="3962400"/>
          </a:xfrm>
          <a:prstGeom prst="rect">
            <a:avLst/>
          </a:prstGeom>
        </p:spPr>
      </p:pic>
      <p:sp>
        <p:nvSpPr>
          <p:cNvPr id="3" name="Rectangle 2"/>
          <p:cNvSpPr/>
          <p:nvPr/>
        </p:nvSpPr>
        <p:spPr>
          <a:xfrm>
            <a:off x="228600" y="5562600"/>
            <a:ext cx="6172200" cy="507831"/>
          </a:xfrm>
          <a:prstGeom prst="rect">
            <a:avLst/>
          </a:prstGeom>
        </p:spPr>
        <p:txBody>
          <a:bodyPr wrap="square">
            <a:spAutoFit/>
          </a:bodyPr>
          <a:lstStyle/>
          <a:p>
            <a:pPr>
              <a:lnSpc>
                <a:spcPct val="150000"/>
              </a:lnSpc>
            </a:pPr>
            <a:r>
              <a:rPr lang="en-IN" dirty="0" smtClean="0">
                <a:solidFill>
                  <a:srgbClr val="0077AA"/>
                </a:solidFill>
                <a:latin typeface="Arial" panose="020B0604020202020204" pitchFamily="34" charset="0"/>
                <a:ea typeface="Times New Roman" panose="02020603050405020304" pitchFamily="18" charset="0"/>
              </a:rPr>
              <a:t>SET DEFAULT_STORAGE_ENGINE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0077AA"/>
                </a:solidFill>
                <a:latin typeface="Arial" panose="020B0604020202020204" pitchFamily="34" charset="0"/>
                <a:ea typeface="Times New Roman" panose="02020603050405020304" pitchFamily="18" charset="0"/>
              </a:rPr>
              <a:t> </a:t>
            </a:r>
            <a:r>
              <a:rPr lang="en-IN" dirty="0">
                <a:solidFill>
                  <a:srgbClr val="669900"/>
                </a:solidFill>
                <a:latin typeface="Liberation Mono"/>
              </a:rPr>
              <a:t>InnoDB</a:t>
            </a:r>
            <a:r>
              <a:rPr lang="en-IN" dirty="0" smtClean="0">
                <a:solidFill>
                  <a:srgbClr val="0077AA"/>
                </a:solidFill>
                <a:latin typeface="Arial" panose="020B0604020202020204" pitchFamily="34" charset="0"/>
                <a:ea typeface="Times New Roman" panose="02020603050405020304" pitchFamily="18" charset="0"/>
              </a:rPr>
              <a:t>;</a:t>
            </a:r>
            <a:endParaRPr lang="en-IN" dirty="0">
              <a:solidFill>
                <a:srgbClr val="0077AA"/>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27992435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SHOW DATABASES</a:t>
            </a:r>
            <a:endParaRPr lang="en-US" sz="4600" i="1"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DATABASES Syntax</a:t>
            </a:r>
          </a:p>
        </p:txBody>
      </p:sp>
      <p:sp>
        <p:nvSpPr>
          <p:cNvPr id="3" name="Rectangle 2"/>
          <p:cNvSpPr/>
          <p:nvPr/>
        </p:nvSpPr>
        <p:spPr>
          <a:xfrm>
            <a:off x="152400" y="2819400"/>
            <a:ext cx="8839200" cy="1754326"/>
          </a:xfrm>
          <a:prstGeom prst="rect">
            <a:avLst/>
          </a:prstGeom>
        </p:spPr>
        <p:txBody>
          <a:bodyPr wrap="square">
            <a:spAutoFit/>
          </a:bodyPr>
          <a:lstStyle/>
          <a:p>
            <a:pPr>
              <a:lnSpc>
                <a:spcPct val="150000"/>
              </a:lnSpc>
            </a:pPr>
            <a:r>
              <a:rPr lang="en-IN" dirty="0" smtClean="0">
                <a:solidFill>
                  <a:srgbClr val="0077AA"/>
                </a:solidFill>
                <a:latin typeface="Liberation Mono"/>
                <a:ea typeface="Times New Roman" panose="02020603050405020304" pitchFamily="18" charset="0"/>
              </a:rPr>
              <a:t>SHOW DATABASES;</a:t>
            </a:r>
          </a:p>
          <a:p>
            <a:pPr>
              <a:lnSpc>
                <a:spcPct val="150000"/>
              </a:lnSpc>
            </a:pPr>
            <a:r>
              <a:rPr lang="en-IN" dirty="0" smtClean="0">
                <a:solidFill>
                  <a:srgbClr val="0077AA"/>
                </a:solidFill>
                <a:latin typeface="Liberation Mono"/>
                <a:ea typeface="Times New Roman" panose="02020603050405020304" pitchFamily="18" charset="0"/>
              </a:rPr>
              <a:t>SHOW SCHEMAS;</a:t>
            </a:r>
          </a:p>
          <a:p>
            <a:pPr>
              <a:lnSpc>
                <a:spcPct val="150000"/>
              </a:lnSpc>
            </a:pPr>
            <a:r>
              <a:rPr lang="en-IN" dirty="0" smtClean="0">
                <a:solidFill>
                  <a:srgbClr val="0077AA"/>
                </a:solidFill>
                <a:latin typeface="Liberation Mono"/>
                <a:ea typeface="Times New Roman" panose="02020603050405020304" pitchFamily="18" charset="0"/>
              </a:rPr>
              <a:t>SHOW DATABASES </a:t>
            </a:r>
            <a:r>
              <a:rPr lang="en-IN" dirty="0">
                <a:solidFill>
                  <a:srgbClr val="A67F59"/>
                </a:solidFill>
                <a:latin typeface="Liberation Mono"/>
              </a:rPr>
              <a:t>LIKE</a:t>
            </a:r>
            <a:r>
              <a:rPr lang="en-IN" dirty="0" smtClean="0">
                <a:solidFill>
                  <a:srgbClr val="0077AA"/>
                </a:solidFill>
                <a:latin typeface="Liberation Mono"/>
                <a:ea typeface="Times New Roman" panose="02020603050405020304" pitchFamily="18" charset="0"/>
              </a:rPr>
              <a:t> </a:t>
            </a:r>
            <a:r>
              <a:rPr lang="en-IN" dirty="0" smtClean="0">
                <a:solidFill>
                  <a:srgbClr val="669900"/>
                </a:solidFill>
                <a:latin typeface="Liberation Mono"/>
              </a:rPr>
              <a:t>'U%</a:t>
            </a:r>
            <a:r>
              <a:rPr lang="en-IN" dirty="0" smtClean="0">
                <a:solidFill>
                  <a:srgbClr val="0077AA"/>
                </a:solidFill>
                <a:latin typeface="Liberation Mono"/>
                <a:ea typeface="Times New Roman" panose="02020603050405020304" pitchFamily="18" charset="0"/>
              </a:rPr>
              <a:t>';</a:t>
            </a:r>
          </a:p>
          <a:p>
            <a:pPr>
              <a:lnSpc>
                <a:spcPct val="150000"/>
              </a:lnSpc>
            </a:pPr>
            <a:r>
              <a:rPr lang="en-IN" dirty="0" smtClean="0">
                <a:solidFill>
                  <a:srgbClr val="0077AA"/>
                </a:solidFill>
                <a:latin typeface="Liberation Mono"/>
                <a:ea typeface="Times New Roman" panose="02020603050405020304" pitchFamily="18" charset="0"/>
              </a:rPr>
              <a:t>SHOW SCHEMAS </a:t>
            </a:r>
            <a:r>
              <a:rPr lang="en-IN" dirty="0">
                <a:solidFill>
                  <a:srgbClr val="A67F59"/>
                </a:solidFill>
                <a:latin typeface="Liberation Mono"/>
              </a:rPr>
              <a:t>LIKE</a:t>
            </a:r>
            <a:r>
              <a:rPr lang="en-IN" dirty="0" smtClean="0">
                <a:solidFill>
                  <a:srgbClr val="0077AA"/>
                </a:solidFill>
                <a:latin typeface="Liberation Mono"/>
                <a:ea typeface="Times New Roman" panose="02020603050405020304" pitchFamily="18" charset="0"/>
              </a:rPr>
              <a:t> </a:t>
            </a:r>
            <a:r>
              <a:rPr lang="en-IN" dirty="0">
                <a:solidFill>
                  <a:srgbClr val="669900"/>
                </a:solidFill>
                <a:latin typeface="Liberation Mono"/>
              </a:rPr>
              <a:t>'U%</a:t>
            </a:r>
            <a:r>
              <a:rPr lang="en-IN" dirty="0" smtClean="0">
                <a:solidFill>
                  <a:srgbClr val="0077AA"/>
                </a:solidFill>
                <a:latin typeface="Liberation Mono"/>
                <a:ea typeface="Times New Roman" panose="02020603050405020304" pitchFamily="18" charset="0"/>
              </a:rPr>
              <a:t>';</a:t>
            </a:r>
            <a:endParaRPr lang="en-IN" dirty="0">
              <a:solidFill>
                <a:srgbClr val="0077AA"/>
              </a:solidFill>
              <a:latin typeface="Liberation Mono"/>
              <a:ea typeface="Times New Roman" panose="02020603050405020304" pitchFamily="18" charset="0"/>
            </a:endParaRPr>
          </a:p>
        </p:txBody>
      </p:sp>
      <p:sp>
        <p:nvSpPr>
          <p:cNvPr id="4" name="Rectangle 3"/>
          <p:cNvSpPr/>
          <p:nvPr/>
        </p:nvSpPr>
        <p:spPr>
          <a:xfrm>
            <a:off x="2438400" y="2325468"/>
            <a:ext cx="6477000" cy="369332"/>
          </a:xfrm>
          <a:prstGeom prst="rect">
            <a:avLst/>
          </a:prstGeom>
          <a:solidFill>
            <a:srgbClr val="0070C0"/>
          </a:solidFill>
        </p:spPr>
        <p:txBody>
          <a:bodyPr wrap="square">
            <a:spAutoFit/>
          </a:bodyPr>
          <a:lstStyle/>
          <a:p>
            <a:r>
              <a:rPr lang="en-IN" b="1" dirty="0">
                <a:solidFill>
                  <a:schemeClr val="bg1">
                    <a:lumMod val="95000"/>
                  </a:schemeClr>
                </a:solidFill>
                <a:latin typeface="Arial" panose="020B0604020202020204" pitchFamily="34" charset="0"/>
                <a:cs typeface="Arial" panose="020B0604020202020204" pitchFamily="34" charset="0"/>
              </a:rPr>
              <a:t>SHOW SCHEMAS is a synonym for SHOW DATABASES.</a:t>
            </a:r>
          </a:p>
        </p:txBody>
      </p:sp>
      <p:sp>
        <p:nvSpPr>
          <p:cNvPr id="6" name="Rectangle 5"/>
          <p:cNvSpPr/>
          <p:nvPr/>
        </p:nvSpPr>
        <p:spPr>
          <a:xfrm>
            <a:off x="457200" y="1411069"/>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0077AA"/>
                </a:solidFill>
                <a:latin typeface="Liberation Mono"/>
              </a:rPr>
              <a:t>DATABASES</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SCHEMAS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
        <p:nvSpPr>
          <p:cNvPr id="5" name="TextBox 4"/>
          <p:cNvSpPr txBox="1"/>
          <p:nvPr/>
        </p:nvSpPr>
        <p:spPr>
          <a:xfrm>
            <a:off x="228600" y="5151060"/>
            <a:ext cx="8686800" cy="707886"/>
          </a:xfrm>
          <a:prstGeom prst="rect">
            <a:avLst/>
          </a:prstGeom>
          <a:noFill/>
        </p:spPr>
        <p:txBody>
          <a:bodyPr wrap="square" rtlCol="0">
            <a:spAutoFit/>
          </a:bodyPr>
          <a:lstStyle/>
          <a:p>
            <a:r>
              <a:rPr lang="en-IN" sz="2000" b="1" i="1" dirty="0" smtClean="0">
                <a:solidFill>
                  <a:srgbClr val="C74C49"/>
                </a:solidFill>
                <a:latin typeface="Arial" panose="020B0604020202020204" pitchFamily="34" charset="0"/>
                <a:cs typeface="Arial" panose="020B0604020202020204" pitchFamily="34" charset="0"/>
              </a:rPr>
              <a:t>NULL</a:t>
            </a:r>
            <a:r>
              <a:rPr lang="en-IN" sz="2000" dirty="0" smtClean="0">
                <a:latin typeface="Arial" panose="020B0604020202020204" pitchFamily="34" charset="0"/>
                <a:cs typeface="Arial" panose="020B0604020202020204" pitchFamily="34" charset="0"/>
              </a:rPr>
              <a:t> means “no database is selected”. Issue the </a:t>
            </a:r>
            <a:r>
              <a:rPr lang="en-IN" sz="2000" b="1" i="1" dirty="0" smtClean="0">
                <a:solidFill>
                  <a:srgbClr val="C74C49"/>
                </a:solidFill>
                <a:latin typeface="Arial" panose="020B0604020202020204" pitchFamily="34" charset="0"/>
                <a:cs typeface="Arial" panose="020B0604020202020204" pitchFamily="34" charset="0"/>
              </a:rPr>
              <a:t>USE dbName</a:t>
            </a:r>
            <a:r>
              <a:rPr lang="en-IN" sz="2000" dirty="0" smtClean="0">
                <a:latin typeface="Arial" panose="020B0604020202020204" pitchFamily="34" charset="0"/>
                <a:cs typeface="Arial" panose="020B0604020202020204" pitchFamily="34" charset="0"/>
              </a:rPr>
              <a:t> command to select the database.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3499630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5517" y="42062"/>
            <a:ext cx="5012448" cy="3061848"/>
          </a:xfrm>
          <a:prstGeom prst="rect">
            <a:avLst/>
          </a:prstGeom>
        </p:spPr>
      </p:pic>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USE DATABASES</a:t>
            </a:r>
            <a:endParaRPr lang="en-US" sz="4600" i="1"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52400" y="3200400"/>
            <a:ext cx="8839200" cy="1446550"/>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USE db_name statement tells MySQL to use the db_name database as the default (current) database for subsequent statements. The database remains the default until the end of the session or another USE statement is issued.</a:t>
            </a:r>
          </a:p>
        </p:txBody>
      </p:sp>
    </p:spTree>
    <p:extLst>
      <p:ext uri="{BB962C8B-B14F-4D97-AF65-F5344CB8AC3E}">
        <p14:creationId xmlns:p14="http://schemas.microsoft.com/office/powerpoint/2010/main" val="386802882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USE DATABASES </a:t>
            </a:r>
            <a:r>
              <a:rPr lang="en-IN" b="1" dirty="0">
                <a:latin typeface="Arial" pitchFamily="34" charset="0"/>
                <a:cs typeface="Arial" pitchFamily="34" charset="0"/>
              </a:rPr>
              <a:t>Syntax</a:t>
            </a:r>
          </a:p>
        </p:txBody>
      </p:sp>
      <p:sp>
        <p:nvSpPr>
          <p:cNvPr id="3" name="Rectangle 2"/>
          <p:cNvSpPr/>
          <p:nvPr/>
        </p:nvSpPr>
        <p:spPr>
          <a:xfrm>
            <a:off x="152400" y="3505200"/>
            <a:ext cx="8839200" cy="923330"/>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cs typeface="Arial" panose="020B0604020202020204" pitchFamily="34" charset="0"/>
              </a:rPr>
              <a:t>USE </a:t>
            </a:r>
            <a:r>
              <a:rPr lang="en-IN" dirty="0">
                <a:solidFill>
                  <a:srgbClr val="669900"/>
                </a:solidFill>
                <a:latin typeface="Liberation Mono"/>
              </a:rPr>
              <a:t>USER01</a:t>
            </a:r>
          </a:p>
          <a:p>
            <a:pPr>
              <a:lnSpc>
                <a:spcPct val="150000"/>
              </a:lnSpc>
            </a:pPr>
            <a:r>
              <a:rPr lang="en-IN" dirty="0">
                <a:solidFill>
                  <a:srgbClr val="0077AA"/>
                </a:solidFill>
                <a:latin typeface="Arial" panose="020B0604020202020204" pitchFamily="34" charset="0"/>
                <a:cs typeface="Arial" panose="020B0604020202020204" pitchFamily="34" charset="0"/>
              </a:rPr>
              <a:t>\u </a:t>
            </a:r>
            <a:r>
              <a:rPr lang="en-IN" dirty="0">
                <a:solidFill>
                  <a:srgbClr val="669900"/>
                </a:solidFill>
                <a:latin typeface="Liberation Mono"/>
              </a:rPr>
              <a:t>USER01</a:t>
            </a:r>
          </a:p>
        </p:txBody>
      </p:sp>
      <p:sp>
        <p:nvSpPr>
          <p:cNvPr id="4" name="Rectangle 3"/>
          <p:cNvSpPr/>
          <p:nvPr/>
        </p:nvSpPr>
        <p:spPr>
          <a:xfrm>
            <a:off x="2438400" y="2325468"/>
            <a:ext cx="6477000" cy="923330"/>
          </a:xfrm>
          <a:prstGeom prst="rect">
            <a:avLst/>
          </a:prstGeom>
          <a:solidFill>
            <a:srgbClr val="0070C0"/>
          </a:solidFill>
        </p:spPr>
        <p:txBody>
          <a:bodyPr wrap="square">
            <a:spAutoFit/>
          </a:bodyPr>
          <a:lstStyle/>
          <a:p>
            <a:pPr marL="285750" indent="-285750">
              <a:lnSpc>
                <a:spcPct val="150000"/>
              </a:lnSpc>
              <a:buFont typeface="Arial" panose="020B0604020202020204" pitchFamily="34" charset="0"/>
              <a:buChar char="•"/>
            </a:pPr>
            <a:r>
              <a:rPr lang="en-IN" b="1" dirty="0" smtClean="0">
                <a:solidFill>
                  <a:schemeClr val="bg1">
                    <a:lumMod val="95000"/>
                  </a:schemeClr>
                </a:solidFill>
                <a:latin typeface="Arial" panose="020B0604020202020204" pitchFamily="34" charset="0"/>
                <a:cs typeface="Arial" panose="020B0604020202020204" pitchFamily="34" charset="0"/>
              </a:rPr>
              <a:t>USE, </a:t>
            </a:r>
            <a:r>
              <a:rPr lang="en-IN" b="1" dirty="0">
                <a:solidFill>
                  <a:schemeClr val="bg1">
                    <a:lumMod val="95000"/>
                  </a:schemeClr>
                </a:solidFill>
                <a:latin typeface="Arial" panose="020B0604020202020204" pitchFamily="34" charset="0"/>
                <a:cs typeface="Arial" panose="020B0604020202020204" pitchFamily="34" charset="0"/>
              </a:rPr>
              <a:t>does not require a </a:t>
            </a:r>
            <a:r>
              <a:rPr lang="en-IN" b="1" dirty="0" smtClean="0">
                <a:solidFill>
                  <a:schemeClr val="bg1">
                    <a:lumMod val="95000"/>
                  </a:schemeClr>
                </a:solidFill>
                <a:latin typeface="Arial" panose="020B0604020202020204" pitchFamily="34" charset="0"/>
                <a:cs typeface="Arial" panose="020B0604020202020204" pitchFamily="34" charset="0"/>
              </a:rPr>
              <a:t>semicolon.</a:t>
            </a:r>
          </a:p>
          <a:p>
            <a:pPr marL="285750" indent="-285750">
              <a:lnSpc>
                <a:spcPct val="150000"/>
              </a:lnSpc>
              <a:buFont typeface="Arial" panose="020B0604020202020204" pitchFamily="34" charset="0"/>
              <a:buChar char="•"/>
            </a:pPr>
            <a:r>
              <a:rPr lang="en-IN" b="1" dirty="0" smtClean="0">
                <a:solidFill>
                  <a:schemeClr val="bg1">
                    <a:lumMod val="95000"/>
                  </a:schemeClr>
                </a:solidFill>
                <a:latin typeface="Arial" panose="020B0604020202020204" pitchFamily="34" charset="0"/>
                <a:cs typeface="Arial" panose="020B0604020202020204" pitchFamily="34" charset="0"/>
              </a:rPr>
              <a:t>USE must be followed by a database name.</a:t>
            </a:r>
            <a:endParaRPr lang="en-IN"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57200" y="1399402"/>
            <a:ext cx="1685077" cy="369332"/>
          </a:xfrm>
          <a:prstGeom prst="rect">
            <a:avLst/>
          </a:prstGeom>
        </p:spPr>
        <p:txBody>
          <a:bodyPr wrap="none">
            <a:spAutoFit/>
          </a:bodyPr>
          <a:lstStyle/>
          <a:p>
            <a:r>
              <a:rPr lang="en-IN" dirty="0">
                <a:solidFill>
                  <a:srgbClr val="0077AA"/>
                </a:solidFill>
                <a:latin typeface="Liberation Mono"/>
              </a:rPr>
              <a:t>USE</a:t>
            </a:r>
            <a:r>
              <a:rPr lang="en-IN" dirty="0">
                <a:solidFill>
                  <a:srgbClr val="000000"/>
                </a:solidFill>
                <a:latin typeface="Liberation Mono"/>
              </a:rPr>
              <a:t> </a:t>
            </a:r>
            <a:r>
              <a:rPr lang="en-IN" i="1" dirty="0">
                <a:solidFill>
                  <a:srgbClr val="000000"/>
                </a:solidFill>
                <a:latin typeface="Liberation Mono"/>
              </a:rPr>
              <a:t>db_name</a:t>
            </a:r>
            <a:endParaRPr lang="en-IN" dirty="0"/>
          </a:p>
        </p:txBody>
      </p:sp>
    </p:spTree>
    <p:extLst>
      <p:ext uri="{BB962C8B-B14F-4D97-AF65-F5344CB8AC3E}">
        <p14:creationId xmlns:p14="http://schemas.microsoft.com/office/powerpoint/2010/main" val="1524733641"/>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CREATE DATABASE</a:t>
            </a:r>
            <a:endParaRPr lang="en-US" sz="4600" i="1"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21597</TotalTime>
  <Words>30865</Words>
  <Application>Microsoft Office PowerPoint</Application>
  <PresentationFormat>On-screen Show (4:3)</PresentationFormat>
  <Paragraphs>4199</Paragraphs>
  <Slides>470</Slides>
  <Notes>8</Notes>
  <HiddenSlides>83</HiddenSlides>
  <MMClips>0</MMClips>
  <ScaleCrop>false</ScaleCrop>
  <HeadingPairs>
    <vt:vector size="6" baseType="variant">
      <vt:variant>
        <vt:lpstr>Fonts Used</vt:lpstr>
      </vt:variant>
      <vt:variant>
        <vt:i4>35</vt:i4>
      </vt:variant>
      <vt:variant>
        <vt:lpstr>Theme</vt:lpstr>
      </vt:variant>
      <vt:variant>
        <vt:i4>1</vt:i4>
      </vt:variant>
      <vt:variant>
        <vt:lpstr>Slide Titles</vt:lpstr>
      </vt:variant>
      <vt:variant>
        <vt:i4>470</vt:i4>
      </vt:variant>
    </vt:vector>
  </HeadingPairs>
  <TitlesOfParts>
    <vt:vector size="506" baseType="lpstr">
      <vt:lpstr>SimSun</vt:lpstr>
      <vt:lpstr>Arial</vt:lpstr>
      <vt:lpstr>Arial</vt:lpstr>
      <vt:lpstr>Arial Unicode MS</vt:lpstr>
      <vt:lpstr>Bookman Old Style</vt:lpstr>
      <vt:lpstr>Calibri</vt:lpstr>
      <vt:lpstr>Cambria</vt:lpstr>
      <vt:lpstr>Consolas</vt:lpstr>
      <vt:lpstr>Courier New</vt:lpstr>
      <vt:lpstr>Gentium Basic</vt:lpstr>
      <vt:lpstr>Georgia</vt:lpstr>
      <vt:lpstr>Georgia</vt:lpstr>
      <vt:lpstr>Gill Sans MT</vt:lpstr>
      <vt:lpstr>Gill Sans MT (Body)</vt:lpstr>
      <vt:lpstr>GothamRounded-Book</vt:lpstr>
      <vt:lpstr>Helvetica</vt:lpstr>
      <vt:lpstr>inherit</vt:lpstr>
      <vt:lpstr>Leelawadee UI Semilight</vt:lpstr>
      <vt:lpstr>Liberation Mono</vt:lpstr>
      <vt:lpstr>Monotype Sorts</vt:lpstr>
      <vt:lpstr>MS Mincho</vt:lpstr>
      <vt:lpstr>Open Sans</vt:lpstr>
      <vt:lpstr>Palatino Linotype</vt:lpstr>
      <vt:lpstr>Segoe Print</vt:lpstr>
      <vt:lpstr>Segoe UI</vt:lpstr>
      <vt:lpstr>Segoe UI Light</vt:lpstr>
      <vt:lpstr>Segoe UI Semilight</vt:lpstr>
      <vt:lpstr>Segoe UI Symbol</vt:lpstr>
      <vt:lpstr>Symbol</vt:lpstr>
      <vt:lpstr>Tahoma</vt:lpstr>
      <vt:lpstr>Times New Roman</vt:lpstr>
      <vt:lpstr>Verdana</vt:lpstr>
      <vt:lpstr>Verdana</vt:lpstr>
      <vt:lpstr>Wingdings</vt:lpstr>
      <vt:lpstr>Wingdings 3</vt:lpstr>
      <vt:lpstr>Origin</vt:lpstr>
      <vt:lpstr>Database Technologies - MySQL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 Relationship Diagram (ER Diagram)</vt:lpstr>
      <vt:lpstr>Entity Relationship Diagram (ER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Relational Algebra</vt:lpstr>
      <vt:lpstr>SELECT</vt:lpstr>
      <vt:lpstr>SELECT</vt:lpstr>
      <vt:lpstr>PROJECT</vt:lpstr>
      <vt:lpstr>UNION</vt:lpstr>
      <vt:lpstr>PowerPoint Presentation</vt:lpstr>
      <vt:lpstr>MINUS</vt:lpstr>
      <vt:lpstr>CARTESIAN PRODUCT</vt:lpstr>
      <vt:lpstr>Examples Queries</vt:lpstr>
      <vt:lpstr>Examples Queries</vt:lpstr>
      <vt:lpstr>PowerPoint Presentation</vt:lpstr>
      <vt:lpstr>Closure of attributes</vt:lpstr>
      <vt:lpstr>PowerPoint Presentation</vt:lpstr>
      <vt:lpstr>PowerPoint Presentation</vt:lpstr>
      <vt:lpstr>PowerPoint Presentation</vt:lpstr>
      <vt:lpstr>PowerPoint Presentation</vt:lpstr>
      <vt:lpstr>PowerPoint Presentation</vt:lpstr>
      <vt:lpstr>PowerPoint Presentation</vt:lpstr>
      <vt:lpstr>ENGINES</vt:lpstr>
      <vt:lpstr>ENGINES</vt:lpstr>
      <vt:lpstr>SHOW ENGINES Syntax</vt:lpstr>
      <vt:lpstr>ENGINES</vt:lpstr>
      <vt:lpstr>PowerPoint Presentation</vt:lpstr>
      <vt:lpstr>SHOW DATABASES Syntax</vt:lpstr>
      <vt:lpstr>PowerPoint Presentation</vt:lpstr>
      <vt:lpstr>USE DATABASES Syntax</vt:lpstr>
      <vt:lpstr>PowerPoint Presentation</vt:lpstr>
      <vt:lpstr>PowerPoint Presentation</vt:lpstr>
      <vt:lpstr>PowerPoint Presentation</vt:lpstr>
      <vt:lpstr>PowerPoint Presentation</vt:lpstr>
      <vt:lpstr>PowerPoint Presentation</vt:lpstr>
      <vt:lpstr>Information Functions</vt:lpstr>
      <vt:lpstr>Information Functions</vt:lpstr>
      <vt:lpstr>PowerPoint Presentation</vt:lpstr>
      <vt:lpstr>PowerPoint Presentation</vt:lpstr>
      <vt:lpstr>PowerPoint Presentation</vt:lpstr>
      <vt:lpstr>EMP &amp; DEPT Table structure</vt:lpstr>
      <vt:lpstr>SHOW COLUMNS Syntax</vt:lpstr>
      <vt:lpstr>PowerPoint Presentation</vt:lpstr>
      <vt:lpstr>SHOW TABLES Syntax</vt:lpstr>
      <vt:lpstr>PowerPoint Presentation</vt:lpstr>
      <vt:lpstr>SHOW TABLES STATUS Syntax</vt:lpstr>
      <vt:lpstr>PowerPoint Presentation</vt:lpstr>
      <vt:lpstr>SHOW VARIABLES Syntax</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SHOW CREATE VIEW Syntax</vt:lpstr>
      <vt:lpstr>PowerPoint Presentation</vt:lpstr>
      <vt:lpstr>PowerPoint Presentation</vt:lpstr>
      <vt:lpstr>PowerPoint Presentation</vt:lpstr>
      <vt:lpstr>PowerPoint Presentation</vt:lpstr>
      <vt:lpstr>SHOW INDEX 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4184</cp:revision>
  <dcterms:created xsi:type="dcterms:W3CDTF">2015-10-09T06:09:34Z</dcterms:created>
  <dcterms:modified xsi:type="dcterms:W3CDTF">2019-01-10T08:26:04Z</dcterms:modified>
</cp:coreProperties>
</file>