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2"/>
  </p:notesMasterIdLst>
  <p:sldIdLst>
    <p:sldId id="256" r:id="rId2"/>
    <p:sldId id="1390" r:id="rId3"/>
    <p:sldId id="1417" r:id="rId4"/>
    <p:sldId id="1418" r:id="rId5"/>
    <p:sldId id="258" r:id="rId6"/>
    <p:sldId id="259" r:id="rId7"/>
    <p:sldId id="260" r:id="rId8"/>
    <p:sldId id="261" r:id="rId9"/>
    <p:sldId id="262" r:id="rId10"/>
    <p:sldId id="263" r:id="rId11"/>
    <p:sldId id="264" r:id="rId12"/>
    <p:sldId id="265" r:id="rId13"/>
    <p:sldId id="266" r:id="rId14"/>
    <p:sldId id="1391" r:id="rId15"/>
    <p:sldId id="268" r:id="rId16"/>
    <p:sldId id="269" r:id="rId17"/>
    <p:sldId id="270" r:id="rId18"/>
    <p:sldId id="1392" r:id="rId19"/>
    <p:sldId id="1393" r:id="rId20"/>
    <p:sldId id="1394" r:id="rId21"/>
    <p:sldId id="274" r:id="rId22"/>
    <p:sldId id="275" r:id="rId23"/>
    <p:sldId id="276" r:id="rId24"/>
    <p:sldId id="277" r:id="rId25"/>
    <p:sldId id="278" r:id="rId26"/>
    <p:sldId id="279" r:id="rId27"/>
    <p:sldId id="280" r:id="rId28"/>
    <p:sldId id="281" r:id="rId29"/>
    <p:sldId id="282" r:id="rId30"/>
    <p:sldId id="283" r:id="rId31"/>
    <p:sldId id="284" r:id="rId32"/>
    <p:sldId id="1395" r:id="rId33"/>
    <p:sldId id="1396" r:id="rId34"/>
    <p:sldId id="287" r:id="rId35"/>
    <p:sldId id="288" r:id="rId36"/>
    <p:sldId id="289" r:id="rId37"/>
    <p:sldId id="1397" r:id="rId38"/>
    <p:sldId id="1398" r:id="rId39"/>
    <p:sldId id="292" r:id="rId40"/>
    <p:sldId id="293" r:id="rId41"/>
    <p:sldId id="294" r:id="rId42"/>
    <p:sldId id="295" r:id="rId43"/>
    <p:sldId id="296" r:id="rId44"/>
    <p:sldId id="297" r:id="rId45"/>
    <p:sldId id="298" r:id="rId46"/>
    <p:sldId id="299" r:id="rId47"/>
    <p:sldId id="300" r:id="rId48"/>
    <p:sldId id="301" r:id="rId49"/>
    <p:sldId id="1399" r:id="rId50"/>
    <p:sldId id="303" r:id="rId51"/>
    <p:sldId id="304" r:id="rId52"/>
    <p:sldId id="1400" r:id="rId53"/>
    <p:sldId id="1401" r:id="rId54"/>
    <p:sldId id="307" r:id="rId55"/>
    <p:sldId id="1402" r:id="rId56"/>
    <p:sldId id="309" r:id="rId57"/>
    <p:sldId id="310" r:id="rId58"/>
    <p:sldId id="311" r:id="rId59"/>
    <p:sldId id="312" r:id="rId60"/>
    <p:sldId id="1403" r:id="rId61"/>
    <p:sldId id="1404" r:id="rId62"/>
    <p:sldId id="1405" r:id="rId63"/>
    <p:sldId id="316" r:id="rId64"/>
    <p:sldId id="317" r:id="rId65"/>
    <p:sldId id="1406" r:id="rId66"/>
    <p:sldId id="1407" r:id="rId67"/>
    <p:sldId id="320" r:id="rId68"/>
    <p:sldId id="1408" r:id="rId69"/>
    <p:sldId id="322" r:id="rId70"/>
    <p:sldId id="323" r:id="rId71"/>
    <p:sldId id="324" r:id="rId72"/>
    <p:sldId id="325" r:id="rId73"/>
    <p:sldId id="1409" r:id="rId74"/>
    <p:sldId id="327" r:id="rId75"/>
    <p:sldId id="1410" r:id="rId76"/>
    <p:sldId id="329" r:id="rId77"/>
    <p:sldId id="1411" r:id="rId78"/>
    <p:sldId id="1412" r:id="rId79"/>
    <p:sldId id="332" r:id="rId80"/>
    <p:sldId id="333" r:id="rId81"/>
    <p:sldId id="334" r:id="rId82"/>
    <p:sldId id="335" r:id="rId83"/>
    <p:sldId id="1413" r:id="rId84"/>
    <p:sldId id="1414" r:id="rId85"/>
    <p:sldId id="338" r:id="rId86"/>
    <p:sldId id="339" r:id="rId87"/>
    <p:sldId id="340" r:id="rId88"/>
    <p:sldId id="341" r:id="rId89"/>
    <p:sldId id="1415" r:id="rId90"/>
    <p:sldId id="343" r:id="rId91"/>
    <p:sldId id="344" r:id="rId92"/>
    <p:sldId id="345" r:id="rId93"/>
    <p:sldId id="346" r:id="rId94"/>
    <p:sldId id="347" r:id="rId95"/>
    <p:sldId id="348" r:id="rId96"/>
    <p:sldId id="349" r:id="rId97"/>
    <p:sldId id="350" r:id="rId98"/>
    <p:sldId id="351" r:id="rId99"/>
    <p:sldId id="1416" r:id="rId100"/>
    <p:sldId id="353" r:id="rId101"/>
    <p:sldId id="1419" r:id="rId102"/>
    <p:sldId id="1421" r:id="rId103"/>
    <p:sldId id="1422" r:id="rId104"/>
    <p:sldId id="1438" r:id="rId105"/>
    <p:sldId id="1423" r:id="rId106"/>
    <p:sldId id="1439" r:id="rId107"/>
    <p:sldId id="1424" r:id="rId108"/>
    <p:sldId id="1425" r:id="rId109"/>
    <p:sldId id="1426" r:id="rId110"/>
    <p:sldId id="1427" r:id="rId111"/>
    <p:sldId id="1428" r:id="rId112"/>
    <p:sldId id="1429" r:id="rId113"/>
    <p:sldId id="1430" r:id="rId114"/>
    <p:sldId id="1431" r:id="rId115"/>
    <p:sldId id="1432" r:id="rId116"/>
    <p:sldId id="1433" r:id="rId117"/>
    <p:sldId id="1434" r:id="rId118"/>
    <p:sldId id="1435" r:id="rId119"/>
    <p:sldId id="1436" r:id="rId120"/>
    <p:sldId id="1437" r:id="rId1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840FF9"/>
    <a:srgbClr val="7E007E"/>
    <a:srgbClr val="39AE0A"/>
    <a:srgbClr val="164404"/>
    <a:srgbClr val="F63122"/>
    <a:srgbClr val="CAA496"/>
    <a:srgbClr val="5E4C34"/>
    <a:srgbClr val="D4EA08"/>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394" autoAdjust="0"/>
  </p:normalViewPr>
  <p:slideViewPr>
    <p:cSldViewPr>
      <p:cViewPr varScale="1">
        <p:scale>
          <a:sx n="87" d="100"/>
          <a:sy n="87" d="100"/>
        </p:scale>
        <p:origin x="180" y="132"/>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commentAuthors" Target="commentAuthor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13-06-2024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6/13/2024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6/13/2024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6/13/2024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6/13/2024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975680" y="3553920"/>
            <a:ext cx="8510760" cy="96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8000" b="1" i="1" strike="noStrike" spc="-1">
                <a:solidFill>
                  <a:srgbClr val="00FF87"/>
                </a:solidFill>
                <a:latin typeface="SimSun"/>
                <a:ea typeface="SimSun"/>
              </a:rPr>
              <a:t>Redis</a:t>
            </a:r>
            <a:endParaRPr lang="en-IN" sz="8000" b="0" strike="noStrike" spc="-1">
              <a:latin typeface="Arial"/>
            </a:endParaRPr>
          </a:p>
        </p:txBody>
      </p:sp>
      <p:pic>
        <p:nvPicPr>
          <p:cNvPr id="89" name="Picture 7"/>
          <p:cNvPicPr/>
          <p:nvPr/>
        </p:nvPicPr>
        <p:blipFill>
          <a:blip r:embed="rId2">
            <a:alphaModFix amt="0"/>
          </a:blip>
          <a:stretch/>
        </p:blipFill>
        <p:spPr>
          <a:xfrm>
            <a:off x="181440" y="2001960"/>
            <a:ext cx="2830680" cy="2830680"/>
          </a:xfrm>
          <a:prstGeom prst="rect">
            <a:avLst/>
          </a:prstGeom>
          <a:ln>
            <a:noFill/>
          </a:ln>
        </p:spPr>
      </p:pic>
      <p:pic>
        <p:nvPicPr>
          <p:cNvPr id="91" name="Picture 2"/>
          <p:cNvPicPr/>
          <p:nvPr/>
        </p:nvPicPr>
        <p:blipFill>
          <a:blip r:embed="rId3">
            <a:alphaModFix amt="0"/>
          </a:blip>
          <a:stretch/>
        </p:blipFill>
        <p:spPr>
          <a:xfrm>
            <a:off x="181440" y="196560"/>
            <a:ext cx="2830680" cy="1044000"/>
          </a:xfrm>
          <a:prstGeom prst="rect">
            <a:avLst/>
          </a:prstGeom>
          <a:ln>
            <a:noFill/>
          </a:ln>
        </p:spPr>
      </p:pic>
      <p:sp>
        <p:nvSpPr>
          <p:cNvPr id="92" name="CustomShape 3"/>
          <p:cNvSpPr/>
          <p:nvPr/>
        </p:nvSpPr>
        <p:spPr>
          <a:xfrm>
            <a:off x="3557880" y="93600"/>
            <a:ext cx="8429040" cy="30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400" b="0" strike="noStrike" spc="-1" dirty="0">
                <a:solidFill>
                  <a:srgbClr val="FF5733"/>
                </a:solidFill>
                <a:latin typeface="Segoe Print"/>
                <a:ea typeface="DejaVu Sans"/>
              </a:rPr>
              <a:t>“In a day, when you don't come across any problems - you can be sure that you are travelling in a wrong path”</a:t>
            </a:r>
            <a:endParaRPr lang="en-IN" sz="4400" b="0" strike="noStrike" spc="-1" dirty="0">
              <a:latin typeface="Arial"/>
            </a:endParaRPr>
          </a:p>
          <a:p>
            <a:pPr algn="r">
              <a:lnSpc>
                <a:spcPct val="100000"/>
              </a:lnSpc>
            </a:pPr>
            <a:r>
              <a:rPr lang="en-IN" sz="1800" b="0" strike="noStrike" spc="-1" dirty="0">
                <a:solidFill>
                  <a:srgbClr val="111111"/>
                </a:solidFill>
                <a:latin typeface="-apple-system"/>
                <a:ea typeface="DejaVu Sans"/>
              </a:rPr>
              <a:t>~ Swami Vivekananda</a:t>
            </a:r>
            <a:endParaRPr lang="en-IN" sz="1800" b="0" strike="noStrike" spc="-1" dirty="0">
              <a:latin typeface="Arial"/>
            </a:endParaRPr>
          </a:p>
        </p:txBody>
      </p:sp>
      <p:pic>
        <p:nvPicPr>
          <p:cNvPr id="94" name="Picture 7"/>
          <p:cNvPicPr/>
          <p:nvPr/>
        </p:nvPicPr>
        <p:blipFill>
          <a:blip r:embed="rId2"/>
          <a:stretch/>
        </p:blipFill>
        <p:spPr>
          <a:xfrm>
            <a:off x="57960" y="2448000"/>
            <a:ext cx="3528720" cy="3528720"/>
          </a:xfrm>
          <a:prstGeom prst="rect">
            <a:avLst/>
          </a:prstGeom>
          <a:ln>
            <a:noFill/>
          </a:ln>
        </p:spPr>
      </p:pic>
      <p:sp>
        <p:nvSpPr>
          <p:cNvPr id="95" name="CustomShape 4"/>
          <p:cNvSpPr/>
          <p:nvPr/>
        </p:nvSpPr>
        <p:spPr>
          <a:xfrm>
            <a:off x="7632000" y="4716000"/>
            <a:ext cx="3444840" cy="39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000000"/>
                </a:solidFill>
                <a:latin typeface="Arial"/>
                <a:ea typeface="DejaVu Sans"/>
              </a:rPr>
              <a:t>Re</a:t>
            </a:r>
            <a:r>
              <a:rPr lang="en-IN" sz="2200" b="0" strike="noStrike" spc="-1">
                <a:solidFill>
                  <a:srgbClr val="000000"/>
                </a:solidFill>
                <a:latin typeface="Arial"/>
                <a:ea typeface="DejaVu Sans"/>
              </a:rPr>
              <a:t>mote </a:t>
            </a:r>
            <a:r>
              <a:rPr lang="en-IN" sz="2200" b="1" strike="noStrike" spc="-1">
                <a:solidFill>
                  <a:srgbClr val="000000"/>
                </a:solidFill>
                <a:latin typeface="Arial"/>
                <a:ea typeface="DejaVu Sans"/>
              </a:rPr>
              <a:t>Di</a:t>
            </a:r>
            <a:r>
              <a:rPr lang="en-IN" sz="2200" b="0" strike="noStrike" spc="-1">
                <a:solidFill>
                  <a:srgbClr val="000000"/>
                </a:solidFill>
                <a:latin typeface="Arial"/>
                <a:ea typeface="DejaVu Sans"/>
              </a:rPr>
              <a:t>ctionary </a:t>
            </a:r>
            <a:r>
              <a:rPr lang="en-IN" sz="2200" b="1" strike="noStrike" spc="-1">
                <a:solidFill>
                  <a:srgbClr val="000000"/>
                </a:solidFill>
                <a:latin typeface="Arial"/>
                <a:ea typeface="DejaVu Sans"/>
              </a:rPr>
              <a:t>S</a:t>
            </a:r>
            <a:r>
              <a:rPr lang="en-IN" sz="2200" b="0" strike="noStrike" spc="-1">
                <a:solidFill>
                  <a:srgbClr val="000000"/>
                </a:solidFill>
                <a:latin typeface="Arial"/>
                <a:ea typeface="DejaVu Sans"/>
              </a:rPr>
              <a:t>erver</a:t>
            </a:r>
            <a:endParaRPr lang="en-IN" sz="2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set key</a:t>
            </a:r>
            <a:endParaRPr lang="en-IN" sz="4000" b="0" strike="noStrike" spc="-1">
              <a:latin typeface="Arial"/>
            </a:endParaRPr>
          </a:p>
        </p:txBody>
      </p:sp>
      <p:sp>
        <p:nvSpPr>
          <p:cNvPr id="123"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SET</a:t>
            </a:r>
            <a:r>
              <a:rPr lang="en-IN" sz="1800" b="0" strike="noStrike" spc="-1">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lang="en-IN" sz="1800" b="0" strike="noStrike" spc="-1">
              <a:latin typeface="Arial"/>
            </a:endParaRPr>
          </a:p>
        </p:txBody>
      </p:sp>
      <p:sp>
        <p:nvSpPr>
          <p:cNvPr id="124" name="CustomShape 3"/>
          <p:cNvSpPr/>
          <p:nvPr/>
        </p:nvSpPr>
        <p:spPr>
          <a:xfrm>
            <a:off x="246600" y="3790800"/>
            <a:ext cx="906228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server:1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otp:1 455676 ex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otp:2 236767 px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"host name" stp5 </a:t>
            </a:r>
            <a:r>
              <a:rPr lang="en-IN" sz="1800" b="0" strike="noStrike" spc="-1" dirty="0" err="1">
                <a:solidFill>
                  <a:srgbClr val="FF5733"/>
                </a:solidFill>
                <a:latin typeface="Consolas"/>
                <a:ea typeface="SimSun"/>
              </a:rPr>
              <a:t>nx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set user:1 "saleel" xx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ex 100 get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keepttl</a:t>
            </a:r>
            <a:endParaRPr lang="en-IN" sz="1800" b="0" strike="noStrike" spc="-1" dirty="0">
              <a:latin typeface="Arial"/>
            </a:endParaRPr>
          </a:p>
        </p:txBody>
      </p:sp>
      <p:graphicFrame>
        <p:nvGraphicFramePr>
          <p:cNvPr id="125" name="Table 4"/>
          <p:cNvGraphicFramePr/>
          <p:nvPr/>
        </p:nvGraphicFramePr>
        <p:xfrm>
          <a:off x="246600" y="2285640"/>
          <a:ext cx="9067680" cy="1464480"/>
        </p:xfrm>
        <a:graphic>
          <a:graphicData uri="http://schemas.openxmlformats.org/drawingml/2006/table">
            <a:tbl>
              <a:tblPr/>
              <a:tblGrid>
                <a:gridCol w="2565720">
                  <a:extLst>
                    <a:ext uri="{9D8B030D-6E8A-4147-A177-3AD203B41FA5}">
                      <a16:colId xmlns:a16="http://schemas.microsoft.com/office/drawing/2014/main" val="20000"/>
                    </a:ext>
                  </a:extLst>
                </a:gridCol>
                <a:gridCol w="6501960">
                  <a:extLst>
                    <a:ext uri="{9D8B030D-6E8A-4147-A177-3AD203B41FA5}">
                      <a16:colId xmlns:a16="http://schemas.microsoft.com/office/drawing/2014/main" val="20001"/>
                    </a:ext>
                  </a:extLst>
                </a:gridCol>
              </a:tblGrid>
              <a:tr h="366120">
                <a:tc>
                  <a:txBody>
                    <a:bodyPr/>
                    <a:lstStyle/>
                    <a:p>
                      <a:pPr>
                        <a:lnSpc>
                          <a:spcPct val="100000"/>
                        </a:lnSpc>
                      </a:pPr>
                      <a:r>
                        <a:rPr lang="en-IN" sz="1800" b="0" strike="noStrike" spc="-1">
                          <a:solidFill>
                            <a:srgbClr val="404040"/>
                          </a:solidFill>
                          <a:latin typeface="Open Sans"/>
                          <a:ea typeface="DejaVu Sans"/>
                        </a:rPr>
                        <a:t> EX 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pPr>
                        <a:lnSpc>
                          <a:spcPct val="100000"/>
                        </a:lnSpc>
                      </a:pPr>
                      <a:r>
                        <a:rPr lang="en-IN" sz="1800" b="0" strike="noStrike" spc="-1" dirty="0">
                          <a:solidFill>
                            <a:srgbClr val="404040"/>
                          </a:solidFill>
                          <a:latin typeface="Open Sans"/>
                          <a:ea typeface="DejaVu Sans"/>
                        </a:rPr>
                        <a:t> PX milliseconds </a:t>
                      </a:r>
                      <a:endParaRPr lang="en-IN" sz="18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milliseconds.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0" strike="noStrike" spc="-1">
                          <a:solidFill>
                            <a:srgbClr val="404040"/>
                          </a:solidFill>
                          <a:latin typeface="Open Sans"/>
                          <a:ea typeface="DejaVu Sans"/>
                        </a:rPr>
                        <a:t> NX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does not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0" strike="noStrike" spc="-1">
                          <a:solidFill>
                            <a:srgbClr val="404040"/>
                          </a:solidFill>
                          <a:latin typeface="Open Sans"/>
                          <a:ea typeface="DejaVu Sans"/>
                        </a:rPr>
                        <a:t> XX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12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7" name="CustomShape 6"/>
          <p:cNvSpPr/>
          <p:nvPr/>
        </p:nvSpPr>
        <p:spPr>
          <a:xfrm>
            <a:off x="246600" y="174204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GET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err="1">
                <a:solidFill>
                  <a:srgbClr val="00B0F0"/>
                </a:solidFill>
                <a:latin typeface="Source Code Pro" panose="020B0509030403020204" pitchFamily="49" charset="0"/>
                <a:ea typeface="Source Code Pro" panose="020B0509030403020204" pitchFamily="49" charset="0"/>
              </a:rPr>
              <a:t>PX</a:t>
            </a:r>
            <a:r>
              <a:rPr lang="en-US" spc="-1" dirty="0">
                <a:solidFill>
                  <a:srgbClr val="00B0F0"/>
                </a:solidFill>
                <a:latin typeface="Source Code Pro" panose="020B0509030403020204" pitchFamily="49" charset="0"/>
                <a:ea typeface="Source Code Pro" panose="020B0509030403020204" pitchFamily="49" charset="0"/>
              </a:rPr>
              <a:t>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err="1">
                <a:solidFill>
                  <a:srgbClr val="00B0F0"/>
                </a:solidFill>
                <a:latin typeface="Source Code Pro" panose="020B0509030403020204" pitchFamily="49" charset="0"/>
                <a:ea typeface="Source Code Pro" panose="020B0509030403020204" pitchFamily="49" charset="0"/>
              </a:rPr>
              <a:t>KEEPTTL</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9" name="Picture 356"/>
          <p:cNvPicPr/>
          <p:nvPr/>
        </p:nvPicPr>
        <p:blipFill>
          <a:blip r:embed="rId2"/>
          <a:stretch/>
        </p:blipFill>
        <p:spPr>
          <a:xfrm>
            <a:off x="483840" y="144000"/>
            <a:ext cx="8576640" cy="6429600"/>
          </a:xfrm>
          <a:prstGeom prst="rect">
            <a:avLst/>
          </a:prstGeom>
          <a:ln>
            <a:noFill/>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Node.js–Redis </a:t>
            </a:r>
            <a:r>
              <a:rPr lang="en-IN" sz="4800" i="1" spc="-1" dirty="0">
                <a:solidFill>
                  <a:srgbClr val="F7C120"/>
                </a:solidFill>
                <a:latin typeface="Segoe UI Light" panose="020B0502040204020203" pitchFamily="34" charset="0"/>
                <a:ea typeface="DejaVu Sans"/>
                <a:cs typeface="Segoe UI Light" panose="020B0502040204020203" pitchFamily="34" charset="0"/>
              </a:rPr>
              <a:t>examples</a:t>
            </a:r>
          </a:p>
        </p:txBody>
      </p:sp>
      <p:sp>
        <p:nvSpPr>
          <p:cNvPr id="455" name="CustomShape 2"/>
          <p:cNvSpPr/>
          <p:nvPr/>
        </p:nvSpPr>
        <p:spPr>
          <a:xfrm>
            <a:off x="522360" y="3531600"/>
            <a:ext cx="111243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smtClean="0">
                <a:solidFill>
                  <a:srgbClr val="BB0643"/>
                </a:solidFill>
                <a:latin typeface="Segoe UI"/>
                <a:ea typeface="DejaVu Sans"/>
              </a:rPr>
              <a:t>TODO</a:t>
            </a: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extLst>
      <p:ext uri="{BB962C8B-B14F-4D97-AF65-F5344CB8AC3E}">
        <p14:creationId xmlns:p14="http://schemas.microsoft.com/office/powerpoint/2010/main" val="390173151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Connect to Redis server.</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39247"/>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2911781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rPr>
              <a:t>Returns all key names that match a pattern.</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KEYS pattern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 name="Rectangle 3"/>
          <p:cNvSpPr/>
          <p:nvPr/>
        </p:nvSpPr>
        <p:spPr>
          <a:xfrm>
            <a:off x="306776" y="1999868"/>
            <a:ext cx="548936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5" name="Rectangle 4"/>
          <p:cNvSpPr/>
          <p:nvPr/>
        </p:nvSpPr>
        <p:spPr>
          <a:xfrm>
            <a:off x="6012160" y="1999868"/>
            <a:ext cx="5988496"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p:cNvSpPr/>
          <p:nvPr/>
        </p:nvSpPr>
        <p:spPr>
          <a:xfrm>
            <a:off x="1477039" y="1415477"/>
            <a:ext cx="1197764" cy="369332"/>
          </a:xfrm>
          <a:prstGeom prst="rect">
            <a:avLst/>
          </a:prstGeom>
        </p:spPr>
        <p:txBody>
          <a:bodyPr wrap="none">
            <a:spAutoFit/>
          </a:bodyPr>
          <a:lstStyle/>
          <a:p>
            <a:r>
              <a:rPr lang="en-IN" dirty="0" smtClean="0">
                <a:solidFill>
                  <a:srgbClr val="225588"/>
                </a:solidFill>
                <a:latin typeface="Consolas" panose="020B0609020204030204" pitchFamily="49" charset="0"/>
              </a:rPr>
              <a:t>All KEYS</a:t>
            </a:r>
            <a:endParaRPr lang="en-IN" dirty="0"/>
          </a:p>
        </p:txBody>
      </p:sp>
      <p:sp>
        <p:nvSpPr>
          <p:cNvPr id="10" name="Rectangle 9"/>
          <p:cNvSpPr/>
          <p:nvPr/>
        </p:nvSpPr>
        <p:spPr>
          <a:xfrm>
            <a:off x="7092280" y="1415477"/>
            <a:ext cx="1704313" cy="369332"/>
          </a:xfrm>
          <a:prstGeom prst="rect">
            <a:avLst/>
          </a:prstGeom>
        </p:spPr>
        <p:txBody>
          <a:bodyPr wrap="none">
            <a:spAutoFit/>
          </a:bodyPr>
          <a:lstStyle/>
          <a:p>
            <a:r>
              <a:rPr lang="en-IN" dirty="0" smtClean="0">
                <a:solidFill>
                  <a:srgbClr val="225588"/>
                </a:solidFill>
                <a:latin typeface="Consolas" panose="020B0609020204030204" pitchFamily="49" charset="0"/>
              </a:rPr>
              <a:t>pattern KEYS</a:t>
            </a:r>
            <a:endParaRPr lang="en-IN" dirty="0"/>
          </a:p>
        </p:txBody>
      </p:sp>
    </p:spTree>
    <p:extLst>
      <p:ext uri="{BB962C8B-B14F-4D97-AF65-F5344CB8AC3E}">
        <p14:creationId xmlns:p14="http://schemas.microsoft.com/office/powerpoint/2010/main" val="400269271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Sets the string value of a key. The key is created if it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570722"/>
            <a:ext cx="1169388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"saleel@431"</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if</a:t>
            </a:r>
            <a:r>
              <a:rPr lang="en-IN" sz="1600" dirty="0" smtClean="0">
                <a:solidFill>
                  <a:srgbClr val="6688CC"/>
                </a:solidFill>
                <a:latin typeface="Consolas" panose="020B0609020204030204" pitchFamily="49" charset="0"/>
              </a:rPr>
              <a:t>(x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"OK"</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&amp;&amp;</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"OK"</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"Keys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6960653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 key to hold the string value and set key to timeout after a given number of seconds.</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SETEX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589886"/>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"otp"</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toString</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"54501"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222275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ea typeface="DejaVu Sans"/>
              </a:rPr>
              <a:t>Set the string value of a key only when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SETNX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488841"/>
            <a:ext cx="1169388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SETNX</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userName"</a:t>
            </a:r>
            <a:r>
              <a:rPr lang="en-IN" sz="1600" dirty="0" smtClean="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toString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smtClean="0">
                <a:solidFill>
                  <a:srgbClr val="22AA44"/>
                </a:solidFill>
                <a:latin typeface="Consolas" panose="020B0609020204030204" pitchFamily="49" charset="0"/>
              </a:rPr>
              <a:t>saleel"</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(x</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 already present"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11435075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34300702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402901025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645410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setex key &amp; setnx key</a:t>
            </a:r>
          </a:p>
        </p:txBody>
      </p:sp>
      <p:sp>
        <p:nvSpPr>
          <p:cNvPr id="12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77204600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7959007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8507871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59881515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33147134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36850121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401616583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87599892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58043976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143910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setex key &amp; setnx key</a:t>
            </a:r>
            <a:endParaRPr lang="en-IN" sz="4000" b="0" strike="noStrike" spc="-1" dirty="0">
              <a:latin typeface="Arial"/>
            </a:endParaRPr>
          </a:p>
        </p:txBody>
      </p:sp>
      <p:sp>
        <p:nvSpPr>
          <p:cNvPr id="131"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SETEX</a:t>
            </a:r>
            <a:r>
              <a:rPr lang="en-US" sz="1800" b="0" strike="noStrike" spc="-1" dirty="0">
                <a:solidFill>
                  <a:srgbClr val="000000"/>
                </a:solidFill>
                <a:latin typeface="Arial"/>
                <a:ea typeface="DejaVu Sans"/>
              </a:rPr>
              <a:t> set key to hold the string value and set key to timeout after a given number of seconds.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SETNX</a:t>
            </a:r>
            <a:r>
              <a:rPr lang="en-US" sz="1800" b="0" strike="noStrike" spc="-1" dirty="0">
                <a:solidFill>
                  <a:srgbClr val="000000"/>
                </a:solidFill>
                <a:latin typeface="Arial"/>
                <a:ea typeface="DejaVu Sans"/>
              </a:rPr>
              <a:t> set key to hold string value if key does not exist. In that case, it is equal to SET. When key already holds a value, no operation is performed. SETNX is short for </a:t>
            </a:r>
            <a:r>
              <a:rPr lang="en-US" sz="1800" b="1" strike="noStrike" spc="-1" dirty="0">
                <a:solidFill>
                  <a:srgbClr val="000000"/>
                </a:solidFill>
                <a:latin typeface="Arial"/>
                <a:ea typeface="DejaVu Sans"/>
              </a:rPr>
              <a:t>"SET if Not eXists"</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32" name="CustomShape 3"/>
          <p:cNvSpPr/>
          <p:nvPr/>
        </p:nvSpPr>
        <p:spPr>
          <a:xfrm>
            <a:off x="246600" y="3024360"/>
            <a:ext cx="1169064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sms:1 60 "this is the test by SALEEL!, we are learning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sms:2 60 6379</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sms:3 "Some long text ..."</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"my playlist" "Song 1 Song 2 ..."</a:t>
            </a:r>
            <a:endParaRPr lang="en-IN" sz="1800" b="0" strike="noStrike" spc="-1" dirty="0">
              <a:latin typeface="Arial"/>
            </a:endParaRPr>
          </a:p>
        </p:txBody>
      </p:sp>
      <p:sp>
        <p:nvSpPr>
          <p:cNvPr id="133"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4" name="CustomShape 5"/>
          <p:cNvSpPr/>
          <p:nvPr/>
        </p:nvSpPr>
        <p:spPr>
          <a:xfrm>
            <a:off x="246600" y="21337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IN" spc="-1" dirty="0">
                <a:solidFill>
                  <a:srgbClr val="00B0F0"/>
                </a:solidFill>
                <a:latin typeface="Source Code Pro" panose="020B0509030403020204" pitchFamily="49" charset="0"/>
                <a:ea typeface="Source Code Pro" panose="020B0509030403020204" pitchFamily="49" charset="0"/>
              </a:rPr>
              <a:t>SETEX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IN" spc="-1" dirty="0">
                <a:solidFill>
                  <a:srgbClr val="00B0F0"/>
                </a:solidFill>
                <a:latin typeface="Source Code Pro" panose="020B0509030403020204" pitchFamily="49" charset="0"/>
                <a:ea typeface="Source Code Pro" panose="020B0509030403020204" pitchFamily="49" charset="0"/>
              </a:rPr>
              <a:t>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a:p>
            <a:endParaRPr lang="en-IN" sz="400" spc="-1" dirty="0">
              <a:solidFill>
                <a:srgbClr val="00B0F0"/>
              </a:solidFill>
              <a:latin typeface="Source Code Pro" panose="020B0509030403020204" pitchFamily="49" charset="0"/>
              <a:ea typeface="Source Code Pro" panose="020B0509030403020204" pitchFamily="49" charset="0"/>
            </a:endParaRPr>
          </a:p>
          <a:p>
            <a:r>
              <a:rPr lang="en-IN" spc="-1" dirty="0">
                <a:solidFill>
                  <a:srgbClr val="00B0F0"/>
                </a:solidFill>
                <a:latin typeface="Source Code Pro" panose="020B0509030403020204" pitchFamily="49" charset="0"/>
                <a:ea typeface="Source Code Pro" panose="020B0509030403020204" pitchFamily="49" charset="0"/>
              </a:rPr>
              <a:t>SETNX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97008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 key &amp; getex key</a:t>
            </a:r>
          </a:p>
        </p:txBody>
      </p:sp>
      <p:sp>
        <p:nvSpPr>
          <p:cNvPr id="13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 key &amp; getex key</a:t>
            </a:r>
            <a:endParaRPr lang="en-IN" sz="4000" b="0" strike="noStrike" spc="-1" dirty="0">
              <a:latin typeface="Arial"/>
            </a:endParaRPr>
          </a:p>
        </p:txBody>
      </p:sp>
      <p:sp>
        <p:nvSpPr>
          <p:cNvPr id="138"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a:t>
            </a:r>
            <a:r>
              <a:rPr lang="en-US" sz="1800" b="0" strike="noStrike" spc="-1" dirty="0">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GETEX</a:t>
            </a:r>
            <a:r>
              <a:rPr lang="en-US" sz="1800" b="0" strike="noStrike" spc="-1" dirty="0">
                <a:solidFill>
                  <a:srgbClr val="000000"/>
                </a:solidFill>
                <a:latin typeface="Arial"/>
                <a:ea typeface="DejaVu Sans"/>
              </a:rPr>
              <a:t> gets the value of key and optionally set its expiration.</a:t>
            </a:r>
            <a:endParaRPr lang="en-IN" sz="1800" b="0" strike="noStrike" spc="-1" dirty="0">
              <a:latin typeface="Arial"/>
            </a:endParaRPr>
          </a:p>
        </p:txBody>
      </p:sp>
      <p:sp>
        <p:nvSpPr>
          <p:cNvPr id="139" name="CustomShape 3"/>
          <p:cNvSpPr/>
          <p:nvPr/>
        </p:nvSpPr>
        <p:spPr>
          <a:xfrm>
            <a:off x="246600" y="3209040"/>
            <a:ext cx="116906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server:1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"host name"</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user:1 ex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password:1 ex 10</a:t>
            </a:r>
            <a:endParaRPr lang="en-IN" sz="1800" b="0" strike="noStrike" spc="-1" dirty="0">
              <a:latin typeface="Arial"/>
            </a:endParaRPr>
          </a:p>
        </p:txBody>
      </p:sp>
      <p:sp>
        <p:nvSpPr>
          <p:cNvPr id="140"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1" name="CustomShape 5"/>
          <p:cNvSpPr/>
          <p:nvPr/>
        </p:nvSpPr>
        <p:spPr>
          <a:xfrm>
            <a:off x="246600" y="22064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PX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persist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getset key, getdel key &amp; getrange key</a:t>
            </a:r>
          </a:p>
        </p:txBody>
      </p:sp>
      <p:sp>
        <p:nvSpPr>
          <p:cNvPr id="143" name="CustomShape 2"/>
          <p:cNvSpPr/>
          <p:nvPr/>
        </p:nvSpPr>
        <p:spPr>
          <a:xfrm>
            <a:off x="522360" y="4323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44" name="Table 3"/>
          <p:cNvGraphicFramePr/>
          <p:nvPr/>
        </p:nvGraphicFramePr>
        <p:xfrm>
          <a:off x="208800" y="12420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a:solidFill>
                            <a:srgbClr val="424242"/>
                          </a:solidFill>
                          <a:latin typeface="Arial"/>
                          <a:ea typeface="DejaVu Sans"/>
                        </a:rPr>
                        <a:t> getrange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getset, getdel &amp; getrange</a:t>
            </a:r>
            <a:endParaRPr lang="en-IN" sz="4000" b="0" strike="noStrike" spc="-1" dirty="0">
              <a:latin typeface="Arial"/>
            </a:endParaRPr>
          </a:p>
        </p:txBody>
      </p:sp>
      <p:sp>
        <p:nvSpPr>
          <p:cNvPr id="146"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GETSET</a:t>
            </a:r>
            <a:r>
              <a:rPr lang="en-US" sz="1800" b="0" strike="noStrike" spc="-1" dirty="0">
                <a:solidFill>
                  <a:srgbClr val="000000"/>
                </a:solidFill>
                <a:latin typeface="Arial"/>
                <a:ea typeface="DejaVu Sans"/>
              </a:rPr>
              <a:t> atomically sets key to value and returns the old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GETDEL</a:t>
            </a:r>
            <a:r>
              <a:rPr lang="en-US" sz="1800" b="0" strike="noStrike" spc="-1" dirty="0">
                <a:solidFill>
                  <a:srgbClr val="000000"/>
                </a:solidFill>
                <a:latin typeface="Arial"/>
                <a:ea typeface="DejaVu Sans"/>
              </a:rPr>
              <a:t> get the value of key and delete the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GETRANGE</a:t>
            </a:r>
            <a:r>
              <a:rPr lang="en-US" sz="1800" b="0" strike="noStrike" spc="-1" dirty="0">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p>
        </p:txBody>
      </p:sp>
      <p:sp>
        <p:nvSpPr>
          <p:cNvPr id="147" name="CustomShape 3"/>
          <p:cNvSpPr/>
          <p:nvPr/>
        </p:nvSpPr>
        <p:spPr>
          <a:xfrm>
            <a:off x="246600" y="3789040"/>
            <a:ext cx="116906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getsset server:1 Unix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getdel user:4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-8 -1</a:t>
            </a:r>
            <a:endParaRPr lang="en-IN" sz="1800" b="0" strike="noStrike" spc="-1" dirty="0">
              <a:latin typeface="Arial"/>
            </a:endParaRPr>
          </a:p>
        </p:txBody>
      </p:sp>
      <p:sp>
        <p:nvSpPr>
          <p:cNvPr id="148" name="Line 4"/>
          <p:cNvSpPr/>
          <p:nvPr/>
        </p:nvSpPr>
        <p:spPr>
          <a:xfrm>
            <a:off x="0" y="2564904"/>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9" name="CustomShape 5"/>
          <p:cNvSpPr/>
          <p:nvPr/>
        </p:nvSpPr>
        <p:spPr>
          <a:xfrm>
            <a:off x="246600" y="270506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GETDEL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end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keys &amp; dbsize-</a:t>
            </a:r>
          </a:p>
        </p:txBody>
      </p:sp>
      <p:sp>
        <p:nvSpPr>
          <p:cNvPr id="15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keys pattern &amp; dbsize- </a:t>
            </a:r>
            <a:endParaRPr lang="en-IN" sz="4000" b="0" strike="noStrike" spc="-1">
              <a:latin typeface="Arial"/>
            </a:endParaRPr>
          </a:p>
        </p:txBody>
      </p:sp>
      <p:sp>
        <p:nvSpPr>
          <p:cNvPr id="153"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keys</a:t>
            </a:r>
            <a:r>
              <a:rPr lang="en-US" sz="1800" b="0" strike="noStrike" spc="-1" dirty="0">
                <a:solidFill>
                  <a:srgbClr val="000000"/>
                </a:solidFill>
                <a:latin typeface="Arial"/>
                <a:ea typeface="DejaVu Sans"/>
              </a:rPr>
              <a:t>: Returns all keys matching pattern.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dbSize</a:t>
            </a:r>
            <a:r>
              <a:rPr lang="en-US" sz="1800" b="0" strike="noStrike" spc="-1" dirty="0">
                <a:solidFill>
                  <a:srgbClr val="000000"/>
                </a:solidFill>
                <a:latin typeface="Arial"/>
                <a:ea typeface="DejaVu Sans"/>
              </a:rPr>
              <a:t>-: Return the number of keys in the currently-selected database.</a:t>
            </a:r>
            <a:endParaRPr lang="en-IN" sz="1800" b="0" strike="noStrike" spc="-1" dirty="0">
              <a:latin typeface="Arial"/>
            </a:endParaRPr>
          </a:p>
        </p:txBody>
      </p:sp>
      <p:sp>
        <p:nvSpPr>
          <p:cNvPr id="154" name="CustomShape 3"/>
          <p:cNvSpPr/>
          <p:nvPr/>
        </p:nvSpPr>
        <p:spPr>
          <a:xfrm>
            <a:off x="246600" y="26816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dbsize</a:t>
            </a:r>
            <a:endParaRPr lang="en-IN" sz="1800" b="0" strike="noStrike" spc="-1">
              <a:latin typeface="Arial"/>
            </a:endParaRPr>
          </a:p>
        </p:txBody>
      </p:sp>
      <p:sp>
        <p:nvSpPr>
          <p:cNvPr id="155" name="CustomShape 4"/>
          <p:cNvSpPr/>
          <p:nvPr/>
        </p:nvSpPr>
        <p:spPr>
          <a:xfrm>
            <a:off x="6482880" y="1945080"/>
            <a:ext cx="5454360" cy="218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5480">
              <a:lnSpc>
                <a:spcPct val="150000"/>
              </a:lnSpc>
              <a:buClr>
                <a:srgbClr val="000000"/>
              </a:buClr>
              <a:buFont typeface="StarSymbol"/>
              <a:buAutoNum type="arabicPeriod"/>
            </a:pPr>
            <a:r>
              <a:rPr lang="en-IN" sz="1800" b="0" strike="noStrike" spc="-1">
                <a:solidFill>
                  <a:srgbClr val="000000"/>
                </a:solidFill>
                <a:latin typeface="Arial"/>
                <a:ea typeface="DejaVu Sans"/>
              </a:rPr>
              <a:t> </a:t>
            </a:r>
            <a:r>
              <a:rPr lang="en-IN" sz="1800" b="0" strike="noStrike" spc="-1">
                <a:solidFill>
                  <a:srgbClr val="333333"/>
                </a:solidFill>
                <a:latin typeface="Arial"/>
                <a:ea typeface="DejaVu Sans"/>
              </a:rPr>
              <a:t>h?llo matches hello, hallo and hxllo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h*llo matches hllo and heeeello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h[ae]llo matches hello and hallo, but not hillo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h[^e]llo matches hallo, hbllo, ... but not hello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h[a-b]llo matches hallo and hbllo</a:t>
            </a:r>
            <a:endParaRPr lang="en-IN" sz="1800" b="0" strike="noStrike" spc="-1">
              <a:latin typeface="Arial"/>
            </a:endParaRPr>
          </a:p>
        </p:txBody>
      </p:sp>
      <p:sp>
        <p:nvSpPr>
          <p:cNvPr id="15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7" name="CustomShape 6"/>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KEYS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pattern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dbsize</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ttl key / pttl key</a:t>
            </a:r>
          </a:p>
        </p:txBody>
      </p:sp>
      <p:sp>
        <p:nvSpPr>
          <p:cNvPr id="1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a:t>
            </a:r>
          </a:p>
        </p:txBody>
      </p:sp>
      <p:sp>
        <p:nvSpPr>
          <p:cNvPr id="97" name="CustomShape 2"/>
          <p:cNvSpPr/>
          <p:nvPr/>
        </p:nvSpPr>
        <p:spPr>
          <a:xfrm>
            <a:off x="522360" y="3531600"/>
            <a:ext cx="11124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lang="en-IN" sz="1800" b="0" strike="noStrike" spc="-1" dirty="0">
              <a:latin typeface="Arial"/>
            </a:endParaRPr>
          </a:p>
        </p:txBody>
      </p:sp>
      <p:sp>
        <p:nvSpPr>
          <p:cNvPr id="98"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99" name="CustomShape 4"/>
          <p:cNvSpPr/>
          <p:nvPr/>
        </p:nvSpPr>
        <p:spPr>
          <a:xfrm>
            <a:off x="648000" y="1269360"/>
            <a:ext cx="1094004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sz="2000" b="0" strike="noStrike" spc="-1" dirty="0">
                <a:solidFill>
                  <a:srgbClr val="00838F"/>
                </a:solidFill>
                <a:latin typeface="Segoe UI"/>
                <a:ea typeface="DejaVu Sans"/>
              </a:rPr>
              <a:t>Redis allows us to store keys that map to any one of five different data structure types; </a:t>
            </a:r>
            <a:r>
              <a:rPr lang="en-IN" sz="2000" b="1" strike="noStrike" spc="-1" dirty="0">
                <a:solidFill>
                  <a:srgbClr val="00838F"/>
                </a:solidFill>
                <a:latin typeface="Segoe UI"/>
                <a:ea typeface="DejaVu Sans"/>
              </a:rPr>
              <a:t>STRINGs, LISTs, SETs, HASHes, and ZSETs.</a:t>
            </a:r>
            <a:endParaRPr lang="en-IN" sz="20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ttl key / pttl key</a:t>
            </a:r>
            <a:endParaRPr lang="en-IN" sz="4000" b="0" strike="noStrike" spc="-1">
              <a:latin typeface="Arial"/>
            </a:endParaRPr>
          </a:p>
        </p:txBody>
      </p:sp>
      <p:sp>
        <p:nvSpPr>
          <p:cNvPr id="161" name="CustomShape 2"/>
          <p:cNvSpPr/>
          <p:nvPr/>
        </p:nvSpPr>
        <p:spPr>
          <a:xfrm>
            <a:off x="248400" y="762120"/>
            <a:ext cx="11688840" cy="6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TTL</a:t>
            </a:r>
            <a:r>
              <a:rPr lang="en-US" sz="1800" b="0" strike="noStrike" spc="-1">
                <a:solidFill>
                  <a:srgbClr val="000000"/>
                </a:solidFill>
                <a:latin typeface="Arial"/>
                <a:ea typeface="DejaVu Sans"/>
              </a:rPr>
              <a:t> returns the remaining </a:t>
            </a:r>
            <a:r>
              <a:rPr lang="en-US" sz="1800" b="1" strike="noStrike" spc="-1">
                <a:solidFill>
                  <a:srgbClr val="000000"/>
                </a:solidFill>
                <a:latin typeface="Arial"/>
                <a:ea typeface="DejaVu Sans"/>
              </a:rPr>
              <a:t>time to live </a:t>
            </a:r>
            <a:r>
              <a:rPr lang="en-US" sz="1800" b="0" strike="noStrike" spc="-1">
                <a:solidFill>
                  <a:srgbClr val="000000"/>
                </a:solidFill>
                <a:latin typeface="Arial"/>
                <a:ea typeface="DejaVu Sans"/>
              </a:rPr>
              <a:t>of a key that has a timeout. TTL allows Redis client to check how many seconds a given key will continue to be part of the data-set.</a:t>
            </a:r>
            <a:r>
              <a:rPr lang="en-US" sz="2000" b="0" strike="noStrike" spc="-1">
                <a:solidFill>
                  <a:srgbClr val="000000"/>
                </a:solidFill>
                <a:latin typeface="Times New Roman"/>
                <a:ea typeface="DejaVu Sans"/>
              </a:rPr>
              <a:t> </a:t>
            </a:r>
            <a:endParaRPr lang="en-IN" sz="2000" b="0" strike="noStrike" spc="-1">
              <a:latin typeface="Arial"/>
            </a:endParaRPr>
          </a:p>
        </p:txBody>
      </p:sp>
      <p:sp>
        <p:nvSpPr>
          <p:cNvPr id="162" name="CustomShape 3"/>
          <p:cNvSpPr/>
          <p:nvPr/>
        </p:nvSpPr>
        <p:spPr>
          <a:xfrm>
            <a:off x="246600" y="353304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otp:1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pttl otp:2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password:1</a:t>
            </a:r>
            <a:endParaRPr lang="en-IN" sz="1800" b="0" strike="noStrike" spc="-1">
              <a:latin typeface="Arial"/>
            </a:endParaRPr>
          </a:p>
        </p:txBody>
      </p:sp>
      <p:sp>
        <p:nvSpPr>
          <p:cNvPr id="163" name="CustomShape 4"/>
          <p:cNvSpPr/>
          <p:nvPr/>
        </p:nvSpPr>
        <p:spPr>
          <a:xfrm>
            <a:off x="246600" y="53160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-1</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exists but has no associated expire.</a:t>
            </a:r>
          </a:p>
          <a:p>
            <a:pPr marL="216000" indent="-192600">
              <a:lnSpc>
                <a:spcPct val="100000"/>
              </a:lnSpc>
              <a:buClr>
                <a:srgbClr val="000000"/>
              </a:buClr>
              <a:buSzPct val="45000"/>
              <a:buFont typeface="Wingdings" charset="2"/>
              <a:buChar char=""/>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-2</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does not exist.</a:t>
            </a:r>
            <a:endParaRPr lang="en-IN" sz="1800" b="0" strike="noStrike" spc="-1" dirty="0">
              <a:latin typeface="Arial" panose="020B0604020202020204" pitchFamily="34" charset="0"/>
              <a:cs typeface="Arial" panose="020B0604020202020204" pitchFamily="34" charset="0"/>
            </a:endParaRPr>
          </a:p>
        </p:txBody>
      </p:sp>
      <p:sp>
        <p:nvSpPr>
          <p:cNvPr id="164" name="CustomShape 5"/>
          <p:cNvSpPr/>
          <p:nvPr/>
        </p:nvSpPr>
        <p:spPr>
          <a:xfrm>
            <a:off x="246600" y="2903400"/>
            <a:ext cx="11690640" cy="46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000" b="1" strike="noStrike" spc="-1">
                <a:solidFill>
                  <a:srgbClr val="000000"/>
                </a:solidFill>
                <a:latin typeface="Times New Roman"/>
                <a:ea typeface="DejaVu Sans"/>
              </a:rPr>
              <a:t>TTL</a:t>
            </a:r>
            <a:r>
              <a:rPr lang="en-US" sz="2000" b="0" strike="noStrike" spc="-1">
                <a:solidFill>
                  <a:srgbClr val="000000"/>
                </a:solidFill>
                <a:latin typeface="Times New Roman"/>
                <a:ea typeface="DejaVu Sans"/>
              </a:rPr>
              <a:t> returns the amount of remaining time in seconds while </a:t>
            </a:r>
            <a:r>
              <a:rPr lang="en-US" sz="2000" b="1" strike="noStrike" spc="-1">
                <a:solidFill>
                  <a:srgbClr val="000000"/>
                </a:solidFill>
                <a:latin typeface="Times New Roman"/>
                <a:ea typeface="DejaVu Sans"/>
              </a:rPr>
              <a:t>PTTL</a:t>
            </a:r>
            <a:r>
              <a:rPr lang="en-US" sz="2000" b="0" strike="noStrike" spc="-1">
                <a:solidFill>
                  <a:srgbClr val="000000"/>
                </a:solidFill>
                <a:latin typeface="Times New Roman"/>
                <a:ea typeface="DejaVu Sans"/>
              </a:rPr>
              <a:t> returns it in milliseconds.</a:t>
            </a:r>
            <a:endParaRPr lang="en-IN" sz="2000" b="0" strike="noStrike" spc="-1">
              <a:latin typeface="Arial"/>
            </a:endParaRPr>
          </a:p>
        </p:txBody>
      </p:sp>
      <p:sp>
        <p:nvSpPr>
          <p:cNvPr id="165"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6" name="CustomShape 7"/>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TTL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PTTL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expire key &amp; persist key</a:t>
            </a:r>
          </a:p>
        </p:txBody>
      </p:sp>
      <p:sp>
        <p:nvSpPr>
          <p:cNvPr id="16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expire key &amp; persist key</a:t>
            </a:r>
            <a:endParaRPr lang="en-IN" sz="4000" b="0" strike="noStrike" spc="-1">
              <a:latin typeface="Arial"/>
            </a:endParaRPr>
          </a:p>
        </p:txBody>
      </p:sp>
      <p:sp>
        <p:nvSpPr>
          <p:cNvPr id="170"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EXPIRE</a:t>
            </a:r>
            <a:r>
              <a:rPr lang="en-US" sz="1800" b="0" strike="noStrike" spc="-1" dirty="0">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PERSIST</a:t>
            </a:r>
            <a:r>
              <a:rPr lang="en-US" sz="1800" b="0" strike="noStrike" spc="-1" dirty="0">
                <a:solidFill>
                  <a:srgbClr val="000000"/>
                </a:solidFill>
                <a:latin typeface="Arial"/>
                <a:ea typeface="DejaVu Sans"/>
              </a:rPr>
              <a:t> remove the existing timeout on key, turning the key from volatile (a key with an expire set) to persistent (a key that will never expire as no timeout is associated).</a:t>
            </a:r>
            <a:endParaRPr lang="en-IN" sz="1800" b="0" strike="noStrike" spc="-1" dirty="0">
              <a:latin typeface="Arial"/>
            </a:endParaRPr>
          </a:p>
        </p:txBody>
      </p:sp>
      <p:sp>
        <p:nvSpPr>
          <p:cNvPr id="171" name="CustomShape 3"/>
          <p:cNvSpPr/>
          <p:nvPr/>
        </p:nvSpPr>
        <p:spPr>
          <a:xfrm>
            <a:off x="246600" y="3545280"/>
            <a:ext cx="116906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user:1 180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password:1 180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user:1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password:1</a:t>
            </a:r>
            <a:endParaRPr lang="en-IN" sz="1800" b="0" strike="noStrike" spc="-1">
              <a:latin typeface="Arial"/>
            </a:endParaRPr>
          </a:p>
        </p:txBody>
      </p:sp>
      <p:sp>
        <p:nvSpPr>
          <p:cNvPr id="172"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3" name="CustomShape 5"/>
          <p:cNvSpPr/>
          <p:nvPr/>
        </p:nvSpPr>
        <p:spPr>
          <a:xfrm>
            <a:off x="246600" y="25466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EXPIRE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PERSIST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mset key, msetnx key &amp; mget key</a:t>
            </a:r>
          </a:p>
        </p:txBody>
      </p:sp>
      <p:sp>
        <p:nvSpPr>
          <p:cNvPr id="17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mset, msetnx &amp; mget</a:t>
            </a:r>
            <a:endParaRPr lang="en-IN" sz="4000" b="0" strike="noStrike" spc="-1" dirty="0">
              <a:latin typeface="Arial"/>
            </a:endParaRPr>
          </a:p>
        </p:txBody>
      </p:sp>
      <p:sp>
        <p:nvSpPr>
          <p:cNvPr id="177" name="CustomShape 2"/>
          <p:cNvSpPr/>
          <p:nvPr/>
        </p:nvSpPr>
        <p:spPr>
          <a:xfrm>
            <a:off x="248400" y="762120"/>
            <a:ext cx="116114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MSET</a:t>
            </a:r>
            <a:r>
              <a:rPr lang="en-US" sz="1800" b="0" strike="noStrike" spc="-1" dirty="0">
                <a:solidFill>
                  <a:srgbClr val="000000"/>
                </a:solidFill>
                <a:latin typeface="Arial"/>
                <a:ea typeface="DejaVu Sans"/>
              </a:rPr>
              <a:t> sets the given keys to their respective values. MSET replaces existing values with new values, just as regular SET.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MSETNX</a:t>
            </a:r>
            <a:r>
              <a:rPr lang="en-US" sz="1800" b="0" strike="noStrike" spc="-1" dirty="0">
                <a:solidFill>
                  <a:srgbClr val="000000"/>
                </a:solidFill>
                <a:latin typeface="Arial"/>
                <a:ea typeface="DejaVu Sans"/>
              </a:rPr>
              <a:t> sets the given keys to their respective values. MSETNX will not perform any operation at all even if just a single key already exists.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MGET</a:t>
            </a:r>
            <a:r>
              <a:rPr lang="en-US" sz="1800" b="0" strike="noStrike" spc="-1" dirty="0">
                <a:solidFill>
                  <a:srgbClr val="000000"/>
                </a:solidFill>
                <a:latin typeface="Arial"/>
                <a:ea typeface="DejaVu Sans"/>
              </a:rPr>
              <a:t> returns the values of all specified keys. For every key that does not hold a string value or does not exist, the special value nil is returned.</a:t>
            </a:r>
            <a:endParaRPr lang="en-IN" sz="1800" b="0" strike="noStrike" spc="-1" dirty="0">
              <a:latin typeface="Arial"/>
            </a:endParaRPr>
          </a:p>
        </p:txBody>
      </p:sp>
      <p:sp>
        <p:nvSpPr>
          <p:cNvPr id="178" name="CustomShape 3"/>
          <p:cNvSpPr/>
          <p:nvPr/>
        </p:nvSpPr>
        <p:spPr>
          <a:xfrm>
            <a:off x="246600" y="4313880"/>
            <a:ext cx="10995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 server:2 linux user:2 administrator password:2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msetnx server:3 windows2020 host:1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mget user:1 password:1 user:2 password:2 user:3 password:3</a:t>
            </a:r>
            <a:endParaRPr lang="en-IN" sz="1800" b="0" strike="noStrike" spc="-1" dirty="0">
              <a:latin typeface="Arial"/>
            </a:endParaRPr>
          </a:p>
        </p:txBody>
      </p:sp>
      <p:sp>
        <p:nvSpPr>
          <p:cNvPr id="179" name="CustomShape 4"/>
          <p:cNvSpPr/>
          <p:nvPr/>
        </p:nvSpPr>
        <p:spPr>
          <a:xfrm>
            <a:off x="246600" y="5682240"/>
            <a:ext cx="1169064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0</a:t>
            </a:r>
            <a:r>
              <a:rPr lang="en-IN" sz="1800" b="0" strike="noStrike" spc="-1" dirty="0">
                <a:solidFill>
                  <a:srgbClr val="262626"/>
                </a:solidFill>
                <a:latin typeface="Arial" panose="020B0604020202020204" pitchFamily="34" charset="0"/>
                <a:ea typeface="Open Sans"/>
                <a:cs typeface="Arial" panose="020B0604020202020204" pitchFamily="34" charset="0"/>
              </a:rPr>
              <a:t> if no key was set (at least one key already existed).</a:t>
            </a:r>
            <a:endParaRPr lang="en-IN" sz="1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1</a:t>
            </a:r>
            <a:r>
              <a:rPr lang="en-IN" sz="1800" b="0" strike="noStrike" spc="-1" dirty="0">
                <a:solidFill>
                  <a:srgbClr val="262626"/>
                </a:solidFill>
                <a:latin typeface="Arial" panose="020B0604020202020204" pitchFamily="34" charset="0"/>
                <a:ea typeface="Open Sans"/>
                <a:cs typeface="Arial" panose="020B0604020202020204" pitchFamily="34" charset="0"/>
              </a:rPr>
              <a:t> if the all the keys were set.</a:t>
            </a:r>
            <a:endParaRPr lang="en-IN" sz="1800" b="0" strike="noStrike" spc="-1" dirty="0">
              <a:latin typeface="Arial" panose="020B0604020202020204" pitchFamily="34" charset="0"/>
              <a:cs typeface="Arial" panose="020B0604020202020204" pitchFamily="34" charset="0"/>
            </a:endParaRPr>
          </a:p>
        </p:txBody>
      </p:sp>
      <p:sp>
        <p:nvSpPr>
          <p:cNvPr id="180"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1" name="CustomShape 6"/>
          <p:cNvSpPr/>
          <p:nvPr/>
        </p:nvSpPr>
        <p:spPr>
          <a:xfrm>
            <a:off x="246600" y="312084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MSETNX key value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1127448" y="2362320"/>
            <a:ext cx="936439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incr key, incrby key &amp; incrbyfloat key</a:t>
            </a:r>
          </a:p>
        </p:txBody>
      </p:sp>
      <p:sp>
        <p:nvSpPr>
          <p:cNvPr id="18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84" name="Table 3"/>
          <p:cNvGraphicFramePr/>
          <p:nvPr>
            <p:extLst>
              <p:ext uri="{D42A27DB-BD31-4B8C-83A1-F6EECF244321}">
                <p14:modId xmlns:p14="http://schemas.microsoft.com/office/powerpoint/2010/main" val="3393282505"/>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incrby &amp; incrbyfloat</a:t>
            </a:r>
            <a:endParaRPr lang="en-IN" sz="4000" b="0" strike="noStrike" spc="-1" dirty="0">
              <a:latin typeface="Arial"/>
            </a:endParaRPr>
          </a:p>
        </p:txBody>
      </p:sp>
      <p:sp>
        <p:nvSpPr>
          <p:cNvPr id="186"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INCR</a:t>
            </a:r>
            <a:r>
              <a:rPr lang="en-US" sz="1800" b="0" strike="noStrike" spc="-1" dirty="0">
                <a:solidFill>
                  <a:srgbClr val="000000"/>
                </a:solidFill>
                <a:latin typeface="Arial"/>
                <a:ea typeface="DejaVu Sans"/>
              </a:rPr>
              <a:t> increments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a:t>
            </a:r>
            <a:r>
              <a:rPr lang="en-US" sz="1800" b="0" strike="noStrike" spc="-1" dirty="0">
                <a:solidFill>
                  <a:srgbClr val="000000"/>
                </a:solidFill>
                <a:latin typeface="Arial"/>
                <a:ea typeface="DejaVu Sans"/>
              </a:rPr>
              <a:t> increments the number stored at key by increment.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INCRBYFLOAT</a:t>
            </a:r>
            <a:r>
              <a:rPr lang="en-US" sz="1800" b="0" strike="noStrike" spc="-1" dirty="0">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lang="en-IN" sz="1800" b="0" strike="noStrike" spc="-1" dirty="0">
              <a:latin typeface="Arial"/>
            </a:endParaRPr>
          </a:p>
        </p:txBody>
      </p:sp>
      <p:sp>
        <p:nvSpPr>
          <p:cNvPr id="187" name="CustomShape 3"/>
          <p:cNvSpPr/>
          <p:nvPr/>
        </p:nvSpPr>
        <p:spPr>
          <a:xfrm>
            <a:off x="246600" y="4482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 cnt</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incrny cnt 2</a:t>
            </a:r>
            <a:endParaRPr lang="en-IN" sz="1800" b="0" strike="noStrike" spc="-1">
              <a:latin typeface="Arial"/>
            </a:endParaRPr>
          </a:p>
        </p:txBody>
      </p:sp>
      <p:sp>
        <p:nvSpPr>
          <p:cNvPr id="188" name="CustomShape 4"/>
          <p:cNvSpPr/>
          <p:nvPr/>
        </p:nvSpPr>
        <p:spPr>
          <a:xfrm>
            <a:off x="246600" y="560052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89"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0" name="CustomShape 6"/>
          <p:cNvSpPr/>
          <p:nvPr/>
        </p:nvSpPr>
        <p:spPr>
          <a:xfrm>
            <a:off x="246600" y="309168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INCR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decr key &amp; decrby key</a:t>
            </a:r>
          </a:p>
        </p:txBody>
      </p:sp>
      <p:sp>
        <p:nvSpPr>
          <p:cNvPr id="19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5" name="Table 3">
            <a:extLst>
              <a:ext uri="{FF2B5EF4-FFF2-40B4-BE49-F238E27FC236}">
                <a16:creationId xmlns:a16="http://schemas.microsoft.com/office/drawing/2014/main" id="{DC3FD184-B26B-4BA9-9415-6E705F06E258}"/>
              </a:ext>
            </a:extLst>
          </p:cNvPr>
          <p:cNvGraphicFramePr/>
          <p:nvPr>
            <p:extLst>
              <p:ext uri="{D42A27DB-BD31-4B8C-83A1-F6EECF244321}">
                <p14:modId xmlns:p14="http://schemas.microsoft.com/office/powerpoint/2010/main" val="2034920168"/>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decr &amp; decrby</a:t>
            </a:r>
            <a:endParaRPr lang="en-IN" sz="4000" b="0" strike="noStrike" spc="-1" dirty="0">
              <a:latin typeface="Arial"/>
            </a:endParaRPr>
          </a:p>
        </p:txBody>
      </p:sp>
      <p:sp>
        <p:nvSpPr>
          <p:cNvPr id="195"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DECR</a:t>
            </a:r>
            <a:r>
              <a:rPr lang="en-US" sz="1800" b="0" strike="noStrike" spc="-1" dirty="0">
                <a:solidFill>
                  <a:srgbClr val="000000"/>
                </a:solidFill>
                <a:latin typeface="Arial"/>
                <a:ea typeface="DejaVu Sans"/>
              </a:rPr>
              <a:t> decrements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DECRBY</a:t>
            </a:r>
            <a:r>
              <a:rPr lang="en-US" sz="1800" b="0" strike="noStrike" spc="-1" dirty="0">
                <a:solidFill>
                  <a:srgbClr val="000000"/>
                </a:solidFill>
                <a:latin typeface="Arial"/>
                <a:ea typeface="DejaVu Sans"/>
              </a:rPr>
              <a:t> decrements the number stored at key by decrement value. If the key does not exist, it is set to 0 before performing the operation.</a:t>
            </a:r>
            <a:endParaRPr lang="en-IN" sz="1800" b="0" strike="noStrike" spc="-1" dirty="0">
              <a:latin typeface="Arial"/>
            </a:endParaRPr>
          </a:p>
        </p:txBody>
      </p:sp>
      <p:sp>
        <p:nvSpPr>
          <p:cNvPr id="196" name="CustomShape 3"/>
          <p:cNvSpPr/>
          <p:nvPr/>
        </p:nvSpPr>
        <p:spPr>
          <a:xfrm>
            <a:off x="246600" y="3429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 cnt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decrby cnt 2</a:t>
            </a:r>
            <a:endParaRPr lang="en-IN" sz="1800" b="0" strike="noStrike" spc="-1" dirty="0">
              <a:latin typeface="Arial"/>
            </a:endParaRPr>
          </a:p>
        </p:txBody>
      </p:sp>
      <p:sp>
        <p:nvSpPr>
          <p:cNvPr id="197" name="CustomShape 4"/>
          <p:cNvSpPr/>
          <p:nvPr/>
        </p:nvSpPr>
        <p:spPr>
          <a:xfrm>
            <a:off x="246600" y="467604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98"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9" name="CustomShape 6"/>
          <p:cNvSpPr/>
          <p:nvPr/>
        </p:nvSpPr>
        <p:spPr>
          <a:xfrm>
            <a:off x="246600" y="239508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DECR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append key , strlen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type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20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4"/>
          <p:cNvSpPr/>
          <p:nvPr/>
        </p:nvSpPr>
        <p:spPr>
          <a:xfrm>
            <a:off x="19246" y="15176"/>
            <a:ext cx="1198141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b="0" strike="noStrike" spc="-1" dirty="0">
                <a:solidFill>
                  <a:srgbClr val="00838F"/>
                </a:solidFill>
                <a:latin typeface="Segoe UI"/>
                <a:ea typeface="DejaVu Sans"/>
              </a:rPr>
              <a:t>Redis allows us to store keys that map to any one of five different data structure types; </a:t>
            </a:r>
            <a:r>
              <a:rPr lang="en-IN" b="1" strike="noStrike" spc="-1" dirty="0">
                <a:solidFill>
                  <a:srgbClr val="00838F"/>
                </a:solidFill>
                <a:latin typeface="Segoe UI"/>
                <a:ea typeface="DejaVu Sans"/>
              </a:rPr>
              <a:t>STRINGs, LISTs, SETs, HASHes, and ZSETs.</a:t>
            </a:r>
            <a:endParaRPr lang="en-IN" b="0" strike="noStrike" spc="-1" dirty="0">
              <a:latin typeface="Arial"/>
            </a:endParaRPr>
          </a:p>
        </p:txBody>
      </p:sp>
      <p:pic>
        <p:nvPicPr>
          <p:cNvPr id="3" name="Picture 2">
            <a:extLst>
              <a:ext uri="{FF2B5EF4-FFF2-40B4-BE49-F238E27FC236}">
                <a16:creationId xmlns:a16="http://schemas.microsoft.com/office/drawing/2014/main" id="{5531B4C5-AC84-4508-A4B3-CEF5F2FF4AE7}"/>
              </a:ext>
            </a:extLst>
          </p:cNvPr>
          <p:cNvPicPr>
            <a:picLocks noChangeAspect="1"/>
          </p:cNvPicPr>
          <p:nvPr/>
        </p:nvPicPr>
        <p:blipFill>
          <a:blip r:embed="rId2"/>
          <a:stretch>
            <a:fillRect/>
          </a:stretch>
        </p:blipFill>
        <p:spPr>
          <a:xfrm>
            <a:off x="911424" y="650701"/>
            <a:ext cx="9725025" cy="6162675"/>
          </a:xfrm>
          <a:prstGeom prst="rect">
            <a:avLst/>
          </a:prstGeom>
        </p:spPr>
      </p:pic>
    </p:spTree>
    <p:extLst>
      <p:ext uri="{BB962C8B-B14F-4D97-AF65-F5344CB8AC3E}">
        <p14:creationId xmlns:p14="http://schemas.microsoft.com/office/powerpoint/2010/main" val="858699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append, strlen &amp; type</a:t>
            </a:r>
            <a:endParaRPr lang="en-IN" sz="4000" b="0" strike="noStrike" spc="-1" dirty="0">
              <a:latin typeface="Arial"/>
            </a:endParaRPr>
          </a:p>
        </p:txBody>
      </p:sp>
      <p:sp>
        <p:nvSpPr>
          <p:cNvPr id="203"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APPEND </a:t>
            </a:r>
            <a:r>
              <a:rPr lang="en-US" sz="1800" b="0" strike="noStrike" spc="-1" dirty="0">
                <a:solidFill>
                  <a:srgbClr val="000000"/>
                </a:solidFill>
                <a:latin typeface="Arial"/>
                <a:ea typeface="DejaVu Sans"/>
              </a:rPr>
              <a:t>If key already exists and is a string, this command appends the value at the end of the string. If key does not exist it is created and set the value.</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STRLEN</a:t>
            </a:r>
            <a:r>
              <a:rPr lang="en-US" sz="1800" b="0" strike="noStrike" spc="-1" dirty="0">
                <a:solidFill>
                  <a:srgbClr val="000000"/>
                </a:solidFill>
                <a:latin typeface="Arial"/>
                <a:ea typeface="DejaVu Sans"/>
              </a:rPr>
              <a:t> returns the length of the string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TYPE</a:t>
            </a:r>
            <a:r>
              <a:rPr lang="en-US" sz="1800" b="0" strike="noStrike" spc="-1" dirty="0">
                <a:solidFill>
                  <a:srgbClr val="000000"/>
                </a:solidFill>
                <a:latin typeface="Arial"/>
                <a:ea typeface="DejaVu Sans"/>
              </a:rPr>
              <a:t> returns the string representation of the type of the value stored at key. The different types that can be returned are: string, list, set, zset (sorted set), hash and stream.</a:t>
            </a:r>
            <a:endParaRPr lang="en-IN" sz="1800" b="0" strike="noStrike" spc="-1" dirty="0">
              <a:latin typeface="Arial"/>
            </a:endParaRPr>
          </a:p>
        </p:txBody>
      </p:sp>
      <p:sp>
        <p:nvSpPr>
          <p:cNvPr id="204" name="CustomShape 3"/>
          <p:cNvSpPr/>
          <p:nvPr/>
        </p:nvSpPr>
        <p:spPr>
          <a:xfrm>
            <a:off x="246600" y="4502456"/>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append server:2 " version1.0"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strlen longtext</a:t>
            </a:r>
            <a:endParaRPr lang="en-IN" sz="1800" b="0" strike="noStrike" spc="-1" dirty="0">
              <a:latin typeface="Arial"/>
            </a:endParaRPr>
          </a:p>
          <a:p>
            <a:pPr marL="285750" indent="-285750">
              <a:lnSpc>
                <a:spcPct val="150000"/>
              </a:lnSpc>
              <a:buFont typeface="Arial" panose="020B0604020202020204" pitchFamily="34" charset="0"/>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type longtext</a:t>
            </a:r>
            <a:endParaRPr lang="en-IN" sz="1800" b="0" strike="noStrike" spc="-1" dirty="0">
              <a:latin typeface="Arial"/>
            </a:endParaRPr>
          </a:p>
        </p:txBody>
      </p:sp>
      <p:sp>
        <p:nvSpPr>
          <p:cNvPr id="205" name="Line 4"/>
          <p:cNvSpPr/>
          <p:nvPr/>
        </p:nvSpPr>
        <p:spPr>
          <a:xfrm>
            <a:off x="0" y="2636912"/>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6" name="CustomShape 5"/>
          <p:cNvSpPr/>
          <p:nvPr/>
        </p:nvSpPr>
        <p:spPr>
          <a:xfrm>
            <a:off x="246600" y="2852936"/>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APPEND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STRLEN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TYPE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767408" y="2362320"/>
            <a:ext cx="1036915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copy key, move key, del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exists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208" name="CustomShape 2"/>
          <p:cNvSpPr/>
          <p:nvPr/>
        </p:nvSpPr>
        <p:spPr>
          <a:xfrm>
            <a:off x="522360" y="4467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copy, move, del &amp; exists</a:t>
            </a:r>
            <a:endParaRPr lang="en-IN" sz="4000" b="0" strike="noStrike" spc="-1">
              <a:latin typeface="Arial"/>
            </a:endParaRPr>
          </a:p>
        </p:txBody>
      </p:sp>
      <p:sp>
        <p:nvSpPr>
          <p:cNvPr id="210" name="CustomShape 2"/>
          <p:cNvSpPr/>
          <p:nvPr/>
        </p:nvSpPr>
        <p:spPr>
          <a:xfrm>
            <a:off x="248400" y="762120"/>
            <a:ext cx="11688840" cy="18452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COPY</a:t>
            </a:r>
            <a:r>
              <a:rPr lang="en-US" sz="1800" b="0" strike="noStrike" spc="-1" dirty="0">
                <a:solidFill>
                  <a:srgbClr val="000000"/>
                </a:solidFill>
                <a:latin typeface="Arial"/>
                <a:ea typeface="DejaVu Sans"/>
              </a:rPr>
              <a:t> command copies the value stored at the source key to the destination key.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copied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copied.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MOVE</a:t>
            </a:r>
            <a:r>
              <a:rPr lang="en-US" sz="1800" b="0" strike="noStrike" spc="-1" dirty="0">
                <a:solidFill>
                  <a:srgbClr val="000000"/>
                </a:solidFill>
                <a:latin typeface="Arial"/>
                <a:ea typeface="DejaVu Sans"/>
              </a:rPr>
              <a:t> moves the key from the currently selected database to the specified destination database.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moved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moved.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DEL</a:t>
            </a:r>
            <a:r>
              <a:rPr lang="en-US" sz="1800" b="0" strike="noStrike" spc="-1" dirty="0">
                <a:solidFill>
                  <a:srgbClr val="000000"/>
                </a:solidFill>
                <a:latin typeface="Arial"/>
                <a:ea typeface="DejaVu Sans"/>
              </a:rPr>
              <a:t> removes the specified keys. A key is ignored if it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EXISTS</a:t>
            </a:r>
            <a:r>
              <a:rPr lang="en-US" sz="1800" b="0" strike="noStrike" spc="-1" dirty="0">
                <a:solidFill>
                  <a:srgbClr val="000000"/>
                </a:solidFill>
                <a:latin typeface="Arial"/>
                <a:ea typeface="DejaVu Sans"/>
              </a:rPr>
              <a:t> returns if key exists. 1 if key exists and 0 if the key does not exist.</a:t>
            </a:r>
            <a:endParaRPr lang="en-IN" sz="1800" b="0" strike="noStrike" spc="-1" dirty="0">
              <a:latin typeface="Arial"/>
            </a:endParaRPr>
          </a:p>
        </p:txBody>
      </p:sp>
      <p:sp>
        <p:nvSpPr>
          <p:cNvPr id="211" name="CustomShape 3"/>
          <p:cNvSpPr/>
          <p:nvPr/>
        </p:nvSpPr>
        <p:spPr>
          <a:xfrm>
            <a:off x="246600" y="486828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copy user:1 user:1 DB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move password:1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[4]</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del user:1 password:1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exists user:1 password:1</a:t>
            </a:r>
            <a:endParaRPr lang="en-IN" sz="1800" b="0" strike="noStrike" spc="-1">
              <a:latin typeface="Arial"/>
            </a:endParaRPr>
          </a:p>
        </p:txBody>
      </p:sp>
      <p:sp>
        <p:nvSpPr>
          <p:cNvPr id="212"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3" name="CustomShape 5"/>
          <p:cNvSpPr/>
          <p:nvPr/>
        </p:nvSpPr>
        <p:spPr>
          <a:xfrm>
            <a:off x="246600" y="3047040"/>
            <a:ext cx="116906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COPY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source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DB destination-db</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REPLACE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MOVE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db</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207720" y="2362320"/>
            <a:ext cx="1164892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rename key, renamenx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randomkey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215" name="CustomShape 2"/>
          <p:cNvSpPr/>
          <p:nvPr/>
        </p:nvSpPr>
        <p:spPr>
          <a:xfrm>
            <a:off x="522360" y="425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16" name="Table 3"/>
          <p:cNvGraphicFramePr/>
          <p:nvPr>
            <p:extLst>
              <p:ext uri="{D42A27DB-BD31-4B8C-83A1-F6EECF244321}">
                <p14:modId xmlns:p14="http://schemas.microsoft.com/office/powerpoint/2010/main" val="1995273232"/>
              </p:ext>
            </p:extLst>
          </p:nvPr>
        </p:nvGraphicFramePr>
        <p:xfrm>
          <a:off x="207720" y="12312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marL="4680" algn="ctr">
                        <a:lnSpc>
                          <a:spcPct val="100000"/>
                        </a:lnSpc>
                        <a:tabLst>
                          <a:tab pos="0" algn="l"/>
                        </a:tabLst>
                      </a:pPr>
                      <a:r>
                        <a:rPr lang="en-IN" sz="1800" b="1" strike="noStrike" spc="-1" dirty="0">
                          <a:solidFill>
                            <a:srgbClr val="283593"/>
                          </a:solidFill>
                          <a:latin typeface="Arial"/>
                          <a:ea typeface="DejaVu Sans"/>
                        </a:rPr>
                        <a:t>SORTED 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rename, </a:t>
            </a:r>
            <a:r>
              <a:rPr lang="en-IN" sz="4000" b="0" strike="noStrike" spc="-1" dirty="0" err="1">
                <a:solidFill>
                  <a:srgbClr val="F7C120"/>
                </a:solidFill>
                <a:latin typeface="Open Sans"/>
                <a:ea typeface="DejaVu Sans"/>
              </a:rPr>
              <a:t>renamenx</a:t>
            </a:r>
            <a:r>
              <a:rPr lang="en-IN" sz="4000" b="0" strike="noStrike" spc="-1" dirty="0">
                <a:solidFill>
                  <a:srgbClr val="F7C120"/>
                </a:solidFill>
                <a:latin typeface="Open Sans"/>
                <a:ea typeface="DejaVu Sans"/>
              </a:rPr>
              <a:t> &amp; randomkey</a:t>
            </a:r>
            <a:endParaRPr lang="en-IN" sz="4000" b="0" strike="noStrike" spc="-1" dirty="0">
              <a:latin typeface="Arial"/>
            </a:endParaRPr>
          </a:p>
        </p:txBody>
      </p:sp>
      <p:sp>
        <p:nvSpPr>
          <p:cNvPr id="218"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RENAME</a:t>
            </a:r>
            <a:r>
              <a:rPr lang="en-US" sz="1800" b="0" strike="noStrike" spc="-1" dirty="0">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RENAMENX</a:t>
            </a:r>
            <a:r>
              <a:rPr lang="en-US" sz="1800" b="0" strike="noStrike" spc="-1" dirty="0">
                <a:solidFill>
                  <a:srgbClr val="000000"/>
                </a:solidFill>
                <a:latin typeface="Arial"/>
                <a:ea typeface="DejaVu Sans"/>
              </a:rPr>
              <a:t> renames oldkey to newkey if newkey does not yet exist. It returns an error when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RANDOMKEY</a:t>
            </a:r>
            <a:r>
              <a:rPr lang="en-US" sz="1800" b="0" strike="noStrike" spc="-1" dirty="0">
                <a:solidFill>
                  <a:srgbClr val="000000"/>
                </a:solidFill>
                <a:latin typeface="Arial"/>
                <a:ea typeface="DejaVu Sans"/>
              </a:rPr>
              <a:t> return a random key from the currently selected database.</a:t>
            </a:r>
            <a:endParaRPr lang="en-IN" sz="1800" b="0" strike="noStrike" spc="-1" dirty="0">
              <a:latin typeface="Arial"/>
            </a:endParaRPr>
          </a:p>
        </p:txBody>
      </p:sp>
      <p:sp>
        <p:nvSpPr>
          <p:cNvPr id="219" name="CustomShape 3"/>
          <p:cNvSpPr/>
          <p:nvPr/>
        </p:nvSpPr>
        <p:spPr>
          <a:xfrm>
            <a:off x="246600" y="38217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rename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renamenx</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randomkey</a:t>
            </a:r>
            <a:endParaRPr lang="en-IN" sz="1800" b="0" strike="noStrike" spc="-1" dirty="0">
              <a:latin typeface="Arial"/>
            </a:endParaRPr>
          </a:p>
        </p:txBody>
      </p:sp>
      <p:sp>
        <p:nvSpPr>
          <p:cNvPr id="220"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1" name="CustomShape 5"/>
          <p:cNvSpPr/>
          <p:nvPr/>
        </p:nvSpPr>
        <p:spPr>
          <a:xfrm>
            <a:off x="246600" y="249660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RENAME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RENAMENX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RANDOMKEY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lists</a:t>
            </a: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lpush key &amp; rpush key</a:t>
            </a:r>
          </a:p>
        </p:txBody>
      </p:sp>
      <p:sp>
        <p:nvSpPr>
          <p:cNvPr id="22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When we push items onto a LIST, the command returns the current length of the list.</a:t>
            </a:r>
            <a:endParaRPr lang="en-IN" sz="18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lpush &amp; rpush</a:t>
            </a:r>
            <a:endParaRPr lang="en-IN" sz="4000" b="0" strike="noStrike" spc="-1" dirty="0">
              <a:latin typeface="Arial"/>
            </a:endParaRPr>
          </a:p>
        </p:txBody>
      </p:sp>
      <p:sp>
        <p:nvSpPr>
          <p:cNvPr id="228"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LPUSH</a:t>
            </a:r>
            <a:r>
              <a:rPr lang="en-US" sz="1800" b="0" strike="noStrike" spc="-1" dirty="0">
                <a:solidFill>
                  <a:srgbClr val="000000"/>
                </a:solidFill>
                <a:latin typeface="Arial"/>
                <a:ea typeface="DejaVu Sans"/>
              </a:rPr>
              <a:t> insert all the specified values at the head of the list stored at key. If key does not exist, it is created as empty list before performing the push operations.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RPUSH</a:t>
            </a:r>
            <a:r>
              <a:rPr lang="en-US" sz="1800" b="0" strike="noStrike" spc="-1" dirty="0">
                <a:solidFill>
                  <a:srgbClr val="000000"/>
                </a:solidFill>
                <a:latin typeface="Arial"/>
                <a:ea typeface="DejaVu Sans"/>
              </a:rPr>
              <a:t> insert all the specified values at the tail of the list stored at key. If key does not exist, it is created as empty list before performing the push operations.</a:t>
            </a:r>
            <a:endParaRPr lang="en-IN" sz="1800" b="0" strike="noStrike" spc="-1" dirty="0">
              <a:latin typeface="Arial"/>
            </a:endParaRPr>
          </a:p>
        </p:txBody>
      </p:sp>
      <p:sp>
        <p:nvSpPr>
          <p:cNvPr id="229" name="CustomShape 3"/>
          <p:cNvSpPr/>
          <p:nvPr/>
        </p:nvSpPr>
        <p:spPr>
          <a:xfrm>
            <a:off x="246600" y="346176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lpush fruits apple orange mango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rpush fruits banana grapes kiwi</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lpush a 0 1 2 3 4</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rpush a 5 6 7 8 9</a:t>
            </a:r>
            <a:endParaRPr lang="en-IN" sz="1800" b="0" strike="noStrike" spc="-1" dirty="0">
              <a:latin typeface="Arial"/>
            </a:endParaRPr>
          </a:p>
        </p:txBody>
      </p:sp>
      <p:sp>
        <p:nvSpPr>
          <p:cNvPr id="230" name="CustomShape 4"/>
          <p:cNvSpPr/>
          <p:nvPr/>
        </p:nvSpPr>
        <p:spPr>
          <a:xfrm>
            <a:off x="10445400" y="2217960"/>
            <a:ext cx="1491840" cy="405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"4"</a:t>
            </a:r>
            <a:endParaRPr lang="en-IN" sz="1800" b="0" strike="noStrike" spc="-1">
              <a:latin typeface="Arial"/>
            </a:endParaRPr>
          </a:p>
          <a:p>
            <a:pPr>
              <a:lnSpc>
                <a:spcPct val="150000"/>
              </a:lnSpc>
            </a:pPr>
            <a:r>
              <a:rPr lang="en-IN" sz="1800" b="0" strike="noStrike" spc="-1">
                <a:solidFill>
                  <a:srgbClr val="1DE9B6"/>
                </a:solidFill>
                <a:latin typeface="Consolas"/>
                <a:ea typeface="SimSun"/>
              </a:rPr>
              <a:t> 2) "3"</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"0"</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a:p>
            <a:pPr>
              <a:lnSpc>
                <a:spcPct val="150000"/>
              </a:lnSpc>
            </a:pPr>
            <a:r>
              <a:rPr lang="en-IN" sz="1800" b="0" strike="noStrike" spc="-1">
                <a:solidFill>
                  <a:srgbClr val="1DE9B6"/>
                </a:solidFill>
                <a:latin typeface="Consolas"/>
                <a:ea typeface="SimSun"/>
              </a:rPr>
              <a:t> 7) "6"</a:t>
            </a:r>
            <a:endParaRPr lang="en-IN" sz="1800" b="0" strike="noStrike" spc="-1">
              <a:latin typeface="Arial"/>
            </a:endParaRPr>
          </a:p>
          <a:p>
            <a:pPr>
              <a:lnSpc>
                <a:spcPct val="150000"/>
              </a:lnSpc>
            </a:pPr>
            <a:r>
              <a:rPr lang="en-IN" sz="1800" b="0" strike="noStrike" spc="-1">
                <a:solidFill>
                  <a:srgbClr val="1DE9B6"/>
                </a:solidFill>
                <a:latin typeface="Consolas"/>
                <a:ea typeface="SimSun"/>
              </a:rPr>
              <a:t> 8) "7"</a:t>
            </a:r>
            <a:endParaRPr lang="en-IN" sz="1800" b="0" strike="noStrike" spc="-1">
              <a:latin typeface="Arial"/>
            </a:endParaRPr>
          </a:p>
          <a:p>
            <a:pPr>
              <a:lnSpc>
                <a:spcPct val="150000"/>
              </a:lnSpc>
            </a:pPr>
            <a:r>
              <a:rPr lang="en-IN" sz="1800" b="0" strike="noStrike" spc="-1">
                <a:solidFill>
                  <a:srgbClr val="1DE9B6"/>
                </a:solidFill>
                <a:latin typeface="Consolas"/>
                <a:ea typeface="SimSun"/>
              </a:rPr>
              <a:t> 9) "8"</a:t>
            </a:r>
            <a:endParaRPr lang="en-IN" sz="1800" b="0" strike="noStrike" spc="-1">
              <a:latin typeface="Arial"/>
            </a:endParaRPr>
          </a:p>
          <a:p>
            <a:pPr>
              <a:lnSpc>
                <a:spcPct val="150000"/>
              </a:lnSpc>
            </a:pPr>
            <a:r>
              <a:rPr lang="en-IN" sz="1800" b="0" strike="noStrike" spc="-1">
                <a:solidFill>
                  <a:srgbClr val="1DE9B6"/>
                </a:solidFill>
                <a:latin typeface="Consolas"/>
                <a:ea typeface="SimSun"/>
              </a:rPr>
              <a:t>10) "9"</a:t>
            </a:r>
            <a:endParaRPr lang="en-IN" sz="1800" b="0" strike="noStrike" spc="-1">
              <a:latin typeface="Arial"/>
            </a:endParaRPr>
          </a:p>
        </p:txBody>
      </p:sp>
      <p:sp>
        <p:nvSpPr>
          <p:cNvPr id="231"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6"/>
          <p:cNvSpPr/>
          <p:nvPr/>
        </p:nvSpPr>
        <p:spPr>
          <a:xfrm>
            <a:off x="246600" y="2496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lindex key &amp; lrange key</a:t>
            </a:r>
          </a:p>
        </p:txBody>
      </p:sp>
      <p:sp>
        <p:nvSpPr>
          <p:cNvPr id="23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35" name="Table 3"/>
          <p:cNvGraphicFramePr/>
          <p:nvPr>
            <p:extLst>
              <p:ext uri="{D42A27DB-BD31-4B8C-83A1-F6EECF244321}">
                <p14:modId xmlns:p14="http://schemas.microsoft.com/office/powerpoint/2010/main" val="1767576282"/>
              </p:ext>
            </p:extLst>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dirty="0">
                          <a:solidFill>
                            <a:srgbClr val="283593"/>
                          </a:solidFill>
                          <a:latin typeface="Arial"/>
                          <a:ea typeface="DejaVu Sans"/>
                        </a:rPr>
                        <a:t>ZSET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lindex &amp; lrange</a:t>
            </a:r>
            <a:endParaRPr lang="en-IN" sz="4000" b="0" strike="noStrike" spc="-1" dirty="0">
              <a:latin typeface="Arial"/>
            </a:endParaRPr>
          </a:p>
        </p:txBody>
      </p:sp>
      <p:sp>
        <p:nvSpPr>
          <p:cNvPr id="237"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LINDEX</a:t>
            </a:r>
            <a:r>
              <a:rPr lang="en-US" sz="1800" b="0" strike="noStrike" spc="-1" dirty="0">
                <a:solidFill>
                  <a:srgbClr val="000000"/>
                </a:solidFill>
                <a:latin typeface="Arial"/>
                <a:ea typeface="DejaVu Sans"/>
              </a:rPr>
              <a:t> returns the element at index in the list stored at key. The index is zero-based, so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means the first element and so on. Negative indices can be used to designate elements of the list. Here,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means the last element and so 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LRANGE</a:t>
            </a:r>
            <a:r>
              <a:rPr lang="en-US" sz="1800" b="0" strike="noStrike" spc="-1" dirty="0">
                <a:solidFill>
                  <a:srgbClr val="000000"/>
                </a:solidFill>
                <a:latin typeface="Arial"/>
                <a:ea typeface="DejaVu Sans"/>
              </a:rPr>
              <a:t> returns the specified elements of the list stored at key. The offsets start and stop are zero-based indexes, with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being the first element of the list and so on. These offsets can also be negative numbers indicating offsets starting at the end of the list. For example,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is the last element of the list and so on.</a:t>
            </a:r>
            <a:endParaRPr lang="en-IN" sz="1800" b="0" strike="noStrike" spc="-1" dirty="0">
              <a:latin typeface="Arial"/>
            </a:endParaRPr>
          </a:p>
        </p:txBody>
      </p:sp>
      <p:sp>
        <p:nvSpPr>
          <p:cNvPr id="238" name="CustomShape 3"/>
          <p:cNvSpPr/>
          <p:nvPr/>
        </p:nvSpPr>
        <p:spPr>
          <a:xfrm>
            <a:off x="8849880" y="2814840"/>
            <a:ext cx="29682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400" b="0" strike="noStrike" spc="-1">
                <a:solidFill>
                  <a:srgbClr val="FF0000"/>
                </a:solidFill>
                <a:latin typeface="Times New Roman"/>
                <a:ea typeface="DejaVu Sans"/>
              </a:rPr>
              <a:t>Get elements for LIST</a:t>
            </a:r>
            <a:endParaRPr lang="en-IN" sz="2400" b="0" strike="noStrike" spc="-1">
              <a:latin typeface="Arial"/>
            </a:endParaRPr>
          </a:p>
        </p:txBody>
      </p:sp>
      <p:sp>
        <p:nvSpPr>
          <p:cNvPr id="239" name="CustomShape 4"/>
          <p:cNvSpPr/>
          <p:nvPr/>
        </p:nvSpPr>
        <p:spPr>
          <a:xfrm>
            <a:off x="246600" y="387072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lindex fruits 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lrange fruits 0 -1</a:t>
            </a:r>
            <a:endParaRPr lang="en-IN" sz="1800" b="0" strike="noStrike" spc="-1" dirty="0">
              <a:latin typeface="Arial"/>
            </a:endParaRPr>
          </a:p>
        </p:txBody>
      </p:sp>
      <p:sp>
        <p:nvSpPr>
          <p:cNvPr id="240"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1" name="CustomShape 6"/>
          <p:cNvSpPr/>
          <p:nvPr/>
        </p:nvSpPr>
        <p:spPr>
          <a:xfrm>
            <a:off x="246600" y="2903040"/>
            <a:ext cx="1157148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LINDEX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42" name="CustomShape 7"/>
          <p:cNvSpPr/>
          <p:nvPr/>
        </p:nvSpPr>
        <p:spPr>
          <a:xfrm>
            <a:off x="246600" y="508212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a:lnSpc>
                <a:spcPct val="100000"/>
              </a:lnSpc>
            </a:pPr>
            <a:r>
              <a:rPr lang="en-IN" sz="1800" b="0" strike="noStrike" spc="-1" dirty="0">
                <a:solidFill>
                  <a:srgbClr val="262626"/>
                </a:solidFill>
                <a:latin typeface="Arial" panose="020B0604020202020204" pitchFamily="34" charset="0"/>
                <a:ea typeface="Open Sans"/>
                <a:cs typeface="Arial" panose="020B0604020202020204" pitchFamily="34" charset="0"/>
              </a:rPr>
              <a:t>We can fetch the entire list by passing a range of 0 for the start index and -1 for the last index.</a:t>
            </a: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56320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z="1800" b="0" strike="noStrike" spc="-1" dirty="0">
                <a:solidFill>
                  <a:srgbClr val="528693"/>
                </a:solidFill>
                <a:latin typeface="Consolas" panose="020B0609020204030204" pitchFamily="49" charset="0"/>
                <a:ea typeface="Tahoma"/>
              </a:rPr>
              <a:t>gedit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gedit redis.conf</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92187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r>
              <a:rPr lang="en-US" spc="-1" dirty="0">
                <a:solidFill>
                  <a:srgbClr val="000000"/>
                </a:solidFill>
                <a:latin typeface="Arial"/>
              </a:rPr>
              <a:t>Redis is able to start without a configuration file using a built-in default configuration. </a:t>
            </a:r>
            <a:r>
              <a:rPr lang="en-IN" sz="1800" b="0" strike="noStrike" spc="-1" dirty="0">
                <a:solidFill>
                  <a:srgbClr val="000000"/>
                </a:solidFill>
                <a:latin typeface="Open Sans"/>
                <a:ea typeface="Open Sans"/>
              </a:rPr>
              <a:t>To change IP/databases/port </a:t>
            </a:r>
            <a:r>
              <a:rPr lang="en-IN" sz="1800" b="1" strike="noStrike" spc="-1" dirty="0">
                <a:solidFill>
                  <a:srgbClr val="000000"/>
                </a:solidFill>
                <a:latin typeface="Open Sans"/>
                <a:ea typeface="Open Sans"/>
              </a:rPr>
              <a:t>edit redis.conf file.</a:t>
            </a:r>
          </a:p>
          <a:p>
            <a:pPr algn="just">
              <a:lnSpc>
                <a:spcPct val="100000"/>
              </a:lnSpc>
            </a:pPr>
            <a:endParaRPr lang="en-IN" spc="-1" dirty="0">
              <a:solidFill>
                <a:srgbClr val="000000"/>
              </a:solidFill>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redis.conf</a:t>
            </a:r>
            <a:endParaRPr lang="en-IN" sz="40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cxnSp>
        <p:nvCxnSpPr>
          <p:cNvPr id="2" name="Straight Arrow Connector 1">
            <a:extLst>
              <a:ext uri="{FF2B5EF4-FFF2-40B4-BE49-F238E27FC236}">
                <a16:creationId xmlns:a16="http://schemas.microsoft.com/office/drawing/2014/main" id="{2404C757-A01F-2BB3-6D14-8AB967632B0E}"/>
              </a:ext>
            </a:extLst>
          </p:cNvPr>
          <p:cNvCxnSpPr>
            <a:cxnSpLocks/>
          </p:cNvCxnSpPr>
          <p:nvPr/>
        </p:nvCxnSpPr>
        <p:spPr>
          <a:xfrm>
            <a:off x="5233675" y="1348088"/>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CustomShape 1">
            <a:extLst>
              <a:ext uri="{FF2B5EF4-FFF2-40B4-BE49-F238E27FC236}">
                <a16:creationId xmlns:a16="http://schemas.microsoft.com/office/drawing/2014/main" id="{0EE9E165-E5C2-CDAC-16DE-F11BCDC874E4}"/>
              </a:ext>
            </a:extLst>
          </p:cNvPr>
          <p:cNvSpPr/>
          <p:nvPr/>
        </p:nvSpPr>
        <p:spPr>
          <a:xfrm>
            <a:off x="246600" y="3559045"/>
            <a:ext cx="11610040" cy="202987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09510" indent="-285750">
              <a:lnSpc>
                <a:spcPct val="100000"/>
              </a:lnSpc>
              <a:buClr>
                <a:srgbClr val="000000"/>
              </a:buClr>
              <a:buFont typeface="Arial" panose="020B0604020202020204" pitchFamily="34" charset="0"/>
              <a:buChar char="•"/>
            </a:pPr>
            <a:r>
              <a:rPr lang="en-IN" sz="1800" b="0" strike="noStrike" spc="-1" dirty="0">
                <a:solidFill>
                  <a:srgbClr val="757575"/>
                </a:solidFill>
                <a:latin typeface="Arial"/>
                <a:ea typeface="DejaVu Sans"/>
              </a:rPr>
              <a:t>bind 192.168.0.5</a:t>
            </a:r>
          </a:p>
          <a:p>
            <a:pPr marL="309510" indent="-285750">
              <a:lnSpc>
                <a:spcPct val="100000"/>
              </a:lnSpc>
              <a:buClr>
                <a:srgbClr val="000000"/>
              </a:buClr>
              <a:buFont typeface="Arial" panose="020B0604020202020204" pitchFamily="34" charset="0"/>
              <a:buChar char="•"/>
            </a:pPr>
            <a:endParaRPr lang="en-IN" b="0" strike="noStrike" spc="-1" dirty="0">
              <a:latin typeface="Consolas" panose="020B0609020204030204" pitchFamily="49" charset="0"/>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#protected-node yes</a:t>
            </a:r>
          </a:p>
          <a:p>
            <a:pPr marL="23760">
              <a:lnSpc>
                <a:spcPct val="100000"/>
              </a:lnSpc>
              <a:buClr>
                <a:srgbClr val="000000"/>
              </a:buClr>
            </a:pPr>
            <a:r>
              <a:rPr lang="en-IN" spc="-1" dirty="0">
                <a:solidFill>
                  <a:srgbClr val="757575"/>
                </a:solidFill>
                <a:latin typeface="Arial"/>
              </a:rPr>
              <a:t>    protected-node no</a:t>
            </a:r>
          </a:p>
          <a:p>
            <a:pPr marL="23760">
              <a:lnSpc>
                <a:spcPct val="100000"/>
              </a:lnSpc>
              <a:buClr>
                <a:srgbClr val="000000"/>
              </a:buClr>
            </a:pPr>
            <a:endParaRPr lang="en-IN" spc="-1" dirty="0">
              <a:solidFill>
                <a:srgbClr val="757575"/>
              </a:solidFill>
              <a:latin typeface="Arial"/>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#databases 16</a:t>
            </a:r>
          </a:p>
          <a:p>
            <a:pPr marL="23760">
              <a:lnSpc>
                <a:spcPct val="100000"/>
              </a:lnSpc>
              <a:buClr>
                <a:srgbClr val="000000"/>
              </a:buClr>
            </a:pPr>
            <a:r>
              <a:rPr lang="en-IN" spc="-1" dirty="0">
                <a:solidFill>
                  <a:srgbClr val="757575"/>
                </a:solidFill>
                <a:latin typeface="Arial"/>
              </a:rPr>
              <a:t>    databases 26</a:t>
            </a:r>
          </a:p>
        </p:txBody>
      </p:sp>
    </p:spTree>
    <p:extLst>
      <p:ext uri="{BB962C8B-B14F-4D97-AF65-F5344CB8AC3E}">
        <p14:creationId xmlns:p14="http://schemas.microsoft.com/office/powerpoint/2010/main" val="774338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lset key &amp; linsert key</a:t>
            </a:r>
          </a:p>
        </p:txBody>
      </p:sp>
      <p:sp>
        <p:nvSpPr>
          <p:cNvPr id="24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lset &amp; linsert</a:t>
            </a:r>
            <a:endParaRPr lang="en-IN" sz="4000" b="0" strike="noStrike" spc="-1" dirty="0">
              <a:latin typeface="Arial"/>
            </a:endParaRPr>
          </a:p>
        </p:txBody>
      </p:sp>
      <p:sp>
        <p:nvSpPr>
          <p:cNvPr id="246"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LSET</a:t>
            </a:r>
            <a:r>
              <a:rPr lang="en-US" sz="1800" b="0" strike="noStrike" spc="-1" dirty="0">
                <a:solidFill>
                  <a:srgbClr val="000000"/>
                </a:solidFill>
                <a:latin typeface="Arial"/>
                <a:ea typeface="DejaVu Sans"/>
              </a:rPr>
              <a:t> sets the list element at index to element.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LINSERT</a:t>
            </a:r>
            <a:r>
              <a:rPr lang="en-US" sz="1800" b="0" strike="noStrike" spc="-1" dirty="0">
                <a:solidFill>
                  <a:srgbClr val="000000"/>
                </a:solidFill>
                <a:latin typeface="Arial"/>
                <a:ea typeface="DejaVu Sans"/>
              </a:rPr>
              <a:t> inserts element in the list stored at key either before or after the reference value pivot.</a:t>
            </a:r>
            <a:endParaRPr lang="en-IN" sz="1800" b="0" strike="noStrike" spc="-1" dirty="0">
              <a:latin typeface="Arial"/>
            </a:endParaRPr>
          </a:p>
        </p:txBody>
      </p:sp>
      <p:sp>
        <p:nvSpPr>
          <p:cNvPr id="247" name="CustomShape 3"/>
          <p:cNvSpPr/>
          <p:nvPr/>
        </p:nvSpPr>
        <p:spPr>
          <a:xfrm>
            <a:off x="246600" y="2748960"/>
            <a:ext cx="886608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lset a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before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after 5 6</a:t>
            </a: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brands before reliance tata</a:t>
            </a:r>
            <a:endParaRPr lang="en-IN" sz="1800" b="0" strike="noStrike" spc="-1" dirty="0">
              <a:latin typeface="Arial"/>
            </a:endParaRPr>
          </a:p>
        </p:txBody>
      </p:sp>
      <p:sp>
        <p:nvSpPr>
          <p:cNvPr id="248" name="CustomShape 4"/>
          <p:cNvSpPr/>
          <p:nvPr/>
        </p:nvSpPr>
        <p:spPr>
          <a:xfrm>
            <a:off x="4601520" y="5832000"/>
            <a:ext cx="560520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5 4 3 2 1 0</a:t>
            </a:r>
            <a:endParaRPr lang="en-IN" sz="1800" b="0" strike="noStrike" spc="-1" dirty="0">
              <a:latin typeface="Arial"/>
            </a:endParaRPr>
          </a:p>
        </p:txBody>
      </p:sp>
      <p:sp>
        <p:nvSpPr>
          <p:cNvPr id="249" name="CustomShape 5"/>
          <p:cNvSpPr/>
          <p:nvPr/>
        </p:nvSpPr>
        <p:spPr>
          <a:xfrm>
            <a:off x="10584000" y="3710160"/>
            <a:ext cx="1391400" cy="253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"0"</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"3"</a:t>
            </a:r>
            <a:endParaRPr lang="en-IN" sz="1800" b="0" strike="noStrike" spc="-1">
              <a:latin typeface="Arial"/>
            </a:endParaRPr>
          </a:p>
          <a:p>
            <a:pPr>
              <a:lnSpc>
                <a:spcPct val="150000"/>
              </a:lnSpc>
            </a:pPr>
            <a:r>
              <a:rPr lang="en-IN" sz="1800" b="0" strike="noStrike" spc="-1">
                <a:solidFill>
                  <a:srgbClr val="1DE9B6"/>
                </a:solidFill>
                <a:latin typeface="Consolas"/>
                <a:ea typeface="SimSun"/>
              </a:rPr>
              <a:t> 5) "4"</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p:txBody>
      </p:sp>
      <p:sp>
        <p:nvSpPr>
          <p:cNvPr id="250"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1" name="CustomShape 7"/>
          <p:cNvSpPr/>
          <p:nvPr/>
        </p:nvSpPr>
        <p:spPr>
          <a:xfrm>
            <a:off x="246600" y="18583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 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LINSERT key BEFORE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AFTER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pivot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lpop key &amp; rpop key</a:t>
            </a:r>
          </a:p>
        </p:txBody>
      </p:sp>
      <p:sp>
        <p:nvSpPr>
          <p:cNvPr id="25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lpop &amp; rpop</a:t>
            </a:r>
            <a:endParaRPr lang="en-IN" sz="4000" b="0" strike="noStrike" spc="-1">
              <a:latin typeface="Arial"/>
            </a:endParaRPr>
          </a:p>
        </p:txBody>
      </p:sp>
      <p:sp>
        <p:nvSpPr>
          <p:cNvPr id="255"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LPOP</a:t>
            </a:r>
            <a:r>
              <a:rPr lang="en-US" sz="1800" b="0" strike="noStrike" spc="-1" dirty="0">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RPOP</a:t>
            </a:r>
            <a:r>
              <a:rPr lang="en-US" sz="1800" b="0" strike="noStrike" spc="-1" dirty="0">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lang="en-IN" sz="1800" b="0" strike="noStrike" spc="-1" dirty="0">
              <a:latin typeface="Arial"/>
            </a:endParaRPr>
          </a:p>
        </p:txBody>
      </p:sp>
      <p:sp>
        <p:nvSpPr>
          <p:cNvPr id="256" name="CustomShape 3"/>
          <p:cNvSpPr/>
          <p:nvPr/>
        </p:nvSpPr>
        <p:spPr>
          <a:xfrm>
            <a:off x="246600" y="3990600"/>
            <a:ext cx="116906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lpop fruits 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rpop fruits 2</a:t>
            </a:r>
            <a:endParaRPr lang="en-IN" sz="1800" b="0" strike="noStrike" spc="-1">
              <a:latin typeface="Arial"/>
            </a:endParaRPr>
          </a:p>
        </p:txBody>
      </p:sp>
      <p:sp>
        <p:nvSpPr>
          <p:cNvPr id="257"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5"/>
          <p:cNvSpPr/>
          <p:nvPr/>
        </p:nvSpPr>
        <p:spPr>
          <a:xfrm>
            <a:off x="246600" y="29610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llen key &amp; lrem key</a:t>
            </a:r>
          </a:p>
        </p:txBody>
      </p:sp>
      <p:sp>
        <p:nvSpPr>
          <p:cNvPr id="26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2" name="CustomShape 2"/>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llen &amp; lrem</a:t>
            </a:r>
            <a:endParaRPr lang="en-IN" sz="4000" b="0" strike="noStrike" spc="-1">
              <a:latin typeface="Arial"/>
            </a:endParaRPr>
          </a:p>
        </p:txBody>
      </p:sp>
      <p:sp>
        <p:nvSpPr>
          <p:cNvPr id="263" name="CustomShape 3"/>
          <p:cNvSpPr/>
          <p:nvPr/>
        </p:nvSpPr>
        <p:spPr>
          <a:xfrm>
            <a:off x="248400" y="762120"/>
            <a:ext cx="1040832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LLEN</a:t>
            </a:r>
            <a:r>
              <a:rPr lang="en-US" sz="1800" b="0" strike="noStrike" spc="-1" dirty="0">
                <a:solidFill>
                  <a:srgbClr val="000000"/>
                </a:solidFill>
                <a:latin typeface="Arial"/>
                <a:ea typeface="DejaVu Sans"/>
              </a:rPr>
              <a:t> returns the length of the list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LREM</a:t>
            </a:r>
            <a:r>
              <a:rPr lang="en-US" sz="1800" b="0" strike="noStrike" spc="-1" dirty="0">
                <a:solidFill>
                  <a:srgbClr val="000000"/>
                </a:solidFill>
                <a:latin typeface="Arial"/>
                <a:ea typeface="DejaVu Sans"/>
              </a:rPr>
              <a:t> removes the first count occurrences of elements equal to element from the list stored at key. The count argument influences the operation in the following ways: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000000"/>
                </a:solidFill>
                <a:latin typeface="Arial"/>
                <a:ea typeface="DejaVu Sans"/>
              </a:rPr>
              <a:t>count &gt; 0:</a:t>
            </a:r>
            <a:r>
              <a:rPr lang="en-US" sz="1800" b="0" strike="noStrike" spc="-1" dirty="0">
                <a:solidFill>
                  <a:srgbClr val="000000"/>
                </a:solidFill>
                <a:latin typeface="Arial"/>
                <a:ea typeface="DejaVu Sans"/>
              </a:rPr>
              <a:t> remove elements equal to element moving from head to tail.</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&lt; 0:</a:t>
            </a:r>
            <a:r>
              <a:rPr lang="en-US" sz="1800" b="0" strike="noStrike" spc="-1" dirty="0">
                <a:solidFill>
                  <a:srgbClr val="000000"/>
                </a:solidFill>
                <a:latin typeface="Arial"/>
                <a:ea typeface="DejaVu Sans"/>
              </a:rPr>
              <a:t> remove elements equal to element moving from tail to head.</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 0:</a:t>
            </a:r>
            <a:r>
              <a:rPr lang="en-US" sz="1800" b="0" strike="noStrike" spc="-1" dirty="0">
                <a:solidFill>
                  <a:srgbClr val="000000"/>
                </a:solidFill>
                <a:latin typeface="Arial"/>
                <a:ea typeface="DejaVu Sans"/>
              </a:rPr>
              <a:t> remove all elements equal to element.</a:t>
            </a:r>
            <a:endParaRPr lang="en-IN" sz="1800" b="0" strike="noStrike" spc="-1" dirty="0">
              <a:latin typeface="Arial"/>
            </a:endParaRPr>
          </a:p>
        </p:txBody>
      </p:sp>
      <p:sp>
        <p:nvSpPr>
          <p:cNvPr id="264" name="CustomShape 4"/>
          <p:cNvSpPr/>
          <p:nvPr/>
        </p:nvSpPr>
        <p:spPr>
          <a:xfrm>
            <a:off x="246600" y="419976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llen 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lrem a 5 -1</a:t>
            </a:r>
            <a:endParaRPr lang="en-IN" sz="1800" b="0" strike="noStrike" spc="-1">
              <a:latin typeface="Arial"/>
            </a:endParaRPr>
          </a:p>
        </p:txBody>
      </p:sp>
      <p:sp>
        <p:nvSpPr>
          <p:cNvPr id="265" name="CustomShape 5"/>
          <p:cNvSpPr/>
          <p:nvPr/>
        </p:nvSpPr>
        <p:spPr>
          <a:xfrm>
            <a:off x="2244600" y="5914440"/>
            <a:ext cx="8155800" cy="35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66" name="CustomShape 6"/>
          <p:cNvSpPr/>
          <p:nvPr/>
        </p:nvSpPr>
        <p:spPr>
          <a:xfrm>
            <a:off x="10585440" y="973800"/>
            <a:ext cx="1421280" cy="570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67" name="CustomShape 7"/>
          <p:cNvSpPr/>
          <p:nvPr/>
        </p:nvSpPr>
        <p:spPr>
          <a:xfrm>
            <a:off x="246600" y="3135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lpos key</a:t>
            </a:r>
          </a:p>
        </p:txBody>
      </p:sp>
      <p:sp>
        <p:nvSpPr>
          <p:cNvPr id="26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lpos</a:t>
            </a:r>
            <a:endParaRPr lang="en-IN" sz="4000" b="0" strike="noStrike" spc="-1" dirty="0">
              <a:latin typeface="Arial"/>
            </a:endParaRPr>
          </a:p>
        </p:txBody>
      </p:sp>
      <p:sp>
        <p:nvSpPr>
          <p:cNvPr id="271" name="CustomShape 2"/>
          <p:cNvSpPr/>
          <p:nvPr/>
        </p:nvSpPr>
        <p:spPr>
          <a:xfrm>
            <a:off x="248400" y="762120"/>
            <a:ext cx="10319760" cy="14758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LPOS</a:t>
            </a:r>
            <a:r>
              <a:rPr lang="en-US" sz="1800" b="0" strike="noStrike" spc="-1" dirty="0">
                <a:solidFill>
                  <a:srgbClr val="000000"/>
                </a:solidFill>
                <a:latin typeface="Arial"/>
                <a:ea typeface="DejaVu Sans"/>
              </a:rPr>
              <a:t> command returns the index of matching elements inside a Redis list. By default, when no options are given, </a:t>
            </a:r>
            <a:r>
              <a:rPr lang="en-US" sz="1800" b="1" strike="noStrike" spc="-1" dirty="0">
                <a:solidFill>
                  <a:srgbClr val="000000"/>
                </a:solidFill>
                <a:latin typeface="Arial"/>
                <a:ea typeface="DejaVu Sans"/>
              </a:rPr>
              <a:t>it will scan the list from head to tail</a:t>
            </a:r>
            <a:r>
              <a:rPr lang="en-US" sz="1800" b="0" strike="noStrike" spc="-1" dirty="0">
                <a:solidFill>
                  <a:srgbClr val="000000"/>
                </a:solidFill>
                <a:latin typeface="Arial"/>
                <a:ea typeface="DejaVu Sans"/>
              </a:rPr>
              <a:t>, looking for the first match of "element". If the element is found, its index is returned. A </a:t>
            </a:r>
            <a:r>
              <a:rPr lang="en-US" sz="1800" b="1" strike="noStrike" spc="-1" dirty="0">
                <a:solidFill>
                  <a:srgbClr val="000000"/>
                </a:solidFill>
                <a:latin typeface="Arial"/>
                <a:ea typeface="DejaVu Sans"/>
              </a:rPr>
              <a:t>rank</a:t>
            </a:r>
            <a:r>
              <a:rPr lang="en-US" sz="1800" b="0" strike="noStrike" spc="-1" dirty="0">
                <a:solidFill>
                  <a:srgbClr val="000000"/>
                </a:solidFill>
                <a:latin typeface="Arial"/>
                <a:ea typeface="DejaVu Sans"/>
              </a:rPr>
              <a:t> of 1 means to return the first match, 2 to return the second match, and so forth. A negative "rank" as the RANK argument tells LPOS to </a:t>
            </a:r>
            <a:r>
              <a:rPr lang="en-US" sz="1800" b="1" strike="noStrike" spc="-1" dirty="0">
                <a:solidFill>
                  <a:srgbClr val="000000"/>
                </a:solidFill>
                <a:latin typeface="Arial"/>
                <a:ea typeface="DejaVu Sans"/>
              </a:rPr>
              <a:t>invert the search direction</a:t>
            </a:r>
            <a:r>
              <a:rPr lang="en-US" sz="1800" b="0" strike="noStrike" spc="-1" dirty="0">
                <a:solidFill>
                  <a:srgbClr val="000000"/>
                </a:solidFill>
                <a:latin typeface="Arial"/>
                <a:ea typeface="DejaVu Sans"/>
              </a:rPr>
              <a:t>, starting from the tail to the head.</a:t>
            </a:r>
            <a:endParaRPr lang="en-IN" sz="1800" b="0" strike="noStrike" spc="-1" dirty="0">
              <a:latin typeface="Arial"/>
            </a:endParaRPr>
          </a:p>
        </p:txBody>
      </p:sp>
      <p:sp>
        <p:nvSpPr>
          <p:cNvPr id="272" name="CustomShape 3"/>
          <p:cNvSpPr/>
          <p:nvPr/>
        </p:nvSpPr>
        <p:spPr>
          <a:xfrm>
            <a:off x="246600" y="30992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2</a:t>
            </a:r>
            <a:endParaRPr lang="en-IN" sz="1800" b="0" strike="noStrike" spc="-1" dirty="0">
              <a:latin typeface="Arial"/>
            </a:endParaRPr>
          </a:p>
        </p:txBody>
      </p:sp>
      <p:sp>
        <p:nvSpPr>
          <p:cNvPr id="273" name="CustomShape 4"/>
          <p:cNvSpPr/>
          <p:nvPr/>
        </p:nvSpPr>
        <p:spPr>
          <a:xfrm>
            <a:off x="282106" y="5025916"/>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03030" indent="-285750">
              <a:lnSpc>
                <a:spcPct val="100000"/>
              </a:lnSpc>
              <a:buClr>
                <a:schemeClr val="bg1">
                  <a:lumMod val="50000"/>
                </a:schemeClr>
              </a:buClr>
              <a:buSzPct val="100000"/>
              <a:buFont typeface="Arial" panose="020B0604020202020204" pitchFamily="34" charset="0"/>
              <a:buChar char="•"/>
            </a:pPr>
            <a:r>
              <a:rPr lang="en-IN" spc="-1" dirty="0">
                <a:solidFill>
                  <a:srgbClr val="808080"/>
                </a:solidFill>
                <a:latin typeface="Consolas"/>
                <a:ea typeface="SimSun"/>
              </a:rPr>
              <a:t>127.0.0.1:6379[3]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RANK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rank] [</a:t>
            </a:r>
            <a:r>
              <a:rPr lang="en-US" spc="-1" dirty="0">
                <a:solidFill>
                  <a:srgbClr val="00B0F0"/>
                </a:solidFill>
                <a:latin typeface="Source Code Pro" panose="020B0509030403020204" pitchFamily="49" charset="0"/>
                <a:ea typeface="Source Code Pro" panose="020B0509030403020204" pitchFamily="49" charset="0"/>
              </a:rPr>
              <a:t>COUNT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num-matches]</a:t>
            </a:r>
            <a:r>
              <a:rPr lang="en-US" spc="-1" dirty="0">
                <a:solidFill>
                  <a:srgbClr val="00B0F0"/>
                </a:solidFill>
                <a:latin typeface="Source Code Pro" panose="020B0509030403020204" pitchFamily="49" charset="0"/>
                <a:ea typeface="Source Code Pro" panose="020B0509030403020204" pitchFamily="49" charset="0"/>
              </a:rPr>
              <a:t> [MAXLEN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len]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 name="CustomShape 7">
            <a:extLst>
              <a:ext uri="{FF2B5EF4-FFF2-40B4-BE49-F238E27FC236}">
                <a16:creationId xmlns:a16="http://schemas.microsoft.com/office/drawing/2014/main" id="{10B2AF77-263D-9450-DC3E-331F4DFD3941}"/>
              </a:ext>
            </a:extLst>
          </p:cNvPr>
          <p:cNvSpPr/>
          <p:nvPr/>
        </p:nvSpPr>
        <p:spPr>
          <a:xfrm>
            <a:off x="282106" y="561967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r>
              <a:rPr lang="en-IN" dirty="0"/>
              <a:t>When COUNT is used, it is possible to </a:t>
            </a:r>
            <a:r>
              <a:rPr lang="en-IN" b="1" dirty="0"/>
              <a:t>specify 0 as </a:t>
            </a:r>
            <a:r>
              <a:rPr lang="en-IN" dirty="0"/>
              <a:t>the number of matches, as a way to tell the command we want all the matches found returned as an array of indexes.</a:t>
            </a:r>
          </a:p>
          <a:p>
            <a:pPr>
              <a:lnSpc>
                <a:spcPct val="100000"/>
              </a:lnSpc>
            </a:pP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Hashes</a:t>
            </a: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hset key, hsetnx key &amp; hget key</a:t>
            </a:r>
          </a:p>
        </p:txBody>
      </p:sp>
      <p:sp>
        <p:nvSpPr>
          <p:cNvPr id="2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pic>
        <p:nvPicPr>
          <p:cNvPr id="282" name="Picture 281"/>
          <p:cNvPicPr/>
          <p:nvPr/>
        </p:nvPicPr>
        <p:blipFill>
          <a:blip r:embed="rId2"/>
          <a:stretch/>
        </p:blipFill>
        <p:spPr>
          <a:xfrm>
            <a:off x="216000" y="72000"/>
            <a:ext cx="6260760" cy="2200320"/>
          </a:xfrm>
          <a:prstGeom prst="rect">
            <a:avLst/>
          </a:prstGeom>
          <a:ln>
            <a:noFill/>
          </a:ln>
        </p:spPr>
      </p:pic>
      <p:sp>
        <p:nvSpPr>
          <p:cNvPr id="283" name="CustomShape 3"/>
          <p:cNvSpPr/>
          <p:nvPr/>
        </p:nvSpPr>
        <p:spPr>
          <a:xfrm>
            <a:off x="144000" y="5256000"/>
            <a:ext cx="1180476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user:1000 name 'John Smith' email john.smith@example.com password s3cret</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user:1001 name '</a:t>
            </a:r>
            <a:r>
              <a:rPr lang="en-IN" sz="1700" b="0" strike="noStrike" spc="-1" dirty="0" err="1">
                <a:solidFill>
                  <a:srgbClr val="FF5733"/>
                </a:solidFill>
                <a:latin typeface="Consolas"/>
                <a:ea typeface="SimSun"/>
              </a:rPr>
              <a:t>Mery</a:t>
            </a:r>
            <a:r>
              <a:rPr lang="en-IN" sz="1700" b="0" strike="noStrike" spc="-1" dirty="0">
                <a:solidFill>
                  <a:srgbClr val="FF5733"/>
                </a:solidFill>
                <a:latin typeface="Consolas"/>
                <a:ea typeface="SimSun"/>
              </a:rPr>
              <a:t> Jones' email mjones@example.com password hiden</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user:1002 name 'Sally Brown' email sally.b@example.com password p4sswOrd</a:t>
            </a:r>
            <a:endParaRPr lang="en-IN" sz="17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276872"/>
            <a:ext cx="11693880" cy="135276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a:t>
            </a:r>
            <a:r>
              <a:rPr lang="en-IN" sz="1600" b="0" strike="noStrike" spc="-1" dirty="0">
                <a:solidFill>
                  <a:srgbClr val="92D050"/>
                </a:solidFill>
                <a:latin typeface="Consolas" panose="020B0609020204030204" pitchFamily="49" charset="0"/>
                <a:ea typeface="Tahoma"/>
              </a:rPr>
              <a:t>//start server with configuration file</a:t>
            </a:r>
            <a:endParaRPr lang="en-IN" b="0" strike="noStrike" spc="-1" dirty="0">
              <a:latin typeface="Consolas" panose="020B0609020204030204" pitchFamily="49" charset="0"/>
            </a:endParaRPr>
          </a:p>
          <a:p>
            <a:pPr>
              <a:lnSpc>
                <a:spcPct val="100000"/>
              </a:lnSpc>
            </a:pPr>
            <a:endParaRPr lang="en-IN" sz="600" b="0" strike="noStrike" spc="-1" dirty="0">
              <a:latin typeface="Consolas" panose="020B0609020204030204" pitchFamily="49" charset="0"/>
            </a:endParaRPr>
          </a:p>
          <a:p>
            <a:r>
              <a:rPr lang="en-IN" sz="1800" b="0" strike="noStrike" spc="-1" dirty="0">
                <a:solidFill>
                  <a:srgbClr val="757575"/>
                </a:solidFill>
                <a:latin typeface="Arial"/>
                <a:ea typeface="DejaVu Sans"/>
              </a:rPr>
              <a:t>saleel@saleel-Latitude-E6430:~$</a:t>
            </a:r>
            <a:r>
              <a:rPr lang="en-IN" sz="1800" b="0" strike="noStrike" spc="-1" dirty="0">
                <a:solidFill>
                  <a:srgbClr val="528693"/>
                </a:solidFill>
                <a:latin typeface="Consolas" panose="020B0609020204030204" pitchFamily="49" charset="0"/>
                <a:ea typeface="Tahoma"/>
              </a:rPr>
              <a:t>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--protected-mode</a:t>
            </a:r>
            <a:endParaRPr lang="en-IN" sz="1600" spc="-1" dirty="0">
              <a:solidFill>
                <a:srgbClr val="92D050"/>
              </a:solidFill>
              <a:latin typeface="Consolas" panose="020B0609020204030204" pitchFamily="49" charset="0"/>
              <a:ea typeface="Tahoma"/>
            </a:endParaRPr>
          </a:p>
          <a:p>
            <a:pPr>
              <a:lnSpc>
                <a:spcPct val="100000"/>
              </a:lnSpc>
            </a:pPr>
            <a:endParaRPr lang="en-IN" sz="600" b="0" strike="noStrike" spc="-1" dirty="0">
              <a:latin typeface="Consolas" panose="020B0609020204030204" pitchFamily="49" charset="0"/>
            </a:endParaRPr>
          </a:p>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edis-cli –h 127.0.0.1 –p 6379 –n 1 </a:t>
            </a:r>
            <a:r>
              <a:rPr lang="en-IN" sz="1600" b="0" strike="noStrike" spc="-1" dirty="0">
                <a:solidFill>
                  <a:srgbClr val="92D050"/>
                </a:solidFill>
                <a:latin typeface="Consolas" panose="020B0609020204030204" pitchFamily="49" charset="0"/>
                <a:ea typeface="Tahoma"/>
              </a:rPr>
              <a:t>//</a:t>
            </a:r>
            <a:r>
              <a:rPr lang="en-IN" sz="1600" b="0" strike="noStrike" spc="-1" dirty="0">
                <a:solidFill>
                  <a:srgbClr val="528693"/>
                </a:solidFill>
                <a:latin typeface="Consolas" panose="020B0609020204030204" pitchFamily="49" charset="0"/>
                <a:ea typeface="Tahoma"/>
              </a:rPr>
              <a:t> </a:t>
            </a:r>
            <a:r>
              <a:rPr lang="en-IN" sz="1600" b="0" strike="noStrike" spc="-1" dirty="0">
                <a:solidFill>
                  <a:srgbClr val="92D050"/>
                </a:solidFill>
                <a:latin typeface="Consolas" panose="020B0609020204030204" pitchFamily="49" charset="0"/>
                <a:ea typeface="Tahoma"/>
              </a:rPr>
              <a:t>redis-cli is the Redis command line interface</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redis-cli -h host -p port –n dbIndexNumber</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103" name="CustomShape 4"/>
          <p:cNvSpPr/>
          <p:nvPr/>
        </p:nvSpPr>
        <p:spPr>
          <a:xfrm>
            <a:off x="246600" y="3888375"/>
            <a:ext cx="11693880" cy="20609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r>
              <a:rPr lang="en-IN" sz="800" b="0" strike="noStrike" spc="-1" dirty="0">
                <a:solidFill>
                  <a:srgbClr val="000000"/>
                </a:solidFill>
                <a:latin typeface="Arial"/>
                <a:ea typeface="DejaVu Sans"/>
              </a:rPr>
              <a:t> </a:t>
            </a:r>
            <a:endParaRPr lang="en-IN" sz="8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By default</a:t>
            </a:r>
            <a:r>
              <a:rPr lang="en-IN" sz="1800" b="1" strike="noStrike" spc="-1" dirty="0">
                <a:solidFill>
                  <a:srgbClr val="000000"/>
                </a:solidFill>
                <a:latin typeface="Open Sans"/>
                <a:ea typeface="Open Sans"/>
              </a:rPr>
              <a:t> </a:t>
            </a:r>
            <a:r>
              <a:rPr lang="en-IN" sz="1800" b="0" strike="noStrike" spc="-1" dirty="0">
                <a:solidFill>
                  <a:srgbClr val="000000"/>
                </a:solidFill>
                <a:latin typeface="Open Sans"/>
                <a:ea typeface="Open Sans"/>
              </a:rPr>
              <a:t>redis-cli connects to the </a:t>
            </a:r>
            <a:r>
              <a:rPr lang="en-IN" sz="1800" b="0" strike="noStrike" spc="-1" dirty="0">
                <a:solidFill>
                  <a:srgbClr val="C00000"/>
                </a:solidFill>
                <a:latin typeface="Open Sans"/>
                <a:ea typeface="Open Sans"/>
              </a:rPr>
              <a:t>server</a:t>
            </a:r>
            <a:r>
              <a:rPr lang="en-IN" sz="1800" b="0" strike="noStrike" spc="-1" dirty="0">
                <a:solidFill>
                  <a:srgbClr val="000000"/>
                </a:solidFill>
                <a:latin typeface="Open Sans"/>
                <a:ea typeface="Open Sans"/>
              </a:rPr>
              <a:t> at 127.0.0.1 </a:t>
            </a:r>
            <a:r>
              <a:rPr lang="en-IN" sz="1800" b="0" strike="noStrike" spc="-1" dirty="0">
                <a:solidFill>
                  <a:srgbClr val="C00000"/>
                </a:solidFill>
                <a:latin typeface="Open Sans"/>
                <a:ea typeface="Open Sans"/>
              </a:rPr>
              <a:t>port</a:t>
            </a:r>
            <a:r>
              <a:rPr lang="en-IN" sz="1800" b="0" strike="noStrike" spc="-1" dirty="0">
                <a:solidFill>
                  <a:srgbClr val="000000"/>
                </a:solidFill>
                <a:latin typeface="Open Sans"/>
                <a:ea typeface="Open Sans"/>
              </a:rPr>
              <a:t> 6379. To change IP/databases/port </a:t>
            </a:r>
            <a:r>
              <a:rPr lang="en-IN" sz="1800" b="1" strike="noStrike" spc="-1" dirty="0">
                <a:solidFill>
                  <a:srgbClr val="000000"/>
                </a:solidFill>
                <a:latin typeface="Open Sans"/>
                <a:ea typeface="Open Sans"/>
              </a:rPr>
              <a:t>edit redis.conf file.</a:t>
            </a:r>
          </a:p>
          <a:p>
            <a:pPr marL="285840" indent="-262080">
              <a:lnSpc>
                <a:spcPct val="100000"/>
              </a:lnSpc>
              <a:buClr>
                <a:srgbClr val="000000"/>
              </a:buClr>
              <a:buFont typeface="Arial"/>
              <a:buChar char="•"/>
            </a:pPr>
            <a:endParaRPr lang="en-IN" sz="6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It's possible to run the same command multiple times by prefixing the command name by a number.</a:t>
            </a:r>
            <a:endParaRPr lang="en-IN" sz="1800" b="0" strike="noStrike" spc="-1" dirty="0">
              <a:latin typeface="Arial"/>
            </a:endParaRPr>
          </a:p>
          <a:p>
            <a:pPr>
              <a:lnSpc>
                <a:spcPct val="100000"/>
              </a:lnSpc>
            </a:pPr>
            <a:r>
              <a:rPr lang="en-IN" sz="1600" b="0" strike="noStrike" spc="-1" dirty="0">
                <a:solidFill>
                  <a:srgbClr val="E53935"/>
                </a:solidFill>
                <a:latin typeface="Open Sans"/>
                <a:ea typeface="Open Sans"/>
              </a:rPr>
              <a:t>e.g.</a:t>
            </a:r>
            <a:endParaRPr lang="en-IN" sz="1600" b="0" strike="noStrike" spc="-1" dirty="0">
              <a:latin typeface="Arial"/>
            </a:endParaRPr>
          </a:p>
          <a:p>
            <a:pPr marL="285840" indent="-262080">
              <a:lnSpc>
                <a:spcPct val="150000"/>
              </a:lnSpc>
              <a:buClr>
                <a:srgbClr val="00000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5</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a:t>
            </a:r>
            <a:endParaRPr lang="en-IN" sz="1800" b="0" strike="noStrike" spc="-1" dirty="0">
              <a:latin typeface="Arial"/>
            </a:endParaRPr>
          </a:p>
        </p:txBody>
      </p:sp>
      <p:sp>
        <p:nvSpPr>
          <p:cNvPr id="104" name="CustomShape 5"/>
          <p:cNvSpPr/>
          <p:nvPr/>
        </p:nvSpPr>
        <p:spPr>
          <a:xfrm>
            <a:off x="258514" y="1114016"/>
            <a:ext cx="3113096" cy="33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clear</a:t>
            </a:r>
            <a:endParaRPr lang="en-IN" sz="1800" b="0" strike="noStrike" spc="-1" dirty="0">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a:solidFill>
                  <a:srgbClr val="F7C120"/>
                </a:solidFill>
                <a:latin typeface="Open Sans"/>
                <a:ea typeface="DejaVu Sans"/>
              </a:rPr>
              <a:t>g</a:t>
            </a:r>
            <a:r>
              <a:rPr lang="en-IN" sz="4000" b="0" strike="noStrike" spc="-1">
                <a:solidFill>
                  <a:srgbClr val="F7C120"/>
                </a:solidFill>
                <a:latin typeface="Open Sans"/>
                <a:ea typeface="DejaVu Sans"/>
              </a:rPr>
              <a:t>etting </a:t>
            </a:r>
            <a:r>
              <a:rPr lang="en-IN" sz="4000" spc="-1" dirty="0">
                <a:solidFill>
                  <a:srgbClr val="F7C120"/>
                </a:solidFill>
                <a:latin typeface="Open Sans"/>
                <a:ea typeface="DejaVu Sans"/>
              </a:rPr>
              <a:t>s</a:t>
            </a:r>
            <a:r>
              <a:rPr lang="en-IN" sz="4000" b="0" strike="noStrike" spc="-1">
                <a:solidFill>
                  <a:srgbClr val="F7C120"/>
                </a:solidFill>
                <a:latin typeface="Open Sans"/>
                <a:ea typeface="DejaVu Sans"/>
              </a:rPr>
              <a:t>tarted</a:t>
            </a:r>
            <a:endParaRPr lang="en-IN" sz="4000" b="0" strike="noStrike" spc="-1" dirty="0">
              <a:latin typeface="Arial"/>
            </a:endParaRPr>
          </a:p>
        </p:txBody>
      </p:sp>
      <p:sp>
        <p:nvSpPr>
          <p:cNvPr id="106" name="CustomShape 7"/>
          <p:cNvSpPr/>
          <p:nvPr/>
        </p:nvSpPr>
        <p:spPr>
          <a:xfrm>
            <a:off x="246600" y="6093296"/>
            <a:ext cx="11227320" cy="47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dirty="0">
                <a:solidFill>
                  <a:srgbClr val="757575"/>
                </a:solidFill>
                <a:latin typeface="Arial"/>
                <a:ea typeface="DejaVu Sans"/>
              </a:rPr>
              <a:t>saleel@saleel-Latitude-E6430:~$ </a:t>
            </a:r>
            <a:r>
              <a:rPr lang="en-IN" sz="1800" b="0" strike="noStrike" spc="-1" dirty="0">
                <a:solidFill>
                  <a:srgbClr val="FF5733"/>
                </a:solidFill>
                <a:latin typeface="Consolas"/>
                <a:ea typeface="SimSun"/>
              </a:rPr>
              <a:t>redis-cli -h 127.0.0.1 -p 6379 -n 5 </a:t>
            </a:r>
            <a:r>
              <a:rPr lang="en-IN" sz="2400" b="0" strike="noStrike" spc="-1" dirty="0">
                <a:solidFill>
                  <a:srgbClr val="FF5733"/>
                </a:solidFill>
                <a:latin typeface="Consolas"/>
                <a:ea typeface="SimSun"/>
              </a:rPr>
              <a:t>-r</a:t>
            </a:r>
            <a:r>
              <a:rPr lang="en-IN" sz="1800" b="0" strike="noStrike" spc="-1" dirty="0">
                <a:solidFill>
                  <a:srgbClr val="FF5733"/>
                </a:solidFill>
                <a:latin typeface="Consolas"/>
                <a:ea typeface="SimSun"/>
              </a:rPr>
              <a:t> 10 </a:t>
            </a:r>
            <a:r>
              <a:rPr lang="en-IN" sz="1800" b="0" strike="noStrike" spc="-1" dirty="0" err="1">
                <a:solidFill>
                  <a:srgbClr val="FF5733"/>
                </a:solidFill>
                <a:latin typeface="Consolas"/>
                <a:ea typeface="SimSun"/>
              </a:rPr>
              <a:t>incr</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cnt</a:t>
            </a:r>
            <a:endParaRPr lang="en-IN" sz="1800" b="0" strike="noStrike" spc="-1" dirty="0">
              <a:latin typeface="Arial"/>
            </a:endParaRPr>
          </a:p>
        </p:txBody>
      </p:sp>
      <p:sp>
        <p:nvSpPr>
          <p:cNvPr id="107" name="CustomShape 8"/>
          <p:cNvSpPr/>
          <p:nvPr/>
        </p:nvSpPr>
        <p:spPr>
          <a:xfrm>
            <a:off x="5591944" y="5868672"/>
            <a:ext cx="5787432"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i="1" strike="noStrike" spc="-1" dirty="0">
                <a:solidFill>
                  <a:srgbClr val="000000"/>
                </a:solidFill>
                <a:latin typeface="Arial"/>
                <a:ea typeface="DejaVu Sans"/>
              </a:rPr>
              <a:t>-r</a:t>
            </a:r>
            <a:r>
              <a:rPr lang="en-IN" sz="1800" b="1" strike="noStrike" spc="-1" dirty="0">
                <a:solidFill>
                  <a:srgbClr val="000000"/>
                </a:solidFill>
                <a:latin typeface="Arial"/>
                <a:ea typeface="DejaVu Sans"/>
              </a:rPr>
              <a:t> &lt;count&gt;</a:t>
            </a:r>
            <a:r>
              <a:rPr lang="en-IN" sz="1800" b="0" strike="noStrike" spc="-1" dirty="0">
                <a:solidFill>
                  <a:srgbClr val="000000"/>
                </a:solidFill>
                <a:latin typeface="Arial"/>
                <a:ea typeface="DejaVu Sans"/>
              </a:rPr>
              <a:t>, means how many times to run a command.</a:t>
            </a:r>
            <a:endParaRPr lang="en-IN" sz="18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grpSp>
        <p:nvGrpSpPr>
          <p:cNvPr id="17" name="Group 16">
            <a:extLst>
              <a:ext uri="{FF2B5EF4-FFF2-40B4-BE49-F238E27FC236}">
                <a16:creationId xmlns:a16="http://schemas.microsoft.com/office/drawing/2014/main" id="{E1B8BAC6-792D-5343-0080-CA0290511C56}"/>
              </a:ext>
            </a:extLst>
          </p:cNvPr>
          <p:cNvGrpSpPr/>
          <p:nvPr/>
        </p:nvGrpSpPr>
        <p:grpSpPr>
          <a:xfrm>
            <a:off x="5214125" y="1348088"/>
            <a:ext cx="4194244" cy="2540287"/>
            <a:chOff x="5214124" y="1348088"/>
            <a:chExt cx="4338260" cy="2540287"/>
          </a:xfrm>
        </p:grpSpPr>
        <p:cxnSp>
          <p:nvCxnSpPr>
            <p:cNvPr id="7" name="Straight Arrow Connector 6">
              <a:extLst>
                <a:ext uri="{FF2B5EF4-FFF2-40B4-BE49-F238E27FC236}">
                  <a16:creationId xmlns:a16="http://schemas.microsoft.com/office/drawing/2014/main" id="{212509E3-B622-4344-00D8-8F1DA76D691D}"/>
                </a:ext>
              </a:extLst>
            </p:cNvPr>
            <p:cNvCxnSpPr>
              <a:cxnSpLocks/>
            </p:cNvCxnSpPr>
            <p:nvPr/>
          </p:nvCxnSpPr>
          <p:spPr>
            <a:xfrm>
              <a:off x="5231904" y="1348088"/>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78C103-A006-7077-89A3-16906AF2368E}"/>
                </a:ext>
              </a:extLst>
            </p:cNvPr>
            <p:cNvCxnSpPr>
              <a:cxnSpLocks/>
            </p:cNvCxnSpPr>
            <p:nvPr/>
          </p:nvCxnSpPr>
          <p:spPr>
            <a:xfrm>
              <a:off x="5214124" y="1348088"/>
              <a:ext cx="433826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865C137-067E-4120-D480-ACF700299EFC}"/>
                </a:ext>
              </a:extLst>
            </p:cNvPr>
            <p:cNvCxnSpPr>
              <a:cxnSpLocks/>
            </p:cNvCxnSpPr>
            <p:nvPr/>
          </p:nvCxnSpPr>
          <p:spPr>
            <a:xfrm>
              <a:off x="9535999" y="1348088"/>
              <a:ext cx="0" cy="25402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0" name="Straight Connector 29">
            <a:extLst>
              <a:ext uri="{FF2B5EF4-FFF2-40B4-BE49-F238E27FC236}">
                <a16:creationId xmlns:a16="http://schemas.microsoft.com/office/drawing/2014/main" id="{55B68A5A-6B18-B8AE-E205-9FE363D90205}"/>
              </a:ext>
            </a:extLst>
          </p:cNvPr>
          <p:cNvCxnSpPr>
            <a:cxnSpLocks/>
          </p:cNvCxnSpPr>
          <p:nvPr/>
        </p:nvCxnSpPr>
        <p:spPr>
          <a:xfrm>
            <a:off x="8667968" y="3888375"/>
            <a:ext cx="155369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A569360-F497-0F20-7067-AD02105DE743}"/>
              </a:ext>
            </a:extLst>
          </p:cNvPr>
          <p:cNvCxnSpPr>
            <a:cxnSpLocks/>
          </p:cNvCxnSpPr>
          <p:nvPr/>
        </p:nvCxnSpPr>
        <p:spPr>
          <a:xfrm>
            <a:off x="8688288"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E3BD564-36AE-0211-606D-9D739A7107ED}"/>
              </a:ext>
            </a:extLst>
          </p:cNvPr>
          <p:cNvCxnSpPr>
            <a:cxnSpLocks/>
          </p:cNvCxnSpPr>
          <p:nvPr/>
        </p:nvCxnSpPr>
        <p:spPr>
          <a:xfrm>
            <a:off x="9408368"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432BC39-CF0B-4490-41F4-1B548E50C084}"/>
              </a:ext>
            </a:extLst>
          </p:cNvPr>
          <p:cNvCxnSpPr>
            <a:cxnSpLocks/>
          </p:cNvCxnSpPr>
          <p:nvPr/>
        </p:nvCxnSpPr>
        <p:spPr>
          <a:xfrm>
            <a:off x="10200456"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hset, hsetnx &amp; hget</a:t>
            </a:r>
            <a:endParaRPr lang="en-IN" sz="4000" b="0" strike="noStrike" spc="-1" dirty="0">
              <a:latin typeface="Arial"/>
            </a:endParaRPr>
          </a:p>
        </p:txBody>
      </p:sp>
      <p:sp>
        <p:nvSpPr>
          <p:cNvPr id="285"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HSET</a:t>
            </a:r>
            <a:r>
              <a:rPr lang="en-US" sz="1800" b="0" strike="noStrike" spc="-1" dirty="0">
                <a:solidFill>
                  <a:srgbClr val="000000"/>
                </a:solidFill>
                <a:latin typeface="Arial"/>
                <a:ea typeface="DejaVu Sans"/>
              </a:rPr>
              <a:t> sets field in the hash stored at key to value. If key does not exist, a new key holding a hash is created. If field already exists in the hash,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HSETNX</a:t>
            </a:r>
            <a:r>
              <a:rPr lang="en-US" sz="1800" b="0" strike="noStrike" spc="-1" dirty="0">
                <a:solidFill>
                  <a:srgbClr val="000000"/>
                </a:solidFill>
                <a:latin typeface="Arial"/>
                <a:ea typeface="DejaVu Sans"/>
              </a:rPr>
              <a:t> sets field in the hash stored at key to value. If key does not exist, a new key  is created. If field already exists, this operation has no effect.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field is a new field in the hash and value was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field already exists in the hash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t>
            </a:r>
            <a:r>
              <a:rPr lang="en-US" sz="1800" b="0" strike="noStrike" spc="-1" dirty="0">
                <a:solidFill>
                  <a:srgbClr val="000000"/>
                </a:solidFill>
                <a:latin typeface="Arial"/>
                <a:ea typeface="DejaVu Sans"/>
              </a:rPr>
              <a:t> returns the value associated with field in the hash stored at key.</a:t>
            </a:r>
            <a:endParaRPr lang="en-IN" sz="1800" b="0" strike="noStrike" spc="-1" dirty="0">
              <a:latin typeface="Arial"/>
            </a:endParaRPr>
          </a:p>
        </p:txBody>
      </p:sp>
      <p:sp>
        <p:nvSpPr>
          <p:cNvPr id="286" name="CustomShape 3"/>
          <p:cNvSpPr/>
          <p:nvPr/>
        </p:nvSpPr>
        <p:spPr>
          <a:xfrm>
            <a:off x="248400" y="3494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HSETNX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87" name="CustomShape 4"/>
          <p:cNvSpPr/>
          <p:nvPr/>
        </p:nvSpPr>
        <p:spPr>
          <a:xfrm>
            <a:off x="248400" y="4896360"/>
            <a:ext cx="11530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hset customer:1 id 1 name saleel mobile 9850884228 amount 4500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 customer:1 name</a:t>
            </a:r>
            <a:endParaRPr lang="en-IN" sz="1800" b="0" strike="noStrike" spc="-1" dirty="0">
              <a:latin typeface="Arial"/>
            </a:endParaRPr>
          </a:p>
        </p:txBody>
      </p:sp>
      <p:sp>
        <p:nvSpPr>
          <p:cNvPr id="288"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hmset key &amp; hmget key</a:t>
            </a:r>
          </a:p>
        </p:txBody>
      </p:sp>
      <p:sp>
        <p:nvSpPr>
          <p:cNvPr id="29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291" name="CustomShape 3"/>
          <p:cNvSpPr/>
          <p:nvPr/>
        </p:nvSpPr>
        <p:spPr>
          <a:xfrm>
            <a:off x="504000" y="1584000"/>
            <a:ext cx="6260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As per Redis 4.0.0, HMSET is considered deprecated.</a:t>
            </a:r>
            <a:endParaRPr lang="en-IN" sz="1800" b="0" strike="noStrike" spc="-1" dirty="0">
              <a:latin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293"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HMSET</a:t>
            </a:r>
            <a:r>
              <a:rPr lang="en-US" sz="1800" b="0" strike="noStrike" spc="-1" dirty="0">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lang="en-US" sz="1800" b="1" strike="noStrike" spc="-1" dirty="0">
                <a:solidFill>
                  <a:srgbClr val="000000"/>
                </a:solidFill>
                <a:latin typeface="Arial"/>
                <a:ea typeface="DejaVu Sans"/>
              </a:rPr>
              <a:t>As per Redis 4.0.0, HMSET is considered deprecated.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HMGET</a:t>
            </a:r>
            <a:r>
              <a:rPr lang="en-US" sz="1800" b="0" strike="noStrike" spc="-1" dirty="0">
                <a:solidFill>
                  <a:srgbClr val="000000"/>
                </a:solidFill>
                <a:latin typeface="Arial"/>
                <a:ea typeface="DejaVu Sans"/>
              </a:rPr>
              <a:t> 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294" name="CustomShape 3"/>
          <p:cNvSpPr/>
          <p:nvPr/>
        </p:nvSpPr>
        <p:spPr>
          <a:xfrm>
            <a:off x="248400" y="26287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95" name="CustomShape 4"/>
          <p:cNvSpPr/>
          <p:nvPr/>
        </p:nvSpPr>
        <p:spPr>
          <a:xfrm>
            <a:off x="248400" y="3709800"/>
            <a:ext cx="116564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hmset customer:2 id 2 name sharmin mobile 9850xxxxxx amount 5000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hmget customer:2 id name amount</a:t>
            </a:r>
            <a:endParaRPr lang="en-IN" sz="1800" b="0" strike="noStrike" spc="-1" dirty="0">
              <a:latin typeface="Arial"/>
            </a:endParaRPr>
          </a:p>
        </p:txBody>
      </p:sp>
      <p:sp>
        <p:nvSpPr>
          <p:cNvPr id="296"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hkeys key, hvals key &amp; hgetall key</a:t>
            </a:r>
          </a:p>
        </p:txBody>
      </p:sp>
      <p:sp>
        <p:nvSpPr>
          <p:cNvPr id="29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300"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HKEYS</a:t>
            </a:r>
            <a:r>
              <a:rPr lang="en-US" sz="1800" b="0" strike="noStrike" spc="-1" dirty="0">
                <a:solidFill>
                  <a:srgbClr val="000000"/>
                </a:solidFill>
                <a:latin typeface="Arial"/>
                <a:ea typeface="DejaVu Sans"/>
              </a:rPr>
              <a:t> returns all field names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HVALS</a:t>
            </a:r>
            <a:r>
              <a:rPr lang="en-US" sz="1800" b="0" strike="noStrike" spc="-1" dirty="0">
                <a:solidFill>
                  <a:srgbClr val="000000"/>
                </a:solidFill>
                <a:latin typeface="Arial"/>
                <a:ea typeface="DejaVu Sans"/>
              </a:rPr>
              <a:t> returns all values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HGETALL</a:t>
            </a:r>
            <a:r>
              <a:rPr lang="en-US" sz="1800" b="0" strike="noStrike" spc="-1" dirty="0">
                <a:solidFill>
                  <a:srgbClr val="000000"/>
                </a:solidFill>
                <a:latin typeface="Arial"/>
                <a:ea typeface="DejaVu Sans"/>
              </a:rPr>
              <a:t> returns all fields and values of the hash stored at key. In the returned value, every field name is followed by its value.</a:t>
            </a:r>
            <a:endParaRPr lang="en-IN" sz="1800" b="0" strike="noStrike" spc="-1" dirty="0">
              <a:latin typeface="Arial"/>
            </a:endParaRPr>
          </a:p>
        </p:txBody>
      </p:sp>
      <p:sp>
        <p:nvSpPr>
          <p:cNvPr id="301" name="CustomShape 3"/>
          <p:cNvSpPr/>
          <p:nvPr/>
        </p:nvSpPr>
        <p:spPr>
          <a:xfrm>
            <a:off x="248400" y="25084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HKEYS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HVALS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HGETALL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02" name="CustomShape 4"/>
          <p:cNvSpPr/>
          <p:nvPr/>
        </p:nvSpPr>
        <p:spPr>
          <a:xfrm>
            <a:off x="248400" y="38376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hkeys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hvals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hgetall customer:2</a:t>
            </a:r>
            <a:endParaRPr lang="en-IN" sz="1800" b="0" strike="noStrike" spc="-1" dirty="0">
              <a:latin typeface="Arial"/>
            </a:endParaRPr>
          </a:p>
        </p:txBody>
      </p:sp>
      <p:sp>
        <p:nvSpPr>
          <p:cNvPr id="303"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hincrby key &amp; hincrbyfloat key</a:t>
            </a:r>
          </a:p>
        </p:txBody>
      </p:sp>
      <p:sp>
        <p:nvSpPr>
          <p:cNvPr id="30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06" name="Table 3"/>
          <p:cNvGraphicFramePr/>
          <p:nvPr/>
        </p:nvGraphicFramePr>
        <p:xfrm>
          <a:off x="130680" y="15444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dirty="0">
                          <a:solidFill>
                            <a:srgbClr val="FF1744"/>
                          </a:solidFill>
                          <a:latin typeface="Arial"/>
                          <a:ea typeface="DejaVu Sans"/>
                        </a:rPr>
                        <a:t>Things to remember</a:t>
                      </a:r>
                      <a:endParaRPr lang="en-IN" sz="22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dirty="0">
                          <a:solidFill>
                            <a:srgbClr val="283593"/>
                          </a:solidFill>
                          <a:latin typeface="Arial"/>
                          <a:ea typeface="DejaVu Sans"/>
                        </a:rPr>
                        <a:t>SET</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dirty="0">
                          <a:solidFill>
                            <a:srgbClr val="283593"/>
                          </a:solidFill>
                          <a:latin typeface="Arial"/>
                          <a:ea typeface="DejaVu Sans"/>
                        </a:rPr>
                        <a:t>HASH</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hincrby &amp; hincrbyfloat</a:t>
            </a:r>
            <a:endParaRPr lang="en-IN" sz="4000" b="0" strike="noStrike" spc="-1">
              <a:latin typeface="Arial"/>
            </a:endParaRPr>
          </a:p>
        </p:txBody>
      </p:sp>
      <p:sp>
        <p:nvSpPr>
          <p:cNvPr id="308"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HINCRBY</a:t>
            </a:r>
            <a:r>
              <a:rPr lang="en-US" sz="1800" b="0" strike="noStrike" spc="-1" dirty="0">
                <a:solidFill>
                  <a:srgbClr val="000000"/>
                </a:solidFill>
                <a:latin typeface="Arial"/>
                <a:ea typeface="DejaVu Sans"/>
              </a:rPr>
              <a:t> increments the number stored at field in the hash stored at key by increment. If field does not exist the value is set to 0 before the operation is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HINCRBYFLOAT</a:t>
            </a:r>
            <a:r>
              <a:rPr lang="en-US" sz="1800" b="0" strike="noStrike" spc="-1" dirty="0">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lang="en-IN" sz="1800" b="0" strike="noStrike" spc="-1" dirty="0">
              <a:latin typeface="Arial"/>
            </a:endParaRPr>
          </a:p>
        </p:txBody>
      </p:sp>
      <p:sp>
        <p:nvSpPr>
          <p:cNvPr id="309" name="CustomShape 3"/>
          <p:cNvSpPr/>
          <p:nvPr/>
        </p:nvSpPr>
        <p:spPr>
          <a:xfrm>
            <a:off x="248400" y="266976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0" name="CustomShape 4"/>
          <p:cNvSpPr/>
          <p:nvPr/>
        </p:nvSpPr>
        <p:spPr>
          <a:xfrm>
            <a:off x="248400" y="372492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1"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143884" y="2362320"/>
            <a:ext cx="1180931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hdel key, hlen key, hexists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hrandfield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31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14" name="Table 3"/>
          <p:cNvGraphicFramePr/>
          <p:nvPr/>
        </p:nvGraphicFramePr>
        <p:xfrm>
          <a:off x="208080" y="12348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hdel, hlen, hexists &amp; hrandfield</a:t>
            </a:r>
            <a:endParaRPr lang="en-IN" sz="4000" b="0" strike="noStrike" spc="-1" dirty="0">
              <a:latin typeface="Arial"/>
            </a:endParaRPr>
          </a:p>
        </p:txBody>
      </p:sp>
      <p:sp>
        <p:nvSpPr>
          <p:cNvPr id="316" name="CustomShape 2"/>
          <p:cNvSpPr/>
          <p:nvPr/>
        </p:nvSpPr>
        <p:spPr>
          <a:xfrm>
            <a:off x="248400" y="762120"/>
            <a:ext cx="11688840" cy="21222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HDEL</a:t>
            </a:r>
            <a:r>
              <a:rPr lang="en-US" sz="1800" b="0" strike="noStrike" spc="-1" dirty="0">
                <a:solidFill>
                  <a:srgbClr val="000000"/>
                </a:solidFill>
                <a:latin typeface="Arial"/>
                <a:ea typeface="DejaVu Sans"/>
              </a:rPr>
              <a:t> removes the specified fields from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HLEN</a:t>
            </a:r>
            <a:r>
              <a:rPr lang="en-US" sz="1800" b="0" strike="noStrike" spc="-1" dirty="0">
                <a:solidFill>
                  <a:srgbClr val="000000"/>
                </a:solidFill>
                <a:latin typeface="Arial"/>
                <a:ea typeface="DejaVu Sans"/>
              </a:rPr>
              <a:t> returns the number of fields contained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HEXISTS</a:t>
            </a:r>
            <a:r>
              <a:rPr lang="en-US" sz="1800" b="0" strike="noStrike" spc="-1" dirty="0">
                <a:solidFill>
                  <a:srgbClr val="000000"/>
                </a:solidFill>
                <a:latin typeface="Arial"/>
                <a:ea typeface="DejaVu Sans"/>
              </a:rPr>
              <a:t> returns if field is an existing field in the hash stored at key.</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the hash contains field.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hash does not contain field, or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HRANDFIELD</a:t>
            </a:r>
            <a:r>
              <a:rPr lang="en-US" sz="1800" b="0" strike="noStrike" spc="-1" dirty="0">
                <a:solidFill>
                  <a:srgbClr val="000000"/>
                </a:solidFill>
                <a:latin typeface="Arial"/>
                <a:ea typeface="DejaVu Sans"/>
              </a:rPr>
              <a:t> return a random field from the hash value stored at key.</a:t>
            </a:r>
            <a:endParaRPr lang="en-IN" sz="1800" b="0" strike="noStrike" spc="-1" dirty="0">
              <a:latin typeface="Arial"/>
            </a:endParaRPr>
          </a:p>
        </p:txBody>
      </p:sp>
      <p:sp>
        <p:nvSpPr>
          <p:cNvPr id="317" name="CustomShape 3"/>
          <p:cNvSpPr/>
          <p:nvPr/>
        </p:nvSpPr>
        <p:spPr>
          <a:xfrm>
            <a:off x="248400" y="3206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HRANDFIELD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[WITHVALUES]]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8" name="CustomShape 4"/>
          <p:cNvSpPr/>
          <p:nvPr/>
        </p:nvSpPr>
        <p:spPr>
          <a:xfrm>
            <a:off x="248400" y="4985240"/>
            <a:ext cx="1155492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9"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Sets</a:t>
            </a:r>
          </a:p>
        </p:txBody>
      </p:sp>
      <p:sp>
        <p:nvSpPr>
          <p:cNvPr id="321"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22"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Sets are an unordered collection of unique strings. Unique means sets does not allow repetition of data in a key.  The max number of members in a set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-1</a:t>
            </a:r>
            <a:endParaRPr lang="en-IN" sz="1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select database</a:t>
            </a:r>
          </a:p>
        </p:txBody>
      </p:sp>
      <p:sp>
        <p:nvSpPr>
          <p:cNvPr id="11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129547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sadd, smembers, sismember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scard</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2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325" name="CustomShape 3"/>
          <p:cNvSpPr/>
          <p:nvPr/>
        </p:nvSpPr>
        <p:spPr>
          <a:xfrm>
            <a:off x="246600" y="5082120"/>
            <a:ext cx="11629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0" strike="noStrike" spc="-1" dirty="0">
                <a:solidFill>
                  <a:srgbClr val="262626"/>
                </a:solidFill>
                <a:latin typeface="Arial"/>
                <a:ea typeface="Open Sans"/>
              </a:rPr>
              <a:t>When adding an item to a SET, Redis will return a </a:t>
            </a:r>
            <a:r>
              <a:rPr lang="en-IN" sz="1800" b="1" strike="noStrike" spc="-1" dirty="0">
                <a:solidFill>
                  <a:srgbClr val="262626"/>
                </a:solidFill>
                <a:latin typeface="Arial"/>
                <a:ea typeface="Open Sans"/>
              </a:rPr>
              <a:t>1</a:t>
            </a:r>
            <a:r>
              <a:rPr lang="en-IN" sz="1800" b="0" strike="noStrike" spc="-1" dirty="0">
                <a:solidFill>
                  <a:srgbClr val="262626"/>
                </a:solidFill>
                <a:latin typeface="Arial"/>
                <a:ea typeface="Open Sans"/>
              </a:rPr>
              <a:t> if the item is new to the set and </a:t>
            </a:r>
            <a:r>
              <a:rPr lang="en-IN" sz="1800" b="1" strike="noStrike" spc="-1" dirty="0">
                <a:solidFill>
                  <a:srgbClr val="262626"/>
                </a:solidFill>
                <a:latin typeface="Arial"/>
                <a:ea typeface="Open Sans"/>
              </a:rPr>
              <a:t>0</a:t>
            </a:r>
            <a:r>
              <a:rPr lang="en-IN" sz="1800" b="0" strike="noStrike" spc="-1" dirty="0">
                <a:solidFill>
                  <a:srgbClr val="262626"/>
                </a:solidFill>
                <a:latin typeface="Arial"/>
                <a:ea typeface="Open Sans"/>
              </a:rPr>
              <a:t> if it was already in the SET.</a:t>
            </a:r>
            <a:endParaRPr lang="en-IN" sz="1800" b="0" strike="noStrike" spc="-1" dirty="0">
              <a:latin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sadd, smembers, sismember &amp; scard</a:t>
            </a:r>
            <a:endParaRPr lang="en-IN" sz="4000" b="0" strike="noStrike" spc="-1" dirty="0">
              <a:latin typeface="Arial"/>
            </a:endParaRPr>
          </a:p>
        </p:txBody>
      </p:sp>
      <p:sp>
        <p:nvSpPr>
          <p:cNvPr id="327" name="CustomShape 2"/>
          <p:cNvSpPr/>
          <p:nvPr/>
        </p:nvSpPr>
        <p:spPr>
          <a:xfrm>
            <a:off x="248400" y="762120"/>
            <a:ext cx="1168884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SADD</a:t>
            </a:r>
            <a:r>
              <a:rPr lang="en-US" sz="1800" b="0" strike="noStrike" spc="-1" dirty="0">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SMEMBERS</a:t>
            </a:r>
            <a:r>
              <a:rPr lang="en-US" sz="1800" b="0" strike="noStrike" spc="-1" dirty="0">
                <a:solidFill>
                  <a:srgbClr val="000000"/>
                </a:solidFill>
                <a:latin typeface="Arial"/>
                <a:ea typeface="DejaVu Sans"/>
              </a:rPr>
              <a:t> returns all the members of the set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SISMEMBER</a:t>
            </a:r>
            <a:r>
              <a:rPr lang="en-US" sz="1800" b="0" strike="noStrike" spc="-1" dirty="0">
                <a:solidFill>
                  <a:srgbClr val="000000"/>
                </a:solidFill>
                <a:latin typeface="Arial"/>
                <a:ea typeface="DejaVu Sans"/>
              </a:rPr>
              <a:t> returns if member is a member of the set stored at key.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a member of the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the set, or if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SCARD</a:t>
            </a:r>
            <a:r>
              <a:rPr lang="en-US" sz="1800" b="0" strike="noStrike" spc="-1" dirty="0">
                <a:solidFill>
                  <a:srgbClr val="000000"/>
                </a:solidFill>
                <a:latin typeface="Arial"/>
                <a:ea typeface="DejaVu Sans"/>
              </a:rPr>
              <a:t> returns the set cardinality (number of elements) of the set stored in key or returns 0 if key does not exist.</a:t>
            </a:r>
            <a:endParaRPr lang="en-IN" sz="1800" b="0" strike="noStrike" spc="-1" dirty="0">
              <a:latin typeface="Arial"/>
            </a:endParaRPr>
          </a:p>
        </p:txBody>
      </p:sp>
      <p:sp>
        <p:nvSpPr>
          <p:cNvPr id="328" name="CustomShape 3"/>
          <p:cNvSpPr/>
          <p:nvPr/>
        </p:nvSpPr>
        <p:spPr>
          <a:xfrm>
            <a:off x="248400" y="3422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SMEMBERS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SISMEMBER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SCARD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29" name="CustomShape 4"/>
          <p:cNvSpPr/>
          <p:nvPr/>
        </p:nvSpPr>
        <p:spPr>
          <a:xfrm>
            <a:off x="3863752" y="4437112"/>
            <a:ext cx="8073488" cy="214704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point:1 101 102 103 104 105 106</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point:2 103 104 105 106 107 108</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smembers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sismembers point:1 103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scard point:1</a:t>
            </a:r>
            <a:endParaRPr lang="en-IN" sz="1800" b="0" strike="noStrike" spc="-1" dirty="0">
              <a:latin typeface="Arial"/>
            </a:endParaRPr>
          </a:p>
        </p:txBody>
      </p:sp>
      <p:sp>
        <p:nvSpPr>
          <p:cNvPr id="330"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sunion, sinter and sdiff</a:t>
            </a:r>
          </a:p>
        </p:txBody>
      </p:sp>
      <p:sp>
        <p:nvSpPr>
          <p:cNvPr id="3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sunion, ainter &amp; sdiff</a:t>
            </a:r>
            <a:endParaRPr lang="en-IN" sz="4000" b="0" strike="noStrike" spc="-1">
              <a:latin typeface="Arial"/>
            </a:endParaRPr>
          </a:p>
        </p:txBody>
      </p:sp>
      <p:sp>
        <p:nvSpPr>
          <p:cNvPr id="334"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a:t>
            </a:r>
            <a:r>
              <a:rPr lang="en-US" sz="1800" b="0" strike="noStrike" spc="-1" dirty="0">
                <a:solidFill>
                  <a:srgbClr val="000000"/>
                </a:solidFill>
                <a:latin typeface="Arial"/>
                <a:ea typeface="DejaVu Sans"/>
              </a:rPr>
              <a:t> returns the members of the set resulting from the union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a:t>
            </a:r>
            <a:r>
              <a:rPr lang="en-US" sz="1800" b="0" strike="noStrike" spc="-1" dirty="0">
                <a:solidFill>
                  <a:srgbClr val="000000"/>
                </a:solidFill>
                <a:latin typeface="Arial"/>
                <a:ea typeface="DejaVu Sans"/>
              </a:rPr>
              <a:t> returns the members of the set resulting from the intersection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a:t>
            </a:r>
            <a:r>
              <a:rPr lang="en-US" sz="1800" b="0" strike="noStrike" spc="-1" dirty="0">
                <a:solidFill>
                  <a:srgbClr val="000000"/>
                </a:solidFill>
                <a:latin typeface="Arial"/>
                <a:ea typeface="DejaVu Sans"/>
              </a:rPr>
              <a:t> returns the members of the set resulting from the difference between the first set and all the successive sets.</a:t>
            </a:r>
            <a:endParaRPr lang="en-IN" sz="1800" b="0" strike="noStrike" spc="-1" dirty="0">
              <a:latin typeface="Arial"/>
            </a:endParaRPr>
          </a:p>
        </p:txBody>
      </p:sp>
      <p:sp>
        <p:nvSpPr>
          <p:cNvPr id="335" name="CustomShape 3"/>
          <p:cNvSpPr/>
          <p:nvPr/>
        </p:nvSpPr>
        <p:spPr>
          <a:xfrm>
            <a:off x="248400" y="25491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36" name="CustomShape 4"/>
          <p:cNvSpPr/>
          <p:nvPr/>
        </p:nvSpPr>
        <p:spPr>
          <a:xfrm>
            <a:off x="248400" y="41040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37"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8" name="CustomShape 6"/>
          <p:cNvSpPr/>
          <p:nvPr/>
        </p:nvSpPr>
        <p:spPr>
          <a:xfrm>
            <a:off x="6095880" y="288288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128251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sunionstore, sinterstore and sdiffstore</a:t>
            </a:r>
          </a:p>
        </p:txBody>
      </p:sp>
      <p:sp>
        <p:nvSpPr>
          <p:cNvPr id="34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sunionstore, sinterstore &amp; sdiffstore</a:t>
            </a:r>
            <a:endParaRPr lang="en-IN" sz="4000" b="0" strike="noStrike" spc="-1" dirty="0">
              <a:latin typeface="Arial"/>
            </a:endParaRPr>
          </a:p>
        </p:txBody>
      </p:sp>
      <p:sp>
        <p:nvSpPr>
          <p:cNvPr id="342"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SUNIONSTORE</a:t>
            </a:r>
            <a:r>
              <a:rPr lang="en-US" sz="1800" b="0" strike="noStrike" spc="-1" dirty="0">
                <a:solidFill>
                  <a:srgbClr val="000000"/>
                </a:solidFill>
                <a:latin typeface="Arial"/>
                <a:ea typeface="DejaVu Sans"/>
              </a:rPr>
              <a:t> command is equal to SUNION,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SINTERSTORE</a:t>
            </a:r>
            <a:r>
              <a:rPr lang="en-US" sz="1800" b="0" strike="noStrike" spc="-1" dirty="0">
                <a:solidFill>
                  <a:srgbClr val="000000"/>
                </a:solidFill>
                <a:latin typeface="Arial"/>
                <a:ea typeface="DejaVu Sans"/>
              </a:rPr>
              <a:t> command is equal to SINTER,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SDIFFSTORE</a:t>
            </a:r>
            <a:r>
              <a:rPr lang="en-US" sz="1800" b="0" strike="noStrike" spc="-1" dirty="0">
                <a:solidFill>
                  <a:srgbClr val="000000"/>
                </a:solidFill>
                <a:latin typeface="Arial"/>
                <a:ea typeface="DejaVu Sans"/>
              </a:rPr>
              <a:t> command is equal to SDIFF, but instead of returning the resulting set, it is stored in destination. If destination already exists, it is overwritten.</a:t>
            </a:r>
            <a:endParaRPr lang="en-IN" sz="1800" b="0" strike="noStrike" spc="-1" dirty="0">
              <a:latin typeface="Arial"/>
            </a:endParaRPr>
          </a:p>
        </p:txBody>
      </p:sp>
      <p:sp>
        <p:nvSpPr>
          <p:cNvPr id="343" name="CustomShape 3"/>
          <p:cNvSpPr/>
          <p:nvPr/>
        </p:nvSpPr>
        <p:spPr>
          <a:xfrm>
            <a:off x="248400" y="3026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44" name="CustomShape 4"/>
          <p:cNvSpPr/>
          <p:nvPr/>
        </p:nvSpPr>
        <p:spPr>
          <a:xfrm>
            <a:off x="248400" y="4409176"/>
            <a:ext cx="11688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45"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6" name="CustomShape 6"/>
          <p:cNvSpPr/>
          <p:nvPr/>
        </p:nvSpPr>
        <p:spPr>
          <a:xfrm>
            <a:off x="6095880" y="299916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smove, srem &amp; srandmember</a:t>
            </a:r>
          </a:p>
        </p:txBody>
      </p:sp>
      <p:sp>
        <p:nvSpPr>
          <p:cNvPr id="3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49" name="Table 3"/>
          <p:cNvGraphicFramePr/>
          <p:nvPr/>
        </p:nvGraphicFramePr>
        <p:xfrm>
          <a:off x="208440" y="12384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smove, srem &amp; srandmember</a:t>
            </a:r>
            <a:endParaRPr lang="en-IN" sz="4000" b="0" strike="noStrike" spc="-1" dirty="0">
              <a:latin typeface="Arial"/>
            </a:endParaRPr>
          </a:p>
        </p:txBody>
      </p:sp>
      <p:sp>
        <p:nvSpPr>
          <p:cNvPr id="351"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SMOVE</a:t>
            </a:r>
            <a:r>
              <a:rPr lang="en-US" sz="1800" b="0" strike="noStrike" spc="-1" dirty="0">
                <a:solidFill>
                  <a:srgbClr val="000000"/>
                </a:solidFill>
                <a:latin typeface="Arial"/>
                <a:ea typeface="DejaVu Sans"/>
              </a:rPr>
              <a:t> moves member from the set at source to the set at destination.</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moved.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source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SREM</a:t>
            </a:r>
            <a:r>
              <a:rPr lang="en-US" sz="1800" b="0" strike="noStrike" spc="-1" dirty="0">
                <a:solidFill>
                  <a:srgbClr val="000000"/>
                </a:solidFill>
                <a:latin typeface="Arial"/>
                <a:ea typeface="DejaVu Sans"/>
              </a:rPr>
              <a:t> removes the specified members from the set stored at key. Specified members that are not a member of this set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SRANDMEMBER</a:t>
            </a:r>
            <a:r>
              <a:rPr lang="en-US" sz="1800" b="0" strike="noStrike" spc="-1" dirty="0">
                <a:solidFill>
                  <a:srgbClr val="000000"/>
                </a:solidFill>
                <a:latin typeface="Arial"/>
                <a:ea typeface="DejaVu Sans"/>
              </a:rPr>
              <a:t> returns a random element from the set value stored at key. If the provided count argument is positive, return an array of distinct elements.</a:t>
            </a:r>
            <a:endParaRPr lang="en-IN" sz="1800" b="0" strike="noStrike" spc="-1" dirty="0">
              <a:latin typeface="Arial"/>
            </a:endParaRPr>
          </a:p>
        </p:txBody>
      </p:sp>
      <p:sp>
        <p:nvSpPr>
          <p:cNvPr id="352" name="CustomShape 3"/>
          <p:cNvSpPr/>
          <p:nvPr/>
        </p:nvSpPr>
        <p:spPr>
          <a:xfrm>
            <a:off x="248400" y="33663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SMOVE source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53" name="CustomShape 4"/>
          <p:cNvSpPr/>
          <p:nvPr/>
        </p:nvSpPr>
        <p:spPr>
          <a:xfrm>
            <a:off x="248400" y="4647960"/>
            <a:ext cx="116888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smove point:3 point:1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srem point:3 1 2 3 4 5</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 2</a:t>
            </a:r>
            <a:endParaRPr lang="en-IN" sz="1800" b="0" strike="noStrike" spc="-1" dirty="0">
              <a:latin typeface="Arial"/>
            </a:endParaRPr>
          </a:p>
        </p:txBody>
      </p:sp>
      <p:sp>
        <p:nvSpPr>
          <p:cNvPr id="354"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Sorted Sets</a:t>
            </a:r>
          </a:p>
        </p:txBody>
      </p:sp>
      <p:sp>
        <p:nvSpPr>
          <p:cNvPr id="35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57"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lang="en-IN" sz="1800" b="0" strike="noStrike" spc="-1">
              <a:latin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zadd</a:t>
            </a:r>
          </a:p>
        </p:txBody>
      </p:sp>
      <p:sp>
        <p:nvSpPr>
          <p:cNvPr id="3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246600" y="762120"/>
            <a:ext cx="1168740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SELECT </a:t>
            </a:r>
            <a:r>
              <a:rPr lang="en-US" sz="1800" b="0" strike="noStrike" spc="-1" dirty="0">
                <a:solidFill>
                  <a:srgbClr val="000000"/>
                </a:solidFill>
                <a:latin typeface="Arial"/>
                <a:ea typeface="DejaVu Sans"/>
              </a:rPr>
              <a:t>selects the Redis logical database </a:t>
            </a:r>
            <a:r>
              <a:rPr lang="en-US" sz="1800" b="1" strike="noStrike" spc="-1" dirty="0">
                <a:solidFill>
                  <a:srgbClr val="000000"/>
                </a:solidFill>
                <a:latin typeface="Arial"/>
                <a:ea typeface="DejaVu Sans"/>
              </a:rPr>
              <a:t>[from 0-15]</a:t>
            </a:r>
            <a:r>
              <a:rPr lang="en-US" sz="1800" b="0" strike="noStrike" spc="-1" dirty="0">
                <a:solidFill>
                  <a:srgbClr val="000000"/>
                </a:solidFill>
                <a:latin typeface="Arial"/>
                <a:ea typeface="DejaVu Sans"/>
              </a:rPr>
              <a:t> having the specified zero-based numeric index. New connections always use the database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12" name="CustomShape 2"/>
          <p:cNvSpPr/>
          <p:nvPr/>
        </p:nvSpPr>
        <p:spPr>
          <a:xfrm>
            <a:off x="246600" y="3089520"/>
            <a:ext cx="9397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16  </a:t>
            </a:r>
            <a:r>
              <a:rPr lang="en-IN" sz="1600" b="0" strike="noStrike" spc="-1" dirty="0">
                <a:solidFill>
                  <a:srgbClr val="BBE33D"/>
                </a:solidFill>
                <a:latin typeface="Consolas"/>
                <a:ea typeface="SimSun"/>
              </a:rPr>
              <a:t>//(error) ERR DB index is out of range</a:t>
            </a:r>
            <a:endParaRPr lang="en-IN" sz="16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echo</a:t>
            </a:r>
            <a:r>
              <a:rPr lang="en-IN" sz="1800" b="0" strike="noStrike" spc="-1" dirty="0">
                <a:solidFill>
                  <a:srgbClr val="808080"/>
                </a:solidFill>
                <a:latin typeface="Consolas"/>
                <a:ea typeface="SimSun"/>
              </a:rPr>
              <a:t> </a:t>
            </a:r>
            <a:r>
              <a:rPr lang="en-IN" sz="1800" b="0" strike="noStrike" spc="-1" dirty="0">
                <a:solidFill>
                  <a:srgbClr val="FF5733"/>
                </a:solidFill>
                <a:latin typeface="Consolas"/>
                <a:ea typeface="SimSun"/>
              </a:rPr>
              <a:t>"Hello World!"</a:t>
            </a:r>
            <a:endParaRPr lang="en-IN" sz="1800" b="0" strike="noStrike" spc="-1" dirty="0">
              <a:latin typeface="Arial"/>
            </a:endParaRPr>
          </a:p>
        </p:txBody>
      </p:sp>
      <p:sp>
        <p:nvSpPr>
          <p:cNvPr id="113" name="CustomShape 3"/>
          <p:cNvSpPr/>
          <p:nvPr/>
        </p:nvSpPr>
        <p:spPr>
          <a:xfrm>
            <a:off x="246600" y="50284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000000"/>
                </a:solidFill>
                <a:latin typeface="Open Sans"/>
                <a:ea typeface="Open Sans"/>
              </a:rPr>
              <a:t>Different databases can have keys with the same name, and commands like </a:t>
            </a:r>
            <a:r>
              <a:rPr lang="en-IN" sz="1800" b="1" strike="noStrike" spc="-1" dirty="0">
                <a:solidFill>
                  <a:srgbClr val="000000"/>
                </a:solidFill>
                <a:latin typeface="Open Sans"/>
                <a:ea typeface="Open Sans"/>
              </a:rPr>
              <a:t>FLUSHDB</a:t>
            </a:r>
            <a:r>
              <a:rPr lang="en-IN" sz="1800" b="0" strike="noStrike" spc="-1" dirty="0">
                <a:solidFill>
                  <a:srgbClr val="000000"/>
                </a:solidFill>
                <a:latin typeface="Open Sans"/>
                <a:ea typeface="Open Sans"/>
              </a:rPr>
              <a:t>, </a:t>
            </a:r>
            <a:r>
              <a:rPr lang="en-IN" sz="1800" b="1" strike="noStrike" spc="-1" dirty="0">
                <a:solidFill>
                  <a:srgbClr val="000000"/>
                </a:solidFill>
                <a:latin typeface="Open Sans"/>
                <a:ea typeface="Open Sans"/>
              </a:rPr>
              <a:t>SWAPDB</a:t>
            </a:r>
            <a:r>
              <a:rPr lang="en-IN" sz="1800" b="0" strike="noStrike" spc="-1" dirty="0">
                <a:solidFill>
                  <a:srgbClr val="000000"/>
                </a:solidFill>
                <a:latin typeface="Open Sans"/>
                <a:ea typeface="Open Sans"/>
              </a:rPr>
              <a:t> or </a:t>
            </a:r>
            <a:r>
              <a:rPr lang="en-IN" sz="1800" b="1" strike="noStrike" spc="-1" dirty="0">
                <a:solidFill>
                  <a:srgbClr val="000000"/>
                </a:solidFill>
                <a:latin typeface="Open Sans"/>
                <a:ea typeface="Open Sans"/>
              </a:rPr>
              <a:t>RANDOMKEY</a:t>
            </a:r>
            <a:r>
              <a:rPr lang="en-IN" sz="1800" b="0" strike="noStrike" spc="-1" dirty="0">
                <a:solidFill>
                  <a:srgbClr val="000000"/>
                </a:solidFill>
                <a:latin typeface="Open Sans"/>
                <a:ea typeface="Open Sans"/>
              </a:rPr>
              <a:t> work on specific databases.</a:t>
            </a:r>
            <a:endParaRPr lang="en-IN" sz="1800" b="0" strike="noStrike" spc="-1" dirty="0">
              <a:latin typeface="Arial"/>
            </a:endParaRPr>
          </a:p>
        </p:txBody>
      </p:sp>
      <p:sp>
        <p:nvSpPr>
          <p:cNvPr id="114" name="CustomShape 4"/>
          <p:cNvSpPr/>
          <p:nvPr/>
        </p:nvSpPr>
        <p:spPr>
          <a:xfrm>
            <a:off x="246600" y="0"/>
            <a:ext cx="116874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select DB</a:t>
            </a:r>
            <a:endParaRPr lang="en-IN" sz="4000" b="0" strike="noStrike" spc="-1" dirty="0">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740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SELECT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ECHO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zadd</a:t>
            </a:r>
            <a:endParaRPr lang="en-IN" sz="4000" b="0" strike="noStrike" spc="-1">
              <a:latin typeface="Arial"/>
            </a:endParaRPr>
          </a:p>
        </p:txBody>
      </p:sp>
      <p:sp>
        <p:nvSpPr>
          <p:cNvPr id="361" name="CustomShape 2"/>
          <p:cNvSpPr/>
          <p:nvPr/>
        </p:nvSpPr>
        <p:spPr>
          <a:xfrm>
            <a:off x="248400" y="762120"/>
            <a:ext cx="1168884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ZADD</a:t>
            </a:r>
            <a:r>
              <a:rPr lang="en-US" sz="1800" b="0" strike="noStrike" spc="-1">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lang="en-US" sz="1800" b="1" strike="noStrike" spc="-1">
                <a:solidFill>
                  <a:srgbClr val="000000"/>
                </a:solidFill>
                <a:latin typeface="Arial"/>
                <a:ea typeface="DejaVu Sans"/>
              </a:rPr>
              <a:t>score values</a:t>
            </a:r>
            <a:r>
              <a:rPr lang="en-US" sz="1800" b="0" strike="noStrike" spc="-1">
                <a:solidFill>
                  <a:srgbClr val="000000"/>
                </a:solidFill>
                <a:latin typeface="Arial"/>
                <a:ea typeface="DejaVu Sans"/>
              </a:rPr>
              <a:t> should be the string representation of a double precision floating point number.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or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values are valid values as well.</a:t>
            </a:r>
            <a:endParaRPr lang="en-IN" sz="1800" b="0" strike="noStrike" spc="-1">
              <a:latin typeface="Arial"/>
            </a:endParaRPr>
          </a:p>
        </p:txBody>
      </p:sp>
      <p:sp>
        <p:nvSpPr>
          <p:cNvPr id="362" name="CustomShape 3"/>
          <p:cNvSpPr/>
          <p:nvPr/>
        </p:nvSpPr>
        <p:spPr>
          <a:xfrm>
            <a:off x="248400" y="2567160"/>
            <a:ext cx="116888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GT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INCR</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score member [score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63" name="CustomShape 4"/>
          <p:cNvSpPr/>
          <p:nvPr/>
        </p:nvSpPr>
        <p:spPr>
          <a:xfrm>
            <a:off x="248400" y="3101760"/>
            <a:ext cx="1180080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zero 5 apple 2 orange 1 grapes 4 mango 3 watermelon 1 red 2 blueberry 1 pink 3 kiwi 3 white 2 coconut 2 apple 1 mango 4 tomato 5 cherry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game:1 12 saleel 04 neel 28 deep 10 nitish 7 gau 5 ruhan 5 raj 10 kau 17 saleel 23 sangita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iplTeamRank 8 "Delhi Capitals" 7 "Chennai Super Kings" 7 "Royal Challengers Bangalore" 7 "Mumbai Indians" 7 "Rajasthan Royals" 8 "Punjab Kings" 7 "Kolkata Knight Riders" 7 "Sunrisers Hyderabad" 6 "Dummy Team" 6 "Dummy Team1" 6 "Dummy Team2"</a:t>
            </a:r>
            <a:endParaRPr lang="en-IN" sz="1800" b="0" strike="noStrike" spc="-1">
              <a:latin typeface="Arial"/>
            </a:endParaRPr>
          </a:p>
        </p:txBody>
      </p:sp>
      <p:sp>
        <p:nvSpPr>
          <p:cNvPr id="364"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zrange and zrevrange</a:t>
            </a:r>
          </a:p>
        </p:txBody>
      </p:sp>
      <p:sp>
        <p:nvSpPr>
          <p:cNvPr id="36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67" name="Table 3"/>
          <p:cNvGraphicFramePr/>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zrange</a:t>
            </a:r>
            <a:endParaRPr lang="en-IN" sz="4000" b="0" strike="noStrike" spc="-1">
              <a:latin typeface="Arial"/>
            </a:endParaRPr>
          </a:p>
        </p:txBody>
      </p:sp>
      <p:sp>
        <p:nvSpPr>
          <p:cNvPr id="369" name="CustomShape 2"/>
          <p:cNvSpPr/>
          <p:nvPr/>
        </p:nvSpPr>
        <p:spPr>
          <a:xfrm>
            <a:off x="248400" y="762120"/>
            <a:ext cx="989676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ZRANGE</a:t>
            </a:r>
            <a:r>
              <a:rPr lang="en-US" sz="1800" b="0" strike="noStrike" spc="-1">
                <a:solidFill>
                  <a:srgbClr val="000000"/>
                </a:solidFill>
                <a:latin typeface="Arial"/>
                <a:ea typeface="DejaVu Sans"/>
              </a:rPr>
              <a:t> returns the specified range of elements in the sorted set stored at &lt;key&gt;. By default, the command performs an index range query. The </a:t>
            </a:r>
            <a:r>
              <a:rPr lang="en-US" sz="1800" b="1" strike="noStrike" spc="-1">
                <a:solidFill>
                  <a:srgbClr val="000000"/>
                </a:solidFill>
                <a:latin typeface="Arial"/>
                <a:ea typeface="DejaVu Sans"/>
              </a:rPr>
              <a:t>&lt;min&gt; and &lt;max&gt;</a:t>
            </a:r>
            <a:r>
              <a:rPr lang="en-US" sz="1800" b="0" strike="noStrike" spc="-1">
                <a:solidFill>
                  <a:srgbClr val="000000"/>
                </a:solidFill>
                <a:latin typeface="Arial"/>
                <a:ea typeface="DejaVu Sans"/>
              </a:rPr>
              <a:t> </a:t>
            </a:r>
            <a:r>
              <a:rPr lang="en-US" sz="1800" b="1" strike="noStrike" spc="-1">
                <a:solidFill>
                  <a:srgbClr val="000000"/>
                </a:solidFill>
                <a:latin typeface="Arial"/>
                <a:ea typeface="DejaVu Sans"/>
              </a:rPr>
              <a:t>(both inclusive range)</a:t>
            </a:r>
            <a:r>
              <a:rPr lang="en-US" sz="1800" b="0" strike="noStrike" spc="-1">
                <a:solidFill>
                  <a:srgbClr val="000000"/>
                </a:solidFill>
                <a:latin typeface="Arial"/>
                <a:ea typeface="DejaVu Sans"/>
              </a:rPr>
              <a:t> arguments represent zero-based indexes, where 0 is the first element and so on. If </a:t>
            </a:r>
            <a:r>
              <a:rPr lang="en-US" sz="1800" b="1" strike="noStrike" spc="-1">
                <a:solidFill>
                  <a:srgbClr val="000000"/>
                </a:solidFill>
                <a:latin typeface="Arial"/>
                <a:ea typeface="DejaVu Sans"/>
              </a:rPr>
              <a:t>BYSCORE</a:t>
            </a:r>
            <a:r>
              <a:rPr lang="en-US" sz="1800" b="0" strike="noStrike" spc="-1">
                <a:solidFill>
                  <a:srgbClr val="000000"/>
                </a:solidFill>
                <a:latin typeface="Arial"/>
                <a:ea typeface="DejaVu Sans"/>
              </a:rPr>
              <a:t> option is provided, the command behaves like </a:t>
            </a:r>
            <a:r>
              <a:rPr lang="en-US" sz="1800" b="1" strike="noStrike" spc="-1">
                <a:solidFill>
                  <a:srgbClr val="000000"/>
                </a:solidFill>
                <a:latin typeface="Arial"/>
                <a:ea typeface="DejaVu Sans"/>
              </a:rPr>
              <a:t>ZRANGEBYSCORE</a:t>
            </a:r>
            <a:r>
              <a:rPr lang="en-US" sz="1800" b="0" strike="noStrike" spc="-1">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lang="en-US" sz="1800" b="1" strike="noStrike" spc="-1">
                <a:solidFill>
                  <a:srgbClr val="000000"/>
                </a:solidFill>
                <a:latin typeface="Arial"/>
                <a:ea typeface="DejaVu Sans"/>
              </a:rPr>
              <a:t>(exclusive)</a:t>
            </a:r>
            <a:r>
              <a:rPr lang="en-US" sz="1800" b="0" strike="noStrike" spc="-1">
                <a:solidFill>
                  <a:srgbClr val="000000"/>
                </a:solidFill>
                <a:latin typeface="Arial"/>
                <a:ea typeface="DejaVu Sans"/>
              </a:rPr>
              <a:t> by prefixing the score with the character </a:t>
            </a:r>
            <a:r>
              <a:rPr lang="en-US" sz="1800" b="1" strike="noStrike" spc="-1">
                <a:solidFill>
                  <a:srgbClr val="000000"/>
                </a:solidFill>
                <a:latin typeface="Arial"/>
                <a:ea typeface="DejaVu Sans"/>
              </a:rPr>
              <a:t>(</a:t>
            </a:r>
            <a:r>
              <a:rPr lang="en-US" sz="1800" b="0" strike="noStrike" spc="-1">
                <a:solidFill>
                  <a:srgbClr val="000000"/>
                </a:solidFill>
                <a:latin typeface="Arial"/>
                <a:ea typeface="DejaVu Sans"/>
              </a:rPr>
              <a:t>.</a:t>
            </a:r>
            <a:endParaRPr lang="en-IN" sz="1800" b="0" strike="noStrike" spc="-1">
              <a:latin typeface="Arial"/>
            </a:endParaRPr>
          </a:p>
        </p:txBody>
      </p:sp>
      <p:sp>
        <p:nvSpPr>
          <p:cNvPr id="370" name="CustomShape 3"/>
          <p:cNvSpPr/>
          <p:nvPr/>
        </p:nvSpPr>
        <p:spPr>
          <a:xfrm>
            <a:off x="248400" y="3062880"/>
            <a:ext cx="982476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BYSCORE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BYLEX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REV</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1" name="CustomShape 4"/>
          <p:cNvSpPr/>
          <p:nvPr/>
        </p:nvSpPr>
        <p:spPr>
          <a:xfrm>
            <a:off x="248400" y="386640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p:txBody>
      </p:sp>
      <p:sp>
        <p:nvSpPr>
          <p:cNvPr id="372"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73" name="CustomShape 6"/>
          <p:cNvSpPr/>
          <p:nvPr/>
        </p:nvSpPr>
        <p:spPr>
          <a:xfrm>
            <a:off x="10332000" y="682560"/>
            <a:ext cx="1889280" cy="570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BF360C"/>
                </a:solidFill>
                <a:latin typeface="Arial"/>
                <a:ea typeface="DejaVu Sans"/>
              </a:rPr>
              <a:t>  1) "neel"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2) "4"</a:t>
            </a:r>
            <a:endParaRPr lang="en-IN" sz="2200" b="0" strike="noStrike" spc="-1">
              <a:latin typeface="Arial"/>
            </a:endParaRPr>
          </a:p>
          <a:p>
            <a:pPr>
              <a:lnSpc>
                <a:spcPct val="100000"/>
              </a:lnSpc>
            </a:pPr>
            <a:r>
              <a:rPr lang="en-IN" sz="2200" b="0" strike="noStrike" spc="-1">
                <a:solidFill>
                  <a:srgbClr val="BF360C"/>
                </a:solidFill>
                <a:latin typeface="Arial"/>
                <a:ea typeface="DejaVu Sans"/>
              </a:rPr>
              <a:t>  3) "raj"</a:t>
            </a:r>
            <a:endParaRPr lang="en-IN" sz="2200" b="0" strike="noStrike" spc="-1">
              <a:latin typeface="Arial"/>
            </a:endParaRPr>
          </a:p>
          <a:p>
            <a:pPr>
              <a:lnSpc>
                <a:spcPct val="100000"/>
              </a:lnSpc>
            </a:pPr>
            <a:r>
              <a:rPr lang="en-IN" sz="2200" b="0" strike="noStrike" spc="-1">
                <a:solidFill>
                  <a:srgbClr val="BF360C"/>
                </a:solidFill>
                <a:latin typeface="Arial"/>
                <a:ea typeface="DejaVu Sans"/>
              </a:rPr>
              <a:t>  4)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5) "ruhan"</a:t>
            </a:r>
            <a:endParaRPr lang="en-IN" sz="2200" b="0" strike="noStrike" spc="-1">
              <a:latin typeface="Arial"/>
            </a:endParaRPr>
          </a:p>
          <a:p>
            <a:pPr>
              <a:lnSpc>
                <a:spcPct val="100000"/>
              </a:lnSpc>
            </a:pPr>
            <a:r>
              <a:rPr lang="en-IN" sz="2200" b="0" strike="noStrike" spc="-1">
                <a:solidFill>
                  <a:srgbClr val="BF360C"/>
                </a:solidFill>
                <a:latin typeface="Arial"/>
                <a:ea typeface="DejaVu Sans"/>
              </a:rPr>
              <a:t>  6)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7) "gau"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8) "7"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9) "kau"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10)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11) "nitish"</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12)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13)  "saleel"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14) "17"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15) "sangita"</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16) "23"</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17) "deep"</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18) "28"</a:t>
            </a:r>
            <a:endParaRPr lang="en-IN" sz="2200" b="0" strike="noStrike" spc="-1">
              <a:latin typeface="Arial"/>
            </a:endParaRPr>
          </a:p>
        </p:txBody>
      </p:sp>
      <p:sp>
        <p:nvSpPr>
          <p:cNvPr id="374" name="Line 7"/>
          <p:cNvSpPr/>
          <p:nvPr/>
        </p:nvSpPr>
        <p:spPr>
          <a:xfrm flipH="1">
            <a:off x="6458760" y="3960000"/>
            <a:ext cx="4017240" cy="597240"/>
          </a:xfrm>
          <a:prstGeom prst="line">
            <a:avLst/>
          </a:prstGeom>
          <a:ln w="50400">
            <a:solidFill>
              <a:srgbClr val="CDDC39"/>
            </a:solidFill>
            <a:round/>
            <a:headEnd type="triangle" w="med" len="med"/>
            <a:tailEnd type="diamond" w="med" len="med"/>
          </a:ln>
        </p:spPr>
        <p:style>
          <a:lnRef idx="0">
            <a:scrgbClr r="0" g="0" b="0"/>
          </a:lnRef>
          <a:fillRef idx="0">
            <a:scrgbClr r="0" g="0" b="0"/>
          </a:fillRef>
          <a:effectRef idx="0">
            <a:scrgbClr r="0" g="0" b="0"/>
          </a:effectRef>
          <a:fontRef idx="minor"/>
        </p:style>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zrevrange</a:t>
            </a:r>
            <a:endParaRPr lang="en-IN" sz="4000" b="0" strike="noStrike" spc="-1">
              <a:latin typeface="Arial"/>
            </a:endParaRPr>
          </a:p>
        </p:txBody>
      </p:sp>
      <p:sp>
        <p:nvSpPr>
          <p:cNvPr id="376"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REVRANGE</a:t>
            </a:r>
            <a:r>
              <a:rPr lang="en-US" sz="1800" b="0" strike="noStrike" spc="-1">
                <a:solidFill>
                  <a:srgbClr val="000000"/>
                </a:solidFill>
                <a:latin typeface="Arial"/>
                <a:ea typeface="DejaVu Sans"/>
              </a:rPr>
              <a:t> returns the specified range of elements in the sorted set stored at key. The elements are considered to be ordered from the highest to the lowest score. </a:t>
            </a:r>
            <a:endParaRPr lang="en-IN" sz="1800" b="0" strike="noStrike" spc="-1">
              <a:latin typeface="Arial"/>
            </a:endParaRPr>
          </a:p>
        </p:txBody>
      </p:sp>
      <p:sp>
        <p:nvSpPr>
          <p:cNvPr id="377" name="CustomShape 3"/>
          <p:cNvSpPr/>
          <p:nvPr/>
        </p:nvSpPr>
        <p:spPr>
          <a:xfrm>
            <a:off x="248400" y="1752840"/>
            <a:ext cx="98247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ZREVRANGE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8" name="CustomShape 4"/>
          <p:cNvSpPr/>
          <p:nvPr/>
        </p:nvSpPr>
        <p:spPr>
          <a:xfrm>
            <a:off x="248400" y="230976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 withscores</a:t>
            </a:r>
            <a:endParaRPr lang="en-IN" sz="1800" b="0" strike="noStrike" spc="-1">
              <a:latin typeface="Arial"/>
            </a:endParaRPr>
          </a:p>
        </p:txBody>
      </p:sp>
      <p:sp>
        <p:nvSpPr>
          <p:cNvPr id="379"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zrangebyscore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zrevrangebyscore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82" name="Table 3"/>
          <p:cNvGraphicFramePr/>
          <p:nvPr/>
        </p:nvGraphicFramePr>
        <p:xfrm>
          <a:off x="209520" y="12492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zrangebyscore &amp; zrevrangebyscore</a:t>
            </a:r>
            <a:endParaRPr lang="en-IN" sz="4000" b="0" strike="noStrike" spc="-1" dirty="0">
              <a:latin typeface="Arial"/>
            </a:endParaRPr>
          </a:p>
        </p:txBody>
      </p:sp>
      <p:sp>
        <p:nvSpPr>
          <p:cNvPr id="384" name="CustomShape 2"/>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ZRANGEBYSCORE</a:t>
            </a:r>
            <a:r>
              <a:rPr lang="en-US" sz="1800" b="0" strike="noStrike" spc="-1" dirty="0">
                <a:solidFill>
                  <a:srgbClr val="000000"/>
                </a:solidFill>
                <a:latin typeface="Arial"/>
                <a:ea typeface="DejaVu Sans"/>
              </a:rPr>
              <a:t> returns all the elements in the sorted set at key with a score between min and max </a:t>
            </a:r>
            <a:r>
              <a:rPr lang="en-US" sz="1800" b="1" strike="noStrike" spc="-1" dirty="0">
                <a:solidFill>
                  <a:srgbClr val="000000"/>
                </a:solidFill>
                <a:latin typeface="Arial"/>
                <a:ea typeface="DejaVu Sans"/>
              </a:rPr>
              <a:t>(including elements with score equal to min or max)</a:t>
            </a:r>
            <a:r>
              <a:rPr lang="en-US" sz="1800" b="0" strike="noStrike" spc="-1" dirty="0">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ZREVRANGEBYSCORE</a:t>
            </a:r>
            <a:r>
              <a:rPr lang="en-US" sz="1800" b="0" strike="noStrike" spc="-1" dirty="0">
                <a:solidFill>
                  <a:srgbClr val="000000"/>
                </a:solidFill>
                <a:latin typeface="Arial"/>
                <a:ea typeface="DejaVu Sans"/>
              </a:rPr>
              <a:t> returns all the elements in the sorted set at key with a score between max and min (including elements with score equal to max or min).</a:t>
            </a:r>
            <a:endParaRPr lang="en-IN" sz="1800" b="0" strike="noStrike" spc="-1" dirty="0">
              <a:latin typeface="Arial"/>
            </a:endParaRPr>
          </a:p>
        </p:txBody>
      </p:sp>
      <p:sp>
        <p:nvSpPr>
          <p:cNvPr id="385" name="CustomShape 3"/>
          <p:cNvSpPr/>
          <p:nvPr/>
        </p:nvSpPr>
        <p:spPr>
          <a:xfrm>
            <a:off x="248400" y="2911320"/>
            <a:ext cx="982476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max min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86" name="CustomShape 4"/>
          <p:cNvSpPr/>
          <p:nvPr/>
        </p:nvSpPr>
        <p:spPr>
          <a:xfrm>
            <a:off x="288000" y="375192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limit 1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p:txBody>
      </p:sp>
      <p:sp>
        <p:nvSpPr>
          <p:cNvPr id="387"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zrank, zrevrank and zscore</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 zmscore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8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zrank, zrevrank &amp; zscore, zmscore</a:t>
            </a:r>
            <a:endParaRPr lang="en-IN" sz="4000" b="0" strike="noStrike" spc="-1" dirty="0">
              <a:latin typeface="Arial"/>
            </a:endParaRPr>
          </a:p>
        </p:txBody>
      </p:sp>
      <p:sp>
        <p:nvSpPr>
          <p:cNvPr id="391" name="CustomShape 2"/>
          <p:cNvSpPr/>
          <p:nvPr/>
        </p:nvSpPr>
        <p:spPr>
          <a:xfrm>
            <a:off x="248400" y="762120"/>
            <a:ext cx="1169676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ZRANK</a:t>
            </a:r>
            <a:r>
              <a:rPr lang="en-US" sz="1800" b="0" strike="noStrike" spc="-1" dirty="0">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ZREVRANK</a:t>
            </a:r>
            <a:r>
              <a:rPr lang="en-US" sz="1800" b="0" strike="noStrike" spc="-1" dirty="0">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ZSCORE</a:t>
            </a:r>
            <a:r>
              <a:rPr lang="en-US" sz="1800" b="0" strike="noStrike" spc="-1" dirty="0">
                <a:solidFill>
                  <a:srgbClr val="000000"/>
                </a:solidFill>
                <a:latin typeface="Arial"/>
                <a:ea typeface="DejaVu Sans"/>
              </a:rPr>
              <a:t> returns the score of member in the sorted set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ZMSCORE</a:t>
            </a:r>
            <a:r>
              <a:rPr lang="en-US" sz="1800" b="0" strike="noStrike" spc="-1" dirty="0">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lang="en-IN" sz="1800" b="0" strike="noStrike" spc="-1" dirty="0">
              <a:latin typeface="Arial"/>
            </a:endParaRPr>
          </a:p>
        </p:txBody>
      </p:sp>
      <p:sp>
        <p:nvSpPr>
          <p:cNvPr id="392" name="CustomShape 3"/>
          <p:cNvSpPr/>
          <p:nvPr/>
        </p:nvSpPr>
        <p:spPr>
          <a:xfrm>
            <a:off x="248400" y="335016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US"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ZMSCORE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93" name="CustomShape 4"/>
          <p:cNvSpPr/>
          <p:nvPr/>
        </p:nvSpPr>
        <p:spPr>
          <a:xfrm>
            <a:off x="248400" y="5087160"/>
            <a:ext cx="1180080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zmscore game:1 saleel sharmin</a:t>
            </a:r>
            <a:endParaRPr lang="en-IN" sz="1800" b="0" strike="noStrike" spc="-1" dirty="0">
              <a:latin typeface="Arial"/>
            </a:endParaRPr>
          </a:p>
        </p:txBody>
      </p:sp>
      <p:sp>
        <p:nvSpPr>
          <p:cNvPr id="39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zcount, zrem, zrandmember</a:t>
            </a:r>
          </a:p>
        </p:txBody>
      </p:sp>
      <p:sp>
        <p:nvSpPr>
          <p:cNvPr id="39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zcount, zrem, zrandmember</a:t>
            </a:r>
            <a:endParaRPr lang="en-IN" sz="4000" b="0" strike="noStrike" spc="-1" dirty="0">
              <a:latin typeface="Arial"/>
            </a:endParaRPr>
          </a:p>
        </p:txBody>
      </p:sp>
      <p:sp>
        <p:nvSpPr>
          <p:cNvPr id="398"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399" name="CustomShape 3"/>
          <p:cNvSpPr/>
          <p:nvPr/>
        </p:nvSpPr>
        <p:spPr>
          <a:xfrm>
            <a:off x="248400" y="2896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ZCOUNT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0" name="CustomShape 4"/>
          <p:cNvSpPr/>
          <p:nvPr/>
        </p:nvSpPr>
        <p:spPr>
          <a:xfrm>
            <a:off x="248400" y="4193640"/>
            <a:ext cx="1180080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zrem iplTeamRank "Dummy Team" "Dummy Team1" "Dummy Team2"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 3</a:t>
            </a:r>
            <a:endParaRPr lang="en-IN" sz="1800" b="0" strike="noStrike" spc="-1" dirty="0">
              <a:latin typeface="Arial"/>
            </a:endParaRPr>
          </a:p>
        </p:txBody>
      </p:sp>
      <p:sp>
        <p:nvSpPr>
          <p:cNvPr id="401"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strings</a:t>
            </a: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zunion, zinter and zdiff</a:t>
            </a:r>
          </a:p>
        </p:txBody>
      </p:sp>
      <p:sp>
        <p:nvSpPr>
          <p:cNvPr id="40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zunion, zinter, zdiff</a:t>
            </a:r>
            <a:endParaRPr lang="en-IN" sz="4000" b="0" strike="noStrike" spc="-1">
              <a:latin typeface="Arial"/>
            </a:endParaRPr>
          </a:p>
        </p:txBody>
      </p:sp>
      <p:sp>
        <p:nvSpPr>
          <p:cNvPr id="405"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406" name="CustomShape 3"/>
          <p:cNvSpPr/>
          <p:nvPr/>
        </p:nvSpPr>
        <p:spPr>
          <a:xfrm>
            <a:off x="248400" y="40489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ZUNION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weight [weight ...]]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ZINTER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ZDIFF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7"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flushdb and flushall</a:t>
            </a:r>
          </a:p>
        </p:txBody>
      </p:sp>
      <p:sp>
        <p:nvSpPr>
          <p:cNvPr id="40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flushdb &amp; flushall</a:t>
            </a:r>
            <a:endParaRPr lang="en-IN" sz="4000" b="0" strike="noStrike" spc="-1">
              <a:latin typeface="Arial"/>
            </a:endParaRPr>
          </a:p>
        </p:txBody>
      </p:sp>
      <p:sp>
        <p:nvSpPr>
          <p:cNvPr id="411" name="CustomShape 2"/>
          <p:cNvSpPr/>
          <p:nvPr/>
        </p:nvSpPr>
        <p:spPr>
          <a:xfrm>
            <a:off x="248400" y="4948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FLUSHDB [ASYNC|SYNC]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FLUSHALL [ASYNC|SYNC]</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12" name="CustomShape 3"/>
          <p:cNvSpPr/>
          <p:nvPr/>
        </p:nvSpPr>
        <p:spPr>
          <a:xfrm>
            <a:off x="248400" y="577764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flushdb</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flushall</a:t>
            </a:r>
            <a:endParaRPr lang="en-IN" sz="1800" b="0" strike="noStrike" spc="-1" dirty="0">
              <a:latin typeface="Arial"/>
            </a:endParaRPr>
          </a:p>
        </p:txBody>
      </p:sp>
      <p:sp>
        <p:nvSpPr>
          <p:cNvPr id="413" name="Line 4"/>
          <p:cNvSpPr/>
          <p:nvPr/>
        </p:nvSpPr>
        <p:spPr>
          <a:xfrm>
            <a:off x="0" y="476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14" name="CustomShape 5"/>
          <p:cNvSpPr/>
          <p:nvPr/>
        </p:nvSpPr>
        <p:spPr>
          <a:xfrm>
            <a:off x="248400" y="762120"/>
            <a:ext cx="11696760" cy="377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FLUSHDB</a:t>
            </a:r>
            <a:r>
              <a:rPr lang="en-US" sz="1800" b="0" strike="noStrike" spc="-1" dirty="0">
                <a:solidFill>
                  <a:srgbClr val="000000"/>
                </a:solidFill>
                <a:latin typeface="Arial"/>
                <a:ea typeface="DejaVu Sans"/>
              </a:rPr>
              <a:t> delete all the keys of the currently selected DB. Default,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will synchronously flush all keys from the database.</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FLUSHALL</a:t>
            </a:r>
            <a:r>
              <a:rPr lang="en-US" sz="1800" b="0" strike="noStrike" spc="-1" dirty="0">
                <a:solidFill>
                  <a:srgbClr val="000000"/>
                </a:solidFill>
                <a:latin typeface="Arial"/>
                <a:ea typeface="DejaVu Sans"/>
              </a:rPr>
              <a:t> delete all the keys of the existing DB not just the currently selected one. By default,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will synchronously flush all the databases.</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EVAL script</a:t>
            </a:r>
          </a:p>
        </p:txBody>
      </p:sp>
      <p:sp>
        <p:nvSpPr>
          <p:cNvPr id="41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Lua scripting</a:t>
            </a:r>
            <a:endParaRPr lang="en-IN" sz="2000" b="0" strike="noStrike" spc="-1">
              <a:latin typeface="Arial"/>
            </a:endParaRPr>
          </a:p>
        </p:txBody>
      </p:sp>
      <p:sp>
        <p:nvSpPr>
          <p:cNvPr id="417" name="CustomShape 3"/>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0" y="7272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19" name="CustomShape 2"/>
          <p:cNvSpPr/>
          <p:nvPr/>
        </p:nvSpPr>
        <p:spPr>
          <a:xfrm>
            <a:off x="288000" y="2061720"/>
            <a:ext cx="11651040" cy="404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2000" b="1" strike="noStrike" spc="-1" dirty="0">
                <a:solidFill>
                  <a:srgbClr val="000000"/>
                </a:solidFill>
                <a:latin typeface="Arial"/>
                <a:ea typeface="DejaVu Sans"/>
              </a:rPr>
              <a:t>EVAL</a:t>
            </a:r>
            <a:r>
              <a:rPr lang="en-IN" sz="2000" b="0" strike="noStrike" spc="-1" dirty="0">
                <a:solidFill>
                  <a:srgbClr val="000000"/>
                </a:solidFill>
                <a:latin typeface="Arial"/>
                <a:ea typeface="DejaVu Sans"/>
              </a:rPr>
              <a:t> is used to evaluate scripts using the Lua interpreter built into Redis starting from version 2.6.0.</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first argument of EVAL</a:t>
            </a:r>
            <a:r>
              <a:rPr lang="en-IN" sz="2000" b="0" strike="noStrike" spc="-1" dirty="0">
                <a:solidFill>
                  <a:srgbClr val="000000"/>
                </a:solidFill>
                <a:latin typeface="Arial"/>
                <a:ea typeface="DejaVu Sans"/>
              </a:rPr>
              <a:t> is a Lua 5.1 script. The script does not need to define a Lua function. It is just a Lua program that will run in the context of the Redis server.</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second argument of EVAL</a:t>
            </a:r>
            <a:r>
              <a:rPr lang="en-IN" sz="2000" b="0" strike="noStrike" spc="-1" dirty="0">
                <a:solidFill>
                  <a:srgbClr val="000000"/>
                </a:solidFill>
                <a:latin typeface="Arial"/>
                <a:ea typeface="DejaVu Sans"/>
              </a:rPr>
              <a:t> is the number of arguments that follows the script (starting from the third argument) that represent Redis key names. The arguments can be accessed by Lua using the </a:t>
            </a:r>
            <a:r>
              <a:rPr lang="en-IN" sz="2000" b="1" strike="noStrike" spc="-1" dirty="0">
                <a:solidFill>
                  <a:srgbClr val="000000"/>
                </a:solidFill>
                <a:latin typeface="Arial"/>
                <a:ea typeface="DejaVu Sans"/>
              </a:rPr>
              <a:t>KEYS global variable</a:t>
            </a:r>
            <a:r>
              <a:rPr lang="en-IN" sz="2000" b="0" strike="noStrike" spc="-1" dirty="0">
                <a:solidFill>
                  <a:srgbClr val="000000"/>
                </a:solidFill>
                <a:latin typeface="Arial"/>
                <a:ea typeface="DejaVu Sans"/>
              </a:rPr>
              <a:t> in the form of a one-based array (so </a:t>
            </a:r>
            <a:r>
              <a:rPr lang="en-IN" sz="2000" b="1" strike="noStrike" spc="-1" dirty="0">
                <a:solidFill>
                  <a:srgbClr val="000000"/>
                </a:solidFill>
                <a:latin typeface="Arial"/>
                <a:ea typeface="DejaVu Sans"/>
              </a:rPr>
              <a:t>KEYS[1], KEYS[2], ...</a:t>
            </a:r>
            <a:r>
              <a:rPr lang="en-IN" sz="2000" b="0" strike="noStrike" spc="-1" dirty="0">
                <a:solidFill>
                  <a:srgbClr val="000000"/>
                </a:solidFill>
                <a:latin typeface="Arial"/>
                <a:ea typeface="DejaVu Sans"/>
              </a:rPr>
              <a:t>).</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r>
              <a:rPr lang="en-IN" sz="2000" b="0" strike="noStrike" spc="-1" dirty="0">
                <a:solidFill>
                  <a:srgbClr val="000000"/>
                </a:solidFill>
                <a:latin typeface="Arial"/>
                <a:ea typeface="DejaVu Sans"/>
              </a:rPr>
              <a:t>All the additional arguments should not represent key names and can be accessed by Lua using the </a:t>
            </a:r>
            <a:r>
              <a:rPr lang="en-IN" sz="2000" b="1" strike="noStrike" spc="-1" dirty="0">
                <a:solidFill>
                  <a:srgbClr val="000000"/>
                </a:solidFill>
                <a:latin typeface="Arial"/>
                <a:ea typeface="DejaVu Sans"/>
              </a:rPr>
              <a:t>ARGV global variable</a:t>
            </a:r>
            <a:r>
              <a:rPr lang="en-IN" sz="2000" b="0" strike="noStrike" spc="-1" dirty="0">
                <a:solidFill>
                  <a:srgbClr val="000000"/>
                </a:solidFill>
                <a:latin typeface="Arial"/>
                <a:ea typeface="DejaVu Sans"/>
              </a:rPr>
              <a:t>, very similarly to what happens with keys (so </a:t>
            </a:r>
            <a:r>
              <a:rPr lang="en-IN" sz="2000" b="1" strike="noStrike" spc="-1" dirty="0">
                <a:solidFill>
                  <a:srgbClr val="000000"/>
                </a:solidFill>
                <a:latin typeface="Arial"/>
                <a:ea typeface="DejaVu Sans"/>
              </a:rPr>
              <a:t>ARGV[1], ARGV[2], ...</a:t>
            </a:r>
            <a:r>
              <a:rPr lang="en-IN" sz="2000" b="0" strike="noStrike" spc="-1" dirty="0">
                <a:solidFill>
                  <a:srgbClr val="000000"/>
                </a:solidFill>
                <a:latin typeface="Arial"/>
                <a:ea typeface="DejaVu Sans"/>
              </a:rPr>
              <a:t>).</a:t>
            </a:r>
            <a:endParaRPr lang="en-IN" sz="2000" b="0" strike="noStrike" spc="-1" dirty="0">
              <a:latin typeface="Arial"/>
            </a:endParaRPr>
          </a:p>
        </p:txBody>
      </p:sp>
      <p:sp>
        <p:nvSpPr>
          <p:cNvPr id="420" name="CustomShape 3"/>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Introduction to EVAL</a:t>
            </a:r>
            <a:endParaRPr lang="en-IN" sz="4000" b="0" strike="noStrike" spc="-1">
              <a:latin typeface="Arial"/>
            </a:endParaRPr>
          </a:p>
        </p:txBody>
      </p:sp>
      <p:sp>
        <p:nvSpPr>
          <p:cNvPr id="421" name="CustomShape 4"/>
          <p:cNvSpPr/>
          <p:nvPr/>
        </p:nvSpPr>
        <p:spPr>
          <a:xfrm>
            <a:off x="576000" y="150408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2" name="CustomShape 5"/>
          <p:cNvSpPr/>
          <p:nvPr/>
        </p:nvSpPr>
        <p:spPr>
          <a:xfrm>
            <a:off x="288000" y="5543280"/>
            <a:ext cx="10823040" cy="99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1" strike="noStrike" spc="-1" dirty="0">
                <a:solidFill>
                  <a:srgbClr val="000000"/>
                </a:solidFill>
                <a:latin typeface="Arial"/>
                <a:ea typeface="Open Sans"/>
              </a:rPr>
              <a:t>KEYS[1], KEYS[2], . . .  </a:t>
            </a:r>
            <a:r>
              <a:rPr lang="en-IN" sz="1800" b="0" strike="noStrike" spc="-1" dirty="0">
                <a:solidFill>
                  <a:srgbClr val="000000"/>
                </a:solidFill>
                <a:latin typeface="Arial"/>
                <a:ea typeface="Open Sans"/>
              </a:rPr>
              <a:t>and</a:t>
            </a:r>
            <a:r>
              <a:rPr lang="en-IN" sz="1800" b="1" strike="noStrike" spc="-1" dirty="0">
                <a:solidFill>
                  <a:srgbClr val="000000"/>
                </a:solidFill>
                <a:latin typeface="Arial"/>
                <a:ea typeface="Open Sans"/>
              </a:rPr>
              <a:t> ARGV[1], ARGV[2]</a:t>
            </a:r>
            <a:r>
              <a:rPr lang="en-IN" sz="1800" b="0" strike="noStrike" spc="-1" dirty="0">
                <a:solidFill>
                  <a:srgbClr val="000000"/>
                </a:solidFill>
                <a:latin typeface="Arial"/>
                <a:ea typeface="Open Sans"/>
              </a:rPr>
              <a:t>.</a:t>
            </a:r>
            <a:r>
              <a:rPr lang="en-IN" sz="1800" b="1" strike="noStrike" spc="-1" dirty="0">
                <a:solidFill>
                  <a:srgbClr val="000000"/>
                </a:solidFill>
                <a:latin typeface="Arial"/>
                <a:ea typeface="Open Sans"/>
              </a:rPr>
              <a:t>, . . . </a:t>
            </a:r>
            <a:r>
              <a:rPr lang="en-IN" sz="1800" b="0" strike="noStrike" spc="-1" dirty="0">
                <a:solidFill>
                  <a:srgbClr val="000000"/>
                </a:solidFill>
                <a:latin typeface="Arial"/>
                <a:ea typeface="Open Sans"/>
              </a:rPr>
              <a:t>must be in upper case.</a:t>
            </a:r>
            <a:endParaRPr lang="en-IN" sz="1800" b="0" strike="noStrike" spc="-1" dirty="0">
              <a:latin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4"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5" name="CustomShape 3"/>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strike="noStrike" spc="-1" dirty="0">
                <a:solidFill>
                  <a:srgbClr val="FF1744"/>
                </a:solidFill>
                <a:latin typeface="Arial" panose="020B0604020202020204" pitchFamily="34" charset="0"/>
                <a:ea typeface="DejaVu Sans"/>
                <a:cs typeface="Arial" panose="020B0604020202020204" pitchFamily="34" charset="0"/>
              </a:rPr>
              <a:t>e.g.</a:t>
            </a:r>
            <a:endParaRPr lang="en-IN" sz="2200" strike="noStrike" spc="-1" dirty="0">
              <a:latin typeface="Arial" panose="020B0604020202020204" pitchFamily="34" charset="0"/>
              <a:cs typeface="Arial" panose="020B0604020202020204" pitchFamily="34" charset="0"/>
            </a:endParaRPr>
          </a:p>
        </p:txBody>
      </p:sp>
      <p:sp>
        <p:nvSpPr>
          <p:cNvPr id="426" name="CustomShape 4"/>
          <p:cNvSpPr/>
          <p:nvPr/>
        </p:nvSpPr>
        <p:spPr>
          <a:xfrm>
            <a:off x="216000" y="2253600"/>
            <a:ext cx="11752920" cy="379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'Hello World!'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"local x = 'Hello World!'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redis.call('echo', 'Hello')"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ARGV[1] + ARGV[2] + ARGV[3]" 0 3 3 4</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redis.call('keys',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('keys','*')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a:t>
            </a:r>
            <a:r>
              <a:rPr lang="en-IN" sz="1800" b="0" strike="noStrike" spc="-1" dirty="0" err="1">
                <a:solidFill>
                  <a:srgbClr val="FF5733"/>
                </a:solidFill>
                <a:latin typeface="Consolas"/>
                <a:ea typeface="SimSun"/>
              </a:rPr>
              <a:t>mget</a:t>
            </a:r>
            <a:r>
              <a:rPr lang="en-IN" sz="1800" b="0" strike="noStrike" spc="-1" dirty="0">
                <a:solidFill>
                  <a:srgbClr val="FF5733"/>
                </a:solidFill>
                <a:latin typeface="Consolas"/>
                <a:ea typeface="SimSun"/>
              </a:rPr>
              <a:t>', KEYS[1],KEYS[2],KEYS[3]) return x" 3 a b c</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redis.call('mget', KEYS[1],KEYS[2],KEYS[3])" 3 a b c</a:t>
            </a:r>
            <a:endParaRPr lang="en-IN" sz="1800" b="0" strike="noStrike" spc="-1" dirty="0">
              <a:latin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8"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9" name="CustomShape 3"/>
          <p:cNvSpPr/>
          <p:nvPr/>
        </p:nvSpPr>
        <p:spPr>
          <a:xfrm>
            <a:off x="216000" y="2253600"/>
            <a:ext cx="1173852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redis.call('zrank', 'game:1', ARGV[1])" 0 saleel</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p:txBody>
      </p:sp>
      <p:sp>
        <p:nvSpPr>
          <p:cNvPr id="430" name="CustomShape 4"/>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pub/sub</a:t>
            </a:r>
          </a:p>
        </p:txBody>
      </p:sp>
      <p:sp>
        <p:nvSpPr>
          <p:cNvPr id="4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subscribe, publish</a:t>
            </a:r>
            <a:endParaRPr lang="en-IN" sz="4000" b="0" strike="noStrike" spc="-1">
              <a:latin typeface="Arial"/>
            </a:endParaRPr>
          </a:p>
        </p:txBody>
      </p:sp>
      <p:sp>
        <p:nvSpPr>
          <p:cNvPr id="434"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SUBSCRIBE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PUBLISH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UNSUBSCRIBE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35" name="CustomShape 3"/>
          <p:cNvSpPr/>
          <p:nvPr/>
        </p:nvSpPr>
        <p:spPr>
          <a:xfrm>
            <a:off x="248400" y="4517640"/>
            <a:ext cx="1194228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vi mseb </a:t>
            </a:r>
            <a:r>
              <a:rPr lang="en-IN" sz="1800" b="0" strike="noStrike" spc="-1">
                <a:solidFill>
                  <a:srgbClr val="76FF03"/>
                </a:solidFill>
                <a:latin typeface="Consolas"/>
                <a:ea typeface="SimSun"/>
              </a:rPr>
              <a:t># Client:1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mseb    </a:t>
            </a:r>
            <a:r>
              <a:rPr lang="en-IN" sz="1800" b="0" strike="noStrike" spc="-1">
                <a:solidFill>
                  <a:srgbClr val="76FF03"/>
                </a:solidFill>
                <a:latin typeface="Consolas"/>
                <a:ea typeface="SimSun"/>
              </a:rPr>
              <a:t># Client:2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bsnl "Your BSNL bill is generated and is due on 06-07-2021"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vi "Your VI bill is generated and is due on 06-07-2021"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unsubscribe OR unsubscribe vi mseb</a:t>
            </a:r>
            <a:endParaRPr lang="en-IN" sz="1800" b="0" strike="noStrike" spc="-1">
              <a:latin typeface="Arial"/>
            </a:endParaRPr>
          </a:p>
        </p:txBody>
      </p:sp>
      <p:sp>
        <p:nvSpPr>
          <p:cNvPr id="436"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37"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SUBSCRIBE</a:t>
            </a:r>
            <a:r>
              <a:rPr lang="en-US" sz="1800" b="0" strike="noStrike" spc="-1" dirty="0">
                <a:solidFill>
                  <a:srgbClr val="000000"/>
                </a:solidFill>
                <a:latin typeface="Arial"/>
                <a:ea typeface="DejaVu Sans"/>
              </a:rPr>
              <a:t> subscribes the client to the specified channels. Once the client enters the subscribed state it is not supposed to issue any other commands.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PUBLISH</a:t>
            </a:r>
            <a:r>
              <a:rPr lang="en-US" sz="1800" b="0" strike="noStrike" spc="-1" dirty="0">
                <a:solidFill>
                  <a:srgbClr val="000000"/>
                </a:solidFill>
                <a:latin typeface="Arial"/>
                <a:ea typeface="DejaVu Sans"/>
              </a:rPr>
              <a:t> posts a message to the given channel.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UNSUBSCRIBE</a:t>
            </a:r>
            <a:r>
              <a:rPr lang="en-US" sz="1800" b="0" strike="noStrike" spc="-1" dirty="0">
                <a:solidFill>
                  <a:srgbClr val="000000"/>
                </a:solidFill>
                <a:latin typeface="Arial"/>
                <a:ea typeface="DejaVu Sans"/>
              </a:rPr>
              <a:t> unsubscribes the client from the given channels, or from all of them if none is given. When no channels are specified, the client is unsubscribed from all the previously subscribed channels.</a:t>
            </a:r>
            <a:endParaRPr lang="en-IN" sz="18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 key</a:t>
            </a:r>
          </a:p>
        </p:txBody>
      </p:sp>
      <p:sp>
        <p:nvSpPr>
          <p:cNvPr id="12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geo</a:t>
            </a:r>
          </a:p>
        </p:txBody>
      </p:sp>
      <p:sp>
        <p:nvSpPr>
          <p:cNvPr id="43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geoadd and geohash</a:t>
            </a:r>
          </a:p>
        </p:txBody>
      </p:sp>
      <p:sp>
        <p:nvSpPr>
          <p:cNvPr id="44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geoadd &amp; </a:t>
            </a:r>
            <a:r>
              <a:rPr lang="en-IN" sz="4000" b="0" strike="noStrike" spc="-1" dirty="0" err="1">
                <a:solidFill>
                  <a:srgbClr val="F7C120"/>
                </a:solidFill>
                <a:latin typeface="Open Sans"/>
                <a:ea typeface="DejaVu Sans"/>
              </a:rPr>
              <a:t>goehash</a:t>
            </a:r>
            <a:endParaRPr lang="en-IN" sz="4000" b="0" strike="noStrike" spc="-1" dirty="0">
              <a:latin typeface="Arial"/>
            </a:endParaRPr>
          </a:p>
        </p:txBody>
      </p:sp>
      <p:sp>
        <p:nvSpPr>
          <p:cNvPr id="443" name="CustomShape 2"/>
          <p:cNvSpPr/>
          <p:nvPr/>
        </p:nvSpPr>
        <p:spPr>
          <a:xfrm>
            <a:off x="248400" y="3112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GEOADD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GEOHASH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44" name="CustomShape 3"/>
          <p:cNvSpPr/>
          <p:nvPr/>
        </p:nvSpPr>
        <p:spPr>
          <a:xfrm>
            <a:off x="248400" y="4373640"/>
            <a:ext cx="1180080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geoadd maps 76.680000 12.120000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74.629997 24.879999 </a:t>
            </a:r>
            <a:r>
              <a:rPr lang="en-IN" sz="1800" b="0" strike="noStrike" spc="-1" dirty="0" err="1">
                <a:solidFill>
                  <a:srgbClr val="FF5733"/>
                </a:solidFill>
                <a:latin typeface="Consolas"/>
                <a:ea typeface="SimSun"/>
              </a:rPr>
              <a:t>chittorgarh</a:t>
            </a:r>
            <a:r>
              <a:rPr lang="en-IN" sz="1800" b="0" strike="noStrike" spc="-1" dirty="0">
                <a:solidFill>
                  <a:srgbClr val="FF5733"/>
                </a:solidFill>
                <a:latin typeface="Consolas"/>
                <a:ea typeface="SimSun"/>
              </a:rPr>
              <a:t> 73.856255 18.516726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73.192635 22.310696 </a:t>
            </a:r>
            <a:r>
              <a:rPr lang="en-IN" sz="1800" b="0" strike="noStrike" spc="-1" dirty="0" err="1">
                <a:solidFill>
                  <a:srgbClr val="FF5733"/>
                </a:solidFill>
                <a:latin typeface="Consolas"/>
                <a:ea typeface="SimSun"/>
              </a:rPr>
              <a:t>baroda</a:t>
            </a:r>
            <a:r>
              <a:rPr lang="en-IN" sz="1800" b="0" strike="noStrike" spc="-1" dirty="0">
                <a:solidFill>
                  <a:srgbClr val="FF5733"/>
                </a:solidFill>
                <a:latin typeface="Consolas"/>
                <a:ea typeface="SimSun"/>
              </a:rPr>
              <a:t> 72.831062 21.170240 </a:t>
            </a:r>
            <a:r>
              <a:rPr lang="en-IN" sz="1800" b="0" strike="noStrike" spc="-1" dirty="0" err="1">
                <a:solidFill>
                  <a:srgbClr val="FF5733"/>
                </a:solidFill>
                <a:latin typeface="Consolas"/>
                <a:ea typeface="SimSun"/>
              </a:rPr>
              <a:t>surat</a:t>
            </a:r>
            <a:r>
              <a:rPr lang="en-IN" sz="1800" b="0" strike="noStrike" spc="-1" dirty="0">
                <a:solidFill>
                  <a:srgbClr val="FF5733"/>
                </a:solidFill>
                <a:latin typeface="Consolas"/>
                <a:ea typeface="SimSun"/>
              </a:rPr>
              <a:t> 72.998199 21.705723 </a:t>
            </a:r>
            <a:r>
              <a:rPr lang="en-IN" sz="1800" b="0" strike="noStrike" spc="-1" dirty="0" err="1">
                <a:solidFill>
                  <a:srgbClr val="FF5733"/>
                </a:solidFill>
                <a:latin typeface="Consolas"/>
                <a:ea typeface="SimSun"/>
              </a:rPr>
              <a:t>bharuch</a:t>
            </a:r>
            <a:r>
              <a:rPr lang="en-IN" sz="1800" b="0" strike="noStrike" spc="-1" dirty="0">
                <a:solidFill>
                  <a:srgbClr val="FF5733"/>
                </a:solidFill>
                <a:latin typeface="Consolas"/>
                <a:ea typeface="SimSun"/>
              </a:rPr>
              <a:t> 72.948936 22.554029 </a:t>
            </a:r>
            <a:r>
              <a:rPr lang="en-IN" sz="1800" b="0" strike="noStrike" spc="-1" dirty="0" err="1">
                <a:solidFill>
                  <a:srgbClr val="FF5733"/>
                </a:solidFill>
                <a:latin typeface="Consolas"/>
                <a:ea typeface="SimSun"/>
              </a:rPr>
              <a:t>anand</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geohash maps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baroda</a:t>
            </a:r>
            <a:endParaRPr lang="en-IN" sz="1800" b="0" strike="noStrike" spc="-1" dirty="0">
              <a:latin typeface="Arial"/>
            </a:endParaRPr>
          </a:p>
          <a:p>
            <a:pPr>
              <a:lnSpc>
                <a:spcPct val="150000"/>
              </a:lnSpc>
            </a:pPr>
            <a:endParaRPr lang="en-IN" sz="1800" b="0" strike="noStrike" spc="-1" dirty="0">
              <a:latin typeface="Arial"/>
            </a:endParaRPr>
          </a:p>
        </p:txBody>
      </p:sp>
      <p:sp>
        <p:nvSpPr>
          <p:cNvPr id="445" name="Line 4"/>
          <p:cNvSpPr/>
          <p:nvPr/>
        </p:nvSpPr>
        <p:spPr>
          <a:xfrm>
            <a:off x="0" y="3000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46" name="CustomShape 5"/>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GEOADD</a:t>
            </a:r>
            <a:r>
              <a:rPr lang="en-US" sz="1800" b="0" strike="noStrike" spc="-1" dirty="0">
                <a:solidFill>
                  <a:srgbClr val="000000"/>
                </a:solidFill>
                <a:latin typeface="Arial"/>
                <a:ea typeface="DejaVu Sans"/>
              </a:rPr>
              <a:t> adds the specified geospatial items (longitude, latitude, name) to the specified key. Data is stored into the key as a sorted set.</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longitudes are from -180 to 180 degrees.</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latitudes are from -85.05112878 to 85.05112878 degrees.</a:t>
            </a:r>
            <a:endParaRPr lang="en-IN" sz="1800" b="0" strike="noStrike" spc="-1" dirty="0">
              <a:latin typeface="Arial"/>
            </a:endParaRPr>
          </a:p>
          <a:p>
            <a:pPr algn="just">
              <a:lnSpc>
                <a:spcPct val="100000"/>
              </a:lnSpc>
            </a:pPr>
            <a:endParaRPr lang="en-IN" sz="800" b="0" strike="noStrike" spc="-1" dirty="0">
              <a:latin typeface="Arial"/>
            </a:endParaRPr>
          </a:p>
          <a:p>
            <a:pPr algn="just"/>
            <a:r>
              <a:rPr lang="en-US" sz="1800" b="1" strike="noStrike" spc="-1" dirty="0">
                <a:solidFill>
                  <a:srgbClr val="7C4DFF"/>
                </a:solidFill>
                <a:latin typeface="Arial"/>
                <a:ea typeface="DejaVu Sans"/>
              </a:rPr>
              <a:t>GEOHASH</a:t>
            </a:r>
            <a:r>
              <a:rPr lang="en-US" sz="1800" b="0" strike="noStrike" spc="-1" dirty="0">
                <a:solidFill>
                  <a:srgbClr val="000000"/>
                </a:solidFill>
                <a:latin typeface="Arial"/>
                <a:ea typeface="DejaVu Sans"/>
              </a:rPr>
              <a:t> return valid Geohash strings representing the position of one or more elements in a sorted set value representing a geospatial index.</a:t>
            </a:r>
            <a:endParaRPr lang="en-IN" sz="1800" b="0" strike="noStrike" spc="-1" dirty="0">
              <a:latin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transcation</a:t>
            </a:r>
          </a:p>
        </p:txBody>
      </p:sp>
      <p:sp>
        <p:nvSpPr>
          <p:cNvPr id="4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multi, exec &amp; discard</a:t>
            </a:r>
            <a:endParaRPr lang="en-IN" sz="4000" b="0" strike="noStrike" spc="-1">
              <a:latin typeface="Arial"/>
            </a:endParaRPr>
          </a:p>
        </p:txBody>
      </p:sp>
      <p:sp>
        <p:nvSpPr>
          <p:cNvPr id="450"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MULTI</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EXEC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DISCARD</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51" name="CustomShape 3"/>
          <p:cNvSpPr/>
          <p:nvPr/>
        </p:nvSpPr>
        <p:spPr>
          <a:xfrm>
            <a:off x="248400" y="4517640"/>
            <a:ext cx="1180080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multi</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exec</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discard</a:t>
            </a:r>
            <a:endParaRPr lang="en-IN" sz="1800" b="0" strike="noStrike" spc="-1">
              <a:latin typeface="Arial"/>
            </a:endParaRPr>
          </a:p>
        </p:txBody>
      </p:sp>
      <p:sp>
        <p:nvSpPr>
          <p:cNvPr id="452"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53"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MULTI</a:t>
            </a:r>
            <a:r>
              <a:rPr lang="en-US" sz="1800" b="0" strike="noStrike" spc="-1" dirty="0">
                <a:solidFill>
                  <a:srgbClr val="000000"/>
                </a:solidFill>
                <a:latin typeface="Arial"/>
                <a:ea typeface="DejaVu Sans"/>
              </a:rPr>
              <a:t> marks the start of a transaction block. Subsequent commands will be queued for atomic execution using </a:t>
            </a:r>
            <a:r>
              <a:rPr lang="en-US" sz="1800" b="1" strike="noStrike" spc="-1" dirty="0">
                <a:solidFill>
                  <a:srgbClr val="000000"/>
                </a:solidFill>
                <a:latin typeface="Arial"/>
                <a:ea typeface="DejaVu Sans"/>
              </a:rPr>
              <a:t>EXEC</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EXEC</a:t>
            </a:r>
            <a:r>
              <a:rPr lang="en-US" sz="1800" b="0" strike="noStrike" spc="-1" dirty="0">
                <a:solidFill>
                  <a:srgbClr val="000000"/>
                </a:solidFill>
                <a:latin typeface="Arial"/>
                <a:ea typeface="DejaVu Sans"/>
              </a:rPr>
              <a:t> will execute all previously queued commands in a transaction and restores the connection state to normal.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DISCARD</a:t>
            </a:r>
            <a:r>
              <a:rPr lang="en-US" sz="1800" b="0" strike="noStrike" spc="-1" dirty="0">
                <a:solidFill>
                  <a:srgbClr val="000000"/>
                </a:solidFill>
                <a:latin typeface="Arial"/>
                <a:ea typeface="DejaVu Sans"/>
              </a:rPr>
              <a:t> will flushes all previously queued commands in a transaction and restores the connection state to normal.</a:t>
            </a:r>
            <a:endParaRPr lang="en-IN" sz="1800" b="0" strike="noStrike" spc="-1" dirty="0">
              <a:latin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monitor</a:t>
            </a:r>
          </a:p>
        </p:txBody>
      </p:sp>
      <p:sp>
        <p:nvSpPr>
          <p:cNvPr id="455" name="CustomShape 2"/>
          <p:cNvSpPr/>
          <p:nvPr/>
        </p:nvSpPr>
        <p:spPr>
          <a:xfrm>
            <a:off x="522360" y="3531600"/>
            <a:ext cx="111243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MONITOR is a debugging command that streams back every command processed by the Redis server. It can help in understanding what is happening to the database. This command can both be used via redis-cli. The ability to see all the requests processed by the server is useful in order to spot bugs in an application both when using Redis as a database and as a distributed caching system.</a:t>
            </a:r>
            <a:endParaRPr lang="en-IN" sz="1800" b="0" strike="noStrike" spc="-1" dirty="0">
              <a:latin typeface="Arial"/>
            </a:endParaRP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246600" y="256320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19320">
              <a:lnSpc>
                <a:spcPct val="100000"/>
              </a:lnSpc>
              <a:buClr>
                <a:srgbClr val="000000"/>
              </a:buClr>
              <a:buFont typeface="Wingdings" charset="2"/>
              <a:buChar char=""/>
            </a:pPr>
            <a:r>
              <a:rPr lang="en-IN" sz="1800" b="0" strike="noStrike" spc="-1" dirty="0">
                <a:solidFill>
                  <a:srgbClr val="000000"/>
                </a:solidFill>
                <a:latin typeface="Consolas"/>
                <a:ea typeface="Tahoma"/>
              </a:rPr>
              <a:t>C:\&gt;</a:t>
            </a:r>
            <a:r>
              <a:rPr lang="en-IN" sz="1800" b="0" strike="noStrike" spc="-1" dirty="0">
                <a:solidFill>
                  <a:srgbClr val="528693"/>
                </a:solidFill>
                <a:latin typeface="Consolas"/>
                <a:ea typeface="Tahoma"/>
              </a:rPr>
              <a:t> </a:t>
            </a:r>
            <a:r>
              <a:rPr lang="en-IN" sz="1800" b="0" strike="noStrike" spc="-1" dirty="0" err="1">
                <a:solidFill>
                  <a:srgbClr val="528693"/>
                </a:solidFill>
                <a:latin typeface="Consolas"/>
                <a:ea typeface="Tahoma"/>
              </a:rPr>
              <a:t>redis</a:t>
            </a:r>
            <a:r>
              <a:rPr lang="en-IN" sz="1800" b="0" strike="noStrike" spc="-1" dirty="0">
                <a:solidFill>
                  <a:srgbClr val="528693"/>
                </a:solidFill>
                <a:latin typeface="Consolas"/>
                <a:ea typeface="Tahoma"/>
              </a:rPr>
              <a:t>-cli monitor</a:t>
            </a:r>
            <a:endParaRPr lang="en-IN" sz="1800" b="0" strike="noStrike" spc="-1" dirty="0">
              <a:latin typeface="Arial"/>
            </a:endParaRPr>
          </a:p>
        </p:txBody>
      </p:sp>
      <p:sp>
        <p:nvSpPr>
          <p:cNvPr id="458" name="CustomShape 2"/>
          <p:cNvSpPr/>
          <p:nvPr/>
        </p:nvSpPr>
        <p:spPr>
          <a:xfrm>
            <a:off x="246600" y="1742040"/>
            <a:ext cx="116938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MONITOR</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459"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460" name="CustomShape 4"/>
          <p:cNvSpPr/>
          <p:nvPr/>
        </p:nvSpPr>
        <p:spPr>
          <a:xfrm>
            <a:off x="246600" y="0"/>
            <a:ext cx="1169388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monitor</a:t>
            </a:r>
            <a:endParaRPr lang="en-IN" sz="4000" b="0" strike="noStrike" spc="-1">
              <a:latin typeface="Arial"/>
            </a:endParaRPr>
          </a:p>
        </p:txBody>
      </p:sp>
      <p:sp>
        <p:nvSpPr>
          <p:cNvPr id="461"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CustomShape 1"/>
          <p:cNvSpPr/>
          <p:nvPr/>
        </p:nvSpPr>
        <p:spPr>
          <a:xfrm>
            <a:off x="1365840" y="188640"/>
            <a:ext cx="9659160" cy="219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F5733"/>
                </a:solidFill>
                <a:latin typeface="Segoe Print"/>
                <a:ea typeface="DejaVu Sans"/>
              </a:rPr>
              <a:t>“</a:t>
            </a:r>
            <a:r>
              <a:rPr lang="en-US" sz="4000" b="0" strike="noStrike" spc="-1">
                <a:solidFill>
                  <a:srgbClr val="FF5733"/>
                </a:solidFill>
                <a:latin typeface="Segoe Print"/>
                <a:ea typeface="DejaVu Sans"/>
              </a:rPr>
              <a:t>Accept your past without regret, handle our present with confidence and face your future without fear.</a:t>
            </a:r>
            <a:r>
              <a:rPr lang="en-IN" sz="4000" b="0" strike="noStrike" spc="-1">
                <a:solidFill>
                  <a:srgbClr val="FF5733"/>
                </a:solidFill>
                <a:latin typeface="Segoe Print"/>
                <a:ea typeface="DejaVu Sans"/>
              </a:rPr>
              <a:t>”</a:t>
            </a:r>
            <a:endParaRPr lang="en-IN" sz="4000" b="0" strike="noStrike" spc="-1">
              <a:latin typeface="Arial"/>
            </a:endParaRPr>
          </a:p>
          <a:p>
            <a:pPr algn="r">
              <a:lnSpc>
                <a:spcPct val="100000"/>
              </a:lnSpc>
            </a:pPr>
            <a:r>
              <a:rPr lang="en-IN" sz="1800" b="0" strike="noStrike" spc="-1">
                <a:solidFill>
                  <a:srgbClr val="111111"/>
                </a:solidFill>
                <a:latin typeface="-apple-system"/>
                <a:ea typeface="DejaVu Sans"/>
              </a:rPr>
              <a:t>~ Dr. APJ. Abdul Kalam</a:t>
            </a:r>
            <a:endParaRPr lang="en-IN" sz="1800" b="0" strike="noStrike" spc="-1">
              <a:latin typeface="Arial"/>
            </a:endParaRPr>
          </a:p>
        </p:txBody>
      </p:sp>
      <p:pic>
        <p:nvPicPr>
          <p:cNvPr id="463" name="Picture 2" descr="http://www.bvctch.vn/vnt_upload/weblink/thks.jpg"/>
          <p:cNvPicPr/>
          <p:nvPr/>
        </p:nvPicPr>
        <p:blipFill>
          <a:blip r:embed="rId2"/>
          <a:stretch/>
        </p:blipFill>
        <p:spPr>
          <a:xfrm>
            <a:off x="4404600" y="2036160"/>
            <a:ext cx="3102840" cy="4639680"/>
          </a:xfrm>
          <a:prstGeom prst="rect">
            <a:avLst/>
          </a:prstGeom>
          <a:ln>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474480" y="2448000"/>
            <a:ext cx="10383840" cy="238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The INFO command returns information and statistics about the server in a format that is simple to parse by computers and easy to read by humans. </a:t>
            </a:r>
            <a:endParaRPr lang="en-IN" sz="1800" b="0" strike="noStrike" spc="-1">
              <a:latin typeface="Arial"/>
            </a:endParaRPr>
          </a:p>
          <a:p>
            <a:pPr>
              <a:lnSpc>
                <a:spcPct val="100000"/>
              </a:lnSpc>
            </a:pP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server</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clients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Keyspace</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modules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all</a:t>
            </a:r>
            <a:endParaRPr lang="en-IN" sz="1800" b="0" strike="noStrike" spc="-1">
              <a:latin typeface="Arial"/>
            </a:endParaRPr>
          </a:p>
        </p:txBody>
      </p:sp>
      <p:sp>
        <p:nvSpPr>
          <p:cNvPr id="465" name="CustomShape 2"/>
          <p:cNvSpPr/>
          <p:nvPr/>
        </p:nvSpPr>
        <p:spPr>
          <a:xfrm>
            <a:off x="363600" y="193320"/>
            <a:ext cx="4230720" cy="58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000000"/>
                </a:solidFill>
                <a:latin typeface="Arial"/>
                <a:ea typeface="DejaVu Sans"/>
              </a:rPr>
              <a:t>SAVE</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Config get </a:t>
            </a:r>
            <a:r>
              <a:rPr lang="en-IN" sz="1800" b="0" strike="noStrike" spc="-1" dirty="0" err="1">
                <a:solidFill>
                  <a:srgbClr val="000000"/>
                </a:solidFill>
                <a:latin typeface="Arial"/>
                <a:ea typeface="DejaVu Sans"/>
              </a:rPr>
              <a:t>dir</a:t>
            </a:r>
            <a:r>
              <a:rPr lang="en-IN" sz="1800" b="0" strike="noStrike" spc="-1" dirty="0">
                <a:solidFill>
                  <a:srgbClr val="000000"/>
                </a:solidFill>
                <a:latin typeface="Arial"/>
                <a:ea typeface="DejaVu Sans"/>
              </a:rPr>
              <a:t>  /var/lib/redis</a:t>
            </a:r>
            <a:endParaRPr lang="en-IN" sz="1800" b="0" strike="noStrike" spc="-1" dirty="0">
              <a:latin typeface="Arial"/>
            </a:endParaRPr>
          </a:p>
        </p:txBody>
      </p:sp>
      <p:sp>
        <p:nvSpPr>
          <p:cNvPr id="466" name="CustomShape 3"/>
          <p:cNvSpPr/>
          <p:nvPr/>
        </p:nvSpPr>
        <p:spPr>
          <a:xfrm>
            <a:off x="504000" y="5760000"/>
            <a:ext cx="11146320" cy="58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dirty="0" err="1">
                <a:solidFill>
                  <a:srgbClr val="C2185B"/>
                </a:solidFill>
                <a:latin typeface="Arial"/>
                <a:ea typeface="DejaVu Sans"/>
              </a:rPr>
              <a:t>redis</a:t>
            </a:r>
            <a:r>
              <a:rPr lang="en-IN" sz="2200" b="0" strike="noStrike" spc="-1" dirty="0">
                <a:solidFill>
                  <a:srgbClr val="C2185B"/>
                </a:solidFill>
                <a:latin typeface="Arial"/>
                <a:ea typeface="DejaVu Sans"/>
              </a:rPr>
              <a:t>-cli --csv -h 127.0.0.1 -p 6379 -n 3  hgetall cust:2 &gt;&gt; customer</a:t>
            </a:r>
            <a:endParaRPr lang="en-IN" sz="2200" b="0" strike="noStrike" spc="-1" dirty="0">
              <a:latin typeface="Arial"/>
            </a:endParaRPr>
          </a:p>
        </p:txBody>
      </p:sp>
      <p:sp>
        <p:nvSpPr>
          <p:cNvPr id="467" name="CustomShape 4"/>
          <p:cNvSpPr/>
          <p:nvPr/>
        </p:nvSpPr>
        <p:spPr>
          <a:xfrm>
            <a:off x="9648000" y="4014000"/>
            <a:ext cx="2146320" cy="2923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IN" sz="1800" b="0" strike="noStrike" spc="-1">
                <a:solidFill>
                  <a:srgbClr val="000000"/>
                </a:solidFill>
                <a:latin typeface="Arial"/>
                <a:ea typeface="DejaVu Sans"/>
              </a:rPr>
              <a:t>redis-cli monitor</a:t>
            </a:r>
            <a:endParaRPr lang="en-IN" sz="1800" b="0" strike="noStrike" spc="-1">
              <a:latin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1368000" y="1669320"/>
            <a:ext cx="3659760" cy="292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redis-cli --eval  app.lua</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7F0055"/>
                </a:solidFill>
                <a:latin typeface="Monospace"/>
                <a:ea typeface="Monospace"/>
              </a:rPr>
              <a:t>local</a:t>
            </a: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function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2A00FF"/>
                </a:solidFill>
                <a:latin typeface="Monospace"/>
                <a:ea typeface="Monospace"/>
              </a:rPr>
              <a:t>"Hello Saleel"</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end</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endParaRPr lang="en-IN" sz="1800" b="0" strike="noStrike" spc="-1">
              <a:latin typeface="Arial"/>
            </a:endParaRPr>
          </a:p>
          <a:p>
            <a:pPr>
              <a:lnSpc>
                <a:spcPct val="100000"/>
              </a:lnSpc>
            </a:pP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38416</TotalTime>
  <Words>8295</Words>
  <Application>Microsoft Office PowerPoint</Application>
  <PresentationFormat>Widescreen</PresentationFormat>
  <Paragraphs>1067</Paragraphs>
  <Slides>120</Slides>
  <Notes>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120</vt:i4>
      </vt:variant>
    </vt:vector>
  </HeadingPairs>
  <TitlesOfParts>
    <vt:vector size="141" baseType="lpstr">
      <vt:lpstr>SimSun</vt:lpstr>
      <vt:lpstr>-apple-system</vt:lpstr>
      <vt:lpstr>Arial</vt:lpstr>
      <vt:lpstr>Bookman Old Style</vt:lpstr>
      <vt:lpstr>Calibri</vt:lpstr>
      <vt:lpstr>Consolas</vt:lpstr>
      <vt:lpstr>Courier New</vt:lpstr>
      <vt:lpstr>DejaVu Sans</vt:lpstr>
      <vt:lpstr>Gill Sans MT</vt:lpstr>
      <vt:lpstr>Monospace</vt:lpstr>
      <vt:lpstr>Open Sans</vt:lpstr>
      <vt:lpstr>Segoe Print</vt:lpstr>
      <vt:lpstr>Segoe UI</vt:lpstr>
      <vt:lpstr>Segoe UI Light</vt:lpstr>
      <vt:lpstr>Source Code Pro</vt:lpstr>
      <vt:lpstr>StarSymbol</vt:lpstr>
      <vt:lpstr>Tahoma</vt:lpstr>
      <vt:lpstr>Times New Roman</vt:lpstr>
      <vt:lpstr>Wingdings</vt:lpstr>
      <vt:lpstr>Wingdings 3</vt:lpstr>
      <vt:lpstr>Origin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8798</cp:revision>
  <dcterms:created xsi:type="dcterms:W3CDTF">2015-10-09T06:09:34Z</dcterms:created>
  <dcterms:modified xsi:type="dcterms:W3CDTF">2024-06-13T09:48:01Z</dcterms:modified>
</cp:coreProperties>
</file>