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04" r:id="rId2"/>
    <p:sldId id="1207" r:id="rId3"/>
    <p:sldId id="1205" r:id="rId4"/>
    <p:sldId id="1206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83671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 key and 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2598" y="2521704"/>
          <a:ext cx="812694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736"/>
                <a:gridCol w="2031736"/>
                <a:gridCol w="2031736"/>
                <a:gridCol w="20317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city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sunil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2000-12-24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baroda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2598" y="197954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alatino Linotype" pitchFamily="18" charset="0"/>
                <a:cs typeface="Segoe UI Light" panose="020B0502040204020203" pitchFamily="34" charset="0"/>
              </a:rPr>
              <a:t>student table</a:t>
            </a:r>
            <a:endParaRPr lang="en-US" b="1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83671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Candidate key and 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98" y="1916832"/>
            <a:ext cx="110892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Candidate Key</a:t>
            </a:r>
            <a:r>
              <a:rPr lang="en-US" dirty="0" smtClean="0">
                <a:latin typeface="Palatino Linotype" pitchFamily="18" charset="0"/>
              </a:rPr>
              <a:t> – A Candidate Key can be any column or a combination of columns that can qualify as unique key in database. There can be multiple Candidate Keys in one table. Each Candidate Key can qualify as Primary Key.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b="1" dirty="0" smtClean="0">
                <a:latin typeface="Palatino Linotype" pitchFamily="18" charset="0"/>
              </a:rPr>
              <a:t>Primary Key</a:t>
            </a:r>
            <a:r>
              <a:rPr lang="en-US" dirty="0" smtClean="0">
                <a:latin typeface="Palatino Linotype" pitchFamily="18" charset="0"/>
              </a:rPr>
              <a:t> – A Primary Key is a column or a combination of columns that uniquely identify a record. Only one Candidate Key can be Primary Key.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2598" y="3933056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alatino Linotype" pitchFamily="18" charset="0"/>
                <a:cs typeface="Segoe UI Light" panose="020B0502040204020203" pitchFamily="34" charset="0"/>
              </a:rPr>
              <a:t>key </a:t>
            </a:r>
            <a:endParaRPr lang="en-US" b="1" dirty="0">
              <a:latin typeface="Palatino Linotype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2598" y="4437112"/>
          <a:ext cx="110172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889"/>
                <a:gridCol w="1573889"/>
                <a:gridCol w="1573889"/>
                <a:gridCol w="1399013"/>
                <a:gridCol w="1008112"/>
                <a:gridCol w="2314542"/>
                <a:gridCol w="15738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ID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city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emailID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pan_card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rajesh.k@gmail.com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AXD012-30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sunil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2000-12-24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baroda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skumar@gmail.com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XXAHFF201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3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kumr.raj@gmail.com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RDGH-78IO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74" y="3640956"/>
            <a:ext cx="1130525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Candidate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Key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 smtClean="0">
                <a:latin typeface="Palatino Linotype" pitchFamily="18" charset="0"/>
              </a:rPr>
              <a:t>A candidate key is a set of attributes (or attribute) which uniquely identify the tuples in relation or table. </a:t>
            </a:r>
          </a:p>
          <a:p>
            <a:pPr marL="342900" indent="17463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ID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,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pan_card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, </a:t>
            </a:r>
            <a:r>
              <a:rPr lang="en-US" dirty="0" smtClean="0">
                <a:latin typeface="Palatino Linotype" pitchFamily="18" charset="0"/>
              </a:rPr>
              <a:t>&amp;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emailID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are Candidate keys.</a:t>
            </a:r>
            <a:endParaRPr lang="en-US" dirty="0" smtClean="0">
              <a:latin typeface="Palatino Linotype" pitchFamily="18" charset="0"/>
            </a:endParaRPr>
          </a:p>
          <a:p>
            <a:pPr marL="342900" indent="-342900"/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Primary Key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: </a:t>
            </a:r>
            <a:r>
              <a:rPr lang="en-US" dirty="0" smtClean="0">
                <a:latin typeface="Palatino Linotype" pitchFamily="18" charset="0"/>
              </a:rPr>
              <a:t>Primary Key is a set of attributes (or attribute) which uniquely identify the tuples in relation or table. </a:t>
            </a:r>
            <a:r>
              <a:rPr lang="en-US" u="sng" dirty="0" smtClean="0">
                <a:latin typeface="Palatino Linotype" pitchFamily="18" charset="0"/>
              </a:rPr>
              <a:t>There is one and only one primary key in any relationship.</a:t>
            </a:r>
            <a:r>
              <a:rPr lang="en-US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</a:t>
            </a:r>
          </a:p>
          <a:p>
            <a:pPr marL="342900" indent="17463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Here in 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student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 table you can choose either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ID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,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pan_card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, or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emailID</a:t>
            </a:r>
            <a:r>
              <a:rPr lang="en-US" dirty="0" smtClean="0">
                <a:latin typeface="Palatino Linotype" pitchFamily="18" charset="0"/>
              </a:rPr>
              <a:t> columns as primary key column, </a:t>
            </a:r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ID</a:t>
            </a:r>
            <a:r>
              <a:rPr lang="en-US" dirty="0" smtClean="0">
                <a:latin typeface="Palatino Linotype" pitchFamily="18" charset="0"/>
              </a:rPr>
              <a:t> is preferable choice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590" y="980728"/>
            <a:ext cx="93610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chemeClr val="bg2">
                    <a:lumMod val="25000"/>
                  </a:schemeClr>
                </a:solidFill>
                <a:latin typeface="Gentium Basic"/>
              </a:rPr>
              <a:t>student { ID, firstName, lastName, DoB, city, emailID, pan_card  }</a:t>
            </a:r>
            <a:endParaRPr lang="en-US" sz="2300" dirty="0">
              <a:solidFill>
                <a:schemeClr val="bg2">
                  <a:lumMod val="25000"/>
                </a:schemeClr>
              </a:solidFill>
              <a:latin typeface="Gentium Basic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Candidate Key and Primary Key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598" y="1729616"/>
          <a:ext cx="110172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889"/>
                <a:gridCol w="1573889"/>
                <a:gridCol w="1573889"/>
                <a:gridCol w="1399013"/>
                <a:gridCol w="1008112"/>
                <a:gridCol w="2314542"/>
                <a:gridCol w="157388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ID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city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emailID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Palatino Linotype" pitchFamily="18" charset="0"/>
                        </a:rPr>
                        <a:t>pan_card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rajesh.k@gmail.com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AXD012-30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sunil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2000-12-24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baroda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skumar@gmail.com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XXAHFF201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3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rajesh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kumar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 pitchFamily="18" charset="0"/>
                        </a:rPr>
                        <a:t>1999-03-20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pune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kumr.raj@gmail.com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Palatino Linotype" pitchFamily="18" charset="0"/>
                        </a:rPr>
                        <a:t>RDGH-78IO</a:t>
                      </a:r>
                      <a:endParaRPr lang="en-US" dirty="0">
                        <a:latin typeface="Palatino Linotype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1033204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Difference between Candidate Key and Primary Key</a:t>
            </a:r>
            <a:endParaRPr lang="en-US" sz="3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78582" y="1052736"/>
          <a:ext cx="11377264" cy="24917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688632"/>
                <a:gridCol w="5688632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Primary Key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Candidate Key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b"/>
                </a:tc>
              </a:tr>
              <a:tr h="0"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only one primary key in any relation.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There can be more than one candidate key in a relation.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 smtClean="0"/>
                        <a:t>Primary </a:t>
                      </a:r>
                      <a:r>
                        <a:rPr lang="en-US" dirty="0"/>
                        <a:t>key can contain NULL value.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179388" indent="0" algn="l" fontAlgn="t"/>
                      <a:r>
                        <a:rPr lang="en-US" dirty="0" smtClean="0"/>
                        <a:t>Candidate </a:t>
                      </a:r>
                      <a:r>
                        <a:rPr lang="en-US" dirty="0"/>
                        <a:t>key can have NULL value.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 primary key is a candidate key.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not compulsory that each candidate key can be a primary key.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Primary key specifies the important attribute for the relation.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179388" indent="0" fontAlgn="t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Candidate specifies the key which can qualify for primary key.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755679" y="0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(7)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51190</TotalTime>
  <Words>370</Words>
  <Application>Microsoft Office PowerPoint</Application>
  <PresentationFormat>Custom</PresentationFormat>
  <Paragraphs>105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2932</cp:revision>
  <dcterms:created xsi:type="dcterms:W3CDTF">2019-04-24T09:11:59Z</dcterms:created>
  <dcterms:modified xsi:type="dcterms:W3CDTF">2020-06-06T09:44:13Z</dcterms:modified>
</cp:coreProperties>
</file>