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07" r:id="rId2"/>
    <p:sldId id="1208" r:id="rId3"/>
    <p:sldId id="1231" r:id="rId4"/>
    <p:sldId id="1232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(8)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98" y="3429000"/>
            <a:ext cx="11017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Choosing a primary key is one of the most important steps in good database design. A primary key is a column that serves a special purpose. A primary key is a special column (or set of combined columns) in a relational database table, that is used to uniquely identify each record. Each database table needs a primary key.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Primary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(8)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3045821-95B0-4EF7-B515-933F86C0D2DA}"/>
              </a:ext>
            </a:extLst>
          </p:cNvPr>
          <p:cNvSpPr/>
          <p:nvPr/>
        </p:nvSpPr>
        <p:spPr>
          <a:xfrm>
            <a:off x="262558" y="1196752"/>
            <a:ext cx="91450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PRIMARY key condition must follow some rules.</a:t>
            </a: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primary key cannot be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primary key value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table has only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The primary key values cannot be changed, if it is referred by some other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The primary key must be given a value when a new record is inserted.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0270A80-E55D-414D-A389-6A5BA4F1C790}"/>
              </a:ext>
            </a:extLst>
          </p:cNvPr>
          <p:cNvSpPr txBox="1"/>
          <p:nvPr/>
        </p:nvSpPr>
        <p:spPr>
          <a:xfrm>
            <a:off x="190550" y="3789040"/>
            <a:ext cx="11593288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20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Note: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Primary key in a relation is always associated with an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INDEX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object.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If, we give on a column a combination of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NOT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NULL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&amp;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UNIQUE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then it behaves like a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PRIMARY </a:t>
            </a:r>
            <a:r>
              <a:rPr lang="en-I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key.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If, we give on a column a combination of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UNIQUE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&amp;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AUTO_INCREMENT 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then also it behaves like a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PRIMARY </a:t>
            </a:r>
            <a:r>
              <a:rPr lang="en-I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key.</a:t>
            </a:r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Primary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(8)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622" y="1685707"/>
            <a:ext cx="191594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62558" y="2117755"/>
            <a:ext cx="3960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4566" y="1579236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Examples of Primary Key </a:t>
            </a:r>
            <a:endParaRPr 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62558" y="836712"/>
            <a:ext cx="11377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Calibri" pitchFamily="34" charset="0"/>
                <a:cs typeface="Calibri" pitchFamily="34" charset="0"/>
              </a:rPr>
              <a:t>Primary key’s data type mostly must be INT (in student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Palatino Linotype" pitchFamily="18" charset="0"/>
                <a:ea typeface="Calibri" pitchFamily="34" charset="0"/>
                <a:cs typeface="Calibri" pitchFamily="34" charset="0"/>
              </a:rPr>
              <a:t> table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Calibri" pitchFamily="34" charset="0"/>
                <a:cs typeface="Calibri" pitchFamily="34" charset="0"/>
              </a:rPr>
              <a:t>ID column is given as primary key)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Palatino Linotype" pitchFamily="18" charset="0"/>
                <a:ea typeface="Calibri" pitchFamily="34" charset="0"/>
                <a:cs typeface="Calibri" pitchFamily="34" charset="0"/>
              </a:rPr>
              <a:t>We can also give primary key on any data type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Calibri" pitchFamily="34" charset="0"/>
                <a:cs typeface="Calibri" pitchFamily="34" charset="0"/>
              </a:rPr>
              <a:t>(e.g. emailID varchar(145) PRIMARY KEY)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558" y="4437112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 AUTO_INCREMENT,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622" y="4293096"/>
            <a:ext cx="191594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0550" y="4596229"/>
            <a:ext cx="378687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0550" y="2275487"/>
            <a:ext cx="3788992" cy="128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Composit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(8)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7525" y="2627620"/>
            <a:ext cx="345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Examples of composit Primary Key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4566" y="1015568"/>
            <a:ext cx="1152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Composite key</a:t>
            </a:r>
            <a:r>
              <a:rPr lang="en-US" dirty="0" smtClean="0">
                <a:latin typeface="Palatino Linotype" pitchFamily="18" charset="0"/>
              </a:rPr>
              <a:t>, or </a:t>
            </a:r>
            <a:r>
              <a:rPr lang="en-US" b="1" dirty="0" smtClean="0">
                <a:latin typeface="Palatino Linotype" pitchFamily="18" charset="0"/>
              </a:rPr>
              <a:t>composite primary key</a:t>
            </a:r>
            <a:r>
              <a:rPr lang="en-US" dirty="0" smtClean="0">
                <a:latin typeface="Palatino Linotype" pitchFamily="18" charset="0"/>
              </a:rPr>
              <a:t>, refers to cases where more than one column is used to specify the </a:t>
            </a:r>
            <a:r>
              <a:rPr lang="en-US" b="1" dirty="0" smtClean="0">
                <a:latin typeface="Palatino Linotype" pitchFamily="18" charset="0"/>
              </a:rPr>
              <a:t>primary key</a:t>
            </a:r>
            <a:r>
              <a:rPr lang="en-US" dirty="0" smtClean="0">
                <a:latin typeface="Palatino Linotype" pitchFamily="18" charset="0"/>
              </a:rPr>
              <a:t> of a table. In such cases, all foreign </a:t>
            </a:r>
            <a:r>
              <a:rPr lang="en-US" b="1" dirty="0" smtClean="0">
                <a:latin typeface="Palatino Linotype" pitchFamily="18" charset="0"/>
              </a:rPr>
              <a:t>keys</a:t>
            </a:r>
            <a:r>
              <a:rPr lang="en-US" dirty="0" smtClean="0">
                <a:latin typeface="Palatino Linotype" pitchFamily="18" charset="0"/>
              </a:rPr>
              <a:t> will also need to include all the columns in the </a:t>
            </a:r>
            <a:r>
              <a:rPr lang="en-US" b="1" dirty="0" smtClean="0">
                <a:latin typeface="Palatino Linotype" pitchFamily="18" charset="0"/>
              </a:rPr>
              <a:t>composite key</a:t>
            </a:r>
            <a:r>
              <a:rPr lang="en-US" dirty="0" smtClean="0">
                <a:latin typeface="Palatino Linotype" pitchFamily="18" charset="0"/>
              </a:rPr>
              <a:t>. 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Note that the columns that make up a </a:t>
            </a:r>
            <a:r>
              <a:rPr lang="en-US" b="1" dirty="0" smtClean="0">
                <a:latin typeface="Palatino Linotype" pitchFamily="18" charset="0"/>
              </a:rPr>
              <a:t>composite key</a:t>
            </a:r>
            <a:r>
              <a:rPr lang="en-US" dirty="0" smtClean="0">
                <a:latin typeface="Palatino Linotype" pitchFamily="18" charset="0"/>
              </a:rPr>
              <a:t> can be of different data types.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71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3518" y="3356992"/>
            <a:ext cx="178579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478583" y="3284984"/>
            <a:ext cx="3744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</a:t>
            </a:r>
          </a:p>
          <a:p>
            <a:r>
              <a:rPr lang="en-US" dirty="0" smtClean="0"/>
              <a:t>   ID INT(11),</a:t>
            </a:r>
          </a:p>
          <a:p>
            <a:r>
              <a:rPr lang="en-US" dirty="0" smtClean="0"/>
              <a:t>   firstName VARCHAR(45),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 </a:t>
            </a:r>
          </a:p>
          <a:p>
            <a:r>
              <a:rPr lang="en-US" dirty="0" smtClean="0"/>
              <a:t>   emailID VARCHAR(145),</a:t>
            </a:r>
          </a:p>
          <a:p>
            <a:r>
              <a:rPr lang="en-US" dirty="0" smtClean="0"/>
              <a:t>   PRIMARY KEY (ID, emailID)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6974" y="3573016"/>
            <a:ext cx="458232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51153</TotalTime>
  <Words>413</Words>
  <Application>Microsoft Office PowerPoint</Application>
  <PresentationFormat>Custom</PresentationFormat>
  <Paragraphs>55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2906</cp:revision>
  <dcterms:created xsi:type="dcterms:W3CDTF">2019-04-24T09:11:59Z</dcterms:created>
  <dcterms:modified xsi:type="dcterms:W3CDTF">2020-06-06T09:48:41Z</dcterms:modified>
</cp:coreProperties>
</file>