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27"/>
  </p:notesMasterIdLst>
  <p:sldIdLst>
    <p:sldId id="497" r:id="rId2"/>
    <p:sldId id="472" r:id="rId3"/>
    <p:sldId id="667" r:id="rId4"/>
    <p:sldId id="532" r:id="rId5"/>
    <p:sldId id="1088" r:id="rId6"/>
    <p:sldId id="1089" r:id="rId7"/>
    <p:sldId id="1197" r:id="rId8"/>
    <p:sldId id="1177" r:id="rId9"/>
    <p:sldId id="1178" r:id="rId10"/>
    <p:sldId id="1225" r:id="rId11"/>
    <p:sldId id="1195" r:id="rId12"/>
    <p:sldId id="1196" r:id="rId13"/>
    <p:sldId id="1100" r:id="rId14"/>
    <p:sldId id="1101" r:id="rId15"/>
    <p:sldId id="1130" r:id="rId16"/>
    <p:sldId id="1131" r:id="rId17"/>
    <p:sldId id="1134" r:id="rId18"/>
    <p:sldId id="1132" r:id="rId19"/>
    <p:sldId id="1133" r:id="rId20"/>
    <p:sldId id="1135" r:id="rId21"/>
    <p:sldId id="1136" r:id="rId22"/>
    <p:sldId id="1137" r:id="rId23"/>
    <p:sldId id="1138" r:id="rId24"/>
    <p:sldId id="1139" r:id="rId25"/>
    <p:sldId id="1159" r:id="rId26"/>
    <p:sldId id="1160" r:id="rId27"/>
    <p:sldId id="1165" r:id="rId28"/>
    <p:sldId id="1166" r:id="rId29"/>
    <p:sldId id="1198" r:id="rId30"/>
    <p:sldId id="1199" r:id="rId31"/>
    <p:sldId id="1157" r:id="rId32"/>
    <p:sldId id="1158" r:id="rId33"/>
    <p:sldId id="1140" r:id="rId34"/>
    <p:sldId id="1141" r:id="rId35"/>
    <p:sldId id="1163" r:id="rId36"/>
    <p:sldId id="1164" r:id="rId37"/>
    <p:sldId id="1169" r:id="rId38"/>
    <p:sldId id="1170" r:id="rId39"/>
    <p:sldId id="1171" r:id="rId40"/>
    <p:sldId id="1172" r:id="rId41"/>
    <p:sldId id="1167" r:id="rId42"/>
    <p:sldId id="1168" r:id="rId43"/>
    <p:sldId id="1142" r:id="rId44"/>
    <p:sldId id="1143" r:id="rId45"/>
    <p:sldId id="1144" r:id="rId46"/>
    <p:sldId id="1156" r:id="rId47"/>
    <p:sldId id="1145" r:id="rId48"/>
    <p:sldId id="1146" r:id="rId49"/>
    <p:sldId id="1147" r:id="rId50"/>
    <p:sldId id="1148" r:id="rId51"/>
    <p:sldId id="1149" r:id="rId52"/>
    <p:sldId id="1150" r:id="rId53"/>
    <p:sldId id="1151" r:id="rId54"/>
    <p:sldId id="1152" r:id="rId55"/>
    <p:sldId id="1153" r:id="rId56"/>
    <p:sldId id="1161" r:id="rId57"/>
    <p:sldId id="1162" r:id="rId58"/>
    <p:sldId id="1154" r:id="rId59"/>
    <p:sldId id="1155" r:id="rId60"/>
    <p:sldId id="1191" r:id="rId61"/>
    <p:sldId id="1192" r:id="rId62"/>
    <p:sldId id="1179" r:id="rId63"/>
    <p:sldId id="1180" r:id="rId64"/>
    <p:sldId id="1183" r:id="rId65"/>
    <p:sldId id="1184" r:id="rId66"/>
    <p:sldId id="1181" r:id="rId67"/>
    <p:sldId id="1182" r:id="rId68"/>
    <p:sldId id="1193" r:id="rId69"/>
    <p:sldId id="1194" r:id="rId70"/>
    <p:sldId id="1223" r:id="rId71"/>
    <p:sldId id="1224" r:id="rId72"/>
    <p:sldId id="1185" r:id="rId73"/>
    <p:sldId id="1186" r:id="rId74"/>
    <p:sldId id="1187" r:id="rId75"/>
    <p:sldId id="1188" r:id="rId76"/>
    <p:sldId id="1189" r:id="rId77"/>
    <p:sldId id="1190" r:id="rId78"/>
    <p:sldId id="1173" r:id="rId79"/>
    <p:sldId id="1174" r:id="rId80"/>
    <p:sldId id="1175" r:id="rId81"/>
    <p:sldId id="1176" r:id="rId82"/>
    <p:sldId id="1200" r:id="rId83"/>
    <p:sldId id="1201" r:id="rId84"/>
    <p:sldId id="1099" r:id="rId85"/>
    <p:sldId id="1216" r:id="rId86"/>
    <p:sldId id="1092" r:id="rId87"/>
    <p:sldId id="1217" r:id="rId88"/>
    <p:sldId id="1202" r:id="rId89"/>
    <p:sldId id="1218" r:id="rId90"/>
    <p:sldId id="1203" r:id="rId91"/>
    <p:sldId id="1215" r:id="rId92"/>
    <p:sldId id="1214" r:id="rId93"/>
    <p:sldId id="1219" r:id="rId94"/>
    <p:sldId id="1204" r:id="rId95"/>
    <p:sldId id="1220" r:id="rId96"/>
    <p:sldId id="1212" r:id="rId97"/>
    <p:sldId id="1221" r:id="rId98"/>
    <p:sldId id="1206" r:id="rId99"/>
    <p:sldId id="1222" r:id="rId100"/>
    <p:sldId id="1213" r:id="rId101"/>
    <p:sldId id="1208" r:id="rId102"/>
    <p:sldId id="1209" r:id="rId103"/>
    <p:sldId id="1210" r:id="rId104"/>
    <p:sldId id="1211" r:id="rId105"/>
    <p:sldId id="1109" r:id="rId106"/>
    <p:sldId id="1110" r:id="rId107"/>
    <p:sldId id="1111" r:id="rId108"/>
    <p:sldId id="1112" r:id="rId109"/>
    <p:sldId id="1113" r:id="rId110"/>
    <p:sldId id="1114" r:id="rId111"/>
    <p:sldId id="1115" r:id="rId112"/>
    <p:sldId id="1116" r:id="rId113"/>
    <p:sldId id="1117" r:id="rId114"/>
    <p:sldId id="1118" r:id="rId115"/>
    <p:sldId id="1119" r:id="rId116"/>
    <p:sldId id="1120" r:id="rId117"/>
    <p:sldId id="1121" r:id="rId118"/>
    <p:sldId id="1122" r:id="rId119"/>
    <p:sldId id="1123" r:id="rId120"/>
    <p:sldId id="1124" r:id="rId121"/>
    <p:sldId id="1125" r:id="rId122"/>
    <p:sldId id="954" r:id="rId123"/>
    <p:sldId id="788" r:id="rId124"/>
    <p:sldId id="1071" r:id="rId125"/>
    <p:sldId id="1087" r:id="rId1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22251"/>
    <a:srgbClr val="DEB887"/>
    <a:srgbClr val="ECD540"/>
    <a:srgbClr val="FF8C00"/>
    <a:srgbClr val="036883"/>
    <a:srgbClr val="DFE100"/>
    <a:srgbClr val="FF5A36"/>
    <a:srgbClr val="98817B"/>
    <a:srgbClr val="BAB294"/>
    <a:srgbClr val="0023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p:scale>
          <a:sx n="80" d="100"/>
          <a:sy n="80" d="100"/>
        </p:scale>
        <p:origin x="1680" y="228"/>
      </p:cViewPr>
      <p:guideLst>
        <p:guide orient="horz" pos="2160"/>
        <p:guide pos="288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commentAuthors" Target="commentAuthor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presProps" Target="pres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viewProps" Target="view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tableStyles" Target="tableStyle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t>05-12-2018</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9" name="Slide Number Placeholder 28"/>
          <p:cNvSpPr>
            <a:spLocks noGrp="1"/>
          </p:cNvSpPr>
          <p:nvPr>
            <p:ph type="sldNum" sz="quarter" idx="12"/>
          </p:nvPr>
        </p:nvSpPr>
        <p:spPr>
          <a:xfrm>
            <a:off x="1216152" y="6355080"/>
            <a:ext cx="1219200" cy="365760"/>
          </a:xfrm>
        </p:spPr>
        <p:txBody>
          <a:bodyPr/>
          <a:lstStyle/>
          <a:p>
            <a:fld id="{F3BABF9D-069A-4E92-B44E-A92F526D40F2}" type="slidenum">
              <a:rPr lang="en-US" smtClean="0"/>
              <a:pPr/>
              <a:t>‹#›</a:t>
            </a:fld>
            <a:endParaRPr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3" name="Table 12"/>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12/5/2018</a:t>
            </a:fld>
            <a:endParaRPr lang="en-US" dirty="0"/>
          </a:p>
        </p:txBody>
      </p:sp>
      <p:sp>
        <p:nvSpPr>
          <p:cNvPr id="5" name="Footer Placeholder 4"/>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a:prstGeom prst="rect">
            <a:avLst/>
          </a:prstGeom>
        </p:spPr>
        <p:txBody>
          <a:bodyPr/>
          <a:lstStyle/>
          <a:p>
            <a:fld id="{52F73076-280E-4994-B9AF-08CB19D7A53F}" type="datetimeFigureOut">
              <a:rPr lang="en-US" smtClean="0"/>
              <a:pPr/>
              <a:t>12/5/2018</a:t>
            </a:fld>
            <a:endParaRPr lang="en-US" dirty="0"/>
          </a:p>
        </p:txBody>
      </p:sp>
      <p:sp>
        <p:nvSpPr>
          <p:cNvPr id="5" name="Footer Placeholder 4"/>
          <p:cNvSpPr>
            <a:spLocks noGrp="1"/>
          </p:cNvSpPr>
          <p:nvPr>
            <p:ph type="ftr" sz="quarter" idx="11"/>
          </p:nvPr>
        </p:nvSpPr>
        <p:spPr>
          <a:xfrm>
            <a:off x="2898648" y="6355080"/>
            <a:ext cx="347472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69848" y="6355080"/>
            <a:ext cx="1520952" cy="365760"/>
          </a:xfrm>
        </p:spPr>
        <p:txBody>
          <a:bodyPr/>
          <a:lstStyle/>
          <a:p>
            <a:fld id="{F3BABF9D-069A-4E92-B44E-A92F526D40F2}" type="slidenum">
              <a:rPr lang="en-US" smtClean="0"/>
              <a:pPr/>
              <a:t>‹#›</a:t>
            </a:fld>
            <a:endParaRPr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Straight Connector 7"/>
          <p:cNvSpPr>
            <a:spLocks noChangeShapeType="1"/>
          </p:cNvSpPr>
          <p:nvPr userDrawn="1"/>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graphicFrame>
        <p:nvGraphicFramePr>
          <p:cNvPr id="9" name="Table 8"/>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12/5/2018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12/5/2018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399" y="152400"/>
            <a:ext cx="2348630" cy="762000"/>
          </a:xfrm>
          <a:prstGeom prst="rect">
            <a:avLst/>
          </a:prstGeom>
        </p:spPr>
      </p:pic>
      <p:sp>
        <p:nvSpPr>
          <p:cNvPr id="5" name="Rectangle 4"/>
          <p:cNvSpPr/>
          <p:nvPr/>
        </p:nvSpPr>
        <p:spPr>
          <a:xfrm>
            <a:off x="2860834" y="0"/>
            <a:ext cx="6283166" cy="1323439"/>
          </a:xfrm>
          <a:prstGeom prst="rect">
            <a:avLst/>
          </a:prstGeom>
        </p:spPr>
        <p:txBody>
          <a:bodyPr wrap="square">
            <a:spAutoFit/>
          </a:bodyPr>
          <a:lstStyle/>
          <a:p>
            <a:r>
              <a:rPr lang="en-IN" sz="4000" dirty="0" smtClean="0">
                <a:solidFill>
                  <a:srgbClr val="FF6000"/>
                </a:solidFill>
                <a:latin typeface="Segoe Print" panose="02000600000000000000" pitchFamily="2" charset="0"/>
              </a:rPr>
              <a:t>A </a:t>
            </a:r>
            <a:r>
              <a:rPr lang="en-IN" sz="4000" dirty="0">
                <a:solidFill>
                  <a:srgbClr val="FF6000"/>
                </a:solidFill>
                <a:latin typeface="Segoe Print" panose="02000600000000000000" pitchFamily="2" charset="0"/>
              </a:rPr>
              <a:t>day without new knowledge is a lost day.</a:t>
            </a:r>
          </a:p>
        </p:txBody>
      </p:sp>
      <p:sp>
        <p:nvSpPr>
          <p:cNvPr id="8" name="Title 2"/>
          <p:cNvSpPr>
            <a:spLocks noGrp="1"/>
          </p:cNvSpPr>
          <p:nvPr>
            <p:ph type="ctrTitle"/>
          </p:nvPr>
        </p:nvSpPr>
        <p:spPr>
          <a:xfrm>
            <a:off x="0" y="4572000"/>
            <a:ext cx="9144000" cy="990600"/>
          </a:xfrm>
        </p:spPr>
        <p:txBody>
          <a:bodyPr vert="horz" anchor="t" anchorCtr="0">
            <a:noAutofit/>
          </a:bodyPr>
          <a:lstStyle/>
          <a:p>
            <a:pPr algn="l"/>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Database Technologies </a:t>
            </a:r>
            <a:r>
              <a:rPr lang="en-US" sz="4200" b="1" i="1" dirty="0">
                <a:solidFill>
                  <a:srgbClr val="00B0F0"/>
                </a:solidFill>
                <a:latin typeface="SimSun" panose="02010600030101010101" pitchFamily="2" charset="-122"/>
                <a:ea typeface="SimSun" panose="02010600030101010101" pitchFamily="2" charset="-122"/>
                <a:cs typeface="Arial" pitchFamily="34" charset="0"/>
              </a:rPr>
              <a:t>- </a:t>
            </a:r>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MongoDB</a:t>
            </a:r>
            <a:endParaRPr lang="en-US" sz="4200" b="1" i="1" dirty="0">
              <a:solidFill>
                <a:srgbClr val="00B0F0"/>
              </a:solidFill>
              <a:latin typeface="SimSun" panose="02010600030101010101" pitchFamily="2" charset="-122"/>
              <a:ea typeface="SimSun" panose="02010600030101010101" pitchFamily="2" charset="-122"/>
              <a:cs typeface="Arial" pitchFamily="34" charset="0"/>
            </a:endParaRPr>
          </a:p>
        </p:txBody>
      </p:sp>
      <p:sp>
        <p:nvSpPr>
          <p:cNvPr id="9" name="Subtitle 3"/>
          <p:cNvSpPr txBox="1">
            <a:spLocks/>
          </p:cNvSpPr>
          <p:nvPr/>
        </p:nvSpPr>
        <p:spPr>
          <a:xfrm>
            <a:off x="1219200" y="5562600"/>
            <a:ext cx="6858000"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pPr fontAlgn="auto">
              <a:spcAft>
                <a:spcPts val="0"/>
              </a:spcAft>
            </a:pPr>
            <a:r>
              <a:rPr lang="en-US" sz="4800" dirty="0" smtClean="0">
                <a:solidFill>
                  <a:srgbClr val="17A889"/>
                </a:solidFill>
                <a:latin typeface="Arial" pitchFamily="34" charset="0"/>
                <a:cs typeface="Arial" pitchFamily="34" charset="0"/>
              </a:rPr>
              <a:t>infoway</a:t>
            </a:r>
            <a:endParaRPr lang="en-US" sz="4800" dirty="0">
              <a:solidFill>
                <a:srgbClr val="17A889"/>
              </a:solidFill>
              <a:latin typeface="Arial" pitchFamily="34" charset="0"/>
              <a:cs typeface="Arial" pitchFamily="34" charset="0"/>
            </a:endParaRPr>
          </a:p>
        </p:txBody>
      </p:sp>
    </p:spTree>
    <p:extLst>
      <p:ext uri="{BB962C8B-B14F-4D97-AF65-F5344CB8AC3E}">
        <p14:creationId xmlns:p14="http://schemas.microsoft.com/office/powerpoint/2010/main" val="9834964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a:t>
            </a:r>
            <a:endParaRPr lang="en-US" dirty="0"/>
          </a:p>
        </p:txBody>
      </p:sp>
      <p:sp>
        <p:nvSpPr>
          <p:cNvPr id="3" name="Rectangle 2"/>
          <p:cNvSpPr/>
          <p:nvPr/>
        </p:nvSpPr>
        <p:spPr>
          <a:xfrm>
            <a:off x="419100" y="2861953"/>
            <a:ext cx="8305800" cy="954107"/>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test or is set when you use the </a:t>
            </a:r>
            <a:r>
              <a:rPr lang="en-US" b="1" dirty="0">
                <a:solidFill>
                  <a:srgbClr val="B22251"/>
                </a:solidFill>
                <a:latin typeface="arial" panose="020B0604020202020204" pitchFamily="34" charset="0"/>
              </a:rPr>
              <a:t>use &lt;</a:t>
            </a:r>
            <a:r>
              <a:rPr lang="en-US" b="1" dirty="0" smtClean="0">
                <a:solidFill>
                  <a:srgbClr val="B22251"/>
                </a:solidFill>
                <a:latin typeface="arial" panose="020B0604020202020204" pitchFamily="34" charset="0"/>
              </a:rPr>
              <a:t>db_name&gt;</a:t>
            </a:r>
            <a:r>
              <a:rPr lang="en-US" b="1" dirty="0" smtClean="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$count: &lt;string&gt; }</a:t>
            </a:r>
          </a:p>
        </p:txBody>
      </p:sp>
    </p:spTree>
    <p:extLst>
      <p:ext uri="{BB962C8B-B14F-4D97-AF65-F5344CB8AC3E}">
        <p14:creationId xmlns:p14="http://schemas.microsoft.com/office/powerpoint/2010/main" val="3090784624"/>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TODO</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$match: { &lt;query&gt; } }</a:t>
            </a:r>
          </a:p>
        </p:txBody>
      </p:sp>
      <p:sp>
        <p:nvSpPr>
          <p:cNvPr id="5" name="Rectangle 4"/>
          <p:cNvSpPr/>
          <p:nvPr/>
        </p:nvSpPr>
        <p:spPr>
          <a:xfrm>
            <a:off x="149188" y="2133600"/>
            <a:ext cx="8761264" cy="169277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 job:'manager</a:t>
            </a:r>
            <a:r>
              <a:rPr lang="en-US" sz="2200" dirty="0" smtClean="0">
                <a:solidFill>
                  <a:srgbClr val="FC6F0D"/>
                </a:solidFill>
                <a:latin typeface="Calibri" panose="020F0502020204030204" pitchFamily="34" charset="0"/>
                <a:cs typeface="Calibri" panose="020F0502020204030204" pitchFamily="34" charset="0"/>
              </a:rPr>
              <a:t>'}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{comm: </a:t>
            </a:r>
            <a:r>
              <a:rPr lang="en-US" sz="2200" dirty="0" smtClean="0">
                <a:solidFill>
                  <a:srgbClr val="FC6F0D"/>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eq</a:t>
            </a:r>
            <a:r>
              <a:rPr lang="en-US" sz="2200" dirty="0" smtClean="0">
                <a:solidFill>
                  <a:srgbClr val="FC6F0D"/>
                </a:solidFill>
                <a:latin typeface="Calibri" panose="020F0502020204030204" pitchFamily="34" charset="0"/>
                <a:cs typeface="Calibri" panose="020F0502020204030204" pitchFamily="34" charset="0"/>
              </a:rPr>
              <a:t>: null} </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match</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gt</a:t>
            </a:r>
            <a:r>
              <a:rPr lang="en-US" sz="2200" dirty="0" smtClean="0">
                <a:solidFill>
                  <a:srgbClr val="FC6F0D"/>
                </a:solidFill>
                <a:latin typeface="Calibri" panose="020F0502020204030204" pitchFamily="34" charset="0"/>
                <a:cs typeface="Calibri" panose="020F0502020204030204" pitchFamily="34" charset="0"/>
              </a:rPr>
              <a:t>: 4000} }},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job', count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sum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a:t>
            </a:r>
            <a:r>
              <a:rPr lang="en-US" sz="2200" dirty="0" smtClean="0">
                <a:solidFill>
                  <a:srgbClr val="FC6F0D"/>
                </a:solidFill>
                <a:latin typeface="Calibri" panose="020F0502020204030204" pitchFamily="34" charset="0"/>
                <a:cs typeface="Calibri" panose="020F0502020204030204" pitchFamily="34" charset="0"/>
              </a:rPr>
              <a:t>}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87509688"/>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TODO</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$match: { &lt;query&gt; } }</a:t>
            </a:r>
          </a:p>
        </p:txBody>
      </p:sp>
      <p:sp>
        <p:nvSpPr>
          <p:cNvPr id="5" name="Rectangle 4"/>
          <p:cNvSpPr/>
          <p:nvPr/>
        </p:nvSpPr>
        <p:spPr>
          <a:xfrm>
            <a:off x="149188" y="2133600"/>
            <a:ext cx="8761264" cy="169277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 job:'manager</a:t>
            </a:r>
            <a:r>
              <a:rPr lang="en-US" sz="2200" dirty="0" smtClean="0">
                <a:solidFill>
                  <a:srgbClr val="FC6F0D"/>
                </a:solidFill>
                <a:latin typeface="Calibri" panose="020F0502020204030204" pitchFamily="34" charset="0"/>
                <a:cs typeface="Calibri" panose="020F0502020204030204" pitchFamily="34" charset="0"/>
              </a:rPr>
              <a:t>'}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{comm: </a:t>
            </a:r>
            <a:r>
              <a:rPr lang="en-US" sz="2200" dirty="0" smtClean="0">
                <a:solidFill>
                  <a:srgbClr val="FC6F0D"/>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eq</a:t>
            </a:r>
            <a:r>
              <a:rPr lang="en-US" sz="2200" dirty="0" smtClean="0">
                <a:solidFill>
                  <a:srgbClr val="FC6F0D"/>
                </a:solidFill>
                <a:latin typeface="Calibri" panose="020F0502020204030204" pitchFamily="34" charset="0"/>
                <a:cs typeface="Calibri" panose="020F0502020204030204" pitchFamily="34" charset="0"/>
              </a:rPr>
              <a:t>: null} </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match</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gt</a:t>
            </a:r>
            <a:r>
              <a:rPr lang="en-US" sz="2200" dirty="0" smtClean="0">
                <a:solidFill>
                  <a:srgbClr val="FC6F0D"/>
                </a:solidFill>
                <a:latin typeface="Calibri" panose="020F0502020204030204" pitchFamily="34" charset="0"/>
                <a:cs typeface="Calibri" panose="020F0502020204030204" pitchFamily="34" charset="0"/>
              </a:rPr>
              <a:t>: 4000} }},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job', count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sum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a:t>
            </a:r>
            <a:r>
              <a:rPr lang="en-US" sz="2200" dirty="0" smtClean="0">
                <a:solidFill>
                  <a:srgbClr val="FC6F0D"/>
                </a:solidFill>
                <a:latin typeface="Calibri" panose="020F0502020204030204" pitchFamily="34" charset="0"/>
                <a:cs typeface="Calibri" panose="020F0502020204030204" pitchFamily="34" charset="0"/>
              </a:rPr>
              <a:t>}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91073419"/>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TODO</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$match: { &lt;query&gt; } }</a:t>
            </a:r>
          </a:p>
        </p:txBody>
      </p:sp>
      <p:sp>
        <p:nvSpPr>
          <p:cNvPr id="5" name="Rectangle 4"/>
          <p:cNvSpPr/>
          <p:nvPr/>
        </p:nvSpPr>
        <p:spPr>
          <a:xfrm>
            <a:off x="149188" y="2133600"/>
            <a:ext cx="8761264" cy="169277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 job:'manager</a:t>
            </a:r>
            <a:r>
              <a:rPr lang="en-US" sz="2200" dirty="0" smtClean="0">
                <a:solidFill>
                  <a:srgbClr val="FC6F0D"/>
                </a:solidFill>
                <a:latin typeface="Calibri" panose="020F0502020204030204" pitchFamily="34" charset="0"/>
                <a:cs typeface="Calibri" panose="020F0502020204030204" pitchFamily="34" charset="0"/>
              </a:rPr>
              <a:t>'}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{comm: </a:t>
            </a:r>
            <a:r>
              <a:rPr lang="en-US" sz="2200" dirty="0" smtClean="0">
                <a:solidFill>
                  <a:srgbClr val="FC6F0D"/>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eq</a:t>
            </a:r>
            <a:r>
              <a:rPr lang="en-US" sz="2200" dirty="0" smtClean="0">
                <a:solidFill>
                  <a:srgbClr val="FC6F0D"/>
                </a:solidFill>
                <a:latin typeface="Calibri" panose="020F0502020204030204" pitchFamily="34" charset="0"/>
                <a:cs typeface="Calibri" panose="020F0502020204030204" pitchFamily="34" charset="0"/>
              </a:rPr>
              <a:t>: null} </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match</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gt</a:t>
            </a:r>
            <a:r>
              <a:rPr lang="en-US" sz="2200" dirty="0" smtClean="0">
                <a:solidFill>
                  <a:srgbClr val="FC6F0D"/>
                </a:solidFill>
                <a:latin typeface="Calibri" panose="020F0502020204030204" pitchFamily="34" charset="0"/>
                <a:cs typeface="Calibri" panose="020F0502020204030204" pitchFamily="34" charset="0"/>
              </a:rPr>
              <a:t>: 4000} }},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job', count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sum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a:t>
            </a:r>
            <a:r>
              <a:rPr lang="en-US" sz="2200" dirty="0" smtClean="0">
                <a:solidFill>
                  <a:srgbClr val="FC6F0D"/>
                </a:solidFill>
                <a:latin typeface="Calibri" panose="020F0502020204030204" pitchFamily="34" charset="0"/>
                <a:cs typeface="Calibri" panose="020F0502020204030204" pitchFamily="34" charset="0"/>
              </a:rPr>
              <a:t>}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94960303"/>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TODO</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$match: { &lt;query&gt; } }</a:t>
            </a:r>
          </a:p>
        </p:txBody>
      </p:sp>
      <p:sp>
        <p:nvSpPr>
          <p:cNvPr id="5" name="Rectangle 4"/>
          <p:cNvSpPr/>
          <p:nvPr/>
        </p:nvSpPr>
        <p:spPr>
          <a:xfrm>
            <a:off x="149188" y="2133600"/>
            <a:ext cx="8761264" cy="169277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 job:'manager</a:t>
            </a:r>
            <a:r>
              <a:rPr lang="en-US" sz="2200" dirty="0" smtClean="0">
                <a:solidFill>
                  <a:srgbClr val="FC6F0D"/>
                </a:solidFill>
                <a:latin typeface="Calibri" panose="020F0502020204030204" pitchFamily="34" charset="0"/>
                <a:cs typeface="Calibri" panose="020F0502020204030204" pitchFamily="34" charset="0"/>
              </a:rPr>
              <a:t>'}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{comm: </a:t>
            </a:r>
            <a:r>
              <a:rPr lang="en-US" sz="2200" dirty="0" smtClean="0">
                <a:solidFill>
                  <a:srgbClr val="FC6F0D"/>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eq</a:t>
            </a:r>
            <a:r>
              <a:rPr lang="en-US" sz="2200" dirty="0" smtClean="0">
                <a:solidFill>
                  <a:srgbClr val="FC6F0D"/>
                </a:solidFill>
                <a:latin typeface="Calibri" panose="020F0502020204030204" pitchFamily="34" charset="0"/>
                <a:cs typeface="Calibri" panose="020F0502020204030204" pitchFamily="34" charset="0"/>
              </a:rPr>
              <a:t>: null} </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match</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gt</a:t>
            </a:r>
            <a:r>
              <a:rPr lang="en-US" sz="2200" dirty="0" smtClean="0">
                <a:solidFill>
                  <a:srgbClr val="FC6F0D"/>
                </a:solidFill>
                <a:latin typeface="Calibri" panose="020F0502020204030204" pitchFamily="34" charset="0"/>
                <a:cs typeface="Calibri" panose="020F0502020204030204" pitchFamily="34" charset="0"/>
              </a:rPr>
              <a:t>: 4000} }},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job', count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sum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a:t>
            </a:r>
            <a:r>
              <a:rPr lang="en-US" sz="2200" dirty="0" smtClean="0">
                <a:solidFill>
                  <a:srgbClr val="FC6F0D"/>
                </a:solidFill>
                <a:latin typeface="Calibri" panose="020F0502020204030204" pitchFamily="34" charset="0"/>
                <a:cs typeface="Calibri" panose="020F0502020204030204" pitchFamily="34" charset="0"/>
              </a:rPr>
              <a:t>}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08513119"/>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298561359"/>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767122750"/>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923222660"/>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66747101"/>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9249422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a:t>
            </a:r>
            <a:r>
              <a:rPr lang="en-US" b="1" i="1" dirty="0">
                <a:solidFill>
                  <a:srgbClr val="222222"/>
                </a:solidFill>
                <a:latin typeface="arial" panose="020B0604020202020204" pitchFamily="34" charset="0"/>
              </a:rPr>
              <a:t>ObjectId</a:t>
            </a:r>
            <a:r>
              <a:rPr lang="en-US" dirty="0">
                <a:solidFill>
                  <a:srgbClr val="222222"/>
                </a:solidFill>
                <a:latin typeface="arial" panose="020B0604020202020204" pitchFamily="34" charset="0"/>
              </a:rPr>
              <a:t> class is the default primary key for a MongoDB document and is usually found in the </a:t>
            </a:r>
            <a:r>
              <a:rPr lang="en-US" b="1" dirty="0">
                <a:solidFill>
                  <a:srgbClr val="222222"/>
                </a:solidFill>
                <a:latin typeface="arial" panose="020B0604020202020204" pitchFamily="34" charset="0"/>
              </a:rPr>
              <a:t>_id</a:t>
            </a:r>
            <a:r>
              <a:rPr lang="en-US" dirty="0">
                <a:solidFill>
                  <a:srgbClr val="222222"/>
                </a:solidFill>
                <a:latin typeface="arial" panose="020B0604020202020204" pitchFamily="34" charset="0"/>
              </a:rPr>
              <a:t> field in an inserted document.</a:t>
            </a:r>
            <a:endParaRPr lang="en-US" dirty="0"/>
          </a:p>
        </p:txBody>
      </p:sp>
      <p:sp>
        <p:nvSpPr>
          <p:cNvPr id="5" name="Rectangle 4"/>
          <p:cNvSpPr/>
          <p:nvPr/>
        </p:nvSpPr>
        <p:spPr>
          <a:xfrm>
            <a:off x="419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val="24463497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259065627"/>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171492564"/>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780407736"/>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848474725"/>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4030158449"/>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708605334"/>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478242473"/>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136286712"/>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60110094"/>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0602678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49188" y="762000"/>
            <a:ext cx="8845624" cy="646331"/>
          </a:xfrm>
          <a:prstGeom prst="rect">
            <a:avLst/>
          </a:prstGeom>
        </p:spPr>
        <p:txBody>
          <a:bodyPr wrap="square">
            <a:spAutoFit/>
          </a:bodyPr>
          <a:lstStyle/>
          <a:p>
            <a:r>
              <a:rPr lang="en-US" dirty="0"/>
              <a:t>MongoDB uses ObjectIds as the default value of _id field of each document, which is </a:t>
            </a:r>
            <a:r>
              <a:rPr lang="en-US" dirty="0" smtClean="0"/>
              <a:t>auto generated </a:t>
            </a:r>
            <a:r>
              <a:rPr lang="en-US" dirty="0"/>
              <a:t>while the creation of any document.</a:t>
            </a:r>
            <a:endParaRPr lang="en-IN" dirty="0"/>
          </a:p>
        </p:txBody>
      </p:sp>
      <p:sp>
        <p:nvSpPr>
          <p:cNvPr id="8" name="Rectangle 7"/>
          <p:cNvSpPr/>
          <p:nvPr/>
        </p:nvSpPr>
        <p:spPr>
          <a:xfrm>
            <a:off x="170434" y="1658572"/>
            <a:ext cx="8794446"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ObjectId()</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141514" y="2236113"/>
            <a:ext cx="8823366"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x = ObjectId()</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66743777"/>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137647517"/>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052086859"/>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45976" y="849264"/>
            <a:ext cx="8845624" cy="369332"/>
          </a:xfrm>
          <a:prstGeom prst="rect">
            <a:avLst/>
          </a:prstGeom>
        </p:spPr>
        <p:txBody>
          <a:bodyPr wrap="square">
            <a:spAutoFit/>
          </a:bodyPr>
          <a:lstStyle/>
          <a:p>
            <a:r>
              <a:rPr lang="en-IN" dirty="0" smtClean="0">
                <a:solidFill>
                  <a:srgbClr val="222222"/>
                </a:solidFill>
                <a:latin typeface="Verdana" panose="020B0604030504040204" pitchFamily="34" charset="0"/>
              </a:rPr>
              <a:t>1. Think </a:t>
            </a:r>
            <a:r>
              <a:rPr lang="en-IN" dirty="0">
                <a:solidFill>
                  <a:srgbClr val="222222"/>
                </a:solidFill>
                <a:latin typeface="Verdana" panose="020B0604030504040204" pitchFamily="34" charset="0"/>
              </a:rPr>
              <a:t>about how multiplication can be done without actually </a:t>
            </a:r>
            <a:r>
              <a:rPr lang="en-IN" dirty="0" smtClean="0">
                <a:solidFill>
                  <a:srgbClr val="222222"/>
                </a:solidFill>
                <a:latin typeface="Verdana" panose="020B0604030504040204" pitchFamily="34" charset="0"/>
              </a:rPr>
              <a:t>multiplying </a:t>
            </a:r>
            <a:endParaRPr lang="en-IN" dirty="0"/>
          </a:p>
        </p:txBody>
      </p:sp>
      <p:sp>
        <p:nvSpPr>
          <p:cNvPr id="3" name="TextBox 2"/>
          <p:cNvSpPr txBox="1"/>
          <p:nvPr/>
        </p:nvSpPr>
        <p:spPr>
          <a:xfrm>
            <a:off x="990600"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304800" y="3700361"/>
            <a:ext cx="4648200" cy="2471839"/>
          </a:xfrm>
          <a:prstGeom prst="rect">
            <a:avLst/>
          </a:prstGeom>
        </p:spPr>
      </p:pic>
      <p:sp>
        <p:nvSpPr>
          <p:cNvPr id="6" name="Rectangle 5"/>
          <p:cNvSpPr/>
          <p:nvPr/>
        </p:nvSpPr>
        <p:spPr>
          <a:xfrm>
            <a:off x="145976" y="3243552"/>
            <a:ext cx="1317990" cy="369332"/>
          </a:xfrm>
          <a:prstGeom prst="rect">
            <a:avLst/>
          </a:prstGeom>
        </p:spPr>
        <p:txBody>
          <a:bodyPr wrap="none">
            <a:spAutoFit/>
          </a:bodyPr>
          <a:lstStyle/>
          <a:p>
            <a:r>
              <a:rPr lang="en-IN" dirty="0" smtClean="0">
                <a:solidFill>
                  <a:srgbClr val="222222"/>
                </a:solidFill>
                <a:latin typeface="Verdana" panose="020B0604030504040204" pitchFamily="34" charset="0"/>
              </a:rPr>
              <a:t>2. Square</a:t>
            </a:r>
            <a:endParaRPr lang="en-IN" dirty="0">
              <a:solidFill>
                <a:srgbClr val="222222"/>
              </a:solidFill>
              <a:latin typeface="Verdana" panose="020B0604030504040204" pitchFamily="34" charset="0"/>
            </a:endParaRPr>
          </a:p>
        </p:txBody>
      </p:sp>
      <p:pic>
        <p:nvPicPr>
          <p:cNvPr id="8" name="Picture 7"/>
          <p:cNvPicPr>
            <a:picLocks noChangeAspect="1"/>
          </p:cNvPicPr>
          <p:nvPr/>
        </p:nvPicPr>
        <p:blipFill>
          <a:blip r:embed="rId3"/>
          <a:stretch>
            <a:fillRect/>
          </a:stretch>
        </p:blipFill>
        <p:spPr>
          <a:xfrm>
            <a:off x="533400" y="1250647"/>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757237"/>
            <a:ext cx="3124200" cy="48815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04800" y="5105400"/>
            <a:ext cx="8610600" cy="1077218"/>
          </a:xfrm>
          <a:prstGeom prst="rect">
            <a:avLst/>
          </a:prstGeom>
        </p:spPr>
        <p:txBody>
          <a:bodyPr wrap="square">
            <a:spAutoFit/>
          </a:bodyPr>
          <a:lstStyle/>
          <a:p>
            <a:pPr algn="ctr"/>
            <a:r>
              <a:rPr lang="en-IN" sz="3200" dirty="0">
                <a:solidFill>
                  <a:srgbClr val="FE1212"/>
                </a:solidFill>
                <a:latin typeface="Segoe Print" panose="02000600000000000000" pitchFamily="2" charset="0"/>
              </a:rPr>
              <a:t>"Live as if you were to die tomorrow.</a:t>
            </a:r>
          </a:p>
          <a:p>
            <a:pPr algn="ctr"/>
            <a:r>
              <a:rPr lang="en-IN" sz="3200" dirty="0">
                <a:solidFill>
                  <a:srgbClr val="FE1212"/>
                </a:solidFill>
                <a:latin typeface="Segoe Print" panose="02000600000000000000" pitchFamily="2" charset="0"/>
              </a:rPr>
              <a:t>Learn as if you were to live forever"</a:t>
            </a:r>
          </a:p>
        </p:txBody>
      </p:sp>
    </p:spTree>
    <p:extLst>
      <p:ext uri="{BB962C8B-B14F-4D97-AF65-F5344CB8AC3E}">
        <p14:creationId xmlns:p14="http://schemas.microsoft.com/office/powerpoint/2010/main" val="1148130326"/>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1981200"/>
            <a:ext cx="8305800" cy="1754326"/>
          </a:xfrm>
          <a:prstGeom prst="rect">
            <a:avLst/>
          </a:prstGeom>
        </p:spPr>
        <p:txBody>
          <a:bodyPr wrap="square">
            <a:spAutoFit/>
          </a:bodyPr>
          <a:lstStyle/>
          <a:p>
            <a:r>
              <a:rPr lang="en-US" dirty="0"/>
              <a:t>The ALTER TABLE...DROP UNUSED COLUMNS statement is the only action allowed on unused columns. It physically removes unused columns from the table and reclaims disk space</a:t>
            </a:r>
            <a:r>
              <a:rPr lang="en-US" dirty="0" smtClean="0"/>
              <a:t>.</a:t>
            </a:r>
          </a:p>
          <a:p>
            <a:endParaRPr lang="en-US" dirty="0" smtClean="0"/>
          </a:p>
          <a:p>
            <a:r>
              <a:rPr lang="en-US" dirty="0" smtClean="0">
                <a:solidFill>
                  <a:srgbClr val="FF0000"/>
                </a:solidFill>
              </a:rPr>
              <a:t>alter </a:t>
            </a:r>
            <a:r>
              <a:rPr lang="en-US" dirty="0">
                <a:solidFill>
                  <a:srgbClr val="FF0000"/>
                </a:solidFill>
              </a:rPr>
              <a:t>table t set unused(c2);</a:t>
            </a:r>
          </a:p>
          <a:p>
            <a:r>
              <a:rPr lang="en-US" dirty="0" smtClean="0">
                <a:solidFill>
                  <a:srgbClr val="FF0000"/>
                </a:solidFill>
              </a:rPr>
              <a:t> </a:t>
            </a:r>
            <a:r>
              <a:rPr lang="en-US" dirty="0">
                <a:solidFill>
                  <a:srgbClr val="FF0000"/>
                </a:solidFill>
              </a:rPr>
              <a:t>alter table t drop unused column;</a:t>
            </a:r>
          </a:p>
        </p:txBody>
      </p:sp>
    </p:spTree>
    <p:extLst>
      <p:ext uri="{BB962C8B-B14F-4D97-AF65-F5344CB8AC3E}">
        <p14:creationId xmlns:p14="http://schemas.microsoft.com/office/powerpoint/2010/main" val="1183446369"/>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8600"/>
            <a:ext cx="8763000" cy="2862322"/>
          </a:xfrm>
          <a:prstGeom prst="rect">
            <a:avLst/>
          </a:prstGeom>
        </p:spPr>
        <p:txBody>
          <a:bodyPr wrap="square">
            <a:spAutoFit/>
          </a:bodyPr>
          <a:lstStyle/>
          <a:p>
            <a:r>
              <a:rPr lang="en-US" dirty="0"/>
              <a:t>create table book (id raw(16) primary key, data clob check(data is json</a:t>
            </a:r>
            <a:r>
              <a:rPr lang="en-US" dirty="0" smtClean="0"/>
              <a:t>));</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start db server</a:t>
            </a:r>
            <a:endParaRPr lang="en-US" dirty="0"/>
          </a:p>
        </p:txBody>
      </p:sp>
    </p:spTree>
    <p:extLst>
      <p:ext uri="{BB962C8B-B14F-4D97-AF65-F5344CB8AC3E}">
        <p14:creationId xmlns:p14="http://schemas.microsoft.com/office/powerpoint/2010/main" val="6248090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149188" y="762000"/>
            <a:ext cx="8845624" cy="400110"/>
          </a:xfrm>
          <a:prstGeom prst="rect">
            <a:avLst/>
          </a:prstGeom>
        </p:spPr>
        <p:txBody>
          <a:bodyPr wrap="square">
            <a:spAutoFit/>
          </a:bodyPr>
          <a:lstStyle/>
          <a:p>
            <a:r>
              <a:rPr lang="en-US" dirty="0"/>
              <a:t>To start </a:t>
            </a:r>
            <a:r>
              <a:rPr lang="en-US" dirty="0" smtClean="0"/>
              <a:t>MongoDB server, execute </a:t>
            </a:r>
            <a:r>
              <a:rPr lang="en-US" sz="2000" b="1" dirty="0">
                <a:solidFill>
                  <a:srgbClr val="C00000"/>
                </a:solidFill>
              </a:rPr>
              <a:t>mongod.exe</a:t>
            </a:r>
            <a:r>
              <a:rPr lang="en-US" dirty="0">
                <a:solidFill>
                  <a:srgbClr val="036883"/>
                </a:solidFill>
              </a:rPr>
              <a:t>.</a:t>
            </a:r>
            <a:endParaRPr lang="en-IN" dirty="0">
              <a:solidFill>
                <a:srgbClr val="036883"/>
              </a:solidFill>
            </a:endParaRPr>
          </a:p>
        </p:txBody>
      </p:sp>
      <p:sp>
        <p:nvSpPr>
          <p:cNvPr id="4" name="Rectangle 3"/>
          <p:cNvSpPr/>
          <p:nvPr/>
        </p:nvSpPr>
        <p:spPr>
          <a:xfrm>
            <a:off x="188894" y="2895600"/>
            <a:ext cx="8766212" cy="1107996"/>
          </a:xfrm>
          <a:prstGeom prst="rect">
            <a:avLst/>
          </a:prstGeom>
        </p:spPr>
        <p:txBody>
          <a:bodyPr wrap="square">
            <a:spAutoFit/>
          </a:bodyPr>
          <a:lstStyle/>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--journal --</a:t>
            </a:r>
            <a:r>
              <a:rPr lang="en-US" sz="2200" dirty="0" smtClean="0">
                <a:solidFill>
                  <a:srgbClr val="049DC8"/>
                </a:solidFill>
                <a:latin typeface="Calibri" panose="020F0502020204030204" pitchFamily="34" charset="0"/>
                <a:cs typeface="Calibri" panose="020F0502020204030204" pitchFamily="34" charset="0"/>
              </a:rPr>
              <a:t>bind_ip_all</a:t>
            </a:r>
          </a:p>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--journal --</a:t>
            </a:r>
            <a:r>
              <a:rPr lang="en-US" sz="2200" dirty="0" smtClean="0">
                <a:solidFill>
                  <a:srgbClr val="049DC8"/>
                </a:solidFill>
                <a:latin typeface="Calibri" panose="020F0502020204030204" pitchFamily="34" charset="0"/>
                <a:cs typeface="Calibri" panose="020F0502020204030204" pitchFamily="34" charset="0"/>
              </a:rPr>
              <a:t>bind_ip stp10</a:t>
            </a:r>
          </a:p>
          <a:p>
            <a:r>
              <a:rPr lang="en-US" sz="2200" dirty="0" smtClean="0">
                <a:solidFill>
                  <a:srgbClr val="C00000"/>
                </a:solidFill>
                <a:latin typeface="Calibri" panose="020F0502020204030204" pitchFamily="34" charset="0"/>
                <a:cs typeface="Calibri" panose="020F0502020204030204" pitchFamily="34" charset="0"/>
              </a:rPr>
              <a:t>mongod</a:t>
            </a:r>
            <a:r>
              <a:rPr lang="en-US" sz="2200" dirty="0" smtClean="0">
                <a:solidFill>
                  <a:srgbClr val="049DC8"/>
                </a:solidFill>
                <a:latin typeface="Calibri" panose="020F0502020204030204" pitchFamily="34" charset="0"/>
                <a:cs typeface="Calibri" panose="020F0502020204030204" pitchFamily="34" charset="0"/>
              </a:rPr>
              <a:t> </a:t>
            </a:r>
            <a:r>
              <a:rPr lang="en-US" sz="2200" dirty="0">
                <a:solidFill>
                  <a:srgbClr val="049DC8"/>
                </a:solidFill>
                <a:latin typeface="Calibri" panose="020F0502020204030204" pitchFamily="34" charset="0"/>
                <a:cs typeface="Calibri" panose="020F0502020204030204" pitchFamily="34" charset="0"/>
              </a:rPr>
              <a:t>--dbpath "c:\database" --journal --bind_ip 192.168.100.20</a:t>
            </a:r>
          </a:p>
        </p:txBody>
      </p:sp>
      <p:sp>
        <p:nvSpPr>
          <p:cNvPr id="5" name="Rectangle 4"/>
          <p:cNvSpPr/>
          <p:nvPr/>
        </p:nvSpPr>
        <p:spPr>
          <a:xfrm>
            <a:off x="146219" y="1372850"/>
            <a:ext cx="8155006" cy="1446550"/>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r>
              <a:rPr lang="en-US" dirty="0" smtClean="0">
                <a:solidFill>
                  <a:srgbClr val="036883"/>
                </a:solidFill>
              </a:rPr>
              <a:t>.</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t>
            </a:r>
            <a:r>
              <a:rPr lang="en-US" dirty="0" smtClean="0">
                <a:solidFill>
                  <a:srgbClr val="036883"/>
                </a:solidFill>
              </a:rPr>
              <a:t>addresses.</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 localhost by default.</a:t>
            </a:r>
          </a:p>
        </p:txBody>
      </p:sp>
      <p:sp>
        <p:nvSpPr>
          <p:cNvPr id="8" name="Rectangle 7"/>
          <p:cNvSpPr/>
          <p:nvPr/>
        </p:nvSpPr>
        <p:spPr>
          <a:xfrm>
            <a:off x="146219" y="4280832"/>
            <a:ext cx="8845624" cy="400110"/>
          </a:xfrm>
          <a:prstGeom prst="rect">
            <a:avLst/>
          </a:prstGeom>
        </p:spPr>
        <p:txBody>
          <a:bodyPr wrap="square">
            <a:spAutoFit/>
          </a:bodyPr>
          <a:lstStyle/>
          <a:p>
            <a:r>
              <a:rPr lang="en-US" dirty="0"/>
              <a:t>To start </a:t>
            </a:r>
            <a:r>
              <a:rPr lang="en-US" dirty="0" smtClean="0"/>
              <a:t>MongoDB client, execute </a:t>
            </a:r>
            <a:r>
              <a:rPr lang="en-US" sz="2000" b="1" dirty="0" smtClean="0">
                <a:solidFill>
                  <a:srgbClr val="C00000"/>
                </a:solidFill>
              </a:rPr>
              <a:t>mongo.exe</a:t>
            </a:r>
            <a:r>
              <a:rPr lang="en-US" dirty="0">
                <a:solidFill>
                  <a:srgbClr val="036883"/>
                </a:solidFill>
              </a:rPr>
              <a:t>.</a:t>
            </a:r>
            <a:endParaRPr lang="en-IN" dirty="0">
              <a:solidFill>
                <a:srgbClr val="036883"/>
              </a:solidFill>
            </a:endParaRPr>
          </a:p>
        </p:txBody>
      </p:sp>
      <p:cxnSp>
        <p:nvCxnSpPr>
          <p:cNvPr id="10" name="Straight Connector 9"/>
          <p:cNvCxnSpPr/>
          <p:nvPr/>
        </p:nvCxnSpPr>
        <p:spPr>
          <a:xfrm>
            <a:off x="146219" y="4114800"/>
            <a:ext cx="8848593"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188894" y="4674781"/>
            <a:ext cx="8766212" cy="769441"/>
          </a:xfrm>
          <a:prstGeom prst="rect">
            <a:avLst/>
          </a:prstGeom>
        </p:spPr>
        <p:txBody>
          <a:bodyPr wrap="square">
            <a:spAutoFit/>
          </a:bodyPr>
          <a:lstStyle/>
          <a:p>
            <a:r>
              <a:rPr lang="en-US" sz="2200" dirty="0">
                <a:solidFill>
                  <a:srgbClr val="C00000"/>
                </a:solidFill>
                <a:latin typeface="Calibri" panose="020F0502020204030204" pitchFamily="34" charset="0"/>
                <a:cs typeface="Calibri" panose="020F0502020204030204" pitchFamily="34" charset="0"/>
              </a:rPr>
              <a:t>mongo </a:t>
            </a:r>
            <a:r>
              <a:rPr lang="en-US" sz="2200" dirty="0">
                <a:solidFill>
                  <a:srgbClr val="049DC8"/>
                </a:solidFill>
                <a:latin typeface="Calibri" panose="020F0502020204030204" pitchFamily="34" charset="0"/>
                <a:cs typeface="Calibri" panose="020F0502020204030204" pitchFamily="34" charset="0"/>
              </a:rPr>
              <a:t>"192.168.100.20/db1"</a:t>
            </a:r>
          </a:p>
          <a:p>
            <a:r>
              <a:rPr lang="en-US" sz="2200" dirty="0" smtClean="0">
                <a:solidFill>
                  <a:srgbClr val="C00000"/>
                </a:solidFill>
                <a:latin typeface="Calibri" panose="020F0502020204030204" pitchFamily="34" charset="0"/>
                <a:cs typeface="Calibri" panose="020F0502020204030204" pitchFamily="34" charset="0"/>
              </a:rPr>
              <a:t>mongo</a:t>
            </a:r>
            <a:r>
              <a:rPr lang="en-US" sz="2200" dirty="0" smtClean="0">
                <a:solidFill>
                  <a:srgbClr val="049DC8"/>
                </a:solidFill>
                <a:latin typeface="Calibri" panose="020F0502020204030204" pitchFamily="34" charset="0"/>
                <a:cs typeface="Calibri" panose="020F0502020204030204" pitchFamily="34" charset="0"/>
              </a:rPr>
              <a:t> </a:t>
            </a:r>
            <a:r>
              <a:rPr lang="en-US" sz="2200" dirty="0">
                <a:solidFill>
                  <a:srgbClr val="049DC8"/>
                </a:solidFill>
                <a:latin typeface="Calibri" panose="020F0502020204030204" pitchFamily="34" charset="0"/>
                <a:cs typeface="Calibri" panose="020F0502020204030204" pitchFamily="34" charset="0"/>
              </a:rPr>
              <a:t>--host "192.168.100.20" --port "27017"</a:t>
            </a:r>
          </a:p>
        </p:txBody>
      </p:sp>
    </p:spTree>
    <p:extLst>
      <p:ext uri="{BB962C8B-B14F-4D97-AF65-F5344CB8AC3E}">
        <p14:creationId xmlns:p14="http://schemas.microsoft.com/office/powerpoint/2010/main" val="35616667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comparison operator</a:t>
            </a:r>
            <a:endParaRPr lang="en-IN" dirty="0"/>
          </a:p>
        </p:txBody>
      </p:sp>
      <p:sp>
        <p:nvSpPr>
          <p:cNvPr id="3" name="Rectangle 2"/>
          <p:cNvSpPr/>
          <p:nvPr/>
        </p:nvSpPr>
        <p:spPr>
          <a:xfrm>
            <a:off x="182713" y="152400"/>
            <a:ext cx="8808887" cy="1107996"/>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db.version</a:t>
            </a:r>
            <a:r>
              <a:rPr lang="en-US" sz="2200" dirty="0" smtClean="0">
                <a:solidFill>
                  <a:srgbClr val="FC6F0D"/>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version number</a:t>
            </a:r>
            <a:endParaRPr lang="en-US" sz="2200" dirty="0">
              <a:solidFill>
                <a:srgbClr val="00B050"/>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db.getMongo</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connection </a:t>
            </a:r>
            <a:r>
              <a:rPr lang="en-US" sz="2200" dirty="0">
                <a:solidFill>
                  <a:srgbClr val="00B050"/>
                </a:solidFill>
                <a:latin typeface="Calibri" panose="020F0502020204030204" pitchFamily="34" charset="0"/>
                <a:cs typeface="Calibri" panose="020F0502020204030204" pitchFamily="34" charset="0"/>
              </a:rPr>
              <a:t>to </a:t>
            </a:r>
            <a:r>
              <a:rPr lang="en-US" sz="2200" dirty="0" smtClean="0">
                <a:solidFill>
                  <a:srgbClr val="00B050"/>
                </a:solidFill>
                <a:latin typeface="Calibri" panose="020F0502020204030204" pitchFamily="34" charset="0"/>
                <a:cs typeface="Calibri" panose="020F0502020204030204" pitchFamily="34" charset="0"/>
              </a:rPr>
              <a:t>192.168.100.20:27017</a:t>
            </a:r>
          </a:p>
          <a:p>
            <a:r>
              <a:rPr lang="en-US" sz="2200" dirty="0">
                <a:solidFill>
                  <a:srgbClr val="FC6F0D"/>
                </a:solidFill>
                <a:latin typeface="Calibri" panose="020F0502020204030204" pitchFamily="34" charset="0"/>
                <a:cs typeface="Calibri" panose="020F0502020204030204" pitchFamily="34" charset="0"/>
              </a:rPr>
              <a:t>getHostName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stp5</a:t>
            </a:r>
          </a:p>
        </p:txBody>
      </p:sp>
    </p:spTree>
    <p:extLst>
      <p:ext uri="{BB962C8B-B14F-4D97-AF65-F5344CB8AC3E}">
        <p14:creationId xmlns:p14="http://schemas.microsoft.com/office/powerpoint/2010/main" val="25827200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3789223811"/>
              </p:ext>
            </p:extLst>
          </p:nvPr>
        </p:nvGraphicFramePr>
        <p:xfrm>
          <a:off x="152399" y="1066800"/>
          <a:ext cx="8839201" cy="4551992"/>
        </p:xfrm>
        <a:graphic>
          <a:graphicData uri="http://schemas.openxmlformats.org/drawingml/2006/table">
            <a:tbl>
              <a:tblPr>
                <a:tableStyleId>{616DA210-FB5B-4158-B5E0-FEB733F419BA}</a:tableStyleId>
              </a:tblPr>
              <a:tblGrid>
                <a:gridCol w="886743"/>
                <a:gridCol w="7952458"/>
              </a:tblGrid>
              <a:tr h="568999">
                <a:tc>
                  <a:txBody>
                    <a:bodyPr/>
                    <a:lstStyle/>
                    <a:p>
                      <a:pPr algn="ctr" fontAlgn="base"/>
                      <a:r>
                        <a:rPr lang="en-IN" sz="2000" u="none" dirty="0" smtClean="0">
                          <a:solidFill>
                            <a:srgbClr val="006C86"/>
                          </a:solidFill>
                          <a:effectLst/>
                        </a:rPr>
                        <a:t>$eq</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$gt</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greater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$gte</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greater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$lt</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less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$lte</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less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$ne</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all values that are not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$in</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any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$nin</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none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20648141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52400" y="767355"/>
            <a:ext cx="61587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a:t>
            </a:r>
            <a:r>
              <a:rPr lang="en-US" sz="2200" dirty="0" smtClean="0">
                <a:solidFill>
                  <a:srgbClr val="C00000"/>
                </a:solidFill>
                <a:latin typeface="Calibri" panose="020F0502020204030204" pitchFamily="34" charset="0"/>
                <a:cs typeface="Calibri" panose="020F0502020204030204" pitchFamily="34" charset="0"/>
              </a:rPr>
              <a:t>eq</a:t>
            </a:r>
            <a:endParaRPr lang="en-US" sz="2200" dirty="0">
              <a:solidFill>
                <a:srgbClr val="C00000"/>
              </a:solidFill>
              <a:latin typeface="Calibri" panose="020F0502020204030204" pitchFamily="34" charset="0"/>
              <a:cs typeface="Calibri" panose="020F0502020204030204" pitchFamily="34" charset="0"/>
            </a:endParaRPr>
          </a:p>
        </p:txBody>
      </p:sp>
      <p:sp>
        <p:nvSpPr>
          <p:cNvPr id="3" name="Rectangle 2"/>
          <p:cNvSpPr/>
          <p:nvPr/>
        </p:nvSpPr>
        <p:spPr>
          <a:xfrm>
            <a:off x="152400" y="1192887"/>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{$eq: value} }</a:t>
            </a:r>
            <a:endParaRPr lang="en-US" dirty="0">
              <a:latin typeface="Consolas" panose="020B0609020204030204" pitchFamily="49" charset="0"/>
            </a:endParaRPr>
          </a:p>
        </p:txBody>
      </p:sp>
      <p:sp>
        <p:nvSpPr>
          <p:cNvPr id="6" name="Rectangle 5"/>
          <p:cNvSpPr/>
          <p:nvPr/>
        </p:nvSpPr>
        <p:spPr>
          <a:xfrm>
            <a:off x="4800600" y="750532"/>
            <a:ext cx="615874"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$ne</a:t>
            </a:r>
            <a:endParaRPr lang="en-US" sz="2200" dirty="0">
              <a:solidFill>
                <a:srgbClr val="C00000"/>
              </a:solidFill>
              <a:latin typeface="Calibri" panose="020F0502020204030204" pitchFamily="34" charset="0"/>
              <a:cs typeface="Calibri" panose="020F0502020204030204" pitchFamily="34" charset="0"/>
            </a:endParaRPr>
          </a:p>
        </p:txBody>
      </p:sp>
      <p:sp>
        <p:nvSpPr>
          <p:cNvPr id="8" name="Rectangle 7"/>
          <p:cNvSpPr/>
          <p:nvPr/>
        </p:nvSpPr>
        <p:spPr>
          <a:xfrm>
            <a:off x="4800600" y="1176064"/>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{$ne: value} }</a:t>
            </a:r>
          </a:p>
        </p:txBody>
      </p:sp>
      <p:sp>
        <p:nvSpPr>
          <p:cNvPr id="9" name="Rectangle 8"/>
          <p:cNvSpPr/>
          <p:nvPr/>
        </p:nvSpPr>
        <p:spPr>
          <a:xfrm>
            <a:off x="157348" y="2056233"/>
            <a:ext cx="550664"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$gt</a:t>
            </a:r>
            <a:endParaRPr lang="en-US" sz="2200" dirty="0">
              <a:solidFill>
                <a:srgbClr val="C00000"/>
              </a:solidFill>
              <a:latin typeface="Calibri" panose="020F0502020204030204" pitchFamily="34" charset="0"/>
              <a:cs typeface="Calibri" panose="020F0502020204030204" pitchFamily="34" charset="0"/>
            </a:endParaRPr>
          </a:p>
        </p:txBody>
      </p:sp>
      <p:sp>
        <p:nvSpPr>
          <p:cNvPr id="10" name="Rectangle 9"/>
          <p:cNvSpPr/>
          <p:nvPr/>
        </p:nvSpPr>
        <p:spPr>
          <a:xfrm>
            <a:off x="157348" y="2481765"/>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{$gt: value} }</a:t>
            </a:r>
          </a:p>
        </p:txBody>
      </p:sp>
      <p:sp>
        <p:nvSpPr>
          <p:cNvPr id="11" name="Rectangle 10"/>
          <p:cNvSpPr/>
          <p:nvPr/>
        </p:nvSpPr>
        <p:spPr>
          <a:xfrm>
            <a:off x="4805548" y="2039410"/>
            <a:ext cx="688715"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$gte</a:t>
            </a:r>
            <a:endParaRPr lang="en-US" sz="2200" dirty="0">
              <a:solidFill>
                <a:srgbClr val="C00000"/>
              </a:solidFill>
              <a:latin typeface="Calibri" panose="020F0502020204030204" pitchFamily="34" charset="0"/>
              <a:cs typeface="Calibri" panose="020F0502020204030204" pitchFamily="34" charset="0"/>
            </a:endParaRPr>
          </a:p>
        </p:txBody>
      </p:sp>
      <p:sp>
        <p:nvSpPr>
          <p:cNvPr id="12" name="Rectangle 11"/>
          <p:cNvSpPr/>
          <p:nvPr/>
        </p:nvSpPr>
        <p:spPr>
          <a:xfrm>
            <a:off x="4805548" y="2464942"/>
            <a:ext cx="322395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{$gte: value} }</a:t>
            </a:r>
          </a:p>
        </p:txBody>
      </p:sp>
      <p:sp>
        <p:nvSpPr>
          <p:cNvPr id="13" name="Rectangle 12"/>
          <p:cNvSpPr/>
          <p:nvPr/>
        </p:nvSpPr>
        <p:spPr>
          <a:xfrm>
            <a:off x="217609" y="3369851"/>
            <a:ext cx="486030"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$lt</a:t>
            </a:r>
            <a:endParaRPr lang="en-US" sz="2200" dirty="0">
              <a:solidFill>
                <a:srgbClr val="C00000"/>
              </a:solidFill>
              <a:latin typeface="Calibri" panose="020F0502020204030204" pitchFamily="34" charset="0"/>
              <a:cs typeface="Calibri" panose="020F0502020204030204" pitchFamily="34" charset="0"/>
            </a:endParaRPr>
          </a:p>
        </p:txBody>
      </p:sp>
      <p:sp>
        <p:nvSpPr>
          <p:cNvPr id="14" name="Rectangle 13"/>
          <p:cNvSpPr/>
          <p:nvPr/>
        </p:nvSpPr>
        <p:spPr>
          <a:xfrm>
            <a:off x="217609" y="3795383"/>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{$lt: value} }</a:t>
            </a:r>
          </a:p>
        </p:txBody>
      </p:sp>
      <p:sp>
        <p:nvSpPr>
          <p:cNvPr id="15" name="Rectangle 14"/>
          <p:cNvSpPr/>
          <p:nvPr/>
        </p:nvSpPr>
        <p:spPr>
          <a:xfrm>
            <a:off x="4865809" y="3353028"/>
            <a:ext cx="624082"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$lte</a:t>
            </a:r>
            <a:endParaRPr lang="en-US" sz="2200" dirty="0">
              <a:solidFill>
                <a:srgbClr val="C00000"/>
              </a:solidFill>
              <a:latin typeface="Calibri" panose="020F0502020204030204" pitchFamily="34" charset="0"/>
              <a:cs typeface="Calibri" panose="020F0502020204030204" pitchFamily="34" charset="0"/>
            </a:endParaRPr>
          </a:p>
        </p:txBody>
      </p:sp>
      <p:sp>
        <p:nvSpPr>
          <p:cNvPr id="16" name="Rectangle 15"/>
          <p:cNvSpPr/>
          <p:nvPr/>
        </p:nvSpPr>
        <p:spPr>
          <a:xfrm>
            <a:off x="4865809" y="3778560"/>
            <a:ext cx="322395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{$lte: value} }</a:t>
            </a:r>
          </a:p>
        </p:txBody>
      </p:sp>
      <p:sp>
        <p:nvSpPr>
          <p:cNvPr id="17" name="Rectangle 16"/>
          <p:cNvSpPr/>
          <p:nvPr/>
        </p:nvSpPr>
        <p:spPr>
          <a:xfrm>
            <a:off x="282242" y="4665657"/>
            <a:ext cx="615874"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$ne</a:t>
            </a:r>
            <a:endParaRPr lang="en-US" sz="2200" dirty="0">
              <a:solidFill>
                <a:srgbClr val="C00000"/>
              </a:solidFill>
              <a:latin typeface="Calibri" panose="020F0502020204030204" pitchFamily="34" charset="0"/>
              <a:cs typeface="Calibri" panose="020F0502020204030204" pitchFamily="34" charset="0"/>
            </a:endParaRPr>
          </a:p>
        </p:txBody>
      </p:sp>
      <p:sp>
        <p:nvSpPr>
          <p:cNvPr id="19" name="Rectangle 18"/>
          <p:cNvSpPr/>
          <p:nvPr/>
        </p:nvSpPr>
        <p:spPr>
          <a:xfrm>
            <a:off x="282242" y="5091189"/>
            <a:ext cx="6896440"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{$in: [&lt;value1&gt;, &lt;value2&gt;, ..., &lt;valueN&gt;]} }</a:t>
            </a:r>
          </a:p>
        </p:txBody>
      </p:sp>
    </p:spTree>
    <p:extLst>
      <p:ext uri="{BB962C8B-B14F-4D97-AF65-F5344CB8AC3E}">
        <p14:creationId xmlns:p14="http://schemas.microsoft.com/office/powerpoint/2010/main" val="201702640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logical operator</a:t>
            </a:r>
            <a:endParaRPr lang="en-IN" dirty="0"/>
          </a:p>
        </p:txBody>
      </p:sp>
    </p:spTree>
    <p:extLst>
      <p:ext uri="{BB962C8B-B14F-4D97-AF65-F5344CB8AC3E}">
        <p14:creationId xmlns:p14="http://schemas.microsoft.com/office/powerpoint/2010/main" val="36815785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1012083413"/>
              </p:ext>
            </p:extLst>
          </p:nvPr>
        </p:nvGraphicFramePr>
        <p:xfrm>
          <a:off x="152401" y="1066800"/>
          <a:ext cx="8839200" cy="2875590"/>
        </p:xfrm>
        <a:graphic>
          <a:graphicData uri="http://schemas.openxmlformats.org/drawingml/2006/table">
            <a:tbl>
              <a:tblPr>
                <a:tableStyleId>{616DA210-FB5B-4158-B5E0-FEB733F419BA}</a:tableStyleId>
              </a:tblPr>
              <a:tblGrid>
                <a:gridCol w="886743"/>
                <a:gridCol w="7952457"/>
              </a:tblGrid>
              <a:tr h="958530">
                <a:tc>
                  <a:txBody>
                    <a:bodyPr/>
                    <a:lstStyle/>
                    <a:p>
                      <a:pPr algn="ctr" fontAlgn="base"/>
                      <a:r>
                        <a:rPr lang="en-IN" sz="2000" u="none" dirty="0" smtClean="0">
                          <a:solidFill>
                            <a:srgbClr val="006C86"/>
                          </a:solidFill>
                          <a:effectLst/>
                        </a:rPr>
                        <a:t>$or</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Joins query clauses with a logical </a:t>
                      </a:r>
                      <a:r>
                        <a:rPr lang="en-US" sz="2000" dirty="0" smtClean="0">
                          <a:solidFill>
                            <a:srgbClr val="00B0F0"/>
                          </a:solidFill>
                          <a:effectLst/>
                        </a:rPr>
                        <a:t>OR </a:t>
                      </a:r>
                      <a:r>
                        <a:rPr lang="en-US" sz="2000" dirty="0" smtClean="0">
                          <a:effectLst/>
                        </a:rPr>
                        <a:t>returns all documents that    </a:t>
                      </a:r>
                    </a:p>
                    <a:p>
                      <a:pPr fontAlgn="base"/>
                      <a:r>
                        <a:rPr lang="en-US" sz="2000" dirty="0" smtClean="0">
                          <a:effectLst/>
                        </a:rPr>
                        <a:t>  match the conditions of either clause.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958530">
                <a:tc>
                  <a:txBody>
                    <a:bodyPr/>
                    <a:lstStyle/>
                    <a:p>
                      <a:pPr algn="ctr" fontAlgn="base"/>
                      <a:r>
                        <a:rPr lang="en-IN" sz="2000" u="none" dirty="0" smtClean="0">
                          <a:solidFill>
                            <a:srgbClr val="006C86"/>
                          </a:solidFill>
                          <a:effectLst/>
                        </a:rPr>
                        <a:t>$and</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Joins query clauses with a logical </a:t>
                      </a:r>
                      <a:r>
                        <a:rPr lang="en-US" sz="2000" dirty="0" smtClean="0">
                          <a:solidFill>
                            <a:srgbClr val="00B0F0"/>
                          </a:solidFill>
                          <a:effectLst/>
                        </a:rPr>
                        <a:t>AND </a:t>
                      </a:r>
                      <a:r>
                        <a:rPr lang="en-US" sz="2000" dirty="0" smtClean="0">
                          <a:effectLst/>
                        </a:rPr>
                        <a:t>returns all documents that </a:t>
                      </a:r>
                    </a:p>
                    <a:p>
                      <a:pPr fontAlgn="base"/>
                      <a:r>
                        <a:rPr lang="en-US" sz="2000" dirty="0" smtClean="0">
                          <a:effectLst/>
                        </a:rPr>
                        <a:t>  match the conditions of both clauses.</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958530">
                <a:tc>
                  <a:txBody>
                    <a:bodyPr/>
                    <a:lstStyle/>
                    <a:p>
                      <a:pPr algn="ctr" fontAlgn="base"/>
                      <a:r>
                        <a:rPr lang="en-IN" sz="2000" u="none" dirty="0" smtClean="0">
                          <a:solidFill>
                            <a:srgbClr val="006C86"/>
                          </a:solidFill>
                          <a:effectLst/>
                        </a:rPr>
                        <a:t>$not</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Inverts the effect of a query expression and returns documents that </a:t>
                      </a:r>
                    </a:p>
                    <a:p>
                      <a:pPr fontAlgn="base"/>
                      <a:r>
                        <a:rPr lang="en-US" sz="2000" dirty="0" smtClean="0">
                          <a:effectLst/>
                        </a:rPr>
                        <a:t>  do not match the query expression.</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6" name="Rectangle 5"/>
          <p:cNvSpPr/>
          <p:nvPr/>
        </p:nvSpPr>
        <p:spPr>
          <a:xfrm>
            <a:off x="228600" y="4191000"/>
            <a:ext cx="7391401"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$or: [ { &lt;</a:t>
            </a:r>
            <a:r>
              <a:rPr lang="en-US" dirty="0" smtClean="0">
                <a:solidFill>
                  <a:srgbClr val="049DC8"/>
                </a:solidFill>
                <a:latin typeface="Consolas" panose="020B0609020204030204" pitchFamily="49" charset="0"/>
                <a:cs typeface="Calibri" panose="020F0502020204030204" pitchFamily="34" charset="0"/>
              </a:rPr>
              <a:t>expr1</a:t>
            </a:r>
            <a:r>
              <a:rPr lang="en-US" dirty="0">
                <a:solidFill>
                  <a:srgbClr val="049DC8"/>
                </a:solidFill>
                <a:latin typeface="Consolas" panose="020B0609020204030204" pitchFamily="49" charset="0"/>
                <a:cs typeface="Calibri" panose="020F0502020204030204" pitchFamily="34" charset="0"/>
              </a:rPr>
              <a:t>&gt; }, { &lt;</a:t>
            </a:r>
            <a:r>
              <a:rPr lang="en-US" dirty="0" smtClean="0">
                <a:solidFill>
                  <a:srgbClr val="049DC8"/>
                </a:solidFill>
                <a:latin typeface="Consolas" panose="020B0609020204030204" pitchFamily="49" charset="0"/>
                <a:cs typeface="Calibri" panose="020F0502020204030204" pitchFamily="34" charset="0"/>
              </a:rPr>
              <a:t>expr2</a:t>
            </a:r>
            <a:r>
              <a:rPr lang="en-US" dirty="0">
                <a:solidFill>
                  <a:srgbClr val="049DC8"/>
                </a:solidFill>
                <a:latin typeface="Consolas" panose="020B0609020204030204" pitchFamily="49" charset="0"/>
                <a:cs typeface="Calibri" panose="020F0502020204030204" pitchFamily="34" charset="0"/>
              </a:rPr>
              <a:t>&gt; }, ... , { &lt;</a:t>
            </a:r>
            <a:r>
              <a:rPr lang="en-US" dirty="0" smtClean="0">
                <a:solidFill>
                  <a:srgbClr val="049DC8"/>
                </a:solidFill>
                <a:latin typeface="Consolas" panose="020B0609020204030204" pitchFamily="49" charset="0"/>
                <a:cs typeface="Calibri" panose="020F0502020204030204" pitchFamily="34" charset="0"/>
              </a:rPr>
              <a:t>exprN</a:t>
            </a:r>
            <a:r>
              <a:rPr lang="en-US" dirty="0">
                <a:solidFill>
                  <a:srgbClr val="049DC8"/>
                </a:solidFill>
                <a:latin typeface="Consolas" panose="020B0609020204030204" pitchFamily="49" charset="0"/>
                <a:cs typeface="Calibri" panose="020F0502020204030204" pitchFamily="34" charset="0"/>
              </a:rPr>
              <a:t>&gt; } ] }</a:t>
            </a:r>
          </a:p>
        </p:txBody>
      </p:sp>
      <p:sp>
        <p:nvSpPr>
          <p:cNvPr id="8" name="Rectangle 7"/>
          <p:cNvSpPr/>
          <p:nvPr/>
        </p:nvSpPr>
        <p:spPr>
          <a:xfrm>
            <a:off x="228601" y="4703403"/>
            <a:ext cx="7391400"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$and: [ { &lt;expr1&gt; }, { &lt;expr2&gt; }, ... , { &lt;exprN&gt; } ] }</a:t>
            </a:r>
          </a:p>
        </p:txBody>
      </p:sp>
      <p:sp>
        <p:nvSpPr>
          <p:cNvPr id="9" name="Rectangle 8"/>
          <p:cNvSpPr/>
          <p:nvPr/>
        </p:nvSpPr>
        <p:spPr>
          <a:xfrm>
            <a:off x="228600" y="5215806"/>
            <a:ext cx="7391401"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field: { $not: { &lt;operator-expression&gt; } } }</a:t>
            </a:r>
          </a:p>
        </p:txBody>
      </p:sp>
    </p:spTree>
    <p:extLst>
      <p:ext uri="{BB962C8B-B14F-4D97-AF65-F5344CB8AC3E}">
        <p14:creationId xmlns:p14="http://schemas.microsoft.com/office/powerpoint/2010/main" val="42048042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52400" y="767355"/>
            <a:ext cx="574196"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$or</a:t>
            </a:r>
            <a:endParaRPr lang="en-US" sz="2200" dirty="0">
              <a:solidFill>
                <a:srgbClr val="C00000"/>
              </a:solidFill>
              <a:latin typeface="Calibri" panose="020F0502020204030204" pitchFamily="34" charset="0"/>
              <a:cs typeface="Calibri" panose="020F0502020204030204" pitchFamily="34" charset="0"/>
            </a:endParaRPr>
          </a:p>
        </p:txBody>
      </p:sp>
      <p:sp>
        <p:nvSpPr>
          <p:cNvPr id="5" name="Rectangle 4"/>
          <p:cNvSpPr/>
          <p:nvPr/>
        </p:nvSpPr>
        <p:spPr>
          <a:xfrm>
            <a:off x="170434" y="1196156"/>
            <a:ext cx="7276351"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$or: [ { &lt;</a:t>
            </a:r>
            <a:r>
              <a:rPr lang="en-US" dirty="0" smtClean="0">
                <a:solidFill>
                  <a:srgbClr val="049DC8"/>
                </a:solidFill>
                <a:latin typeface="Consolas" panose="020B0609020204030204" pitchFamily="49" charset="0"/>
                <a:cs typeface="Calibri" panose="020F0502020204030204" pitchFamily="34" charset="0"/>
              </a:rPr>
              <a:t>expr1</a:t>
            </a:r>
            <a:r>
              <a:rPr lang="en-US" dirty="0">
                <a:solidFill>
                  <a:srgbClr val="049DC8"/>
                </a:solidFill>
                <a:latin typeface="Consolas" panose="020B0609020204030204" pitchFamily="49" charset="0"/>
                <a:cs typeface="Calibri" panose="020F0502020204030204" pitchFamily="34" charset="0"/>
              </a:rPr>
              <a:t>&gt; }, { &lt;</a:t>
            </a:r>
            <a:r>
              <a:rPr lang="en-US" dirty="0" smtClean="0">
                <a:solidFill>
                  <a:srgbClr val="049DC8"/>
                </a:solidFill>
                <a:latin typeface="Consolas" panose="020B0609020204030204" pitchFamily="49" charset="0"/>
                <a:cs typeface="Calibri" panose="020F0502020204030204" pitchFamily="34" charset="0"/>
              </a:rPr>
              <a:t>expr2</a:t>
            </a:r>
            <a:r>
              <a:rPr lang="en-US" dirty="0">
                <a:solidFill>
                  <a:srgbClr val="049DC8"/>
                </a:solidFill>
                <a:latin typeface="Consolas" panose="020B0609020204030204" pitchFamily="49" charset="0"/>
                <a:cs typeface="Calibri" panose="020F0502020204030204" pitchFamily="34" charset="0"/>
              </a:rPr>
              <a:t>&gt; }, ... , { &lt;</a:t>
            </a:r>
            <a:r>
              <a:rPr lang="en-US" dirty="0" smtClean="0">
                <a:solidFill>
                  <a:srgbClr val="049DC8"/>
                </a:solidFill>
                <a:latin typeface="Consolas" panose="020B0609020204030204" pitchFamily="49" charset="0"/>
                <a:cs typeface="Calibri" panose="020F0502020204030204" pitchFamily="34" charset="0"/>
              </a:rPr>
              <a:t>exprN</a:t>
            </a:r>
            <a:r>
              <a:rPr lang="en-US" dirty="0">
                <a:solidFill>
                  <a:srgbClr val="049DC8"/>
                </a:solidFill>
                <a:latin typeface="Consolas" panose="020B0609020204030204" pitchFamily="49" charset="0"/>
                <a:cs typeface="Calibri" panose="020F0502020204030204" pitchFamily="34" charset="0"/>
              </a:rPr>
              <a:t>&gt; } ] }</a:t>
            </a:r>
          </a:p>
        </p:txBody>
      </p:sp>
      <p:sp>
        <p:nvSpPr>
          <p:cNvPr id="6" name="Rectangle 5"/>
          <p:cNvSpPr/>
          <p:nvPr/>
        </p:nvSpPr>
        <p:spPr>
          <a:xfrm>
            <a:off x="168234" y="2648928"/>
            <a:ext cx="756938"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$and</a:t>
            </a:r>
            <a:endParaRPr lang="en-US" sz="2200" dirty="0">
              <a:solidFill>
                <a:srgbClr val="C00000"/>
              </a:solidFill>
              <a:latin typeface="Calibri" panose="020F0502020204030204" pitchFamily="34" charset="0"/>
              <a:cs typeface="Calibri" panose="020F0502020204030204" pitchFamily="34" charset="0"/>
            </a:endParaRPr>
          </a:p>
        </p:txBody>
      </p:sp>
      <p:sp>
        <p:nvSpPr>
          <p:cNvPr id="8" name="Rectangle 7"/>
          <p:cNvSpPr/>
          <p:nvPr/>
        </p:nvSpPr>
        <p:spPr>
          <a:xfrm>
            <a:off x="186268" y="3077729"/>
            <a:ext cx="740298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$and: [ { &lt;expr1&gt; }, { &lt;expr2&gt; }, ... , { &lt;exprN&gt; } ] }</a:t>
            </a:r>
          </a:p>
        </p:txBody>
      </p:sp>
      <p:sp>
        <p:nvSpPr>
          <p:cNvPr id="9" name="Rectangle 8"/>
          <p:cNvSpPr/>
          <p:nvPr/>
        </p:nvSpPr>
        <p:spPr>
          <a:xfrm>
            <a:off x="168234" y="4459069"/>
            <a:ext cx="718466"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$not</a:t>
            </a:r>
            <a:endParaRPr lang="en-US" sz="2200" dirty="0">
              <a:solidFill>
                <a:srgbClr val="C00000"/>
              </a:solidFill>
              <a:latin typeface="Calibri" panose="020F0502020204030204" pitchFamily="34" charset="0"/>
              <a:cs typeface="Calibri" panose="020F0502020204030204" pitchFamily="34" charset="0"/>
            </a:endParaRPr>
          </a:p>
        </p:txBody>
      </p:sp>
      <p:sp>
        <p:nvSpPr>
          <p:cNvPr id="10" name="Rectangle 9"/>
          <p:cNvSpPr/>
          <p:nvPr/>
        </p:nvSpPr>
        <p:spPr>
          <a:xfrm>
            <a:off x="186268" y="4887870"/>
            <a:ext cx="600997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 $not: { &lt;operator-expression&gt; } } }</a:t>
            </a:r>
          </a:p>
        </p:txBody>
      </p:sp>
      <p:sp>
        <p:nvSpPr>
          <p:cNvPr id="2" name="Rectangle 1"/>
          <p:cNvSpPr/>
          <p:nvPr/>
        </p:nvSpPr>
        <p:spPr>
          <a:xfrm>
            <a:off x="141514" y="5498068"/>
            <a:ext cx="8850086"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 job: {$not: {$eq</a:t>
            </a:r>
            <a:r>
              <a:rPr lang="en-US" sz="2200" dirty="0" smtClean="0">
                <a:solidFill>
                  <a:srgbClr val="FC6F0D"/>
                </a:solidFill>
                <a:latin typeface="Calibri" panose="020F0502020204030204" pitchFamily="34" charset="0"/>
                <a:cs typeface="Calibri" panose="020F0502020204030204" pitchFamily="34" charset="0"/>
              </a:rPr>
              <a:t>: 'MANAGER</a:t>
            </a:r>
            <a:r>
              <a:rPr lang="en-US" sz="2200" dirty="0">
                <a:solidFill>
                  <a:srgbClr val="FC6F0D"/>
                </a:solidFill>
                <a:latin typeface="Calibri" panose="020F0502020204030204" pitchFamily="34" charset="0"/>
                <a:cs typeface="Calibri" panose="020F0502020204030204" pitchFamily="34" charset="0"/>
              </a:rPr>
              <a:t>'}}})</a:t>
            </a:r>
          </a:p>
        </p:txBody>
      </p:sp>
      <p:sp>
        <p:nvSpPr>
          <p:cNvPr id="3" name="Rectangle 2"/>
          <p:cNvSpPr/>
          <p:nvPr/>
        </p:nvSpPr>
        <p:spPr>
          <a:xfrm>
            <a:off x="141514" y="1773697"/>
            <a:ext cx="8823366"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db.emp.find({$or: [{job</a:t>
            </a:r>
            <a:r>
              <a:rPr lang="en-US" sz="2200" dirty="0" smtClean="0">
                <a:solidFill>
                  <a:srgbClr val="FC6F0D"/>
                </a:solidFill>
                <a:latin typeface="Calibri" panose="020F0502020204030204" pitchFamily="34" charset="0"/>
                <a:cs typeface="Calibri" panose="020F0502020204030204" pitchFamily="34" charset="0"/>
              </a:rPr>
              <a:t>: 'manager</a:t>
            </a:r>
            <a:r>
              <a:rPr lang="en-US" sz="2200" dirty="0">
                <a:solidFill>
                  <a:srgbClr val="FC6F0D"/>
                </a:solidFill>
                <a:latin typeface="Calibri" panose="020F0502020204030204" pitchFamily="34" charset="0"/>
                <a:cs typeface="Calibri" panose="020F0502020204030204" pitchFamily="34" charset="0"/>
              </a:rPr>
              <a:t>'}, {job</a:t>
            </a:r>
            <a:r>
              <a:rPr lang="en-US" sz="2200" dirty="0" smtClean="0">
                <a:solidFill>
                  <a:srgbClr val="FC6F0D"/>
                </a:solidFill>
                <a:latin typeface="Calibri" panose="020F0502020204030204" pitchFamily="34" charset="0"/>
                <a:cs typeface="Calibri" panose="020F0502020204030204" pitchFamily="34" charset="0"/>
              </a:rPr>
              <a:t>: 'salesman</a:t>
            </a:r>
            <a:r>
              <a:rPr lang="en-US" sz="2200" dirty="0">
                <a:solidFill>
                  <a:srgbClr val="FC6F0D"/>
                </a:solidFill>
                <a:latin typeface="Calibri" panose="020F0502020204030204" pitchFamily="34" charset="0"/>
                <a:cs typeface="Calibri" panose="020F0502020204030204" pitchFamily="34" charset="0"/>
              </a:rPr>
              <a:t>'}]})</a:t>
            </a:r>
          </a:p>
        </p:txBody>
      </p:sp>
      <p:sp>
        <p:nvSpPr>
          <p:cNvPr id="7" name="Rectangle 6"/>
          <p:cNvSpPr/>
          <p:nvPr/>
        </p:nvSpPr>
        <p:spPr>
          <a:xfrm>
            <a:off x="108856" y="3607713"/>
            <a:ext cx="8856023"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db.emp.find({$and: [{job:'manager'}, {sal:3400}]})</a:t>
            </a:r>
          </a:p>
        </p:txBody>
      </p:sp>
    </p:spTree>
    <p:extLst>
      <p:ext uri="{BB962C8B-B14F-4D97-AF65-F5344CB8AC3E}">
        <p14:creationId xmlns:p14="http://schemas.microsoft.com/office/powerpoint/2010/main" val="123665132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list databases</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285804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list database </a:t>
            </a:r>
          </a:p>
        </p:txBody>
      </p:sp>
      <p:sp>
        <p:nvSpPr>
          <p:cNvPr id="7" name="Rectangle 6"/>
          <p:cNvSpPr/>
          <p:nvPr/>
        </p:nvSpPr>
        <p:spPr>
          <a:xfrm>
            <a:off x="149188" y="762000"/>
            <a:ext cx="8845624" cy="369332"/>
          </a:xfrm>
          <a:prstGeom prst="rect">
            <a:avLst/>
          </a:prstGeom>
        </p:spPr>
        <p:txBody>
          <a:bodyPr wrap="square">
            <a:spAutoFit/>
          </a:bodyPr>
          <a:lstStyle/>
          <a:p>
            <a:r>
              <a:rPr lang="en-US" dirty="0"/>
              <a:t>Print a list of all databases on the </a:t>
            </a:r>
            <a:r>
              <a:rPr lang="en-US" dirty="0" smtClean="0"/>
              <a:t>server.</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149188" y="1383966"/>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show </a:t>
            </a:r>
            <a:r>
              <a:rPr lang="en-US" dirty="0" smtClean="0">
                <a:solidFill>
                  <a:srgbClr val="049DC8"/>
                </a:solidFill>
                <a:latin typeface="Consolas" panose="020B0609020204030204" pitchFamily="49" charset="0"/>
                <a:cs typeface="Calibri" panose="020F0502020204030204" pitchFamily="34" charset="0"/>
              </a:rPr>
              <a:t> { dbs | databases }</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149188" y="1835382"/>
            <a:ext cx="8551223"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show dbs</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show databases	   </a:t>
            </a:r>
            <a:r>
              <a:rPr lang="en-US" sz="2200" dirty="0" smtClean="0">
                <a:solidFill>
                  <a:srgbClr val="00B050"/>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 Returns: </a:t>
            </a:r>
            <a:r>
              <a:rPr lang="en-US" sz="2200" dirty="0" smtClean="0">
                <a:solidFill>
                  <a:srgbClr val="00B050"/>
                </a:solidFill>
                <a:latin typeface="Calibri" panose="020F0502020204030204" pitchFamily="34" charset="0"/>
                <a:cs typeface="Calibri" panose="020F0502020204030204" pitchFamily="34" charset="0"/>
              </a:rPr>
              <a:t>all database </a:t>
            </a:r>
            <a:r>
              <a:rPr lang="en-US" sz="2200" dirty="0">
                <a:solidFill>
                  <a:srgbClr val="00B050"/>
                </a:solidFill>
                <a:latin typeface="Calibri" panose="020F0502020204030204" pitchFamily="34" charset="0"/>
                <a:cs typeface="Calibri" panose="020F0502020204030204" pitchFamily="34" charset="0"/>
              </a:rPr>
              <a:t>name.</a:t>
            </a:r>
            <a:endParaRPr lang="en-US" sz="2200" dirty="0" smtClean="0">
              <a:solidFill>
                <a:srgbClr val="FC6F0D"/>
              </a:solidFill>
              <a:latin typeface="Calibri" panose="020F0502020204030204" pitchFamily="34" charset="0"/>
              <a:cs typeface="Calibri" panose="020F0502020204030204" pitchFamily="34" charset="0"/>
            </a:endParaRPr>
          </a:p>
        </p:txBody>
      </p:sp>
      <p:sp>
        <p:nvSpPr>
          <p:cNvPr id="10" name="Rectangle 9"/>
          <p:cNvSpPr/>
          <p:nvPr/>
        </p:nvSpPr>
        <p:spPr>
          <a:xfrm>
            <a:off x="149188" y="3288268"/>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db.getName()</a:t>
            </a:r>
          </a:p>
        </p:txBody>
      </p:sp>
      <p:sp>
        <p:nvSpPr>
          <p:cNvPr id="2" name="Rectangle 1"/>
          <p:cNvSpPr/>
          <p:nvPr/>
        </p:nvSpPr>
        <p:spPr>
          <a:xfrm>
            <a:off x="149188" y="3787047"/>
            <a:ext cx="8610600" cy="76944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a:t>
            </a:r>
          </a:p>
          <a:p>
            <a:r>
              <a:rPr lang="en-US" sz="2200" dirty="0" smtClean="0">
                <a:solidFill>
                  <a:srgbClr val="FC6F0D"/>
                </a:solidFill>
                <a:latin typeface="Calibri" panose="020F0502020204030204" pitchFamily="34" charset="0"/>
                <a:cs typeface="Calibri" panose="020F0502020204030204" pitchFamily="34" charset="0"/>
              </a:rPr>
              <a:t>db.getName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 </a:t>
            </a:r>
            <a:r>
              <a:rPr lang="en-US" sz="2200" dirty="0">
                <a:solidFill>
                  <a:srgbClr val="00B050"/>
                </a:solidFill>
                <a:latin typeface="Calibri" panose="020F0502020204030204" pitchFamily="34" charset="0"/>
                <a:cs typeface="Calibri" panose="020F0502020204030204" pitchFamily="34" charset="0"/>
              </a:rPr>
              <a:t>Returns: the current database name.</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use database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29073345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49188" y="762000"/>
            <a:ext cx="8845624" cy="646331"/>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304800" y="1566753"/>
            <a:ext cx="1197764"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use &lt;db&gt;</a:t>
            </a:r>
          </a:p>
        </p:txBody>
      </p:sp>
      <p:sp>
        <p:nvSpPr>
          <p:cNvPr id="8" name="Rectangle 7"/>
          <p:cNvSpPr/>
          <p:nvPr/>
        </p:nvSpPr>
        <p:spPr>
          <a:xfrm>
            <a:off x="287977" y="2560766"/>
            <a:ext cx="8551223"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use db1</a:t>
            </a:r>
          </a:p>
        </p:txBody>
      </p:sp>
    </p:spTree>
    <p:extLst>
      <p:ext uri="{BB962C8B-B14F-4D97-AF65-F5344CB8AC3E}">
        <p14:creationId xmlns:p14="http://schemas.microsoft.com/office/powerpoint/2010/main" val="138975974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mongoimport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8298790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a:t>
            </a:r>
          </a:p>
        </p:txBody>
      </p:sp>
      <p:sp>
        <p:nvSpPr>
          <p:cNvPr id="7" name="Rectangle 6"/>
          <p:cNvSpPr/>
          <p:nvPr/>
        </p:nvSpPr>
        <p:spPr>
          <a:xfrm>
            <a:off x="149188" y="762000"/>
            <a:ext cx="8845624" cy="646331"/>
          </a:xfrm>
          <a:prstGeom prst="rect">
            <a:avLst/>
          </a:prstGeom>
        </p:spPr>
        <p:txBody>
          <a:bodyPr wrap="square">
            <a:spAutoFit/>
          </a:bodyPr>
          <a:lstStyle/>
          <a:p>
            <a:r>
              <a:rPr lang="en-IN" dirty="0"/>
              <a:t>The </a:t>
            </a:r>
            <a:r>
              <a:rPr lang="en-IN" b="1" i="1" dirty="0">
                <a:solidFill>
                  <a:srgbClr val="036883"/>
                </a:solidFill>
              </a:rPr>
              <a:t>mongoimport</a:t>
            </a:r>
            <a:r>
              <a:rPr lang="en-IN" dirty="0"/>
              <a:t> tool imports content from an Extended JSON, CSV, or TSV export created by </a:t>
            </a:r>
            <a:r>
              <a:rPr lang="en-IN" b="1" i="1" dirty="0">
                <a:solidFill>
                  <a:srgbClr val="036883"/>
                </a:solidFill>
              </a:rPr>
              <a:t>mongoexport</a:t>
            </a:r>
            <a:r>
              <a:rPr lang="en-IN" dirty="0"/>
              <a:t>.</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304800" y="1566753"/>
            <a:ext cx="8534400" cy="646331"/>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mongoimport </a:t>
            </a:r>
            <a:r>
              <a:rPr lang="en-US" dirty="0">
                <a:solidFill>
                  <a:srgbClr val="049DC8"/>
                </a:solidFill>
                <a:latin typeface="Consolas" panose="020B0609020204030204" pitchFamily="49" charset="0"/>
                <a:cs typeface="Calibri" panose="020F0502020204030204" pitchFamily="34" charset="0"/>
              </a:rPr>
              <a:t>&lt; --host &gt; &lt; --port &gt; &lt; --db </a:t>
            </a:r>
            <a:r>
              <a:rPr lang="en-US" dirty="0" smtClean="0">
                <a:solidFill>
                  <a:srgbClr val="049DC8"/>
                </a:solidFill>
                <a:latin typeface="Consolas" panose="020B0609020204030204" pitchFamily="49" charset="0"/>
                <a:cs typeface="Calibri" panose="020F0502020204030204" pitchFamily="34" charset="0"/>
              </a:rPr>
              <a:t>&gt; &lt; --collection &gt; &lt; --file&gt;</a:t>
            </a:r>
            <a:endParaRPr lang="en-US"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287977" y="2560766"/>
            <a:ext cx="8551223" cy="769441"/>
          </a:xfrm>
          <a:prstGeom prst="rect">
            <a:avLst/>
          </a:prstGeom>
        </p:spPr>
        <p:txBody>
          <a:bodyPr wrap="square">
            <a:spAutoFit/>
          </a:bodyPr>
          <a:lstStyle/>
          <a:p>
            <a:r>
              <a:rPr lang="fr-FR" sz="2200" dirty="0" smtClean="0">
                <a:solidFill>
                  <a:srgbClr val="FC6F0D"/>
                </a:solidFill>
                <a:latin typeface="Calibri" panose="020F0502020204030204" pitchFamily="34" charset="0"/>
                <a:cs typeface="Calibri" panose="020F0502020204030204" pitchFamily="34" charset="0"/>
              </a:rPr>
              <a:t>mongoimport  </a:t>
            </a:r>
            <a:r>
              <a:rPr lang="fr-FR" sz="2200" dirty="0">
                <a:solidFill>
                  <a:srgbClr val="FC6F0D"/>
                </a:solidFill>
                <a:latin typeface="Calibri" panose="020F0502020204030204" pitchFamily="34" charset="0"/>
                <a:cs typeface="Calibri" panose="020F0502020204030204" pitchFamily="34" charset="0"/>
              </a:rPr>
              <a:t>--host </a:t>
            </a:r>
            <a:r>
              <a:rPr lang="fr-FR" sz="2200" dirty="0" smtClean="0">
                <a:solidFill>
                  <a:srgbClr val="FC6F0D"/>
                </a:solidFill>
                <a:latin typeface="Calibri" panose="020F0502020204030204" pitchFamily="34" charset="0"/>
                <a:cs typeface="Calibri" panose="020F0502020204030204" pitchFamily="34" charset="0"/>
              </a:rPr>
              <a:t>192.168.0.3 </a:t>
            </a:r>
            <a:r>
              <a:rPr lang="fr-FR" sz="2200" dirty="0">
                <a:solidFill>
                  <a:srgbClr val="FC6F0D"/>
                </a:solidFill>
                <a:latin typeface="Calibri" panose="020F0502020204030204" pitchFamily="34" charset="0"/>
                <a:cs typeface="Calibri" panose="020F0502020204030204" pitchFamily="34" charset="0"/>
              </a:rPr>
              <a:t>--port 27017  --db </a:t>
            </a:r>
            <a:r>
              <a:rPr lang="fr-FR" sz="2200" dirty="0" smtClean="0">
                <a:solidFill>
                  <a:srgbClr val="FC6F0D"/>
                </a:solidFill>
                <a:latin typeface="Calibri" panose="020F0502020204030204" pitchFamily="34" charset="0"/>
                <a:cs typeface="Calibri" panose="020F0502020204030204" pitchFamily="34" charset="0"/>
              </a:rPr>
              <a:t>db1 </a:t>
            </a:r>
            <a:r>
              <a:rPr lang="fr-FR" sz="2200" dirty="0">
                <a:solidFill>
                  <a:srgbClr val="FC6F0D"/>
                </a:solidFill>
                <a:latin typeface="Calibri" panose="020F0502020204030204" pitchFamily="34" charset="0"/>
                <a:cs typeface="Calibri" panose="020F0502020204030204" pitchFamily="34" charset="0"/>
              </a:rPr>
              <a:t>--collection emp </a:t>
            </a:r>
            <a:r>
              <a:rPr lang="fr-FR" sz="2200" dirty="0" smtClean="0">
                <a:solidFill>
                  <a:srgbClr val="FC6F0D"/>
                </a:solidFill>
                <a:latin typeface="Calibri" panose="020F0502020204030204" pitchFamily="34" charset="0"/>
                <a:cs typeface="Calibri" panose="020F0502020204030204" pitchFamily="34" charset="0"/>
              </a:rPr>
              <a:t>--</a:t>
            </a:r>
            <a:r>
              <a:rPr lang="fr-FR" sz="2200" dirty="0">
                <a:solidFill>
                  <a:srgbClr val="FC6F0D"/>
                </a:solidFill>
                <a:latin typeface="Calibri" panose="020F0502020204030204" pitchFamily="34" charset="0"/>
                <a:cs typeface="Calibri" panose="020F0502020204030204" pitchFamily="34" charset="0"/>
              </a:rPr>
              <a:t>file </a:t>
            </a:r>
            <a:r>
              <a:rPr lang="fr-FR" sz="2200" dirty="0" smtClean="0">
                <a:solidFill>
                  <a:srgbClr val="FC6F0D"/>
                </a:solidFill>
                <a:latin typeface="Calibri" panose="020F0502020204030204" pitchFamily="34" charset="0"/>
                <a:cs typeface="Calibri" panose="020F0502020204030204" pitchFamily="34" charset="0"/>
              </a:rPr>
              <a:t>"d:\emp.json</a:t>
            </a:r>
            <a:r>
              <a:rPr lang="fr-FR" sz="2200" dirty="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9418055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mongoexport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6907154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49188" y="762000"/>
            <a:ext cx="8845624" cy="646331"/>
          </a:xfrm>
          <a:prstGeom prst="rect">
            <a:avLst/>
          </a:prstGeom>
        </p:spPr>
        <p:txBody>
          <a:bodyPr wrap="square">
            <a:spAutoFit/>
          </a:bodyPr>
          <a:lstStyle/>
          <a:p>
            <a:r>
              <a:rPr lang="en-US" b="1" i="1" dirty="0">
                <a:solidFill>
                  <a:srgbClr val="036883"/>
                </a:solidFill>
              </a:rPr>
              <a:t>mongoexport</a:t>
            </a:r>
            <a:r>
              <a:rPr lang="en-US" dirty="0"/>
              <a:t> is a utility that produces a JSON or CSV export of data stored in a MongoDB instance.</a:t>
            </a:r>
            <a:r>
              <a:rPr lang="en-IN" dirty="0" smtClean="0"/>
              <a:t>.</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304800" y="1566753"/>
            <a:ext cx="8534400" cy="646331"/>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mongoexport </a:t>
            </a:r>
            <a:r>
              <a:rPr lang="en-US" dirty="0">
                <a:solidFill>
                  <a:srgbClr val="049DC8"/>
                </a:solidFill>
                <a:latin typeface="Consolas" panose="020B0609020204030204" pitchFamily="49" charset="0"/>
                <a:cs typeface="Calibri" panose="020F0502020204030204" pitchFamily="34" charset="0"/>
              </a:rPr>
              <a:t>&lt; --host &gt; &lt; --port &gt; &lt; --db </a:t>
            </a:r>
            <a:r>
              <a:rPr lang="en-US" dirty="0" smtClean="0">
                <a:solidFill>
                  <a:srgbClr val="049DC8"/>
                </a:solidFill>
                <a:latin typeface="Consolas" panose="020B0609020204030204" pitchFamily="49" charset="0"/>
                <a:cs typeface="Calibri" panose="020F0502020204030204" pitchFamily="34" charset="0"/>
              </a:rPr>
              <a:t>&gt; &lt; --collection &gt; &lt; --out &gt;</a:t>
            </a:r>
            <a:endParaRPr lang="en-US"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287977" y="2560766"/>
            <a:ext cx="8551223" cy="769441"/>
          </a:xfrm>
          <a:prstGeom prst="rect">
            <a:avLst/>
          </a:prstGeom>
        </p:spPr>
        <p:txBody>
          <a:bodyPr wrap="square">
            <a:spAutoFit/>
          </a:bodyPr>
          <a:lstStyle/>
          <a:p>
            <a:r>
              <a:rPr lang="fr-FR" sz="2200" dirty="0" smtClean="0">
                <a:solidFill>
                  <a:srgbClr val="FC6F0D"/>
                </a:solidFill>
                <a:latin typeface="Calibri" panose="020F0502020204030204" pitchFamily="34" charset="0"/>
                <a:cs typeface="Calibri" panose="020F0502020204030204" pitchFamily="34" charset="0"/>
              </a:rPr>
              <a:t>mongoexport  </a:t>
            </a:r>
            <a:r>
              <a:rPr lang="fr-FR" sz="2200" dirty="0">
                <a:solidFill>
                  <a:srgbClr val="FC6F0D"/>
                </a:solidFill>
                <a:latin typeface="Calibri" panose="020F0502020204030204" pitchFamily="34" charset="0"/>
                <a:cs typeface="Calibri" panose="020F0502020204030204" pitchFamily="34" charset="0"/>
              </a:rPr>
              <a:t>--host "192.168.0.3" --port 27017  --db "db1" --collection emp </a:t>
            </a:r>
            <a:r>
              <a:rPr lang="fr-FR" sz="2200" dirty="0" smtClean="0">
                <a:solidFill>
                  <a:srgbClr val="FC6F0D"/>
                </a:solidFill>
                <a:latin typeface="Calibri" panose="020F0502020204030204" pitchFamily="34" charset="0"/>
                <a:cs typeface="Calibri" panose="020F0502020204030204" pitchFamily="34" charset="0"/>
              </a:rPr>
              <a:t>–</a:t>
            </a:r>
            <a:r>
              <a:rPr lang="fr-FR" sz="2200" dirty="0">
                <a:solidFill>
                  <a:srgbClr val="FC6F0D"/>
                </a:solidFill>
                <a:latin typeface="Calibri" panose="020F0502020204030204" pitchFamily="34" charset="0"/>
                <a:cs typeface="Calibri" panose="020F0502020204030204" pitchFamily="34" charset="0"/>
              </a:rPr>
              <a:t>out </a:t>
            </a:r>
            <a:r>
              <a:rPr lang="fr-FR" sz="2200" dirty="0" smtClean="0">
                <a:solidFill>
                  <a:srgbClr val="FC6F0D"/>
                </a:solidFill>
                <a:latin typeface="Calibri" panose="020F0502020204030204" pitchFamily="34" charset="0"/>
                <a:cs typeface="Calibri" panose="020F0502020204030204" pitchFamily="34" charset="0"/>
              </a:rPr>
              <a:t>"d:\e.json</a:t>
            </a:r>
            <a:r>
              <a:rPr lang="fr-FR" sz="2200" dirty="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0573964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new Date()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689118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NoSQL</a:t>
            </a:r>
            <a:endParaRPr lang="en-US" dirty="0"/>
          </a:p>
        </p:txBody>
      </p:sp>
      <p:sp>
        <p:nvSpPr>
          <p:cNvPr id="3" name="Rectangle 2"/>
          <p:cNvSpPr/>
          <p:nvPr/>
        </p:nvSpPr>
        <p:spPr>
          <a:xfrm>
            <a:off x="609600" y="2895600"/>
            <a:ext cx="7924800" cy="646331"/>
          </a:xfrm>
          <a:prstGeom prst="rect">
            <a:avLst/>
          </a:prstGeom>
          <a:solidFill>
            <a:schemeClr val="accent6">
              <a:lumMod val="20000"/>
              <a:lumOff val="80000"/>
            </a:schemeClr>
          </a:solidFill>
        </p:spPr>
        <p:txBody>
          <a:bodyPr wrap="square">
            <a:spAutoFit/>
          </a:bodyPr>
          <a:lstStyle/>
          <a:p>
            <a:r>
              <a:rPr lang="en-US" b="1" dirty="0">
                <a:solidFill>
                  <a:srgbClr val="222222"/>
                </a:solidFill>
                <a:latin typeface="arial" panose="020B0604020202020204" pitchFamily="34" charset="0"/>
              </a:rPr>
              <a:t>NoSQL</a:t>
            </a:r>
            <a:r>
              <a:rPr lang="en-US" dirty="0">
                <a:solidFill>
                  <a:srgbClr val="222222"/>
                </a:solidFill>
                <a:latin typeface="arial" panose="020B0604020202020204" pitchFamily="34" charset="0"/>
              </a:rPr>
              <a:t> database are primarily called as </a:t>
            </a:r>
            <a:r>
              <a:rPr lang="en-US" dirty="0" smtClean="0">
                <a:solidFill>
                  <a:srgbClr val="222222"/>
                </a:solidFill>
                <a:latin typeface="arial" panose="020B0604020202020204" pitchFamily="34" charset="0"/>
              </a:rPr>
              <a:t>non-relational database. </a:t>
            </a:r>
            <a:r>
              <a:rPr lang="en-US" dirty="0"/>
              <a:t>MongoDB is Scalable, open-source, high-perform, document-oriented database</a:t>
            </a:r>
            <a:r>
              <a:rPr lang="en-US" dirty="0" smtClean="0"/>
              <a:t>.</a:t>
            </a:r>
            <a:endParaRPr lang="en-US" dirty="0"/>
          </a:p>
        </p:txBody>
      </p:sp>
    </p:spTree>
    <p:extLst>
      <p:ext uri="{BB962C8B-B14F-4D97-AF65-F5344CB8AC3E}">
        <p14:creationId xmlns:p14="http://schemas.microsoft.com/office/powerpoint/2010/main" val="29576824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646331"/>
          </a:xfrm>
          <a:prstGeom prst="rect">
            <a:avLst/>
          </a:prstGeom>
        </p:spPr>
        <p:txBody>
          <a:bodyPr wrap="square">
            <a:spAutoFit/>
          </a:bodyPr>
          <a:lstStyle/>
          <a:p>
            <a:r>
              <a:rPr lang="en-US" dirty="0"/>
              <a:t>MongoDB uses ObjectIds as the default value of _id field of each document, which is </a:t>
            </a:r>
            <a:r>
              <a:rPr lang="en-US" dirty="0" smtClean="0"/>
              <a:t>auto generated </a:t>
            </a:r>
            <a:r>
              <a:rPr lang="en-US" dirty="0"/>
              <a:t>while the creation of any document.</a:t>
            </a:r>
            <a:endParaRPr lang="en-IN" dirty="0"/>
          </a:p>
        </p:txBody>
      </p:sp>
      <p:sp>
        <p:nvSpPr>
          <p:cNvPr id="8" name="Rectangle 7"/>
          <p:cNvSpPr/>
          <p:nvPr/>
        </p:nvSpPr>
        <p:spPr>
          <a:xfrm>
            <a:off x="170434" y="1658572"/>
            <a:ext cx="8794446"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Var variable_name = new Date()</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141514" y="2236113"/>
            <a:ext cx="8823366"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x = Date()</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0913145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db.getCollection ()</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41449515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49188" y="762000"/>
            <a:ext cx="8845624" cy="369332"/>
          </a:xfrm>
          <a:prstGeom prst="rect">
            <a:avLst/>
          </a:prstGeom>
        </p:spPr>
        <p:txBody>
          <a:bodyPr wrap="square">
            <a:spAutoFit/>
          </a:bodyPr>
          <a:lstStyle/>
          <a:p>
            <a:r>
              <a:rPr lang="en-US" dirty="0"/>
              <a:t>Returns an array containing the names of all collections in the current database.</a:t>
            </a:r>
            <a:endParaRPr lang="en-IN" dirty="0"/>
          </a:p>
        </p:txBody>
      </p:sp>
      <p:sp>
        <p:nvSpPr>
          <p:cNvPr id="8" name="Rectangle 7"/>
          <p:cNvSpPr/>
          <p:nvPr/>
        </p:nvSpPr>
        <p:spPr>
          <a:xfrm>
            <a:off x="149188" y="1383966"/>
            <a:ext cx="884562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db.getCollection(</a:t>
            </a:r>
            <a:r>
              <a:rPr lang="en-US" dirty="0">
                <a:solidFill>
                  <a:srgbClr val="049DC8"/>
                </a:solidFill>
                <a:latin typeface="Consolas" panose="020B0609020204030204" pitchFamily="49" charset="0"/>
                <a:cs typeface="Calibri" panose="020F0502020204030204" pitchFamily="34" charset="0"/>
              </a:rPr>
              <a:t>'</a:t>
            </a:r>
            <a:r>
              <a:rPr lang="en-US" dirty="0" smtClean="0">
                <a:solidFill>
                  <a:srgbClr val="049DC8"/>
                </a:solidFill>
                <a:latin typeface="Consolas" panose="020B0609020204030204" pitchFamily="49" charset="0"/>
                <a:cs typeface="Calibri" panose="020F0502020204030204" pitchFamily="34" charset="0"/>
              </a:rPr>
              <a:t>name</a:t>
            </a:r>
            <a:r>
              <a:rPr lang="en-US" dirty="0">
                <a:solidFill>
                  <a:srgbClr val="049DC8"/>
                </a:solidFill>
                <a:latin typeface="Consolas" panose="020B0609020204030204" pitchFamily="49" charset="0"/>
                <a:cs typeface="Calibri" panose="020F0502020204030204" pitchFamily="34" charset="0"/>
              </a:rPr>
              <a:t>')</a:t>
            </a:r>
          </a:p>
        </p:txBody>
      </p:sp>
      <p:sp>
        <p:nvSpPr>
          <p:cNvPr id="2" name="Rectangle 1"/>
          <p:cNvSpPr/>
          <p:nvPr/>
        </p:nvSpPr>
        <p:spPr>
          <a:xfrm>
            <a:off x="149188" y="2438400"/>
            <a:ext cx="8845624"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db.getCollection('emp').find();</a:t>
            </a:r>
          </a:p>
        </p:txBody>
      </p:sp>
    </p:spTree>
    <p:extLst>
      <p:ext uri="{BB962C8B-B14F-4D97-AF65-F5344CB8AC3E}">
        <p14:creationId xmlns:p14="http://schemas.microsoft.com/office/powerpoint/2010/main" val="373923959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a:t>
            </a:r>
            <a:r>
              <a:rPr lang="en-IN" dirty="0" smtClean="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33236734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a:t>
            </a:r>
          </a:p>
        </p:txBody>
      </p:sp>
      <p:sp>
        <p:nvSpPr>
          <p:cNvPr id="7" name="Rectangle 6"/>
          <p:cNvSpPr/>
          <p:nvPr/>
        </p:nvSpPr>
        <p:spPr>
          <a:xfrm>
            <a:off x="149188" y="762000"/>
            <a:ext cx="8845624" cy="369332"/>
          </a:xfrm>
          <a:prstGeom prst="rect">
            <a:avLst/>
          </a:prstGeom>
        </p:spPr>
        <p:txBody>
          <a:bodyPr wrap="square">
            <a:spAutoFit/>
          </a:bodyPr>
          <a:lstStyle/>
          <a:p>
            <a:r>
              <a:rPr lang="en-US" dirty="0"/>
              <a:t>Returns an array containing the names of all collections in the current database.</a:t>
            </a:r>
            <a:endParaRPr lang="en-IN" dirty="0"/>
          </a:p>
        </p:txBody>
      </p:sp>
      <p:sp>
        <p:nvSpPr>
          <p:cNvPr id="8" name="Rectangle 7"/>
          <p:cNvSpPr/>
          <p:nvPr/>
        </p:nvSpPr>
        <p:spPr>
          <a:xfrm>
            <a:off x="149188" y="1383966"/>
            <a:ext cx="884562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show collection</a:t>
            </a:r>
          </a:p>
          <a:p>
            <a:r>
              <a:rPr lang="en-US" dirty="0">
                <a:solidFill>
                  <a:srgbClr val="049DC8"/>
                </a:solidFill>
                <a:latin typeface="Consolas" panose="020B0609020204030204" pitchFamily="49" charset="0"/>
                <a:cs typeface="Calibri" panose="020F0502020204030204" pitchFamily="34" charset="0"/>
              </a:rPr>
              <a:t>db.getCollectionNames</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2438400"/>
            <a:ext cx="8845624"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show collection</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db.getCollectionNames</a:t>
            </a:r>
            <a:r>
              <a:rPr lang="en-US" sz="2200" dirty="0">
                <a:solidFill>
                  <a:srgbClr val="FC6F0D"/>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06635571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db.createCollection()</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22897003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76200" y="762000"/>
            <a:ext cx="8994812" cy="1477328"/>
          </a:xfrm>
          <a:prstGeom prst="rect">
            <a:avLst/>
          </a:prstGeom>
        </p:spPr>
        <p:txBody>
          <a:bodyPr wrap="square">
            <a:spAutoFit/>
          </a:bodyPr>
          <a:lstStyle/>
          <a:p>
            <a:r>
              <a:rPr lang="en-IN" b="1" i="1" dirty="0">
                <a:solidFill>
                  <a:srgbClr val="036883"/>
                </a:solidFill>
              </a:rPr>
              <a:t>Capped</a:t>
            </a:r>
            <a:r>
              <a:rPr lang="en-IN" dirty="0"/>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rPr>
              <a:t>MongoDB removes older documents if a collection reaches the maximum size limit before it reaches the maximum document count. </a:t>
            </a:r>
          </a:p>
        </p:txBody>
      </p:sp>
      <p:sp>
        <p:nvSpPr>
          <p:cNvPr id="8" name="Rectangle 7"/>
          <p:cNvSpPr/>
          <p:nvPr/>
        </p:nvSpPr>
        <p:spPr>
          <a:xfrm>
            <a:off x="149188" y="2472614"/>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db.createCollection(name, </a:t>
            </a:r>
            <a:r>
              <a:rPr lang="en-IN" dirty="0" smtClean="0">
                <a:solidFill>
                  <a:srgbClr val="049DC8"/>
                </a:solidFill>
                <a:latin typeface="Consolas" panose="020B0609020204030204" pitchFamily="49" charset="0"/>
                <a:cs typeface="Calibri" panose="020F0502020204030204" pitchFamily="34" charset="0"/>
              </a:rPr>
              <a:t>{ options1</a:t>
            </a:r>
            <a:r>
              <a:rPr lang="en-IN" dirty="0">
                <a:solidFill>
                  <a:srgbClr val="049DC8"/>
                </a:solidFill>
                <a:latin typeface="Consolas" panose="020B0609020204030204" pitchFamily="49" charset="0"/>
                <a:cs typeface="Calibri" panose="020F0502020204030204" pitchFamily="34" charset="0"/>
              </a:rPr>
              <a:t>, </a:t>
            </a:r>
            <a:r>
              <a:rPr lang="en-IN" dirty="0" smtClean="0">
                <a:solidFill>
                  <a:srgbClr val="049DC8"/>
                </a:solidFill>
                <a:latin typeface="Consolas" panose="020B0609020204030204" pitchFamily="49" charset="0"/>
                <a:cs typeface="Calibri" panose="020F0502020204030204" pitchFamily="34" charset="0"/>
              </a:rPr>
              <a:t>options2, ... })</a:t>
            </a:r>
            <a:endParaRPr lang="en-IN"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76200" y="4419600"/>
            <a:ext cx="8994812" cy="1169551"/>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db.createCollection("log</a:t>
            </a:r>
            <a:r>
              <a:rPr lang="en-IN" sz="2200" dirty="0" smtClean="0">
                <a:solidFill>
                  <a:srgbClr val="FC6F0D"/>
                </a:solidFill>
                <a:latin typeface="Calibri" panose="020F0502020204030204" pitchFamily="34" charset="0"/>
                <a:cs typeface="Calibri" panose="020F0502020204030204" pitchFamily="34" charset="0"/>
              </a:rPr>
              <a:t>");</a:t>
            </a:r>
          </a:p>
          <a:p>
            <a:endParaRPr lang="en-IN" sz="800" dirty="0">
              <a:solidFill>
                <a:srgbClr val="FC6F0D"/>
              </a:solidFill>
              <a:latin typeface="Calibri" panose="020F0502020204030204" pitchFamily="34" charset="0"/>
              <a:cs typeface="Calibri" panose="020F0502020204030204" pitchFamily="34" charset="0"/>
            </a:endParaRPr>
          </a:p>
          <a:p>
            <a:r>
              <a:rPr lang="en-IN" sz="2200" dirty="0">
                <a:solidFill>
                  <a:srgbClr val="FC6F0D"/>
                </a:solidFill>
                <a:latin typeface="Calibri" panose="020F0502020204030204" pitchFamily="34" charset="0"/>
                <a:cs typeface="Calibri" panose="020F0502020204030204" pitchFamily="34" charset="0"/>
              </a:rPr>
              <a:t>db.createCollection("log", </a:t>
            </a:r>
            <a:r>
              <a:rPr lang="en-IN" sz="2200" dirty="0" smtClean="0">
                <a:solidFill>
                  <a:srgbClr val="FC6F0D"/>
                </a:solidFill>
                <a:latin typeface="Calibri" panose="020F0502020204030204" pitchFamily="34" charset="0"/>
                <a:cs typeface="Calibri" panose="020F0502020204030204" pitchFamily="34" charset="0"/>
              </a:rPr>
              <a:t>{ capped:true</a:t>
            </a:r>
            <a:r>
              <a:rPr lang="en-IN" sz="2200" dirty="0">
                <a:solidFill>
                  <a:srgbClr val="FC6F0D"/>
                </a:solidFill>
                <a:latin typeface="Calibri" panose="020F0502020204030204" pitchFamily="34" charset="0"/>
                <a:cs typeface="Calibri" panose="020F0502020204030204" pitchFamily="34" charset="0"/>
              </a:rPr>
              <a:t>, size:1, max:2});  </a:t>
            </a:r>
            <a:r>
              <a:rPr lang="en-IN" sz="2200" dirty="0" smtClean="0">
                <a:solidFill>
                  <a:srgbClr val="FC6F0D"/>
                </a:solidFill>
                <a:latin typeface="Calibri" panose="020F0502020204030204" pitchFamily="34" charset="0"/>
                <a:cs typeface="Calibri" panose="020F0502020204030204" pitchFamily="34" charset="0"/>
              </a:rPr>
              <a:t>  </a:t>
            </a:r>
            <a:r>
              <a:rPr lang="en-IN" dirty="0" smtClean="0">
                <a:solidFill>
                  <a:srgbClr val="00B050"/>
                </a:solidFill>
                <a:latin typeface="Calibri" panose="020F0502020204030204" pitchFamily="34" charset="0"/>
                <a:cs typeface="Calibri" panose="020F0502020204030204" pitchFamily="34" charset="0"/>
              </a:rPr>
              <a:t>// </a:t>
            </a:r>
            <a:r>
              <a:rPr lang="en-IN" dirty="0">
                <a:solidFill>
                  <a:srgbClr val="00B050"/>
                </a:solidFill>
                <a:latin typeface="Calibri" panose="020F0502020204030204" pitchFamily="34" charset="0"/>
                <a:cs typeface="Calibri" panose="020F0502020204030204" pitchFamily="34" charset="0"/>
              </a:rPr>
              <a:t>This command creates a collection named log with a maximum size of </a:t>
            </a:r>
            <a:r>
              <a:rPr lang="en-IN" dirty="0" smtClean="0">
                <a:solidFill>
                  <a:srgbClr val="00B050"/>
                </a:solidFill>
                <a:latin typeface="Calibri" panose="020F0502020204030204" pitchFamily="34" charset="0"/>
                <a:cs typeface="Calibri" panose="020F0502020204030204" pitchFamily="34" charset="0"/>
              </a:rPr>
              <a:t>1 byte </a:t>
            </a:r>
            <a:r>
              <a:rPr lang="en-IN" dirty="0">
                <a:solidFill>
                  <a:srgbClr val="00B050"/>
                </a:solidFill>
                <a:latin typeface="Calibri" panose="020F0502020204030204" pitchFamily="34" charset="0"/>
                <a:cs typeface="Calibri" panose="020F0502020204030204" pitchFamily="34" charset="0"/>
              </a:rPr>
              <a:t>and a maximum of </a:t>
            </a:r>
            <a:r>
              <a:rPr lang="en-IN" dirty="0" smtClean="0">
                <a:solidFill>
                  <a:srgbClr val="00B050"/>
                </a:solidFill>
                <a:latin typeface="Calibri" panose="020F0502020204030204" pitchFamily="34" charset="0"/>
                <a:cs typeface="Calibri" panose="020F0502020204030204" pitchFamily="34" charset="0"/>
              </a:rPr>
              <a:t>2 documents</a:t>
            </a:r>
            <a:r>
              <a:rPr lang="en-IN" dirty="0">
                <a:solidFill>
                  <a:srgbClr val="00B050"/>
                </a:solidFill>
                <a:latin typeface="Calibri" panose="020F0502020204030204" pitchFamily="34" charset="0"/>
                <a:cs typeface="Calibri" panose="020F0502020204030204" pitchFamily="34" charset="0"/>
              </a:rPr>
              <a:t>.</a:t>
            </a:r>
            <a:endParaRPr lang="en-US" dirty="0">
              <a:solidFill>
                <a:srgbClr val="00B050"/>
              </a:solidFill>
              <a:latin typeface="Calibri" panose="020F0502020204030204" pitchFamily="34" charset="0"/>
              <a:cs typeface="Calibri" panose="020F0502020204030204" pitchFamily="34" charset="0"/>
            </a:endParaRPr>
          </a:p>
        </p:txBody>
      </p:sp>
      <p:sp>
        <p:nvSpPr>
          <p:cNvPr id="3" name="Rectangle 2"/>
          <p:cNvSpPr/>
          <p:nvPr/>
        </p:nvSpPr>
        <p:spPr>
          <a:xfrm>
            <a:off x="147208" y="2943761"/>
            <a:ext cx="8768191" cy="1323439"/>
          </a:xfrm>
          <a:prstGeom prst="rect">
            <a:avLst/>
          </a:prstGeom>
        </p:spPr>
        <p:txBody>
          <a:bodyPr wrap="square">
            <a:spAutoFit/>
          </a:bodyPr>
          <a:lstStyle/>
          <a:p>
            <a:r>
              <a:rPr lang="en-US" dirty="0"/>
              <a:t>The options document contains the following fields</a:t>
            </a:r>
            <a:r>
              <a:rPr lang="en-US" dirty="0" smtClean="0"/>
              <a:t>:</a:t>
            </a:r>
          </a:p>
          <a:p>
            <a:endParaRPr lang="en-US" sz="800" dirty="0" smtClean="0"/>
          </a:p>
          <a:p>
            <a:pPr marL="285750" indent="-285750">
              <a:buFont typeface="Arial" panose="020B0604020202020204" pitchFamily="34" charset="0"/>
              <a:buChar char="•"/>
            </a:pPr>
            <a:r>
              <a:rPr lang="en-US" dirty="0">
                <a:solidFill>
                  <a:srgbClr val="036883"/>
                </a:solidFill>
              </a:rPr>
              <a:t>c</a:t>
            </a:r>
            <a:r>
              <a:rPr lang="en-US" dirty="0" smtClean="0">
                <a:solidFill>
                  <a:srgbClr val="036883"/>
                </a:solidFill>
              </a:rPr>
              <a:t>apped : boolean</a:t>
            </a:r>
            <a:endParaRPr lang="en-US" dirty="0">
              <a:solidFill>
                <a:srgbClr val="036883"/>
              </a:solidFill>
            </a:endParaRPr>
          </a:p>
          <a:p>
            <a:pPr marL="285750" indent="-285750">
              <a:buFont typeface="Arial" panose="020B0604020202020204" pitchFamily="34" charset="0"/>
              <a:buChar char="•"/>
            </a:pPr>
            <a:r>
              <a:rPr lang="en-US" dirty="0" smtClean="0">
                <a:solidFill>
                  <a:srgbClr val="036883"/>
                </a:solidFill>
              </a:rPr>
              <a:t>size : number</a:t>
            </a:r>
            <a:endParaRPr lang="en-US" dirty="0">
              <a:solidFill>
                <a:srgbClr val="036883"/>
              </a:solidFill>
            </a:endParaRPr>
          </a:p>
          <a:p>
            <a:pPr marL="285750" indent="-285750">
              <a:buFont typeface="Arial" panose="020B0604020202020204" pitchFamily="34" charset="0"/>
              <a:buChar char="•"/>
            </a:pPr>
            <a:r>
              <a:rPr lang="en-US" dirty="0">
                <a:solidFill>
                  <a:srgbClr val="036883"/>
                </a:solidFill>
              </a:rPr>
              <a:t>max </a:t>
            </a:r>
            <a:r>
              <a:rPr lang="en-US" dirty="0" smtClean="0">
                <a:solidFill>
                  <a:srgbClr val="036883"/>
                </a:solidFill>
              </a:rPr>
              <a:t>: number</a:t>
            </a:r>
            <a:endParaRPr lang="en-US" dirty="0">
              <a:solidFill>
                <a:srgbClr val="036883"/>
              </a:solidFill>
            </a:endParaRPr>
          </a:p>
        </p:txBody>
      </p:sp>
    </p:spTree>
    <p:extLst>
      <p:ext uri="{BB962C8B-B14F-4D97-AF65-F5344CB8AC3E}">
        <p14:creationId xmlns:p14="http://schemas.microsoft.com/office/powerpoint/2010/main" val="239915155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0226974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76200" y="762000"/>
            <a:ext cx="8994812" cy="369332"/>
          </a:xfrm>
          <a:prstGeom prst="rect">
            <a:avLst/>
          </a:prstGeom>
        </p:spPr>
        <p:txBody>
          <a:bodyPr wrap="square">
            <a:spAutoFit/>
          </a:bodyPr>
          <a:lstStyle/>
          <a:p>
            <a:r>
              <a:rPr lang="en-US" dirty="0"/>
              <a:t>Returns true if the collection is a capped collection, otherwise returns false.</a:t>
            </a:r>
            <a:r>
              <a:rPr lang="en-IN" dirty="0"/>
              <a:t> </a:t>
            </a:r>
          </a:p>
        </p:txBody>
      </p:sp>
      <p:sp>
        <p:nvSpPr>
          <p:cNvPr id="8" name="Rectangle 7"/>
          <p:cNvSpPr/>
          <p:nvPr/>
        </p:nvSpPr>
        <p:spPr>
          <a:xfrm>
            <a:off x="149188" y="13716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db.collection.isCapped()</a:t>
            </a:r>
          </a:p>
        </p:txBody>
      </p:sp>
      <p:sp>
        <p:nvSpPr>
          <p:cNvPr id="2" name="Rectangle 1"/>
          <p:cNvSpPr/>
          <p:nvPr/>
        </p:nvSpPr>
        <p:spPr>
          <a:xfrm>
            <a:off x="149188" y="2099386"/>
            <a:ext cx="8845624" cy="430887"/>
          </a:xfrm>
          <a:prstGeom prst="rect">
            <a:avLst/>
          </a:prstGeom>
        </p:spPr>
        <p:txBody>
          <a:bodyPr wrap="square">
            <a:spAutoFit/>
          </a:bodyPr>
          <a:lstStyle/>
          <a:p>
            <a:r>
              <a:rPr lang="en-IN" sz="2200" dirty="0" smtClean="0">
                <a:solidFill>
                  <a:srgbClr val="FC6F0D"/>
                </a:solidFill>
                <a:latin typeface="Calibri" panose="020F0502020204030204" pitchFamily="34" charset="0"/>
                <a:cs typeface="Calibri" panose="020F0502020204030204" pitchFamily="34" charset="0"/>
              </a:rPr>
              <a:t>db.log.isCapped();</a:t>
            </a:r>
            <a:endParaRPr lang="en-US" sz="2200" dirty="0">
              <a:solidFill>
                <a:srgbClr val="00B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9477260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1420207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a:t>
            </a:r>
            <a:r>
              <a:rPr lang="en-IN" sz="3200" b="1" i="1" dirty="0" smtClean="0">
                <a:solidFill>
                  <a:srgbClr val="FFFF00"/>
                </a:solidFill>
                <a:latin typeface="Arial" pitchFamily="34" charset="0"/>
                <a:cs typeface="Arial" pitchFamily="34" charset="0"/>
              </a:rPr>
              <a:t>Database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862548"/>
            <a:ext cx="8845624" cy="3785652"/>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NoSQL databases are document based, key-value pairs, or wide-column stores. This means that SQL databases represent data in form of tables which consists of n number of rows of data whereas NoSQL databases are the collection of key-value pair, documents, or wide-column stores which do not have standard schema definitions</a:t>
            </a:r>
            <a:r>
              <a:rPr lang="en-US" dirty="0" smtClean="0">
                <a:solidFill>
                  <a:srgbClr val="036883"/>
                </a:solidFill>
              </a:rPr>
              <a:t>.</a:t>
            </a:r>
          </a:p>
          <a:p>
            <a:pPr marL="285750" indent="-285750">
              <a:buFont typeface="Arial" panose="020B0604020202020204" pitchFamily="34" charset="0"/>
              <a:buChar char="•"/>
            </a:pPr>
            <a:endParaRPr lang="en-US" sz="800" dirty="0" smtClean="0">
              <a:solidFill>
                <a:srgbClr val="036883"/>
              </a:solidFill>
            </a:endParaRPr>
          </a:p>
          <a:p>
            <a:pPr marL="285750" indent="-285750">
              <a:buFont typeface="Arial" panose="020B0604020202020204" pitchFamily="34" charset="0"/>
              <a:buChar char="•"/>
            </a:pPr>
            <a:r>
              <a:rPr lang="en-US" dirty="0">
                <a:solidFill>
                  <a:srgbClr val="036883"/>
                </a:solidFill>
              </a:rPr>
              <a:t>SQL databases have predefined schema whereas NoSQL databases have dynamic schema for unstructured data</a:t>
            </a:r>
            <a:r>
              <a:rPr lang="en-US" dirty="0" smtClean="0">
                <a:solidFill>
                  <a:srgbClr val="036883"/>
                </a:solidFill>
              </a:rPr>
              <a:t>.</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SQL databases are vertically scalable whereas the NoSQL databases are horizontally scalable</a:t>
            </a:r>
            <a:r>
              <a:rPr lang="en-US" dirty="0" smtClean="0">
                <a:solidFill>
                  <a:srgbClr val="036883"/>
                </a:solidFill>
              </a:rPr>
              <a:t>.</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SQL databases uses SQL ( structured query language ) for defining and manipulating the data. In NoSQL database, queries are focused on collection of documents</a:t>
            </a:r>
            <a:r>
              <a:rPr lang="en-US" dirty="0" smtClean="0">
                <a:solidFill>
                  <a:srgbClr val="036883"/>
                </a:solidFill>
              </a:rPr>
              <a:t>.</a:t>
            </a:r>
            <a:endParaRPr lang="en-IN" dirty="0">
              <a:solidFill>
                <a:srgbClr val="036883"/>
              </a:solidFill>
            </a:endParaRPr>
          </a:p>
        </p:txBody>
      </p:sp>
    </p:spTree>
    <p:extLst>
      <p:ext uri="{BB962C8B-B14F-4D97-AF65-F5344CB8AC3E}">
        <p14:creationId xmlns:p14="http://schemas.microsoft.com/office/powerpoint/2010/main" val="350809653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49188" y="16764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db.collection.renameCollection(target, dropTarget)</a:t>
            </a:r>
          </a:p>
        </p:txBody>
      </p:sp>
      <p:sp>
        <p:nvSpPr>
          <p:cNvPr id="2" name="Rectangle 1"/>
          <p:cNvSpPr/>
          <p:nvPr/>
        </p:nvSpPr>
        <p:spPr>
          <a:xfrm>
            <a:off x="149188" y="2404186"/>
            <a:ext cx="8845624" cy="430887"/>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 </a:t>
            </a:r>
            <a:r>
              <a:rPr lang="en-IN" sz="2200" dirty="0" smtClean="0">
                <a:solidFill>
                  <a:srgbClr val="FC6F0D"/>
                </a:solidFill>
                <a:latin typeface="Calibri" panose="020F0502020204030204" pitchFamily="34" charset="0"/>
                <a:cs typeface="Calibri" panose="020F0502020204030204" pitchFamily="34" charset="0"/>
              </a:rPr>
              <a:t>db.emp.renameCollection</a:t>
            </a:r>
            <a:r>
              <a:rPr lang="en-IN" sz="2200" dirty="0">
                <a:solidFill>
                  <a:srgbClr val="FC6F0D"/>
                </a:solidFill>
                <a:latin typeface="Calibri" panose="020F0502020204030204" pitchFamily="34" charset="0"/>
                <a:cs typeface="Calibri" panose="020F0502020204030204" pitchFamily="34" charset="0"/>
              </a:rPr>
              <a:t>(</a:t>
            </a:r>
            <a:r>
              <a:rPr lang="en-IN" sz="2200" dirty="0" smtClean="0">
                <a:solidFill>
                  <a:srgbClr val="FC6F0D"/>
                </a:solidFill>
                <a:latin typeface="Calibri" panose="020F0502020204030204" pitchFamily="34" charset="0"/>
                <a:cs typeface="Calibri" panose="020F0502020204030204" pitchFamily="34" charset="0"/>
              </a:rPr>
              <a:t>'e</a:t>
            </a:r>
            <a:r>
              <a:rPr lang="en-IN" sz="2200" dirty="0">
                <a:solidFill>
                  <a:srgbClr val="FC6F0D"/>
                </a:solidFill>
                <a:latin typeface="Calibri" panose="020F0502020204030204" pitchFamily="34" charset="0"/>
                <a:cs typeface="Calibri" panose="020F0502020204030204" pitchFamily="34" charset="0"/>
              </a:rPr>
              <a:t>'</a:t>
            </a:r>
            <a:r>
              <a:rPr lang="en-IN" sz="2200" dirty="0" smtClean="0">
                <a:solidFill>
                  <a:srgbClr val="FC6F0D"/>
                </a:solidFill>
                <a:latin typeface="Calibri" panose="020F0502020204030204" pitchFamily="34" charset="0"/>
                <a:cs typeface="Calibri" panose="020F0502020204030204" pitchFamily="34" charset="0"/>
              </a:rPr>
              <a:t>, false);</a:t>
            </a:r>
          </a:p>
        </p:txBody>
      </p:sp>
      <p:sp>
        <p:nvSpPr>
          <p:cNvPr id="9" name="Rectangle 8"/>
          <p:cNvSpPr/>
          <p:nvPr/>
        </p:nvSpPr>
        <p:spPr>
          <a:xfrm>
            <a:off x="149188" y="762000"/>
            <a:ext cx="8845624" cy="646331"/>
          </a:xfrm>
          <a:prstGeom prst="rect">
            <a:avLst/>
          </a:prstGeom>
        </p:spPr>
        <p:txBody>
          <a:bodyPr wrap="square">
            <a:spAutoFit/>
          </a:bodyPr>
          <a:lstStyle/>
          <a:p>
            <a:r>
              <a:rPr lang="en-US" dirty="0"/>
              <a:t>Removes a collection or view from the database. The method also removes any indexes associated with the dropped collection.</a:t>
            </a:r>
            <a:endParaRPr lang="en-IN" dirty="0"/>
          </a:p>
        </p:txBody>
      </p:sp>
      <p:sp>
        <p:nvSpPr>
          <p:cNvPr id="4" name="Rectangle 3"/>
          <p:cNvSpPr/>
          <p:nvPr/>
        </p:nvSpPr>
        <p:spPr>
          <a:xfrm>
            <a:off x="164032" y="3048000"/>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2354066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49188" y="16764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db.collection.drop(&lt;options&gt;)</a:t>
            </a:r>
          </a:p>
        </p:txBody>
      </p:sp>
      <p:sp>
        <p:nvSpPr>
          <p:cNvPr id="2" name="Rectangle 1"/>
          <p:cNvSpPr/>
          <p:nvPr/>
        </p:nvSpPr>
        <p:spPr>
          <a:xfrm>
            <a:off x="149188" y="2404186"/>
            <a:ext cx="8845624" cy="430887"/>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 </a:t>
            </a:r>
            <a:r>
              <a:rPr lang="en-IN" sz="2200" dirty="0" smtClean="0">
                <a:solidFill>
                  <a:srgbClr val="FC6F0D"/>
                </a:solidFill>
                <a:latin typeface="Calibri" panose="020F0502020204030204" pitchFamily="34" charset="0"/>
                <a:cs typeface="Calibri" panose="020F0502020204030204" pitchFamily="34" charset="0"/>
              </a:rPr>
              <a:t>db.emp.drop();</a:t>
            </a:r>
          </a:p>
        </p:txBody>
      </p:sp>
      <p:sp>
        <p:nvSpPr>
          <p:cNvPr id="9" name="Rectangle 8"/>
          <p:cNvSpPr/>
          <p:nvPr/>
        </p:nvSpPr>
        <p:spPr>
          <a:xfrm>
            <a:off x="149188" y="762000"/>
            <a:ext cx="8845624" cy="646331"/>
          </a:xfrm>
          <a:prstGeom prst="rect">
            <a:avLst/>
          </a:prstGeom>
        </p:spPr>
        <p:txBody>
          <a:bodyPr wrap="square">
            <a:spAutoFit/>
          </a:bodyPr>
          <a:lstStyle/>
          <a:p>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db.collection.find()</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find() method always returns the _id field unless you specify _id: 0 to suppress the field</a:t>
            </a:r>
            <a:r>
              <a:rPr lang="en-US" dirty="0" smtClean="0">
                <a:solidFill>
                  <a:srgbClr val="222222"/>
                </a:solidFill>
                <a:latin typeface="arial" panose="020B0604020202020204" pitchFamily="34" charset="0"/>
              </a:rPr>
              <a:t>.</a:t>
            </a:r>
          </a:p>
        </p:txBody>
      </p:sp>
    </p:spTree>
    <p:extLst>
      <p:ext uri="{BB962C8B-B14F-4D97-AF65-F5344CB8AC3E}">
        <p14:creationId xmlns:p14="http://schemas.microsoft.com/office/powerpoint/2010/main" val="32374658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54136" y="1563469"/>
            <a:ext cx="6516528" cy="923330"/>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 </a:t>
            </a: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db.getCollection('name</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find (query, projection</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78876" y="2535217"/>
            <a:ext cx="8845624" cy="1477328"/>
          </a:xfrm>
          <a:prstGeom prst="rect">
            <a:avLst/>
          </a:prstGeom>
        </p:spPr>
        <p:txBody>
          <a:bodyPr wrap="square">
            <a:spAutoFit/>
          </a:bodyPr>
          <a:lstStyle/>
          <a:p>
            <a:r>
              <a:rPr lang="en-US" b="1" i="1" dirty="0">
                <a:solidFill>
                  <a:srgbClr val="036883"/>
                </a:solidFill>
              </a:rPr>
              <a:t>query</a:t>
            </a:r>
            <a:r>
              <a:rPr lang="en-US" dirty="0" smtClean="0"/>
              <a:t>: Specifies </a:t>
            </a:r>
            <a:r>
              <a:rPr lang="en-US" dirty="0"/>
              <a:t>selection filter using query operators. To return all documents in a collection, omit this parameter or pass an empty document ({}).</a:t>
            </a:r>
          </a:p>
          <a:p>
            <a:endParaRPr lang="en-US" dirty="0"/>
          </a:p>
          <a:p>
            <a:r>
              <a:rPr lang="en-US" b="1" i="1" dirty="0">
                <a:solidFill>
                  <a:srgbClr val="036883"/>
                </a:solidFill>
              </a:rPr>
              <a:t>projection</a:t>
            </a:r>
            <a:r>
              <a:rPr lang="en-US" dirty="0" smtClean="0"/>
              <a:t>: Specifies </a:t>
            </a:r>
            <a:r>
              <a:rPr lang="en-US" dirty="0"/>
              <a:t>the fields to return in the documents that match the query filter. To return all fields in the matching documents, omit this parameter.</a:t>
            </a:r>
          </a:p>
        </p:txBody>
      </p:sp>
      <p:sp>
        <p:nvSpPr>
          <p:cNvPr id="12" name="Rectangle 11"/>
          <p:cNvSpPr/>
          <p:nvPr/>
        </p:nvSpPr>
        <p:spPr>
          <a:xfrm>
            <a:off x="178876" y="4226831"/>
            <a:ext cx="1210588" cy="369332"/>
          </a:xfrm>
          <a:prstGeom prst="rect">
            <a:avLst/>
          </a:prstGeom>
        </p:spPr>
        <p:txBody>
          <a:bodyPr wrap="none">
            <a:spAutoFit/>
          </a:bodyPr>
          <a:lstStyle/>
          <a:p>
            <a:r>
              <a:rPr lang="en-US" dirty="0" smtClean="0">
                <a:solidFill>
                  <a:srgbClr val="C00000"/>
                </a:solidFill>
              </a:rPr>
              <a:t>Projection</a:t>
            </a:r>
            <a:endParaRPr lang="en-US" dirty="0">
              <a:solidFill>
                <a:srgbClr val="C00000"/>
              </a:solidFill>
            </a:endParaRPr>
          </a:p>
        </p:txBody>
      </p:sp>
      <p:sp>
        <p:nvSpPr>
          <p:cNvPr id="13" name="Rectangle 12"/>
          <p:cNvSpPr/>
          <p:nvPr/>
        </p:nvSpPr>
        <p:spPr>
          <a:xfrm>
            <a:off x="178876" y="4625783"/>
            <a:ext cx="5250155"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field1: &lt;value&gt;, field2: &lt;value&gt; ... }</a:t>
            </a:r>
          </a:p>
        </p:txBody>
      </p:sp>
      <p:sp>
        <p:nvSpPr>
          <p:cNvPr id="14" name="Rectangle 13"/>
          <p:cNvSpPr/>
          <p:nvPr/>
        </p:nvSpPr>
        <p:spPr>
          <a:xfrm>
            <a:off x="173928" y="5096470"/>
            <a:ext cx="8820884" cy="923330"/>
          </a:xfrm>
          <a:prstGeom prst="rect">
            <a:avLst/>
          </a:prstGeom>
        </p:spPr>
        <p:txBody>
          <a:bodyPr wrap="square">
            <a:spAutoFit/>
          </a:bodyPr>
          <a:lstStyle/>
          <a:p>
            <a:pPr marL="285750" indent="-285750">
              <a:lnSpc>
                <a:spcPct val="150000"/>
              </a:lnSpc>
              <a:buFont typeface="Arial" panose="020B0604020202020204" pitchFamily="34" charset="0"/>
              <a:buChar char="•"/>
            </a:pPr>
            <a:r>
              <a:rPr lang="en-US" b="1" i="1" dirty="0">
                <a:solidFill>
                  <a:srgbClr val="036883"/>
                </a:solidFill>
              </a:rPr>
              <a:t>1</a:t>
            </a:r>
            <a:r>
              <a:rPr lang="en-US" dirty="0"/>
              <a:t> or </a:t>
            </a:r>
            <a:r>
              <a:rPr lang="en-US" b="1" i="1" dirty="0">
                <a:solidFill>
                  <a:srgbClr val="036883"/>
                </a:solidFill>
              </a:rPr>
              <a:t>true</a:t>
            </a:r>
            <a:r>
              <a:rPr lang="en-US" dirty="0"/>
              <a:t> to include the field in the return documents.</a:t>
            </a:r>
          </a:p>
          <a:p>
            <a:pPr marL="285750" indent="-285750">
              <a:lnSpc>
                <a:spcPct val="150000"/>
              </a:lnSpc>
              <a:buFont typeface="Arial" panose="020B0604020202020204" pitchFamily="34" charset="0"/>
              <a:buChar char="•"/>
            </a:pPr>
            <a:r>
              <a:rPr lang="en-US" b="1" i="1" dirty="0">
                <a:solidFill>
                  <a:srgbClr val="036883"/>
                </a:solidFill>
              </a:rPr>
              <a:t>0</a:t>
            </a:r>
            <a:r>
              <a:rPr lang="en-US" dirty="0"/>
              <a:t> or </a:t>
            </a:r>
            <a:r>
              <a:rPr lang="en-US" b="1" i="1" dirty="0">
                <a:solidFill>
                  <a:srgbClr val="036883"/>
                </a:solidFill>
              </a:rPr>
              <a:t>false</a:t>
            </a:r>
            <a:r>
              <a:rPr lang="en-US" dirty="0"/>
              <a:t> to exclude the field.</a:t>
            </a:r>
          </a:p>
        </p:txBody>
      </p:sp>
      <p:sp>
        <p:nvSpPr>
          <p:cNvPr id="15" name="Rectangle 14"/>
          <p:cNvSpPr/>
          <p:nvPr/>
        </p:nvSpPr>
        <p:spPr>
          <a:xfrm>
            <a:off x="4888676" y="619526"/>
            <a:ext cx="4219700" cy="877163"/>
          </a:xfrm>
          <a:prstGeom prst="rect">
            <a:avLst/>
          </a:prstGeom>
          <a:solidFill>
            <a:srgbClr val="90E183"/>
          </a:solidFill>
        </p:spPr>
        <p:txBody>
          <a:bodyPr wrap="square">
            <a:spAutoFit/>
          </a:bodyPr>
          <a:lstStyle/>
          <a:p>
            <a:r>
              <a:rPr lang="en-US" sz="1700" dirty="0">
                <a:solidFill>
                  <a:schemeClr val="bg2">
                    <a:lumMod val="25000"/>
                  </a:schemeClr>
                </a:solidFill>
              </a:rPr>
              <a:t>A projection cannot contain both include and exclude specifications, except for the exclusion of the _id field. </a:t>
            </a:r>
          </a:p>
        </p:txBody>
      </p:sp>
    </p:spTree>
    <p:extLst>
      <p:ext uri="{BB962C8B-B14F-4D97-AF65-F5344CB8AC3E}">
        <p14:creationId xmlns:p14="http://schemas.microsoft.com/office/powerpoint/2010/main" val="63988722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9" name="Rectangle 8"/>
          <p:cNvSpPr/>
          <p:nvPr/>
        </p:nvSpPr>
        <p:spPr>
          <a:xfrm>
            <a:off x="149188" y="2329696"/>
            <a:ext cx="8845624" cy="36625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 ['emp'].find </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db.getCollection</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'emp</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).find();</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({job: 'manager'})</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 </a:t>
            </a:r>
            <a:r>
              <a:rPr lang="en-US" sz="2200" dirty="0" smtClean="0">
                <a:solidFill>
                  <a:srgbClr val="FC6F0D"/>
                </a:solidFill>
                <a:latin typeface="Calibri" panose="020F0502020204030204" pitchFamily="34" charset="0"/>
                <a:cs typeface="Calibri" panose="020F0502020204030204" pitchFamily="34" charset="0"/>
              </a:rPr>
              <a:t>{ename:1</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job: true});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db.emp.find({sal:{ </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gt:4}})</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db.emp.find</a:t>
            </a:r>
            <a:r>
              <a:rPr lang="en-US" sz="2200" dirty="0">
                <a:solidFill>
                  <a:srgbClr val="FC6F0D"/>
                </a:solidFill>
                <a:latin typeface="Calibri" panose="020F0502020204030204" pitchFamily="34" charset="0"/>
                <a:cs typeface="Calibri" panose="020F0502020204030204" pitchFamily="34" charset="0"/>
              </a:rPr>
              <a:t>({job:'manager</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ename:true, job:true</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db.emp.find</a:t>
            </a:r>
            <a:r>
              <a:rPr lang="en-US" sz="2200" dirty="0">
                <a:solidFill>
                  <a:srgbClr val="FC6F0D"/>
                </a:solidFill>
                <a:latin typeface="Calibri" panose="020F0502020204030204" pitchFamily="34" charset="0"/>
                <a:cs typeface="Calibri" panose="020F0502020204030204" pitchFamily="34" charset="0"/>
              </a:rPr>
              <a:t>({job:'manager'}, </a:t>
            </a:r>
            <a:r>
              <a:rPr lang="en-US" sz="2200" dirty="0" smtClean="0">
                <a:solidFill>
                  <a:srgbClr val="FC6F0D"/>
                </a:solidFill>
                <a:latin typeface="Calibri" panose="020F0502020204030204" pitchFamily="34" charset="0"/>
                <a:cs typeface="Calibri" panose="020F0502020204030204" pitchFamily="34" charset="0"/>
              </a:rPr>
              <a:t>{_id:false, ename:true</a:t>
            </a:r>
            <a:r>
              <a:rPr lang="en-US" sz="2200" dirty="0">
                <a:solidFill>
                  <a:srgbClr val="FC6F0D"/>
                </a:solidFill>
                <a:latin typeface="Calibri" panose="020F0502020204030204" pitchFamily="34" charset="0"/>
                <a:cs typeface="Calibri" panose="020F0502020204030204" pitchFamily="34" charset="0"/>
              </a:rPr>
              <a:t>, job:true</a:t>
            </a:r>
            <a:r>
              <a:rPr lang="en-US" sz="2200" dirty="0" smtClean="0">
                <a:solidFill>
                  <a:srgbClr val="FC6F0D"/>
                </a:solidFill>
                <a:latin typeface="Calibri" panose="020F0502020204030204" pitchFamily="34" charset="0"/>
                <a:cs typeface="Calibri" panose="020F0502020204030204" pitchFamily="34" charset="0"/>
              </a:rPr>
              <a:t>})</a:t>
            </a:r>
          </a:p>
        </p:txBody>
      </p:sp>
      <p:sp>
        <p:nvSpPr>
          <p:cNvPr id="10" name="Rectangle 9"/>
          <p:cNvSpPr/>
          <p:nvPr/>
        </p:nvSpPr>
        <p:spPr>
          <a:xfrm>
            <a:off x="154136" y="1371600"/>
            <a:ext cx="6516528" cy="923330"/>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 </a:t>
            </a: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db.getCollection('name</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find (query, projection</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63521726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9" name="Rectangle 8"/>
          <p:cNvSpPr/>
          <p:nvPr/>
        </p:nvSpPr>
        <p:spPr>
          <a:xfrm>
            <a:off x="149188" y="2832318"/>
            <a:ext cx="8845624" cy="181588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()[0];</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db.emp.find()[0</a:t>
            </a:r>
            <a:r>
              <a:rPr lang="en-US" sz="2200" dirty="0" smtClean="0">
                <a:solidFill>
                  <a:srgbClr val="FC6F0D"/>
                </a:solidFill>
                <a:latin typeface="Calibri" panose="020F0502020204030204" pitchFamily="34" charset="0"/>
                <a:cs typeface="Calibri" panose="020F0502020204030204" pitchFamily="34" charset="0"/>
              </a:rPr>
              <a:t>].ename;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db.getCollection('emp').find</a:t>
            </a:r>
            <a:r>
              <a:rPr lang="en-US" sz="2200" dirty="0" smtClean="0">
                <a:solidFill>
                  <a:srgbClr val="FC6F0D"/>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 [0]</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db.emp.find()[db.emp.find().count()-1]</a:t>
            </a:r>
          </a:p>
        </p:txBody>
      </p:sp>
      <p:sp>
        <p:nvSpPr>
          <p:cNvPr id="8" name="Rectangle 7"/>
          <p:cNvSpPr/>
          <p:nvPr/>
        </p:nvSpPr>
        <p:spPr>
          <a:xfrm>
            <a:off x="149188" y="1563469"/>
            <a:ext cx="8845624"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 ['collection'].find (query, projection</a:t>
            </a:r>
            <a:r>
              <a:rPr lang="en-US" dirty="0" smtClean="0">
                <a:solidFill>
                  <a:srgbClr val="049DC8"/>
                </a:solidFill>
                <a:latin typeface="Consolas" panose="020B0609020204030204" pitchFamily="49" charset="0"/>
                <a:cs typeface="Calibri" panose="020F0502020204030204" pitchFamily="34" charset="0"/>
              </a:rPr>
              <a:t>) [&lt;index&gt; [.field] ]</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db.collection.find(query</a:t>
            </a:r>
            <a:r>
              <a:rPr lang="en-US" dirty="0">
                <a:solidFill>
                  <a:srgbClr val="049DC8"/>
                </a:solidFill>
                <a:latin typeface="Consolas" panose="020B0609020204030204" pitchFamily="49" charset="0"/>
                <a:cs typeface="Calibri" panose="020F0502020204030204" pitchFamily="34" charset="0"/>
              </a:rPr>
              <a:t>, projection) </a:t>
            </a:r>
            <a:r>
              <a:rPr lang="en-US" dirty="0" smtClean="0">
                <a:solidFill>
                  <a:srgbClr val="049DC8"/>
                </a:solidFill>
                <a:latin typeface="Consolas" panose="020B0609020204030204" pitchFamily="49" charset="0"/>
                <a:cs typeface="Calibri" panose="020F0502020204030204" pitchFamily="34" charset="0"/>
              </a:rPr>
              <a:t>[&lt;index&gt; [.</a:t>
            </a:r>
            <a:r>
              <a:rPr lang="en-US" dirty="0">
                <a:solidFill>
                  <a:srgbClr val="049DC8"/>
                </a:solidFill>
                <a:latin typeface="Consolas" panose="020B0609020204030204" pitchFamily="49" charset="0"/>
                <a:cs typeface="Calibri" panose="020F0502020204030204" pitchFamily="34" charset="0"/>
              </a:rPr>
              <a:t>field</a:t>
            </a:r>
            <a:r>
              <a:rPr lang="en-US" dirty="0" smtClean="0">
                <a:solidFill>
                  <a:srgbClr val="049DC8"/>
                </a:solidFill>
                <a:latin typeface="Consolas" panose="020B0609020204030204" pitchFamily="49" charset="0"/>
                <a:cs typeface="Calibri" panose="020F0502020204030204" pitchFamily="34" charset="0"/>
              </a:rPr>
              <a:t>] ]</a:t>
            </a:r>
          </a:p>
          <a:p>
            <a:r>
              <a:rPr lang="en-US" dirty="0" smtClean="0">
                <a:solidFill>
                  <a:srgbClr val="049DC8"/>
                </a:solidFill>
                <a:latin typeface="Consolas" panose="020B0609020204030204" pitchFamily="49" charset="0"/>
                <a:cs typeface="Calibri" panose="020F0502020204030204" pitchFamily="34" charset="0"/>
              </a:rPr>
              <a:t>db.getCollection</a:t>
            </a:r>
            <a:r>
              <a:rPr lang="en-US" dirty="0">
                <a:solidFill>
                  <a:srgbClr val="049DC8"/>
                </a:solidFill>
                <a:latin typeface="Consolas" panose="020B0609020204030204" pitchFamily="49" charset="0"/>
                <a:cs typeface="Calibri" panose="020F0502020204030204" pitchFamily="34" charset="0"/>
              </a:rPr>
              <a:t>('name</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find (query, projection</a:t>
            </a:r>
            <a:r>
              <a:rPr lang="en-US" dirty="0" smtClean="0">
                <a:solidFill>
                  <a:srgbClr val="049DC8"/>
                </a:solidFill>
                <a:latin typeface="Consolas" panose="020B0609020204030204" pitchFamily="49" charset="0"/>
                <a:cs typeface="Calibri" panose="020F0502020204030204" pitchFamily="34" charset="0"/>
              </a:rPr>
              <a:t>) [&lt;index&gt; </a:t>
            </a:r>
            <a:r>
              <a:rPr lang="en-US" dirty="0">
                <a:solidFill>
                  <a:srgbClr val="049DC8"/>
                </a:solidFill>
                <a:latin typeface="Consolas" panose="020B0609020204030204" pitchFamily="49" charset="0"/>
                <a:cs typeface="Calibri" panose="020F0502020204030204" pitchFamily="34" charset="0"/>
              </a:rPr>
              <a:t>[.field] </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276267269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49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54136" y="1840468"/>
            <a:ext cx="7402989" cy="369332"/>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var variable_name = db.collection.find(query</a:t>
            </a:r>
            <a:r>
              <a:rPr lang="en-US" dirty="0">
                <a:solidFill>
                  <a:srgbClr val="049DC8"/>
                </a:solidFill>
                <a:latin typeface="Consolas" panose="020B0609020204030204" pitchFamily="49" charset="0"/>
                <a:cs typeface="Calibri" panose="020F0502020204030204" pitchFamily="34" charset="0"/>
              </a:rPr>
              <a:t>, projection)</a:t>
            </a:r>
          </a:p>
        </p:txBody>
      </p:sp>
      <p:sp>
        <p:nvSpPr>
          <p:cNvPr id="12" name="Rectangle 11"/>
          <p:cNvSpPr/>
          <p:nvPr/>
        </p:nvSpPr>
        <p:spPr>
          <a:xfrm>
            <a:off x="178876" y="2526268"/>
            <a:ext cx="3736985" cy="369332"/>
          </a:xfrm>
          <a:prstGeom prst="rect">
            <a:avLst/>
          </a:prstGeom>
        </p:spPr>
        <p:txBody>
          <a:bodyPr wrap="none">
            <a:spAutoFit/>
          </a:bodyPr>
          <a:lstStyle/>
          <a:p>
            <a:r>
              <a:rPr lang="en-US" dirty="0">
                <a:solidFill>
                  <a:srgbClr val="C00000"/>
                </a:solidFill>
              </a:rPr>
              <a:t>The find() method returns a cursor.</a:t>
            </a:r>
          </a:p>
        </p:txBody>
      </p:sp>
      <p:sp>
        <p:nvSpPr>
          <p:cNvPr id="3" name="Rectangle 2"/>
          <p:cNvSpPr/>
          <p:nvPr/>
        </p:nvSpPr>
        <p:spPr>
          <a:xfrm>
            <a:off x="224432" y="3048000"/>
            <a:ext cx="8770379"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var x = db ['emp'].find ()</a:t>
            </a:r>
          </a:p>
          <a:p>
            <a:r>
              <a:rPr lang="en-US" sz="2200" dirty="0">
                <a:solidFill>
                  <a:srgbClr val="FC6F0D"/>
                </a:solidFill>
                <a:latin typeface="Calibri" panose="020F0502020204030204" pitchFamily="34" charset="0"/>
                <a:cs typeface="Calibri" panose="020F0502020204030204" pitchFamily="34" charset="0"/>
              </a:rPr>
              <a:t>x.forEach(printjson)</a:t>
            </a:r>
          </a:p>
        </p:txBody>
      </p:sp>
    </p:spTree>
    <p:extLst>
      <p:ext uri="{BB962C8B-B14F-4D97-AF65-F5344CB8AC3E}">
        <p14:creationId xmlns:p14="http://schemas.microsoft.com/office/powerpoint/2010/main" val="150400698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sort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12756891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49188" y="762000"/>
            <a:ext cx="8845624" cy="646331"/>
          </a:xfrm>
          <a:prstGeom prst="rect">
            <a:avLst/>
          </a:prstGeom>
        </p:spPr>
        <p:txBody>
          <a:bodyPr wrap="square">
            <a:spAutoFit/>
          </a:bodyPr>
          <a:lstStyle/>
          <a:p>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4136" y="1563469"/>
            <a:ext cx="8840676"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cursor.sort</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 field: value }</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sort({ field: value }) </a:t>
            </a: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sort({ field: value })</a:t>
            </a:r>
          </a:p>
        </p:txBody>
      </p:sp>
      <p:sp>
        <p:nvSpPr>
          <p:cNvPr id="3" name="Rectangle 2"/>
          <p:cNvSpPr/>
          <p:nvPr/>
        </p:nvSpPr>
        <p:spPr>
          <a:xfrm>
            <a:off x="160073" y="2782669"/>
            <a:ext cx="8823853" cy="646331"/>
          </a:xfrm>
          <a:prstGeom prst="rect">
            <a:avLst/>
          </a:prstGeom>
          <a:solidFill>
            <a:srgbClr val="DFE100"/>
          </a:solidFill>
        </p:spPr>
        <p:txBody>
          <a:bodyPr wrap="square">
            <a:spAutoFit/>
          </a:bodyPr>
          <a:lstStyle/>
          <a:p>
            <a:r>
              <a:rPr lang="en-US" dirty="0"/>
              <a:t>Specify in the sort parameter  1 or -1 to specify an ascending or descending sort respectively.</a:t>
            </a:r>
          </a:p>
        </p:txBody>
      </p:sp>
      <p:sp>
        <p:nvSpPr>
          <p:cNvPr id="5" name="Rectangle 4"/>
          <p:cNvSpPr/>
          <p:nvPr/>
        </p:nvSpPr>
        <p:spPr>
          <a:xfrm>
            <a:off x="160072" y="3768804"/>
            <a:ext cx="8823853"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db['emp'].find({},{ename:true}).sort({ename:1</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db['emp'].find({},{ename:true}).sort({ename</a:t>
            </a:r>
            <a:r>
              <a:rPr lang="en-US" sz="2200" dirty="0" smtClean="0">
                <a:solidFill>
                  <a:srgbClr val="FC6F0D"/>
                </a:solidFill>
                <a:latin typeface="Calibri" panose="020F0502020204030204" pitchFamily="34" charset="0"/>
                <a:cs typeface="Calibri" panose="020F0502020204030204" pitchFamily="34" charset="0"/>
              </a:rPr>
              <a:t>:-1</a:t>
            </a:r>
            <a:r>
              <a:rPr lang="en-US" sz="2200" dirty="0">
                <a:solidFill>
                  <a:srgbClr val="FC6F0D"/>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5587219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923330"/>
          </a:xfrm>
          <a:prstGeom prst="rect">
            <a:avLst/>
          </a:prstGeom>
        </p:spPr>
        <p:txBody>
          <a:bodyPr wrap="square">
            <a:spAutoFit/>
          </a:bodyPr>
          <a:lstStyle/>
          <a:p>
            <a:r>
              <a:rPr lang="en-US" dirty="0" smtClean="0"/>
              <a:t>A </a:t>
            </a:r>
            <a:r>
              <a:rPr lang="en-US" dirty="0"/>
              <a:t>record in MongoDB is a document, which is a data structure composed of field and value pairs. MongoDB documents are similar to JSON objects. The values of fields may include other documents, arrays, and arrays of documents.</a:t>
            </a:r>
            <a:endParaRPr lang="en-IN" dirty="0"/>
          </a:p>
        </p:txBody>
      </p:sp>
      <p:sp>
        <p:nvSpPr>
          <p:cNvPr id="2" name="Rectangle 1"/>
          <p:cNvSpPr/>
          <p:nvPr/>
        </p:nvSpPr>
        <p:spPr>
          <a:xfrm>
            <a:off x="149188" y="2181255"/>
            <a:ext cx="4261103" cy="400110"/>
          </a:xfrm>
          <a:prstGeom prst="rect">
            <a:avLst/>
          </a:prstGeom>
        </p:spPr>
        <p:txBody>
          <a:bodyPr wrap="none">
            <a:spAutoFit/>
          </a:bodyPr>
          <a:lstStyle/>
          <a:p>
            <a:r>
              <a:rPr lang="en-US" sz="2000" dirty="0">
                <a:solidFill>
                  <a:srgbClr val="036883"/>
                </a:solidFill>
              </a:rPr>
              <a:t>Core MongoDB Operations (CRUD)</a:t>
            </a:r>
          </a:p>
        </p:txBody>
      </p:sp>
      <p:sp>
        <p:nvSpPr>
          <p:cNvPr id="4" name="Rectangle 3"/>
          <p:cNvSpPr/>
          <p:nvPr/>
        </p:nvSpPr>
        <p:spPr>
          <a:xfrm>
            <a:off x="166011" y="2630269"/>
            <a:ext cx="8811977" cy="646331"/>
          </a:xfrm>
          <a:prstGeom prst="rect">
            <a:avLst/>
          </a:prstGeom>
        </p:spPr>
        <p:txBody>
          <a:bodyPr wrap="square">
            <a:spAutoFit/>
          </a:bodyPr>
          <a:lstStyle/>
          <a:p>
            <a:r>
              <a:rPr lang="en-US" b="1" i="1" dirty="0">
                <a:solidFill>
                  <a:srgbClr val="036883"/>
                </a:solidFill>
              </a:rPr>
              <a:t>CRUD</a:t>
            </a:r>
            <a:r>
              <a:rPr lang="en-US" dirty="0"/>
              <a:t> stands for create, read, update, and delete, which are the four core database operations used in database driven application development.</a:t>
            </a:r>
          </a:p>
        </p:txBody>
      </p:sp>
      <p:graphicFrame>
        <p:nvGraphicFramePr>
          <p:cNvPr id="8" name="Table 7"/>
          <p:cNvGraphicFramePr>
            <a:graphicFrameLocks noGrp="1"/>
          </p:cNvGraphicFramePr>
          <p:nvPr>
            <p:extLst>
              <p:ext uri="{D42A27DB-BD31-4B8C-83A1-F6EECF244321}">
                <p14:modId xmlns:p14="http://schemas.microsoft.com/office/powerpoint/2010/main" val="2863493729"/>
              </p:ext>
            </p:extLst>
          </p:nvPr>
        </p:nvGraphicFramePr>
        <p:xfrm>
          <a:off x="381000" y="3581400"/>
          <a:ext cx="8382000" cy="2006600"/>
        </p:xfrm>
        <a:graphic>
          <a:graphicData uri="http://schemas.openxmlformats.org/drawingml/2006/table">
            <a:tbl>
              <a:tblPr>
                <a:tableStyleId>{5940675A-B579-460E-94D1-54222C63F5DA}</a:tableStyleId>
              </a:tblPr>
              <a:tblGrid>
                <a:gridCol w="2590800"/>
                <a:gridCol w="5791200"/>
              </a:tblGrid>
              <a:tr h="171450">
                <a:tc>
                  <a:txBody>
                    <a:bodyPr/>
                    <a:lstStyle/>
                    <a:p>
                      <a:pPr>
                        <a:spcAft>
                          <a:spcPts val="0"/>
                        </a:spcAft>
                      </a:pPr>
                      <a:r>
                        <a:rPr lang="en-US" sz="1800" dirty="0">
                          <a:effectLst/>
                        </a:rPr>
                        <a:t>RDBMS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solidFill>
                      <a:schemeClr val="accent4">
                        <a:lumMod val="40000"/>
                        <a:lumOff val="60000"/>
                      </a:schemeClr>
                    </a:solidFill>
                  </a:tcPr>
                </a:tc>
                <a:tc>
                  <a:txBody>
                    <a:bodyPr/>
                    <a:lstStyle/>
                    <a:p>
                      <a:pPr>
                        <a:spcAft>
                          <a:spcPts val="0"/>
                        </a:spcAft>
                      </a:pPr>
                      <a:r>
                        <a:rPr lang="en-US" sz="1800" dirty="0" smtClean="0">
                          <a:effectLst/>
                        </a:rPr>
                        <a:t>MongoDB</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solidFill>
                      <a:schemeClr val="accent4">
                        <a:lumMod val="40000"/>
                        <a:lumOff val="60000"/>
                      </a:schemeClr>
                    </a:solidFill>
                  </a:tcPr>
                </a:tc>
              </a:tr>
              <a:tr h="171450">
                <a:tc>
                  <a:txBody>
                    <a:bodyPr/>
                    <a:lstStyle/>
                    <a:p>
                      <a:pPr>
                        <a:spcAft>
                          <a:spcPts val="0"/>
                        </a:spcAft>
                      </a:pPr>
                      <a:r>
                        <a:rPr lang="en-US" sz="1800" dirty="0" smtClean="0">
                          <a:effectLst/>
                        </a:rPr>
                        <a:t>  database</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database</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r h="180975">
                <a:tc>
                  <a:txBody>
                    <a:bodyPr/>
                    <a:lstStyle/>
                    <a:p>
                      <a:pPr>
                        <a:spcAft>
                          <a:spcPts val="0"/>
                        </a:spcAft>
                      </a:pPr>
                      <a:r>
                        <a:rPr lang="en-US" sz="1800" dirty="0" smtClean="0">
                          <a:effectLst/>
                        </a:rPr>
                        <a:t>  tables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collections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r h="180975">
                <a:tc>
                  <a:txBody>
                    <a:bodyPr/>
                    <a:lstStyle/>
                    <a:p>
                      <a:pPr>
                        <a:spcAft>
                          <a:spcPts val="0"/>
                        </a:spcAft>
                      </a:pPr>
                      <a:r>
                        <a:rPr lang="en-US" sz="1800" dirty="0" smtClean="0">
                          <a:effectLst/>
                        </a:rPr>
                        <a:t>  rows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Documents </a:t>
                      </a:r>
                      <a:r>
                        <a:rPr lang="en-US" sz="1800" dirty="0">
                          <a:effectLst/>
                        </a:rPr>
                        <a:t> or BSON document</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r h="180975">
                <a:tc>
                  <a:txBody>
                    <a:bodyPr/>
                    <a:lstStyle/>
                    <a:p>
                      <a:pPr>
                        <a:spcAft>
                          <a:spcPts val="0"/>
                        </a:spcAft>
                      </a:pPr>
                      <a:r>
                        <a:rPr lang="en-US" sz="1800" dirty="0" smtClean="0">
                          <a:effectLst/>
                        </a:rPr>
                        <a:t>  column</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Field</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bl>
          </a:graphicData>
        </a:graphic>
      </p:graphicFrame>
    </p:spTree>
    <p:extLst>
      <p:ext uri="{BB962C8B-B14F-4D97-AF65-F5344CB8AC3E}">
        <p14:creationId xmlns:p14="http://schemas.microsoft.com/office/powerpoint/2010/main" val="213293676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limit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22790839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49188" y="762000"/>
            <a:ext cx="8845624" cy="646331"/>
          </a:xfrm>
          <a:prstGeom prst="rect">
            <a:avLst/>
          </a:prstGeom>
        </p:spPr>
        <p:txBody>
          <a:bodyPr wrap="square">
            <a:spAutoFit/>
          </a:bodyPr>
          <a:lstStyle/>
          <a:p>
            <a:r>
              <a:rPr lang="en-US" dirty="0"/>
              <a:t>Use the </a:t>
            </a:r>
            <a:r>
              <a:rPr lang="en-US" b="1" i="1" dirty="0">
                <a:solidFill>
                  <a:srgbClr val="036883"/>
                </a:solidFill>
              </a:rPr>
              <a:t>limit()</a:t>
            </a:r>
            <a:r>
              <a:rPr lang="en-US" dirty="0"/>
              <a:t> method to specify the maximum number of documents the cursor will return.</a:t>
            </a:r>
            <a:endParaRPr lang="en-IN" dirty="0"/>
          </a:p>
        </p:txBody>
      </p:sp>
      <p:sp>
        <p:nvSpPr>
          <p:cNvPr id="4" name="Rectangle 3"/>
          <p:cNvSpPr/>
          <p:nvPr/>
        </p:nvSpPr>
        <p:spPr>
          <a:xfrm>
            <a:off x="154136" y="1563469"/>
            <a:ext cx="8840676" cy="923330"/>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cursor.limit(</a:t>
            </a:r>
            <a:r>
              <a:rPr lang="en-US" dirty="0">
                <a:solidFill>
                  <a:srgbClr val="049DC8"/>
                </a:solidFill>
                <a:latin typeface="Consolas" panose="020B0609020204030204" pitchFamily="49" charset="0"/>
                <a:cs typeface="Calibri" panose="020F0502020204030204" pitchFamily="34" charset="0"/>
              </a:rPr>
              <a:t>&lt;number&gt;</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a:t>
            </a:r>
            <a:r>
              <a:rPr lang="en-US" dirty="0" smtClean="0">
                <a:solidFill>
                  <a:srgbClr val="049DC8"/>
                </a:solidFill>
                <a:latin typeface="Consolas" panose="020B0609020204030204" pitchFamily="49" charset="0"/>
                <a:cs typeface="Calibri" panose="020F0502020204030204" pitchFamily="34" charset="0"/>
              </a:rPr>
              <a:t>).limit(&lt;number&gt;) </a:t>
            </a:r>
            <a:endParaRPr lang="en-US"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limit</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&lt;number&gt;</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2676436"/>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db['emp'].find({},{ename:true}).</a:t>
            </a:r>
            <a:r>
              <a:rPr lang="en-US" sz="2200" dirty="0" smtClean="0">
                <a:solidFill>
                  <a:srgbClr val="FC6F0D"/>
                </a:solidFill>
                <a:latin typeface="Calibri" panose="020F0502020204030204" pitchFamily="34" charset="0"/>
                <a:cs typeface="Calibri" panose="020F0502020204030204" pitchFamily="34" charset="0"/>
              </a:rPr>
              <a:t>limit(0);	</a:t>
            </a:r>
            <a:r>
              <a:rPr lang="en-US" sz="2200" dirty="0" smtClean="0">
                <a:solidFill>
                  <a:srgbClr val="00B050"/>
                </a:solidFill>
                <a:latin typeface="Calibri" panose="020F0502020204030204" pitchFamily="34" charset="0"/>
                <a:cs typeface="Calibri" panose="020F0502020204030204" pitchFamily="34" charset="0"/>
              </a:rPr>
              <a:t>// all documents</a:t>
            </a:r>
          </a:p>
          <a:p>
            <a:endParaRPr lang="en-US" sz="800" dirty="0" smtClean="0">
              <a:solidFill>
                <a:srgbClr val="00B050"/>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db['emp'].find({},{ename:true}).limit(2</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
        <p:nvSpPr>
          <p:cNvPr id="3" name="Rectangle 2"/>
          <p:cNvSpPr/>
          <p:nvPr/>
        </p:nvSpPr>
        <p:spPr>
          <a:xfrm>
            <a:off x="31667" y="49975"/>
            <a:ext cx="3432212" cy="646331"/>
          </a:xfrm>
          <a:prstGeom prst="rect">
            <a:avLst/>
          </a:prstGeom>
          <a:solidFill>
            <a:srgbClr val="90E183"/>
          </a:solidFill>
        </p:spPr>
        <p:txBody>
          <a:bodyPr wrap="square">
            <a:spAutoFit/>
          </a:bodyPr>
          <a:lstStyle/>
          <a:p>
            <a:r>
              <a:rPr lang="en-US"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skip</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37197844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49188" y="762000"/>
            <a:ext cx="8845624" cy="646331"/>
          </a:xfrm>
          <a:prstGeom prst="rect">
            <a:avLst/>
          </a:prstGeom>
        </p:spPr>
        <p:txBody>
          <a:bodyPr wrap="square">
            <a:spAutoFit/>
          </a:bodyPr>
          <a:lstStyle/>
          <a:p>
            <a:r>
              <a:rPr lang="en-US" dirty="0"/>
              <a:t>The </a:t>
            </a:r>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4136" y="1563469"/>
            <a:ext cx="8840676"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cursor.skip</a:t>
            </a:r>
            <a:r>
              <a:rPr lang="en-US" dirty="0" smtClean="0">
                <a:solidFill>
                  <a:srgbClr val="049DC8"/>
                </a:solidFill>
                <a:latin typeface="Consolas" panose="020B0609020204030204" pitchFamily="49" charset="0"/>
                <a:cs typeface="Calibri" panose="020F0502020204030204" pitchFamily="34" charset="0"/>
              </a:rPr>
              <a:t>(&lt;offset_number&gt;)</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['emp'].find (query,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skip(&lt;</a:t>
            </a:r>
            <a:r>
              <a:rPr lang="en-US" dirty="0" smtClean="0">
                <a:solidFill>
                  <a:srgbClr val="049DC8"/>
                </a:solidFill>
                <a:latin typeface="Consolas" panose="020B0609020204030204" pitchFamily="49" charset="0"/>
                <a:cs typeface="Calibri" panose="020F0502020204030204" pitchFamily="34" charset="0"/>
              </a:rPr>
              <a:t>offset_number&gt;) </a:t>
            </a:r>
            <a:endParaRPr lang="en-US"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skip(&lt;</a:t>
            </a:r>
            <a:r>
              <a:rPr lang="en-US" dirty="0" smtClean="0">
                <a:solidFill>
                  <a:srgbClr val="049DC8"/>
                </a:solidFill>
                <a:latin typeface="Consolas" panose="020B0609020204030204" pitchFamily="49" charset="0"/>
                <a:cs typeface="Calibri" panose="020F0502020204030204" pitchFamily="34" charset="0"/>
              </a:rPr>
              <a:t>offset_number&gt;)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60074" y="2918936"/>
            <a:ext cx="8834738"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db.emp.find().skip(4);</a:t>
            </a:r>
          </a:p>
        </p:txBody>
      </p:sp>
    </p:spTree>
    <p:extLst>
      <p:ext uri="{BB962C8B-B14F-4D97-AF65-F5344CB8AC3E}">
        <p14:creationId xmlns:p14="http://schemas.microsoft.com/office/powerpoint/2010/main" val="154701281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count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8877104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49188" y="762000"/>
            <a:ext cx="8845624" cy="1200329"/>
          </a:xfrm>
          <a:prstGeom prst="rect">
            <a:avLst/>
          </a:prstGeom>
        </p:spPr>
        <p:txBody>
          <a:bodyPr wrap="square">
            <a:spAutoFit/>
          </a:bodyPr>
          <a:lstStyle/>
          <a:p>
            <a:r>
              <a:rPr lang="en-US" dirty="0"/>
              <a:t>Counts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54136" y="2048470"/>
            <a:ext cx="8840676"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cursor.count()</a:t>
            </a:r>
            <a:endParaRPr lang="en-US" dirty="0" smtClean="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db.collection.find</a:t>
            </a:r>
            <a:r>
              <a:rPr lang="en-US" dirty="0">
                <a:solidFill>
                  <a:srgbClr val="049DC8"/>
                </a:solidFill>
                <a:latin typeface="Consolas" panose="020B0609020204030204" pitchFamily="49" charset="0"/>
                <a:cs typeface="Calibri" panose="020F0502020204030204" pitchFamily="34" charset="0"/>
              </a:rPr>
              <a:t>(&lt;query&gt;).count()</a:t>
            </a:r>
          </a:p>
          <a:p>
            <a:r>
              <a:rPr lang="en-US" dirty="0">
                <a:solidFill>
                  <a:srgbClr val="049DC8"/>
                </a:solidFill>
                <a:latin typeface="Consolas" panose="020B0609020204030204" pitchFamily="49" charset="0"/>
                <a:cs typeface="Calibri" panose="020F0502020204030204" pitchFamily="34" charset="0"/>
              </a:rPr>
              <a:t>db ['</a:t>
            </a:r>
            <a:r>
              <a:rPr lang="en-US" dirty="0" smtClean="0">
                <a:solidFill>
                  <a:srgbClr val="049DC8"/>
                </a:solidFill>
                <a:latin typeface="Consolas" panose="020B0609020204030204" pitchFamily="49" charset="0"/>
                <a:cs typeface="Calibri" panose="020F0502020204030204" pitchFamily="34" charset="0"/>
              </a:rPr>
              <a:t>collection_name'].find(&lt;</a:t>
            </a:r>
            <a:r>
              <a:rPr lang="en-US" dirty="0">
                <a:solidFill>
                  <a:srgbClr val="049DC8"/>
                </a:solidFill>
                <a:latin typeface="Consolas" panose="020B0609020204030204" pitchFamily="49" charset="0"/>
                <a:cs typeface="Calibri" panose="020F0502020204030204" pitchFamily="34" charset="0"/>
              </a:rPr>
              <a:t>query&gt;).count</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3429000"/>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db.emp.find().count</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db.emp.find({job:'manager'}).count();</a:t>
            </a:r>
          </a:p>
        </p:txBody>
      </p:sp>
    </p:spTree>
    <p:extLst>
      <p:ext uri="{BB962C8B-B14F-4D97-AF65-F5344CB8AC3E}">
        <p14:creationId xmlns:p14="http://schemas.microsoft.com/office/powerpoint/2010/main" val="69046665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db.collection.count[Documents]()</a:t>
            </a:r>
            <a:endParaRPr lang="en-US" dirty="0"/>
          </a:p>
        </p:txBody>
      </p:sp>
      <p:sp>
        <p:nvSpPr>
          <p:cNvPr id="3" name="Rectangle 2"/>
          <p:cNvSpPr/>
          <p:nvPr/>
        </p:nvSpPr>
        <p:spPr>
          <a:xfrm>
            <a:off x="419100" y="3059668"/>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7" name="Rectangle 6"/>
          <p:cNvSpPr/>
          <p:nvPr/>
        </p:nvSpPr>
        <p:spPr>
          <a:xfrm>
            <a:off x="149188" y="762000"/>
            <a:ext cx="8845624" cy="1200329"/>
          </a:xfrm>
          <a:prstGeom prst="rect">
            <a:avLst/>
          </a:prstGeom>
        </p:spPr>
        <p:txBody>
          <a:bodyPr wrap="square">
            <a:spAutoFit/>
          </a:bodyPr>
          <a:lstStyle/>
          <a:p>
            <a:r>
              <a:rPr lang="en-US" b="1" i="1" dirty="0">
                <a:solidFill>
                  <a:srgbClr val="036883"/>
                </a:solidFill>
              </a:rPr>
              <a:t>findOne() </a:t>
            </a:r>
            <a:r>
              <a:rPr lang="en-US" dirty="0" smtClean="0"/>
              <a:t>returns </a:t>
            </a:r>
            <a:r>
              <a:rPr lang="en-US" dirty="0"/>
              <a:t>one document that satisfies the specified query criteria on the collection. If multiple documents satisfy the query, this method returns the first document according to the order in which order the documents are stored in the disk</a:t>
            </a:r>
            <a:r>
              <a:rPr lang="en-US" dirty="0" smtClean="0"/>
              <a:t>. </a:t>
            </a:r>
            <a:r>
              <a:rPr lang="en-US" dirty="0"/>
              <a:t>If no document satisfies the query, the method returns null.</a:t>
            </a:r>
            <a:endParaRPr lang="en-IN" dirty="0"/>
          </a:p>
        </p:txBody>
      </p:sp>
      <p:sp>
        <p:nvSpPr>
          <p:cNvPr id="4" name="Rectangle 3"/>
          <p:cNvSpPr/>
          <p:nvPr/>
        </p:nvSpPr>
        <p:spPr>
          <a:xfrm>
            <a:off x="154136" y="2173069"/>
            <a:ext cx="6769802" cy="369332"/>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db.collection.count[Documents]( </a:t>
            </a:r>
            <a:r>
              <a:rPr lang="en-US" dirty="0">
                <a:solidFill>
                  <a:srgbClr val="049DC8"/>
                </a:solidFill>
                <a:latin typeface="Consolas" panose="020B0609020204030204" pitchFamily="49" charset="0"/>
                <a:cs typeface="Calibri" panose="020F0502020204030204" pitchFamily="34" charset="0"/>
              </a:rPr>
              <a:t>&lt;query&gt;, &lt;options&gt; </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4572000"/>
            <a:ext cx="8845624" cy="169277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db.emp.count({});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db.emp.countDocuments</a:t>
            </a:r>
            <a:r>
              <a:rPr lang="en-US" sz="2200" dirty="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db.emp.countDocuments({job:'manager</a:t>
            </a:r>
            <a:r>
              <a:rPr lang="en-US" sz="2200" dirty="0" smtClean="0">
                <a:solidFill>
                  <a:srgbClr val="FC6F0D"/>
                </a:solidFill>
                <a:latin typeface="Calibri" panose="020F0502020204030204" pitchFamily="34" charset="0"/>
                <a:cs typeface="Calibri" panose="020F0502020204030204" pitchFamily="34" charset="0"/>
              </a:rPr>
              <a:t>'});</a:t>
            </a:r>
          </a:p>
          <a:p>
            <a:r>
              <a:rPr lang="en-US" sz="2200" dirty="0">
                <a:solidFill>
                  <a:srgbClr val="FC6F0D"/>
                </a:solidFill>
                <a:latin typeface="Calibri" panose="020F0502020204030204" pitchFamily="34" charset="0"/>
                <a:cs typeface="Calibri" panose="020F0502020204030204" pitchFamily="34" charset="0"/>
              </a:rPr>
              <a:t>db.emp.countDocuments({job:'salesman</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skip:1, limit:3});</a:t>
            </a:r>
          </a:p>
        </p:txBody>
      </p:sp>
      <p:graphicFrame>
        <p:nvGraphicFramePr>
          <p:cNvPr id="3" name="Table 2"/>
          <p:cNvGraphicFramePr>
            <a:graphicFrameLocks noGrp="1"/>
          </p:cNvGraphicFramePr>
          <p:nvPr>
            <p:extLst>
              <p:ext uri="{D42A27DB-BD31-4B8C-83A1-F6EECF244321}">
                <p14:modId xmlns:p14="http://schemas.microsoft.com/office/powerpoint/2010/main" val="3177525448"/>
              </p:ext>
            </p:extLst>
          </p:nvPr>
        </p:nvGraphicFramePr>
        <p:xfrm>
          <a:off x="149188" y="2819400"/>
          <a:ext cx="8845624" cy="1421130"/>
        </p:xfrm>
        <a:graphic>
          <a:graphicData uri="http://schemas.openxmlformats.org/drawingml/2006/table">
            <a:tbl>
              <a:tblPr>
                <a:tableStyleId>{5940675A-B579-460E-94D1-54222C63F5DA}</a:tableStyleId>
              </a:tblPr>
              <a:tblGrid>
                <a:gridCol w="1755812"/>
                <a:gridCol w="7089812"/>
              </a:tblGrid>
              <a:tr h="0">
                <a:tc>
                  <a:txBody>
                    <a:bodyPr/>
                    <a:lstStyle/>
                    <a:p>
                      <a:pPr algn="l"/>
                      <a:r>
                        <a:rPr lang="en-IN" dirty="0" smtClean="0">
                          <a:effectLst/>
                        </a:rPr>
                        <a:t>  Field</a:t>
                      </a:r>
                      <a:endParaRPr lang="en-IN" dirty="0">
                        <a:effectLst/>
                      </a:endParaRPr>
                    </a:p>
                  </a:txBody>
                  <a:tcPr marL="47625" marR="47625" marB="114300" anchor="ctr">
                    <a:solidFill>
                      <a:schemeClr val="bg2"/>
                    </a:solidFill>
                  </a:tcPr>
                </a:tc>
                <a:tc>
                  <a:txBody>
                    <a:bodyPr/>
                    <a:lstStyle/>
                    <a:p>
                      <a:pPr algn="l"/>
                      <a:r>
                        <a:rPr lang="en-IN" dirty="0" smtClean="0">
                          <a:effectLst/>
                        </a:rPr>
                        <a:t>  Description</a:t>
                      </a:r>
                      <a:endParaRPr lang="en-IN" dirty="0">
                        <a:effectLst/>
                      </a:endParaRPr>
                    </a:p>
                  </a:txBody>
                  <a:tcPr marL="47625" marR="47625" marB="114300" anchor="ctr">
                    <a:solidFill>
                      <a:schemeClr val="bg2"/>
                    </a:solidFill>
                  </a:tcPr>
                </a:tc>
              </a:tr>
              <a:tr h="0">
                <a:tc>
                  <a:txBody>
                    <a:bodyPr/>
                    <a:lstStyle/>
                    <a:p>
                      <a:pPr algn="l"/>
                      <a:r>
                        <a:rPr lang="en-IN" dirty="0" smtClean="0">
                          <a:effectLst/>
                        </a:rPr>
                        <a:t>  limit</a:t>
                      </a:r>
                      <a:endParaRPr lang="en-IN" dirty="0">
                        <a:effectLst/>
                      </a:endParaRPr>
                    </a:p>
                  </a:txBody>
                  <a:tcPr marL="47625" marR="47625" marT="104775" marB="114300" anchor="ctr"/>
                </a:tc>
                <a:tc>
                  <a:txBody>
                    <a:bodyPr/>
                    <a:lstStyle/>
                    <a:p>
                      <a:pPr algn="l"/>
                      <a:r>
                        <a:rPr lang="en-IN" dirty="0" smtClean="0">
                          <a:effectLst/>
                        </a:rPr>
                        <a:t>  Optional</a:t>
                      </a:r>
                      <a:r>
                        <a:rPr lang="en-IN" dirty="0">
                          <a:effectLst/>
                        </a:rPr>
                        <a:t>. The maximum number of documents to count.</a:t>
                      </a:r>
                    </a:p>
                  </a:txBody>
                  <a:tcPr marL="47625" marR="47625" marT="104775" marB="114300" anchor="ctr"/>
                </a:tc>
              </a:tr>
              <a:tr h="0">
                <a:tc>
                  <a:txBody>
                    <a:bodyPr/>
                    <a:lstStyle/>
                    <a:p>
                      <a:pPr algn="l"/>
                      <a:r>
                        <a:rPr lang="en-IN" dirty="0" smtClean="0">
                          <a:effectLst/>
                        </a:rPr>
                        <a:t>  skip</a:t>
                      </a:r>
                      <a:endParaRPr lang="en-IN" dirty="0">
                        <a:effectLst/>
                      </a:endParaRPr>
                    </a:p>
                  </a:txBody>
                  <a:tcPr marL="47625" marR="47625" marT="104775" marB="114300" anchor="ctr"/>
                </a:tc>
                <a:tc>
                  <a:txBody>
                    <a:bodyPr/>
                    <a:lstStyle/>
                    <a:p>
                      <a:pPr algn="l"/>
                      <a:r>
                        <a:rPr lang="en-IN" dirty="0" smtClean="0">
                          <a:effectLst/>
                        </a:rPr>
                        <a:t>  Optional</a:t>
                      </a:r>
                      <a:r>
                        <a:rPr lang="en-IN" dirty="0">
                          <a:effectLst/>
                        </a:rPr>
                        <a:t>. The number of documents to skip before counting.</a:t>
                      </a:r>
                    </a:p>
                  </a:txBody>
                  <a:tcPr marL="47625" marR="47625" marT="104775" marB="114300" anchor="ctr"/>
                </a:tc>
              </a:tr>
            </a:tbl>
          </a:graphicData>
        </a:graphic>
      </p:graphicFrame>
    </p:spTree>
    <p:extLst>
      <p:ext uri="{BB962C8B-B14F-4D97-AF65-F5344CB8AC3E}">
        <p14:creationId xmlns:p14="http://schemas.microsoft.com/office/powerpoint/2010/main" val="100135769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findOne</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find() method always returns the _id field unless you specify _id: 0 to suppress the field</a:t>
            </a:r>
            <a:r>
              <a:rPr lang="en-US" dirty="0" smtClean="0">
                <a:solidFill>
                  <a:srgbClr val="222222"/>
                </a:solidFill>
                <a:latin typeface="arial" panose="020B0604020202020204" pitchFamily="34" charset="0"/>
              </a:rPr>
              <a:t>.</a:t>
            </a:r>
          </a:p>
        </p:txBody>
      </p:sp>
    </p:spTree>
    <p:extLst>
      <p:ext uri="{BB962C8B-B14F-4D97-AF65-F5344CB8AC3E}">
        <p14:creationId xmlns:p14="http://schemas.microsoft.com/office/powerpoint/2010/main" val="24769363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49188" y="762000"/>
            <a:ext cx="8845624" cy="1200329"/>
          </a:xfrm>
          <a:prstGeom prst="rect">
            <a:avLst/>
          </a:prstGeom>
        </p:spPr>
        <p:txBody>
          <a:bodyPr wrap="square">
            <a:spAutoFit/>
          </a:bodyPr>
          <a:lstStyle/>
          <a:p>
            <a:r>
              <a:rPr lang="en-US" b="1" i="1" dirty="0">
                <a:solidFill>
                  <a:srgbClr val="036883"/>
                </a:solidFill>
              </a:rPr>
              <a:t>findOne() </a:t>
            </a:r>
            <a:r>
              <a:rPr lang="en-US" dirty="0" smtClean="0"/>
              <a:t>returns </a:t>
            </a:r>
            <a:r>
              <a:rPr lang="en-US" dirty="0"/>
              <a:t>one document that satisfies the specified query criteria on the collection. If multiple documents satisfy the query, this method returns the first document according to the order in which order the documents are stored in the disk</a:t>
            </a:r>
            <a:r>
              <a:rPr lang="en-US" dirty="0" smtClean="0"/>
              <a:t>. </a:t>
            </a:r>
            <a:r>
              <a:rPr lang="en-US" dirty="0"/>
              <a:t>If no document satisfies the query, the method returns null.</a:t>
            </a:r>
            <a:endParaRPr lang="en-IN" dirty="0"/>
          </a:p>
        </p:txBody>
      </p:sp>
      <p:sp>
        <p:nvSpPr>
          <p:cNvPr id="4" name="Rectangle 3"/>
          <p:cNvSpPr/>
          <p:nvPr/>
        </p:nvSpPr>
        <p:spPr>
          <a:xfrm>
            <a:off x="154136" y="2173069"/>
            <a:ext cx="5250155" cy="646331"/>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db ['emp'].</a:t>
            </a:r>
            <a:r>
              <a:rPr lang="en-US" dirty="0" smtClean="0">
                <a:solidFill>
                  <a:srgbClr val="049DC8"/>
                </a:solidFill>
                <a:latin typeface="Consolas" panose="020B0609020204030204" pitchFamily="49" charset="0"/>
                <a:cs typeface="Calibri" panose="020F0502020204030204" pitchFamily="34" charset="0"/>
              </a:rPr>
              <a:t>findOne(query</a:t>
            </a:r>
            <a:r>
              <a:rPr lang="en-US" dirty="0">
                <a:solidFill>
                  <a:srgbClr val="049DC8"/>
                </a:solidFill>
                <a:latin typeface="Consolas" panose="020B0609020204030204" pitchFamily="49" charset="0"/>
                <a:cs typeface="Calibri" panose="020F0502020204030204" pitchFamily="34" charset="0"/>
              </a:rPr>
              <a:t>, projection) </a:t>
            </a:r>
          </a:p>
          <a:p>
            <a:r>
              <a:rPr lang="en-US" dirty="0" smtClean="0">
                <a:solidFill>
                  <a:srgbClr val="049DC8"/>
                </a:solidFill>
                <a:latin typeface="Consolas" panose="020B0609020204030204" pitchFamily="49" charset="0"/>
                <a:cs typeface="Calibri" panose="020F0502020204030204" pitchFamily="34" charset="0"/>
              </a:rPr>
              <a:t>db.collection.findOne(query</a:t>
            </a:r>
            <a:r>
              <a:rPr lang="en-US" dirty="0">
                <a:solidFill>
                  <a:srgbClr val="049DC8"/>
                </a:solidFill>
                <a:latin typeface="Consolas" panose="020B0609020204030204" pitchFamily="49" charset="0"/>
                <a:cs typeface="Calibri" panose="020F0502020204030204" pitchFamily="34" charset="0"/>
              </a:rPr>
              <a:t>, projection)</a:t>
            </a:r>
          </a:p>
        </p:txBody>
      </p:sp>
      <p:sp>
        <p:nvSpPr>
          <p:cNvPr id="2" name="Rectangle 1"/>
          <p:cNvSpPr/>
          <p:nvPr/>
        </p:nvSpPr>
        <p:spPr>
          <a:xfrm>
            <a:off x="149188" y="2971800"/>
            <a:ext cx="8845624"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db.emp.findOne();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db.emp.findOne({job:'manager</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117551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646331"/>
          </a:xfrm>
          <a:prstGeom prst="rect">
            <a:avLst/>
          </a:prstGeom>
        </p:spPr>
        <p:txBody>
          <a:bodyPr wrap="square">
            <a:spAutoFit/>
          </a:bodyPr>
          <a:lstStyle/>
          <a:p>
            <a:r>
              <a:rPr lang="en-US" dirty="0"/>
              <a:t>MongoDB stores data as BSON documents. BSON is a binary representation of JSON documents.</a:t>
            </a:r>
            <a:endParaRPr lang="en-IN" dirty="0"/>
          </a:p>
        </p:txBody>
      </p:sp>
      <p:sp>
        <p:nvSpPr>
          <p:cNvPr id="3" name="Rectangle 2"/>
          <p:cNvSpPr/>
          <p:nvPr/>
        </p:nvSpPr>
        <p:spPr>
          <a:xfrm>
            <a:off x="149188" y="1639669"/>
            <a:ext cx="8845624" cy="646331"/>
          </a:xfrm>
          <a:prstGeom prst="rect">
            <a:avLst/>
          </a:prstGeom>
        </p:spPr>
        <p:txBody>
          <a:bodyPr wrap="square">
            <a:spAutoFit/>
          </a:bodyPr>
          <a:lstStyle/>
          <a:p>
            <a:r>
              <a:rPr lang="en-US" b="1" i="1" dirty="0">
                <a:solidFill>
                  <a:srgbClr val="036883"/>
                </a:solidFill>
              </a:rPr>
              <a:t>JSON</a:t>
            </a:r>
            <a:r>
              <a:rPr lang="en-US" dirty="0"/>
              <a:t> (JavaScript Object Notation) is a lightweight data-interchange format. It is easy for humans to read and write.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188" y="2514600"/>
            <a:ext cx="6403492" cy="3581400"/>
          </a:xfrm>
          <a:prstGeom prst="rect">
            <a:avLst/>
          </a:prstGeom>
        </p:spPr>
      </p:pic>
    </p:spTree>
    <p:extLst>
      <p:ext uri="{BB962C8B-B14F-4D97-AF65-F5344CB8AC3E}">
        <p14:creationId xmlns:p14="http://schemas.microsoft.com/office/powerpoint/2010/main" val="70958175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42485511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33354" y="1497568"/>
            <a:ext cx="8861458" cy="369332"/>
          </a:xfrm>
          <a:prstGeom prst="rect">
            <a:avLst/>
          </a:prstGeom>
        </p:spPr>
        <p:txBody>
          <a:bodyPr wrap="squar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db.collection.save( &lt;document&gt; )</a:t>
            </a:r>
          </a:p>
        </p:txBody>
      </p:sp>
      <p:sp>
        <p:nvSpPr>
          <p:cNvPr id="8" name="Rectangle 7"/>
          <p:cNvSpPr/>
          <p:nvPr/>
        </p:nvSpPr>
        <p:spPr>
          <a:xfrm>
            <a:off x="149188" y="762000"/>
            <a:ext cx="8845624" cy="646331"/>
          </a:xfrm>
          <a:prstGeom prst="rect">
            <a:avLst/>
          </a:prstGeom>
        </p:spPr>
        <p:txBody>
          <a:bodyPr wrap="square">
            <a:spAutoFit/>
          </a:bodyPr>
          <a:lstStyle/>
          <a:p>
            <a:r>
              <a:rPr lang="en-US" dirty="0"/>
              <a:t>Updates an existing document or inserts a new document, depending on its document parameter.</a:t>
            </a:r>
            <a:endParaRPr lang="en-IN" dirty="0"/>
          </a:p>
        </p:txBody>
      </p:sp>
      <p:sp>
        <p:nvSpPr>
          <p:cNvPr id="3" name="Rectangle 2"/>
          <p:cNvSpPr/>
          <p:nvPr/>
        </p:nvSpPr>
        <p:spPr>
          <a:xfrm>
            <a:off x="153146" y="2379583"/>
            <a:ext cx="8841666"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db.e.save({_id:10,firstName:'neel',sal:5000,color</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'blue</a:t>
            </a:r>
            <a:r>
              <a:rPr lang="en-US" sz="2200" dirty="0" smtClean="0">
                <a:solidFill>
                  <a:srgbClr val="FC6F0D"/>
                </a:solidFill>
                <a:latin typeface="Calibri" panose="020F0502020204030204" pitchFamily="34" charset="0"/>
                <a:cs typeface="Calibri" panose="020F0502020204030204" pitchFamily="34" charset="0"/>
              </a:rPr>
              <a:t>', 'black', 'brown</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size:['small</a:t>
            </a:r>
            <a:r>
              <a:rPr lang="en-US" sz="2200" dirty="0" smtClean="0">
                <a:solidFill>
                  <a:srgbClr val="FC6F0D"/>
                </a:solidFill>
                <a:latin typeface="Calibri" panose="020F0502020204030204" pitchFamily="34" charset="0"/>
                <a:cs typeface="Calibri" panose="020F0502020204030204" pitchFamily="34" charset="0"/>
              </a:rPr>
              <a:t>', 'medium', 'large', 'xx-large']})</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5854597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5320224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a:t>
            </a:r>
          </a:p>
        </p:txBody>
      </p:sp>
      <p:sp>
        <p:nvSpPr>
          <p:cNvPr id="4" name="Rectangle 3"/>
          <p:cNvSpPr/>
          <p:nvPr/>
        </p:nvSpPr>
        <p:spPr>
          <a:xfrm>
            <a:off x="133354" y="1497568"/>
            <a:ext cx="7909538" cy="646331"/>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db.collection.insert</a:t>
            </a:r>
            <a:r>
              <a:rPr lang="en-IN" dirty="0" smtClean="0">
                <a:solidFill>
                  <a:srgbClr val="049DC8"/>
                </a:solidFill>
                <a:latin typeface="Consolas" panose="020B0609020204030204" pitchFamily="49" charset="0"/>
                <a:cs typeface="Calibri" panose="020F0502020204030204" pitchFamily="34" charset="0"/>
              </a:rPr>
              <a:t>({&lt;document&gt;})</a:t>
            </a:r>
          </a:p>
          <a:p>
            <a:pPr>
              <a:spcBef>
                <a:spcPct val="0"/>
              </a:spcBef>
            </a:pPr>
            <a:r>
              <a:rPr lang="en-IN" dirty="0">
                <a:solidFill>
                  <a:srgbClr val="049DC8"/>
                </a:solidFill>
                <a:latin typeface="Consolas" panose="020B0609020204030204" pitchFamily="49" charset="0"/>
                <a:cs typeface="Calibri" panose="020F0502020204030204" pitchFamily="34" charset="0"/>
              </a:rPr>
              <a:t>db.collection.insert([{&lt;document 1&gt;} , {&lt;document 2&gt;}, ... </a:t>
            </a:r>
            <a:r>
              <a:rPr lang="en-IN" dirty="0" smtClean="0">
                <a:solidFill>
                  <a:srgbClr val="049DC8"/>
                </a:solidFill>
                <a:latin typeface="Consolas" panose="020B0609020204030204" pitchFamily="49" charset="0"/>
                <a:cs typeface="Calibri" panose="020F0502020204030204" pitchFamily="34" charset="0"/>
              </a:rPr>
              <a:t>])</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collection.</a:t>
            </a:r>
            <a:endParaRPr lang="en-IN" dirty="0"/>
          </a:p>
        </p:txBody>
      </p:sp>
      <p:sp>
        <p:nvSpPr>
          <p:cNvPr id="3" name="Rectangle 2"/>
          <p:cNvSpPr/>
          <p:nvPr/>
        </p:nvSpPr>
        <p:spPr>
          <a:xfrm>
            <a:off x="153146" y="2379583"/>
            <a:ext cx="8841666" cy="135421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db.e.insert</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db.e.insert</a:t>
            </a:r>
            <a:r>
              <a:rPr lang="en-US" sz="2200" dirty="0" smtClean="0">
                <a:solidFill>
                  <a:srgbClr val="FC6F0D"/>
                </a:solidFill>
                <a:latin typeface="Calibri" panose="020F0502020204030204" pitchFamily="34" charset="0"/>
                <a:cs typeface="Calibri" panose="020F0502020204030204" pitchFamily="34" charset="0"/>
              </a:rPr>
              <a:t>({ename</a:t>
            </a:r>
            <a:r>
              <a:rPr lang="en-US" sz="2200" dirty="0">
                <a:solidFill>
                  <a:srgbClr val="FC6F0D"/>
                </a:solidFill>
                <a:latin typeface="Calibri" panose="020F0502020204030204" pitchFamily="34" charset="0"/>
                <a:cs typeface="Calibri" panose="020F0502020204030204" pitchFamily="34" charset="0"/>
              </a:rPr>
              <a:t>:'a', job:'</a:t>
            </a:r>
            <a:r>
              <a:rPr lang="en-US" sz="2200" dirty="0" err="1">
                <a:solidFill>
                  <a:srgbClr val="FC6F0D"/>
                </a:solidFill>
                <a:latin typeface="Calibri" panose="020F0502020204030204" pitchFamily="34" charset="0"/>
                <a:cs typeface="Calibri" panose="020F0502020204030204" pitchFamily="34" charset="0"/>
              </a:rPr>
              <a:t>abc</a:t>
            </a:r>
            <a:r>
              <a:rPr lang="en-US" sz="2200" dirty="0">
                <a:solidFill>
                  <a:srgbClr val="FC6F0D"/>
                </a:solidFill>
                <a:latin typeface="Calibri" panose="020F0502020204030204" pitchFamily="34" charset="0"/>
                <a:cs typeface="Calibri" panose="020F0502020204030204" pitchFamily="34" charset="0"/>
              </a:rPr>
              <a:t>', salary:2000</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db.e.insert</a:t>
            </a:r>
            <a:r>
              <a:rPr lang="en-US" sz="2200" dirty="0" smtClean="0">
                <a:solidFill>
                  <a:srgbClr val="FC6F0D"/>
                </a:solidFill>
                <a:latin typeface="Calibri" panose="020F0502020204030204" pitchFamily="34" charset="0"/>
                <a:cs typeface="Calibri" panose="020F0502020204030204" pitchFamily="34" charset="0"/>
              </a:rPr>
              <a:t>([{ename</a:t>
            </a:r>
            <a:r>
              <a:rPr lang="en-US" sz="2200" dirty="0">
                <a:solidFill>
                  <a:srgbClr val="FC6F0D"/>
                </a:solidFill>
                <a:latin typeface="Calibri" panose="020F0502020204030204" pitchFamily="34" charset="0"/>
                <a:cs typeface="Calibri" panose="020F0502020204030204" pitchFamily="34" charset="0"/>
              </a:rPr>
              <a:t>:'x', job:'</a:t>
            </a:r>
            <a:r>
              <a:rPr lang="en-US" sz="2200" dirty="0" err="1">
                <a:solidFill>
                  <a:srgbClr val="FC6F0D"/>
                </a:solidFill>
                <a:latin typeface="Calibri" panose="020F0502020204030204" pitchFamily="34" charset="0"/>
                <a:cs typeface="Calibri" panose="020F0502020204030204" pitchFamily="34" charset="0"/>
              </a:rPr>
              <a:t>pqr</a:t>
            </a:r>
            <a:r>
              <a:rPr lang="en-US" sz="2200" dirty="0">
                <a:solidFill>
                  <a:srgbClr val="FC6F0D"/>
                </a:solidFill>
                <a:latin typeface="Calibri" panose="020F0502020204030204" pitchFamily="34" charset="0"/>
                <a:cs typeface="Calibri" panose="020F0502020204030204" pitchFamily="34" charset="0"/>
              </a:rPr>
              <a:t>', salary:2000} , {ename:'y',job:'</a:t>
            </a:r>
            <a:r>
              <a:rPr lang="en-US" sz="2200" dirty="0" err="1">
                <a:solidFill>
                  <a:srgbClr val="FC6F0D"/>
                </a:solidFill>
                <a:latin typeface="Calibri" panose="020F0502020204030204" pitchFamily="34" charset="0"/>
                <a:cs typeface="Calibri" panose="020F0502020204030204" pitchFamily="34" charset="0"/>
              </a:rPr>
              <a:t>hr</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8654139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db.collection.insertOne()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25007283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a:t>
            </a:r>
          </a:p>
        </p:txBody>
      </p:sp>
      <p:sp>
        <p:nvSpPr>
          <p:cNvPr id="4" name="Rectangle 3"/>
          <p:cNvSpPr/>
          <p:nvPr/>
        </p:nvSpPr>
        <p:spPr>
          <a:xfrm>
            <a:off x="133354" y="1497568"/>
            <a:ext cx="4870244" cy="369332"/>
          </a:xfrm>
          <a:prstGeom prst="rect">
            <a:avLst/>
          </a:prstGeom>
        </p:spPr>
        <p:txBody>
          <a:bodyPr wrap="none">
            <a:spAutoFit/>
          </a:bodyPr>
          <a:lstStyle/>
          <a:p>
            <a:pPr>
              <a:spcBef>
                <a:spcPct val="0"/>
              </a:spcBef>
            </a:pPr>
            <a:r>
              <a:rPr lang="en-IN" dirty="0" smtClean="0">
                <a:solidFill>
                  <a:srgbClr val="049DC8"/>
                </a:solidFill>
                <a:latin typeface="Consolas" panose="020B0609020204030204" pitchFamily="49" charset="0"/>
                <a:cs typeface="Calibri" panose="020F0502020204030204" pitchFamily="34" charset="0"/>
              </a:rPr>
              <a:t>db.collection.insertOne({&lt;document&gt;})</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collection.</a:t>
            </a:r>
            <a:endParaRPr lang="en-IN" dirty="0"/>
          </a:p>
        </p:txBody>
      </p:sp>
      <p:sp>
        <p:nvSpPr>
          <p:cNvPr id="3" name="Rectangle 2"/>
          <p:cNvSpPr/>
          <p:nvPr/>
        </p:nvSpPr>
        <p:spPr>
          <a:xfrm>
            <a:off x="153146" y="2233136"/>
            <a:ext cx="8841666"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db.e.insertMany({ename</a:t>
            </a:r>
            <a:r>
              <a:rPr lang="en-US" sz="2200" dirty="0">
                <a:solidFill>
                  <a:srgbClr val="FC6F0D"/>
                </a:solidFill>
                <a:latin typeface="Calibri" panose="020F0502020204030204" pitchFamily="34" charset="0"/>
                <a:cs typeface="Calibri" panose="020F0502020204030204" pitchFamily="34" charset="0"/>
              </a:rPr>
              <a:t>:'x', job:'</a:t>
            </a:r>
            <a:r>
              <a:rPr lang="en-US" sz="2200" dirty="0" err="1">
                <a:solidFill>
                  <a:srgbClr val="FC6F0D"/>
                </a:solidFill>
                <a:latin typeface="Calibri" panose="020F0502020204030204" pitchFamily="34" charset="0"/>
                <a:cs typeface="Calibri" panose="020F0502020204030204" pitchFamily="34" charset="0"/>
              </a:rPr>
              <a:t>pqr</a:t>
            </a:r>
            <a:r>
              <a:rPr lang="en-US" sz="2200" dirty="0">
                <a:solidFill>
                  <a:srgbClr val="FC6F0D"/>
                </a:solidFill>
                <a:latin typeface="Calibri" panose="020F0502020204030204" pitchFamily="34" charset="0"/>
                <a:cs typeface="Calibri" panose="020F0502020204030204" pitchFamily="34" charset="0"/>
              </a:rPr>
              <a:t>', salary:2000</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8484086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db.collection.insertMany</a:t>
            </a:r>
            <a:r>
              <a:rPr lang="en-IN" dirty="0" smtClean="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28674973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db.collection.insertMany()</a:t>
            </a:r>
          </a:p>
        </p:txBody>
      </p:sp>
      <p:sp>
        <p:nvSpPr>
          <p:cNvPr id="4" name="Rectangle 3"/>
          <p:cNvSpPr/>
          <p:nvPr/>
        </p:nvSpPr>
        <p:spPr>
          <a:xfrm>
            <a:off x="133354" y="1497568"/>
            <a:ext cx="8542723" cy="369332"/>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db.collection.insertMany</a:t>
            </a:r>
            <a:r>
              <a:rPr lang="en-IN" dirty="0" smtClean="0">
                <a:solidFill>
                  <a:srgbClr val="049DC8"/>
                </a:solidFill>
                <a:latin typeface="Consolas" panose="020B0609020204030204" pitchFamily="49" charset="0"/>
                <a:cs typeface="Calibri" panose="020F0502020204030204" pitchFamily="34" charset="0"/>
              </a:rPr>
              <a:t>([{&lt;</a:t>
            </a:r>
            <a:r>
              <a:rPr lang="en-IN" dirty="0">
                <a:solidFill>
                  <a:srgbClr val="049DC8"/>
                </a:solidFill>
                <a:latin typeface="Consolas" panose="020B0609020204030204" pitchFamily="49" charset="0"/>
                <a:cs typeface="Calibri" panose="020F0502020204030204" pitchFamily="34" charset="0"/>
              </a:rPr>
              <a:t>document 1</a:t>
            </a:r>
            <a:r>
              <a:rPr lang="en-IN" dirty="0" smtClean="0">
                <a:solidFill>
                  <a:srgbClr val="049DC8"/>
                </a:solidFill>
                <a:latin typeface="Consolas" panose="020B0609020204030204" pitchFamily="49" charset="0"/>
                <a:cs typeface="Calibri" panose="020F0502020204030204" pitchFamily="34" charset="0"/>
              </a:rPr>
              <a:t>&gt;} </a:t>
            </a:r>
            <a:r>
              <a:rPr lang="en-IN" dirty="0">
                <a:solidFill>
                  <a:srgbClr val="049DC8"/>
                </a:solidFill>
                <a:latin typeface="Consolas" panose="020B0609020204030204" pitchFamily="49" charset="0"/>
                <a:cs typeface="Calibri" panose="020F0502020204030204" pitchFamily="34" charset="0"/>
              </a:rPr>
              <a:t>, </a:t>
            </a:r>
            <a:r>
              <a:rPr lang="en-IN" dirty="0" smtClean="0">
                <a:solidFill>
                  <a:srgbClr val="049DC8"/>
                </a:solidFill>
                <a:latin typeface="Consolas" panose="020B0609020204030204" pitchFamily="49" charset="0"/>
                <a:cs typeface="Calibri" panose="020F0502020204030204" pitchFamily="34" charset="0"/>
              </a:rPr>
              <a:t>{&lt;</a:t>
            </a:r>
            <a:r>
              <a:rPr lang="en-IN" dirty="0">
                <a:solidFill>
                  <a:srgbClr val="049DC8"/>
                </a:solidFill>
                <a:latin typeface="Consolas" panose="020B0609020204030204" pitchFamily="49" charset="0"/>
                <a:cs typeface="Calibri" panose="020F0502020204030204" pitchFamily="34" charset="0"/>
              </a:rPr>
              <a:t>document 2</a:t>
            </a:r>
            <a:r>
              <a:rPr lang="en-IN" dirty="0" smtClean="0">
                <a:solidFill>
                  <a:srgbClr val="049DC8"/>
                </a:solidFill>
                <a:latin typeface="Consolas" panose="020B0609020204030204" pitchFamily="49" charset="0"/>
                <a:cs typeface="Calibri" panose="020F0502020204030204" pitchFamily="34" charset="0"/>
              </a:rPr>
              <a:t>&gt;}, </a:t>
            </a:r>
            <a:r>
              <a:rPr lang="en-IN" dirty="0">
                <a:solidFill>
                  <a:srgbClr val="049DC8"/>
                </a:solidFill>
                <a:latin typeface="Consolas" panose="020B0609020204030204" pitchFamily="49" charset="0"/>
                <a:cs typeface="Calibri" panose="020F0502020204030204" pitchFamily="34" charset="0"/>
              </a:rPr>
              <a:t>... ])</a:t>
            </a: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collection.</a:t>
            </a:r>
            <a:endParaRPr lang="en-IN" dirty="0"/>
          </a:p>
        </p:txBody>
      </p:sp>
      <p:sp>
        <p:nvSpPr>
          <p:cNvPr id="3" name="Rectangle 2"/>
          <p:cNvSpPr/>
          <p:nvPr/>
        </p:nvSpPr>
        <p:spPr>
          <a:xfrm>
            <a:off x="153146" y="2233136"/>
            <a:ext cx="8841666"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db.e.insertMany([{ename</a:t>
            </a:r>
            <a:r>
              <a:rPr lang="en-US" sz="2200" dirty="0">
                <a:solidFill>
                  <a:srgbClr val="FC6F0D"/>
                </a:solidFill>
                <a:latin typeface="Calibri" panose="020F0502020204030204" pitchFamily="34" charset="0"/>
                <a:cs typeface="Calibri" panose="020F0502020204030204" pitchFamily="34" charset="0"/>
              </a:rPr>
              <a:t>:'x', job:'</a:t>
            </a:r>
            <a:r>
              <a:rPr lang="en-US" sz="2200" dirty="0" err="1">
                <a:solidFill>
                  <a:srgbClr val="FC6F0D"/>
                </a:solidFill>
                <a:latin typeface="Calibri" panose="020F0502020204030204" pitchFamily="34" charset="0"/>
                <a:cs typeface="Calibri" panose="020F0502020204030204" pitchFamily="34" charset="0"/>
              </a:rPr>
              <a:t>pqr</a:t>
            </a:r>
            <a:r>
              <a:rPr lang="en-US" sz="2200" dirty="0">
                <a:solidFill>
                  <a:srgbClr val="FC6F0D"/>
                </a:solidFill>
                <a:latin typeface="Calibri" panose="020F0502020204030204" pitchFamily="34" charset="0"/>
                <a:cs typeface="Calibri" panose="020F0502020204030204" pitchFamily="34" charset="0"/>
              </a:rPr>
              <a:t>', salary:2000} , {ename:'y',job:'</a:t>
            </a:r>
            <a:r>
              <a:rPr lang="en-US" sz="2200" dirty="0" err="1">
                <a:solidFill>
                  <a:srgbClr val="FC6F0D"/>
                </a:solidFill>
                <a:latin typeface="Calibri" panose="020F0502020204030204" pitchFamily="34" charset="0"/>
                <a:cs typeface="Calibri" panose="020F0502020204030204" pitchFamily="34" charset="0"/>
              </a:rPr>
              <a:t>hr</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4581872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javascript object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7999497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33354" y="1219200"/>
            <a:ext cx="1704313" cy="369332"/>
          </a:xfrm>
          <a:prstGeom prst="rect">
            <a:avLst/>
          </a:prstGeom>
        </p:spPr>
        <p:txBody>
          <a:bodyPr wrap="none">
            <a:spAutoFit/>
          </a:bodyPr>
          <a:lstStyle/>
          <a:p>
            <a:pPr>
              <a:spcBef>
                <a:spcPct val="0"/>
              </a:spcBef>
            </a:pPr>
            <a:r>
              <a:rPr lang="en-IN" dirty="0" smtClean="0">
                <a:solidFill>
                  <a:srgbClr val="049DC8"/>
                </a:solidFill>
                <a:latin typeface="Consolas" panose="020B0609020204030204" pitchFamily="49" charset="0"/>
                <a:cs typeface="Calibri" panose="020F0502020204030204" pitchFamily="34" charset="0"/>
              </a:rPr>
              <a:t>var obj = {}</a:t>
            </a: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a:t>
            </a:r>
            <a:r>
              <a:rPr lang="en-US" dirty="0" smtClean="0"/>
              <a:t>collection using javascript object.</a:t>
            </a:r>
            <a:endParaRPr lang="en-IN" dirty="0"/>
          </a:p>
        </p:txBody>
      </p:sp>
      <p:sp>
        <p:nvSpPr>
          <p:cNvPr id="2" name="Rectangle 1"/>
          <p:cNvSpPr/>
          <p:nvPr/>
        </p:nvSpPr>
        <p:spPr>
          <a:xfrm>
            <a:off x="133354" y="1764767"/>
            <a:ext cx="8861458" cy="4493538"/>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&gt; var doc = {}; 				</a:t>
            </a:r>
            <a:r>
              <a:rPr lang="en-US" sz="2200" dirty="0" smtClean="0">
                <a:solidFill>
                  <a:srgbClr val="FC6F0D"/>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JavaScript object</a:t>
            </a:r>
          </a:p>
          <a:p>
            <a:r>
              <a:rPr lang="en-US" sz="2200" dirty="0">
                <a:solidFill>
                  <a:srgbClr val="FC6F0D"/>
                </a:solidFill>
                <a:latin typeface="Calibri" panose="020F0502020204030204" pitchFamily="34" charset="0"/>
                <a:cs typeface="Calibri" panose="020F0502020204030204" pitchFamily="34" charset="0"/>
              </a:rPr>
              <a:t>&gt; doc.title = "MongoDB Tutorial"</a:t>
            </a:r>
          </a:p>
          <a:p>
            <a:r>
              <a:rPr lang="en-US" sz="2200" dirty="0">
                <a:solidFill>
                  <a:srgbClr val="FC6F0D"/>
                </a:solidFill>
                <a:latin typeface="Calibri" panose="020F0502020204030204" pitchFamily="34" charset="0"/>
                <a:cs typeface="Calibri" panose="020F0502020204030204" pitchFamily="34" charset="0"/>
              </a:rPr>
              <a:t>&gt; doc.url = "http://mongodb.org"</a:t>
            </a:r>
          </a:p>
          <a:p>
            <a:r>
              <a:rPr lang="en-US" sz="2200" dirty="0">
                <a:solidFill>
                  <a:srgbClr val="FC6F0D"/>
                </a:solidFill>
                <a:latin typeface="Calibri" panose="020F0502020204030204" pitchFamily="34" charset="0"/>
                <a:cs typeface="Calibri" panose="020F0502020204030204" pitchFamily="34" charset="0"/>
              </a:rPr>
              <a:t>&gt; doc.comment = "Good tutorial video"</a:t>
            </a:r>
          </a:p>
          <a:p>
            <a:r>
              <a:rPr lang="en-US" sz="2200" dirty="0">
                <a:solidFill>
                  <a:srgbClr val="FC6F0D"/>
                </a:solidFill>
                <a:latin typeface="Calibri" panose="020F0502020204030204" pitchFamily="34" charset="0"/>
                <a:cs typeface="Calibri" panose="020F0502020204030204" pitchFamily="34" charset="0"/>
              </a:rPr>
              <a:t>&gt; doc.tags = ['tutorial', '</a:t>
            </a:r>
            <a:r>
              <a:rPr lang="en-US" sz="2200" dirty="0" err="1">
                <a:solidFill>
                  <a:srgbClr val="FC6F0D"/>
                </a:solidFill>
                <a:latin typeface="Calibri" panose="020F0502020204030204" pitchFamily="34" charset="0"/>
                <a:cs typeface="Calibri" panose="020F0502020204030204" pitchFamily="34" charset="0"/>
              </a:rPr>
              <a:t>noSQL</a:t>
            </a:r>
            <a:r>
              <a:rPr lang="en-US" sz="2200" dirty="0">
                <a:solidFill>
                  <a:srgbClr val="FC6F0D"/>
                </a:solidFill>
                <a:latin typeface="Calibri" panose="020F0502020204030204" pitchFamily="34" charset="0"/>
                <a:cs typeface="Calibri" panose="020F0502020204030204" pitchFamily="34" charset="0"/>
              </a:rPr>
              <a:t>']</a:t>
            </a:r>
          </a:p>
          <a:p>
            <a:r>
              <a:rPr lang="en-US" sz="2200" dirty="0">
                <a:solidFill>
                  <a:srgbClr val="FC6F0D"/>
                </a:solidFill>
                <a:latin typeface="Calibri" panose="020F0502020204030204" pitchFamily="34" charset="0"/>
                <a:cs typeface="Calibri" panose="020F0502020204030204" pitchFamily="34" charset="0"/>
              </a:rPr>
              <a:t>&gt; doc.saveondate = new Date ()</a:t>
            </a:r>
          </a:p>
          <a:p>
            <a:r>
              <a:rPr lang="en-US" sz="2200" dirty="0">
                <a:solidFill>
                  <a:srgbClr val="FC6F0D"/>
                </a:solidFill>
                <a:latin typeface="Calibri" panose="020F0502020204030204" pitchFamily="34" charset="0"/>
                <a:cs typeface="Calibri" panose="020F0502020204030204" pitchFamily="34" charset="0"/>
              </a:rPr>
              <a:t>&gt; doc.meta = {}			</a:t>
            </a:r>
            <a:r>
              <a:rPr lang="en-US" sz="2200" dirty="0" smtClean="0">
                <a:solidFill>
                  <a:srgbClr val="FC6F0D"/>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object </a:t>
            </a:r>
            <a:r>
              <a:rPr lang="en-US" sz="2200" dirty="0">
                <a:solidFill>
                  <a:srgbClr val="00B050"/>
                </a:solidFill>
                <a:latin typeface="Calibri" panose="020F0502020204030204" pitchFamily="34" charset="0"/>
                <a:cs typeface="Calibri" panose="020F0502020204030204" pitchFamily="34" charset="0"/>
              </a:rPr>
              <a:t>within </a:t>
            </a:r>
            <a:r>
              <a:rPr lang="en-US" sz="2200" dirty="0">
                <a:solidFill>
                  <a:srgbClr val="FC6F0D"/>
                </a:solidFill>
                <a:latin typeface="Calibri" panose="020F0502020204030204" pitchFamily="34" charset="0"/>
                <a:cs typeface="Calibri" panose="020F0502020204030204" pitchFamily="34" charset="0"/>
              </a:rPr>
              <a:t>doc</a:t>
            </a:r>
            <a:r>
              <a:rPr lang="en-US" sz="2200" dirty="0">
                <a:solidFill>
                  <a:srgbClr val="00B050"/>
                </a:solidFill>
                <a:latin typeface="Calibri" panose="020F0502020204030204" pitchFamily="34" charset="0"/>
                <a:cs typeface="Calibri" panose="020F0502020204030204" pitchFamily="34" charset="0"/>
              </a:rPr>
              <a:t> object {}</a:t>
            </a:r>
          </a:p>
          <a:p>
            <a:r>
              <a:rPr lang="en-US" sz="2200" dirty="0">
                <a:solidFill>
                  <a:srgbClr val="FC6F0D"/>
                </a:solidFill>
                <a:latin typeface="Calibri" panose="020F0502020204030204" pitchFamily="34" charset="0"/>
                <a:cs typeface="Calibri" panose="020F0502020204030204" pitchFamily="34" charset="0"/>
              </a:rPr>
              <a:t>&gt; doc.meta.browser = 'Google Chrome’</a:t>
            </a:r>
          </a:p>
          <a:p>
            <a:r>
              <a:rPr lang="en-US" sz="2200" dirty="0">
                <a:solidFill>
                  <a:srgbClr val="FC6F0D"/>
                </a:solidFill>
                <a:latin typeface="Calibri" panose="020F0502020204030204" pitchFamily="34" charset="0"/>
                <a:cs typeface="Calibri" panose="020F0502020204030204" pitchFamily="34" charset="0"/>
              </a:rPr>
              <a:t>&gt; doc.meta.os = 'Microsoft Windows7'</a:t>
            </a:r>
          </a:p>
          <a:p>
            <a:r>
              <a:rPr lang="en-US" sz="2200" dirty="0">
                <a:solidFill>
                  <a:srgbClr val="FC6F0D"/>
                </a:solidFill>
                <a:latin typeface="Calibri" panose="020F0502020204030204" pitchFamily="34" charset="0"/>
                <a:cs typeface="Calibri" panose="020F0502020204030204" pitchFamily="34" charset="0"/>
              </a:rPr>
              <a:t>&gt; doc.meta.mongodbversion = '2.4.0.0'</a:t>
            </a:r>
          </a:p>
          <a:p>
            <a:r>
              <a:rPr lang="en-US" sz="2200" dirty="0">
                <a:solidFill>
                  <a:srgbClr val="FC6F0D"/>
                </a:solidFill>
                <a:latin typeface="Calibri" panose="020F0502020204030204" pitchFamily="34" charset="0"/>
                <a:cs typeface="Calibri" panose="020F0502020204030204" pitchFamily="34" charset="0"/>
              </a:rPr>
              <a:t>&gt; doc</a:t>
            </a:r>
          </a:p>
          <a:p>
            <a:endParaRPr lang="en-US" sz="22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&gt; db.book.insert (doc);</a:t>
            </a:r>
          </a:p>
        </p:txBody>
      </p:sp>
    </p:spTree>
    <p:extLst>
      <p:ext uri="{BB962C8B-B14F-4D97-AF65-F5344CB8AC3E}">
        <p14:creationId xmlns:p14="http://schemas.microsoft.com/office/powerpoint/2010/main" val="12459600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49188" y="762000"/>
            <a:ext cx="8845624" cy="2585323"/>
          </a:xfrm>
          <a:prstGeom prst="rect">
            <a:avLst/>
          </a:prstGeom>
        </p:spPr>
        <p:txBody>
          <a:bodyPr wrap="square">
            <a:spAutoFit/>
          </a:bodyPr>
          <a:lstStyle/>
          <a:p>
            <a:r>
              <a:rPr lang="en-US" b="1" dirty="0"/>
              <a:t>3Vs (volume, variety and velocity)</a:t>
            </a:r>
            <a:r>
              <a:rPr lang="en-US" dirty="0"/>
              <a:t> are three defining properties or dimensions of big data.</a:t>
            </a:r>
          </a:p>
          <a:p>
            <a:endParaRPr lang="en-US" dirty="0" smtClean="0">
              <a:solidFill>
                <a:srgbClr val="036883"/>
              </a:solidFill>
            </a:endParaRPr>
          </a:p>
          <a:p>
            <a:pPr marL="285750" indent="-285750">
              <a:lnSpc>
                <a:spcPct val="200000"/>
              </a:lnSpc>
              <a:buFont typeface="Arial" panose="020B0604020202020204" pitchFamily="34" charset="0"/>
              <a:buChar char="•"/>
            </a:pPr>
            <a:r>
              <a:rPr lang="en-US" dirty="0" smtClean="0">
                <a:solidFill>
                  <a:srgbClr val="036883"/>
                </a:solidFill>
              </a:rPr>
              <a:t> </a:t>
            </a:r>
            <a:r>
              <a:rPr lang="en-US" dirty="0">
                <a:solidFill>
                  <a:srgbClr val="036883"/>
                </a:solidFill>
              </a:rPr>
              <a:t>Volume refers to the amount of data. </a:t>
            </a:r>
            <a:endParaRPr lang="en-US" dirty="0" smtClean="0">
              <a:solidFill>
                <a:srgbClr val="036883"/>
              </a:solidFill>
            </a:endParaRPr>
          </a:p>
          <a:p>
            <a:pPr marL="285750" indent="-285750">
              <a:lnSpc>
                <a:spcPct val="200000"/>
              </a:lnSpc>
              <a:buFont typeface="Arial" panose="020B0604020202020204" pitchFamily="34" charset="0"/>
              <a:buChar char="•"/>
            </a:pPr>
            <a:r>
              <a:rPr lang="en-US" dirty="0" smtClean="0">
                <a:solidFill>
                  <a:srgbClr val="036883"/>
                </a:solidFill>
              </a:rPr>
              <a:t>Variety </a:t>
            </a:r>
            <a:r>
              <a:rPr lang="en-US" dirty="0">
                <a:solidFill>
                  <a:srgbClr val="036883"/>
                </a:solidFill>
              </a:rPr>
              <a:t>refers to the number of types of data.</a:t>
            </a:r>
          </a:p>
          <a:p>
            <a:pPr marL="285750" indent="-285750">
              <a:lnSpc>
                <a:spcPct val="200000"/>
              </a:lnSpc>
              <a:buFont typeface="Arial" panose="020B0604020202020204" pitchFamily="34" charset="0"/>
              <a:buChar char="•"/>
            </a:pPr>
            <a:r>
              <a:rPr lang="en-US" dirty="0">
                <a:solidFill>
                  <a:srgbClr val="036883"/>
                </a:solidFill>
              </a:rPr>
              <a:t>Velocity refers to the speed of data processing.</a:t>
            </a:r>
            <a:endParaRPr lang="en-IN" dirty="0">
              <a:solidFill>
                <a:srgbClr val="036883"/>
              </a:solidFill>
            </a:endParaRPr>
          </a:p>
        </p:txBody>
      </p:sp>
    </p:spTree>
    <p:extLst>
      <p:ext uri="{BB962C8B-B14F-4D97-AF65-F5344CB8AC3E}">
        <p14:creationId xmlns:p14="http://schemas.microsoft.com/office/powerpoint/2010/main" val="144074647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load </a:t>
            </a:r>
            <a:r>
              <a:rPr lang="en-IN" dirty="0"/>
              <a:t>("</a:t>
            </a:r>
            <a:r>
              <a:rPr lang="en-IN" dirty="0" smtClean="0"/>
              <a:t>app.js</a:t>
            </a:r>
            <a:r>
              <a:rPr lang="en-IN" dirty="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t>Loads and runs a JavaScript file into the current shell environment.</a:t>
            </a:r>
            <a:endParaRPr lang="en-US" dirty="0" smtClean="0">
              <a:solidFill>
                <a:srgbClr val="222222"/>
              </a:solidFill>
              <a:latin typeface="arial" panose="020B0604020202020204" pitchFamily="34" charset="0"/>
            </a:endParaRPr>
          </a:p>
        </p:txBody>
      </p:sp>
      <p:sp>
        <p:nvSpPr>
          <p:cNvPr id="4" name="Rectangle 3"/>
          <p:cNvSpPr/>
          <p:nvPr/>
        </p:nvSpPr>
        <p:spPr>
          <a:xfrm>
            <a:off x="152400" y="268069"/>
            <a:ext cx="8839200" cy="646331"/>
          </a:xfrm>
          <a:prstGeom prst="rect">
            <a:avLst/>
          </a:prstGeom>
          <a:noFill/>
        </p:spPr>
        <p:txBody>
          <a:bodyPr wrap="square">
            <a:spAutoFit/>
          </a:bodyPr>
          <a:lstStyle/>
          <a:p>
            <a:r>
              <a:rPr lang="en-US" dirty="0">
                <a:solidFill>
                  <a:srgbClr val="FF8C00"/>
                </a:solidFill>
                <a:latin typeface="Segoe UI Emoji" panose="020B0502040204020203" pitchFamily="34" charset="0"/>
                <a:ea typeface="Segoe UI Emoji" panose="020B0502040204020203" pitchFamily="34" charset="0"/>
              </a:rPr>
              <a:t>After executing a file with load(), </a:t>
            </a:r>
            <a:r>
              <a:rPr lang="en-US" b="1" dirty="0">
                <a:solidFill>
                  <a:srgbClr val="FF8C00"/>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dirty="0">
                <a:solidFill>
                  <a:srgbClr val="FF8C00"/>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load(file.js)</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33354" y="1219200"/>
            <a:ext cx="8861458" cy="646331"/>
          </a:xfrm>
          <a:prstGeom prst="rect">
            <a:avLst/>
          </a:prstGeom>
        </p:spPr>
        <p:txBody>
          <a:bodyPr wrap="squar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load(file</a:t>
            </a:r>
            <a:r>
              <a:rPr lang="en-IN" dirty="0" smtClean="0">
                <a:solidFill>
                  <a:srgbClr val="049DC8"/>
                </a:solidFill>
                <a:latin typeface="Consolas" panose="020B0609020204030204" pitchFamily="49" charset="0"/>
                <a:cs typeface="Calibri" panose="020F0502020204030204" pitchFamily="34" charset="0"/>
              </a:rPr>
              <a:t>)</a:t>
            </a:r>
          </a:p>
          <a:p>
            <a:pPr>
              <a:spcBef>
                <a:spcPct val="0"/>
              </a:spcBef>
            </a:pPr>
            <a:r>
              <a:rPr lang="en-IN" dirty="0" smtClean="0">
                <a:solidFill>
                  <a:srgbClr val="049DC8"/>
                </a:solidFill>
                <a:latin typeface="Consolas" panose="020B0609020204030204" pitchFamily="49" charset="0"/>
                <a:cs typeface="Calibri" panose="020F0502020204030204" pitchFamily="34" charset="0"/>
              </a:rPr>
              <a:t>cat(file)</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8" y="762000"/>
            <a:ext cx="8845624" cy="369332"/>
          </a:xfrm>
          <a:prstGeom prst="rect">
            <a:avLst/>
          </a:prstGeom>
        </p:spPr>
        <p:txBody>
          <a:bodyPr wrap="square">
            <a:spAutoFit/>
          </a:bodyPr>
          <a:lstStyle/>
          <a:p>
            <a:r>
              <a:rPr lang="en-US" dirty="0"/>
              <a:t>Specifies the path of a JavaScript file to execute</a:t>
            </a:r>
            <a:r>
              <a:rPr lang="en-US" dirty="0" smtClean="0"/>
              <a:t>.</a:t>
            </a:r>
            <a:endParaRPr lang="en-IN" dirty="0"/>
          </a:p>
        </p:txBody>
      </p:sp>
      <p:sp>
        <p:nvSpPr>
          <p:cNvPr id="5" name="Rectangle 4"/>
          <p:cNvSpPr/>
          <p:nvPr/>
        </p:nvSpPr>
        <p:spPr>
          <a:xfrm>
            <a:off x="149188" y="4953000"/>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load("scripts/app.js</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cat </a:t>
            </a:r>
            <a:r>
              <a:rPr lang="en-US" sz="2200" dirty="0" smtClean="0">
                <a:solidFill>
                  <a:srgbClr val="FC6F0D"/>
                </a:solidFill>
                <a:latin typeface="Calibri" panose="020F0502020204030204" pitchFamily="34" charset="0"/>
                <a:cs typeface="Calibri" panose="020F0502020204030204" pitchFamily="34" charset="0"/>
              </a:rPr>
              <a:t>("scripts/app.js")</a:t>
            </a:r>
            <a:endParaRPr lang="en-US" sz="2200" dirty="0">
              <a:solidFill>
                <a:srgbClr val="FC6F0D"/>
              </a:solidFill>
              <a:latin typeface="Calibri" panose="020F0502020204030204" pitchFamily="34" charset="0"/>
              <a:cs typeface="Calibri" panose="020F0502020204030204" pitchFamily="34" charset="0"/>
            </a:endParaRPr>
          </a:p>
        </p:txBody>
      </p:sp>
      <p:sp>
        <p:nvSpPr>
          <p:cNvPr id="2" name="Rectangle 1"/>
          <p:cNvSpPr/>
          <p:nvPr/>
        </p:nvSpPr>
        <p:spPr>
          <a:xfrm>
            <a:off x="149188" y="2209800"/>
            <a:ext cx="8829790" cy="2246769"/>
          </a:xfrm>
          <a:prstGeom prst="rect">
            <a:avLst/>
          </a:prstGeom>
        </p:spPr>
        <p:txBody>
          <a:bodyPr wrap="square">
            <a:spAutoFit/>
          </a:bodyPr>
          <a:lstStyle/>
          <a:p>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smtClean="0">
                <a:solidFill>
                  <a:srgbClr val="FF5A36"/>
                </a:solidFill>
                <a:latin typeface="Consolas" panose="020B0609020204030204" pitchFamily="49" charset="0"/>
              </a:rPr>
              <a:t>app</a:t>
            </a:r>
            <a:r>
              <a:rPr lang="en-US" sz="2000" dirty="0" smtClean="0">
                <a:solidFill>
                  <a:schemeClr val="bg1">
                    <a:lumMod val="50000"/>
                  </a:schemeClr>
                </a:solidFill>
                <a:latin typeface="Consolas" panose="020B0609020204030204" pitchFamily="49" charset="0"/>
              </a:rPr>
              <a:t>(</a:t>
            </a:r>
            <a:r>
              <a:rPr lang="en-US" sz="2000" dirty="0" smtClean="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rgbClr val="FF5A36"/>
                </a:solidFill>
                <a:latin typeface="Consolas" panose="020B0609020204030204" pitchFamily="49" charset="0"/>
              </a:rPr>
              <a:t>{</a:t>
            </a:r>
          </a:p>
          <a:p>
            <a:r>
              <a:rPr lang="en-US" sz="2000" dirty="0">
                <a:latin typeface="Consolas" panose="020B0609020204030204" pitchFamily="49" charset="0"/>
              </a:rPr>
              <a:t> </a:t>
            </a:r>
            <a:r>
              <a:rPr lang="en-US" sz="2000" dirty="0" smtClean="0">
                <a:latin typeface="Consolas" panose="020B0609020204030204" pitchFamily="49" charset="0"/>
              </a:rPr>
              <a:t>   </a:t>
            </a:r>
            <a:r>
              <a:rPr lang="en-US" sz="2000" dirty="0" smtClean="0">
                <a:solidFill>
                  <a:srgbClr val="FFC000"/>
                </a:solidFill>
                <a:latin typeface="Consolas" panose="020B0609020204030204" pitchFamily="49" charset="0"/>
              </a:rPr>
              <a:t>return</a:t>
            </a:r>
            <a:r>
              <a:rPr lang="en-US" sz="2000" dirty="0" smtClean="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smtClean="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p>
          <a:p>
            <a:r>
              <a:rPr lang="en-US" sz="2000" dirty="0">
                <a:solidFill>
                  <a:srgbClr val="FF5A36"/>
                </a:solidFill>
                <a:latin typeface="Consolas" panose="020B0609020204030204" pitchFamily="49" charset="0"/>
              </a:rPr>
              <a:t>}</a:t>
            </a:r>
          </a:p>
          <a:p>
            <a:endParaRPr lang="en-US" sz="2000" dirty="0">
              <a:latin typeface="Consolas" panose="020B0609020204030204" pitchFamily="49" charset="0"/>
            </a:endParaRPr>
          </a:p>
          <a:p>
            <a:r>
              <a:rPr lang="en-US" sz="2000" dirty="0">
                <a:solidFill>
                  <a:schemeClr val="bg2">
                    <a:lumMod val="75000"/>
                  </a:schemeClr>
                </a:solidFill>
                <a:latin typeface="Consolas" panose="020B0609020204030204" pitchFamily="49" charset="0"/>
              </a:rPr>
              <a:t>function </a:t>
            </a:r>
            <a:r>
              <a:rPr lang="en-US" sz="2000" dirty="0" smtClean="0">
                <a:solidFill>
                  <a:srgbClr val="FF5A36"/>
                </a:solidFill>
                <a:latin typeface="Consolas" panose="020B0609020204030204" pitchFamily="49" charset="0"/>
              </a:rPr>
              <a:t>app1</a:t>
            </a:r>
            <a:r>
              <a:rPr lang="en-US" sz="2000" dirty="0" smtClean="0">
                <a:solidFill>
                  <a:schemeClr val="bg1">
                    <a:lumMod val="50000"/>
                  </a:schemeClr>
                </a:solidFill>
                <a:latin typeface="Consolas" panose="020B0609020204030204" pitchFamily="49" charset="0"/>
              </a:rPr>
              <a:t>(</a:t>
            </a:r>
            <a:r>
              <a:rPr lang="en-US" sz="2000" dirty="0" smtClean="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rgbClr val="FF5A36"/>
                </a:solidFill>
                <a:latin typeface="Consolas" panose="020B0609020204030204" pitchFamily="49" charset="0"/>
              </a:rPr>
              <a:t>{</a:t>
            </a:r>
          </a:p>
          <a:p>
            <a:r>
              <a:rPr lang="en-US" sz="2000" dirty="0" smtClean="0">
                <a:latin typeface="Consolas" panose="020B0609020204030204" pitchFamily="49" charset="0"/>
              </a:rPr>
              <a:t>    </a:t>
            </a:r>
            <a:r>
              <a:rPr lang="en-US" sz="2000" dirty="0" smtClean="0">
                <a:solidFill>
                  <a:srgbClr val="FFC000"/>
                </a:solidFill>
                <a:latin typeface="Consolas" panose="020B0609020204030204" pitchFamily="49" charset="0"/>
              </a:rPr>
              <a:t>return</a:t>
            </a:r>
            <a:r>
              <a:rPr lang="en-US" sz="2000" dirty="0" smtClean="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smtClean="0">
                <a:latin typeface="Consolas" panose="020B0609020204030204" pitchFamily="49" charset="0"/>
              </a:rPr>
              <a:t>x + y + z</a:t>
            </a:r>
            <a:r>
              <a:rPr lang="en-US" sz="2000" dirty="0">
                <a:solidFill>
                  <a:schemeClr val="bg1">
                    <a:lumMod val="50000"/>
                  </a:schemeClr>
                </a:solidFill>
                <a:latin typeface="Consolas" panose="020B0609020204030204" pitchFamily="49" charset="0"/>
              </a:rPr>
              <a:t>);</a:t>
            </a:r>
          </a:p>
          <a:p>
            <a:r>
              <a:rPr lang="en-US" sz="2000" dirty="0">
                <a:solidFill>
                  <a:srgbClr val="FF5A36"/>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28443484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33354" y="1611868"/>
            <a:ext cx="7402989" cy="646331"/>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db.collection.update</a:t>
            </a:r>
            <a:r>
              <a:rPr lang="en-IN" dirty="0" smtClean="0">
                <a:solidFill>
                  <a:srgbClr val="049DC8"/>
                </a:solidFill>
                <a:latin typeface="Consolas" panose="020B0609020204030204" pitchFamily="49" charset="0"/>
                <a:cs typeface="Calibri" panose="020F0502020204030204" pitchFamily="34" charset="0"/>
              </a:rPr>
              <a:t>({query}, {update}, {options})</a:t>
            </a:r>
          </a:p>
          <a:p>
            <a:pPr>
              <a:spcBef>
                <a:spcPct val="0"/>
              </a:spcBef>
            </a:pPr>
            <a:r>
              <a:rPr lang="en-IN" dirty="0">
                <a:solidFill>
                  <a:srgbClr val="049DC8"/>
                </a:solidFill>
                <a:latin typeface="Consolas" panose="020B0609020204030204" pitchFamily="49" charset="0"/>
                <a:cs typeface="Calibri" panose="020F0502020204030204" pitchFamily="34" charset="0"/>
              </a:rPr>
              <a:t>db.collection.update</a:t>
            </a:r>
            <a:r>
              <a:rPr lang="en-IN" dirty="0" smtClean="0">
                <a:solidFill>
                  <a:srgbClr val="049DC8"/>
                </a:solidFill>
                <a:latin typeface="Consolas" panose="020B0609020204030204" pitchFamily="49" charset="0"/>
                <a:cs typeface="Calibri" panose="020F0502020204030204" pitchFamily="34" charset="0"/>
              </a:rPr>
              <a:t>(</a:t>
            </a:r>
            <a:r>
              <a:rPr lang="en-IN" dirty="0">
                <a:solidFill>
                  <a:srgbClr val="049DC8"/>
                </a:solidFill>
                <a:latin typeface="Consolas" panose="020B0609020204030204" pitchFamily="49" charset="0"/>
                <a:cs typeface="Calibri" panose="020F0502020204030204" pitchFamily="34" charset="0"/>
              </a:rPr>
              <a:t>{query}, </a:t>
            </a:r>
            <a:r>
              <a:rPr lang="en-IN" dirty="0" smtClean="0">
                <a:solidFill>
                  <a:srgbClr val="049DC8"/>
                </a:solidFill>
                <a:latin typeface="Consolas" panose="020B0609020204030204" pitchFamily="49" charset="0"/>
                <a:cs typeface="Calibri" panose="020F0502020204030204" pitchFamily="34" charset="0"/>
              </a:rPr>
              <a:t>{$set:{update}}, </a:t>
            </a:r>
            <a:r>
              <a:rPr lang="en-IN" dirty="0">
                <a:solidFill>
                  <a:srgbClr val="049DC8"/>
                </a:solidFill>
                <a:latin typeface="Consolas" panose="020B0609020204030204" pitchFamily="49" charset="0"/>
                <a:cs typeface="Calibri" panose="020F0502020204030204" pitchFamily="34" charset="0"/>
              </a:rPr>
              <a:t>{options}</a:t>
            </a:r>
            <a:r>
              <a:rPr lang="en-IN" dirty="0" smtClean="0">
                <a:solidFill>
                  <a:srgbClr val="049DC8"/>
                </a:solidFill>
                <a:latin typeface="Consolas" panose="020B0609020204030204" pitchFamily="49" charset="0"/>
                <a:cs typeface="Calibri" panose="020F0502020204030204" pitchFamily="34" charset="0"/>
              </a:rPr>
              <a:t>)</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8" y="762000"/>
            <a:ext cx="8845624" cy="646331"/>
          </a:xfrm>
          <a:prstGeom prst="rect">
            <a:avLst/>
          </a:prstGeom>
        </p:spPr>
        <p:txBody>
          <a:bodyPr wrap="square">
            <a:spAutoFit/>
          </a:bodyPr>
          <a:lstStyle/>
          <a:p>
            <a:r>
              <a:rPr lang="en-US" dirty="0"/>
              <a:t>By default, the update() method updates a single document. Set the Multi Parameter to update all documents that match the query criteria.</a:t>
            </a:r>
            <a:endParaRPr lang="en-IN" dirty="0"/>
          </a:p>
        </p:txBody>
      </p:sp>
      <p:sp>
        <p:nvSpPr>
          <p:cNvPr id="3" name="Rectangle 2"/>
          <p:cNvSpPr/>
          <p:nvPr/>
        </p:nvSpPr>
        <p:spPr>
          <a:xfrm>
            <a:off x="153146" y="3488829"/>
            <a:ext cx="8841666" cy="169277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db.e.update({job:'abc1'}, </a:t>
            </a:r>
            <a:r>
              <a:rPr lang="en-US" sz="2200" dirty="0" smtClean="0">
                <a:solidFill>
                  <a:srgbClr val="FC6F0D"/>
                </a:solidFill>
                <a:latin typeface="Calibri" panose="020F0502020204030204" pitchFamily="34" charset="0"/>
                <a:cs typeface="Calibri" panose="020F0502020204030204" pitchFamily="34" charset="0"/>
              </a:rPr>
              <a:t>{ job</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'sales‘ },{ upsert:true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db.e.update</a:t>
            </a:r>
            <a:r>
              <a:rPr lang="en-US" sz="2200" dirty="0" smtClean="0">
                <a:solidFill>
                  <a:srgbClr val="FC6F0D"/>
                </a:solidFill>
                <a:latin typeface="Calibri" panose="020F0502020204030204" pitchFamily="34" charset="0"/>
                <a:cs typeface="Calibri" panose="020F0502020204030204" pitchFamily="34" charset="0"/>
              </a:rPr>
              <a:t>({ job</a:t>
            </a:r>
            <a:r>
              <a:rPr lang="en-US" sz="2200" dirty="0">
                <a:solidFill>
                  <a:srgbClr val="FC6F0D"/>
                </a:solidFill>
                <a:latin typeface="Calibri" panose="020F0502020204030204" pitchFamily="34" charset="0"/>
                <a:cs typeface="Calibri" panose="020F0502020204030204" pitchFamily="34" charset="0"/>
              </a:rPr>
              <a:t>:'</a:t>
            </a:r>
            <a:r>
              <a:rPr lang="en-US" sz="2200" dirty="0" err="1">
                <a:solidFill>
                  <a:srgbClr val="FC6F0D"/>
                </a:solidFill>
                <a:latin typeface="Calibri" panose="020F0502020204030204" pitchFamily="34" charset="0"/>
                <a:cs typeface="Calibri" panose="020F0502020204030204" pitchFamily="34" charset="0"/>
              </a:rPr>
              <a:t>bbc</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set:{ job:'</a:t>
            </a:r>
            <a:r>
              <a:rPr lang="en-US" sz="2200" dirty="0" err="1">
                <a:solidFill>
                  <a:srgbClr val="FC6F0D"/>
                </a:solidFill>
                <a:latin typeface="Calibri" panose="020F0502020204030204" pitchFamily="34" charset="0"/>
                <a:cs typeface="Calibri" panose="020F0502020204030204" pitchFamily="34" charset="0"/>
              </a:rPr>
              <a:t>abc</a:t>
            </a:r>
            <a:r>
              <a:rPr lang="en-US" sz="2200" dirty="0" smtClean="0">
                <a:solidFill>
                  <a:srgbClr val="FC6F0D"/>
                </a:solidFill>
                <a:latin typeface="Calibri" panose="020F0502020204030204" pitchFamily="34" charset="0"/>
                <a:cs typeface="Calibri" panose="020F0502020204030204" pitchFamily="34" charset="0"/>
              </a:rPr>
              <a:t>'} }, { upsert:true</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multi:true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db.e.update({ename:'saleel</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set:{ size:'small', color</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'red</a:t>
            </a:r>
            <a:r>
              <a:rPr lang="en-US" sz="2200" dirty="0" smtClean="0">
                <a:solidFill>
                  <a:srgbClr val="FC6F0D"/>
                </a:solidFill>
                <a:latin typeface="Calibri" panose="020F0502020204030204" pitchFamily="34" charset="0"/>
                <a:cs typeface="Calibri" panose="020F0502020204030204" pitchFamily="34" charset="0"/>
              </a:rPr>
              <a:t>', 'blue</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 } }, { multi:true} );</a:t>
            </a:r>
            <a:endParaRPr lang="en-US" sz="2200" dirty="0">
              <a:solidFill>
                <a:srgbClr val="FC6F0D"/>
              </a:solidFill>
              <a:latin typeface="Calibri" panose="020F0502020204030204" pitchFamily="34" charset="0"/>
              <a:cs typeface="Calibri" panose="020F0502020204030204" pitchFamily="34" charset="0"/>
            </a:endParaRPr>
          </a:p>
        </p:txBody>
      </p:sp>
      <p:sp>
        <p:nvSpPr>
          <p:cNvPr id="5" name="Rectangle 4"/>
          <p:cNvSpPr/>
          <p:nvPr/>
        </p:nvSpPr>
        <p:spPr>
          <a:xfrm>
            <a:off x="32657" y="2688848"/>
            <a:ext cx="8962155" cy="369332"/>
          </a:xfrm>
          <a:prstGeom prst="rect">
            <a:avLst/>
          </a:prstGeom>
        </p:spPr>
        <p:txBody>
          <a:bodyPr wrap="square">
            <a:spAutoFit/>
          </a:bodyPr>
          <a:lstStyle/>
          <a:p>
            <a:r>
              <a:rPr lang="en-US" dirty="0" smtClean="0">
                <a:solidFill>
                  <a:srgbClr val="B22251"/>
                </a:solidFill>
                <a:latin typeface="Consolas" panose="020B0609020204030204" pitchFamily="49" charset="0"/>
              </a:rPr>
              <a:t>Options : { </a:t>
            </a:r>
            <a:r>
              <a:rPr lang="en-US" dirty="0">
                <a:solidFill>
                  <a:srgbClr val="B22251"/>
                </a:solidFill>
                <a:latin typeface="Consolas" panose="020B0609020204030204" pitchFamily="49" charset="0"/>
              </a:rPr>
              <a:t>$set: { reorder: true } }, { multi: true, upsert: true }</a:t>
            </a:r>
          </a:p>
        </p:txBody>
      </p:sp>
    </p:spTree>
    <p:extLst>
      <p:ext uri="{BB962C8B-B14F-4D97-AF65-F5344CB8AC3E}">
        <p14:creationId xmlns:p14="http://schemas.microsoft.com/office/powerpoint/2010/main" val="2473691024"/>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r>
              <a:rPr lang="en-IN" dirty="0" smtClean="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21919419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49188" y="762000"/>
            <a:ext cx="8845624" cy="369332"/>
          </a:xfrm>
          <a:prstGeom prst="rect">
            <a:avLst/>
          </a:prstGeom>
        </p:spPr>
        <p:txBody>
          <a:bodyPr wrap="square">
            <a:spAutoFit/>
          </a:bodyPr>
          <a:lstStyle/>
          <a:p>
            <a:r>
              <a:rPr lang="en-US" dirty="0"/>
              <a:t>Updates a single document within the collection based on the filter.</a:t>
            </a:r>
            <a:endParaRPr lang="en-IN" dirty="0"/>
          </a:p>
        </p:txBody>
      </p:sp>
      <p:sp>
        <p:nvSpPr>
          <p:cNvPr id="8" name="Rectangle 7"/>
          <p:cNvSpPr/>
          <p:nvPr/>
        </p:nvSpPr>
        <p:spPr>
          <a:xfrm>
            <a:off x="154136" y="14594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db.collection.updateOne</a:t>
            </a:r>
            <a:r>
              <a:rPr lang="en-US" dirty="0" smtClean="0">
                <a:solidFill>
                  <a:srgbClr val="049DC8"/>
                </a:solidFill>
                <a:latin typeface="Consolas" panose="020B0609020204030204" pitchFamily="49" charset="0"/>
                <a:cs typeface="Calibri" panose="020F0502020204030204" pitchFamily="34" charset="0"/>
              </a:rPr>
              <a:t>({filter}, </a:t>
            </a:r>
            <a:r>
              <a:rPr lang="en-IN" dirty="0">
                <a:solidFill>
                  <a:srgbClr val="049DC8"/>
                </a:solidFill>
                <a:latin typeface="Consolas" panose="020B0609020204030204" pitchFamily="49" charset="0"/>
                <a:cs typeface="Calibri" panose="020F0502020204030204" pitchFamily="34" charset="0"/>
              </a:rPr>
              <a:t>{$set:{update</a:t>
            </a:r>
            <a:r>
              <a:rPr lang="en-IN" dirty="0" smtClean="0">
                <a:solidFill>
                  <a:srgbClr val="049DC8"/>
                </a:solidFill>
                <a:latin typeface="Consolas" panose="020B0609020204030204" pitchFamily="49" charset="0"/>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 {options})</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32657" y="2129227"/>
            <a:ext cx="8962155" cy="369332"/>
          </a:xfrm>
          <a:prstGeom prst="rect">
            <a:avLst/>
          </a:prstGeom>
        </p:spPr>
        <p:txBody>
          <a:bodyPr wrap="square">
            <a:spAutoFit/>
          </a:bodyPr>
          <a:lstStyle/>
          <a:p>
            <a:r>
              <a:rPr lang="en-US" dirty="0" smtClean="0">
                <a:solidFill>
                  <a:srgbClr val="B22251"/>
                </a:solidFill>
                <a:latin typeface="Consolas" panose="020B0609020204030204" pitchFamily="49" charset="0"/>
              </a:rPr>
              <a:t>Options : { </a:t>
            </a:r>
            <a:r>
              <a:rPr lang="en-US" dirty="0">
                <a:solidFill>
                  <a:srgbClr val="B22251"/>
                </a:solidFill>
                <a:latin typeface="Consolas" panose="020B0609020204030204" pitchFamily="49" charset="0"/>
              </a:rPr>
              <a:t>$set: { reorder: true } }, { </a:t>
            </a:r>
            <a:r>
              <a:rPr lang="en-US" dirty="0" smtClean="0">
                <a:solidFill>
                  <a:srgbClr val="B22251"/>
                </a:solidFill>
                <a:latin typeface="Consolas" panose="020B0609020204030204" pitchFamily="49" charset="0"/>
              </a:rPr>
              <a:t>upsert</a:t>
            </a:r>
            <a:r>
              <a:rPr lang="en-US" dirty="0">
                <a:solidFill>
                  <a:srgbClr val="B22251"/>
                </a:solidFill>
                <a:latin typeface="Consolas" panose="020B0609020204030204" pitchFamily="49" charset="0"/>
              </a:rPr>
              <a:t>: true }</a:t>
            </a:r>
          </a:p>
        </p:txBody>
      </p:sp>
      <p:sp>
        <p:nvSpPr>
          <p:cNvPr id="2" name="Rectangle 1"/>
          <p:cNvSpPr/>
          <p:nvPr/>
        </p:nvSpPr>
        <p:spPr>
          <a:xfrm>
            <a:off x="149188" y="3050086"/>
            <a:ext cx="8845624"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db.e.updateOne({ename:'saleel1</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set: {job:'A</a:t>
            </a:r>
            <a:r>
              <a:rPr lang="en-US" sz="2200" dirty="0" smtClean="0">
                <a:solidFill>
                  <a:srgbClr val="FC6F0D"/>
                </a:solidFill>
                <a:latin typeface="Calibri" panose="020F0502020204030204" pitchFamily="34" charset="0"/>
                <a:cs typeface="Calibri" panose="020F0502020204030204" pitchFamily="34" charset="0"/>
              </a:rPr>
              <a:t>'}})</a:t>
            </a:r>
          </a:p>
          <a:p>
            <a:r>
              <a:rPr lang="en-US" sz="2200" dirty="0">
                <a:solidFill>
                  <a:srgbClr val="FC6F0D"/>
                </a:solidFill>
                <a:latin typeface="Calibri" panose="020F0502020204030204" pitchFamily="34" charset="0"/>
                <a:cs typeface="Calibri" panose="020F0502020204030204" pitchFamily="34" charset="0"/>
              </a:rPr>
              <a:t>db.e.updateOne({ename:'saleel2</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set: {job:'A</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upsert: true })</a:t>
            </a:r>
          </a:p>
        </p:txBody>
      </p:sp>
    </p:spTree>
    <p:extLst>
      <p:ext uri="{BB962C8B-B14F-4D97-AF65-F5344CB8AC3E}">
        <p14:creationId xmlns:p14="http://schemas.microsoft.com/office/powerpoint/2010/main" val="3916522350"/>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db.collection.updateMany()</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22370588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49188" y="762000"/>
            <a:ext cx="8845624" cy="369332"/>
          </a:xfrm>
          <a:prstGeom prst="rect">
            <a:avLst/>
          </a:prstGeom>
        </p:spPr>
        <p:txBody>
          <a:bodyPr wrap="square">
            <a:spAutoFit/>
          </a:bodyPr>
          <a:lstStyle/>
          <a:p>
            <a:r>
              <a:rPr lang="en-US" dirty="0"/>
              <a:t>Updates a single document within the collection based on the filter.</a:t>
            </a:r>
            <a:endParaRPr lang="en-IN" dirty="0"/>
          </a:p>
        </p:txBody>
      </p:sp>
      <p:sp>
        <p:nvSpPr>
          <p:cNvPr id="8" name="Rectangle 7"/>
          <p:cNvSpPr/>
          <p:nvPr/>
        </p:nvSpPr>
        <p:spPr>
          <a:xfrm>
            <a:off x="154136" y="14594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db.collection.updateMany({filter}, </a:t>
            </a:r>
            <a:r>
              <a:rPr lang="en-IN" dirty="0">
                <a:solidFill>
                  <a:srgbClr val="049DC8"/>
                </a:solidFill>
                <a:latin typeface="Consolas" panose="020B0609020204030204" pitchFamily="49" charset="0"/>
                <a:cs typeface="Calibri" panose="020F0502020204030204" pitchFamily="34" charset="0"/>
              </a:rPr>
              <a:t>{$set:{update</a:t>
            </a:r>
            <a:r>
              <a:rPr lang="en-IN" dirty="0" smtClean="0">
                <a:solidFill>
                  <a:srgbClr val="049DC8"/>
                </a:solidFill>
                <a:latin typeface="Consolas" panose="020B0609020204030204" pitchFamily="49" charset="0"/>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 {options})</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32657" y="2129227"/>
            <a:ext cx="8962155" cy="369332"/>
          </a:xfrm>
          <a:prstGeom prst="rect">
            <a:avLst/>
          </a:prstGeom>
        </p:spPr>
        <p:txBody>
          <a:bodyPr wrap="square">
            <a:spAutoFit/>
          </a:bodyPr>
          <a:lstStyle/>
          <a:p>
            <a:r>
              <a:rPr lang="en-US" dirty="0" smtClean="0">
                <a:solidFill>
                  <a:srgbClr val="B22251"/>
                </a:solidFill>
                <a:latin typeface="Consolas" panose="020B0609020204030204" pitchFamily="49" charset="0"/>
              </a:rPr>
              <a:t>Options : { </a:t>
            </a:r>
            <a:r>
              <a:rPr lang="en-US" dirty="0">
                <a:solidFill>
                  <a:srgbClr val="B22251"/>
                </a:solidFill>
                <a:latin typeface="Consolas" panose="020B0609020204030204" pitchFamily="49" charset="0"/>
              </a:rPr>
              <a:t>$set: { reorder: true } }, { </a:t>
            </a:r>
            <a:r>
              <a:rPr lang="en-US" dirty="0" smtClean="0">
                <a:solidFill>
                  <a:srgbClr val="B22251"/>
                </a:solidFill>
                <a:latin typeface="Consolas" panose="020B0609020204030204" pitchFamily="49" charset="0"/>
              </a:rPr>
              <a:t>upsert</a:t>
            </a:r>
            <a:r>
              <a:rPr lang="en-US" dirty="0">
                <a:solidFill>
                  <a:srgbClr val="B22251"/>
                </a:solidFill>
                <a:latin typeface="Consolas" panose="020B0609020204030204" pitchFamily="49" charset="0"/>
              </a:rPr>
              <a:t>: true }</a:t>
            </a:r>
          </a:p>
        </p:txBody>
      </p:sp>
      <p:sp>
        <p:nvSpPr>
          <p:cNvPr id="2" name="Rectangle 1"/>
          <p:cNvSpPr/>
          <p:nvPr/>
        </p:nvSpPr>
        <p:spPr>
          <a:xfrm>
            <a:off x="149188" y="3050086"/>
            <a:ext cx="8845624"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 db.e.updateMany({sal: {$gt:2000}}, {$set</a:t>
            </a:r>
            <a:r>
              <a:rPr lang="en-US" sz="2200" dirty="0" smtClean="0">
                <a:solidFill>
                  <a:srgbClr val="FC6F0D"/>
                </a:solidFill>
                <a:latin typeface="Calibri" panose="020F0502020204030204" pitchFamily="34" charset="0"/>
                <a:cs typeface="Calibri" panose="020F0502020204030204" pitchFamily="34" charset="0"/>
              </a:rPr>
              <a:t>: { color: [</a:t>
            </a:r>
            <a:r>
              <a:rPr lang="en-US" sz="2200" dirty="0">
                <a:solidFill>
                  <a:srgbClr val="FC6F0D"/>
                </a:solidFill>
                <a:latin typeface="Calibri" panose="020F0502020204030204" pitchFamily="34" charset="0"/>
                <a:cs typeface="Calibri" panose="020F0502020204030204" pitchFamily="34" charset="0"/>
              </a:rPr>
              <a:t>'red</a:t>
            </a:r>
            <a:r>
              <a:rPr lang="en-US" sz="2200" dirty="0" smtClean="0">
                <a:solidFill>
                  <a:srgbClr val="FC6F0D"/>
                </a:solidFill>
                <a:latin typeface="Calibri" panose="020F0502020204030204" pitchFamily="34" charset="0"/>
                <a:cs typeface="Calibri" panose="020F0502020204030204" pitchFamily="34" charset="0"/>
              </a:rPr>
              <a:t>', 'yellow', 'green', 'blue'] } }, </a:t>
            </a:r>
            <a:r>
              <a:rPr lang="en-US" sz="2200" dirty="0">
                <a:solidFill>
                  <a:srgbClr val="FC6F0D"/>
                </a:solidFill>
                <a:latin typeface="Calibri" panose="020F0502020204030204" pitchFamily="34" charset="0"/>
                <a:cs typeface="Calibri" panose="020F0502020204030204" pitchFamily="34" charset="0"/>
              </a:rPr>
              <a:t>{upsert:true</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87651064"/>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37198965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a:t>
            </a:r>
          </a:p>
        </p:txBody>
      </p:sp>
      <p:sp>
        <p:nvSpPr>
          <p:cNvPr id="7" name="Rectangle 6"/>
          <p:cNvSpPr/>
          <p:nvPr/>
        </p:nvSpPr>
        <p:spPr>
          <a:xfrm>
            <a:off x="149188" y="762000"/>
            <a:ext cx="8845624" cy="646331"/>
          </a:xfrm>
          <a:prstGeom prst="rect">
            <a:avLst/>
          </a:prstGeom>
        </p:spPr>
        <p:txBody>
          <a:bodyPr wrap="square">
            <a:spAutoFit/>
          </a:bodyPr>
          <a:lstStyle/>
          <a:p>
            <a:r>
              <a:rPr lang="en-US" dirty="0"/>
              <a:t>Removes a single document from a collection. Specify an empty document { } to delete the first document returned in the collection.</a:t>
            </a:r>
            <a:endParaRPr lang="en-IN" dirty="0"/>
          </a:p>
        </p:txBody>
      </p:sp>
      <p:sp>
        <p:nvSpPr>
          <p:cNvPr id="8" name="Rectangle 7"/>
          <p:cNvSpPr/>
          <p:nvPr/>
        </p:nvSpPr>
        <p:spPr>
          <a:xfrm>
            <a:off x="154136" y="16118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db.collection.deleteOne({&lt;filter&gt;})</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8" y="2286000"/>
            <a:ext cx="8766212"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db.emp.deleteOne({})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db.e.deleteOne({job:'manager</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965928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document</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Tree>
    <p:extLst>
      <p:ext uri="{BB962C8B-B14F-4D97-AF65-F5344CB8AC3E}">
        <p14:creationId xmlns:p14="http://schemas.microsoft.com/office/powerpoint/2010/main" val="14075951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db.collection.deleteMany()</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41103897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db.collection.deleteMany()</a:t>
            </a:r>
          </a:p>
        </p:txBody>
      </p:sp>
      <p:sp>
        <p:nvSpPr>
          <p:cNvPr id="7" name="Rectangle 6"/>
          <p:cNvSpPr/>
          <p:nvPr/>
        </p:nvSpPr>
        <p:spPr>
          <a:xfrm>
            <a:off x="149188" y="762000"/>
            <a:ext cx="8845624" cy="369332"/>
          </a:xfrm>
          <a:prstGeom prst="rect">
            <a:avLst/>
          </a:prstGeom>
        </p:spPr>
        <p:txBody>
          <a:bodyPr wrap="square">
            <a:spAutoFit/>
          </a:bodyPr>
          <a:lstStyle/>
          <a:p>
            <a:r>
              <a:rPr lang="en-US" dirty="0"/>
              <a:t>Removes all documents that match the filter from a collection.</a:t>
            </a:r>
            <a:endParaRPr lang="en-IN" dirty="0"/>
          </a:p>
        </p:txBody>
      </p:sp>
      <p:sp>
        <p:nvSpPr>
          <p:cNvPr id="8" name="Rectangle 7"/>
          <p:cNvSpPr/>
          <p:nvPr/>
        </p:nvSpPr>
        <p:spPr>
          <a:xfrm>
            <a:off x="154136" y="16118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db.collection.deleteMany({&lt;filter&gt;})</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8" y="2286000"/>
            <a:ext cx="8766212"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db.e.deleteMany({});</a:t>
            </a:r>
            <a:endParaRPr lang="en-US" sz="2200" dirty="0" smtClean="0">
              <a:solidFill>
                <a:srgbClr val="FC6F0D"/>
              </a:solidFill>
              <a:latin typeface="Calibri" panose="020F0502020204030204" pitchFamily="34" charset="0"/>
              <a:cs typeface="Calibri" panose="020F0502020204030204" pitchFamily="34" charset="0"/>
            </a:endParaRP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db.e.deleteMany({</a:t>
            </a:r>
            <a:r>
              <a:rPr lang="en-US" sz="2200" dirty="0">
                <a:solidFill>
                  <a:srgbClr val="FC6F0D"/>
                </a:solidFill>
                <a:latin typeface="Calibri" panose="020F0502020204030204" pitchFamily="34" charset="0"/>
                <a:cs typeface="Calibri" panose="020F0502020204030204" pitchFamily="34" charset="0"/>
              </a:rPr>
              <a:t>job:'manager</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71916804"/>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aggregate()</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In aggregation the result of one stage is simply passed to another stage. All stages are independent.</a:t>
            </a:r>
            <a:endParaRPr lang="en-US" dirty="0"/>
          </a:p>
        </p:txBody>
      </p:sp>
    </p:spTree>
    <p:extLst>
      <p:ext uri="{BB962C8B-B14F-4D97-AF65-F5344CB8AC3E}">
        <p14:creationId xmlns:p14="http://schemas.microsoft.com/office/powerpoint/2010/main" val="33200102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db.collection.aggregate()</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8" name="Rectangle 7"/>
          <p:cNvSpPr/>
          <p:nvPr/>
        </p:nvSpPr>
        <p:spPr>
          <a:xfrm>
            <a:off x="154136" y="1611868"/>
            <a:ext cx="873652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db.collection.aggregate( [ { &lt;</a:t>
            </a:r>
            <a:r>
              <a:rPr lang="en-US" dirty="0" smtClean="0">
                <a:solidFill>
                  <a:srgbClr val="049DC8"/>
                </a:solidFill>
                <a:latin typeface="Consolas" panose="020B0609020204030204" pitchFamily="49" charset="0"/>
                <a:cs typeface="Calibri" panose="020F0502020204030204" pitchFamily="34" charset="0"/>
              </a:rPr>
              <a:t>stage1</a:t>
            </a:r>
            <a:r>
              <a:rPr lang="en-US" dirty="0">
                <a:solidFill>
                  <a:srgbClr val="049DC8"/>
                </a:solidFill>
                <a:latin typeface="Consolas" panose="020B0609020204030204" pitchFamily="49" charset="0"/>
                <a:cs typeface="Calibri" panose="020F0502020204030204" pitchFamily="34" charset="0"/>
              </a:rPr>
              <a:t>&gt; }, { &lt;</a:t>
            </a:r>
            <a:r>
              <a:rPr lang="en-US" dirty="0" smtClean="0">
                <a:solidFill>
                  <a:srgbClr val="049DC8"/>
                </a:solidFill>
                <a:latin typeface="Consolas" panose="020B0609020204030204" pitchFamily="49" charset="0"/>
                <a:cs typeface="Calibri" panose="020F0502020204030204" pitchFamily="34" charset="0"/>
              </a:rPr>
              <a:t>stage2</a:t>
            </a:r>
            <a:r>
              <a:rPr lang="en-US" dirty="0">
                <a:solidFill>
                  <a:srgbClr val="049DC8"/>
                </a:solidFill>
                <a:latin typeface="Consolas" panose="020B0609020204030204" pitchFamily="49" charset="0"/>
                <a:cs typeface="Calibri" panose="020F0502020204030204" pitchFamily="34" charset="0"/>
              </a:rPr>
              <a:t>&gt; }, { &lt;</a:t>
            </a:r>
            <a:r>
              <a:rPr lang="en-US" dirty="0" smtClean="0">
                <a:solidFill>
                  <a:srgbClr val="049DC8"/>
                </a:solidFill>
                <a:latin typeface="Consolas" panose="020B0609020204030204" pitchFamily="49" charset="0"/>
                <a:cs typeface="Calibri" panose="020F0502020204030204" pitchFamily="34" charset="0"/>
              </a:rPr>
              <a:t>stage3</a:t>
            </a:r>
            <a:r>
              <a:rPr lang="en-US" dirty="0">
                <a:solidFill>
                  <a:srgbClr val="049DC8"/>
                </a:solidFill>
                <a:latin typeface="Consolas" panose="020B0609020204030204" pitchFamily="49" charset="0"/>
                <a:cs typeface="Calibri" panose="020F0502020204030204" pitchFamily="34" charset="0"/>
              </a:rPr>
              <a:t>&gt; </a:t>
            </a:r>
            <a:r>
              <a:rPr lang="en-US" dirty="0" smtClean="0">
                <a:solidFill>
                  <a:srgbClr val="049DC8"/>
                </a:solidFill>
                <a:latin typeface="Consolas" panose="020B0609020204030204" pitchFamily="49" charset="0"/>
                <a:cs typeface="Calibri" panose="020F0502020204030204" pitchFamily="34" charset="0"/>
              </a:rPr>
              <a:t>} ... </a:t>
            </a:r>
            <a:r>
              <a:rPr lang="en-US" dirty="0">
                <a:solidFill>
                  <a:srgbClr val="049DC8"/>
                </a:solidFill>
                <a:latin typeface="Consolas" panose="020B0609020204030204" pitchFamily="49" charset="0"/>
                <a:cs typeface="Calibri" panose="020F0502020204030204" pitchFamily="34" charset="0"/>
              </a:rPr>
              <a:t>, { &lt;</a:t>
            </a:r>
            <a:r>
              <a:rPr lang="en-US" dirty="0" smtClean="0">
                <a:solidFill>
                  <a:srgbClr val="049DC8"/>
                </a:solidFill>
                <a:latin typeface="Consolas" panose="020B0609020204030204" pitchFamily="49" charset="0"/>
                <a:cs typeface="Calibri" panose="020F0502020204030204" pitchFamily="34" charset="0"/>
              </a:rPr>
              <a:t>stageN&gt; </a:t>
            </a:r>
            <a:r>
              <a:rPr lang="en-US" dirty="0">
                <a:solidFill>
                  <a:srgbClr val="049DC8"/>
                </a:solidFill>
                <a:latin typeface="Consolas" panose="020B0609020204030204" pitchFamily="49" charset="0"/>
                <a:cs typeface="Calibri" panose="020F0502020204030204" pitchFamily="34" charset="0"/>
              </a:rPr>
              <a:t>}</a:t>
            </a:r>
            <a:r>
              <a:rPr lang="en-US" dirty="0" smtClean="0">
                <a:solidFill>
                  <a:srgbClr val="049DC8"/>
                </a:solidFill>
                <a:latin typeface="Consolas" panose="020B0609020204030204" pitchFamily="49" charset="0"/>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 )</a:t>
            </a:r>
          </a:p>
        </p:txBody>
      </p:sp>
      <p:sp>
        <p:nvSpPr>
          <p:cNvPr id="5" name="Rectangle 4"/>
          <p:cNvSpPr/>
          <p:nvPr/>
        </p:nvSpPr>
        <p:spPr>
          <a:xfrm>
            <a:off x="124448" y="2523291"/>
            <a:ext cx="8766212"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db.person.aggregate</a:t>
            </a:r>
            <a:r>
              <a:rPr lang="en-US" sz="2200" dirty="0" smtClean="0">
                <a:solidFill>
                  <a:srgbClr val="FC6F0D"/>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430102903"/>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49188" y="1254825"/>
            <a:ext cx="8845624" cy="369332"/>
          </a:xfrm>
          <a:prstGeom prst="rect">
            <a:avLst/>
          </a:prstGeom>
        </p:spPr>
        <p:txBody>
          <a:bodyPr wrap="square">
            <a:spAutoFit/>
          </a:bodyPr>
          <a:lstStyle/>
          <a:p>
            <a:r>
              <a:rPr lang="en-US" dirty="0"/>
              <a:t>Each sage starts with stage operator</a:t>
            </a:r>
            <a:r>
              <a:rPr lang="en-US" dirty="0" smtClean="0"/>
              <a:t>.</a:t>
            </a:r>
            <a:endParaRPr lang="en-IN" dirty="0"/>
          </a:p>
        </p:txBody>
      </p:sp>
      <p:sp>
        <p:nvSpPr>
          <p:cNvPr id="8" name="Rectangle 7"/>
          <p:cNvSpPr/>
          <p:nvPr/>
        </p:nvSpPr>
        <p:spPr>
          <a:xfrm>
            <a:off x="149188" y="17642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 $&lt;stageOperator&gt; : { } }</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182835" y="5257800"/>
            <a:ext cx="8845624" cy="461665"/>
          </a:xfrm>
          <a:prstGeom prst="rect">
            <a:avLst/>
          </a:prstGeom>
        </p:spPr>
        <p:txBody>
          <a:bodyPr wrap="square">
            <a:spAutoFit/>
          </a:bodyPr>
          <a:lstStyle/>
          <a:p>
            <a:r>
              <a:rPr lang="en-US" dirty="0"/>
              <a:t>Each </a:t>
            </a:r>
            <a:r>
              <a:rPr lang="en-US" dirty="0" smtClean="0"/>
              <a:t>aggregation expression starts with </a:t>
            </a:r>
            <a:r>
              <a:rPr lang="en-US" sz="2400" dirty="0" smtClean="0">
                <a:solidFill>
                  <a:srgbClr val="B22251"/>
                </a:solidFill>
              </a:rPr>
              <a:t>$ </a:t>
            </a:r>
            <a:r>
              <a:rPr lang="en-US" dirty="0"/>
              <a:t>sign</a:t>
            </a:r>
            <a:r>
              <a:rPr lang="en-US" dirty="0" smtClean="0"/>
              <a:t>.</a:t>
            </a:r>
            <a:endParaRPr lang="en-IN" dirty="0"/>
          </a:p>
        </p:txBody>
      </p:sp>
      <p:sp>
        <p:nvSpPr>
          <p:cNvPr id="10" name="Rectangle 9"/>
          <p:cNvSpPr/>
          <p:nvPr/>
        </p:nvSpPr>
        <p:spPr>
          <a:xfrm>
            <a:off x="188773" y="5831775"/>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'$&lt;fieldName&gt;'</a:t>
            </a:r>
            <a:endParaRPr lang="en-US" dirty="0">
              <a:solidFill>
                <a:srgbClr val="049DC8"/>
              </a:solidFill>
              <a:latin typeface="Consolas" panose="020B0609020204030204" pitchFamily="49" charset="0"/>
              <a:cs typeface="Calibri" panose="020F0502020204030204" pitchFamily="34" charset="0"/>
            </a:endParaRPr>
          </a:p>
        </p:txBody>
      </p:sp>
      <p:sp>
        <p:nvSpPr>
          <p:cNvPr id="11" name="Rectangle 10"/>
          <p:cNvSpPr/>
          <p:nvPr/>
        </p:nvSpPr>
        <p:spPr>
          <a:xfrm>
            <a:off x="149188" y="2231648"/>
            <a:ext cx="876126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 $match : { job: 'manager' } </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$group </a:t>
            </a:r>
            <a:r>
              <a:rPr lang="en-US" sz="2200" dirty="0">
                <a:solidFill>
                  <a:srgbClr val="FC6F0D"/>
                </a:solidFill>
                <a:latin typeface="Calibri" panose="020F0502020204030204" pitchFamily="34" charset="0"/>
                <a:cs typeface="Calibri" panose="020F0502020204030204" pitchFamily="34" charset="0"/>
              </a:rPr>
              <a:t>: { </a:t>
            </a:r>
            <a:r>
              <a:rPr lang="en-US" sz="2200" dirty="0" smtClean="0">
                <a:solidFill>
                  <a:srgbClr val="FC6F0D"/>
                </a:solidFill>
                <a:latin typeface="Calibri" panose="020F0502020204030204" pitchFamily="34" charset="0"/>
                <a:cs typeface="Calibri" panose="020F0502020204030204" pitchFamily="34" charset="0"/>
              </a:rPr>
              <a:t>_id : '$job' </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58626520"/>
              </p:ext>
            </p:extLst>
          </p:nvPr>
        </p:nvGraphicFramePr>
        <p:xfrm>
          <a:off x="166010" y="3286825"/>
          <a:ext cx="8784026" cy="1879600"/>
        </p:xfrm>
        <a:graphic>
          <a:graphicData uri="http://schemas.openxmlformats.org/drawingml/2006/table">
            <a:tbl>
              <a:tblPr firstRow="1" bandRow="1">
                <a:tableStyleId>{5940675A-B579-460E-94D1-54222C63F5DA}</a:tableStyleId>
              </a:tblPr>
              <a:tblGrid>
                <a:gridCol w="4392013"/>
                <a:gridCol w="4392013"/>
              </a:tblGrid>
              <a:tr h="370840">
                <a:tc gridSpan="2">
                  <a:txBody>
                    <a:bodyPr/>
                    <a:lstStyle/>
                    <a:p>
                      <a:r>
                        <a:rPr kumimoji="0" lang="en-US" sz="2000" b="1" kern="1200" dirty="0" smtClean="0">
                          <a:solidFill>
                            <a:srgbClr val="DFE100"/>
                          </a:solidFill>
                          <a:latin typeface="+mn-lt"/>
                          <a:ea typeface="+mn-ea"/>
                          <a:cs typeface="+mn-cs"/>
                        </a:rPr>
                        <a:t>Stage Operators</a:t>
                      </a:r>
                      <a:endParaRPr kumimoji="0" lang="en-US" sz="2000" b="1" kern="1200" dirty="0">
                        <a:solidFill>
                          <a:srgbClr val="DFE100"/>
                        </a:solidFill>
                        <a:latin typeface="+mn-lt"/>
                        <a:ea typeface="+mn-ea"/>
                        <a:cs typeface="+mn-cs"/>
                      </a:endParaRPr>
                    </a:p>
                  </a:txBody>
                  <a:tcPr/>
                </a:tc>
                <a:tc hMerge="1">
                  <a:txBody>
                    <a:bodyPr/>
                    <a:lstStyle/>
                    <a:p>
                      <a:endParaRPr lang="en-US" dirty="0"/>
                    </a:p>
                  </a:txBody>
                  <a:tcPr/>
                </a:tc>
              </a:tr>
              <a:tr h="370840">
                <a:tc>
                  <a:txBody>
                    <a:bodyPr/>
                    <a:lstStyle/>
                    <a:p>
                      <a:r>
                        <a:rPr kumimoji="0" lang="en-US" kern="1200" dirty="0" smtClean="0">
                          <a:solidFill>
                            <a:srgbClr val="036883"/>
                          </a:solidFill>
                          <a:latin typeface="+mn-lt"/>
                          <a:ea typeface="+mn-ea"/>
                          <a:cs typeface="+mn-cs"/>
                        </a:rPr>
                        <a:t>  $group</a:t>
                      </a:r>
                      <a:endParaRPr kumimoji="0" lang="en-US" kern="1200" dirty="0">
                        <a:solidFill>
                          <a:srgbClr val="036883"/>
                        </a:solidFill>
                        <a:latin typeface="+mn-lt"/>
                        <a:ea typeface="+mn-ea"/>
                        <a:cs typeface="+mn-cs"/>
                      </a:endParaRPr>
                    </a:p>
                  </a:txBody>
                  <a:tcPr/>
                </a:tc>
                <a:tc>
                  <a:txBody>
                    <a:bodyPr/>
                    <a:lstStyle/>
                    <a:p>
                      <a:r>
                        <a:rPr kumimoji="0" lang="en-US" kern="1200" dirty="0" smtClean="0">
                          <a:solidFill>
                            <a:srgbClr val="036883"/>
                          </a:solidFill>
                          <a:latin typeface="+mn-lt"/>
                          <a:ea typeface="+mn-ea"/>
                          <a:cs typeface="+mn-cs"/>
                        </a:rPr>
                        <a:t>  $limit</a:t>
                      </a:r>
                      <a:endParaRPr kumimoji="0" lang="en-US" kern="1200" dirty="0">
                        <a:solidFill>
                          <a:srgbClr val="036883"/>
                        </a:solidFill>
                        <a:latin typeface="+mn-lt"/>
                        <a:ea typeface="+mn-ea"/>
                        <a:cs typeface="+mn-cs"/>
                      </a:endParaRPr>
                    </a:p>
                  </a:txBody>
                  <a:tcPr/>
                </a:tc>
              </a:tr>
              <a:tr h="370840">
                <a:tc>
                  <a:txBody>
                    <a:bodyPr/>
                    <a:lstStyle/>
                    <a:p>
                      <a:r>
                        <a:rPr kumimoji="0" lang="en-US" kern="1200" dirty="0" smtClean="0">
                          <a:solidFill>
                            <a:srgbClr val="036883"/>
                          </a:solidFill>
                          <a:latin typeface="+mn-lt"/>
                          <a:ea typeface="+mn-ea"/>
                          <a:cs typeface="+mn-cs"/>
                        </a:rPr>
                        <a:t>  $match</a:t>
                      </a:r>
                      <a:endParaRPr kumimoji="0" lang="en-US" kern="1200" dirty="0">
                        <a:solidFill>
                          <a:srgbClr val="036883"/>
                        </a:solidFill>
                        <a:latin typeface="+mn-lt"/>
                        <a:ea typeface="+mn-ea"/>
                        <a:cs typeface="+mn-cs"/>
                      </a:endParaRPr>
                    </a:p>
                  </a:txBody>
                  <a:tcPr/>
                </a:tc>
                <a:tc>
                  <a:txBody>
                    <a:bodyPr/>
                    <a:lstStyle/>
                    <a:p>
                      <a:r>
                        <a:rPr kumimoji="0" lang="en-US" kern="1200" dirty="0" smtClean="0">
                          <a:solidFill>
                            <a:srgbClr val="036883"/>
                          </a:solidFill>
                          <a:latin typeface="+mn-lt"/>
                          <a:ea typeface="+mn-ea"/>
                          <a:cs typeface="+mn-cs"/>
                        </a:rPr>
                        <a:t>  $sort</a:t>
                      </a:r>
                      <a:endParaRPr kumimoji="0" lang="en-US" kern="1200" dirty="0">
                        <a:solidFill>
                          <a:srgbClr val="036883"/>
                        </a:solidFill>
                        <a:latin typeface="+mn-lt"/>
                        <a:ea typeface="+mn-ea"/>
                        <a:cs typeface="+mn-cs"/>
                      </a:endParaRPr>
                    </a:p>
                  </a:txBody>
                  <a:tcPr/>
                </a:tc>
              </a:tr>
              <a:tr h="370840">
                <a:tc>
                  <a:txBody>
                    <a:bodyPr/>
                    <a:lstStyle/>
                    <a:p>
                      <a:r>
                        <a:rPr kumimoji="0" lang="en-US" kern="1200" dirty="0" smtClean="0">
                          <a:solidFill>
                            <a:srgbClr val="036883"/>
                          </a:solidFill>
                          <a:latin typeface="+mn-lt"/>
                          <a:ea typeface="+mn-ea"/>
                          <a:cs typeface="+mn-cs"/>
                        </a:rPr>
                        <a:t>  $project</a:t>
                      </a:r>
                      <a:endParaRPr kumimoji="0" lang="en-US" kern="1200" dirty="0">
                        <a:solidFill>
                          <a:srgbClr val="036883"/>
                        </a:solidFill>
                        <a:latin typeface="+mn-lt"/>
                        <a:ea typeface="+mn-ea"/>
                        <a:cs typeface="+mn-cs"/>
                      </a:endParaRPr>
                    </a:p>
                  </a:txBody>
                  <a:tcPr/>
                </a:tc>
                <a:tc>
                  <a:txBody>
                    <a:bodyPr/>
                    <a:lstStyle/>
                    <a:p>
                      <a:r>
                        <a:rPr kumimoji="0" lang="en-US" kern="1200" dirty="0" smtClean="0">
                          <a:solidFill>
                            <a:srgbClr val="036883"/>
                          </a:solidFill>
                          <a:latin typeface="+mn-lt"/>
                          <a:ea typeface="+mn-ea"/>
                          <a:cs typeface="+mn-cs"/>
                        </a:rPr>
                        <a:t>  $count</a:t>
                      </a:r>
                      <a:endParaRPr kumimoji="0" lang="en-US" kern="1200" dirty="0">
                        <a:solidFill>
                          <a:srgbClr val="036883"/>
                        </a:solidFill>
                        <a:latin typeface="+mn-lt"/>
                        <a:ea typeface="+mn-ea"/>
                        <a:cs typeface="+mn-cs"/>
                      </a:endParaRPr>
                    </a:p>
                  </a:txBody>
                  <a:tcPr/>
                </a:tc>
              </a:tr>
              <a:tr h="370840">
                <a:tc>
                  <a:txBody>
                    <a:bodyPr/>
                    <a:lstStyle/>
                    <a:p>
                      <a:r>
                        <a:rPr kumimoji="0" lang="en-US" kern="1200" dirty="0" smtClean="0">
                          <a:solidFill>
                            <a:srgbClr val="036883"/>
                          </a:solidFill>
                          <a:latin typeface="+mn-lt"/>
                          <a:ea typeface="+mn-ea"/>
                          <a:cs typeface="+mn-cs"/>
                        </a:rPr>
                        <a:t>  $skip</a:t>
                      </a:r>
                      <a:endParaRPr kumimoji="0" lang="en-US" kern="1200" dirty="0">
                        <a:solidFill>
                          <a:srgbClr val="036883"/>
                        </a:solidFill>
                        <a:latin typeface="+mn-lt"/>
                        <a:ea typeface="+mn-ea"/>
                        <a:cs typeface="+mn-cs"/>
                      </a:endParaRPr>
                    </a:p>
                  </a:txBody>
                  <a:tcPr/>
                </a:tc>
                <a:tc>
                  <a:txBody>
                    <a:bodyPr/>
                    <a:lstStyle/>
                    <a:p>
                      <a:r>
                        <a:rPr kumimoji="0" lang="en-US" kern="1200" dirty="0" smtClean="0">
                          <a:solidFill>
                            <a:srgbClr val="036883"/>
                          </a:solidFill>
                          <a:latin typeface="+mn-lt"/>
                          <a:ea typeface="+mn-ea"/>
                          <a:cs typeface="+mn-cs"/>
                        </a:rPr>
                        <a:t>  </a:t>
                      </a:r>
                      <a:endParaRPr kumimoji="0" lang="en-US" kern="1200" dirty="0">
                        <a:solidFill>
                          <a:srgbClr val="036883"/>
                        </a:solidFill>
                        <a:latin typeface="+mn-lt"/>
                        <a:ea typeface="+mn-ea"/>
                        <a:cs typeface="+mn-cs"/>
                      </a:endParaRPr>
                    </a:p>
                  </a:txBody>
                  <a:tcPr/>
                </a:tc>
              </a:tr>
            </a:tbl>
          </a:graphicData>
        </a:graphic>
      </p:graphicFrame>
    </p:spTree>
    <p:extLst>
      <p:ext uri="{BB962C8B-B14F-4D97-AF65-F5344CB8AC3E}">
        <p14:creationId xmlns:p14="http://schemas.microsoft.com/office/powerpoint/2010/main" val="3587670722"/>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$group</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631105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49188" y="762000"/>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49188" y="1524000"/>
            <a:ext cx="876126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$group: { _id: &lt;expression&gt;, &lt;field1&gt;: { &lt;accumulator1&gt; : &lt;expression1&gt; }, ... } }</a:t>
            </a:r>
          </a:p>
        </p:txBody>
      </p:sp>
      <p:sp>
        <p:nvSpPr>
          <p:cNvPr id="5" name="Rectangle 4"/>
          <p:cNvSpPr/>
          <p:nvPr/>
        </p:nvSpPr>
        <p:spPr>
          <a:xfrm>
            <a:off x="149188" y="4495800"/>
            <a:ext cx="8761264" cy="135421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null</a:t>
            </a:r>
            <a:r>
              <a:rPr lang="en-US" sz="2200" dirty="0">
                <a:solidFill>
                  <a:srgbClr val="FC6F0D"/>
                </a:solidFill>
                <a:latin typeface="Calibri" panose="020F0502020204030204" pitchFamily="34" charset="0"/>
                <a:cs typeface="Calibri" panose="020F0502020204030204" pitchFamily="34" charset="0"/>
              </a:rPr>
              <a:t>, count: {$sum</a:t>
            </a:r>
            <a:r>
              <a:rPr lang="en-US" sz="2200" dirty="0" smtClean="0">
                <a:solidFill>
                  <a:srgbClr val="FC6F0D"/>
                </a:solidFill>
                <a:latin typeface="Calibri" panose="020F0502020204030204" pitchFamily="34" charset="0"/>
                <a:cs typeface="Calibri" panose="020F0502020204030204" pitchFamily="34" charset="0"/>
              </a:rPr>
              <a:t>: 1}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{$group: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null, </a:t>
            </a:r>
            <a:r>
              <a:rPr lang="en-US" sz="2200" dirty="0">
                <a:solidFill>
                  <a:srgbClr val="FC6F0D"/>
                </a:solidFill>
                <a:latin typeface="Calibri" panose="020F0502020204030204" pitchFamily="34" charset="0"/>
                <a:cs typeface="Calibri" panose="020F0502020204030204" pitchFamily="34" charset="0"/>
              </a:rPr>
              <a:t>total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sum: "$</a:t>
            </a:r>
            <a:r>
              <a:rPr lang="en-US" sz="2200" dirty="0" smtClean="0">
                <a:solidFill>
                  <a:srgbClr val="FC6F0D"/>
                </a:solidFill>
                <a:latin typeface="Calibri" panose="020F0502020204030204" pitchFamily="34" charset="0"/>
                <a:cs typeface="Calibri" panose="020F0502020204030204" pitchFamily="34" charset="0"/>
              </a:rPr>
              <a:t>sal"} }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job", count: {$</a:t>
            </a:r>
            <a:r>
              <a:rPr lang="en-US" sz="2200" dirty="0" smtClean="0">
                <a:solidFill>
                  <a:srgbClr val="FC6F0D"/>
                </a:solidFill>
                <a:latin typeface="Calibri" panose="020F0502020204030204" pitchFamily="34" charset="0"/>
                <a:cs typeface="Calibri" panose="020F0502020204030204" pitchFamily="34" charset="0"/>
              </a:rPr>
              <a:t>sum: 1} } } ])</a:t>
            </a:r>
            <a:endParaRPr lang="en-US" sz="2200" dirty="0">
              <a:solidFill>
                <a:srgbClr val="FC6F0D"/>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620998442"/>
              </p:ext>
            </p:extLst>
          </p:nvPr>
        </p:nvGraphicFramePr>
        <p:xfrm>
          <a:off x="149188" y="2438400"/>
          <a:ext cx="8845624" cy="1859280"/>
        </p:xfrm>
        <a:graphic>
          <a:graphicData uri="http://schemas.openxmlformats.org/drawingml/2006/table">
            <a:tbl>
              <a:tblPr firstRow="1" bandRow="1">
                <a:tableStyleId>{5940675A-B579-460E-94D1-54222C63F5DA}</a:tableStyleId>
              </a:tblPr>
              <a:tblGrid>
                <a:gridCol w="1908212"/>
                <a:gridCol w="6937412"/>
              </a:tblGrid>
              <a:tr h="127000">
                <a:tc gridSpan="2">
                  <a:txBody>
                    <a:bodyPr/>
                    <a:lstStyle/>
                    <a:p>
                      <a:r>
                        <a:rPr lang="en-US" sz="2000" b="1" dirty="0" smtClean="0">
                          <a:solidFill>
                            <a:srgbClr val="DFE100"/>
                          </a:solidFill>
                        </a:rPr>
                        <a:t>Accumulator Operator</a:t>
                      </a:r>
                      <a:endParaRPr lang="en-US" sz="2000" b="1" dirty="0">
                        <a:solidFill>
                          <a:srgbClr val="DFE100"/>
                        </a:solidFill>
                      </a:endParaRPr>
                    </a:p>
                  </a:txBody>
                  <a:tcPr anchor="ctr"/>
                </a:tc>
                <a:tc hMerge="1">
                  <a:txBody>
                    <a:bodyPr/>
                    <a:lstStyle/>
                    <a:p>
                      <a:endParaRPr lang="en-US" dirty="0"/>
                    </a:p>
                  </a:txBody>
                  <a:tcPr/>
                </a:tc>
              </a:tr>
              <a:tr h="127000">
                <a:tc>
                  <a:txBody>
                    <a:bodyPr/>
                    <a:lstStyle/>
                    <a:p>
                      <a:r>
                        <a:rPr lang="en-US" dirty="0" smtClean="0">
                          <a:solidFill>
                            <a:srgbClr val="036883"/>
                          </a:solidFill>
                        </a:rPr>
                        <a:t>  $avg</a:t>
                      </a:r>
                      <a:endParaRPr lang="en-US" dirty="0">
                        <a:solidFill>
                          <a:srgbClr val="036883"/>
                        </a:solidFill>
                      </a:endParaRPr>
                    </a:p>
                  </a:txBody>
                  <a:tcPr anchor="ctr"/>
                </a:tc>
                <a:tc>
                  <a:txBody>
                    <a:bodyPr/>
                    <a:lstStyle/>
                    <a:p>
                      <a:r>
                        <a:rPr lang="en-US" sz="1800" kern="1200" dirty="0" smtClean="0">
                          <a:solidFill>
                            <a:srgbClr val="049DC8"/>
                          </a:solidFill>
                          <a:latin typeface="Consolas" panose="020B0609020204030204" pitchFamily="49" charset="0"/>
                          <a:ea typeface="+mn-ea"/>
                          <a:cs typeface="Calibri" panose="020F0502020204030204" pitchFamily="34" charset="0"/>
                        </a:rPr>
                        <a:t>{ $avg: &lt;expression&gt; }</a:t>
                      </a:r>
                      <a:endParaRPr lang="en-US" sz="1800" kern="1200" dirty="0">
                        <a:solidFill>
                          <a:srgbClr val="049DC8"/>
                        </a:solidFill>
                        <a:latin typeface="Consolas" panose="020B0609020204030204" pitchFamily="49" charset="0"/>
                        <a:ea typeface="+mn-ea"/>
                        <a:cs typeface="Calibri" panose="020F0502020204030204" pitchFamily="34" charset="0"/>
                      </a:endParaRPr>
                    </a:p>
                  </a:txBody>
                  <a:tcPr/>
                </a:tc>
              </a:tr>
              <a:tr h="127000">
                <a:tc>
                  <a:txBody>
                    <a:bodyPr/>
                    <a:lstStyle/>
                    <a:p>
                      <a:r>
                        <a:rPr lang="en-US" dirty="0" smtClean="0">
                          <a:solidFill>
                            <a:srgbClr val="036883"/>
                          </a:solidFill>
                        </a:rPr>
                        <a:t>  $sum</a:t>
                      </a:r>
                      <a:endParaRPr lang="en-US" dirty="0">
                        <a:solidFill>
                          <a:srgbClr val="036883"/>
                        </a:solidFill>
                      </a:endParaRPr>
                    </a:p>
                  </a:txBody>
                  <a:tcPr anchor="ctr"/>
                </a:tc>
                <a:tc>
                  <a:txBody>
                    <a:bodyPr/>
                    <a:lstStyle/>
                    <a:p>
                      <a:r>
                        <a:rPr lang="en-US" sz="1800" kern="1200" dirty="0" smtClean="0">
                          <a:solidFill>
                            <a:srgbClr val="049DC8"/>
                          </a:solidFill>
                          <a:latin typeface="Consolas" panose="020B0609020204030204" pitchFamily="49" charset="0"/>
                          <a:ea typeface="+mn-ea"/>
                          <a:cs typeface="Calibri" panose="020F0502020204030204" pitchFamily="34" charset="0"/>
                        </a:rPr>
                        <a:t>{ $sum: &lt;expression&gt; }</a:t>
                      </a:r>
                      <a:endParaRPr lang="en-US" sz="1800" kern="1200" dirty="0">
                        <a:solidFill>
                          <a:srgbClr val="049DC8"/>
                        </a:solidFill>
                        <a:latin typeface="Consolas" panose="020B0609020204030204" pitchFamily="49" charset="0"/>
                        <a:ea typeface="+mn-ea"/>
                        <a:cs typeface="Calibri" panose="020F0502020204030204" pitchFamily="34" charset="0"/>
                      </a:endParaRPr>
                    </a:p>
                  </a:txBody>
                  <a:tcPr/>
                </a:tc>
              </a:tr>
              <a:tr h="127000">
                <a:tc>
                  <a:txBody>
                    <a:bodyPr/>
                    <a:lstStyle/>
                    <a:p>
                      <a:r>
                        <a:rPr lang="en-US" dirty="0" smtClean="0">
                          <a:solidFill>
                            <a:srgbClr val="036883"/>
                          </a:solidFill>
                        </a:rPr>
                        <a:t>  $min</a:t>
                      </a:r>
                      <a:endParaRPr lang="en-US" dirty="0">
                        <a:solidFill>
                          <a:srgbClr val="036883"/>
                        </a:solidFill>
                      </a:endParaRPr>
                    </a:p>
                  </a:txBody>
                  <a:tcPr anchor="ctr"/>
                </a:tc>
                <a:tc>
                  <a:txBody>
                    <a:bodyPr/>
                    <a:lstStyle/>
                    <a:p>
                      <a:r>
                        <a:rPr lang="en-US" sz="1800" kern="1200" dirty="0" smtClean="0">
                          <a:solidFill>
                            <a:srgbClr val="049DC8"/>
                          </a:solidFill>
                          <a:latin typeface="Consolas" panose="020B0609020204030204" pitchFamily="49" charset="0"/>
                          <a:ea typeface="+mn-ea"/>
                          <a:cs typeface="Calibri" panose="020F0502020204030204" pitchFamily="34" charset="0"/>
                        </a:rPr>
                        <a:t>{ $min: &lt;expression&gt; }</a:t>
                      </a:r>
                      <a:endParaRPr lang="en-US" sz="1800" kern="1200" dirty="0">
                        <a:solidFill>
                          <a:srgbClr val="049DC8"/>
                        </a:solidFill>
                        <a:latin typeface="Consolas" panose="020B0609020204030204" pitchFamily="49" charset="0"/>
                        <a:ea typeface="+mn-ea"/>
                        <a:cs typeface="Calibri" panose="020F0502020204030204" pitchFamily="34" charset="0"/>
                      </a:endParaRPr>
                    </a:p>
                  </a:txBody>
                  <a:tcPr/>
                </a:tc>
              </a:tr>
              <a:tr h="127000">
                <a:tc>
                  <a:txBody>
                    <a:bodyPr/>
                    <a:lstStyle/>
                    <a:p>
                      <a:r>
                        <a:rPr lang="en-US" dirty="0" smtClean="0">
                          <a:solidFill>
                            <a:srgbClr val="036883"/>
                          </a:solidFill>
                        </a:rPr>
                        <a:t>  $max</a:t>
                      </a:r>
                      <a:endParaRPr lang="en-US" dirty="0">
                        <a:solidFill>
                          <a:srgbClr val="036883"/>
                        </a:solidFill>
                      </a:endParaRPr>
                    </a:p>
                  </a:txBody>
                  <a:tcPr anchor="ctr"/>
                </a:tc>
                <a:tc>
                  <a:txBody>
                    <a:bodyPr/>
                    <a:lstStyle/>
                    <a:p>
                      <a:r>
                        <a:rPr lang="en-US" sz="1800" kern="1200" dirty="0" smtClean="0">
                          <a:solidFill>
                            <a:srgbClr val="049DC8"/>
                          </a:solidFill>
                          <a:latin typeface="Consolas" panose="020B0609020204030204" pitchFamily="49" charset="0"/>
                          <a:ea typeface="+mn-ea"/>
                          <a:cs typeface="Calibri" panose="020F0502020204030204" pitchFamily="34" charset="0"/>
                        </a:rPr>
                        <a:t>{ $max: &lt;expression&gt; }</a:t>
                      </a:r>
                      <a:endParaRPr lang="en-US" sz="1800" kern="1200" dirty="0">
                        <a:solidFill>
                          <a:srgbClr val="049DC8"/>
                        </a:solidFill>
                        <a:latin typeface="Consolas" panose="020B0609020204030204" pitchFamily="49" charset="0"/>
                        <a:ea typeface="+mn-ea"/>
                        <a:cs typeface="Calibri" panose="020F0502020204030204" pitchFamily="34" charset="0"/>
                      </a:endParaRPr>
                    </a:p>
                  </a:txBody>
                  <a:tcPr/>
                </a:tc>
              </a:tr>
            </a:tbl>
          </a:graphicData>
        </a:graphic>
      </p:graphicFrame>
    </p:spTree>
    <p:extLst>
      <p:ext uri="{BB962C8B-B14F-4D97-AF65-F5344CB8AC3E}">
        <p14:creationId xmlns:p14="http://schemas.microsoft.com/office/powerpoint/2010/main" val="250252946"/>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$match</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3642235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49188" y="762000"/>
            <a:ext cx="8845624"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$match: { &lt;query&gt; } }</a:t>
            </a:r>
          </a:p>
        </p:txBody>
      </p:sp>
      <p:sp>
        <p:nvSpPr>
          <p:cNvPr id="5" name="Rectangle 4"/>
          <p:cNvSpPr/>
          <p:nvPr/>
        </p:nvSpPr>
        <p:spPr>
          <a:xfrm>
            <a:off x="149188" y="2133600"/>
            <a:ext cx="8761264" cy="169277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 job:'manager</a:t>
            </a:r>
            <a:r>
              <a:rPr lang="en-US" sz="2200" dirty="0" smtClean="0">
                <a:solidFill>
                  <a:srgbClr val="FC6F0D"/>
                </a:solidFill>
                <a:latin typeface="Calibri" panose="020F0502020204030204" pitchFamily="34" charset="0"/>
                <a:cs typeface="Calibri" panose="020F0502020204030204" pitchFamily="34" charset="0"/>
              </a:rPr>
              <a:t>'}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{comm: </a:t>
            </a:r>
            <a:r>
              <a:rPr lang="en-US" sz="2200" dirty="0" smtClean="0">
                <a:solidFill>
                  <a:srgbClr val="FC6F0D"/>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eq</a:t>
            </a:r>
            <a:r>
              <a:rPr lang="en-US" sz="2200" dirty="0" smtClean="0">
                <a:solidFill>
                  <a:srgbClr val="FC6F0D"/>
                </a:solidFill>
                <a:latin typeface="Calibri" panose="020F0502020204030204" pitchFamily="34" charset="0"/>
                <a:cs typeface="Calibri" panose="020F0502020204030204" pitchFamily="34" charset="0"/>
              </a:rPr>
              <a:t>: null} </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match</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gt</a:t>
            </a:r>
            <a:r>
              <a:rPr lang="en-US" sz="2200" dirty="0" smtClean="0">
                <a:solidFill>
                  <a:srgbClr val="FC6F0D"/>
                </a:solidFill>
                <a:latin typeface="Calibri" panose="020F0502020204030204" pitchFamily="34" charset="0"/>
                <a:cs typeface="Calibri" panose="020F0502020204030204" pitchFamily="34" charset="0"/>
              </a:rPr>
              <a:t>: 4000} }},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job', count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sum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a:t>
            </a:r>
            <a:r>
              <a:rPr lang="en-US" sz="2200" dirty="0" smtClean="0">
                <a:solidFill>
                  <a:srgbClr val="FC6F0D"/>
                </a:solidFill>
                <a:latin typeface="Calibri" panose="020F0502020204030204" pitchFamily="34" charset="0"/>
                <a:cs typeface="Calibri" panose="020F0502020204030204" pitchFamily="34" charset="0"/>
              </a:rPr>
              <a:t>}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83028887"/>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$project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6974380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49188" y="762000"/>
            <a:ext cx="8845624" cy="923330"/>
          </a:xfrm>
          <a:prstGeom prst="rect">
            <a:avLst/>
          </a:prstGeom>
        </p:spPr>
        <p:txBody>
          <a:bodyPr wrap="square">
            <a:spAutoFit/>
          </a:bodyPr>
          <a:lstStyle/>
          <a:p>
            <a:r>
              <a:rPr lang="en-US" dirty="0"/>
              <a:t>MongoDB documents are composed of </a:t>
            </a:r>
            <a:r>
              <a:rPr lang="en-US" b="1" i="1" dirty="0">
                <a:solidFill>
                  <a:srgbClr val="036883"/>
                </a:solidFill>
              </a:rPr>
              <a:t>field-and-value</a:t>
            </a:r>
            <a:r>
              <a:rPr lang="en-US" dirty="0"/>
              <a:t> pairs. The value of a field can be any of the BSON data types, including other documents, arrays, and arrays of documents.</a:t>
            </a:r>
            <a:endParaRPr lang="en-IN" dirty="0"/>
          </a:p>
        </p:txBody>
      </p:sp>
      <p:sp>
        <p:nvSpPr>
          <p:cNvPr id="2" name="Rectangle 1"/>
          <p:cNvSpPr/>
          <p:nvPr/>
        </p:nvSpPr>
        <p:spPr>
          <a:xfrm>
            <a:off x="149188" y="1875420"/>
            <a:ext cx="8845624" cy="646331"/>
          </a:xfrm>
          <a:prstGeom prst="rect">
            <a:avLst/>
          </a:prstGeom>
        </p:spPr>
        <p:txBody>
          <a:bodyPr wrap="square">
            <a:spAutoFit/>
          </a:bodyPr>
          <a:lstStyle/>
          <a:p>
            <a:r>
              <a:rPr lang="en-US" dirty="0"/>
              <a:t>The </a:t>
            </a:r>
            <a:r>
              <a:rPr lang="en-US" b="1" i="1" dirty="0">
                <a:solidFill>
                  <a:srgbClr val="036883"/>
                </a:solidFill>
              </a:rPr>
              <a:t>field name</a:t>
            </a:r>
            <a:r>
              <a:rPr lang="en-US" dirty="0"/>
              <a:t> </a:t>
            </a:r>
            <a:r>
              <a:rPr lang="en-US" b="1" i="1" dirty="0">
                <a:solidFill>
                  <a:srgbClr val="C00000"/>
                </a:solidFill>
              </a:rPr>
              <a:t>_</a:t>
            </a:r>
            <a:r>
              <a:rPr lang="en-US" b="1" dirty="0">
                <a:solidFill>
                  <a:srgbClr val="C00000"/>
                </a:solidFill>
              </a:rPr>
              <a:t>id</a:t>
            </a:r>
            <a:r>
              <a:rPr lang="en-US" b="1" i="1" dirty="0">
                <a:solidFill>
                  <a:srgbClr val="C00000"/>
                </a:solidFill>
              </a:rPr>
              <a:t> </a:t>
            </a:r>
            <a:r>
              <a:rPr lang="en-US" dirty="0"/>
              <a:t>is reserved for use as a primary key; its value must be unique in the collection, is immutable, and may be of any type other than an array.</a:t>
            </a:r>
          </a:p>
        </p:txBody>
      </p:sp>
      <p:sp>
        <p:nvSpPr>
          <p:cNvPr id="3" name="Rectangle 2"/>
          <p:cNvSpPr/>
          <p:nvPr/>
        </p:nvSpPr>
        <p:spPr>
          <a:xfrm>
            <a:off x="184814" y="2971800"/>
            <a:ext cx="2464136" cy="2031325"/>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   field1: value1,</a:t>
            </a:r>
          </a:p>
          <a:p>
            <a:r>
              <a:rPr lang="en-US" dirty="0">
                <a:solidFill>
                  <a:srgbClr val="049DC8"/>
                </a:solidFill>
                <a:latin typeface="Consolas" panose="020B0609020204030204" pitchFamily="49" charset="0"/>
                <a:cs typeface="Calibri" panose="020F0502020204030204" pitchFamily="34" charset="0"/>
              </a:rPr>
              <a:t>   field2: value2,</a:t>
            </a:r>
          </a:p>
          <a:p>
            <a:r>
              <a:rPr lang="en-US" dirty="0">
                <a:solidFill>
                  <a:srgbClr val="049DC8"/>
                </a:solidFill>
                <a:latin typeface="Consolas" panose="020B0609020204030204" pitchFamily="49" charset="0"/>
                <a:cs typeface="Calibri" panose="020F0502020204030204" pitchFamily="34" charset="0"/>
              </a:rPr>
              <a:t>   field3: value3,</a:t>
            </a:r>
          </a:p>
          <a:p>
            <a:r>
              <a:rPr lang="en-US" dirty="0">
                <a:solidFill>
                  <a:srgbClr val="049DC8"/>
                </a:solidFill>
                <a:latin typeface="Consolas" panose="020B0609020204030204" pitchFamily="49" charset="0"/>
                <a:cs typeface="Calibri" panose="020F0502020204030204" pitchFamily="34" charset="0"/>
              </a:rPr>
              <a:t>   ...</a:t>
            </a:r>
          </a:p>
          <a:p>
            <a:r>
              <a:rPr lang="en-US" dirty="0">
                <a:solidFill>
                  <a:srgbClr val="049DC8"/>
                </a:solidFill>
                <a:latin typeface="Consolas" panose="020B0609020204030204" pitchFamily="49" charset="0"/>
                <a:cs typeface="Calibri" panose="020F0502020204030204" pitchFamily="34" charset="0"/>
              </a:rPr>
              <a:t>   fieldN: valueN</a:t>
            </a:r>
          </a:p>
          <a:p>
            <a:r>
              <a:rPr lang="en-US" dirty="0">
                <a:solidFill>
                  <a:srgbClr val="049DC8"/>
                </a:solidFill>
                <a:latin typeface="Consolas" panose="020B0609020204030204" pitchFamily="49" charset="0"/>
                <a:cs typeface="Calibri" panose="020F0502020204030204" pitchFamily="34" charset="0"/>
              </a:rPr>
              <a:t>}</a:t>
            </a:r>
          </a:p>
        </p:txBody>
      </p:sp>
    </p:spTree>
    <p:extLst>
      <p:ext uri="{BB962C8B-B14F-4D97-AF65-F5344CB8AC3E}">
        <p14:creationId xmlns:p14="http://schemas.microsoft.com/office/powerpoint/2010/main" val="3438116730"/>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49188" y="762000"/>
            <a:ext cx="8845624" cy="923330"/>
          </a:xfrm>
          <a:prstGeom prst="rect">
            <a:avLst/>
          </a:prstGeom>
        </p:spPr>
        <p:txBody>
          <a:bodyPr wrap="square">
            <a:spAutoFit/>
          </a:bodyPr>
          <a:lstStyle/>
          <a:p>
            <a:r>
              <a:rPr lang="en-US" dirty="0"/>
              <a:t>Passes along the documents with the requested fields to the next stage in the pipeline. The specified fields can be existing fields from the input documents or newly computed fields.</a:t>
            </a:r>
            <a:endParaRPr lang="en-IN" dirty="0"/>
          </a:p>
        </p:txBody>
      </p:sp>
      <p:sp>
        <p:nvSpPr>
          <p:cNvPr id="4" name="Rectangle 3"/>
          <p:cNvSpPr/>
          <p:nvPr/>
        </p:nvSpPr>
        <p:spPr>
          <a:xfrm>
            <a:off x="149188" y="1812429"/>
            <a:ext cx="8761264" cy="369332"/>
          </a:xfrm>
          <a:prstGeom prst="rect">
            <a:avLst/>
          </a:prstGeom>
        </p:spPr>
        <p:txBody>
          <a:bodyPr wrap="square">
            <a:spAutoFit/>
          </a:bodyPr>
          <a:lstStyle/>
          <a:p>
            <a:r>
              <a:rPr lang="en-US">
                <a:solidFill>
                  <a:srgbClr val="049DC8"/>
                </a:solidFill>
                <a:latin typeface="Consolas" panose="020B0609020204030204" pitchFamily="49" charset="0"/>
                <a:cs typeface="Calibri" panose="020F0502020204030204" pitchFamily="34" charset="0"/>
              </a:rPr>
              <a:t>{ $project: { &lt;specification(s)&gt; } }</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8" y="2422029"/>
            <a:ext cx="8761264" cy="76944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 { ename:true </a:t>
            </a:r>
            <a:r>
              <a:rPr lang="en-US" sz="2200" dirty="0" smtClean="0">
                <a:solidFill>
                  <a:srgbClr val="FC6F0D"/>
                </a:solidFill>
                <a:latin typeface="Calibri" panose="020F0502020204030204" pitchFamily="34" charset="0"/>
                <a:cs typeface="Calibri" panose="020F0502020204030204" pitchFamily="34" charset="0"/>
              </a:rPr>
              <a:t>} } ])</a:t>
            </a: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 {_id:false, sal:true, comm:true </a:t>
            </a:r>
            <a:r>
              <a:rPr lang="en-US" sz="2200" dirty="0" smtClean="0">
                <a:solidFill>
                  <a:srgbClr val="FC6F0D"/>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514370092"/>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arithmetic expression operators</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570813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49188" y="762000"/>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638648537"/>
              </p:ext>
            </p:extLst>
          </p:nvPr>
        </p:nvGraphicFramePr>
        <p:xfrm>
          <a:off x="149188" y="1600200"/>
          <a:ext cx="8845624" cy="2590800"/>
        </p:xfrm>
        <a:graphic>
          <a:graphicData uri="http://schemas.openxmlformats.org/drawingml/2006/table">
            <a:tbl>
              <a:tblPr firstRow="1" bandRow="1">
                <a:tableStyleId>{5940675A-B579-460E-94D1-54222C63F5DA}</a:tableStyleId>
              </a:tblPr>
              <a:tblGrid>
                <a:gridCol w="1527212"/>
                <a:gridCol w="7318412"/>
              </a:tblGrid>
              <a:tr h="0">
                <a:tc gridSpan="2">
                  <a:txBody>
                    <a:bodyPr/>
                    <a:lstStyle/>
                    <a:p>
                      <a:r>
                        <a:rPr kumimoji="0" lang="en-US" sz="2000" b="1" kern="1200" dirty="0" smtClean="0">
                          <a:solidFill>
                            <a:srgbClr val="DFE100"/>
                          </a:solidFill>
                          <a:latin typeface="+mn-lt"/>
                          <a:ea typeface="+mn-ea"/>
                          <a:cs typeface="+mn-cs"/>
                        </a:rPr>
                        <a:t>Arithmetic expressions</a:t>
                      </a:r>
                      <a:endParaRPr kumimoji="0" lang="en-US" sz="2000" b="1" kern="1200" dirty="0">
                        <a:solidFill>
                          <a:srgbClr val="DFE100"/>
                        </a:solidFill>
                        <a:latin typeface="+mn-lt"/>
                        <a:ea typeface="+mn-ea"/>
                        <a:cs typeface="+mn-cs"/>
                      </a:endParaRPr>
                    </a:p>
                  </a:txBody>
                  <a:tcP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tr>
              <a:tr h="0">
                <a:tc>
                  <a:txBody>
                    <a:bodyPr/>
                    <a:lstStyle/>
                    <a:p>
                      <a:r>
                        <a:rPr lang="en-US" u="none" dirty="0" smtClean="0"/>
                        <a:t>  </a:t>
                      </a:r>
                      <a:r>
                        <a:rPr kumimoji="0" lang="en-US" kern="1200" dirty="0" smtClean="0">
                          <a:solidFill>
                            <a:srgbClr val="036883"/>
                          </a:solidFill>
                          <a:latin typeface="+mn-lt"/>
                          <a:ea typeface="+mn-ea"/>
                          <a:cs typeface="+mn-cs"/>
                        </a:rPr>
                        <a:t>$abs</a:t>
                      </a:r>
                      <a:endParaRPr kumimoji="0" lang="en-US" kern="1200" dirty="0">
                        <a:solidFill>
                          <a:srgbClr val="036883"/>
                        </a:solidFill>
                        <a:latin typeface="+mn-lt"/>
                        <a:ea typeface="+mn-ea"/>
                        <a:cs typeface="+mn-cs"/>
                      </a:endParaRPr>
                    </a:p>
                  </a:txBody>
                  <a:tcP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 $abs: &lt;number&gt;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tr>
              <a:tr h="0">
                <a:tc>
                  <a:txBody>
                    <a:bodyPr/>
                    <a:lstStyle/>
                    <a:p>
                      <a:r>
                        <a:rPr kumimoji="0" lang="en-US" kern="1200" dirty="0" smtClean="0">
                          <a:solidFill>
                            <a:srgbClr val="036883"/>
                          </a:solidFill>
                          <a:latin typeface="+mn-lt"/>
                          <a:ea typeface="+mn-ea"/>
                          <a:cs typeface="+mn-cs"/>
                        </a:rPr>
                        <a:t>  $add</a:t>
                      </a:r>
                      <a:endParaRPr kumimoji="0" lang="en-US" kern="1200" dirty="0">
                        <a:solidFill>
                          <a:srgbClr val="036883"/>
                        </a:solidFill>
                        <a:latin typeface="+mn-lt"/>
                        <a:ea typeface="+mn-ea"/>
                        <a:cs typeface="+mn-cs"/>
                      </a:endParaRPr>
                    </a:p>
                  </a:txBody>
                  <a:tcP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 $add: [ &lt;expression1&gt;, &lt;expression2&gt;, ...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tr>
              <a:tr h="0">
                <a:tc>
                  <a:txBody>
                    <a:bodyPr/>
                    <a:lstStyle/>
                    <a:p>
                      <a:r>
                        <a:rPr kumimoji="0" lang="en-US" kern="1200" dirty="0" smtClean="0">
                          <a:solidFill>
                            <a:srgbClr val="036883"/>
                          </a:solidFill>
                          <a:latin typeface="+mn-lt"/>
                          <a:ea typeface="+mn-ea"/>
                          <a:cs typeface="+mn-cs"/>
                        </a:rPr>
                        <a:t>  $subtract</a:t>
                      </a:r>
                      <a:endParaRPr kumimoji="0" lang="en-US" kern="1200" dirty="0">
                        <a:solidFill>
                          <a:srgbClr val="036883"/>
                        </a:solidFill>
                        <a:latin typeface="+mn-lt"/>
                        <a:ea typeface="+mn-ea"/>
                        <a:cs typeface="+mn-cs"/>
                      </a:endParaRPr>
                    </a:p>
                  </a:txBody>
                  <a:tcP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 $subtract: [ &lt;expression1&gt;, &lt;expression2&gt;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tr>
              <a:tr h="0">
                <a:tc>
                  <a:txBody>
                    <a:bodyPr/>
                    <a:lstStyle/>
                    <a:p>
                      <a:r>
                        <a:rPr kumimoji="0" lang="en-US" kern="1200" dirty="0" smtClean="0">
                          <a:solidFill>
                            <a:srgbClr val="036883"/>
                          </a:solidFill>
                          <a:latin typeface="+mn-lt"/>
                          <a:ea typeface="+mn-ea"/>
                          <a:cs typeface="+mn-cs"/>
                        </a:rPr>
                        <a:t>  $multiply</a:t>
                      </a:r>
                      <a:endParaRPr kumimoji="0" lang="en-US" kern="1200" dirty="0">
                        <a:solidFill>
                          <a:srgbClr val="036883"/>
                        </a:solidFill>
                        <a:latin typeface="+mn-lt"/>
                        <a:ea typeface="+mn-ea"/>
                        <a:cs typeface="+mn-cs"/>
                      </a:endParaRPr>
                    </a:p>
                  </a:txBody>
                  <a:tcP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 $multiply: [ &lt;expression1&gt;, &lt;expression2&gt;, ...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tr>
              <a:tr h="0">
                <a:tc>
                  <a:txBody>
                    <a:bodyPr/>
                    <a:lstStyle/>
                    <a:p>
                      <a:r>
                        <a:rPr kumimoji="0" lang="en-US" kern="1200" dirty="0" smtClean="0">
                          <a:solidFill>
                            <a:srgbClr val="036883"/>
                          </a:solidFill>
                          <a:latin typeface="+mn-lt"/>
                          <a:ea typeface="+mn-ea"/>
                          <a:cs typeface="+mn-cs"/>
                        </a:rPr>
                        <a:t>  $divide</a:t>
                      </a:r>
                      <a:endParaRPr kumimoji="0" lang="en-US" kern="1200" dirty="0">
                        <a:solidFill>
                          <a:srgbClr val="036883"/>
                        </a:solidFill>
                        <a:latin typeface="+mn-lt"/>
                        <a:ea typeface="+mn-ea"/>
                        <a:cs typeface="+mn-cs"/>
                      </a:endParaRPr>
                    </a:p>
                  </a:txBody>
                  <a:tcP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 $divide: [ &lt;expression1&gt;, &lt;expression2&gt;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tr>
              <a:tr h="0">
                <a:tc>
                  <a:txBody>
                    <a:bodyPr/>
                    <a:lstStyle/>
                    <a:p>
                      <a:r>
                        <a:rPr kumimoji="0" lang="en-US" kern="1200" dirty="0" smtClean="0">
                          <a:solidFill>
                            <a:srgbClr val="036883"/>
                          </a:solidFill>
                          <a:latin typeface="+mn-lt"/>
                          <a:ea typeface="+mn-ea"/>
                          <a:cs typeface="+mn-cs"/>
                        </a:rPr>
                        <a:t>  $mod</a:t>
                      </a:r>
                      <a:endParaRPr kumimoji="0" lang="en-US" kern="1200" dirty="0">
                        <a:solidFill>
                          <a:srgbClr val="036883"/>
                        </a:solidFill>
                        <a:latin typeface="+mn-lt"/>
                        <a:ea typeface="+mn-ea"/>
                        <a:cs typeface="+mn-cs"/>
                      </a:endParaRPr>
                    </a:p>
                  </a:txBody>
                  <a:tcP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 $mod: [ &lt;expression1&gt;, &lt;expression2&gt;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tr>
            </a:tbl>
          </a:graphicData>
        </a:graphic>
      </p:graphicFrame>
      <p:sp>
        <p:nvSpPr>
          <p:cNvPr id="3" name="Rectangle 2"/>
          <p:cNvSpPr/>
          <p:nvPr/>
        </p:nvSpPr>
        <p:spPr>
          <a:xfrm>
            <a:off x="149188" y="4445913"/>
            <a:ext cx="8845624"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project: { sal:true,  </a:t>
            </a:r>
            <a:r>
              <a:rPr lang="en-US" sz="2200" dirty="0" smtClean="0">
                <a:solidFill>
                  <a:srgbClr val="FC6F0D"/>
                </a:solidFill>
                <a:latin typeface="Calibri" panose="020F0502020204030204" pitchFamily="34" charset="0"/>
                <a:cs typeface="Calibri" panose="020F0502020204030204" pitchFamily="34" charset="0"/>
              </a:rPr>
              <a:t>op </a:t>
            </a:r>
            <a:r>
              <a:rPr lang="en-US" sz="2200" dirty="0">
                <a:solidFill>
                  <a:srgbClr val="FC6F0D"/>
                </a:solidFill>
                <a:latin typeface="Calibri" panose="020F0502020204030204" pitchFamily="34" charset="0"/>
                <a:cs typeface="Calibri" panose="020F0502020204030204" pitchFamily="34" charset="0"/>
              </a:rPr>
              <a:t>:{$add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1000] } }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88622638"/>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$skip</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25575358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$skip: &lt;positive integer&gt; }</a:t>
            </a:r>
          </a:p>
        </p:txBody>
      </p:sp>
    </p:spTree>
    <p:extLst>
      <p:ext uri="{BB962C8B-B14F-4D97-AF65-F5344CB8AC3E}">
        <p14:creationId xmlns:p14="http://schemas.microsoft.com/office/powerpoint/2010/main" val="1459319695"/>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$limit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36920572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$limit: &lt;positive integer&gt; }</a:t>
            </a:r>
          </a:p>
        </p:txBody>
      </p:sp>
    </p:spTree>
    <p:extLst>
      <p:ext uri="{BB962C8B-B14F-4D97-AF65-F5344CB8AC3E}">
        <p14:creationId xmlns:p14="http://schemas.microsoft.com/office/powerpoint/2010/main" val="3560609883"/>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$sort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32880445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$sort: { &lt;field1&gt;: &lt;sort order&gt;, &lt;field2&gt;: &lt;sort order&gt; ... } }</a:t>
            </a:r>
          </a:p>
        </p:txBody>
      </p:sp>
    </p:spTree>
    <p:extLst>
      <p:ext uri="{BB962C8B-B14F-4D97-AF65-F5344CB8AC3E}">
        <p14:creationId xmlns:p14="http://schemas.microsoft.com/office/powerpoint/2010/main" val="3459078610"/>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$count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34350545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26635</TotalTime>
  <Words>4382</Words>
  <Application>Microsoft Office PowerPoint</Application>
  <PresentationFormat>On-screen Show (4:3)</PresentationFormat>
  <Paragraphs>627</Paragraphs>
  <Slides>125</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125</vt:i4>
      </vt:variant>
    </vt:vector>
  </HeadingPairs>
  <TitlesOfParts>
    <vt:vector size="140" baseType="lpstr">
      <vt:lpstr>SimSun</vt:lpstr>
      <vt:lpstr>Arial</vt:lpstr>
      <vt:lpstr>Arial</vt:lpstr>
      <vt:lpstr>Bookman Old Style</vt:lpstr>
      <vt:lpstr>Calibri</vt:lpstr>
      <vt:lpstr>Consolas</vt:lpstr>
      <vt:lpstr>Gill Sans MT</vt:lpstr>
      <vt:lpstr>Segoe Print</vt:lpstr>
      <vt:lpstr>Segoe UI Emoji</vt:lpstr>
      <vt:lpstr>Segoe UI Light</vt:lpstr>
      <vt:lpstr>Times New Roman</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cp:lastModifiedBy>
  <cp:revision>5143</cp:revision>
  <dcterms:created xsi:type="dcterms:W3CDTF">2015-10-09T06:09:34Z</dcterms:created>
  <dcterms:modified xsi:type="dcterms:W3CDTF">2018-12-05T10:04:39Z</dcterms:modified>
</cp:coreProperties>
</file>