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45" r:id="rId6"/>
    <p:sldId id="810" r:id="rId7"/>
    <p:sldId id="811" r:id="rId8"/>
    <p:sldId id="816" r:id="rId9"/>
    <p:sldId id="824" r:id="rId10"/>
    <p:sldId id="825" r:id="rId11"/>
    <p:sldId id="865" r:id="rId12"/>
    <p:sldId id="866" r:id="rId13"/>
    <p:sldId id="840" r:id="rId14"/>
    <p:sldId id="841" r:id="rId15"/>
    <p:sldId id="826" r:id="rId16"/>
    <p:sldId id="837" r:id="rId17"/>
    <p:sldId id="844" r:id="rId18"/>
    <p:sldId id="842" r:id="rId19"/>
    <p:sldId id="843" r:id="rId20"/>
    <p:sldId id="838" r:id="rId21"/>
    <p:sldId id="839" r:id="rId22"/>
    <p:sldId id="834" r:id="rId23"/>
    <p:sldId id="835" r:id="rId24"/>
    <p:sldId id="836" r:id="rId25"/>
    <p:sldId id="822" r:id="rId26"/>
    <p:sldId id="823" r:id="rId27"/>
    <p:sldId id="820" r:id="rId28"/>
    <p:sldId id="821" r:id="rId29"/>
    <p:sldId id="867" r:id="rId30"/>
    <p:sldId id="818" r:id="rId31"/>
    <p:sldId id="819" r:id="rId32"/>
    <p:sldId id="793" r:id="rId33"/>
    <p:sldId id="792" r:id="rId34"/>
    <p:sldId id="795" r:id="rId35"/>
    <p:sldId id="796" r:id="rId36"/>
    <p:sldId id="814" r:id="rId37"/>
    <p:sldId id="815" r:id="rId38"/>
    <p:sldId id="832" r:id="rId39"/>
    <p:sldId id="833" r:id="rId40"/>
    <p:sldId id="863" r:id="rId41"/>
    <p:sldId id="864" r:id="rId42"/>
    <p:sldId id="831" r:id="rId43"/>
    <p:sldId id="847" r:id="rId44"/>
    <p:sldId id="848" r:id="rId45"/>
    <p:sldId id="850" r:id="rId46"/>
    <p:sldId id="849" r:id="rId47"/>
    <p:sldId id="851" r:id="rId48"/>
    <p:sldId id="852" r:id="rId49"/>
    <p:sldId id="853" r:id="rId50"/>
    <p:sldId id="854" r:id="rId51"/>
    <p:sldId id="855" r:id="rId52"/>
    <p:sldId id="856" r:id="rId53"/>
    <p:sldId id="857" r:id="rId54"/>
    <p:sldId id="858" r:id="rId55"/>
    <p:sldId id="859" r:id="rId56"/>
    <p:sldId id="860" r:id="rId57"/>
    <p:sldId id="861" r:id="rId58"/>
    <p:sldId id="846" r:id="rId59"/>
    <p:sldId id="797" r:id="rId60"/>
    <p:sldId id="862" r:id="rId61"/>
    <p:sldId id="78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647"/>
    <a:srgbClr val="5CD153"/>
    <a:srgbClr val="CD053E"/>
    <a:srgbClr val="626262"/>
    <a:srgbClr val="2E3032"/>
    <a:srgbClr val="1C2944"/>
    <a:srgbClr val="28233D"/>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2" name="Rectangle 1"/>
          <p:cNvSpPr/>
          <p:nvPr/>
        </p:nvSpPr>
        <p:spPr>
          <a:xfrm>
            <a:off x="3505200" y="94327"/>
            <a:ext cx="5652371" cy="2308324"/>
          </a:xfrm>
          <a:prstGeom prst="rect">
            <a:avLst/>
          </a:prstGeom>
        </p:spPr>
        <p:txBody>
          <a:bodyPr wrap="square">
            <a:spAutoFit/>
          </a:bodyPr>
          <a:lstStyle/>
          <a:p>
            <a:r>
              <a:rPr lang="en-IN" sz="3600" dirty="0">
                <a:solidFill>
                  <a:srgbClr val="E80647"/>
                </a:solidFill>
                <a:latin typeface="Segoe Print" panose="02000600000000000000" pitchFamily="2" charset="0"/>
              </a:rPr>
              <a:t>"Live as if you were to die tomorrow.</a:t>
            </a:r>
          </a:p>
          <a:p>
            <a:r>
              <a:rPr lang="en-IN" sz="3600" dirty="0">
                <a:solidFill>
                  <a:srgbClr val="E80647"/>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String Concatenation and Formatting</a:t>
            </a:r>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90500" y="804208"/>
            <a:ext cx="8763000" cy="2354491"/>
          </a:xfrm>
          <a:prstGeom prst="rect">
            <a:avLst/>
          </a:prstGeom>
        </p:spPr>
        <p:txBody>
          <a:bodyPr wrap="square">
            <a:spAutoFit/>
          </a:bodyPr>
          <a:lstStyle/>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a:t>
            </a:r>
            <a:r>
              <a:rPr lang="en-IN" sz="2100" dirty="0">
                <a:solidFill>
                  <a:srgbClr val="D3AF86"/>
                </a:solidFill>
                <a:latin typeface="Consolas" panose="020B0609020204030204" pitchFamily="49" charset="0"/>
              </a:rPr>
              <a:t>".format('</a:t>
            </a:r>
            <a:r>
              <a:rPr lang="en-IN" sz="2100" dirty="0">
                <a:solidFill>
                  <a:srgbClr val="889B4A"/>
                </a:solidFill>
                <a:latin typeface="Consolas" panose="020B0609020204030204" pitchFamily="49" charset="0"/>
              </a:rPr>
              <a:t>apple</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orange</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grapes</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{0}</a:t>
            </a:r>
            <a:r>
              <a:rPr lang="en-IN" sz="2100" dirty="0">
                <a:solidFill>
                  <a:srgbClr val="889B4A"/>
                </a:solidFill>
                <a:latin typeface="Consolas" panose="020B0609020204030204" pitchFamily="49" charset="0"/>
              </a:rPr>
              <a:t>, and </a:t>
            </a:r>
            <a:r>
              <a:rPr lang="en-IN" sz="2100" dirty="0">
                <a:solidFill>
                  <a:srgbClr val="F79A32"/>
                </a:solidFill>
                <a:latin typeface="Consolas" panose="020B0609020204030204" pitchFamily="49" charset="0"/>
              </a:rPr>
              <a:t>{2}</a:t>
            </a:r>
            <a:r>
              <a:rPr lang="en-IN" sz="2100" dirty="0">
                <a:solidFill>
                  <a:srgbClr val="D3AF86"/>
                </a:solidFill>
                <a:latin typeface="Consolas" panose="020B0609020204030204" pitchFamily="49" charset="0"/>
              </a:rPr>
              <a:t>".format('</a:t>
            </a:r>
            <a:r>
              <a:rPr lang="en-IN" sz="2100" dirty="0">
                <a:solidFill>
                  <a:srgbClr val="889B4A"/>
                </a:solidFill>
                <a:latin typeface="Consolas" panose="020B0609020204030204" pitchFamily="49" charset="0"/>
              </a:rPr>
              <a:t>apple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orange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grapes</a:t>
            </a:r>
            <a:r>
              <a:rPr lang="en-IN" sz="2100" dirty="0">
                <a:solidFill>
                  <a:srgbClr val="D3AF86"/>
                </a:solidFill>
                <a:latin typeface="Consolas" panose="020B0609020204030204" pitchFamily="49" charset="0"/>
              </a:rPr>
              <a:t>'))</a:t>
            </a:r>
          </a:p>
          <a:p>
            <a:r>
              <a:rPr lang="en-IN" sz="2100" dirty="0">
                <a:solidFill>
                  <a:srgbClr val="D3AF86"/>
                </a:solidFill>
                <a:latin typeface="Consolas" panose="020B0609020204030204" pitchFamily="49" charset="0"/>
              </a:rPr>
              <a:t/>
            </a:r>
            <a:br>
              <a:rPr lang="en-IN" sz="2100" dirty="0">
                <a:solidFill>
                  <a:srgbClr val="D3AF86"/>
                </a:solidFill>
                <a:latin typeface="Consolas" panose="020B0609020204030204" pitchFamily="49" charset="0"/>
              </a:rPr>
            </a:br>
            <a:r>
              <a:rPr lang="en-IN" sz="2100" dirty="0">
                <a:solidFill>
                  <a:srgbClr val="D3AF86"/>
                </a:solidFill>
                <a:latin typeface="Consolas" panose="020B0609020204030204" pitchFamily="49" charset="0"/>
              </a:rPr>
              <a:t>fruits = ['</a:t>
            </a:r>
            <a:r>
              <a:rPr lang="en-IN" sz="2100" dirty="0">
                <a:solidFill>
                  <a:srgbClr val="889B4A"/>
                </a:solidFill>
                <a:latin typeface="Consolas" panose="020B0609020204030204" pitchFamily="49" charset="0"/>
              </a:rPr>
              <a:t>apple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orange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grapes</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mango</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cherry</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lemon</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{0[1]}</a:t>
            </a:r>
            <a:r>
              <a:rPr lang="en-IN" sz="2100" dirty="0">
                <a:solidFill>
                  <a:srgbClr val="D3AF86"/>
                </a:solidFill>
                <a:latin typeface="Consolas" panose="020B0609020204030204" pitchFamily="49" charset="0"/>
              </a:rPr>
              <a:t>".format(fruits))</a:t>
            </a:r>
            <a:endParaRPr lang="en-IN" sz="2100" b="0" dirty="0">
              <a:solidFill>
                <a:srgbClr val="D3AF86"/>
              </a:solidFill>
              <a:effectLst/>
              <a:latin typeface="Consolas" panose="020B0609020204030204" pitchFamily="49" charset="0"/>
            </a:endParaRPr>
          </a:p>
        </p:txBody>
      </p:sp>
      <p:sp>
        <p:nvSpPr>
          <p:cNvPr id="3" name="Rectangle 2"/>
          <p:cNvSpPr/>
          <p:nvPr/>
        </p:nvSpPr>
        <p:spPr>
          <a:xfrm>
            <a:off x="194458" y="3505200"/>
            <a:ext cx="8759042" cy="1061829"/>
          </a:xfrm>
          <a:prstGeom prst="rect">
            <a:avLst/>
          </a:prstGeom>
        </p:spPr>
        <p:txBody>
          <a:bodyPr wrap="square">
            <a:spAutoFit/>
          </a:bodyPr>
          <a:lstStyle/>
          <a:p>
            <a:r>
              <a:rPr lang="en-IN" sz="2100" dirty="0">
                <a:solidFill>
                  <a:srgbClr val="D3AF86"/>
                </a:solidFill>
                <a:latin typeface="Consolas" panose="020B0609020204030204" pitchFamily="49" charset="0"/>
              </a:rPr>
              <a:t>x = "</a:t>
            </a:r>
            <a:r>
              <a:rPr lang="en-IN" sz="2100" dirty="0">
                <a:solidFill>
                  <a:srgbClr val="889B4A"/>
                </a:solidFill>
                <a:latin typeface="Consolas" panose="020B0609020204030204" pitchFamily="49" charset="0"/>
              </a:rPr>
              <a:t>The max of 1,4,76,3,101,4,6,7,19 is </a:t>
            </a:r>
            <a:r>
              <a:rPr lang="en-IN" sz="2100" dirty="0">
                <a:solidFill>
                  <a:srgbClr val="F79A32"/>
                </a:solidFill>
                <a:latin typeface="Consolas" panose="020B0609020204030204" pitchFamily="49" charset="0"/>
              </a:rPr>
              <a:t>{}</a:t>
            </a:r>
            <a:r>
              <a:rPr lang="en-IN" sz="2100" dirty="0">
                <a:solidFill>
                  <a:srgbClr val="D3AF86"/>
                </a:solidFill>
                <a:latin typeface="Consolas" panose="020B0609020204030204" pitchFamily="49" charset="0"/>
              </a:rPr>
              <a:t>".format(</a:t>
            </a:r>
            <a:r>
              <a:rPr lang="en-IN" sz="2100" dirty="0">
                <a:solidFill>
                  <a:srgbClr val="7E602C"/>
                </a:solidFill>
                <a:latin typeface="Consolas" panose="020B0609020204030204" pitchFamily="49" charset="0"/>
              </a:rPr>
              <a:t>max</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4</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76</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3</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4</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6</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7</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19</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101</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(x)</a:t>
            </a:r>
            <a:endParaRPr lang="en-IN" sz="21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60134364"/>
              </p:ext>
            </p:extLst>
          </p:nvPr>
        </p:nvGraphicFramePr>
        <p:xfrm>
          <a:off x="124102" y="2754721"/>
          <a:ext cx="8905597" cy="350520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olidFill>
                            <a:srgbClr val="D3AF86"/>
                          </a:solidFill>
                          <a:latin typeface="Consolas" panose="020B0609020204030204" pitchFamily="49" charset="0"/>
                        </a:rPr>
                        <a:t>&gt;&gt;&gt;</a:t>
                      </a:r>
                      <a:endParaRPr lang="en-IN" dirty="0" smtClean="0"/>
                    </a:p>
                  </a:txBody>
                  <a:tcPr/>
                </a:tc>
                <a:tc>
                  <a:txBody>
                    <a:bodyPr/>
                    <a:lstStyle/>
                    <a:p>
                      <a:endParaRPr lang="en-IN" dirty="0"/>
                    </a:p>
                  </a:txBody>
                  <a:tcPr/>
                </a:tc>
              </a:tr>
            </a:tbl>
          </a:graphicData>
        </a:graphic>
      </p:graphicFrame>
      <p:sp>
        <p:nvSpPr>
          <p:cNvPr id="5" name="Rectangle 4"/>
          <p:cNvSpPr/>
          <p:nvPr/>
        </p:nvSpPr>
        <p:spPr>
          <a:xfrm>
            <a:off x="114300" y="1981200"/>
            <a:ext cx="8915400" cy="707886"/>
          </a:xfrm>
          <a:prstGeom prst="rect">
            <a:avLst/>
          </a:prstGeom>
        </p:spPr>
        <p:txBody>
          <a:bodyPr wrap="square">
            <a:spAutoFit/>
          </a:bodyPr>
          <a:lstStyle/>
          <a:p>
            <a:r>
              <a:rPr lang="en-IN" sz="2000" dirty="0">
                <a:solidFill>
                  <a:srgbClr val="D3AF86"/>
                </a:solidFill>
                <a:latin typeface="Consolas" panose="020B0609020204030204" pitchFamily="49" charset="0"/>
              </a:rPr>
              <a:t>&gt;&gt;&gt; 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34" name="Group 33"/>
          <p:cNvGrpSpPr/>
          <p:nvPr/>
        </p:nvGrpSpPr>
        <p:grpSpPr>
          <a:xfrm>
            <a:off x="685800" y="2178216"/>
            <a:ext cx="7238999" cy="2088984"/>
            <a:chOff x="228601" y="2743200"/>
            <a:chExt cx="7178498" cy="2086438"/>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cxnSp>
          <p:nvCxnSpPr>
            <p:cNvPr id="19" name="Straight Arrow Connector 18"/>
            <p:cNvCxnSpPr>
              <a:endCxn id="4" idx="2"/>
            </p:cNvCxnSpPr>
            <p:nvPr/>
          </p:nvCxnSpPr>
          <p:spPr>
            <a:xfrm flipV="1">
              <a:off x="2347103" y="3213143"/>
              <a:ext cx="3510369" cy="16512"/>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857472" y="2801039"/>
              <a:ext cx="1549627" cy="824205"/>
              <a:chOff x="5125864" y="3486839"/>
              <a:chExt cx="1291357" cy="824205"/>
            </a:xfrm>
          </p:grpSpPr>
          <p:grpSp>
            <p:nvGrpSpPr>
              <p:cNvPr id="8" name="Group 7"/>
              <p:cNvGrpSpPr/>
              <p:nvPr/>
            </p:nvGrpSpPr>
            <p:grpSpPr>
              <a:xfrm>
                <a:off x="5125864" y="3486839"/>
                <a:ext cx="1291357" cy="824205"/>
                <a:chOff x="6649864" y="3222497"/>
                <a:chExt cx="1291357" cy="824205"/>
              </a:xfrm>
            </p:grpSpPr>
            <p:sp>
              <p:nvSpPr>
                <p:cNvPr id="4" name="Oval 3"/>
                <p:cNvSpPr/>
                <p:nvPr/>
              </p:nvSpPr>
              <p:spPr>
                <a:xfrm>
                  <a:off x="6649864" y="3222497"/>
                  <a:ext cx="1291357" cy="82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012127" y="3603032"/>
                  <a:ext cx="581284" cy="338141"/>
                </a:xfrm>
                <a:prstGeom prst="rect">
                  <a:avLst/>
                </a:prstGeom>
                <a:noFill/>
              </p:spPr>
              <p:txBody>
                <a:bodyPr wrap="square" rtlCol="0">
                  <a:spAutoFit/>
                </a:bodyPr>
                <a:lstStyle/>
                <a:p>
                  <a:r>
                    <a:rPr lang="en-IN" sz="1600" dirty="0" smtClean="0"/>
                    <a:t>Pune</a:t>
                  </a:r>
                  <a:endParaRPr lang="en-IN" sz="2000" dirty="0"/>
                </a:p>
              </p:txBody>
            </p:sp>
          </p:grpSp>
          <p:sp>
            <p:nvSpPr>
              <p:cNvPr id="22" name="TextBox 21"/>
              <p:cNvSpPr txBox="1"/>
              <p:nvPr/>
            </p:nvSpPr>
            <p:spPr>
              <a:xfrm>
                <a:off x="5413700" y="3538316"/>
                <a:ext cx="715683" cy="368882"/>
              </a:xfrm>
              <a:prstGeom prst="rect">
                <a:avLst/>
              </a:prstGeom>
              <a:noFill/>
            </p:spPr>
            <p:txBody>
              <a:bodyPr wrap="square" rtlCol="0">
                <a:spAutoFit/>
              </a:bodyPr>
              <a:lstStyle/>
              <a:p>
                <a:r>
                  <a:rPr lang="en-IN" dirty="0" smtClean="0">
                    <a:solidFill>
                      <a:srgbClr val="E80647"/>
                    </a:solidFill>
                  </a:rPr>
                  <a:t>object</a:t>
                </a:r>
                <a:endParaRPr lang="en-IN" dirty="0">
                  <a:solidFill>
                    <a:srgbClr val="E80647"/>
                  </a:solidFill>
                </a:endParaRPr>
              </a:p>
            </p:txBody>
          </p:sp>
        </p:gr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362140" y="4429528"/>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grpSp>
        <p:nvGrpSpPr>
          <p:cNvPr id="57" name="Group 56"/>
          <p:cNvGrpSpPr/>
          <p:nvPr/>
        </p:nvGrpSpPr>
        <p:grpSpPr>
          <a:xfrm>
            <a:off x="76200" y="4343400"/>
            <a:ext cx="8991600" cy="1965644"/>
            <a:chOff x="76200" y="4524456"/>
            <a:chExt cx="8991600" cy="1965644"/>
          </a:xfrm>
        </p:grpSpPr>
        <p:sp>
          <p:nvSpPr>
            <p:cNvPr id="2" name="Rectangle 1"/>
            <p:cNvSpPr/>
            <p:nvPr/>
          </p:nvSpPr>
          <p:spPr>
            <a:xfrm>
              <a:off x="76200" y="4524456"/>
              <a:ext cx="8991600" cy="1600438"/>
            </a:xfrm>
            <a:prstGeom prst="rect">
              <a:avLst/>
            </a:prstGeom>
          </p:spPr>
          <p:txBody>
            <a:bodyPr wrap="square">
              <a:spAutoFit/>
            </a:bodyPr>
            <a:lstStyle/>
            <a:p>
              <a:r>
                <a:rPr lang="en-IN" i="1" dirty="0">
                  <a:solidFill>
                    <a:srgbClr val="98676A"/>
                  </a:solidFill>
                  <a:latin typeface="Consolas" panose="020B0609020204030204" pitchFamily="49" charset="0"/>
                </a:rPr>
                <a:t>if</a:t>
              </a:r>
              <a:r>
                <a:rPr lang="en-IN" i="1" dirty="0">
                  <a:solidFill>
                    <a:srgbClr val="D3AF86"/>
                  </a:solidFill>
                  <a:latin typeface="Consolas" panose="020B0609020204030204" pitchFamily="49" charset="0"/>
                </a:rPr>
                <a:t> we change the value of v3 </a:t>
              </a:r>
              <a:r>
                <a:rPr lang="en-IN" i="1" dirty="0" smtClean="0">
                  <a:solidFill>
                    <a:srgbClr val="98676A"/>
                  </a:solidFill>
                  <a:latin typeface="Consolas" panose="020B0609020204030204" pitchFamily="49" charset="0"/>
                </a:rPr>
                <a:t>from </a:t>
              </a:r>
              <a:r>
                <a:rPr lang="en-IN" i="1" dirty="0" smtClean="0">
                  <a:solidFill>
                    <a:srgbClr val="D3AF86"/>
                  </a:solidFill>
                  <a:latin typeface="Consolas" panose="020B0609020204030204" pitchFamily="49" charset="0"/>
                </a:rPr>
                <a:t>'</a:t>
              </a:r>
              <a:r>
                <a:rPr lang="en-IN" i="1" dirty="0" smtClean="0">
                  <a:solidFill>
                    <a:srgbClr val="889B4A"/>
                  </a:solidFill>
                  <a:latin typeface="Consolas" panose="020B0609020204030204" pitchFamily="49" charset="0"/>
                </a:rPr>
                <a:t>Pune</a:t>
              </a:r>
              <a:r>
                <a:rPr lang="en-IN" i="1" dirty="0">
                  <a:solidFill>
                    <a:srgbClr val="D3AF86"/>
                  </a:solidFill>
                  <a:latin typeface="Consolas" panose="020B0609020204030204" pitchFamily="49" charset="0"/>
                </a:rPr>
                <a:t>' to '</a:t>
              </a:r>
              <a:r>
                <a:rPr lang="en-IN" i="1" dirty="0">
                  <a:solidFill>
                    <a:srgbClr val="889B4A"/>
                  </a:solidFill>
                  <a:latin typeface="Consolas" panose="020B0609020204030204" pitchFamily="49" charset="0"/>
                </a:rPr>
                <a:t>Baroda</a:t>
              </a:r>
              <a:r>
                <a:rPr lang="en-IN" i="1" dirty="0">
                  <a:solidFill>
                    <a:srgbClr val="D3AF86"/>
                  </a:solidFill>
                  <a:latin typeface="Consolas" panose="020B0609020204030204" pitchFamily="49" charset="0"/>
                </a:rPr>
                <a:t>' then what</a:t>
              </a:r>
              <a:r>
                <a:rPr lang="en-IN" i="1" dirty="0">
                  <a:solidFill>
                    <a:srgbClr val="DC3958"/>
                  </a:solidFill>
                  <a:latin typeface="Consolas" panose="020B0609020204030204" pitchFamily="49" charset="0"/>
                </a:rPr>
                <a:t>?</a:t>
              </a:r>
              <a:endParaRPr lang="en-IN"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cxnSp>
          <p:nvCxnSpPr>
            <p:cNvPr id="21" name="Straight Arrow Connector 20"/>
            <p:cNvCxnSpPr/>
            <p:nvPr/>
          </p:nvCxnSpPr>
          <p:spPr>
            <a:xfrm>
              <a:off x="1702205" y="5039366"/>
              <a:ext cx="4905044" cy="997805"/>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608536" y="4968903"/>
              <a:ext cx="1363148" cy="698900"/>
              <a:chOff x="6706196" y="5002706"/>
              <a:chExt cx="1675803" cy="991845"/>
            </a:xfrm>
          </p:grpSpPr>
          <p:sp>
            <p:nvSpPr>
              <p:cNvPr id="36" name="Oval 35"/>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37853" y="5791200"/>
              <a:ext cx="1363148" cy="698900"/>
              <a:chOff x="6706196" y="5002706"/>
              <a:chExt cx="1675803" cy="991845"/>
            </a:xfrm>
          </p:grpSpPr>
          <p:sp>
            <p:nvSpPr>
              <p:cNvPr id="41" name="Oval 40"/>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1" y="5374229"/>
                <a:ext cx="845103"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3"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538784" cy="238561"/>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687432" cy="238561"/>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541941" y="3051866"/>
            <a:ext cx="2004256" cy="445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348612" y="2441940"/>
            <a:ext cx="2197585" cy="88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348612" y="2649510"/>
            <a:ext cx="2191178" cy="6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28600" y="4353764"/>
            <a:ext cx="8686800" cy="1754326"/>
          </a:xfrm>
          <a:prstGeom prst="rect">
            <a:avLst/>
          </a:prstGeom>
        </p:spPr>
        <p:txBody>
          <a:bodyPr wrap="square">
            <a:spAutoFit/>
          </a:bodyPr>
          <a:lstStyle/>
          <a:p>
            <a:r>
              <a:rPr lang="en-IN" dirty="0" smtClean="0"/>
              <a:t>Object pointing is possible only </a:t>
            </a:r>
            <a:r>
              <a:rPr lang="en-IN" dirty="0"/>
              <a:t>is the </a:t>
            </a:r>
            <a:r>
              <a:rPr lang="en-IN"/>
              <a:t>following </a:t>
            </a:r>
            <a:r>
              <a:rPr lang="en-IN" smtClean="0"/>
              <a:t>ranges.</a:t>
            </a:r>
            <a:endParaRPr lang="en-IN" dirty="0"/>
          </a:p>
          <a:p>
            <a:r>
              <a:rPr lang="en-IN" dirty="0"/>
              <a:t>int  ===&gt; 0 to 256</a:t>
            </a:r>
          </a:p>
          <a:p>
            <a:r>
              <a:rPr lang="en-IN" dirty="0"/>
              <a:t>bool ===&gt; always</a:t>
            </a:r>
          </a:p>
          <a:p>
            <a:r>
              <a:rPr lang="en-IN" dirty="0"/>
              <a:t>str  ===&gt; always</a:t>
            </a:r>
          </a:p>
          <a:p>
            <a:r>
              <a:rPr lang="en-IN" dirty="0"/>
              <a:t>float ===&gt; not </a:t>
            </a:r>
            <a:r>
              <a:rPr lang="en-IN" dirty="0" smtClean="0"/>
              <a:t>possible</a:t>
            </a:r>
            <a:endParaRPr lang="en-IN" dirty="0"/>
          </a:p>
          <a:p>
            <a:r>
              <a:rPr lang="en-IN" dirty="0"/>
              <a:t>complex ===&gt; not </a:t>
            </a:r>
            <a:r>
              <a:rPr lang="en-IN" dirty="0" smtClean="0"/>
              <a:t>possible</a:t>
            </a:r>
            <a:endParaRPr lang="en-IN"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Input</a:t>
            </a:r>
          </a:p>
        </p:txBody>
      </p:sp>
    </p:spTree>
    <p:extLst>
      <p:ext uri="{BB962C8B-B14F-4D97-AF65-F5344CB8AC3E}">
        <p14:creationId xmlns:p14="http://schemas.microsoft.com/office/powerpoint/2010/main" val="2900809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2862322"/>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59838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477875"/>
          </a:xfrm>
          <a:prstGeom prst="rect">
            <a:avLst/>
          </a:prstGeom>
        </p:spPr>
        <p:txBody>
          <a:bodyPr wrap="square">
            <a:spAutoFit/>
          </a:bodyPr>
          <a:lstStyle/>
          <a:p>
            <a:r>
              <a:rPr lang="en-IN" sz="2200" dirty="0">
                <a:solidFill>
                  <a:srgbClr val="D3AF86"/>
                </a:solidFill>
                <a:latin typeface="Consolas" panose="020B0609020204030204" pitchFamily="49" charset="0"/>
              </a:rPr>
              <a:t>&gt;&gt;&gt; </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1001</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ename = '</a:t>
            </a:r>
            <a:r>
              <a:rPr lang="en-IN" sz="2200" dirty="0">
                <a:solidFill>
                  <a:srgbClr val="889B4A"/>
                </a:solidFill>
                <a:latin typeface="Consolas" panose="020B0609020204030204" pitchFamily="49" charset="0"/>
              </a:rPr>
              <a:t>SCOTT</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sal = </a:t>
            </a:r>
            <a:r>
              <a:rPr lang="en-IN" sz="2200" dirty="0">
                <a:solidFill>
                  <a:srgbClr val="F79A32"/>
                </a:solidFill>
                <a:latin typeface="Consolas" panose="020B0609020204030204" pitchFamily="49" charset="0"/>
              </a:rPr>
              <a:t>1234.456</a:t>
            </a:r>
            <a:endParaRPr lang="en-IN" sz="2200" dirty="0">
              <a:solidFill>
                <a:srgbClr val="D3AF86"/>
              </a:solidFill>
              <a:latin typeface="Consolas" panose="020B0609020204030204" pitchFamily="49" charset="0"/>
            </a:endParaRPr>
          </a:p>
          <a:p>
            <a:r>
              <a:rPr lang="en-IN" sz="2200" dirty="0">
                <a:solidFill>
                  <a:srgbClr val="D3AF86"/>
                </a:solidFill>
                <a:latin typeface="Consolas" panose="020B0609020204030204" pitchFamily="49" charset="0"/>
              </a:rPr>
              <a:t>&gt;&gt;&gt; dt = datetime.datetime.now();</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&lt;type '</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'&gt;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).__name__</a:t>
            </a:r>
          </a:p>
          <a:p>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98676A"/>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a,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470737"/>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 </a:t>
            </a:r>
            <a:r>
              <a:rPr lang="en-IN" sz="2000" dirty="0">
                <a:solidFill>
                  <a:srgbClr val="D3AF86"/>
                </a:solidFill>
                <a:latin typeface="Consolas" panose="020B0609020204030204" pitchFamily="49" charset="0"/>
              </a:rPr>
              <a:t>= fn()</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(x=b, y=a)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430887"/>
          </a:xfrm>
          <a:prstGeom prst="rect">
            <a:avLst/>
          </a:prstGeom>
        </p:spPr>
        <p:txBody>
          <a:bodyPr wrap="square">
            <a:spAutoFit/>
          </a:bodyPr>
          <a:lstStyle/>
          <a:p>
            <a:r>
              <a:rPr lang="en-IN" sz="2200" dirty="0" smtClean="0">
                <a:solidFill>
                  <a:srgbClr val="FEC758"/>
                </a:solidFill>
                <a:latin typeface="Consolas" panose="020B0609020204030204" pitchFamily="49" charset="0"/>
              </a:rPr>
              <a:t>function_name</a:t>
            </a:r>
            <a:r>
              <a:rPr lang="en-IN" sz="2200" dirty="0" smtClean="0">
                <a:solidFill>
                  <a:schemeClr val="accent1">
                    <a:lumMod val="60000"/>
                    <a:lumOff val="40000"/>
                  </a:schemeClr>
                </a:solidFill>
                <a:latin typeface="Consolas" panose="020B0609020204030204" pitchFamily="49" charset="0"/>
              </a:rPr>
              <a:t>(</a:t>
            </a:r>
            <a:r>
              <a:rPr lang="en-IN" sz="2200" i="1" dirty="0" smtClean="0">
                <a:solidFill>
                  <a:srgbClr val="FB9A4B"/>
                </a:solidFill>
                <a:latin typeface="Consolas" panose="020B0609020204030204" pitchFamily="49" charset="0"/>
              </a:rPr>
              <a:t>arg1</a:t>
            </a:r>
            <a:r>
              <a:rPr lang="en-IN" sz="2200" i="1" dirty="0" smtClean="0">
                <a:solidFill>
                  <a:schemeClr val="accent5">
                    <a:lumMod val="60000"/>
                    <a:lumOff val="40000"/>
                  </a:schemeClr>
                </a:solidFill>
                <a:latin typeface="Consolas" panose="020B0609020204030204" pitchFamily="49" charset="0"/>
              </a:rPr>
              <a:t>=</a:t>
            </a:r>
            <a:r>
              <a:rPr lang="en-IN" sz="2200" dirty="0" smtClean="0">
                <a:solidFill>
                  <a:schemeClr val="accent5">
                    <a:lumMod val="75000"/>
                  </a:schemeClr>
                </a:solidFill>
                <a:latin typeface="Consolas" panose="020B0609020204030204" pitchFamily="49" charset="0"/>
              </a:rPr>
              <a:t>value1</a:t>
            </a:r>
            <a:r>
              <a:rPr lang="en-IN" sz="2200"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sz="2200" i="1" dirty="0" smtClean="0">
                <a:solidFill>
                  <a:srgbClr val="FB9A4B"/>
                </a:solidFill>
                <a:latin typeface="Consolas" panose="020B0609020204030204" pitchFamily="49" charset="0"/>
              </a:rPr>
              <a:t>arg2</a:t>
            </a:r>
            <a:r>
              <a:rPr lang="en-IN" sz="2200" i="1" dirty="0" smtClean="0">
                <a:solidFill>
                  <a:schemeClr val="accent5">
                    <a:lumMod val="60000"/>
                    <a:lumOff val="40000"/>
                  </a:schemeClr>
                </a:solidFill>
                <a:latin typeface="Consolas" panose="020B0609020204030204" pitchFamily="49" charset="0"/>
              </a:rPr>
              <a:t>=</a:t>
            </a:r>
            <a:r>
              <a:rPr lang="en-IN" sz="2200" dirty="0" smtClean="0">
                <a:solidFill>
                  <a:schemeClr val="accent5">
                    <a:lumMod val="75000"/>
                  </a:schemeClr>
                </a:solidFill>
                <a:latin typeface="Consolas" panose="020B0609020204030204" pitchFamily="49" charset="0"/>
              </a:rPr>
              <a:t>value2</a:t>
            </a:r>
            <a:r>
              <a:rPr lang="en-IN" sz="2200" i="1" dirty="0" smtClean="0">
                <a:solidFill>
                  <a:srgbClr val="FB9A4B"/>
                </a:solidFill>
                <a:latin typeface="Consolas" panose="020B0609020204030204" pitchFamily="49" charset="0"/>
              </a:rPr>
              <a:t>, arg3</a:t>
            </a:r>
            <a:r>
              <a:rPr lang="en-IN" sz="2200" i="1" dirty="0" smtClean="0">
                <a:solidFill>
                  <a:schemeClr val="accent5">
                    <a:lumMod val="60000"/>
                    <a:lumOff val="40000"/>
                  </a:schemeClr>
                </a:solidFill>
                <a:latin typeface="Consolas" panose="020B0609020204030204" pitchFamily="49" charset="0"/>
              </a:rPr>
              <a:t>=</a:t>
            </a:r>
            <a:r>
              <a:rPr lang="en-IN" sz="2200" dirty="0" smtClean="0">
                <a:solidFill>
                  <a:schemeClr val="accent5">
                    <a:lumMod val="75000"/>
                  </a:schemeClr>
                </a:solidFill>
                <a:latin typeface="Consolas" panose="020B0609020204030204" pitchFamily="49" charset="0"/>
              </a:rPr>
              <a:t>value3</a:t>
            </a:r>
            <a:r>
              <a:rPr lang="en-IN" sz="2200" dirty="0" smtClean="0">
                <a:solidFill>
                  <a:schemeClr val="accent1">
                    <a:lumMod val="60000"/>
                    <a:lumOff val="40000"/>
                  </a:schemeClr>
                </a:solidFill>
                <a:latin typeface="Consolas" panose="020B0609020204030204" pitchFamily="49" charset="0"/>
              </a:rPr>
              <a:t>)</a:t>
            </a:r>
            <a:endParaRPr lang="en-IN" sz="2200"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2246769"/>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fullName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fName =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32317" y="2289988"/>
            <a:ext cx="8686800" cy="4093428"/>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3" name="Rectangle 2"/>
          <p:cNvSpPr/>
          <p:nvPr/>
        </p:nvSpPr>
        <p:spPr>
          <a:xfrm>
            <a:off x="217714" y="1600200"/>
            <a:ext cx="8697686" cy="369332"/>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module1[, module2[,</a:t>
            </a:r>
            <a:r>
              <a:rPr lang="en-IN" i="1" dirty="0">
                <a:solidFill>
                  <a:srgbClr val="F79A32"/>
                </a:solidFill>
                <a:latin typeface="Consolas" panose="020B0609020204030204" pitchFamily="49" charset="0"/>
              </a:rPr>
              <a:t>...</a:t>
            </a:r>
            <a:r>
              <a:rPr lang="en-IN" i="1" dirty="0">
                <a:solidFill>
                  <a:srgbClr val="D3AF86"/>
                </a:solidFill>
                <a:latin typeface="Consolas" panose="020B0609020204030204" pitchFamily="49" charset="0"/>
              </a:rPr>
              <a:t> moduleN]</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369332"/>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name1[, name2[, </a:t>
            </a:r>
            <a:r>
              <a:rPr lang="en-IN" i="1" dirty="0">
                <a:solidFill>
                  <a:srgbClr val="F79A32"/>
                </a:solidFill>
                <a:latin typeface="Consolas" panose="020B0609020204030204" pitchFamily="49" charset="0"/>
              </a:rPr>
              <a:t>...</a:t>
            </a:r>
            <a:r>
              <a:rPr lang="en-IN" i="1" dirty="0">
                <a:solidFill>
                  <a:srgbClr val="D3AF86"/>
                </a:solidFill>
                <a:latin typeface="Consolas" panose="020B0609020204030204" pitchFamily="49" charset="0"/>
              </a:rPr>
              <a:t> nameN]]</a:t>
            </a:r>
            <a:endParaRPr lang="en-IN" i="1" dirty="0">
              <a:solidFill>
                <a:srgbClr val="D3AF86"/>
              </a:solidFill>
              <a:effectLst/>
              <a:latin typeface="Consolas" panose="020B0609020204030204" pitchFamily="49" charset="0"/>
            </a:endParaRPr>
          </a:p>
        </p:txBody>
      </p:sp>
      <p:sp>
        <p:nvSpPr>
          <p:cNvPr id="10" name="Rectangle 9"/>
          <p:cNvSpPr/>
          <p:nvPr/>
        </p:nvSpPr>
        <p:spPr>
          <a:xfrm>
            <a:off x="228600" y="2249270"/>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a:t>
            </a:r>
            <a:r>
              <a:rPr lang="en-IN" sz="5400" b="0" i="0" dirty="0" smtClean="0"/>
              <a:t>lass definition &amp; class objects</a:t>
            </a:r>
            <a:endParaRPr lang="en-IN" sz="5400" b="0" i="0" dirty="0"/>
          </a:p>
          <a:p>
            <a:endParaRPr lang="en-US" sz="5000" dirty="0">
              <a:solidFill>
                <a:srgbClr val="DFD72D"/>
              </a:solidFill>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5" name="Rectangle 4"/>
          <p:cNvSpPr/>
          <p:nvPr/>
        </p:nvSpPr>
        <p:spPr>
          <a:xfrm>
            <a:off x="236034" y="3048000"/>
            <a:ext cx="7993566" cy="286232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firstName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lastName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smtClean="0">
                <a:solidFill>
                  <a:srgbClr val="D3AF86"/>
                </a:solidFill>
                <a:latin typeface="Consolas" panose="020B0609020204030204" pitchFamily="49" charset="0"/>
              </a:rPr>
              <a:t>, firstName</a:t>
            </a:r>
            <a:r>
              <a:rPr lang="en-IN" sz="2000" dirty="0">
                <a:solidFill>
                  <a:srgbClr val="D3AF86"/>
                </a:solidFill>
                <a:latin typeface="Consolas" panose="020B0609020204030204" pitchFamily="49" charset="0"/>
              </a:rPr>
              <a:t>, lastName) :</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.firstName </a:t>
            </a:r>
            <a:r>
              <a:rPr lang="en-IN" sz="2000" dirty="0">
                <a:solidFill>
                  <a:srgbClr val="D3AF86"/>
                </a:solidFill>
                <a:latin typeface="Consolas" panose="020B0609020204030204" pitchFamily="49" charset="0"/>
              </a:rPr>
              <a:t>= firstName</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.lastName </a:t>
            </a:r>
            <a:r>
              <a:rPr lang="en-IN" sz="2000" dirty="0">
                <a:solidFill>
                  <a:srgbClr val="D3AF86"/>
                </a:solidFill>
                <a:latin typeface="Consolas" panose="020B0609020204030204" pitchFamily="49" charset="0"/>
              </a:rPr>
              <a:t>=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displayStudent</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.firstName, </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.lastName)</a:t>
            </a:r>
            <a:endParaRPr lang="en-IN" sz="2000" b="0"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2337499" cy="369332"/>
          </a:xfrm>
          <a:prstGeom prst="rect">
            <a:avLst/>
          </a:prstGeom>
          <a:solidFill>
            <a:srgbClr val="2E3032"/>
          </a:solidFill>
        </p:spPr>
        <p:txBody>
          <a:bodyPr wrap="non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9906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3283154"/>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a:t>
            </a:r>
            <a:r>
              <a:rPr lang="en-IN" b="1" smtClean="0">
                <a:solidFill>
                  <a:srgbClr val="C00000"/>
                </a:solidFill>
                <a:latin typeface="Consolas" panose="020B0609020204030204" pitchFamily="49" charset="0"/>
                <a:cs typeface="Arial" panose="020B0604020202020204" pitchFamily="34" charset="0"/>
              </a:rPr>
              <a:t>(changeable)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14919</TotalTime>
  <Words>3229</Words>
  <Application>Microsoft Office PowerPoint</Application>
  <PresentationFormat>On-screen Show (4:3)</PresentationFormat>
  <Paragraphs>587</Paragraphs>
  <Slides>61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61</vt:i4>
      </vt:variant>
    </vt:vector>
  </HeadingPairs>
  <TitlesOfParts>
    <vt:vector size="76"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2960</cp:revision>
  <dcterms:created xsi:type="dcterms:W3CDTF">2015-10-09T06:09:34Z</dcterms:created>
  <dcterms:modified xsi:type="dcterms:W3CDTF">2018-08-10T09:53:40Z</dcterms:modified>
</cp:coreProperties>
</file>