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2"/>
  </p:notesMasterIdLst>
  <p:sldIdLst>
    <p:sldId id="497" r:id="rId2"/>
    <p:sldId id="472" r:id="rId3"/>
    <p:sldId id="667" r:id="rId4"/>
    <p:sldId id="532" r:id="rId5"/>
    <p:sldId id="1088" r:id="rId6"/>
    <p:sldId id="1089" r:id="rId7"/>
    <p:sldId id="1097" r:id="rId8"/>
    <p:sldId id="1100" r:id="rId9"/>
    <p:sldId id="1101" r:id="rId10"/>
    <p:sldId id="1130" r:id="rId11"/>
    <p:sldId id="1131" r:id="rId12"/>
    <p:sldId id="1134" r:id="rId13"/>
    <p:sldId id="1132" r:id="rId14"/>
    <p:sldId id="1133" r:id="rId15"/>
    <p:sldId id="1135" r:id="rId16"/>
    <p:sldId id="1136" r:id="rId17"/>
    <p:sldId id="1137" r:id="rId18"/>
    <p:sldId id="1138" r:id="rId19"/>
    <p:sldId id="1139" r:id="rId20"/>
    <p:sldId id="1140" r:id="rId21"/>
    <p:sldId id="1141" r:id="rId22"/>
    <p:sldId id="1142" r:id="rId23"/>
    <p:sldId id="1143" r:id="rId24"/>
    <p:sldId id="1144" r:id="rId25"/>
    <p:sldId id="1098" r:id="rId26"/>
    <p:sldId id="1090" r:id="rId27"/>
    <p:sldId id="1099" r:id="rId28"/>
    <p:sldId id="1092" r:id="rId29"/>
    <p:sldId id="1102" r:id="rId30"/>
    <p:sldId id="1103" r:id="rId31"/>
    <p:sldId id="1104" r:id="rId32"/>
    <p:sldId id="1105" r:id="rId33"/>
    <p:sldId id="1106" r:id="rId34"/>
    <p:sldId id="1107" r:id="rId35"/>
    <p:sldId id="1108" r:id="rId36"/>
    <p:sldId id="1109" r:id="rId37"/>
    <p:sldId id="1110" r:id="rId38"/>
    <p:sldId id="1111" r:id="rId39"/>
    <p:sldId id="1112" r:id="rId40"/>
    <p:sldId id="1113" r:id="rId41"/>
    <p:sldId id="1114" r:id="rId42"/>
    <p:sldId id="1115" r:id="rId43"/>
    <p:sldId id="1116" r:id="rId44"/>
    <p:sldId id="1117" r:id="rId45"/>
    <p:sldId id="1118" r:id="rId46"/>
    <p:sldId id="1119" r:id="rId47"/>
    <p:sldId id="1120" r:id="rId48"/>
    <p:sldId id="1121" r:id="rId49"/>
    <p:sldId id="1122" r:id="rId50"/>
    <p:sldId id="1123" r:id="rId51"/>
    <p:sldId id="1124" r:id="rId52"/>
    <p:sldId id="1125" r:id="rId53"/>
    <p:sldId id="1126" r:id="rId54"/>
    <p:sldId id="1127" r:id="rId55"/>
    <p:sldId id="1128" r:id="rId56"/>
    <p:sldId id="1129" r:id="rId57"/>
    <p:sldId id="954" r:id="rId58"/>
    <p:sldId id="788" r:id="rId59"/>
    <p:sldId id="1071" r:id="rId60"/>
    <p:sldId id="1087" r:id="rId6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C6F0D"/>
    <a:srgbClr val="049DC8"/>
    <a:srgbClr val="036883"/>
    <a:srgbClr val="90E183"/>
    <a:srgbClr val="B22251"/>
    <a:srgbClr val="FF1C00"/>
    <a:srgbClr val="BAB294"/>
    <a:srgbClr val="DFE100"/>
    <a:srgbClr val="614051"/>
    <a:srgbClr val="FCF75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88" autoAdjust="0"/>
    <p:restoredTop sz="94737" autoAdjust="0"/>
  </p:normalViewPr>
  <p:slideViewPr>
    <p:cSldViewPr>
      <p:cViewPr>
        <p:scale>
          <a:sx n="80" d="100"/>
          <a:sy n="80" d="100"/>
        </p:scale>
        <p:origin x="1680" y="22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t>29-11-2018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2.xml"/><Relationship Id="rId2" Type="http://schemas.openxmlformats.org/officeDocument/2006/relationships/slide" Target="../slides/slide1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219200" y="3886200"/>
            <a:ext cx="6858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19200" y="5124450"/>
            <a:ext cx="6858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904875" y="3648075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3" name="Rectangle 32"/>
          <p:cNvSpPr/>
          <p:nvPr/>
        </p:nvSpPr>
        <p:spPr>
          <a:xfrm>
            <a:off x="914400" y="5048250"/>
            <a:ext cx="73152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Rectangle 21"/>
          <p:cNvSpPr/>
          <p:nvPr/>
        </p:nvSpPr>
        <p:spPr>
          <a:xfrm>
            <a:off x="904875" y="3648075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2" name="Rectangle 31"/>
          <p:cNvSpPr/>
          <p:nvPr/>
        </p:nvSpPr>
        <p:spPr>
          <a:xfrm>
            <a:off x="914400" y="5048250"/>
            <a:ext cx="2286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3" name="Table 12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8229600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971800"/>
            <a:ext cx="6858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898648" y="6355080"/>
            <a:ext cx="347472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457200" y="1219200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216152"/>
            <a:ext cx="4041648" cy="493776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8" name="Straight Connector 7"/>
          <p:cNvSpPr>
            <a:spLocks noChangeShapeType="1"/>
          </p:cNvSpPr>
          <p:nvPr userDrawn="1"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graphicFrame>
        <p:nvGraphicFramePr>
          <p:cNvPr id="9" name="Table 8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575716325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2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3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11/29/2018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898648" y="6356350"/>
            <a:ext cx="35052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1219200"/>
            <a:ext cx="82296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612648" y="6356350"/>
            <a:ext cx="19812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457200" y="1143000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5257800" y="6474639"/>
          <a:ext cx="3429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857250"/>
                <a:gridCol w="857250"/>
                <a:gridCol w="767012"/>
                <a:gridCol w="947488"/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  <a:endParaRPr lang="en-US" sz="1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 smtClean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99" y="152400"/>
            <a:ext cx="2348630" cy="7620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2860834" y="0"/>
            <a:ext cx="6283166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4000" dirty="0" smtClean="0">
                <a:solidFill>
                  <a:srgbClr val="FF6000"/>
                </a:solidFill>
                <a:latin typeface="Segoe Print" panose="02000600000000000000" pitchFamily="2" charset="0"/>
              </a:rPr>
              <a:t>A </a:t>
            </a:r>
            <a:r>
              <a:rPr lang="en-IN" sz="4000" dirty="0">
                <a:solidFill>
                  <a:srgbClr val="FF6000"/>
                </a:solidFill>
                <a:latin typeface="Segoe Print" panose="02000600000000000000" pitchFamily="2" charset="0"/>
              </a:rPr>
              <a:t>day without new knowledge is a lost day.</a:t>
            </a:r>
          </a:p>
        </p:txBody>
      </p:sp>
      <p:sp>
        <p:nvSpPr>
          <p:cNvPr id="8" name="Title 2"/>
          <p:cNvSpPr>
            <a:spLocks noGrp="1"/>
          </p:cNvSpPr>
          <p:nvPr>
            <p:ph type="ctrTitle"/>
          </p:nvPr>
        </p:nvSpPr>
        <p:spPr>
          <a:xfrm>
            <a:off x="0" y="4572000"/>
            <a:ext cx="9144000" cy="990600"/>
          </a:xfrm>
        </p:spPr>
        <p:txBody>
          <a:bodyPr vert="horz" anchor="t" anchorCtr="0">
            <a:noAutofit/>
          </a:bodyPr>
          <a:lstStyle/>
          <a:p>
            <a:pPr algn="l"/>
            <a:r>
              <a:rPr lang="en-US" sz="4200" b="1" i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Database Technologies </a:t>
            </a:r>
            <a:r>
              <a:rPr lang="en-US" sz="4200" b="1" i="1" dirty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- </a:t>
            </a:r>
            <a:r>
              <a:rPr lang="en-US" sz="4200" b="1" i="1" dirty="0" smtClean="0">
                <a:solidFill>
                  <a:srgbClr val="00B0F0"/>
                </a:solidFill>
                <a:latin typeface="SimSun" panose="02010600030101010101" pitchFamily="2" charset="-122"/>
                <a:ea typeface="SimSun" panose="02010600030101010101" pitchFamily="2" charset="-122"/>
                <a:cs typeface="Arial" pitchFamily="34" charset="0"/>
              </a:rPr>
              <a:t>MongoDB</a:t>
            </a:r>
            <a:endParaRPr lang="en-US" sz="4200" b="1" i="1" dirty="0">
              <a:solidFill>
                <a:srgbClr val="00B0F0"/>
              </a:solidFill>
              <a:latin typeface="SimSun" panose="02010600030101010101" pitchFamily="2" charset="-122"/>
              <a:ea typeface="SimSun" panose="02010600030101010101" pitchFamily="2" charset="-122"/>
              <a:cs typeface="Arial" pitchFamily="34" charset="0"/>
            </a:endParaRPr>
          </a:p>
        </p:txBody>
      </p:sp>
      <p:sp>
        <p:nvSpPr>
          <p:cNvPr id="9" name="Subtitle 3"/>
          <p:cNvSpPr txBox="1">
            <a:spLocks/>
          </p:cNvSpPr>
          <p:nvPr/>
        </p:nvSpPr>
        <p:spPr>
          <a:xfrm>
            <a:off x="1219200" y="5562600"/>
            <a:ext cx="6858000" cy="533400"/>
          </a:xfrm>
          <a:prstGeom prst="rect">
            <a:avLst/>
          </a:prstGeom>
        </p:spPr>
        <p:txBody>
          <a:bodyPr vert="horz">
            <a:noAutofit/>
          </a:bodyPr>
          <a:lstStyle>
            <a:lvl1pPr marL="0" indent="0" algn="r" rtl="0" eaLnBrk="1" latinLnBrk="0" hangingPunct="1">
              <a:spcBef>
                <a:spcPts val="600"/>
              </a:spcBef>
              <a:buClr>
                <a:schemeClr val="accent1"/>
              </a:buClr>
              <a:buSzPct val="76000"/>
              <a:buFont typeface="Wingdings 3"/>
              <a:buNone/>
              <a:defRPr kumimoji="0" sz="2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 rtl="0" eaLnBrk="1" latinLnBrk="0" hangingPunct="1">
              <a:spcBef>
                <a:spcPts val="500"/>
              </a:spcBef>
              <a:buClr>
                <a:schemeClr val="accent2"/>
              </a:buClr>
              <a:buSzPct val="76000"/>
              <a:buFont typeface="Wingdings 3"/>
              <a:buNone/>
              <a:defRPr kumimoji="0" sz="23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0" algn="ctr" rtl="0" eaLnBrk="1" latinLnBrk="0" hangingPunct="1">
              <a:spcBef>
                <a:spcPts val="500"/>
              </a:spcBef>
              <a:buClr>
                <a:schemeClr val="bg1">
                  <a:shade val="50000"/>
                </a:schemeClr>
              </a:buClr>
              <a:buSzPct val="76000"/>
              <a:buFont typeface="Wingdings 3"/>
              <a:buNone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rtl="0" eaLnBrk="1" latinLnBrk="0" hangingPunct="1">
              <a:spcBef>
                <a:spcPts val="400"/>
              </a:spcBef>
              <a:buClr>
                <a:schemeClr val="accent2">
                  <a:shade val="75000"/>
                </a:schemeClr>
              </a:buClr>
              <a:buSzPct val="70000"/>
              <a:buFont typeface="Wingdings"/>
              <a:buNone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rtl="0" eaLnBrk="1" latinLnBrk="0" hangingPunct="1">
              <a:spcBef>
                <a:spcPts val="300"/>
              </a:spcBef>
              <a:buClr>
                <a:schemeClr val="accent2"/>
              </a:buClr>
              <a:buSzPct val="70000"/>
              <a:buFont typeface="Wingdings"/>
              <a:buNone/>
              <a:defRPr kumimoji="0"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rtl="0" eaLnBrk="1" latinLnBrk="0" hangingPunct="1">
              <a:spcBef>
                <a:spcPts val="300"/>
              </a:spcBef>
              <a:buClr>
                <a:srgbClr val="9FB8CD">
                  <a:shade val="75000"/>
                </a:srgbClr>
              </a:buClr>
              <a:buSzPct val="75000"/>
              <a:buFont typeface="Wingdings 3"/>
              <a:buNone/>
              <a:defRPr kumimoji="0" lang="en-US" sz="16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rtl="0" eaLnBrk="1" latinLnBrk="0" hangingPunct="1">
              <a:spcBef>
                <a:spcPts val="300"/>
              </a:spcBef>
              <a:buClr>
                <a:srgbClr val="727CA3">
                  <a:shade val="75000"/>
                </a:srgb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rtl="0" eaLnBrk="1" latinLnBrk="0" hangingPunct="1">
              <a:spcBef>
                <a:spcPts val="300"/>
              </a:spcBef>
              <a:buClr>
                <a:prstClr val="white">
                  <a:shade val="50000"/>
                </a:prstClr>
              </a:buClr>
              <a:buSzPct val="75000"/>
              <a:buFont typeface="Wingdings 3"/>
              <a:buNone/>
              <a:defRPr kumimoji="0" lang="en-US" sz="14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rtl="0" eaLnBrk="1" latinLnBrk="0" hangingPunct="1">
              <a:spcBef>
                <a:spcPts val="300"/>
              </a:spcBef>
              <a:buClr>
                <a:srgbClr val="9FB8CD"/>
              </a:buClr>
              <a:buSzPct val="75000"/>
              <a:buFont typeface="Wingdings 3"/>
              <a:buNone/>
              <a:defRPr kumimoji="0"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auto">
              <a:spcAft>
                <a:spcPts val="0"/>
              </a:spcAft>
            </a:pPr>
            <a:r>
              <a:rPr lang="en-US" sz="4800" dirty="0" smtClean="0">
                <a:solidFill>
                  <a:srgbClr val="17A889"/>
                </a:solidFill>
                <a:latin typeface="Arial" pitchFamily="34" charset="0"/>
                <a:cs typeface="Arial" pitchFamily="34" charset="0"/>
              </a:rPr>
              <a:t>infoway</a:t>
            </a:r>
            <a:endParaRPr lang="en-US" sz="4800" dirty="0">
              <a:solidFill>
                <a:srgbClr val="17A889"/>
              </a:solidFill>
              <a:latin typeface="Arial" pitchFamily="34" charset="0"/>
              <a:cs typeface="Arial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4964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comparison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827200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r>
              <a:rPr lang="en-IN" sz="3200" dirty="0"/>
              <a:t>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37107888"/>
              </p:ext>
            </p:extLst>
          </p:nvPr>
        </p:nvGraphicFramePr>
        <p:xfrm>
          <a:off x="76200" y="782010"/>
          <a:ext cx="8991599" cy="279348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2031"/>
                <a:gridCol w="8089568"/>
              </a:tblGrid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$eq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$gt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greater than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$gte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greater than or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$lt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less than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$lte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values that are less than or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$ne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all values that are not equal to a specified value.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$in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any of the values specified in an array.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$nin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Matches none of the values specified in an array.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48141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comparison</a:t>
            </a:r>
            <a:r>
              <a:rPr lang="en-IN" sz="3200" dirty="0"/>
              <a:t>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2400" y="767355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</a:t>
            </a:r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eq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152400" y="1192887"/>
            <a:ext cx="2488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{$eq: value} 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4800600" y="750532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800600" y="1176064"/>
            <a:ext cx="248888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{$ne: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57348" y="2056233"/>
            <a:ext cx="55066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$gt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57348" y="2481765"/>
            <a:ext cx="242367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{$gt: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11" name="Rectangle 10"/>
          <p:cNvSpPr/>
          <p:nvPr/>
        </p:nvSpPr>
        <p:spPr>
          <a:xfrm>
            <a:off x="4805548" y="2039410"/>
            <a:ext cx="68871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$gte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4805548" y="2464942"/>
            <a:ext cx="2561727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{$gte: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13" name="Rectangle 12"/>
          <p:cNvSpPr/>
          <p:nvPr/>
        </p:nvSpPr>
        <p:spPr>
          <a:xfrm>
            <a:off x="217609" y="3369851"/>
            <a:ext cx="48603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$lt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217609" y="3795383"/>
            <a:ext cx="235904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{$lt: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15" name="Rectangle 14"/>
          <p:cNvSpPr/>
          <p:nvPr/>
        </p:nvSpPr>
        <p:spPr>
          <a:xfrm>
            <a:off x="4865809" y="3353028"/>
            <a:ext cx="624082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$lte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/>
          <p:cNvSpPr/>
          <p:nvPr/>
        </p:nvSpPr>
        <p:spPr>
          <a:xfrm>
            <a:off x="4865809" y="3778560"/>
            <a:ext cx="249709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{$lte: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value} }</a:t>
            </a:r>
            <a:endParaRPr lang="en-US" sz="2200" dirty="0"/>
          </a:p>
        </p:txBody>
      </p:sp>
      <p:sp>
        <p:nvSpPr>
          <p:cNvPr id="17" name="Rectangle 16"/>
          <p:cNvSpPr/>
          <p:nvPr/>
        </p:nvSpPr>
        <p:spPr>
          <a:xfrm>
            <a:off x="282242" y="4665657"/>
            <a:ext cx="61587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$ne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" name="Rectangle 18"/>
          <p:cNvSpPr/>
          <p:nvPr/>
        </p:nvSpPr>
        <p:spPr>
          <a:xfrm>
            <a:off x="282242" y="5091189"/>
            <a:ext cx="5734775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{$in: [&lt;value1&gt;, &lt;value2&gt;, ..., &lt;valueN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&gt;]} }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20170264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362200"/>
            <a:ext cx="8839200" cy="914400"/>
          </a:xfrm>
          <a:prstGeom prst="rect">
            <a:avLst/>
          </a:prstGeom>
        </p:spPr>
        <p:txBody>
          <a:bodyPr>
            <a:norm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logical operator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81578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8475914"/>
              </p:ext>
            </p:extLst>
          </p:nvPr>
        </p:nvGraphicFramePr>
        <p:xfrm>
          <a:off x="76200" y="782010"/>
          <a:ext cx="8991599" cy="1961958"/>
        </p:xfrm>
        <a:graphic>
          <a:graphicData uri="http://schemas.openxmlformats.org/drawingml/2006/table">
            <a:tbl>
              <a:tblPr>
                <a:tableStyleId>{616DA210-FB5B-4158-B5E0-FEB733F419BA}</a:tableStyleId>
              </a:tblPr>
              <a:tblGrid>
                <a:gridCol w="902031"/>
                <a:gridCol w="8089568"/>
              </a:tblGrid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$or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Joins query clauses with a logical OR returns all documents that match the conditions of either clause.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$and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Joins query clauses with a logical AND returns all documents that match the conditions of both clauses.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177542">
                <a:tc>
                  <a:txBody>
                    <a:bodyPr/>
                    <a:lstStyle/>
                    <a:p>
                      <a:pPr algn="ctr" fontAlgn="base"/>
                      <a:r>
                        <a:rPr lang="en-IN" sz="2000" u="none" dirty="0" smtClean="0">
                          <a:solidFill>
                            <a:srgbClr val="006C86"/>
                          </a:solidFill>
                          <a:effectLst/>
                        </a:rPr>
                        <a:t>$not</a:t>
                      </a:r>
                      <a:endParaRPr lang="en-IN" sz="2000" u="none" dirty="0">
                        <a:solidFill>
                          <a:srgbClr val="006C86"/>
                        </a:solidFill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fontAlgn="base"/>
                      <a:r>
                        <a:rPr lang="en-IN" sz="2000" dirty="0" smtClean="0">
                          <a:effectLst/>
                        </a:rPr>
                        <a:t>  </a:t>
                      </a:r>
                      <a:r>
                        <a:rPr lang="en-US" sz="2000" dirty="0" smtClean="0">
                          <a:effectLst/>
                        </a:rPr>
                        <a:t>Inverts the effect of a query expression and returns documents that do not match the query expression.</a:t>
                      </a:r>
                      <a:endParaRPr lang="en-IN" sz="2000" dirty="0">
                        <a:effectLst/>
                      </a:endParaRPr>
                    </a:p>
                  </a:txBody>
                  <a:tcPr marL="23117" marR="23117" marT="22193" marB="22193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4804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logical operator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52400" y="767355"/>
            <a:ext cx="57419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$or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52400" y="1192887"/>
            <a:ext cx="8342152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$or: [ { &lt;expression1&gt; }, { &lt;expression2&gt; }, ... , { &lt;expressionN&gt; } ] }</a:t>
            </a:r>
            <a:endParaRPr lang="en-US" sz="2200" dirty="0"/>
          </a:p>
        </p:txBody>
      </p:sp>
      <p:sp>
        <p:nvSpPr>
          <p:cNvPr id="6" name="Rectangle 5"/>
          <p:cNvSpPr/>
          <p:nvPr/>
        </p:nvSpPr>
        <p:spPr>
          <a:xfrm>
            <a:off x="168234" y="2648928"/>
            <a:ext cx="75693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$and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68234" y="3074460"/>
            <a:ext cx="832631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$and: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[ { &lt;expression1&gt; }, { &lt;expression2&gt; }, ... , { &lt;expressionN&gt; } ] }</a:t>
            </a:r>
            <a:endParaRPr lang="en-US" sz="2200" dirty="0"/>
          </a:p>
        </p:txBody>
      </p:sp>
      <p:sp>
        <p:nvSpPr>
          <p:cNvPr id="9" name="Rectangle 8"/>
          <p:cNvSpPr/>
          <p:nvPr/>
        </p:nvSpPr>
        <p:spPr>
          <a:xfrm>
            <a:off x="168234" y="4459069"/>
            <a:ext cx="71846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$not</a:t>
            </a:r>
            <a:endParaRPr lang="en-US" sz="2200" dirty="0">
              <a:solidFill>
                <a:srgbClr val="C00000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168234" y="4884601"/>
            <a:ext cx="8326318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field: { $not: { &lt;operator-expression&gt; } } }</a:t>
            </a:r>
            <a:endParaRPr lang="en-US" sz="2200" dirty="0"/>
          </a:p>
        </p:txBody>
      </p:sp>
      <p:sp>
        <p:nvSpPr>
          <p:cNvPr id="2" name="Rectangle 1"/>
          <p:cNvSpPr/>
          <p:nvPr/>
        </p:nvSpPr>
        <p:spPr>
          <a:xfrm>
            <a:off x="141514" y="5498068"/>
            <a:ext cx="885008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 job: {$not: {$eq</a:t>
            </a:r>
            <a:r>
              <a:rPr lang="en-US" sz="2200" dirty="0" smtClean="0">
                <a:solidFill>
                  <a:srgbClr val="FC6F0D"/>
                </a:solidFill>
              </a:rPr>
              <a:t>: 'MANAGER</a:t>
            </a:r>
            <a:r>
              <a:rPr lang="en-US" sz="2200" dirty="0">
                <a:solidFill>
                  <a:srgbClr val="FC6F0D"/>
                </a:solidFill>
              </a:rPr>
              <a:t>'}}})</a:t>
            </a:r>
          </a:p>
        </p:txBody>
      </p:sp>
      <p:sp>
        <p:nvSpPr>
          <p:cNvPr id="3" name="Rectangle 2"/>
          <p:cNvSpPr/>
          <p:nvPr/>
        </p:nvSpPr>
        <p:spPr>
          <a:xfrm>
            <a:off x="141514" y="1773697"/>
            <a:ext cx="8823366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db.emp.find({$or: [{job</a:t>
            </a:r>
            <a:r>
              <a:rPr lang="en-US" sz="2200" dirty="0" smtClean="0">
                <a:solidFill>
                  <a:srgbClr val="FC6F0D"/>
                </a:solidFill>
              </a:rPr>
              <a:t>: 'manager</a:t>
            </a:r>
            <a:r>
              <a:rPr lang="en-US" sz="2200" dirty="0">
                <a:solidFill>
                  <a:srgbClr val="FC6F0D"/>
                </a:solidFill>
              </a:rPr>
              <a:t>'}, {job</a:t>
            </a:r>
            <a:r>
              <a:rPr lang="en-US" sz="2200" dirty="0" smtClean="0">
                <a:solidFill>
                  <a:srgbClr val="FC6F0D"/>
                </a:solidFill>
              </a:rPr>
              <a:t>: 'salesman</a:t>
            </a:r>
            <a:r>
              <a:rPr lang="en-US" sz="2200" dirty="0">
                <a:solidFill>
                  <a:srgbClr val="FC6F0D"/>
                </a:solidFill>
              </a:rPr>
              <a:t>'}]})</a:t>
            </a:r>
          </a:p>
        </p:txBody>
      </p:sp>
      <p:sp>
        <p:nvSpPr>
          <p:cNvPr id="7" name="Rectangle 6"/>
          <p:cNvSpPr/>
          <p:nvPr/>
        </p:nvSpPr>
        <p:spPr>
          <a:xfrm>
            <a:off x="108856" y="3607713"/>
            <a:ext cx="8856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FC6F0D"/>
                </a:solidFill>
              </a:rPr>
              <a:t>db.emp.find({$and: [{job:'manager'}, {sal:3400}]})</a:t>
            </a:r>
          </a:p>
        </p:txBody>
      </p:sp>
    </p:spTree>
    <p:extLst>
      <p:ext uri="{BB962C8B-B14F-4D97-AF65-F5344CB8AC3E}">
        <p14:creationId xmlns:p14="http://schemas.microsoft.com/office/powerpoint/2010/main" val="1236651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list databases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580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list database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Print a list of all databases on the </a:t>
            </a:r>
            <a:r>
              <a:rPr lang="en-US" dirty="0" smtClean="0"/>
              <a:t>server.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3505200" y="579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383966"/>
            <a:ext cx="2083455" cy="105554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dbs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databases</a:t>
            </a:r>
            <a:endParaRPr lang="en-US" sz="2200" dirty="0">
              <a:solidFill>
                <a:srgbClr val="049DC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952115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use database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73345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use database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Switch current database to &lt;db&gt;. The mongo shell variable db is set to the current database.</a:t>
            </a:r>
          </a:p>
        </p:txBody>
      </p:sp>
      <p:sp>
        <p:nvSpPr>
          <p:cNvPr id="4" name="Rectangle 3"/>
          <p:cNvSpPr/>
          <p:nvPr/>
        </p:nvSpPr>
        <p:spPr>
          <a:xfrm>
            <a:off x="3505200" y="5791200"/>
            <a:ext cx="4572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/>
              <a:t>		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1566753"/>
            <a:ext cx="1225015" cy="547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use &lt;db&gt;</a:t>
            </a:r>
            <a:endParaRPr lang="en-US" sz="2200" dirty="0">
              <a:solidFill>
                <a:srgbClr val="049DC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87977" y="2560766"/>
            <a:ext cx="8856023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 smtClean="0">
                <a:solidFill>
                  <a:srgbClr val="FC6F0D"/>
                </a:solidFill>
              </a:rPr>
              <a:t>use db1</a:t>
            </a:r>
            <a:endParaRPr lang="en-US" sz="2200" dirty="0">
              <a:solidFill>
                <a:srgbClr val="FC6F0D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7597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304800" y="228600"/>
            <a:ext cx="8610600" cy="685800"/>
          </a:xfrm>
          <a:prstGeom prst="rect">
            <a:avLst/>
          </a:prstGeom>
          <a:solidFill>
            <a:srgbClr val="FF0000"/>
          </a:solidFill>
        </p:spPr>
        <p:txBody>
          <a:bodyPr>
            <a:norm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3600" b="1" dirty="0" smtClean="0">
                <a:solidFill>
                  <a:schemeClr val="bg1"/>
                </a:solidFill>
                <a:latin typeface="Arial" pitchFamily="34" charset="0"/>
                <a:cs typeface="Arial" pitchFamily="34" charset="0"/>
              </a:rPr>
              <a:t>Class Room</a:t>
            </a:r>
            <a:endParaRPr kumimoji="0" lang="en-US" sz="3600" b="1" i="1" u="none" strike="noStrike" kern="1200" cap="none" spc="0" normalizeH="0" baseline="0" noProof="0" dirty="0" smtClean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304800" y="1981200"/>
            <a:ext cx="8610600" cy="914400"/>
          </a:xfrm>
          <a:prstGeom prst="rect">
            <a:avLst/>
          </a:prstGeom>
        </p:spPr>
        <p:txBody>
          <a:bodyPr>
            <a:noAutofit/>
          </a:bodyPr>
          <a:lstStyle/>
          <a:p>
            <a:pPr lvl="0" algn="ctr">
              <a:spcBef>
                <a:spcPct val="0"/>
              </a:spcBef>
              <a:defRPr/>
            </a:pPr>
            <a:r>
              <a:rPr lang="en-US" sz="6600" b="1" dirty="0" smtClean="0">
                <a:latin typeface="Arial" pitchFamily="34" charset="0"/>
                <a:cs typeface="Arial" pitchFamily="34" charset="0"/>
              </a:rPr>
              <a:t>Session 1</a:t>
            </a:r>
            <a:endParaRPr kumimoji="0" lang="en-US" sz="6600" b="1" i="1" u="none" strike="noStrike" kern="1200" cap="none" spc="0" normalizeH="0" baseline="0" noProof="0" dirty="0" smtClean="0">
              <a:ln>
                <a:noFill/>
              </a:ln>
              <a:effectLst/>
              <a:uLnTx/>
              <a:uFillTx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list all collections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TODO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367345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collection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Print a list of all collections for current database.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304800" y="1383966"/>
            <a:ext cx="3025893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show</a:t>
            </a:r>
            <a:r>
              <a:rPr lang="en-US" sz="2000" dirty="0">
                <a:latin typeface="Consolas" panose="020B0609020204030204" pitchFamily="49" charset="0"/>
              </a:rPr>
              <a:t>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collection</a:t>
            </a: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db.getCollectionNames()</a:t>
            </a:r>
            <a:endParaRPr lang="en-US" sz="2200" dirty="0">
              <a:solidFill>
                <a:srgbClr val="049DC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6355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find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The find() method always returns the _id field unless you specify _id: 0 to suppress the field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374658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/>
    </mc:Choice>
    <mc:Fallback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db.collection.find()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371600"/>
            <a:ext cx="4289188" cy="110799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 ['emp'].find 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(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query, projection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) </a:t>
            </a:r>
            <a:endParaRPr lang="en-US" sz="2200" dirty="0">
              <a:solidFill>
                <a:srgbClr val="049DC8"/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>
              <a:lnSpc>
                <a:spcPct val="150000"/>
              </a:lnSpc>
            </a:pP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db.collection.find(query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, projection)</a:t>
            </a:r>
          </a:p>
        </p:txBody>
      </p:sp>
      <p:sp>
        <p:nvSpPr>
          <p:cNvPr id="8" name="Rectangle 7"/>
          <p:cNvSpPr/>
          <p:nvPr/>
        </p:nvSpPr>
        <p:spPr>
          <a:xfrm>
            <a:off x="178876" y="2535217"/>
            <a:ext cx="884562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query</a:t>
            </a:r>
            <a:r>
              <a:rPr lang="en-US" dirty="0" smtClean="0"/>
              <a:t>: Specifies </a:t>
            </a:r>
            <a:r>
              <a:rPr lang="en-US" dirty="0"/>
              <a:t>selection filter using query operators. To return all documents in a collection, omit this parameter or pass an empty document ({}).</a:t>
            </a:r>
          </a:p>
          <a:p>
            <a:endParaRPr lang="en-US" dirty="0"/>
          </a:p>
          <a:p>
            <a:r>
              <a:rPr lang="en-US" b="1" i="1" dirty="0">
                <a:solidFill>
                  <a:srgbClr val="036883"/>
                </a:solidFill>
              </a:rPr>
              <a:t>projection</a:t>
            </a:r>
            <a:r>
              <a:rPr lang="en-US" dirty="0" smtClean="0"/>
              <a:t>: Specifies </a:t>
            </a:r>
            <a:r>
              <a:rPr lang="en-US" dirty="0"/>
              <a:t>the fields to return in the documents that match the query filter. To return all fields in the matching documents, omit this parameter.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178876" y="4226831"/>
            <a:ext cx="12105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C00000"/>
                </a:solidFill>
              </a:rPr>
              <a:t>Projection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78876" y="4625783"/>
            <a:ext cx="4254498" cy="547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{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field1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: &lt;value&gt;, field2: &lt;value&gt; ... }</a:t>
            </a:r>
          </a:p>
        </p:txBody>
      </p:sp>
      <p:sp>
        <p:nvSpPr>
          <p:cNvPr id="14" name="Rectangle 13"/>
          <p:cNvSpPr/>
          <p:nvPr/>
        </p:nvSpPr>
        <p:spPr>
          <a:xfrm>
            <a:off x="173928" y="5325070"/>
            <a:ext cx="882088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36883"/>
                </a:solidFill>
              </a:rPr>
              <a:t>1</a:t>
            </a:r>
            <a:r>
              <a:rPr lang="en-US" dirty="0"/>
              <a:t> or </a:t>
            </a:r>
            <a:r>
              <a:rPr lang="en-US" b="1" i="1" dirty="0">
                <a:solidFill>
                  <a:srgbClr val="036883"/>
                </a:solidFill>
              </a:rPr>
              <a:t>true</a:t>
            </a:r>
            <a:r>
              <a:rPr lang="en-US" dirty="0"/>
              <a:t> to include the field in the return documents.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1" dirty="0">
                <a:solidFill>
                  <a:srgbClr val="036883"/>
                </a:solidFill>
              </a:rPr>
              <a:t>0</a:t>
            </a:r>
            <a:r>
              <a:rPr lang="en-US" dirty="0"/>
              <a:t> or </a:t>
            </a:r>
            <a:r>
              <a:rPr lang="en-US" b="1" i="1" dirty="0">
                <a:solidFill>
                  <a:srgbClr val="036883"/>
                </a:solidFill>
              </a:rPr>
              <a:t>false</a:t>
            </a:r>
            <a:r>
              <a:rPr lang="en-US" dirty="0"/>
              <a:t> to exclude the field.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4819160" y="4284598"/>
            <a:ext cx="4315934" cy="923330"/>
          </a:xfrm>
          <a:prstGeom prst="rect">
            <a:avLst/>
          </a:prstGeom>
          <a:solidFill>
            <a:schemeClr val="bg2"/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bg2">
                    <a:lumMod val="25000"/>
                  </a:schemeClr>
                </a:solidFill>
              </a:rPr>
              <a:t>A projection cannot contain both include and exclude specifications, except for the exclusion of the _id field. </a:t>
            </a:r>
            <a:endParaRPr lang="en-US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9887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db.collection.find()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154136" y="1524000"/>
            <a:ext cx="4289188" cy="54771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db.collection.find(query, projection)</a:t>
            </a:r>
          </a:p>
        </p:txBody>
      </p:sp>
      <p:sp>
        <p:nvSpPr>
          <p:cNvPr id="9" name="Rectangle 8"/>
          <p:cNvSpPr/>
          <p:nvPr/>
        </p:nvSpPr>
        <p:spPr>
          <a:xfrm>
            <a:off x="149188" y="2329696"/>
            <a:ext cx="8845624" cy="30765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</a:t>
            </a:r>
            <a:r>
              <a:rPr lang="en-US" sz="2200" dirty="0" smtClean="0">
                <a:solidFill>
                  <a:srgbClr val="FC6F0D"/>
                </a:solidFill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 ['emp'].find ()</a:t>
            </a:r>
            <a:endParaRPr lang="en-US" sz="2200" dirty="0">
              <a:solidFill>
                <a:srgbClr val="FC6F0D"/>
              </a:solidFill>
            </a:endParaRP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</a:t>
            </a:r>
            <a:r>
              <a:rPr lang="en-US" sz="2200" dirty="0" smtClean="0">
                <a:solidFill>
                  <a:srgbClr val="FC6F0D"/>
                </a:solidFill>
              </a:rPr>
              <a:t>({job: 'manager'})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db.emp.find({}, </a:t>
            </a:r>
            <a:r>
              <a:rPr lang="en-US" sz="2200" dirty="0" smtClean="0">
                <a:solidFill>
                  <a:srgbClr val="FC6F0D"/>
                </a:solidFill>
              </a:rPr>
              <a:t>{ename:1</a:t>
            </a:r>
            <a:r>
              <a:rPr lang="en-US" sz="2200" dirty="0">
                <a:solidFill>
                  <a:srgbClr val="FC6F0D"/>
                </a:solidFill>
              </a:rPr>
              <a:t>, </a:t>
            </a:r>
            <a:r>
              <a:rPr lang="en-US" sz="2200" dirty="0" smtClean="0">
                <a:solidFill>
                  <a:srgbClr val="FC6F0D"/>
                </a:solidFill>
              </a:rPr>
              <a:t>job: true});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db.emp.find({job:'manager</a:t>
            </a:r>
            <a:r>
              <a:rPr lang="en-US" sz="2200" dirty="0" smtClean="0">
                <a:solidFill>
                  <a:srgbClr val="FC6F0D"/>
                </a:solidFill>
              </a:rPr>
              <a:t>'}, {</a:t>
            </a:r>
            <a:r>
              <a:rPr lang="en-US" sz="2200" dirty="0">
                <a:solidFill>
                  <a:srgbClr val="FC6F0D"/>
                </a:solidFill>
              </a:rPr>
              <a:t>ename:true, job:true</a:t>
            </a:r>
            <a:r>
              <a:rPr lang="en-US" sz="2200" dirty="0" smtClean="0">
                <a:solidFill>
                  <a:srgbClr val="FC6F0D"/>
                </a:solidFill>
              </a:rPr>
              <a:t>})</a:t>
            </a:r>
          </a:p>
          <a:p>
            <a:pPr>
              <a:lnSpc>
                <a:spcPct val="150000"/>
              </a:lnSpc>
            </a:pPr>
            <a:r>
              <a:rPr lang="en-US" sz="2200" dirty="0">
                <a:solidFill>
                  <a:srgbClr val="FC6F0D"/>
                </a:solidFill>
              </a:rPr>
              <a:t>db.emp.find({job:'manager'}, </a:t>
            </a:r>
            <a:r>
              <a:rPr lang="en-US" sz="2200" dirty="0" smtClean="0">
                <a:solidFill>
                  <a:srgbClr val="FC6F0D"/>
                </a:solidFill>
              </a:rPr>
              <a:t>{_id:false, ename:true</a:t>
            </a:r>
            <a:r>
              <a:rPr lang="en-US" sz="2200" dirty="0">
                <a:solidFill>
                  <a:srgbClr val="FC6F0D"/>
                </a:solidFill>
              </a:rPr>
              <a:t>, job:true})</a:t>
            </a:r>
          </a:p>
        </p:txBody>
      </p:sp>
    </p:spTree>
    <p:extLst>
      <p:ext uri="{BB962C8B-B14F-4D97-AF65-F5344CB8AC3E}">
        <p14:creationId xmlns:p14="http://schemas.microsoft.com/office/powerpoint/2010/main" val="6352172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document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419100" y="2861953"/>
            <a:ext cx="8305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MongoDB stores data as BSON documents. BSON is a binary representation of JSON documents.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57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MongoDB documents are composed of </a:t>
            </a:r>
            <a:r>
              <a:rPr lang="en-US" b="1" i="1" dirty="0">
                <a:solidFill>
                  <a:srgbClr val="036883"/>
                </a:solidFill>
              </a:rPr>
              <a:t>field-and-value</a:t>
            </a:r>
            <a:r>
              <a:rPr lang="en-US" dirty="0"/>
              <a:t> pairs. The value of a field can be any of the BSON data types, including other documents, arrays, and arrays of documents.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9188" y="187542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b="1" i="1" dirty="0">
                <a:solidFill>
                  <a:srgbClr val="036883"/>
                </a:solidFill>
              </a:rPr>
              <a:t>field name</a:t>
            </a:r>
            <a:r>
              <a:rPr lang="en-US" dirty="0"/>
              <a:t> </a:t>
            </a:r>
            <a:r>
              <a:rPr lang="en-US" b="1" i="1" dirty="0">
                <a:solidFill>
                  <a:srgbClr val="C00000"/>
                </a:solidFill>
              </a:rPr>
              <a:t>_</a:t>
            </a:r>
            <a:r>
              <a:rPr lang="en-US" b="1" dirty="0">
                <a:solidFill>
                  <a:srgbClr val="C00000"/>
                </a:solidFill>
              </a:rPr>
              <a:t>id</a:t>
            </a:r>
            <a:r>
              <a:rPr lang="en-US" b="1" i="1" dirty="0">
                <a:solidFill>
                  <a:srgbClr val="C00000"/>
                </a:solidFill>
              </a:rPr>
              <a:t> </a:t>
            </a:r>
            <a:r>
              <a:rPr lang="en-US" dirty="0"/>
              <a:t>is reserved for use as a primary key; its value must be unique in the collection, is immutable, and may be of any type other than an array.</a:t>
            </a:r>
          </a:p>
        </p:txBody>
      </p:sp>
      <p:sp>
        <p:nvSpPr>
          <p:cNvPr id="3" name="Rectangle 2"/>
          <p:cNvSpPr/>
          <p:nvPr/>
        </p:nvSpPr>
        <p:spPr>
          <a:xfrm>
            <a:off x="184814" y="2971800"/>
            <a:ext cx="88099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field1: value1,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field2: value2,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field3: value3,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...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   fieldN: valueN</a:t>
            </a:r>
          </a:p>
          <a:p>
            <a:r>
              <a:rPr lang="en-US" dirty="0">
                <a:solidFill>
                  <a:srgbClr val="036883"/>
                </a:solidFill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071599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document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876707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02529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59752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NoSQL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609600" y="2895600"/>
            <a:ext cx="7924800" cy="64633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22222"/>
                </a:solidFill>
                <a:latin typeface="arial" panose="020B0604020202020204" pitchFamily="34" charset="0"/>
              </a:rPr>
              <a:t>NoSQL</a:t>
            </a:r>
            <a:r>
              <a:rPr lang="en-US" dirty="0">
                <a:solidFill>
                  <a:srgbClr val="222222"/>
                </a:solidFill>
                <a:latin typeface="arial" panose="020B0604020202020204" pitchFamily="34" charset="0"/>
              </a:rPr>
              <a:t> database are primarily called as </a:t>
            </a:r>
            <a:r>
              <a:rPr lang="en-US" dirty="0" smtClean="0">
                <a:solidFill>
                  <a:srgbClr val="222222"/>
                </a:solidFill>
                <a:latin typeface="arial" panose="020B0604020202020204" pitchFamily="34" charset="0"/>
              </a:rPr>
              <a:t>non-relational database. </a:t>
            </a:r>
            <a:r>
              <a:rPr lang="en-US" dirty="0"/>
              <a:t>MongoDB is Scalable, open-source, high-perform, document-oriented database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7682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85036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24753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91752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008585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35387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723731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298561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67122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232226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67471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SQL vs NoSQL </a:t>
            </a: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Database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149188" y="862548"/>
            <a:ext cx="8845624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NoSQL databases are document based, key-value pairs, or wide-column stores. This means that SQL databases represent data in form of tables which consists of n number of rows of data whereas NoSQL databases are the collection of key-value pair, documents, or wide-column stores which do not have standard schema definitions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 smtClean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have predefined schema whereas NoSQL databases have dynamic schema for unstructured data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are vertically scalable whereas the NoSQL databases are horizontally scalable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SQL databases uses SQL ( structured query language ) for defining and manipulating the data. In NoSQL database, queries are focused on collection of documents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8096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249422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590656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714925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04077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484747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301584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6053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782424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362867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01100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A </a:t>
            </a:r>
            <a:r>
              <a:rPr lang="en-US" dirty="0"/>
              <a:t>record in MongoDB is a document, which is a data structure composed of field and value pairs. MongoDB documents are similar to JSON objects. The values of fields may include other documents, arrays, and arrays of documents.</a:t>
            </a:r>
            <a:endParaRPr lang="en-IN" dirty="0"/>
          </a:p>
        </p:txBody>
      </p:sp>
      <p:sp>
        <p:nvSpPr>
          <p:cNvPr id="2" name="Rectangle 1"/>
          <p:cNvSpPr/>
          <p:nvPr/>
        </p:nvSpPr>
        <p:spPr>
          <a:xfrm>
            <a:off x="149188" y="2181255"/>
            <a:ext cx="4261103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rgbClr val="036883"/>
                </a:solidFill>
              </a:rPr>
              <a:t>Core MongoDB Operations (CRUD)</a:t>
            </a:r>
          </a:p>
        </p:txBody>
      </p:sp>
      <p:sp>
        <p:nvSpPr>
          <p:cNvPr id="4" name="Rectangle 3"/>
          <p:cNvSpPr/>
          <p:nvPr/>
        </p:nvSpPr>
        <p:spPr>
          <a:xfrm>
            <a:off x="166011" y="2630269"/>
            <a:ext cx="881197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CRUD</a:t>
            </a:r>
            <a:r>
              <a:rPr lang="en-US" dirty="0"/>
              <a:t> stands for create, read, update, and delete, which are the four core database operations used in database driven application development.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3493729"/>
              </p:ext>
            </p:extLst>
          </p:nvPr>
        </p:nvGraphicFramePr>
        <p:xfrm>
          <a:off x="381000" y="3581400"/>
          <a:ext cx="8382000" cy="20066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90800"/>
                <a:gridCol w="5791200"/>
              </a:tblGrid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RDBMS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MongoDB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17145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database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tables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collections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rows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Documents </a:t>
                      </a:r>
                      <a:r>
                        <a:rPr lang="en-US" sz="1800" dirty="0">
                          <a:effectLst/>
                        </a:rPr>
                        <a:t> or BSON document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  <a:tr h="180975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column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en-US" sz="1800" dirty="0" smtClean="0">
                          <a:effectLst/>
                        </a:rPr>
                        <a:t>  Field</a:t>
                      </a:r>
                      <a:endParaRPr lang="en-US" sz="1800" dirty="0">
                        <a:solidFill>
                          <a:srgbClr val="000000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marT="63500" marB="63500" anchor="ctr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329367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602678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376475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52086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972723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87220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6346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TODO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711925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bg2">
              <a:lumMod val="10000"/>
            </a:schemeClr>
          </a:solidFill>
        </p:spPr>
        <p:txBody>
          <a:bodyPr wrap="square">
            <a:spAutoFit/>
          </a:bodyPr>
          <a:lstStyle/>
          <a:p>
            <a:pPr algn="r"/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IMP</a:t>
            </a:r>
            <a:endParaRPr lang="en-IN" sz="3200" b="1" i="1" dirty="0">
              <a:solidFill>
                <a:srgbClr val="FFFF00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5976" y="849264"/>
            <a:ext cx="884562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1. Think </a:t>
            </a:r>
            <a:r>
              <a:rPr lang="en-IN" dirty="0">
                <a:solidFill>
                  <a:srgbClr val="222222"/>
                </a:solidFill>
                <a:latin typeface="Verdana" panose="020B0604030504040204" pitchFamily="34" charset="0"/>
              </a:rPr>
              <a:t>about how multiplication can be done without actually </a:t>
            </a:r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multiplying </a:t>
            </a:r>
            <a:endParaRPr lang="en-IN" dirty="0"/>
          </a:p>
        </p:txBody>
      </p:sp>
      <p:sp>
        <p:nvSpPr>
          <p:cNvPr id="3" name="TextBox 2"/>
          <p:cNvSpPr txBox="1"/>
          <p:nvPr/>
        </p:nvSpPr>
        <p:spPr>
          <a:xfrm>
            <a:off x="990600" y="251460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IN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" y="3700361"/>
            <a:ext cx="4648200" cy="2471839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45976" y="3243552"/>
            <a:ext cx="131799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solidFill>
                  <a:srgbClr val="222222"/>
                </a:solidFill>
                <a:latin typeface="Verdana" panose="020B0604030504040204" pitchFamily="34" charset="0"/>
              </a:rPr>
              <a:t>2. Square</a:t>
            </a:r>
            <a:endParaRPr lang="en-IN" dirty="0">
              <a:solidFill>
                <a:srgbClr val="222222"/>
              </a:solidFill>
              <a:latin typeface="Verdana" panose="020B0604030504040204" pitchFamily="34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50647"/>
            <a:ext cx="4495800" cy="1883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13231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bvctch.vn/vnt_upload/weblink/thks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95600" y="757237"/>
            <a:ext cx="3124200" cy="4881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Rectangle 2"/>
          <p:cNvSpPr/>
          <p:nvPr/>
        </p:nvSpPr>
        <p:spPr>
          <a:xfrm>
            <a:off x="304800" y="5105400"/>
            <a:ext cx="861060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IN" sz="3200" dirty="0">
                <a:solidFill>
                  <a:srgbClr val="FE1212"/>
                </a:solidFill>
                <a:latin typeface="Segoe Print" panose="02000600000000000000" pitchFamily="2" charset="0"/>
              </a:rPr>
              <a:t>"Live as if you were to die tomorrow.</a:t>
            </a:r>
          </a:p>
          <a:p>
            <a:pPr algn="ctr"/>
            <a:r>
              <a:rPr lang="en-IN" sz="3200" dirty="0">
                <a:solidFill>
                  <a:srgbClr val="FE1212"/>
                </a:solidFill>
                <a:latin typeface="Segoe Print" panose="02000600000000000000" pitchFamily="2" charset="0"/>
              </a:rPr>
              <a:t>Learn as if you were to live forever"</a:t>
            </a:r>
          </a:p>
        </p:txBody>
      </p:sp>
    </p:spTree>
    <p:extLst>
      <p:ext uri="{BB962C8B-B14F-4D97-AF65-F5344CB8AC3E}">
        <p14:creationId xmlns:p14="http://schemas.microsoft.com/office/powerpoint/2010/main" val="11481303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04800" y="1981200"/>
            <a:ext cx="8305800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ALTER TABLE...DROP UNUSED COLUMNS statement is the only action allowed on unused columns. It physically removes unused columns from the table and reclaims disk space</a:t>
            </a:r>
            <a:r>
              <a:rPr lang="en-US" dirty="0" smtClean="0"/>
              <a:t>.</a:t>
            </a:r>
          </a:p>
          <a:p>
            <a:endParaRPr lang="en-US" dirty="0" smtClean="0"/>
          </a:p>
          <a:p>
            <a:r>
              <a:rPr lang="en-US" dirty="0" smtClean="0">
                <a:solidFill>
                  <a:srgbClr val="FF0000"/>
                </a:solidFill>
              </a:rPr>
              <a:t>alter </a:t>
            </a:r>
            <a:r>
              <a:rPr lang="en-US" dirty="0">
                <a:solidFill>
                  <a:srgbClr val="FF0000"/>
                </a:solidFill>
              </a:rPr>
              <a:t>table t set unused(c2);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 </a:t>
            </a:r>
            <a:r>
              <a:rPr lang="en-US" dirty="0">
                <a:solidFill>
                  <a:srgbClr val="FF0000"/>
                </a:solidFill>
              </a:rPr>
              <a:t>alter table t drop unused column;</a:t>
            </a:r>
          </a:p>
        </p:txBody>
      </p:sp>
    </p:spTree>
    <p:extLst>
      <p:ext uri="{BB962C8B-B14F-4D97-AF65-F5344CB8AC3E}">
        <p14:creationId xmlns:p14="http://schemas.microsoft.com/office/powerpoint/2010/main" val="11834463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MongoDB</a:t>
            </a:r>
            <a:r>
              <a:rPr lang="en-US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 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MongoDB stores data as BSON documents. BSON is a binary representation of JSON documents.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149188" y="1639669"/>
            <a:ext cx="884562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i="1" dirty="0">
                <a:solidFill>
                  <a:srgbClr val="036883"/>
                </a:solidFill>
              </a:rPr>
              <a:t>JSON</a:t>
            </a:r>
            <a:r>
              <a:rPr lang="en-US" dirty="0"/>
              <a:t> (JavaScript Object Notation) is a lightweight data-interchange format. It is easy for humans to read and write.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9188" y="2514600"/>
            <a:ext cx="6403492" cy="3581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95817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228600"/>
            <a:ext cx="87630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create table book (id raw(16) primary key, data clob check(data is json</a:t>
            </a:r>
            <a:r>
              <a:rPr lang="en-US" dirty="0" smtClean="0"/>
              <a:t>));</a:t>
            </a:r>
          </a:p>
          <a:p>
            <a:endParaRPr lang="en-US" dirty="0"/>
          </a:p>
          <a:p>
            <a:r>
              <a:rPr lang="en-US" dirty="0"/>
              <a:t>select book.* </a:t>
            </a:r>
          </a:p>
          <a:p>
            <a:r>
              <a:rPr lang="en-US" dirty="0"/>
              <a:t>	from books,</a:t>
            </a:r>
          </a:p>
          <a:p>
            <a:r>
              <a:rPr lang="en-US" dirty="0"/>
              <a:t>	</a:t>
            </a:r>
            <a:r>
              <a:rPr lang="en-US" dirty="0" err="1"/>
              <a:t>json_table</a:t>
            </a:r>
            <a:r>
              <a:rPr lang="en-US" dirty="0"/>
              <a:t>(data,'$'</a:t>
            </a:r>
          </a:p>
          <a:p>
            <a:r>
              <a:rPr lang="en-US" dirty="0"/>
              <a:t>	columns(</a:t>
            </a:r>
            <a:r>
              <a:rPr lang="en-US" dirty="0" err="1"/>
              <a:t>isbn</a:t>
            </a:r>
            <a:r>
              <a:rPr lang="en-US" dirty="0"/>
              <a:t>   varchar2(20) path '$.</a:t>
            </a:r>
            <a:r>
              <a:rPr lang="en-US" dirty="0" err="1"/>
              <a:t>isbn</a:t>
            </a:r>
            <a:r>
              <a:rPr lang="en-US" dirty="0"/>
              <a:t>',</a:t>
            </a:r>
          </a:p>
          <a:p>
            <a:r>
              <a:rPr lang="en-US" dirty="0"/>
              <a:t>		title  varchar2(20) path '$.title',</a:t>
            </a:r>
          </a:p>
          <a:p>
            <a:r>
              <a:rPr lang="en-US" dirty="0"/>
              <a:t>		price  varchar2(10) path '$.price',</a:t>
            </a:r>
          </a:p>
          <a:p>
            <a:r>
              <a:rPr lang="en-US" dirty="0"/>
              <a:t>		author varchar2(20) path '$.author',</a:t>
            </a:r>
          </a:p>
          <a:p>
            <a:r>
              <a:rPr lang="en-US" dirty="0"/>
              <a:t>		phone  varchar2(10) path '$.phone')) book</a:t>
            </a:r>
          </a:p>
        </p:txBody>
      </p:sp>
    </p:spTree>
    <p:extLst>
      <p:ext uri="{BB962C8B-B14F-4D97-AF65-F5344CB8AC3E}">
        <p14:creationId xmlns:p14="http://schemas.microsoft.com/office/powerpoint/2010/main" val="15012104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3Vs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3Vs (volume, variety and velocity)</a:t>
            </a:r>
            <a:r>
              <a:rPr lang="en-US" dirty="0"/>
              <a:t> are three defining properties or dimensions of big data.</a:t>
            </a:r>
          </a:p>
          <a:p>
            <a:endParaRPr lang="en-US" dirty="0" smtClean="0">
              <a:solidFill>
                <a:srgbClr val="03688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36883"/>
                </a:solidFill>
              </a:rPr>
              <a:t> </a:t>
            </a:r>
            <a:r>
              <a:rPr lang="en-US" dirty="0">
                <a:solidFill>
                  <a:srgbClr val="036883"/>
                </a:solidFill>
              </a:rPr>
              <a:t>Volume refers to the amount of data. </a:t>
            </a:r>
            <a:endParaRPr lang="en-US" dirty="0" smtClean="0">
              <a:solidFill>
                <a:srgbClr val="036883"/>
              </a:solidFill>
            </a:endParaRP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smtClean="0">
                <a:solidFill>
                  <a:srgbClr val="036883"/>
                </a:solidFill>
              </a:rPr>
              <a:t>Variety </a:t>
            </a:r>
            <a:r>
              <a:rPr lang="en-US" dirty="0">
                <a:solidFill>
                  <a:srgbClr val="036883"/>
                </a:solidFill>
              </a:rPr>
              <a:t>refers to the number of types of data.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Velocity refers to the speed of data processing.</a:t>
            </a:r>
            <a:endParaRPr lang="en-IN" dirty="0">
              <a:solidFill>
                <a:srgbClr val="03688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42634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52400" y="2057400"/>
            <a:ext cx="8839200" cy="838200"/>
          </a:xfrm>
          <a:prstGeom prst="rect">
            <a:avLst/>
          </a:prstGeom>
        </p:spPr>
        <p:txBody>
          <a:bodyPr>
            <a:noAutofit/>
          </a:bodyPr>
          <a:lstStyle>
            <a:defPPr>
              <a:defRPr lang="en-US"/>
            </a:defPPr>
            <a:lvl1pPr lvl="0" algn="ctr">
              <a:spcBef>
                <a:spcPct val="0"/>
              </a:spcBef>
              <a:defRPr sz="4800">
                <a:solidFill>
                  <a:srgbClr val="7EEEE3"/>
                </a:solidFill>
                <a:latin typeface="Segoe UI Light" panose="020B0502040204020203" pitchFamily="34" charset="0"/>
                <a:cs typeface="Segoe UI Light" panose="020B0502040204020203" pitchFamily="34" charset="0"/>
              </a:defRPr>
            </a:lvl1pPr>
          </a:lstStyle>
          <a:p>
            <a:r>
              <a:rPr lang="en-IN" dirty="0" smtClean="0"/>
              <a:t>start db server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48090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0" y="0"/>
            <a:ext cx="9144000" cy="584775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txBody>
          <a:bodyPr wrap="square">
            <a:spAutoFit/>
          </a:bodyPr>
          <a:lstStyle/>
          <a:p>
            <a:pPr algn="r">
              <a:spcBef>
                <a:spcPct val="0"/>
              </a:spcBef>
            </a:pPr>
            <a:r>
              <a:rPr lang="en-IN" sz="3200" b="1" i="1" dirty="0" smtClean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start server and client</a:t>
            </a:r>
            <a:r>
              <a:rPr lang="en-IN" sz="3200" b="1" i="1" dirty="0">
                <a:solidFill>
                  <a:srgbClr val="FFFF00"/>
                </a:solidFill>
                <a:latin typeface="Arial" pitchFamily="34" charset="0"/>
                <a:cs typeface="Arial" pitchFamily="34" charset="0"/>
              </a:rPr>
              <a:t> </a:t>
            </a:r>
          </a:p>
        </p:txBody>
      </p:sp>
      <p:sp>
        <p:nvSpPr>
          <p:cNvPr id="7" name="Rectangle 6"/>
          <p:cNvSpPr/>
          <p:nvPr/>
        </p:nvSpPr>
        <p:spPr>
          <a:xfrm>
            <a:off x="149188" y="762000"/>
            <a:ext cx="884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</a:t>
            </a:r>
            <a:r>
              <a:rPr lang="en-US" dirty="0" smtClean="0"/>
              <a:t>MongoDB server, execute </a:t>
            </a:r>
            <a:r>
              <a:rPr lang="en-US" sz="2000" b="1" dirty="0">
                <a:solidFill>
                  <a:srgbClr val="C00000"/>
                </a:solidFill>
              </a:rPr>
              <a:t>mongod.exe</a:t>
            </a:r>
            <a:r>
              <a:rPr lang="en-US" dirty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88894" y="3002340"/>
            <a:ext cx="8766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--dbpath "c:\database" --journal --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bind_ip_all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mongod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--dbpath "c:\database" --journal --bind_ip 192.168.100.20</a:t>
            </a:r>
          </a:p>
        </p:txBody>
      </p:sp>
      <p:sp>
        <p:nvSpPr>
          <p:cNvPr id="5" name="Rectangle 4"/>
          <p:cNvSpPr/>
          <p:nvPr/>
        </p:nvSpPr>
        <p:spPr>
          <a:xfrm>
            <a:off x="146219" y="1455003"/>
            <a:ext cx="8155006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--dbpath option points to your database directory</a:t>
            </a:r>
            <a:r>
              <a:rPr lang="en-US" dirty="0" smtClean="0">
                <a:solidFill>
                  <a:srgbClr val="036883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--bind_ip_all option : bind to all ip </a:t>
            </a:r>
            <a:r>
              <a:rPr lang="en-US" dirty="0" smtClean="0">
                <a:solidFill>
                  <a:srgbClr val="036883"/>
                </a:solidFill>
              </a:rPr>
              <a:t>addresses.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3688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036883"/>
                </a:solidFill>
              </a:rPr>
              <a:t>The --bind_ip arg option : comma separated list of ip addresses to listen on - localhost by default.</a:t>
            </a:r>
          </a:p>
        </p:txBody>
      </p:sp>
      <p:sp>
        <p:nvSpPr>
          <p:cNvPr id="8" name="Rectangle 7"/>
          <p:cNvSpPr/>
          <p:nvPr/>
        </p:nvSpPr>
        <p:spPr>
          <a:xfrm>
            <a:off x="146219" y="4171890"/>
            <a:ext cx="8845624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To start </a:t>
            </a:r>
            <a:r>
              <a:rPr lang="en-US" dirty="0" smtClean="0"/>
              <a:t>MongoDB client, execute </a:t>
            </a:r>
            <a:r>
              <a:rPr lang="en-US" sz="2000" b="1" dirty="0" smtClean="0">
                <a:solidFill>
                  <a:srgbClr val="C00000"/>
                </a:solidFill>
              </a:rPr>
              <a:t>mongo.exe</a:t>
            </a:r>
            <a:r>
              <a:rPr lang="en-US" dirty="0">
                <a:solidFill>
                  <a:srgbClr val="036883"/>
                </a:solidFill>
              </a:rPr>
              <a:t>.</a:t>
            </a:r>
            <a:endParaRPr lang="en-IN" dirty="0">
              <a:solidFill>
                <a:srgbClr val="036883"/>
              </a:solidFill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146219" y="4005858"/>
            <a:ext cx="8848593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88894" y="4786998"/>
            <a:ext cx="8766212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dirty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"192.168.100.20/db1"</a:t>
            </a:r>
          </a:p>
          <a:p>
            <a:r>
              <a:rPr lang="en-US" sz="2200" dirty="0" smtClean="0">
                <a:solidFill>
                  <a:srgbClr val="C0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mongo</a:t>
            </a:r>
            <a:r>
              <a:rPr lang="en-US" sz="2200" dirty="0" smtClean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>
                <a:solidFill>
                  <a:srgbClr val="049DC8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--host "192.168.100.20" --port "27017"</a:t>
            </a:r>
          </a:p>
        </p:txBody>
      </p:sp>
    </p:spTree>
    <p:extLst>
      <p:ext uri="{BB962C8B-B14F-4D97-AF65-F5344CB8AC3E}">
        <p14:creationId xmlns:p14="http://schemas.microsoft.com/office/powerpoint/2010/main" val="3561666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25059</TotalTime>
  <Words>1337</Words>
  <Application>Microsoft Office PowerPoint</Application>
  <PresentationFormat>On-screen Show (4:3)</PresentationFormat>
  <Paragraphs>236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4" baseType="lpstr">
      <vt:lpstr>SimSun</vt:lpstr>
      <vt:lpstr>Arial</vt:lpstr>
      <vt:lpstr>Arial</vt:lpstr>
      <vt:lpstr>Bookman Old Style</vt:lpstr>
      <vt:lpstr>Calibri</vt:lpstr>
      <vt:lpstr>Consolas</vt:lpstr>
      <vt:lpstr>Gill Sans MT</vt:lpstr>
      <vt:lpstr>Segoe Print</vt:lpstr>
      <vt:lpstr>Segoe UI Light</vt:lpstr>
      <vt:lpstr>Times New Roman</vt:lpstr>
      <vt:lpstr>Verdana</vt:lpstr>
      <vt:lpstr>Wingdings</vt:lpstr>
      <vt:lpstr>Wingdings 3</vt:lpstr>
      <vt:lpstr>Origin</vt:lpstr>
      <vt:lpstr>Database Technologies - MongoDB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</cp:lastModifiedBy>
  <cp:revision>4953</cp:revision>
  <dcterms:created xsi:type="dcterms:W3CDTF">2015-10-09T06:09:34Z</dcterms:created>
  <dcterms:modified xsi:type="dcterms:W3CDTF">2018-11-29T05:16:59Z</dcterms:modified>
</cp:coreProperties>
</file>