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3"/>
  </p:notesMasterIdLst>
  <p:sldIdLst>
    <p:sldId id="497" r:id="rId2"/>
    <p:sldId id="472" r:id="rId3"/>
    <p:sldId id="667" r:id="rId4"/>
    <p:sldId id="532" r:id="rId5"/>
    <p:sldId id="1088" r:id="rId6"/>
    <p:sldId id="1089" r:id="rId7"/>
    <p:sldId id="1097" r:id="rId8"/>
    <p:sldId id="1100" r:id="rId9"/>
    <p:sldId id="1101" r:id="rId10"/>
    <p:sldId id="1130" r:id="rId11"/>
    <p:sldId id="1131" r:id="rId12"/>
    <p:sldId id="1134" r:id="rId13"/>
    <p:sldId id="1132" r:id="rId14"/>
    <p:sldId id="1133" r:id="rId15"/>
    <p:sldId id="1135" r:id="rId16"/>
    <p:sldId id="1136" r:id="rId17"/>
    <p:sldId id="1137" r:id="rId18"/>
    <p:sldId id="1138" r:id="rId19"/>
    <p:sldId id="1139" r:id="rId20"/>
    <p:sldId id="1140" r:id="rId21"/>
    <p:sldId id="1141" r:id="rId22"/>
    <p:sldId id="1142" r:id="rId23"/>
    <p:sldId id="1143" r:id="rId24"/>
    <p:sldId id="1144" r:id="rId25"/>
    <p:sldId id="1145" r:id="rId26"/>
    <p:sldId id="1146" r:id="rId27"/>
    <p:sldId id="1147" r:id="rId28"/>
    <p:sldId id="1148" r:id="rId29"/>
    <p:sldId id="1149" r:id="rId30"/>
    <p:sldId id="1150" r:id="rId31"/>
    <p:sldId id="1151" r:id="rId32"/>
    <p:sldId id="1152" r:id="rId33"/>
    <p:sldId id="1153" r:id="rId34"/>
    <p:sldId id="1154" r:id="rId35"/>
    <p:sldId id="1155" r:id="rId36"/>
    <p:sldId id="1098" r:id="rId37"/>
    <p:sldId id="1090" r:id="rId38"/>
    <p:sldId id="1099" r:id="rId39"/>
    <p:sldId id="1092" r:id="rId40"/>
    <p:sldId id="1102" r:id="rId41"/>
    <p:sldId id="1103" r:id="rId42"/>
    <p:sldId id="1104" r:id="rId43"/>
    <p:sldId id="1105" r:id="rId44"/>
    <p:sldId id="1106" r:id="rId45"/>
    <p:sldId id="1107" r:id="rId46"/>
    <p:sldId id="1108" r:id="rId47"/>
    <p:sldId id="1109" r:id="rId48"/>
    <p:sldId id="1110" r:id="rId49"/>
    <p:sldId id="1111" r:id="rId50"/>
    <p:sldId id="1112" r:id="rId51"/>
    <p:sldId id="1113" r:id="rId52"/>
    <p:sldId id="1114" r:id="rId53"/>
    <p:sldId id="1115" r:id="rId54"/>
    <p:sldId id="1116" r:id="rId55"/>
    <p:sldId id="1117" r:id="rId56"/>
    <p:sldId id="1118" r:id="rId57"/>
    <p:sldId id="1119" r:id="rId58"/>
    <p:sldId id="1120" r:id="rId59"/>
    <p:sldId id="1121" r:id="rId60"/>
    <p:sldId id="1122" r:id="rId61"/>
    <p:sldId id="1123" r:id="rId62"/>
    <p:sldId id="1124" r:id="rId63"/>
    <p:sldId id="1125" r:id="rId64"/>
    <p:sldId id="1126" r:id="rId65"/>
    <p:sldId id="1127" r:id="rId66"/>
    <p:sldId id="1128" r:id="rId67"/>
    <p:sldId id="1129" r:id="rId68"/>
    <p:sldId id="954" r:id="rId69"/>
    <p:sldId id="788" r:id="rId70"/>
    <p:sldId id="1071" r:id="rId71"/>
    <p:sldId id="1087"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29-11-2018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37107888"/>
              </p:ext>
            </p:extLst>
          </p:nvPr>
        </p:nvGraphicFramePr>
        <p:xfrm>
          <a:off x="76200" y="782010"/>
          <a:ext cx="8991599" cy="279348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18475914"/>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OR returns all documents that match the conditions of either clause.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AND returns all documents that match the conditions of both clauses.</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do not match the query expression.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rPr>
              <a:t>db.emp.find({ job: {$not: {$eq</a:t>
            </a:r>
            <a:r>
              <a:rPr lang="en-US" sz="2200" dirty="0" smtClean="0">
                <a:solidFill>
                  <a:srgbClr val="FC6F0D"/>
                </a:solidFill>
              </a:rPr>
              <a:t>: 'MANAGER</a:t>
            </a:r>
            <a:r>
              <a:rPr lang="en-US" sz="2200" dirty="0">
                <a:solidFill>
                  <a:srgbClr val="FC6F0D"/>
                </a:solidFill>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rPr>
              <a:t>db.emp.find({$or: [{job</a:t>
            </a:r>
            <a:r>
              <a:rPr lang="en-US" sz="2200" dirty="0" smtClean="0">
                <a:solidFill>
                  <a:srgbClr val="FC6F0D"/>
                </a:solidFill>
              </a:rPr>
              <a:t>: 'manager</a:t>
            </a:r>
            <a:r>
              <a:rPr lang="en-US" sz="2200" dirty="0">
                <a:solidFill>
                  <a:srgbClr val="FC6F0D"/>
                </a:solidFill>
              </a:rPr>
              <a:t>'}, {job</a:t>
            </a:r>
            <a:r>
              <a:rPr lang="en-US" sz="2200" dirty="0" smtClean="0">
                <a:solidFill>
                  <a:srgbClr val="FC6F0D"/>
                </a:solidFill>
              </a:rPr>
              <a:t>: 'salesman</a:t>
            </a:r>
            <a:r>
              <a:rPr lang="en-US" sz="2200" dirty="0">
                <a:solidFill>
                  <a:srgbClr val="FC6F0D"/>
                </a:solidFill>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383966"/>
            <a:ext cx="1957587"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show dbs</a:t>
            </a:r>
          </a:p>
          <a:p>
            <a:r>
              <a:rPr lang="en-US" dirty="0">
                <a:solidFill>
                  <a:srgbClr val="049DC8"/>
                </a:solidFill>
                <a:latin typeface="Consolas" panose="020B0609020204030204" pitchFamily="49" charset="0"/>
                <a:cs typeface="Calibri" panose="020F0502020204030204" pitchFamily="34" charset="0"/>
              </a:rPr>
              <a:t>show databases</a:t>
            </a: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856023" cy="430887"/>
          </a:xfrm>
          <a:prstGeom prst="rect">
            <a:avLst/>
          </a:prstGeom>
        </p:spPr>
        <p:txBody>
          <a:bodyPr wrap="square">
            <a:spAutoFit/>
          </a:bodyPr>
          <a:lstStyle/>
          <a:p>
            <a:r>
              <a:rPr lang="en-US" sz="2200" dirty="0" smtClean="0">
                <a:solidFill>
                  <a:srgbClr val="FC6F0D"/>
                </a:solidFill>
              </a:rPr>
              <a:t>use db1</a:t>
            </a:r>
            <a:endParaRPr lang="en-US" sz="2200" dirty="0">
              <a:solidFill>
                <a:srgbClr val="FC6F0D"/>
              </a:solidFill>
            </a:endParaRP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all collections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collections for current database.</a:t>
            </a:r>
            <a:endParaRPr lang="en-IN" dirty="0"/>
          </a:p>
        </p:txBody>
      </p:sp>
      <p:sp>
        <p:nvSpPr>
          <p:cNvPr id="8" name="Rectangle 7"/>
          <p:cNvSpPr/>
          <p:nvPr/>
        </p:nvSpPr>
        <p:spPr>
          <a:xfrm>
            <a:off x="304800" y="1383966"/>
            <a:ext cx="3097323"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4870244"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47152"/>
          </a:xfrm>
          <a:prstGeom prst="rect">
            <a:avLst/>
          </a:prstGeom>
        </p:spPr>
        <p:txBody>
          <a:bodyPr wrap="square">
            <a:spAutoFit/>
          </a:bodyPr>
          <a:lstStyle/>
          <a:p>
            <a:pPr>
              <a:lnSpc>
                <a:spcPct val="150000"/>
              </a:lnSpc>
            </a:pPr>
            <a:r>
              <a:rPr lang="en-US" sz="2200" dirty="0">
                <a:solidFill>
                  <a:srgbClr val="FC6F0D"/>
                </a:solidFill>
              </a:rPr>
              <a:t>db.emp.find</a:t>
            </a:r>
            <a:r>
              <a:rPr lang="en-US" sz="2200" dirty="0" smtClean="0">
                <a:solidFill>
                  <a:srgbClr val="FC6F0D"/>
                </a:solidFill>
              </a:rPr>
              <a:t>();</a:t>
            </a:r>
          </a:p>
          <a:p>
            <a:pPr>
              <a:lnSpc>
                <a:spcPct val="150000"/>
              </a:lnSpc>
            </a:pPr>
            <a:r>
              <a:rPr lang="en-US" sz="2200" dirty="0">
                <a:solidFill>
                  <a:srgbClr val="FC6F0D"/>
                </a:solidFill>
              </a:rPr>
              <a:t>db ['emp'].find ()</a:t>
            </a:r>
          </a:p>
          <a:p>
            <a:pPr>
              <a:lnSpc>
                <a:spcPct val="150000"/>
              </a:lnSpc>
            </a:pPr>
            <a:r>
              <a:rPr lang="en-US" sz="2200" dirty="0">
                <a:solidFill>
                  <a:srgbClr val="FC6F0D"/>
                </a:solidFill>
              </a:rPr>
              <a:t>db.emp.find</a:t>
            </a:r>
            <a:r>
              <a:rPr lang="en-US" sz="2200" dirty="0" smtClean="0">
                <a:solidFill>
                  <a:srgbClr val="FC6F0D"/>
                </a:solidFill>
              </a:rPr>
              <a:t>({job: 'manager'})</a:t>
            </a:r>
          </a:p>
          <a:p>
            <a:pPr>
              <a:lnSpc>
                <a:spcPct val="150000"/>
              </a:lnSpc>
            </a:pPr>
            <a:r>
              <a:rPr lang="en-US" sz="2200" dirty="0">
                <a:solidFill>
                  <a:srgbClr val="FC6F0D"/>
                </a:solidFill>
              </a:rPr>
              <a:t>db.emp.find({}, </a:t>
            </a:r>
            <a:r>
              <a:rPr lang="en-US" sz="2200" dirty="0" smtClean="0">
                <a:solidFill>
                  <a:srgbClr val="FC6F0D"/>
                </a:solidFill>
              </a:rPr>
              <a:t>{ename:1</a:t>
            </a:r>
            <a:r>
              <a:rPr lang="en-US" sz="2200" dirty="0">
                <a:solidFill>
                  <a:srgbClr val="FC6F0D"/>
                </a:solidFill>
              </a:rPr>
              <a:t>, </a:t>
            </a:r>
            <a:r>
              <a:rPr lang="en-US" sz="2200" dirty="0" smtClean="0">
                <a:solidFill>
                  <a:srgbClr val="FC6F0D"/>
                </a:solidFill>
              </a:rPr>
              <a:t>job: true});</a:t>
            </a:r>
          </a:p>
          <a:p>
            <a:pPr>
              <a:lnSpc>
                <a:spcPct val="150000"/>
              </a:lnSpc>
            </a:pPr>
            <a:r>
              <a:rPr lang="en-US" sz="2200" dirty="0">
                <a:solidFill>
                  <a:srgbClr val="FC6F0D"/>
                </a:solidFill>
              </a:rPr>
              <a:t>db.collection.find</a:t>
            </a:r>
            <a:r>
              <a:rPr lang="en-US" sz="2200" dirty="0" smtClean="0">
                <a:solidFill>
                  <a:srgbClr val="FC6F0D"/>
                </a:solidFill>
              </a:rPr>
              <a:t>({sal:{ </a:t>
            </a:r>
            <a:r>
              <a:rPr lang="en-US" sz="2200" dirty="0">
                <a:solidFill>
                  <a:srgbClr val="FC6F0D"/>
                </a:solidFill>
              </a:rPr>
              <a:t>$</a:t>
            </a:r>
            <a:r>
              <a:rPr lang="en-US" sz="2200" dirty="0" smtClean="0">
                <a:solidFill>
                  <a:srgbClr val="FC6F0D"/>
                </a:solidFill>
              </a:rPr>
              <a:t>gt:4}})</a:t>
            </a:r>
            <a:endParaRPr lang="en-US" sz="2200" dirty="0">
              <a:solidFill>
                <a:srgbClr val="FC6F0D"/>
              </a:solidFill>
            </a:endParaRPr>
          </a:p>
          <a:p>
            <a:pPr>
              <a:lnSpc>
                <a:spcPct val="150000"/>
              </a:lnSpc>
            </a:pPr>
            <a:r>
              <a:rPr lang="en-US" sz="2200" dirty="0" smtClean="0">
                <a:solidFill>
                  <a:srgbClr val="FC6F0D"/>
                </a:solidFill>
              </a:rPr>
              <a:t>db.emp.find</a:t>
            </a:r>
            <a:r>
              <a:rPr lang="en-US" sz="2200" dirty="0">
                <a:solidFill>
                  <a:srgbClr val="FC6F0D"/>
                </a:solidFill>
              </a:rPr>
              <a:t>({job:'manager</a:t>
            </a:r>
            <a:r>
              <a:rPr lang="en-US" sz="2200" dirty="0" smtClean="0">
                <a:solidFill>
                  <a:srgbClr val="FC6F0D"/>
                </a:solidFill>
              </a:rPr>
              <a:t>'}, {</a:t>
            </a:r>
            <a:r>
              <a:rPr lang="en-US" sz="2200" dirty="0">
                <a:solidFill>
                  <a:srgbClr val="FC6F0D"/>
                </a:solidFill>
              </a:rPr>
              <a:t>ename:true, job:true</a:t>
            </a:r>
            <a:r>
              <a:rPr lang="en-US" sz="2200" dirty="0" smtClean="0">
                <a:solidFill>
                  <a:srgbClr val="FC6F0D"/>
                </a:solidFill>
              </a:rPr>
              <a:t>})</a:t>
            </a:r>
          </a:p>
          <a:p>
            <a:pPr>
              <a:lnSpc>
                <a:spcPct val="150000"/>
              </a:lnSpc>
            </a:pPr>
            <a:r>
              <a:rPr lang="en-US" sz="2200" dirty="0" smtClean="0">
                <a:solidFill>
                  <a:srgbClr val="FC6F0D"/>
                </a:solidFill>
              </a:rPr>
              <a:t>db.emp.find</a:t>
            </a:r>
            <a:r>
              <a:rPr lang="en-US" sz="2200" dirty="0">
                <a:solidFill>
                  <a:srgbClr val="FC6F0D"/>
                </a:solidFill>
              </a:rPr>
              <a:t>({job:'manager'}, </a:t>
            </a:r>
            <a:r>
              <a:rPr lang="en-US" sz="2200" dirty="0" smtClean="0">
                <a:solidFill>
                  <a:srgbClr val="FC6F0D"/>
                </a:solidFill>
              </a:rPr>
              <a:t>{_id:false, ename:true</a:t>
            </a:r>
            <a:r>
              <a:rPr lang="en-US" sz="2200" dirty="0">
                <a:solidFill>
                  <a:srgbClr val="FC6F0D"/>
                </a:solidFill>
              </a:rPr>
              <a:t>, job:true</a:t>
            </a:r>
            <a:r>
              <a:rPr lang="en-US" sz="2200" dirty="0" smtClean="0">
                <a:solidFill>
                  <a:srgbClr val="FC6F0D"/>
                </a:solidFill>
              </a:rPr>
              <a:t>})</a:t>
            </a:r>
          </a:p>
        </p:txBody>
      </p:sp>
      <p:sp>
        <p:nvSpPr>
          <p:cNvPr id="8" name="Rectangle 7"/>
          <p:cNvSpPr/>
          <p:nvPr/>
        </p:nvSpPr>
        <p:spPr>
          <a:xfrm>
            <a:off x="154136" y="1563469"/>
            <a:ext cx="4870244"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1045223"/>
          </a:xfrm>
          <a:prstGeom prst="rect">
            <a:avLst/>
          </a:prstGeom>
        </p:spPr>
        <p:txBody>
          <a:bodyPr wrap="square">
            <a:spAutoFit/>
          </a:bodyPr>
          <a:lstStyle/>
          <a:p>
            <a:pPr>
              <a:lnSpc>
                <a:spcPct val="150000"/>
              </a:lnSpc>
            </a:pPr>
            <a:r>
              <a:rPr lang="en-US" sz="2200" dirty="0">
                <a:solidFill>
                  <a:srgbClr val="FC6F0D"/>
                </a:solidFill>
              </a:rPr>
              <a:t>var x = db ['emp'].find ()</a:t>
            </a:r>
          </a:p>
          <a:p>
            <a:pPr>
              <a:lnSpc>
                <a:spcPct val="150000"/>
              </a:lnSpc>
            </a:pPr>
            <a:r>
              <a:rPr lang="en-US" sz="2200" dirty="0">
                <a:solidFill>
                  <a:srgbClr val="FC6F0D"/>
                </a:solidFill>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1107996"/>
          </a:xfrm>
          <a:prstGeom prst="rect">
            <a:avLst/>
          </a:prstGeom>
        </p:spPr>
        <p:txBody>
          <a:bodyPr wrap="square">
            <a:spAutoFit/>
          </a:bodyPr>
          <a:lstStyle/>
          <a:p>
            <a:pPr>
              <a:lnSpc>
                <a:spcPct val="150000"/>
              </a:lnSpc>
            </a:pPr>
            <a:r>
              <a:rPr lang="en-US" sz="2200" dirty="0">
                <a:solidFill>
                  <a:srgbClr val="FC6F0D"/>
                </a:solidFill>
              </a:rPr>
              <a:t>db['emp'].find({},{ename:true}).sort({ename:1</a:t>
            </a:r>
            <a:r>
              <a:rPr lang="en-US" sz="2200" dirty="0" smtClean="0">
                <a:solidFill>
                  <a:srgbClr val="FC6F0D"/>
                </a:solidFill>
              </a:rPr>
              <a:t>});</a:t>
            </a:r>
          </a:p>
          <a:p>
            <a:pPr>
              <a:lnSpc>
                <a:spcPct val="150000"/>
              </a:lnSpc>
            </a:pPr>
            <a:r>
              <a:rPr lang="en-US" sz="2200" dirty="0">
                <a:solidFill>
                  <a:srgbClr val="FC6F0D"/>
                </a:solidFill>
              </a:rPr>
              <a:t>db['emp'].find({},{ename:true}).sort({ename</a:t>
            </a:r>
            <a:r>
              <a:rPr lang="en-US" sz="2200" dirty="0" smtClean="0">
                <a:solidFill>
                  <a:srgbClr val="FC6F0D"/>
                </a:solidFill>
              </a:rPr>
              <a:t>:-1</a:t>
            </a:r>
            <a:r>
              <a:rPr lang="en-US" sz="2200" dirty="0">
                <a:solidFill>
                  <a:srgbClr val="FC6F0D"/>
                </a:solidFill>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1107996"/>
          </a:xfrm>
          <a:prstGeom prst="rect">
            <a:avLst/>
          </a:prstGeom>
        </p:spPr>
        <p:txBody>
          <a:bodyPr wrap="square">
            <a:spAutoFit/>
          </a:bodyPr>
          <a:lstStyle/>
          <a:p>
            <a:pPr>
              <a:lnSpc>
                <a:spcPct val="150000"/>
              </a:lnSpc>
            </a:pPr>
            <a:r>
              <a:rPr lang="en-US" sz="2200" dirty="0">
                <a:solidFill>
                  <a:srgbClr val="FC6F0D"/>
                </a:solidFill>
              </a:rPr>
              <a:t>db['emp'].find({},{ename:true}).</a:t>
            </a:r>
            <a:r>
              <a:rPr lang="en-US" sz="2200" dirty="0" smtClean="0">
                <a:solidFill>
                  <a:srgbClr val="FC6F0D"/>
                </a:solidFill>
              </a:rPr>
              <a:t>limit(0);	</a:t>
            </a:r>
            <a:r>
              <a:rPr lang="en-US" sz="2200" dirty="0" smtClean="0">
                <a:solidFill>
                  <a:srgbClr val="00B050"/>
                </a:solidFill>
              </a:rPr>
              <a:t>// all documents</a:t>
            </a:r>
          </a:p>
          <a:p>
            <a:pPr>
              <a:lnSpc>
                <a:spcPct val="150000"/>
              </a:lnSpc>
            </a:pPr>
            <a:r>
              <a:rPr lang="en-US" sz="2200" dirty="0">
                <a:solidFill>
                  <a:srgbClr val="FC6F0D"/>
                </a:solidFill>
              </a:rPr>
              <a:t>db['emp'].find({},{ename:true}).limit(2</a:t>
            </a:r>
            <a:r>
              <a:rPr lang="en-US" sz="2200" dirty="0" smtClean="0">
                <a:solidFill>
                  <a:srgbClr val="FC6F0D"/>
                </a:solidFill>
              </a:rPr>
              <a:t>);</a:t>
            </a:r>
            <a:endParaRPr lang="en-US" sz="2200" dirty="0">
              <a:solidFill>
                <a:srgbClr val="FC6F0D"/>
              </a:solidFill>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600164"/>
          </a:xfrm>
          <a:prstGeom prst="rect">
            <a:avLst/>
          </a:prstGeom>
        </p:spPr>
        <p:txBody>
          <a:bodyPr wrap="square">
            <a:spAutoFit/>
          </a:bodyPr>
          <a:lstStyle/>
          <a:p>
            <a:pPr>
              <a:lnSpc>
                <a:spcPct val="150000"/>
              </a:lnSpc>
            </a:pPr>
            <a:r>
              <a:rPr lang="en-US" sz="2200" dirty="0">
                <a:solidFill>
                  <a:srgbClr val="FC6F0D"/>
                </a:solidFill>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a:t>
            </a:r>
            <a:r>
              <a:rPr lang="en-US" dirty="0" smtClean="0">
                <a:solidFill>
                  <a:srgbClr val="049DC8"/>
                </a:solidFill>
                <a:latin typeface="Consolas" panose="020B0609020204030204" pitchFamily="49" charset="0"/>
                <a:cs typeface="Calibri" panose="020F0502020204030204" pitchFamily="34" charset="0"/>
              </a:rPr>
              <a:t>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1107996"/>
          </a:xfrm>
          <a:prstGeom prst="rect">
            <a:avLst/>
          </a:prstGeom>
        </p:spPr>
        <p:txBody>
          <a:bodyPr wrap="square">
            <a:spAutoFit/>
          </a:bodyPr>
          <a:lstStyle/>
          <a:p>
            <a:pPr>
              <a:lnSpc>
                <a:spcPct val="150000"/>
              </a:lnSpc>
            </a:pPr>
            <a:r>
              <a:rPr lang="en-US" sz="2200" dirty="0">
                <a:solidFill>
                  <a:srgbClr val="FC6F0D"/>
                </a:solidFill>
              </a:rPr>
              <a:t>db.emp.find().count();</a:t>
            </a:r>
          </a:p>
          <a:p>
            <a:pPr>
              <a:lnSpc>
                <a:spcPct val="150000"/>
              </a:lnSpc>
            </a:pPr>
            <a:r>
              <a:rPr lang="en-US" sz="2200" dirty="0">
                <a:solidFill>
                  <a:srgbClr val="FC6F0D"/>
                </a:solidFill>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Returns one document that satisfies the specified query criteria on the collection. If multiple documents satisfy the query, this method returns the first document according to the order in which order the documents are stored in the disk.</a:t>
            </a:r>
            <a:endParaRPr lang="en-IN" dirty="0"/>
          </a:p>
        </p:txBody>
      </p:sp>
      <p:sp>
        <p:nvSpPr>
          <p:cNvPr id="4" name="Rectangle 3"/>
          <p:cNvSpPr/>
          <p:nvPr/>
        </p:nvSpPr>
        <p:spPr>
          <a:xfrm>
            <a:off x="154136" y="18682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err="1" smtClean="0">
                <a:solidFill>
                  <a:srgbClr val="049DC8"/>
                </a:solidFill>
                <a:latin typeface="Consolas" panose="020B0609020204030204" pitchFamily="49" charset="0"/>
                <a:cs typeface="Calibri" panose="020F0502020204030204" pitchFamily="34" charset="0"/>
              </a:rPr>
              <a:t>findOne</a:t>
            </a:r>
            <a:r>
              <a:rPr lang="en-US" dirty="0" smtClean="0">
                <a:solidFill>
                  <a:srgbClr val="049DC8"/>
                </a:solidFill>
                <a:latin typeface="Consolas" panose="020B0609020204030204" pitchFamily="49" charset="0"/>
                <a:cs typeface="Calibri" panose="020F0502020204030204" pitchFamily="34" charset="0"/>
              </a:rPr>
              <a:t>(query</a:t>
            </a:r>
            <a:r>
              <a:rPr lang="en-US" dirty="0">
                <a:solidFill>
                  <a:srgbClr val="049DC8"/>
                </a:solidFill>
                <a:latin typeface="Consolas" panose="020B0609020204030204" pitchFamily="49" charset="0"/>
                <a:cs typeface="Calibri" panose="020F0502020204030204" pitchFamily="34" charset="0"/>
              </a:rPr>
              <a:t>, projection) </a:t>
            </a:r>
          </a:p>
          <a:p>
            <a:r>
              <a:rPr lang="en-US" dirty="0" err="1" smtClean="0">
                <a:solidFill>
                  <a:srgbClr val="049DC8"/>
                </a:solidFill>
                <a:latin typeface="Consolas" panose="020B0609020204030204" pitchFamily="49" charset="0"/>
                <a:cs typeface="Calibri" panose="020F0502020204030204" pitchFamily="34" charset="0"/>
              </a:rPr>
              <a:t>db.collection.findOne</a:t>
            </a:r>
            <a:r>
              <a:rPr lang="en-US" dirty="0" smtClean="0">
                <a:solidFill>
                  <a:srgbClr val="049DC8"/>
                </a:solidFill>
                <a:latin typeface="Consolas" panose="020B0609020204030204" pitchFamily="49" charset="0"/>
                <a:cs typeface="Calibri" panose="020F0502020204030204" pitchFamily="34" charset="0"/>
              </a:rPr>
              <a:t>(query</a:t>
            </a:r>
            <a:r>
              <a:rPr lang="en-US" dirty="0">
                <a:solidFill>
                  <a:srgbClr val="049DC8"/>
                </a:solidFill>
                <a:latin typeface="Consolas" panose="020B0609020204030204" pitchFamily="49" charset="0"/>
                <a:cs typeface="Calibri" panose="020F0502020204030204" pitchFamily="34" charset="0"/>
              </a:rPr>
              <a:t>, projection)</a:t>
            </a: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3162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7071599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02340"/>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455003"/>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171890"/>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005858"/>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786998"/>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25145</TotalTime>
  <Words>1826</Words>
  <Application>Microsoft Office PowerPoint</Application>
  <PresentationFormat>On-screen Show (4:3)</PresentationFormat>
  <Paragraphs>287</Paragraphs>
  <Slides>71</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71</vt:i4>
      </vt:variant>
    </vt:vector>
  </HeadingPairs>
  <TitlesOfParts>
    <vt:vector size="85"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4981</cp:revision>
  <dcterms:created xsi:type="dcterms:W3CDTF">2015-10-09T06:09:34Z</dcterms:created>
  <dcterms:modified xsi:type="dcterms:W3CDTF">2018-11-29T07:28:53Z</dcterms:modified>
</cp:coreProperties>
</file>