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0"/>
  </p:notesMasterIdLst>
  <p:sldIdLst>
    <p:sldId id="256" r:id="rId2"/>
    <p:sldId id="1390" r:id="rId3"/>
    <p:sldId id="258" r:id="rId4"/>
    <p:sldId id="259" r:id="rId5"/>
    <p:sldId id="260" r:id="rId6"/>
    <p:sldId id="261" r:id="rId7"/>
    <p:sldId id="262" r:id="rId8"/>
    <p:sldId id="263" r:id="rId9"/>
    <p:sldId id="264" r:id="rId10"/>
    <p:sldId id="265" r:id="rId11"/>
    <p:sldId id="266" r:id="rId12"/>
    <p:sldId id="1391" r:id="rId13"/>
    <p:sldId id="268" r:id="rId14"/>
    <p:sldId id="269" r:id="rId15"/>
    <p:sldId id="270" r:id="rId16"/>
    <p:sldId id="1392" r:id="rId17"/>
    <p:sldId id="1393" r:id="rId18"/>
    <p:sldId id="1394" r:id="rId19"/>
    <p:sldId id="274" r:id="rId20"/>
    <p:sldId id="275" r:id="rId21"/>
    <p:sldId id="276" r:id="rId22"/>
    <p:sldId id="277" r:id="rId23"/>
    <p:sldId id="278" r:id="rId24"/>
    <p:sldId id="279" r:id="rId25"/>
    <p:sldId id="280" r:id="rId26"/>
    <p:sldId id="281" r:id="rId27"/>
    <p:sldId id="282" r:id="rId28"/>
    <p:sldId id="283" r:id="rId29"/>
    <p:sldId id="284" r:id="rId30"/>
    <p:sldId id="1395" r:id="rId31"/>
    <p:sldId id="1396" r:id="rId32"/>
    <p:sldId id="287" r:id="rId33"/>
    <p:sldId id="288" r:id="rId34"/>
    <p:sldId id="289" r:id="rId35"/>
    <p:sldId id="1397" r:id="rId36"/>
    <p:sldId id="1398" r:id="rId37"/>
    <p:sldId id="292" r:id="rId38"/>
    <p:sldId id="293" r:id="rId39"/>
    <p:sldId id="294" r:id="rId40"/>
    <p:sldId id="295" r:id="rId41"/>
    <p:sldId id="296" r:id="rId42"/>
    <p:sldId id="297" r:id="rId43"/>
    <p:sldId id="298" r:id="rId44"/>
    <p:sldId id="299" r:id="rId45"/>
    <p:sldId id="300" r:id="rId46"/>
    <p:sldId id="301" r:id="rId47"/>
    <p:sldId id="1399" r:id="rId48"/>
    <p:sldId id="303" r:id="rId49"/>
    <p:sldId id="304" r:id="rId50"/>
    <p:sldId id="1400" r:id="rId51"/>
    <p:sldId id="1401" r:id="rId52"/>
    <p:sldId id="307" r:id="rId53"/>
    <p:sldId id="1402" r:id="rId54"/>
    <p:sldId id="309" r:id="rId55"/>
    <p:sldId id="310" r:id="rId56"/>
    <p:sldId id="311" r:id="rId57"/>
    <p:sldId id="312" r:id="rId58"/>
    <p:sldId id="1403" r:id="rId59"/>
    <p:sldId id="1404" r:id="rId60"/>
    <p:sldId id="1405" r:id="rId61"/>
    <p:sldId id="316" r:id="rId62"/>
    <p:sldId id="317" r:id="rId63"/>
    <p:sldId id="1406" r:id="rId64"/>
    <p:sldId id="1407" r:id="rId65"/>
    <p:sldId id="320" r:id="rId66"/>
    <p:sldId id="1408" r:id="rId67"/>
    <p:sldId id="322" r:id="rId68"/>
    <p:sldId id="323" r:id="rId69"/>
    <p:sldId id="324" r:id="rId70"/>
    <p:sldId id="325" r:id="rId71"/>
    <p:sldId id="1409" r:id="rId72"/>
    <p:sldId id="327" r:id="rId73"/>
    <p:sldId id="1410" r:id="rId74"/>
    <p:sldId id="329" r:id="rId75"/>
    <p:sldId id="1411" r:id="rId76"/>
    <p:sldId id="1412" r:id="rId77"/>
    <p:sldId id="332" r:id="rId78"/>
    <p:sldId id="333" r:id="rId79"/>
    <p:sldId id="334" r:id="rId80"/>
    <p:sldId id="335" r:id="rId81"/>
    <p:sldId id="1413" r:id="rId82"/>
    <p:sldId id="1414" r:id="rId83"/>
    <p:sldId id="338" r:id="rId84"/>
    <p:sldId id="339" r:id="rId85"/>
    <p:sldId id="340" r:id="rId86"/>
    <p:sldId id="341" r:id="rId87"/>
    <p:sldId id="1415" r:id="rId88"/>
    <p:sldId id="343" r:id="rId89"/>
    <p:sldId id="344" r:id="rId90"/>
    <p:sldId id="345" r:id="rId91"/>
    <p:sldId id="346" r:id="rId92"/>
    <p:sldId id="347" r:id="rId93"/>
    <p:sldId id="348" r:id="rId94"/>
    <p:sldId id="349" r:id="rId95"/>
    <p:sldId id="350" r:id="rId96"/>
    <p:sldId id="351" r:id="rId97"/>
    <p:sldId id="1416" r:id="rId98"/>
    <p:sldId id="353" r:id="rId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5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a:solidFill>
                  <a:srgbClr val="FF5733"/>
                </a:solidFill>
                <a:latin typeface="Segoe Print"/>
                <a:ea typeface="DejaVu Sans"/>
              </a:rPr>
              <a:t>“In a day, when you don't come across any problems - you can be sure that you are travelling in a wrong path”</a:t>
            </a:r>
            <a:endParaRPr lang="en-IN" sz="4400" b="0" strike="noStrike" spc="-1">
              <a:latin typeface="Arial"/>
            </a:endParaRPr>
          </a:p>
          <a:p>
            <a:pPr algn="r">
              <a:lnSpc>
                <a:spcPct val="100000"/>
              </a:lnSpc>
            </a:pPr>
            <a:r>
              <a:rPr lang="en-IN" sz="1800" b="0" strike="noStrike" spc="-1">
                <a:solidFill>
                  <a:srgbClr val="111111"/>
                </a:solidFill>
                <a:latin typeface="-apple-system"/>
                <a:ea typeface="DejaVu Sans"/>
              </a:rPr>
              <a:t>~ Swami Vivekananda</a:t>
            </a:r>
            <a:endParaRPr lang="en-IN" sz="1800" b="0" strike="noStrike" spc="-1">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0" strike="noStrike" spc="-1" dirty="0">
                <a:solidFill>
                  <a:srgbClr val="00B0F0"/>
                </a:solidFill>
                <a:latin typeface="Consolas"/>
                <a:ea typeface="DejaVu Sans"/>
              </a:rPr>
              <a:t>SETEX key seconds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2000" b="0" strike="noStrike" spc="-1" dirty="0">
                <a:solidFill>
                  <a:srgbClr val="00B0F0"/>
                </a:solidFill>
                <a:latin typeface="Consolas"/>
                <a:ea typeface="DejaVu Sans"/>
              </a:rPr>
              <a:t>SETNX key value</a:t>
            </a:r>
            <a:endParaRPr lang="en-IN" sz="20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GET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GETEX key [EX </a:t>
            </a:r>
            <a:r>
              <a:rPr lang="en-US" sz="2000" b="0" strike="noStrike" spc="-1" dirty="0" err="1">
                <a:solidFill>
                  <a:srgbClr val="00B0F0"/>
                </a:solidFill>
                <a:latin typeface="Consolas"/>
                <a:ea typeface="DejaVu Sans"/>
              </a:rPr>
              <a:t>seconds|PX</a:t>
            </a:r>
            <a:r>
              <a:rPr lang="en-US" sz="2000" b="0" strike="noStrike" spc="-1" dirty="0">
                <a:solidFill>
                  <a:srgbClr val="00B0F0"/>
                </a:solidFill>
                <a:latin typeface="Consolas"/>
                <a:ea typeface="DejaVu Sans"/>
              </a:rPr>
              <a:t> milliseconds]</a:t>
            </a:r>
            <a:endParaRPr lang="en-IN" sz="200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getset key, getdel key &amp; getrange key</a:t>
            </a:r>
            <a:endParaRPr lang="en-IN" sz="5400" b="0" strike="noStrike" spc="-1">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getset, getdel &amp; getrange key</a:t>
            </a:r>
            <a:endParaRPr lang="en-IN" sz="4000" b="0" strike="noStrike" spc="-1">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lang="en-IN" sz="1800" b="0" strike="noStrike" spc="-1" dirty="0">
              <a:latin typeface="Arial"/>
            </a:endParaRPr>
          </a:p>
        </p:txBody>
      </p:sp>
      <p:sp>
        <p:nvSpPr>
          <p:cNvPr id="147" name="CustomShape 3"/>
          <p:cNvSpPr/>
          <p:nvPr/>
        </p:nvSpPr>
        <p:spPr>
          <a:xfrm>
            <a:off x="246600" y="458280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getsset server:1 Unix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getdel user:4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3</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getrange longtext -8 -1</a:t>
            </a:r>
            <a:endParaRPr lang="en-IN" sz="1800" b="0" strike="noStrike" spc="-1">
              <a:latin typeface="Arial"/>
            </a:endParaRPr>
          </a:p>
        </p:txBody>
      </p:sp>
      <p:sp>
        <p:nvSpPr>
          <p:cNvPr id="148"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845080"/>
            <a:ext cx="116906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GETSET key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GETDEL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GETRANGE key start end</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KEYS pattern</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dbsize</a:t>
            </a:r>
            <a:endParaRPr lang="en-IN"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TTL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PTTL key</a:t>
            </a:r>
            <a:endParaRPr lang="en-IN" sz="2000" b="0" strike="noStrike" spc="-1" dirty="0">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a:t>
            </a:r>
            <a:endParaRPr lang="en-IN" sz="5400" b="0" strike="noStrike" spc="-1">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a:solidFill>
                  <a:srgbClr val="00838F"/>
                </a:solidFill>
                <a:latin typeface="Segoe UI"/>
                <a:ea typeface="DejaVu Sans"/>
              </a:rPr>
              <a:t>Redis allows us to store keys that map to any one of five different data structure types; </a:t>
            </a:r>
            <a:r>
              <a:rPr lang="en-IN" sz="2000" b="1" strike="noStrike" spc="-1">
                <a:solidFill>
                  <a:srgbClr val="00838F"/>
                </a:solidFill>
                <a:latin typeface="Segoe UI"/>
                <a:ea typeface="DejaVu Sans"/>
              </a:rPr>
              <a:t>STRINGs, LISTs, SETs, HASHes, and ZSETs.</a:t>
            </a:r>
            <a:endParaRPr lang="en-IN" sz="20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EXPIRE key seconds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PERSIST key</a:t>
            </a:r>
            <a:endParaRPr lang="en-IN" sz="2000" b="0" strike="noStrike" spc="-1" dirty="0">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MSET key value [key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MSETNX key value [key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MGET key [key ...]</a:t>
            </a:r>
            <a:endParaRPr lang="en-IN" sz="200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INCR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INCRBY key increment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INCRBYFLOAT key increment</a:t>
            </a:r>
            <a:endParaRPr lang="en-IN" sz="2000" b="0" strike="noStrike" spc="-1" dirty="0">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DECR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DECRBY key decrement</a:t>
            </a:r>
            <a:endParaRPr lang="en-IN" sz="2000" b="0" strike="noStrike" spc="-1" dirty="0">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&amp; strlen key</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&amp; strlen</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626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97648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APPEND key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STRLEN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TYPE key</a:t>
            </a:r>
            <a:endParaRPr lang="en-IN" sz="2000" b="0" strike="noStrike" spc="-1" dirty="0">
              <a:latin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85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redis-server --redis.conf --protected-mode no   </a:t>
            </a:r>
            <a:r>
              <a:rPr lang="en-IN" sz="1400" b="0" strike="noStrike" spc="-1">
                <a:solidFill>
                  <a:srgbClr val="92D050"/>
                </a:solidFill>
                <a:latin typeface="Consolas"/>
                <a:ea typeface="Tahoma"/>
              </a:rPr>
              <a:t>//start server</a:t>
            </a:r>
            <a:endParaRPr lang="en-IN" sz="1400" b="0" strike="noStrike" spc="-1">
              <a:latin typeface="Arial"/>
            </a:endParaRPr>
          </a:p>
          <a:p>
            <a:pPr>
              <a:lnSpc>
                <a:spcPct val="100000"/>
              </a:lnSpc>
            </a:pPr>
            <a:endParaRPr lang="en-IN" sz="1400" b="0" strike="noStrike" spc="-1">
              <a:latin typeface="Arial"/>
            </a:endParaRPr>
          </a:p>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–h 127.0.0.1 –p6379 –n 1 </a:t>
            </a:r>
            <a:r>
              <a:rPr lang="en-IN" sz="1400" b="0" strike="noStrike" spc="-1">
                <a:solidFill>
                  <a:srgbClr val="92D050"/>
                </a:solidFill>
                <a:latin typeface="Consolas"/>
                <a:ea typeface="Tahoma"/>
              </a:rPr>
              <a:t>//</a:t>
            </a:r>
            <a:r>
              <a:rPr lang="en-IN" sz="1400" b="0" strike="noStrike" spc="-1">
                <a:solidFill>
                  <a:srgbClr val="528693"/>
                </a:solidFill>
                <a:latin typeface="Consolas"/>
                <a:ea typeface="Tahoma"/>
              </a:rPr>
              <a:t> </a:t>
            </a:r>
            <a:r>
              <a:rPr lang="en-IN" sz="1400" b="0" strike="noStrike" spc="-1">
                <a:solidFill>
                  <a:srgbClr val="92D050"/>
                </a:solidFill>
                <a:latin typeface="Consolas"/>
                <a:ea typeface="Tahoma"/>
              </a:rPr>
              <a:t>redis-cli is the Redis command line interface</a:t>
            </a:r>
            <a:endParaRPr lang="en-IN" sz="1400" b="0" strike="noStrike" spc="-1">
              <a:latin typeface="Arial"/>
            </a:endParaRPr>
          </a:p>
        </p:txBody>
      </p:sp>
      <p:sp>
        <p:nvSpPr>
          <p:cNvPr id="101"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 redis-cli -h host -p port –n dbIndexNumber</a:t>
            </a:r>
            <a:endParaRPr lang="en-IN" sz="2000" b="0" strike="noStrike" spc="-1">
              <a:latin typeface="Arial"/>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39720"/>
            <a:ext cx="11693880" cy="199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server at 127.0.0.1 port 6379</a:t>
            </a:r>
            <a:endParaRPr lang="en-IN" sz="1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46600" y="3678480"/>
            <a:ext cx="8688600"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clear</a:t>
            </a:r>
            <a:endParaRPr lang="en-IN" sz="1800" b="0" strike="noStrike" spc="-1">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212880"/>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757575"/>
                </a:solidFill>
                <a:latin typeface="Arial"/>
                <a:ea typeface="DejaVu Sans"/>
              </a:rPr>
              <a:t>saleel@saleel-Latitude-E6430:~$ </a:t>
            </a:r>
            <a:r>
              <a:rPr lang="en-IN" sz="1800" b="0" strike="noStrike" spc="-1">
                <a:solidFill>
                  <a:srgbClr val="FF5733"/>
                </a:solidFill>
                <a:latin typeface="Consolas"/>
                <a:ea typeface="SimSun"/>
              </a:rPr>
              <a:t>redis-cli -h 127.0.0.1 -p 6379 -n 5 </a:t>
            </a:r>
            <a:r>
              <a:rPr lang="en-IN" sz="2400" b="0" strike="noStrike" spc="-1">
                <a:solidFill>
                  <a:srgbClr val="FF5733"/>
                </a:solidFill>
                <a:latin typeface="Consolas"/>
                <a:ea typeface="SimSun"/>
              </a:rPr>
              <a:t>-r</a:t>
            </a:r>
            <a:r>
              <a:rPr lang="en-IN" sz="1800" b="0" strike="noStrike" spc="-1">
                <a:solidFill>
                  <a:srgbClr val="FF5733"/>
                </a:solidFill>
                <a:latin typeface="Consolas"/>
                <a:ea typeface="SimSun"/>
              </a:rPr>
              <a:t> 10 incr cnt</a:t>
            </a:r>
            <a:endParaRPr lang="en-IN" sz="1800" b="0" strike="noStrike" spc="-1">
              <a:latin typeface="Arial"/>
            </a:endParaRPr>
          </a:p>
        </p:txBody>
      </p:sp>
      <p:sp>
        <p:nvSpPr>
          <p:cNvPr id="107" name="CustomShape 8"/>
          <p:cNvSpPr/>
          <p:nvPr/>
        </p:nvSpPr>
        <p:spPr>
          <a:xfrm>
            <a:off x="6357240" y="5906160"/>
            <a:ext cx="623628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a:solidFill>
                  <a:srgbClr val="000000"/>
                </a:solidFill>
                <a:latin typeface="Arial"/>
                <a:ea typeface="DejaVu Sans"/>
              </a:rPr>
              <a:t>-r</a:t>
            </a:r>
            <a:r>
              <a:rPr lang="en-IN" sz="1800" b="1" strike="noStrike" spc="-1">
                <a:solidFill>
                  <a:srgbClr val="000000"/>
                </a:solidFill>
                <a:latin typeface="Arial"/>
                <a:ea typeface="DejaVu Sans"/>
              </a:rPr>
              <a:t> &lt;count&gt;</a:t>
            </a:r>
            <a:r>
              <a:rPr lang="en-IN" sz="1800" b="0" strike="noStrike" spc="-1">
                <a:solidFill>
                  <a:srgbClr val="000000"/>
                </a:solidFill>
                <a:latin typeface="Arial"/>
                <a:ea typeface="DejaVu Sans"/>
              </a:rPr>
              <a:t>, means how many times to run a command.</a:t>
            </a:r>
            <a:endParaRPr lang="en-IN" sz="1800" b="0" strike="noStrike" spc="-1">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COPY source destination [DB destination-db] [REPLACE]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MOVE key db</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DEL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EXISTS key [key ...]</a:t>
            </a:r>
            <a:endParaRPr lang="en-IN" sz="2000" b="0" strike="noStrike" spc="-1" dirty="0">
              <a:latin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RENAME key newkey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RENAMENX key newkey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RANDOMKEY</a:t>
            </a:r>
            <a:endParaRPr lang="en-IN" sz="2000" b="0" strike="noStrike" spc="-1" dirty="0">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LPUSH key element [element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RPUSH key element [element ...]</a:t>
            </a:r>
            <a:endParaRPr lang="en-IN" sz="2000" b="0" strike="noStrike" spc="-1" dirty="0">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LINDEX key index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LRANGE key start stop</a:t>
            </a:r>
            <a:endParaRPr lang="en-IN" sz="2000" b="0" strike="noStrike" spc="-1" dirty="0">
              <a:latin typeface="Arial"/>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LSET key index element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LINSERT key BEFORE|AFTER pivot element</a:t>
            </a:r>
            <a:endParaRPr lang="en-IN" sz="20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LPOP key [count]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RPOP key [count]</a:t>
            </a:r>
            <a:endParaRPr lang="en-IN" sz="2000" b="0" strike="noStrike" spc="-1" dirty="0">
              <a:latin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LLEN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LREM key count element</a:t>
            </a:r>
            <a:endParaRPr lang="en-IN" sz="2000" b="0" strike="noStrike" spc="-1" dirty="0">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LPOS key element [RANK rank] [COUNT num-matches] [MAXLEN len]</a:t>
            </a:r>
            <a:endParaRPr lang="en-IN" sz="20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hset key, hsetnx key &amp; hget key</a:t>
            </a:r>
            <a:endParaRPr lang="en-IN" sz="5400" b="0" strike="noStrike" spc="-1">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a:t>
            </a:r>
            <a:r>
              <a:rPr lang="en-IN" sz="1700" b="0" strike="noStrike" spc="-1" dirty="0" err="1">
                <a:solidFill>
                  <a:srgbClr val="FF5733"/>
                </a:solidFill>
                <a:latin typeface="Consolas"/>
                <a:ea typeface="SimSun"/>
              </a:rPr>
              <a:t>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err="1">
                <a:solidFill>
                  <a:srgbClr val="FF5733"/>
                </a:solidFill>
                <a:latin typeface="Consolas"/>
                <a:ea typeface="SimSun"/>
              </a:rPr>
              <a:t>hset</a:t>
            </a:r>
            <a:r>
              <a:rPr lang="en-IN" sz="1700" b="0" strike="noStrike" spc="-1" dirty="0">
                <a:solidFill>
                  <a:srgbClr val="FF5733"/>
                </a:solidFill>
                <a:latin typeface="Consolas"/>
                <a:ea typeface="SimSun"/>
              </a:rPr>
              <a:t> user:1002 name 'Sally Brown' email sally.b@example.com password p4sswOrd</a:t>
            </a:r>
            <a:endParaRPr lang="en-IN" sz="1700" b="0" strike="noStrike" spc="-1" dirty="0">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hset, hsetnx &amp; hget</a:t>
            </a:r>
            <a:endParaRPr lang="en-IN" sz="4000" b="0" strike="noStrike" spc="-1">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HSET key field value [field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HSETNX key field value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HGET key field</a:t>
            </a:r>
            <a:endParaRPr lang="en-IN" sz="2000" b="0" strike="noStrike" spc="-1" dirty="0">
              <a:latin typeface="Arial"/>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hset customer:1 id 1 name saleel mobile 9850884228 amount 4500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 customer:1 name</a:t>
            </a:r>
            <a:endParaRPr lang="en-IN" sz="1800" b="0" strike="noStrike" spc="-1">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SELECT index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ECHO message</a:t>
            </a:r>
            <a:endParaRPr lang="en-IN" sz="2000" b="0" strike="noStrike" spc="-1" dirty="0">
              <a:latin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HMSET key field value [field value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HMGET key field [field ...]</a:t>
            </a:r>
            <a:endParaRPr lang="en-IN" sz="2000" b="0" strike="noStrike" spc="-1" dirty="0">
              <a:latin typeface="Arial"/>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HKEYS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HVALS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HGETALL key</a:t>
            </a:r>
            <a:endParaRPr lang="en-IN" sz="2000" b="0" strike="noStrike" spc="-1" dirty="0">
              <a:latin typeface="Arial"/>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HINCRBY key field increment</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HINCRBYFLOAT key field increment</a:t>
            </a:r>
            <a:endParaRPr lang="en-IN" sz="2000" b="0" strike="noStrike" spc="-1" dirty="0">
              <a:latin typeface="Arial"/>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HDEL key field [field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HLEN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HEXISTS key field</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HRANDFIELD key [count [WITHVALUES]]</a:t>
            </a:r>
            <a:endParaRPr lang="en-IN" sz="2000" b="0" strike="noStrike" spc="-1" dirty="0">
              <a:latin typeface="Arial"/>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a:t>
            </a:r>
            <a:r>
              <a:rPr lang="en-IN" sz="5400" b="0" i="1" strike="noStrike" spc="-1" dirty="0" err="1">
                <a:solidFill>
                  <a:srgbClr val="F7C120"/>
                </a:solidFill>
                <a:latin typeface="Century"/>
                <a:ea typeface="DejaVu Sans"/>
              </a:rPr>
              <a:t>sismember</a:t>
            </a:r>
            <a:r>
              <a:rPr lang="en-IN" sz="5400" b="0" i="1" strike="noStrike" spc="-1" dirty="0">
                <a:solidFill>
                  <a:srgbClr val="F7C120"/>
                </a:solidFill>
                <a:latin typeface="Century"/>
                <a:ea typeface="DejaVu Sans"/>
              </a:rPr>
              <a:t>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a:t>
            </a:r>
            <a:r>
              <a:rPr lang="en-IN" sz="4000" b="0" strike="noStrike" spc="-1" dirty="0" err="1">
                <a:solidFill>
                  <a:srgbClr val="F7C120"/>
                </a:solidFill>
                <a:latin typeface="Open Sans"/>
                <a:ea typeface="DejaVu Sans"/>
              </a:rPr>
              <a:t>sismember</a:t>
            </a:r>
            <a:r>
              <a:rPr lang="en-IN" sz="4000" b="0" strike="noStrike" spc="-1" dirty="0">
                <a:solidFill>
                  <a:srgbClr val="F7C120"/>
                </a:solidFill>
                <a:latin typeface="Open Sans"/>
                <a:ea typeface="DejaVu Sans"/>
              </a:rPr>
              <a:t>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SADD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SMEMBERS key</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SISMEMBER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SCARD key</a:t>
            </a:r>
            <a:endParaRPr lang="en-IN" sz="2000" b="0" strike="noStrike" spc="-1" dirty="0">
              <a:latin typeface="Arial"/>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SUNION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SINTER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SDIFF key [key ...]</a:t>
            </a:r>
            <a:endParaRPr lang="en-IN" sz="2000" b="0" strike="noStrike" spc="-1" dirty="0">
              <a:latin typeface="Arial"/>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SUNIONSTORE destination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SINTERSTORE destination key [key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SDIFFSTORE destination key [key ...]</a:t>
            </a:r>
            <a:endParaRPr lang="en-IN" sz="2000" b="0" strike="noStrike" spc="-1" dirty="0">
              <a:latin typeface="Arial"/>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SMOVE source destination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SREM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SRANDMEMBER key [count]</a:t>
            </a:r>
            <a:endParaRPr lang="en-IN" sz="2000" b="0" strike="noStrike" spc="-1" dirty="0">
              <a:latin typeface="Arial"/>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ZADD key [NX|XX] [GT|LT] [CH] [INCR] score member [score member ...]</a:t>
            </a:r>
            <a:endParaRPr lang="en-IN" sz="2000" b="0" strike="noStrike" spc="-1">
              <a:latin typeface="Arial"/>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 key min max [BYSCORE|BYLEX] [REV] [LIMIT offset count] [WITHSCORES] </a:t>
            </a:r>
            <a:endParaRPr lang="en-IN" sz="2000" b="0" strike="noStrike" spc="-1" dirty="0">
              <a:latin typeface="Arial"/>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ZREVRANGE key start stop [WITHSCORES] </a:t>
            </a:r>
            <a:endParaRPr lang="en-IN" sz="2000" b="0" strike="noStrike" spc="-1">
              <a:latin typeface="Arial"/>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ZRANGEBYSCORE key min max [WITHSCORES] [LIMIT offset count]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ZREVRANGEBYSCORE key max min [WITHSCORES] [LIMIT offset count]</a:t>
            </a:r>
            <a:endParaRPr lang="en-IN" sz="2000" b="0" strike="noStrike" spc="-1" dirty="0">
              <a:latin typeface="Arial"/>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69131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ZRANK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ZREVRANK key member</a:t>
            </a:r>
            <a:endParaRPr lang="en-IN" sz="2000" b="0" strike="noStrike" spc="-1" dirty="0">
              <a:latin typeface="Arial"/>
            </a:endParaRPr>
          </a:p>
          <a:p>
            <a:pPr>
              <a:lnSpc>
                <a:spcPct val="100000"/>
              </a:lnSpc>
            </a:pPr>
            <a:r>
              <a:rPr lang="en-US" sz="800" b="0" strike="noStrike" spc="-1" dirty="0">
                <a:solidFill>
                  <a:srgbClr val="00B0F0"/>
                </a:solidFill>
                <a:latin typeface="Consolas"/>
                <a:ea typeface="DejaVu Sans"/>
              </a:rPr>
              <a:t> </a:t>
            </a: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ZSCORE key member</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ZMSCORE key member [member ...]</a:t>
            </a:r>
            <a:endParaRPr lang="en-IN" sz="2000" b="0" strike="noStrike" spc="-1" dirty="0">
              <a:latin typeface="Arial"/>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ZCOUNT key min max</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ZREM key member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ZRANDMEMBER key [count [WITHSCORES]]</a:t>
            </a:r>
            <a:endParaRPr lang="en-IN" sz="2000" b="0" strike="noStrike" spc="-1" dirty="0">
              <a:latin typeface="Arial"/>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ZUNION numkeys key [key ...] [WEIGHTS weight [weight ...]] [AGGREGATE SUM|MIN|MAX] [WITHSCORES]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ZINTER numkeys key [key ...] [WEIGHTS weight [weight ...]] [AGGREGATE SUM|MIN|MAX] [WITHSCORES]</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ZDIFF numkeys key [key ...] [WITHSCORES]</a:t>
            </a:r>
            <a:endParaRPr lang="en-IN" sz="2000" b="0" strike="noStrike" spc="-1" dirty="0">
              <a:latin typeface="Arial"/>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SET key value [EX seconds|PX milliseconds|KEEPTTL] [NX|XX] [GET]</a:t>
            </a:r>
            <a:endParaRPr lang="en-IN" sz="20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FLUSHDB [ASYNC|SYNC]</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FLUSHALL [ASYNC|SYNC]</a:t>
            </a:r>
            <a:endParaRPr lang="en-IN" sz="2000" b="0" strike="noStrike" spc="-1" dirty="0">
              <a:latin typeface="Arial"/>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200" b="0" strike="noStrike" spc="-1" dirty="0">
                <a:solidFill>
                  <a:srgbClr val="00B0F0"/>
                </a:solidFill>
                <a:latin typeface="Consolas"/>
                <a:ea typeface="DejaVu Sans"/>
              </a:rPr>
              <a:t>EVAL script numkeys key [key ...] arg [arg ...]</a:t>
            </a:r>
            <a:endParaRPr lang="en-IN" sz="2200" b="0" strike="noStrike" spc="-1" dirty="0">
              <a:latin typeface="Arial"/>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SUBSCRIBE channel [channel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PUBLISH channel message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UNSUBSCRIBE [channel [channel ...]]</a:t>
            </a:r>
            <a:endParaRPr lang="en-IN" sz="2000" b="0" strike="noStrike" spc="-1" dirty="0">
              <a:latin typeface="Arial"/>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GEOADD key [NX|XX] [CH] longitude latitude member [longitude latitude member ...]</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GEOHASH key member [member ...]</a:t>
            </a:r>
            <a:endParaRPr lang="en-IN" sz="2000" b="0" strike="noStrike" spc="-1" dirty="0">
              <a:latin typeface="Arial"/>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2604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B0F0"/>
                </a:solidFill>
                <a:latin typeface="Consolas"/>
                <a:ea typeface="DejaVu Sans"/>
              </a:rPr>
              <a:t>MULTI</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EXEC</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US" sz="2000" b="0" strike="noStrike" spc="-1" dirty="0">
                <a:solidFill>
                  <a:srgbClr val="00B0F0"/>
                </a:solidFill>
                <a:latin typeface="Consolas"/>
                <a:ea typeface="DejaVu Sans"/>
              </a:rPr>
              <a:t>DISCARD</a:t>
            </a:r>
            <a:endParaRPr lang="en-IN" sz="2000" b="0" strike="noStrike" spc="-1" dirty="0">
              <a:latin typeface="Arial"/>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a:solidFill>
                  <a:srgbClr val="00B0F0"/>
                </a:solidFill>
                <a:latin typeface="Consolas"/>
                <a:ea typeface="DejaVu Sans"/>
              </a:rPr>
              <a:t>MONITOR</a:t>
            </a:r>
            <a:endParaRPr lang="en-IN" sz="2000" b="0" strike="noStrike" spc="-1">
              <a:latin typeface="Arial"/>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38201</TotalTime>
  <Words>7556</Words>
  <Application>Microsoft Office PowerPoint</Application>
  <PresentationFormat>Widescreen</PresentationFormat>
  <Paragraphs>900</Paragraphs>
  <Slides>98</Slides>
  <Notes>0</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98</vt:i4>
      </vt:variant>
    </vt:vector>
  </HeadingPairs>
  <TitlesOfParts>
    <vt:vector size="116"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8689</cp:revision>
  <dcterms:created xsi:type="dcterms:W3CDTF">2015-10-09T06:09:34Z</dcterms:created>
  <dcterms:modified xsi:type="dcterms:W3CDTF">2021-07-01T04:43:33Z</dcterms:modified>
</cp:coreProperties>
</file>