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35"/>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1131" r:id="rId91"/>
    <p:sldId id="1132" r:id="rId92"/>
    <p:sldId id="1129" r:id="rId93"/>
    <p:sldId id="1130" r:id="rId94"/>
    <p:sldId id="796" r:id="rId95"/>
    <p:sldId id="931" r:id="rId96"/>
    <p:sldId id="983" r:id="rId97"/>
    <p:sldId id="849" r:id="rId98"/>
    <p:sldId id="507" r:id="rId99"/>
    <p:sldId id="591" r:id="rId100"/>
    <p:sldId id="509" r:id="rId101"/>
    <p:sldId id="510" r:id="rId102"/>
    <p:sldId id="511" r:id="rId103"/>
    <p:sldId id="512" r:id="rId104"/>
    <p:sldId id="527" r:id="rId105"/>
    <p:sldId id="529" r:id="rId106"/>
    <p:sldId id="1063" r:id="rId107"/>
    <p:sldId id="1088" r:id="rId108"/>
    <p:sldId id="1089" r:id="rId109"/>
    <p:sldId id="1095" r:id="rId110"/>
    <p:sldId id="1096" r:id="rId111"/>
    <p:sldId id="1097" r:id="rId112"/>
    <p:sldId id="1098" r:id="rId113"/>
    <p:sldId id="701" r:id="rId114"/>
    <p:sldId id="853" r:id="rId115"/>
    <p:sldId id="530" r:id="rId116"/>
    <p:sldId id="899" r:id="rId117"/>
    <p:sldId id="702" r:id="rId118"/>
    <p:sldId id="531" r:id="rId119"/>
    <p:sldId id="1072" r:id="rId120"/>
    <p:sldId id="1073" r:id="rId121"/>
    <p:sldId id="1103" r:id="rId122"/>
    <p:sldId id="1104" r:id="rId123"/>
    <p:sldId id="1028" r:id="rId124"/>
    <p:sldId id="1029" r:id="rId125"/>
    <p:sldId id="1107" r:id="rId126"/>
    <p:sldId id="1108" r:id="rId127"/>
    <p:sldId id="1109" r:id="rId128"/>
    <p:sldId id="1110" r:id="rId129"/>
    <p:sldId id="1064" r:id="rId130"/>
    <p:sldId id="1065" r:id="rId131"/>
    <p:sldId id="1124" r:id="rId132"/>
    <p:sldId id="1125" r:id="rId133"/>
    <p:sldId id="1126" r:id="rId134"/>
    <p:sldId id="1127" r:id="rId135"/>
    <p:sldId id="1105" r:id="rId136"/>
    <p:sldId id="1106" r:id="rId137"/>
    <p:sldId id="1016" r:id="rId138"/>
    <p:sldId id="1017" r:id="rId139"/>
    <p:sldId id="1043" r:id="rId140"/>
    <p:sldId id="947" r:id="rId141"/>
    <p:sldId id="948" r:id="rId142"/>
    <p:sldId id="1006" r:id="rId143"/>
    <p:sldId id="1007" r:id="rId144"/>
    <p:sldId id="1004" r:id="rId145"/>
    <p:sldId id="1039" r:id="rId146"/>
    <p:sldId id="1042" r:id="rId147"/>
    <p:sldId id="1040" r:id="rId148"/>
    <p:sldId id="1041" r:id="rId149"/>
    <p:sldId id="1038" r:id="rId150"/>
    <p:sldId id="1005" r:id="rId151"/>
    <p:sldId id="1044" r:id="rId152"/>
    <p:sldId id="1045" r:id="rId153"/>
    <p:sldId id="1066" r:id="rId154"/>
    <p:sldId id="1094" r:id="rId155"/>
    <p:sldId id="1013" r:id="rId156"/>
    <p:sldId id="1014" r:id="rId157"/>
    <p:sldId id="1015" r:id="rId158"/>
    <p:sldId id="1018" r:id="rId159"/>
    <p:sldId id="1019" r:id="rId160"/>
    <p:sldId id="1062" r:id="rId161"/>
    <p:sldId id="1026" r:id="rId162"/>
    <p:sldId id="1020" r:id="rId163"/>
    <p:sldId id="1021" r:id="rId164"/>
    <p:sldId id="1022" r:id="rId165"/>
    <p:sldId id="1023" r:id="rId166"/>
    <p:sldId id="1092" r:id="rId167"/>
    <p:sldId id="1093" r:id="rId168"/>
    <p:sldId id="1090" r:id="rId169"/>
    <p:sldId id="1091" r:id="rId170"/>
    <p:sldId id="1024" r:id="rId171"/>
    <p:sldId id="1025" r:id="rId172"/>
    <p:sldId id="1027" r:id="rId173"/>
    <p:sldId id="1030" r:id="rId174"/>
    <p:sldId id="1031" r:id="rId175"/>
    <p:sldId id="1033" r:id="rId176"/>
    <p:sldId id="993" r:id="rId177"/>
    <p:sldId id="949" r:id="rId178"/>
    <p:sldId id="986" r:id="rId179"/>
    <p:sldId id="994" r:id="rId180"/>
    <p:sldId id="950" r:id="rId181"/>
    <p:sldId id="987" r:id="rId182"/>
    <p:sldId id="995" r:id="rId183"/>
    <p:sldId id="988" r:id="rId184"/>
    <p:sldId id="989" r:id="rId185"/>
    <p:sldId id="990" r:id="rId186"/>
    <p:sldId id="996" r:id="rId187"/>
    <p:sldId id="997" r:id="rId188"/>
    <p:sldId id="998" r:id="rId189"/>
    <p:sldId id="999" r:id="rId190"/>
    <p:sldId id="1000" r:id="rId191"/>
    <p:sldId id="1001" r:id="rId192"/>
    <p:sldId id="1003" r:id="rId193"/>
    <p:sldId id="545" r:id="rId194"/>
    <p:sldId id="1008" r:id="rId195"/>
    <p:sldId id="543" r:id="rId196"/>
    <p:sldId id="544" r:id="rId197"/>
    <p:sldId id="1046" r:id="rId198"/>
    <p:sldId id="1056" r:id="rId199"/>
    <p:sldId id="1048" r:id="rId200"/>
    <p:sldId id="1057" r:id="rId201"/>
    <p:sldId id="1049" r:id="rId202"/>
    <p:sldId id="1058" r:id="rId203"/>
    <p:sldId id="1059" r:id="rId204"/>
    <p:sldId id="1060" r:id="rId205"/>
    <p:sldId id="1061" r:id="rId206"/>
    <p:sldId id="1051" r:id="rId207"/>
    <p:sldId id="1053" r:id="rId208"/>
    <p:sldId id="573" r:id="rId209"/>
    <p:sldId id="574" r:id="rId210"/>
    <p:sldId id="838" r:id="rId211"/>
    <p:sldId id="839" r:id="rId212"/>
    <p:sldId id="1078" r:id="rId213"/>
    <p:sldId id="1079" r:id="rId214"/>
    <p:sldId id="371" r:id="rId215"/>
    <p:sldId id="575" r:id="rId216"/>
    <p:sldId id="1084" r:id="rId217"/>
    <p:sldId id="1080" r:id="rId218"/>
    <p:sldId id="733" r:id="rId219"/>
    <p:sldId id="1082" r:id="rId220"/>
    <p:sldId id="1083" r:id="rId221"/>
    <p:sldId id="609" r:id="rId222"/>
    <p:sldId id="610" r:id="rId223"/>
    <p:sldId id="703" r:id="rId224"/>
    <p:sldId id="611" r:id="rId225"/>
    <p:sldId id="612" r:id="rId226"/>
    <p:sldId id="311" r:id="rId227"/>
    <p:sldId id="934" r:id="rId228"/>
    <p:sldId id="1086" r:id="rId229"/>
    <p:sldId id="937" r:id="rId230"/>
    <p:sldId id="894" r:id="rId231"/>
    <p:sldId id="312" r:id="rId232"/>
    <p:sldId id="675" r:id="rId233"/>
    <p:sldId id="588" r:id="rId234"/>
    <p:sldId id="1114" r:id="rId235"/>
    <p:sldId id="856" r:id="rId236"/>
    <p:sldId id="857" r:id="rId237"/>
    <p:sldId id="1115" r:id="rId238"/>
    <p:sldId id="1116" r:id="rId239"/>
    <p:sldId id="707" r:id="rId240"/>
    <p:sldId id="815" r:id="rId241"/>
    <p:sldId id="813" r:id="rId242"/>
    <p:sldId id="814" r:id="rId243"/>
    <p:sldId id="1085" r:id="rId244"/>
    <p:sldId id="975" r:id="rId245"/>
    <p:sldId id="709" r:id="rId246"/>
    <p:sldId id="594" r:id="rId247"/>
    <p:sldId id="710" r:id="rId248"/>
    <p:sldId id="607" r:id="rId249"/>
    <p:sldId id="1111" r:id="rId250"/>
    <p:sldId id="1112" r:id="rId251"/>
    <p:sldId id="1113" r:id="rId252"/>
    <p:sldId id="336" r:id="rId253"/>
    <p:sldId id="337" r:id="rId254"/>
    <p:sldId id="748" r:id="rId255"/>
    <p:sldId id="622" r:id="rId256"/>
    <p:sldId id="623" r:id="rId257"/>
    <p:sldId id="624" r:id="rId258"/>
    <p:sldId id="858" r:id="rId259"/>
    <p:sldId id="627" r:id="rId260"/>
    <p:sldId id="628" r:id="rId261"/>
    <p:sldId id="626" r:id="rId262"/>
    <p:sldId id="1101" r:id="rId263"/>
    <p:sldId id="629" r:id="rId264"/>
    <p:sldId id="630" r:id="rId265"/>
    <p:sldId id="818" r:id="rId266"/>
    <p:sldId id="1102" r:id="rId267"/>
    <p:sldId id="631" r:id="rId268"/>
    <p:sldId id="913" r:id="rId269"/>
    <p:sldId id="632" r:id="rId270"/>
    <p:sldId id="1100" r:id="rId271"/>
    <p:sldId id="751" r:id="rId272"/>
    <p:sldId id="352" r:id="rId273"/>
    <p:sldId id="1099" r:id="rId274"/>
    <p:sldId id="633" r:id="rId275"/>
    <p:sldId id="938" r:id="rId276"/>
    <p:sldId id="634" r:id="rId277"/>
    <p:sldId id="635" r:id="rId278"/>
    <p:sldId id="1067" r:id="rId279"/>
    <p:sldId id="1068" r:id="rId280"/>
    <p:sldId id="712" r:id="rId281"/>
    <p:sldId id="713" r:id="rId282"/>
    <p:sldId id="1128" r:id="rId283"/>
    <p:sldId id="904" r:id="rId284"/>
    <p:sldId id="906" r:id="rId285"/>
    <p:sldId id="910" r:id="rId286"/>
    <p:sldId id="643" r:id="rId287"/>
    <p:sldId id="642" r:id="rId288"/>
    <p:sldId id="1117" r:id="rId289"/>
    <p:sldId id="1122" r:id="rId290"/>
    <p:sldId id="1123" r:id="rId291"/>
    <p:sldId id="1118" r:id="rId292"/>
    <p:sldId id="1119" r:id="rId293"/>
    <p:sldId id="1120" r:id="rId294"/>
    <p:sldId id="1121" r:id="rId295"/>
    <p:sldId id="386" r:id="rId296"/>
    <p:sldId id="654" r:id="rId297"/>
    <p:sldId id="397" r:id="rId298"/>
    <p:sldId id="657" r:id="rId299"/>
    <p:sldId id="399" r:id="rId300"/>
    <p:sldId id="660" r:id="rId301"/>
    <p:sldId id="829" r:id="rId302"/>
    <p:sldId id="830" r:id="rId303"/>
    <p:sldId id="669" r:id="rId304"/>
    <p:sldId id="670" r:id="rId305"/>
    <p:sldId id="831" r:id="rId306"/>
    <p:sldId id="673" r:id="rId307"/>
    <p:sldId id="674" r:id="rId308"/>
    <p:sldId id="801" r:id="rId309"/>
    <p:sldId id="802" r:id="rId310"/>
    <p:sldId id="914" r:id="rId311"/>
    <p:sldId id="852" r:id="rId312"/>
    <p:sldId id="895" r:id="rId313"/>
    <p:sldId id="896" r:id="rId314"/>
    <p:sldId id="741" r:id="rId315"/>
    <p:sldId id="742" r:id="rId316"/>
    <p:sldId id="743" r:id="rId317"/>
    <p:sldId id="1133" r:id="rId318"/>
    <p:sldId id="1134" r:id="rId319"/>
    <p:sldId id="744" r:id="rId320"/>
    <p:sldId id="746" r:id="rId321"/>
    <p:sldId id="745" r:id="rId322"/>
    <p:sldId id="747" r:id="rId323"/>
    <p:sldId id="835" r:id="rId324"/>
    <p:sldId id="686" r:id="rId325"/>
    <p:sldId id="685" r:id="rId326"/>
    <p:sldId id="957" r:id="rId327"/>
    <p:sldId id="719" r:id="rId328"/>
    <p:sldId id="720" r:id="rId329"/>
    <p:sldId id="715" r:id="rId330"/>
    <p:sldId id="716" r:id="rId331"/>
    <p:sldId id="717" r:id="rId332"/>
    <p:sldId id="872" r:id="rId333"/>
    <p:sldId id="721" r:id="rId334"/>
    <p:sldId id="722" r:id="rId335"/>
    <p:sldId id="718" r:id="rId336"/>
    <p:sldId id="723" r:id="rId337"/>
    <p:sldId id="724" r:id="rId338"/>
    <p:sldId id="749" r:id="rId339"/>
    <p:sldId id="915" r:id="rId340"/>
    <p:sldId id="750" r:id="rId341"/>
    <p:sldId id="810" r:id="rId342"/>
    <p:sldId id="811" r:id="rId343"/>
    <p:sldId id="812" r:id="rId344"/>
    <p:sldId id="725" r:id="rId345"/>
    <p:sldId id="726" r:id="rId346"/>
    <p:sldId id="727" r:id="rId347"/>
    <p:sldId id="728" r:id="rId348"/>
    <p:sldId id="781" r:id="rId349"/>
    <p:sldId id="730" r:id="rId350"/>
    <p:sldId id="775" r:id="rId351"/>
    <p:sldId id="734" r:id="rId352"/>
    <p:sldId id="735" r:id="rId353"/>
    <p:sldId id="738" r:id="rId354"/>
    <p:sldId id="774" r:id="rId355"/>
    <p:sldId id="737" r:id="rId356"/>
    <p:sldId id="740" r:id="rId357"/>
    <p:sldId id="968" r:id="rId358"/>
    <p:sldId id="969" r:id="rId359"/>
    <p:sldId id="427" r:id="rId360"/>
    <p:sldId id="688" r:id="rId361"/>
    <p:sldId id="689" r:id="rId362"/>
    <p:sldId id="731" r:id="rId363"/>
    <p:sldId id="732" r:id="rId364"/>
    <p:sldId id="758" r:id="rId365"/>
    <p:sldId id="759" r:id="rId366"/>
    <p:sldId id="916" r:id="rId367"/>
    <p:sldId id="917" r:id="rId368"/>
    <p:sldId id="840" r:id="rId369"/>
    <p:sldId id="841" r:id="rId370"/>
    <p:sldId id="939" r:id="rId371"/>
    <p:sldId id="766" r:id="rId372"/>
    <p:sldId id="767" r:id="rId373"/>
    <p:sldId id="776" r:id="rId374"/>
    <p:sldId id="752" r:id="rId375"/>
    <p:sldId id="753" r:id="rId376"/>
    <p:sldId id="764" r:id="rId377"/>
    <p:sldId id="765" r:id="rId378"/>
    <p:sldId id="874" r:id="rId379"/>
    <p:sldId id="946" r:id="rId380"/>
    <p:sldId id="777" r:id="rId381"/>
    <p:sldId id="762" r:id="rId382"/>
    <p:sldId id="763" r:id="rId383"/>
    <p:sldId id="769" r:id="rId384"/>
    <p:sldId id="770" r:id="rId385"/>
    <p:sldId id="873" r:id="rId386"/>
    <p:sldId id="875" r:id="rId387"/>
    <p:sldId id="943" r:id="rId388"/>
    <p:sldId id="755" r:id="rId389"/>
    <p:sldId id="754" r:id="rId390"/>
    <p:sldId id="760" r:id="rId391"/>
    <p:sldId id="952" r:id="rId392"/>
    <p:sldId id="768" r:id="rId393"/>
    <p:sldId id="761" r:id="rId394"/>
    <p:sldId id="861" r:id="rId395"/>
    <p:sldId id="862" r:id="rId396"/>
    <p:sldId id="756" r:id="rId397"/>
    <p:sldId id="771" r:id="rId398"/>
    <p:sldId id="876" r:id="rId399"/>
    <p:sldId id="877" r:id="rId400"/>
    <p:sldId id="778" r:id="rId401"/>
    <p:sldId id="779" r:id="rId402"/>
    <p:sldId id="834" r:id="rId403"/>
    <p:sldId id="780" r:id="rId404"/>
    <p:sldId id="833" r:id="rId405"/>
    <p:sldId id="783" r:id="rId406"/>
    <p:sldId id="880" r:id="rId407"/>
    <p:sldId id="881" r:id="rId408"/>
    <p:sldId id="879" r:id="rId409"/>
    <p:sldId id="866" r:id="rId410"/>
    <p:sldId id="878" r:id="rId411"/>
    <p:sldId id="867" r:id="rId412"/>
    <p:sldId id="868" r:id="rId413"/>
    <p:sldId id="870" r:id="rId414"/>
    <p:sldId id="871" r:id="rId415"/>
    <p:sldId id="869" r:id="rId416"/>
    <p:sldId id="918" r:id="rId417"/>
    <p:sldId id="919" r:id="rId418"/>
    <p:sldId id="920" r:id="rId419"/>
    <p:sldId id="921" r:id="rId420"/>
    <p:sldId id="922" r:id="rId421"/>
    <p:sldId id="923" r:id="rId422"/>
    <p:sldId id="924" r:id="rId423"/>
    <p:sldId id="925" r:id="rId424"/>
    <p:sldId id="926" r:id="rId425"/>
    <p:sldId id="927" r:id="rId426"/>
    <p:sldId id="956" r:id="rId427"/>
    <p:sldId id="885" r:id="rId428"/>
    <p:sldId id="976" r:id="rId429"/>
    <p:sldId id="933" r:id="rId430"/>
    <p:sldId id="954" r:id="rId431"/>
    <p:sldId id="788" r:id="rId432"/>
    <p:sldId id="1071" r:id="rId433"/>
    <p:sldId id="1087" r:id="rId4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C00"/>
    <a:srgbClr val="FC6F0D"/>
    <a:srgbClr val="B22251"/>
    <a:srgbClr val="049DC8"/>
    <a:srgbClr val="BAB294"/>
    <a:srgbClr val="DFE100"/>
    <a:srgbClr val="90E183"/>
    <a:srgbClr val="614051"/>
    <a:srgbClr val="036883"/>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notesMaster" Target="notesMasters/notesMaster1.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presProps" Target="presProps.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theme" Target="theme/theme1.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commentAuthors" Target="commentAuthors.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viewProps" Target="viewProps.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tableStyles" Target="tableStyles.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24-11-2018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408</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180</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181</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183</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184</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185</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248</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260</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327</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11/24/2018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11/24/2018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26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2285007"/>
            <a:ext cx="4230675" cy="457200"/>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grpSp>
        <p:nvGrpSpPr>
          <p:cNvPr id="2" name="Group 1"/>
          <p:cNvGrpSpPr/>
          <p:nvPr/>
        </p:nvGrpSpPr>
        <p:grpSpPr>
          <a:xfrm>
            <a:off x="457200" y="3124200"/>
            <a:ext cx="8207886" cy="1409373"/>
            <a:chOff x="206830" y="3413313"/>
            <a:chExt cx="8207886" cy="1409373"/>
          </a:xfrm>
        </p:grpSpPr>
        <p:sp>
          <p:nvSpPr>
            <p:cNvPr id="3" name="Rectangle 2"/>
            <p:cNvSpPr/>
            <p:nvPr/>
          </p:nvSpPr>
          <p:spPr>
            <a:xfrm>
              <a:off x="206830" y="4114800"/>
              <a:ext cx="8207886"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    </a:t>
              </a:r>
              <a:r>
                <a:rPr lang="en-US" sz="2000" dirty="0" smtClean="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a:t>
              </a:r>
            </a:p>
            <a:p>
              <a:r>
                <a:rPr lang="en-US" sz="2000" dirty="0" smtClean="0">
                  <a:solidFill>
                    <a:srgbClr val="0070C0"/>
                  </a:solidFill>
                  <a:latin typeface="Consolas" panose="020B0609020204030204" pitchFamily="49" charset="0"/>
                  <a:cs typeface="Arial" panose="020B0604020202020204" pitchFamily="34" charset="0"/>
                </a:rPr>
                <a:t>(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20" name="Left Brace 19"/>
            <p:cNvSpPr/>
            <p:nvPr/>
          </p:nvSpPr>
          <p:spPr>
            <a:xfrm rot="5400000">
              <a:off x="1123285" y="3834466"/>
              <a:ext cx="358268" cy="39698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614224" y="3413313"/>
              <a:ext cx="1747976" cy="41511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20684" y="2285999"/>
            <a:ext cx="4514279" cy="438964"/>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grpSp>
        <p:nvGrpSpPr>
          <p:cNvPr id="3" name="Group 2"/>
          <p:cNvGrpSpPr/>
          <p:nvPr/>
        </p:nvGrpSpPr>
        <p:grpSpPr>
          <a:xfrm>
            <a:off x="206830" y="3124200"/>
            <a:ext cx="8839198" cy="1610813"/>
            <a:chOff x="206830" y="3223429"/>
            <a:chExt cx="8839198" cy="1610813"/>
          </a:xfrm>
        </p:grpSpPr>
        <p:sp>
          <p:nvSpPr>
            <p:cNvPr id="6" name="Rectangle 5"/>
            <p:cNvSpPr/>
            <p:nvPr/>
          </p:nvSpPr>
          <p:spPr>
            <a:xfrm>
              <a:off x="206830" y="4126356"/>
              <a:ext cx="8839198"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column-list </a:t>
              </a:r>
              <a:r>
                <a:rPr lang="en-US" sz="2000" dirty="0" smtClean="0">
                  <a:solidFill>
                    <a:srgbClr val="298AE5"/>
                  </a:solidFill>
                  <a:latin typeface="Arial" panose="020B0604020202020204" pitchFamily="34" charset="0"/>
                  <a:cs typeface="Arial" panose="020B0604020202020204" pitchFamily="34" charset="0"/>
                </a:rPr>
                <a:t> 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7" name="Left Brace 16"/>
            <p:cNvSpPr/>
            <p:nvPr/>
          </p:nvSpPr>
          <p:spPr>
            <a:xfrm rot="5400000">
              <a:off x="1473621" y="3352379"/>
              <a:ext cx="518040" cy="128088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990600" y="3223429"/>
              <a:ext cx="1865152" cy="35117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run | /</a:t>
            </a:r>
          </a:p>
        </p:txBody>
      </p:sp>
    </p:spTree>
    <p:extLst>
      <p:ext uri="{BB962C8B-B14F-4D97-AF65-F5344CB8AC3E}">
        <p14:creationId xmlns:p14="http://schemas.microsoft.com/office/powerpoint/2010/main" val="97215546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run | /</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last SQL statement in the buffer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1221809"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R</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UN</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07856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 | start</a:t>
            </a:r>
          </a:p>
        </p:txBody>
      </p:sp>
    </p:spTree>
    <p:extLst>
      <p:ext uri="{BB962C8B-B14F-4D97-AF65-F5344CB8AC3E}">
        <p14:creationId xmlns:p14="http://schemas.microsoft.com/office/powerpoint/2010/main" val="1043483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 | start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START </a:t>
            </a:r>
            <a:r>
              <a:rPr lang="en-IN" sz="2200" dirty="0">
                <a:solidFill>
                  <a:schemeClr val="bg1">
                    <a:lumMod val="50000"/>
                  </a:schemeClr>
                </a:solidFill>
                <a:latin typeface="Calibri" panose="020F0502020204030204" pitchFamily="34" charset="0"/>
                <a:cs typeface="Calibri" panose="020F0502020204030204" pitchFamily="34" charset="0"/>
              </a:rPr>
              <a:t>&lt;</a:t>
            </a:r>
            <a:r>
              <a:rPr lang="en-IN" sz="2200" dirty="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068454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get</a:t>
            </a:r>
          </a:p>
        </p:txBody>
      </p:sp>
    </p:spTree>
    <p:extLst>
      <p:ext uri="{BB962C8B-B14F-4D97-AF65-F5344CB8AC3E}">
        <p14:creationId xmlns:p14="http://schemas.microsoft.com/office/powerpoint/2010/main" val="341791335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get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retrieve the contents of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600164"/>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GET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259117609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 { 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2018529"/>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a:t>
            </a:r>
            <a:r>
              <a:rPr lang="en-US" sz="2200" b="1" i="1" dirty="0">
                <a:latin typeface="Segoe UI Light" panose="020B0502040204020203" pitchFamily="34" charset="0"/>
                <a:ea typeface="Calibri" panose="020F0502020204030204" pitchFamily="34" charset="0"/>
                <a:cs typeface="Segoe UI Light" panose="020B0502040204020203" pitchFamily="34" charset="0"/>
              </a:rPr>
              <a:t>list</a:t>
            </a:r>
            <a:r>
              <a:rPr lang="en-US" sz="2200" dirty="0">
                <a:latin typeface="Segoe UI Light" panose="020B0502040204020203" pitchFamily="34" charset="0"/>
                <a:ea typeface="Calibri" panose="020F0502020204030204" pitchFamily="34" charset="0"/>
                <a:cs typeface="Segoe UI Light" panose="020B0502040204020203" pitchFamily="34" charset="0"/>
              </a:rPr>
              <a: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785104"/>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 </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L</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 | </a:t>
            </a:r>
            <a:r>
              <a:rPr lang="en-IN" sz="2200" dirty="0" smtClean="0">
                <a:solidFill>
                  <a:srgbClr val="FC6F0D"/>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 | host</a:t>
            </a:r>
            <a:endParaRPr lang="en-US" dirty="0"/>
          </a:p>
        </p:txBody>
      </p:sp>
      <p:sp>
        <p:nvSpPr>
          <p:cNvPr id="3" name="Rectangle 2"/>
          <p:cNvSpPr/>
          <p:nvPr/>
        </p:nvSpPr>
        <p:spPr>
          <a:xfrm>
            <a:off x="1828800" y="3265714"/>
            <a:ext cx="5486400"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Enter </a:t>
            </a:r>
            <a:r>
              <a:rPr lang="en-US" sz="2200" b="1" i="1" dirty="0">
                <a:latin typeface="Segoe UI Light" panose="020B0502040204020203" pitchFamily="34" charset="0"/>
                <a:ea typeface="Calibri" panose="020F0502020204030204" pitchFamily="34" charset="0"/>
                <a:cs typeface="Segoe UI Light" panose="020B0502040204020203" pitchFamily="34" charset="0"/>
              </a:rPr>
              <a: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 </a:t>
            </a:r>
            <a:r>
              <a:rPr lang="en-US" sz="2200" b="1" i="1" dirty="0" smtClean="0">
                <a:latin typeface="Segoe UI Light" panose="020B0502040204020203" pitchFamily="34" charset="0"/>
                <a:ea typeface="Calibri" panose="020F0502020204030204" pitchFamily="34" charset="0"/>
                <a:cs typeface="Segoe UI Light" panose="020B0502040204020203" pitchFamily="34" charset="0"/>
              </a:rPr>
              <a:t>host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without</a:t>
            </a:r>
            <a:r>
              <a:rPr lang="en-US" sz="2200" dirty="0">
                <a:latin typeface="Segoe UI Light" panose="020B0502040204020203" pitchFamily="34" charset="0"/>
                <a:ea typeface="Calibri" panose="020F0502020204030204" pitchFamily="34" charset="0"/>
                <a:cs typeface="Segoe UI Light" panose="020B0502040204020203" pitchFamily="34" charset="0"/>
              </a:rPr>
              <a:t> command to display an operating system prompt.</a:t>
            </a:r>
          </a:p>
        </p:txBody>
      </p:sp>
    </p:spTree>
    <p:extLst>
      <p:ext uri="{BB962C8B-B14F-4D97-AF65-F5344CB8AC3E}">
        <p14:creationId xmlns:p14="http://schemas.microsoft.com/office/powerpoint/2010/main" val="386180876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 host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446550"/>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host </a:t>
            </a:r>
          </a:p>
          <a:p>
            <a:r>
              <a:rPr lang="en-IN" sz="2200" dirty="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dir</a:t>
            </a:r>
            <a:endParaRPr lang="en-IN" sz="2200" dirty="0">
              <a:solidFill>
                <a:schemeClr val="bg1">
                  <a:lumMod val="50000"/>
                </a:schemeClr>
              </a:solidFill>
              <a:latin typeface="Calibri" panose="020F0502020204030204" pitchFamily="34" charset="0"/>
              <a:cs typeface="Calibri" panose="020F0502020204030204" pitchFamily="34" charset="0"/>
            </a:endParaRPr>
          </a:p>
          <a:p>
            <a:r>
              <a:rPr lang="en-IN" sz="2200" dirty="0" smtClean="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calc</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228600" y="1702713"/>
            <a:ext cx="57912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HO[ST</a:t>
            </a:r>
            <a:r>
              <a:rPr lang="en-US" sz="2200" dirty="0">
                <a:solidFill>
                  <a:srgbClr val="C74C49"/>
                </a:solidFill>
                <a:latin typeface="Calibri" panose="020F0502020204030204" pitchFamily="34" charset="0"/>
                <a:cs typeface="Calibri" panose="020F0502020204030204" pitchFamily="34" charset="0"/>
              </a:rPr>
              <a:t>] [command]</a:t>
            </a:r>
          </a:p>
        </p:txBody>
      </p:sp>
    </p:spTree>
    <p:extLst>
      <p:ext uri="{BB962C8B-B14F-4D97-AF65-F5344CB8AC3E}">
        <p14:creationId xmlns:p14="http://schemas.microsoft.com/office/powerpoint/2010/main" val="122448146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68190825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404090336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1521208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227639725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538883"/>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a:t>
            </a:r>
            <a:r>
              <a:rPr lang="en-US" sz="2000" b="1" dirty="0">
                <a:solidFill>
                  <a:srgbClr val="C00000"/>
                </a:solidFill>
                <a:latin typeface="Arial" panose="020B0604020202020204" pitchFamily="34" charset="0"/>
              </a:rPr>
              <a:t>pre-processes</a:t>
            </a:r>
            <a:r>
              <a:rPr lang="en-US" dirty="0">
                <a:solidFill>
                  <a:srgbClr val="404040"/>
                </a:solidFill>
                <a:latin typeface="Arial" panose="020B0604020202020204" pitchFamily="34" charset="0"/>
              </a:rPr>
              <a:t>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105951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88640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289825374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smtClean="0">
                <a:solidFill>
                  <a:srgbClr val="7F7F7F"/>
                </a:solidFill>
                <a:latin typeface="Calibri" panose="020F0502020204030204" pitchFamily="34" charset="0"/>
              </a:rPr>
              <a:t>'</a:t>
            </a:r>
            <a:r>
              <a:rPr lang="en-US" sz="2200" smtClean="0">
                <a:solidFill>
                  <a:schemeClr val="bg1">
                    <a:lumMod val="50000"/>
                  </a:schemeClr>
                </a:solidFill>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en-US" sz="2200" smtClean="0">
                <a:solidFill>
                  <a:srgbClr val="B97A57"/>
                </a:solidFill>
                <a:latin typeface="Calibri" panose="020F0502020204030204" pitchFamily="34" charset="0"/>
              </a:rPr>
              <a:t>&amp;</a:t>
            </a:r>
            <a:r>
              <a:rPr lang="en-US" sz="220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3798016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bind variables, execute and print</a:t>
            </a:r>
            <a:endParaRPr lang="en-US" dirty="0"/>
          </a:p>
        </p:txBody>
      </p:sp>
      <p:sp>
        <p:nvSpPr>
          <p:cNvPr id="3" name="Rectangle 2"/>
          <p:cNvSpPr/>
          <p:nvPr/>
        </p:nvSpPr>
        <p:spPr>
          <a:xfrm>
            <a:off x="992124" y="3221838"/>
            <a:ext cx="7159752" cy="487506"/>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A </a:t>
            </a:r>
            <a:r>
              <a:rPr lang="en-US" sz="2200" b="1" i="1" dirty="0">
                <a:latin typeface="Segoe UI Light" panose="020B0502040204020203" pitchFamily="34" charset="0"/>
                <a:ea typeface="Calibri" panose="020F0502020204030204" pitchFamily="34" charset="0"/>
                <a:cs typeface="Segoe UI Light" panose="020B0502040204020203" pitchFamily="34" charset="0"/>
              </a:rPr>
              <a:t>host</a:t>
            </a:r>
            <a:r>
              <a:rPr lang="en-US" sz="2200" dirty="0">
                <a:latin typeface="Segoe UI Light" panose="020B0502040204020203" pitchFamily="34" charset="0"/>
                <a:ea typeface="Calibri" panose="020F0502020204030204" pitchFamily="34" charset="0"/>
                <a:cs typeface="Segoe UI Light" panose="020B0502040204020203" pitchFamily="34" charset="0"/>
              </a:rPr>
              <a:t> variable must be prefixed with a colon </a:t>
            </a:r>
            <a:r>
              <a:rPr lang="en-US" sz="2400" b="1" dirty="0">
                <a:solidFill>
                  <a:srgbClr val="B22251"/>
                </a:solidFill>
                <a:latin typeface="Segoe UI Light" panose="020B0502040204020203" pitchFamily="34" charset="0"/>
                <a:ea typeface="Calibri" panose="020F0502020204030204" pitchFamily="34" charset="0"/>
                <a:cs typeface="Segoe UI Light" panose="020B0502040204020203" pitchFamily="34" charset="0"/>
              </a:rPr>
              <a:t>(:)</a:t>
            </a:r>
            <a:r>
              <a:rPr lang="en-US" sz="2200" dirty="0">
                <a:latin typeface="Segoe UI Light" panose="020B0502040204020203" pitchFamily="34" charset="0"/>
                <a:ea typeface="Calibri" panose="020F0502020204030204" pitchFamily="34" charset="0"/>
                <a:cs typeface="Segoe UI Light" panose="020B0502040204020203" pitchFamily="34" charset="0"/>
              </a:rPr>
              <a:t> in SQL.</a:t>
            </a:r>
          </a:p>
        </p:txBody>
      </p:sp>
    </p:spTree>
    <p:extLst>
      <p:ext uri="{BB962C8B-B14F-4D97-AF65-F5344CB8AC3E}">
        <p14:creationId xmlns:p14="http://schemas.microsoft.com/office/powerpoint/2010/main" val="28027754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bind variable, execute and print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990600"/>
            <a:ext cx="3423053"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VAR[IABLE] [variable [type] ]</a:t>
            </a:r>
          </a:p>
        </p:txBody>
      </p:sp>
      <p:sp>
        <p:nvSpPr>
          <p:cNvPr id="4" name="Rectangle 3"/>
          <p:cNvSpPr/>
          <p:nvPr/>
        </p:nvSpPr>
        <p:spPr>
          <a:xfrm>
            <a:off x="152400" y="1447800"/>
            <a:ext cx="4572000" cy="1107996"/>
          </a:xfrm>
          <a:prstGeom prst="rect">
            <a:avLst/>
          </a:prstGeom>
        </p:spPr>
        <p:txBody>
          <a:bodyPr>
            <a:spAutoFit/>
          </a:bodyPr>
          <a:lstStyle/>
          <a:p>
            <a:r>
              <a:rPr lang="en-US" sz="2200" dirty="0">
                <a:solidFill>
                  <a:srgbClr val="FF1C00"/>
                </a:solidFill>
                <a:latin typeface="Calibri" panose="020F0502020204030204" pitchFamily="34" charset="0"/>
                <a:cs typeface="Calibri" panose="020F0502020204030204" pitchFamily="34" charset="0"/>
              </a:rPr>
              <a:t>var</a:t>
            </a:r>
            <a:endParaRPr lang="en-US" sz="2200" dirty="0" smtClean="0">
              <a:solidFill>
                <a:srgbClr val="FF1C00"/>
              </a:solidFill>
              <a:latin typeface="Calibri" panose="020F0502020204030204" pitchFamily="34" charset="0"/>
              <a:cs typeface="Calibri" panose="020F0502020204030204" pitchFamily="34" charset="0"/>
            </a:endParaRPr>
          </a:p>
          <a:p>
            <a:r>
              <a:rPr lang="en-US" sz="2200" dirty="0" smtClean="0">
                <a:solidFill>
                  <a:srgbClr val="FF1C00"/>
                </a:solidFill>
                <a:latin typeface="Calibri" panose="020F0502020204030204" pitchFamily="34" charset="0"/>
                <a:cs typeface="Calibri" panose="020F0502020204030204" pitchFamily="34" charset="0"/>
              </a:rPr>
              <a:t>var </a:t>
            </a:r>
            <a:r>
              <a:rPr lang="en-US" sz="2200" dirty="0">
                <a:latin typeface="Calibri" panose="020F0502020204030204" pitchFamily="34" charset="0"/>
                <a:cs typeface="Calibri" panose="020F0502020204030204" pitchFamily="34" charset="0"/>
              </a:rPr>
              <a:t>x </a:t>
            </a:r>
            <a:r>
              <a:rPr lang="en-US" sz="2200" dirty="0">
                <a:solidFill>
                  <a:srgbClr val="049DC8"/>
                </a:solidFill>
                <a:latin typeface="Calibri" panose="020F0502020204030204" pitchFamily="34" charset="0"/>
                <a:cs typeface="Calibri" panose="020F0502020204030204" pitchFamily="34" charset="0"/>
              </a:rPr>
              <a:t>number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var</a:t>
            </a:r>
            <a:r>
              <a:rPr lang="en-US" sz="2200" dirty="0">
                <a:latin typeface="Calibri" panose="020F0502020204030204" pitchFamily="34" charset="0"/>
                <a:cs typeface="Calibri" panose="020F0502020204030204" pitchFamily="34" charset="0"/>
              </a:rPr>
              <a:t> y </a:t>
            </a:r>
            <a:r>
              <a:rPr lang="en-US" sz="2200" dirty="0">
                <a:solidFill>
                  <a:srgbClr val="049DC8"/>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100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5" name="Rectangle 4"/>
          <p:cNvSpPr/>
          <p:nvPr/>
        </p:nvSpPr>
        <p:spPr>
          <a:xfrm>
            <a:off x="161306" y="3802559"/>
            <a:ext cx="4583875" cy="769441"/>
          </a:xfrm>
          <a:prstGeom prst="rect">
            <a:avLst/>
          </a:prstGeom>
        </p:spPr>
        <p:txBody>
          <a:bodyPr wrap="square">
            <a:spAutoFit/>
          </a:bodyPr>
          <a:lstStyle/>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:x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1001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SALEEL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140525" y="2774409"/>
            <a:ext cx="8821387" cy="369332"/>
          </a:xfrm>
          <a:prstGeom prst="rect">
            <a:avLst/>
          </a:prstGeom>
        </p:spPr>
        <p:txBody>
          <a:bodyPr wrap="square">
            <a:spAutoFit/>
          </a:bodyPr>
          <a:lstStyle/>
          <a:p>
            <a:r>
              <a:rPr lang="en-US" dirty="0"/>
              <a:t>The EXECUTE command assigns a value to the </a:t>
            </a:r>
            <a:r>
              <a:rPr lang="en-US" dirty="0" smtClean="0"/>
              <a:t>host | bind </a:t>
            </a:r>
            <a:r>
              <a:rPr lang="en-US" dirty="0"/>
              <a:t>variable n:</a:t>
            </a:r>
          </a:p>
        </p:txBody>
      </p:sp>
      <p:sp>
        <p:nvSpPr>
          <p:cNvPr id="7" name="Rectangle 6"/>
          <p:cNvSpPr/>
          <p:nvPr/>
        </p:nvSpPr>
        <p:spPr>
          <a:xfrm>
            <a:off x="161306" y="3285656"/>
            <a:ext cx="26174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EXEC[UTE] statement</a:t>
            </a:r>
          </a:p>
        </p:txBody>
      </p:sp>
      <p:sp>
        <p:nvSpPr>
          <p:cNvPr id="10" name="Rectangle 9"/>
          <p:cNvSpPr/>
          <p:nvPr/>
        </p:nvSpPr>
        <p:spPr>
          <a:xfrm>
            <a:off x="161306" y="609600"/>
            <a:ext cx="8821387" cy="369332"/>
          </a:xfrm>
          <a:prstGeom prst="rect">
            <a:avLst/>
          </a:prstGeom>
        </p:spPr>
        <p:txBody>
          <a:bodyPr wrap="square">
            <a:spAutoFit/>
          </a:bodyPr>
          <a:lstStyle/>
          <a:p>
            <a:r>
              <a:rPr lang="en-US" dirty="0"/>
              <a:t>Declares a bind variable that can be referenced in PL/SQL</a:t>
            </a:r>
          </a:p>
        </p:txBody>
      </p:sp>
      <p:cxnSp>
        <p:nvCxnSpPr>
          <p:cNvPr id="11" name="Straight Connector 10"/>
          <p:cNvCxnSpPr/>
          <p:nvPr/>
        </p:nvCxnSpPr>
        <p:spPr>
          <a:xfrm>
            <a:off x="140525" y="2622009"/>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61306" y="5255451"/>
            <a:ext cx="24680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PRI[NT] [variable ...]</a:t>
            </a:r>
          </a:p>
        </p:txBody>
      </p:sp>
      <p:sp>
        <p:nvSpPr>
          <p:cNvPr id="8" name="Rectangle 7"/>
          <p:cNvSpPr/>
          <p:nvPr/>
        </p:nvSpPr>
        <p:spPr>
          <a:xfrm>
            <a:off x="140525" y="5707317"/>
            <a:ext cx="1612075" cy="430887"/>
          </a:xfrm>
          <a:prstGeom prst="rect">
            <a:avLst/>
          </a:prstGeom>
        </p:spPr>
        <p:txBody>
          <a:bodyPr wrap="square">
            <a:spAutoFit/>
          </a:bodyPr>
          <a:lstStyle/>
          <a:p>
            <a:r>
              <a:rPr lang="en-US" sz="2200" dirty="0" smtClean="0">
                <a:solidFill>
                  <a:srgbClr val="FF1C00"/>
                </a:solidFill>
                <a:latin typeface="Calibri" panose="020F0502020204030204" pitchFamily="34" charset="0"/>
                <a:cs typeface="Calibri" panose="020F0502020204030204" pitchFamily="34" charset="0"/>
              </a:rPr>
              <a:t>print </a:t>
            </a:r>
            <a:r>
              <a:rPr lang="en-US" sz="2200" dirty="0">
                <a:latin typeface="Calibri" panose="020F0502020204030204" pitchFamily="34" charset="0"/>
                <a:cs typeface="Calibri" panose="020F0502020204030204" pitchFamily="34" charset="0"/>
              </a:rPr>
              <a:t>:x :</a:t>
            </a:r>
            <a:r>
              <a:rPr lang="en-US" sz="2200" dirty="0" smtClean="0">
                <a:latin typeface="Calibri" panose="020F0502020204030204" pitchFamily="34" charset="0"/>
                <a:cs typeface="Calibri" panose="020F0502020204030204" pitchFamily="34" charset="0"/>
              </a:rPr>
              <a:t>y :z</a:t>
            </a:r>
            <a:endParaRPr lang="en-US" sz="2200" dirty="0">
              <a:latin typeface="Calibri" panose="020F0502020204030204" pitchFamily="34" charset="0"/>
              <a:cs typeface="Calibri" panose="020F0502020204030204" pitchFamily="34" charset="0"/>
            </a:endParaRPr>
          </a:p>
        </p:txBody>
      </p:sp>
      <p:sp>
        <p:nvSpPr>
          <p:cNvPr id="12" name="Rectangle 11"/>
          <p:cNvSpPr/>
          <p:nvPr/>
        </p:nvSpPr>
        <p:spPr>
          <a:xfrm>
            <a:off x="140525" y="4852405"/>
            <a:ext cx="8821387" cy="369332"/>
          </a:xfrm>
          <a:prstGeom prst="rect">
            <a:avLst/>
          </a:prstGeom>
        </p:spPr>
        <p:txBody>
          <a:bodyPr wrap="square">
            <a:spAutoFit/>
          </a:bodyPr>
          <a:lstStyle/>
          <a:p>
            <a:r>
              <a:rPr lang="en-US" dirty="0"/>
              <a:t>Displays the current values of bind variables. For more information on bind variables.</a:t>
            </a:r>
          </a:p>
        </p:txBody>
      </p:sp>
      <p:cxnSp>
        <p:nvCxnSpPr>
          <p:cNvPr id="13" name="Straight Connector 12"/>
          <p:cNvCxnSpPr/>
          <p:nvPr/>
        </p:nvCxnSpPr>
        <p:spPr>
          <a:xfrm>
            <a:off x="140525" y="4648200"/>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16631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3477875"/>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rgbClr val="B22251"/>
                </a:solidFill>
                <a:latin typeface="Calibri" panose="020F0502020204030204" pitchFamily="34" charset="0"/>
                <a:cs typeface="Calibri" panose="020F0502020204030204" pitchFamily="34" charset="0"/>
              </a:rPr>
              <a:t> rows </a:t>
            </a:r>
            <a:r>
              <a:rPr lang="en-US" sz="2200" dirty="0">
                <a:solidFill>
                  <a:srgbClr val="B22251"/>
                </a:solidFill>
                <a:latin typeface="Calibri" panose="020F0502020204030204" pitchFamily="34" charset="0"/>
                <a:cs typeface="Calibri" panose="020F0502020204030204" pitchFamily="34" charset="0"/>
              </a:rPr>
              <a:t>only</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rgbClr val="B22251"/>
                </a:solidFill>
                <a:latin typeface="Calibri" panose="020F0502020204030204" pitchFamily="34" charset="0"/>
                <a:cs typeface="Calibri" panose="020F0502020204030204" pitchFamily="34" charset="0"/>
              </a:rPr>
              <a:t> rows fetch next </a:t>
            </a:r>
            <a:r>
              <a:rPr lang="en-US" sz="2200" dirty="0">
                <a:solidFill>
                  <a:srgbClr val="C00000"/>
                </a:solidFill>
                <a:latin typeface="Calibri" panose="020F0502020204030204" pitchFamily="34" charset="0"/>
                <a:cs typeface="Calibri" panose="020F0502020204030204" pitchFamily="34" charset="0"/>
              </a:rPr>
              <a:t>2</a:t>
            </a:r>
            <a:r>
              <a:rPr lang="en-US" sz="2200" dirty="0">
                <a:solidFill>
                  <a:srgbClr val="B22251"/>
                </a:solidFill>
                <a:latin typeface="Calibri" panose="020F0502020204030204" pitchFamily="34" charset="0"/>
                <a:cs typeface="Calibri" panose="020F0502020204030204" pitchFamily="34" charset="0"/>
              </a:rPr>
              <a:t>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
        <p:nvSpPr>
          <p:cNvPr id="3" name="Rectangle 2"/>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 | != | ^= | &lt;&gt; | &gt; | &lt; | &gt;= | &lt;= } </a:t>
            </a:r>
            <a:endParaRPr lang="en-US" sz="2200" dirty="0" smtClean="0">
              <a:solidFill>
                <a:srgbClr val="0070C0"/>
              </a:solidFill>
              <a:latin typeface="Consolas" panose="020B0609020204030204" pitchFamily="49" charset="0"/>
              <a:cs typeface="Arial" panose="020B0604020202020204" pitchFamily="34" charset="0"/>
            </a:endParaRP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comparison functions 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
        <p:nvSpPr>
          <p:cNvPr id="4" name="Rectangle 3"/>
          <p:cNvSpPr/>
          <p:nvPr/>
        </p:nvSpPr>
        <p:spPr>
          <a:xfrm>
            <a:off x="2381250" y="3276600"/>
            <a:ext cx="4381500" cy="430887"/>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a:t>
            </a:r>
            <a:r>
              <a:rPr lang="en-US" sz="2200" dirty="0" smtClean="0">
                <a:solidFill>
                  <a:srgbClr val="0070C0"/>
                </a:solidFill>
                <a:latin typeface="Consolas" panose="020B0609020204030204" pitchFamily="49" charset="0"/>
                <a:cs typeface="Arial" panose="020B0604020202020204" pitchFamily="34" charset="0"/>
              </a:rPr>
              <a:t>AND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OR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NOT } </a:t>
            </a: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707886"/>
          </a:xfrm>
          <a:prstGeom prst="rect">
            <a:avLst/>
          </a:prstGeom>
        </p:spPr>
        <p:txBody>
          <a:bodyPr wrap="square">
            <a:spAutoFit/>
          </a:bodyPr>
          <a:lstStyle/>
          <a:p>
            <a:r>
              <a:rPr lang="en-US" sz="2000"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B22251"/>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 WHERE where_condition </a:t>
            </a:r>
            <a:r>
              <a:rPr lang="en-US" dirty="0">
                <a:solidFill>
                  <a:srgbClr val="0070C0"/>
                </a:solidFill>
                <a:latin typeface="Consolas" panose="020B0609020204030204" pitchFamily="49" charset="0"/>
                <a:cs typeface="Arial" panose="020B0604020202020204" pitchFamily="34" charset="0"/>
              </a:rPr>
              <a:t>] [ORDER BY { col_name | expr | position | alias }  [ASC | DESC], ...] [ NULLS FIRST | NULLS LAST ]</a:t>
            </a:r>
          </a:p>
        </p:txBody>
      </p:sp>
      <p:sp>
        <p:nvSpPr>
          <p:cNvPr id="3" name="Rectangle 2"/>
          <p:cNvSpPr/>
          <p:nvPr/>
        </p:nvSpPr>
        <p:spPr>
          <a:xfrm>
            <a:off x="152400" y="37338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3581400" y="1676400"/>
            <a:ext cx="54864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193080068"/>
              </p:ext>
            </p:extLst>
          </p:nvPr>
        </p:nvGraphicFramePr>
        <p:xfrm>
          <a:off x="152400" y="3200400"/>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
        <p:nvSpPr>
          <p:cNvPr id="3" name="Rectangle 2"/>
          <p:cNvSpPr/>
          <p:nvPr/>
        </p:nvSpPr>
        <p:spPr>
          <a:xfrm>
            <a:off x="152400" y="4677251"/>
            <a:ext cx="8873836" cy="400110"/>
          </a:xfrm>
          <a:prstGeom prst="rect">
            <a:avLst/>
          </a:prstGeom>
          <a:solidFill>
            <a:schemeClr val="bg2"/>
          </a:solidFill>
        </p:spPr>
        <p:txBody>
          <a:bodyPr wrap="square">
            <a:spAutoFit/>
          </a:bodyPr>
          <a:lstStyle/>
          <a:p>
            <a:r>
              <a:rPr lang="en-US" sz="2000" dirty="0">
                <a:solidFill>
                  <a:schemeClr val="accent2">
                    <a:lumMod val="50000"/>
                  </a:schemeClr>
                </a:solidFill>
                <a:latin typeface="Helvetica Neue"/>
              </a:rPr>
              <a:t>They are unique identifiers for rows in a table.</a:t>
            </a:r>
            <a:endParaRPr lang="en-US" sz="2000" dirty="0">
              <a:solidFill>
                <a:schemeClr val="accent2">
                  <a:lumMod val="50000"/>
                </a:schemeClr>
              </a:solidFill>
            </a:endParaRPr>
          </a:p>
        </p:txBody>
      </p:sp>
      <p:sp>
        <p:nvSpPr>
          <p:cNvPr id="10" name="Rectangle 9"/>
          <p:cNvSpPr/>
          <p:nvPr/>
        </p:nvSpPr>
        <p:spPr>
          <a:xfrm>
            <a:off x="152400" y="5201721"/>
            <a:ext cx="8873836" cy="923330"/>
          </a:xfrm>
          <a:prstGeom prst="rect">
            <a:avLst/>
          </a:prstGeom>
        </p:spPr>
        <p:txBody>
          <a:bodyPr wrap="square">
            <a:spAutoFit/>
          </a:bodyPr>
          <a:lstStyle/>
          <a:p>
            <a:r>
              <a:rPr lang="en-US" dirty="0">
                <a:solidFill>
                  <a:schemeClr val="bg2">
                    <a:lumMod val="50000"/>
                  </a:schemeClr>
                </a:solidFill>
              </a:rPr>
              <a:t>Although you can use the ROWID pseudocolumn in the SELECT and WHERE clause of a query, these pseudocolumn values are not actually stored in the database. You cannot insert, update, or delete a value of the ROWID pseudocolumn.</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sys_guid()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SYS_GUID()</a:t>
            </a:r>
          </a:p>
        </p:txBody>
      </p:sp>
      <p:sp>
        <p:nvSpPr>
          <p:cNvPr id="7" name="Rectangle 6"/>
          <p:cNvSpPr/>
          <p:nvPr/>
        </p:nvSpPr>
        <p:spPr>
          <a:xfrm>
            <a:off x="76200" y="838200"/>
            <a:ext cx="8991600" cy="1200329"/>
          </a:xfrm>
          <a:prstGeom prst="rect">
            <a:avLst/>
          </a:prstGeom>
        </p:spPr>
        <p:txBody>
          <a:bodyPr wrap="square">
            <a:spAutoFit/>
          </a:bodyPr>
          <a:lstStyle/>
          <a:p>
            <a:r>
              <a:rPr lang="en-US" dirty="0"/>
              <a:t>In </a:t>
            </a:r>
            <a:r>
              <a:rPr lang="en-US" b="1" dirty="0"/>
              <a:t>Oracle</a:t>
            </a:r>
            <a:r>
              <a:rPr lang="en-US" dirty="0"/>
              <a:t> PL/SQL, </a:t>
            </a:r>
            <a:r>
              <a:rPr lang="en-US" b="1" dirty="0"/>
              <a:t>SYS_GUID</a:t>
            </a:r>
            <a:r>
              <a:rPr lang="en-US" dirty="0"/>
              <a:t> is a built in function which returns the Global Unique Identifier (GUID) for a row in a table. It accepts no arguments and </a:t>
            </a:r>
            <a:r>
              <a:rPr lang="en-US" b="1" dirty="0">
                <a:solidFill>
                  <a:srgbClr val="C00000"/>
                </a:solidFill>
              </a:rPr>
              <a:t>returns a RAW value of 16 bytes</a:t>
            </a:r>
            <a:r>
              <a:rPr lang="en-US" dirty="0"/>
              <a:t>. Note that it is different from ROWID. A GUID is a sequence of characters that are supposed to be globally unique.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sys_guid()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080885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
        <p:nvSpPr>
          <p:cNvPr id="3" name="Rectangle 2"/>
          <p:cNvSpPr/>
          <p:nvPr/>
        </p:nvSpPr>
        <p:spPr>
          <a:xfrm>
            <a:off x="185058" y="3794373"/>
            <a:ext cx="8958942"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24</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hours to a </a:t>
            </a:r>
            <a:r>
              <a:rPr lang="en-US" sz="2200" dirty="0" smtClean="0">
                <a:solidFill>
                  <a:srgbClr val="92D050"/>
                </a:solidFill>
                <a:latin typeface="Calibri" panose="020F0502020204030204" pitchFamily="34" charset="0"/>
              </a:rPr>
              <a:t>date</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1440</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a:t>
            </a:r>
            <a:r>
              <a:rPr lang="en-US" sz="2200" dirty="0" smtClean="0">
                <a:solidFill>
                  <a:srgbClr val="92D050"/>
                </a:solidFill>
                <a:latin typeface="Calibri" panose="020F0502020204030204" pitchFamily="34" charset="0"/>
              </a:rPr>
              <a:t>minutes to </a:t>
            </a:r>
            <a:r>
              <a:rPr lang="en-US" sz="2200" dirty="0">
                <a:solidFill>
                  <a:srgbClr val="92D050"/>
                </a:solidFill>
                <a:latin typeface="Calibri" panose="020F0502020204030204" pitchFamily="34" charset="0"/>
              </a:rPr>
              <a:t>a </a:t>
            </a:r>
            <a:r>
              <a:rPr lang="en-US" sz="2200" dirty="0" smtClean="0">
                <a:solidFill>
                  <a:srgbClr val="92D050"/>
                </a:solidFill>
                <a:latin typeface="Calibri" panose="020F0502020204030204" pitchFamily="34" charset="0"/>
              </a:rPr>
              <a:t>date</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86400</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a:t>
            </a:r>
            <a:r>
              <a:rPr lang="en-US" sz="2200" dirty="0" smtClean="0">
                <a:solidFill>
                  <a:srgbClr val="92D050"/>
                </a:solidFill>
                <a:latin typeface="Calibri" panose="020F0502020204030204" pitchFamily="34" charset="0"/>
              </a:rPr>
              <a:t>seconds to </a:t>
            </a:r>
            <a:r>
              <a:rPr lang="en-US" sz="2200" dirty="0">
                <a:solidFill>
                  <a:srgbClr val="92D050"/>
                </a:solidFill>
                <a:latin typeface="Calibri" panose="020F0502020204030204" pitchFamily="34" charset="0"/>
              </a:rPr>
              <a:t>a date</a:t>
            </a: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66970970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072055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2820726949"/>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62066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
        <p:nvSpPr>
          <p:cNvPr id="8" name="Rectangle 7"/>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981742"/>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972342"/>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7AA"/>
                </a:solidFill>
                <a:latin typeface="Consolas" panose="020B0609020204030204" pitchFamily="49" charset="0"/>
              </a:rPr>
              <a:t>[ GROUP </a:t>
            </a:r>
            <a:r>
              <a:rPr lang="en-US" dirty="0">
                <a:solidFill>
                  <a:srgbClr val="0077AA"/>
                </a:solidFill>
                <a:latin typeface="Consolas" panose="020B0609020204030204" pitchFamily="49" charset="0"/>
              </a:rPr>
              <a:t>BY </a:t>
            </a:r>
            <a:r>
              <a:rPr lang="en-US" dirty="0" smtClean="0">
                <a:solidFill>
                  <a:srgbClr val="0077AA"/>
                </a:solidFill>
                <a:latin typeface="Consolas" panose="020B0609020204030204" pitchFamily="49" charset="0"/>
              </a:rPr>
              <a:t>{ col_name </a:t>
            </a:r>
            <a:r>
              <a:rPr lang="en-US" dirty="0">
                <a:solidFill>
                  <a:srgbClr val="0077AA"/>
                </a:solidFill>
                <a:latin typeface="Consolas" panose="020B0609020204030204" pitchFamily="49" charset="0"/>
              </a:rPr>
              <a:t>} | { ROLLUP | CUBE } (grouping_expression_list</a:t>
            </a:r>
            <a:r>
              <a:rPr lang="en-US" dirty="0" smtClean="0">
                <a:solidFill>
                  <a:srgbClr val="0077AA"/>
                </a:solidFill>
                <a:latin typeface="Consolas" panose="020B0609020204030204" pitchFamily="49"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20574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7AA"/>
                </a:solidFill>
                <a:latin typeface="Consolas" panose="020B0609020204030204" pitchFamily="49" charset="0"/>
              </a:rPr>
              <a:t>GROUP </a:t>
            </a:r>
            <a:r>
              <a:rPr lang="en-US" dirty="0">
                <a:solidFill>
                  <a:srgbClr val="0077AA"/>
                </a:solidFill>
                <a:latin typeface="Consolas" panose="020B0609020204030204" pitchFamily="49" charset="0"/>
              </a:rPr>
              <a:t>BY { col_name } | { ROLLUP | CUBE } (grouping_expression_list) </a:t>
            </a:r>
            <a:r>
              <a:rPr lang="en-US" dirty="0" smtClean="0">
                <a:solidFill>
                  <a:srgbClr val="0070C0"/>
                </a:solidFill>
                <a:latin typeface="Consolas" panose="020B0609020204030204" pitchFamily="49" charset="0"/>
                <a:cs typeface="Arial" panose="020B0604020202020204" pitchFamily="34" charset="0"/>
              </a:rPr>
              <a:t>] [ HAVING having_condition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76200" y="3161337"/>
            <a:ext cx="89154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 </a:t>
            </a:r>
            <a:r>
              <a:rPr lang="en-US" sz="2200" dirty="0">
                <a:solidFill>
                  <a:srgbClr val="B22251"/>
                </a:solidFill>
                <a:latin typeface="Calibri" panose="020F0502020204030204" pitchFamily="34" charset="0"/>
                <a:cs typeface="Calibri" panose="020F0502020204030204" pitchFamily="34" charset="0"/>
              </a:rPr>
              <a:t>having</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a:t>
            </a:r>
            <a:r>
              <a:rPr lang="en-US" sz="2200" dirty="0">
                <a:solidFill>
                  <a:srgbClr val="00B05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 </a:t>
            </a:r>
            <a:r>
              <a:rPr lang="en-US" sz="2200" dirty="0">
                <a:solidFill>
                  <a:srgbClr val="B22251"/>
                </a:solidFill>
                <a:latin typeface="Calibri" panose="020F0502020204030204" pitchFamily="34" charset="0"/>
                <a:cs typeface="Calibri" panose="020F0502020204030204" pitchFamily="34" charset="0"/>
              </a:rPr>
              <a:t>having</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2</a:t>
            </a:r>
            <a:r>
              <a:rPr lang="en-US" sz="2200" dirty="0">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having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&gt;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5000</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for update</a:t>
            </a:r>
            <a:endParaRPr lang="en-US" dirty="0"/>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analytic functions</a:t>
            </a:r>
          </a:p>
        </p:txBody>
      </p:sp>
      <p:sp>
        <p:nvSpPr>
          <p:cNvPr id="3" name="Rectangle 2"/>
          <p:cNvSpPr/>
          <p:nvPr/>
        </p:nvSpPr>
        <p:spPr>
          <a:xfrm>
            <a:off x="190005" y="3352800"/>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cannot any other analytic function for expr. That is, </a:t>
            </a:r>
            <a:r>
              <a:rPr lang="en-US" sz="2000" b="1" dirty="0">
                <a:latin typeface="Segoe UI Light" panose="020B0502040204020203" pitchFamily="34" charset="0"/>
                <a:cs typeface="Segoe UI Light" panose="020B0502040204020203" pitchFamily="34" charset="0"/>
              </a:rPr>
              <a:t>you cannot nest analytic functions</a:t>
            </a:r>
            <a:r>
              <a:rPr lang="en-US" sz="2000" dirty="0">
                <a:latin typeface="Segoe UI Light" panose="020B0502040204020203" pitchFamily="34" charset="0"/>
                <a:cs typeface="Segoe UI Light" panose="020B0502040204020203" pitchFamily="34" charset="0"/>
              </a:rPr>
              <a:t>, but you can use other built-in function expressions for expr.</a:t>
            </a: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row_number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ROW_NUMBER( </a:t>
            </a:r>
            <a:r>
              <a:rPr lang="en-US" i="1" dirty="0" smtClean="0">
                <a:solidFill>
                  <a:srgbClr val="FCF75E"/>
                </a:solidFill>
                <a:latin typeface="Arial" pitchFamily="34" charset="0"/>
                <a:cs typeface="Arial" pitchFamily="34" charset="0"/>
              </a:rPr>
              <a:t>) OVER </a:t>
            </a:r>
            <a:r>
              <a:rPr lang="en-US" i="1" dirty="0">
                <a:solidFill>
                  <a:srgbClr val="FCF75E"/>
                </a:solidFill>
                <a:latin typeface="Arial" pitchFamily="34" charset="0"/>
                <a:cs typeface="Arial" pitchFamily="34" charset="0"/>
              </a:rPr>
              <a:t>([ query_partition_clause ] order_by_clause)</a:t>
            </a:r>
          </a:p>
        </p:txBody>
      </p:sp>
      <p:sp>
        <p:nvSpPr>
          <p:cNvPr id="2" name="Rectangle 1"/>
          <p:cNvSpPr/>
          <p:nvPr/>
        </p:nvSpPr>
        <p:spPr>
          <a:xfrm>
            <a:off x="185055" y="2514600"/>
            <a:ext cx="8730343"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row_number() 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703183"/>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RANK calculates the rank of a value in a group of values. The return type is NUMBER. Rows with equal values for the ranking criteria receive the same rank. Oracle Database then adds the number of tied rows to the tied rank to calculate the next rank.</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RANK</a:t>
            </a:r>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6" name="Rectangle 5"/>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rank()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238439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
            </a:r>
            <a:r>
              <a:rPr lang="en-US" sz="3200" b="1" i="1" dirty="0" smtClean="0">
                <a:solidFill>
                  <a:srgbClr val="FFFF00"/>
                </a:solidFill>
                <a:latin typeface="Arial" pitchFamily="34" charset="0"/>
                <a:cs typeface="Arial" pitchFamily="34" charset="0"/>
              </a:rPr>
              <a:t>ense_rank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DENSE_RANK(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7" name="Rectangle 6"/>
          <p:cNvSpPr/>
          <p:nvPr/>
        </p:nvSpPr>
        <p:spPr>
          <a:xfrm>
            <a:off x="185055" y="2514600"/>
            <a:ext cx="8730343" cy="1107996"/>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09794019"/>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cursor</a:t>
            </a:r>
            <a:endParaRPr lang="en-US" dirty="0"/>
          </a:p>
        </p:txBody>
      </p:sp>
    </p:spTree>
    <p:extLst>
      <p:ext uri="{BB962C8B-B14F-4D97-AF65-F5344CB8AC3E}">
        <p14:creationId xmlns:p14="http://schemas.microsoft.com/office/powerpoint/2010/main" val="236195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CURSOR expression returns a nested cursor. A nested cursor is implicitly opened when the cursor expression is evaluated.</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CURSOR (subquery)</a:t>
            </a:r>
          </a:p>
        </p:txBody>
      </p:sp>
      <p:sp>
        <p:nvSpPr>
          <p:cNvPr id="7" name="Rectangle 6"/>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cursor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.deptno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001289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t>
            </a:r>
            <a:r>
              <a:rPr lang="en-IN" sz="1900" b="1" dirty="0" smtClean="0"/>
              <a:t>A </a:t>
            </a:r>
            <a:r>
              <a:rPr lang="en-IN" sz="1900" b="1" dirty="0"/>
              <a:t>subquery must be enclosed in </a:t>
            </a:r>
            <a:r>
              <a:rPr lang="en-IN" sz="1900" b="1" dirty="0" smtClean="0"/>
              <a:t>parentheses (…)</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352800"/>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4258270"/>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063284"/>
            <a:ext cx="8839200" cy="1880316"/>
          </a:xfrm>
          <a:prstGeom prst="rect">
            <a:avLst/>
          </a:prstGeom>
        </p:spPr>
      </p:pic>
      <p:sp>
        <p:nvSpPr>
          <p:cNvPr id="9" name="Rectangle 8"/>
          <p:cNvSpPr/>
          <p:nvPr/>
        </p:nvSpPr>
        <p:spPr>
          <a:xfrm>
            <a:off x="76200" y="272296"/>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742950" y="3240974"/>
            <a:ext cx="7658100" cy="400110"/>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nest up to </a:t>
            </a:r>
            <a:r>
              <a:rPr lang="en-US" sz="2000" b="1" i="1" dirty="0">
                <a:latin typeface="Segoe UI Light" panose="020B0502040204020203" pitchFamily="34" charset="0"/>
                <a:cs typeface="Segoe UI Light" panose="020B0502040204020203" pitchFamily="34" charset="0"/>
              </a:rPr>
              <a:t>255 levels</a:t>
            </a:r>
            <a:r>
              <a:rPr lang="en-US" sz="2000" dirty="0">
                <a:latin typeface="Segoe UI Light" panose="020B0502040204020203" pitchFamily="34" charset="0"/>
                <a:cs typeface="Segoe UI Light" panose="020B0502040204020203" pitchFamily="34" charset="0"/>
              </a:rPr>
              <a:t> of subqueries in the a nested subquery.</a:t>
            </a:r>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914400"/>
            <a:ext cx="8991600" cy="2308324"/>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statement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WHERE / </a:t>
            </a:r>
          </a:p>
          <a:p>
            <a:pPr lvl="6"/>
            <a:r>
              <a:rPr lang="en-IN" sz="2400" dirty="0" smtClean="0">
                <a:solidFill>
                  <a:srgbClr val="008080"/>
                </a:solidFill>
                <a:latin typeface="Arial" panose="020B0604020202020204" pitchFamily="34" charset="0"/>
                <a:cs typeface="Arial" panose="020B0604020202020204" pitchFamily="34" charset="0"/>
              </a:rPr>
              <a:t>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3285" y="3371909"/>
            <a:ext cx="8817429" cy="1508105"/>
          </a:xfrm>
          <a:prstGeom prst="rect">
            <a:avLst/>
          </a:prstGeom>
        </p:spPr>
        <p:txBody>
          <a:bodyPr wrap="square">
            <a:spAutoFit/>
          </a:bodyPr>
          <a:lstStyle/>
          <a:p>
            <a:r>
              <a:rPr lang="en-IN" sz="2400" dirty="0">
                <a:latin typeface="Open Sans"/>
                <a:cs typeface="Arial" panose="020B0604020202020204" pitchFamily="34" charset="0"/>
              </a:rPr>
              <a:t>A subquery's outer statement can be any one </a:t>
            </a:r>
            <a:r>
              <a:rPr lang="en-IN" sz="2400" dirty="0" smtClean="0">
                <a:latin typeface="Open Sans"/>
                <a:cs typeface="Arial" panose="020B0604020202020204" pitchFamily="34" charset="0"/>
              </a:rPr>
              <a:t>of the following:</a:t>
            </a:r>
          </a:p>
          <a:p>
            <a:endParaRPr lang="en-IN" sz="2400" dirty="0" smtClean="0">
              <a:latin typeface="Open Sans"/>
              <a:cs typeface="Arial" panose="020B0604020202020204" pitchFamily="34" charset="0"/>
            </a:endParaRPr>
          </a:p>
          <a:p>
            <a:r>
              <a:rPr lang="en-IN" sz="2200" dirty="0" smtClean="0">
                <a:latin typeface="Open Sans"/>
                <a:cs typeface="Arial" panose="020B0604020202020204" pitchFamily="34" charset="0"/>
              </a:rPr>
              <a:t>DML – </a:t>
            </a:r>
            <a:r>
              <a:rPr lang="en-IN" sz="2200" b="1" i="1" dirty="0" smtClean="0">
                <a:solidFill>
                  <a:srgbClr val="FC6F0D"/>
                </a:solidFill>
                <a:latin typeface="Open Sans"/>
                <a:cs typeface="Arial" panose="020B0604020202020204" pitchFamily="34" charset="0"/>
              </a:rPr>
              <a:t>SELECT</a:t>
            </a:r>
            <a:r>
              <a:rPr lang="en-IN" sz="2200" b="1" i="1" dirty="0" smtClean="0">
                <a:latin typeface="Open Sans"/>
                <a:cs typeface="Arial" panose="020B0604020202020204" pitchFamily="34" charset="0"/>
              </a:rPr>
              <a: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INSERT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UPDATE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DELETE</a:t>
            </a:r>
            <a:r>
              <a:rPr lang="en-IN" sz="2200" b="1" i="1" dirty="0" smtClean="0">
                <a:latin typeface="Open Sans"/>
                <a:cs typeface="Arial" panose="020B0604020202020204" pitchFamily="34" charset="0"/>
              </a:rPr>
              <a:t>.</a:t>
            </a:r>
          </a:p>
          <a:p>
            <a:r>
              <a:rPr lang="en-IN" sz="2200" dirty="0" smtClean="0">
                <a:latin typeface="Open Sans"/>
                <a:cs typeface="Arial" panose="020B0604020202020204" pitchFamily="34" charset="0"/>
              </a:rPr>
              <a:t>DDL</a:t>
            </a:r>
            <a:r>
              <a:rPr lang="en-IN" sz="2200" dirty="0">
                <a:latin typeface="Open Sans"/>
                <a:cs typeface="Arial" panose="020B0604020202020204" pitchFamily="34" charset="0"/>
              </a:rPr>
              <a:t> – </a:t>
            </a:r>
            <a:r>
              <a:rPr lang="en-IN" sz="2200" b="1" i="1" dirty="0" smtClean="0">
                <a:solidFill>
                  <a:srgbClr val="FC6F0D"/>
                </a:solidFill>
                <a:latin typeface="Open Sans"/>
                <a:cs typeface="Arial" panose="020B0604020202020204" pitchFamily="34" charset="0"/>
              </a:rPr>
              <a:t>CREATE {table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view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materialized view}</a:t>
            </a:r>
            <a:endParaRPr lang="en-IN" sz="2200" b="1" i="1" dirty="0">
              <a:solidFill>
                <a:srgbClr val="FC6F0D"/>
              </a:solidFill>
              <a:latin typeface="Open Sans"/>
              <a:cs typeface="Arial" panose="020B0604020202020204" pitchFamily="34" charset="0"/>
            </a:endParaRPr>
          </a:p>
        </p:txBody>
      </p:sp>
      <p:sp>
        <p:nvSpPr>
          <p:cNvPr id="2" name="Rectangle 1"/>
          <p:cNvSpPr/>
          <p:nvPr/>
        </p:nvSpPr>
        <p:spPr>
          <a:xfrm>
            <a:off x="163285" y="5181600"/>
            <a:ext cx="4855030" cy="1015663"/>
          </a:xfrm>
          <a:prstGeom prst="rect">
            <a:avLst/>
          </a:prstGeom>
          <a:solidFill>
            <a:srgbClr val="B22251"/>
          </a:solidFill>
        </p:spPr>
        <p:txBody>
          <a:bodyPr wrap="square">
            <a:spAutoFit/>
          </a:bodyPr>
          <a:lstStyle/>
          <a:p>
            <a:r>
              <a:rPr lang="en-US" sz="2000" dirty="0">
                <a:solidFill>
                  <a:srgbClr val="FFC000"/>
                </a:solidFill>
                <a:latin typeface="Open Sans"/>
                <a:cs typeface="Arial" panose="020B0604020202020204" pitchFamily="34" charset="0"/>
              </a:rPr>
              <a:t>The parent statement can be a SELECT, UPDATE, or DELETE statement in which the subquery is nested.</a:t>
            </a:r>
          </a:p>
        </p:txBody>
      </p:sp>
    </p:spTree>
    <p:extLst>
      <p:ext uri="{BB962C8B-B14F-4D97-AF65-F5344CB8AC3E}">
        <p14:creationId xmlns:p14="http://schemas.microsoft.com/office/powerpoint/2010/main" val="1179420188"/>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multiple row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scalar subquery</a:t>
            </a:r>
            <a:endParaRPr lang="en-US" dirty="0"/>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3016210"/>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A scalar subquery expression is a subquery that returns exactly one column value from one row. The value of the scalar subquery expression is the value of the select list item of the subquery. If the subquery returns 0 rows, then the value of the scalar subquery expression is NULL. If the subquery returns more than one row, then Oracle returns an error.</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0 rows then the value of scalar subquery expression is </a:t>
            </a:r>
            <a:r>
              <a:rPr lang="en-IN" sz="2000" b="1" i="1" dirty="0" smtClean="0">
                <a:solidFill>
                  <a:srgbClr val="0089A4"/>
                </a:solidFill>
                <a:latin typeface="Arial" panose="020B0604020202020204" pitchFamily="34" charset="0"/>
                <a:cs typeface="Arial" panose="020B0604020202020204" pitchFamily="34" charset="0"/>
              </a:rPr>
              <a:t>NULL</a:t>
            </a:r>
            <a:r>
              <a:rPr lang="en-IN" sz="2000" b="1" i="1"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more than one row or more than one column</a:t>
            </a:r>
            <a:r>
              <a:rPr lang="en-IN" sz="2000" dirty="0" smtClean="0">
                <a:latin typeface="Arial" panose="020B0604020202020204" pitchFamily="34" charset="0"/>
                <a:cs typeface="Arial" panose="020B0604020202020204" pitchFamily="34" charset="0"/>
              </a:rPr>
              <a:t>  then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8" name="Rectangle 7"/>
          <p:cNvSpPr/>
          <p:nvPr/>
        </p:nvSpPr>
        <p:spPr>
          <a:xfrm>
            <a:off x="76200" y="4267200"/>
            <a:ext cx="8991600"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SELECT (subquery), ... </a:t>
            </a:r>
            <a:r>
              <a:rPr lang="en-US" dirty="0">
                <a:solidFill>
                  <a:srgbClr val="0070C0"/>
                </a:solidFill>
                <a:latin typeface="Consolas" panose="020B0609020204030204" pitchFamily="49" charset="0"/>
                <a:cs typeface="Arial" panose="020B0604020202020204" pitchFamily="34" charset="0"/>
              </a:rPr>
              <a:t>FROM &lt; ... &gt; </a:t>
            </a:r>
            <a:r>
              <a:rPr lang="en-US" dirty="0" smtClean="0">
                <a:solidFill>
                  <a:srgbClr val="0070C0"/>
                </a:solidFill>
                <a:latin typeface="Consolas" panose="020B0609020204030204" pitchFamily="49" charset="0"/>
                <a:cs typeface="Arial" panose="020B0604020202020204" pitchFamily="34" charset="0"/>
              </a:rPr>
              <a:t>[alias_name]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2800767"/>
          </a:xfrm>
          <a:prstGeom prst="rect">
            <a:avLst/>
          </a:prstGeom>
        </p:spPr>
        <p:txBody>
          <a:bodyPr wrap="square">
            <a:spAutoFit/>
          </a:bodyPr>
          <a:lstStyle/>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1, 2) from dual ; </a:t>
            </a:r>
            <a:r>
              <a:rPr lang="en-IN" sz="2200" dirty="0" smtClean="0">
                <a:solidFill>
                  <a:srgbClr val="92D050"/>
                </a:solidFill>
                <a:latin typeface="Calibri" panose="020F0502020204030204" pitchFamily="34" charset="0"/>
                <a:cs typeface="Calibri" panose="020F0502020204030204" pitchFamily="34" charset="0"/>
              </a:rPr>
              <a:t>// error</a:t>
            </a: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ename, sal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null </a:t>
            </a:r>
            <a:r>
              <a:rPr lang="en-IN" sz="2200" dirty="0" smtClean="0">
                <a:solidFill>
                  <a:schemeClr val="accent6"/>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1 </a:t>
            </a:r>
            <a:r>
              <a:rPr lang="en-IN" sz="2200" dirty="0">
                <a:solidFill>
                  <a:srgbClr val="00A2E8"/>
                </a:solidFill>
                <a:latin typeface="Calibri" panose="020F0502020204030204" pitchFamily="34" charset="0"/>
                <a:cs typeface="Calibri" panose="020F0502020204030204" pitchFamily="34" charset="0"/>
              </a:rPr>
              <a:t>from</a:t>
            </a:r>
            <a:r>
              <a:rPr lang="en-IN" sz="2200" dirty="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p>
          <a:p>
            <a:pPr marL="342900" indent="-342900">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ename,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dname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where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r1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352282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inline view</a:t>
            </a:r>
            <a:endParaRPr lang="en-IN" dirty="0"/>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inline view</a:t>
            </a: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FROM (subquery) [alias_name]</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76200" y="1852758"/>
            <a:ext cx="6640531"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nested subquery</a:t>
            </a:r>
            <a:endParaRPr lang="en-IN" dirty="0"/>
          </a:p>
        </p:txBody>
      </p:sp>
    </p:spTree>
    <p:extLst>
      <p:ext uri="{BB962C8B-B14F-4D97-AF65-F5344CB8AC3E}">
        <p14:creationId xmlns:p14="http://schemas.microsoft.com/office/powerpoint/2010/main" val="790747125"/>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nested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116774" y="1446311"/>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FROM &lt; ... &gt; [alias_name] [ WHERE (subquery)</a:t>
            </a:r>
            <a:r>
              <a:rPr lang="en-US" dirty="0" smtClean="0">
                <a:solidFill>
                  <a:srgbClr val="0070C0"/>
                </a:solidFill>
                <a:latin typeface="Consolas" panose="020B0609020204030204" pitchFamily="49" charset="0"/>
                <a:cs typeface="Arial" panose="020B0604020202020204" pitchFamily="34" charset="0"/>
              </a:rPr>
              <a:t> ] | ...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HAVING </a:t>
            </a:r>
            <a:r>
              <a:rPr lang="en-US" dirty="0">
                <a:solidFill>
                  <a:srgbClr val="0070C0"/>
                </a:solidFill>
                <a:latin typeface="Consolas" panose="020B0609020204030204" pitchFamily="49" charset="0"/>
                <a:cs typeface="Arial" panose="020B0604020202020204" pitchFamily="34" charset="0"/>
              </a:rPr>
              <a:t>(subquery)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t>
            </a:r>
          </a:p>
        </p:txBody>
      </p:sp>
    </p:spTree>
    <p:extLst>
      <p:ext uri="{BB962C8B-B14F-4D97-AF65-F5344CB8AC3E}">
        <p14:creationId xmlns:p14="http://schemas.microsoft.com/office/powerpoint/2010/main" val="19645518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with in,  all, any, and some</a:t>
            </a:r>
            <a:endParaRPr lang="en-IN" dirty="0"/>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
        <p:nvSpPr>
          <p:cNvPr id="6" name="Rectangle 5"/>
          <p:cNvSpPr/>
          <p:nvPr/>
        </p:nvSpPr>
        <p:spPr>
          <a:xfrm>
            <a:off x="2419350" y="3240974"/>
            <a:ext cx="4305300" cy="400110"/>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smtClean="0">
                <a:solidFill>
                  <a:srgbClr val="000000"/>
                </a:solidFill>
                <a:latin typeface="Arial" panose="020B0604020202020204" pitchFamily="34" charset="0"/>
                <a:cs typeface="Arial" panose="020B0604020202020204" pitchFamily="34" charset="0"/>
              </a:rPr>
              <a:t>expressions</a:t>
            </a:r>
            <a:r>
              <a:rPr lang="en-IN" sz="2000" dirty="0" smtClean="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6" y="3067523"/>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11" name="Rectangle 10"/>
          <p:cNvSpPr/>
          <p:nvPr/>
        </p:nvSpPr>
        <p:spPr>
          <a:xfrm>
            <a:off x="108856" y="4191000"/>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any / some</a:t>
            </a:r>
            <a:endParaRPr lang="en-IN" sz="3200" b="1" i="1" dirty="0">
              <a:solidFill>
                <a:srgbClr val="FFFF00"/>
              </a:solidFill>
              <a:latin typeface="Arial" pitchFamily="34" charset="0"/>
              <a:cs typeface="Arial" pitchFamily="34" charset="0"/>
            </a:endParaRP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1" y="3275800"/>
            <a:ext cx="4630457" cy="25884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37400"/>
            <a:ext cx="4580906" cy="2665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6200" y="446004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274867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exists or not exists</a:t>
            </a:r>
            <a:endParaRPr lang="en-IN" dirty="0"/>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exists or not exists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correlated subquery</a:t>
            </a:r>
            <a:endParaRPr lang="en-IN" dirty="0"/>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correlated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49534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335755992"/>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19281832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joins</a:t>
            </a:r>
            <a:endParaRPr lang="en-US" dirty="0"/>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9" name="Rectangle 8"/>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cross join</a:t>
            </a:r>
            <a:endParaRPr lang="en-IN" sz="3200" b="1" i="1" dirty="0">
              <a:solidFill>
                <a:srgbClr val="FFFF00"/>
              </a:solidFill>
              <a:latin typeface="Arial" pitchFamily="34" charset="0"/>
              <a:cs typeface="Arial"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7" name="Rectangle 6"/>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CROSS JOIN </a:t>
            </a:r>
            <a:r>
              <a:rPr lang="en-US" dirty="0">
                <a:solidFill>
                  <a:srgbClr val="0070C0"/>
                </a:solidFill>
                <a:latin typeface="Consolas" panose="020B0609020204030204" pitchFamily="49" charset="0"/>
                <a:cs typeface="Arial" panose="020B0604020202020204" pitchFamily="34" charset="0"/>
              </a:rPr>
              <a:t>{ table | view | </a:t>
            </a:r>
            <a:r>
              <a:rPr lang="en-US" dirty="0" smtClean="0">
                <a:solidFill>
                  <a:srgbClr val="0070C0"/>
                </a:solidFill>
                <a:latin typeface="Consolas" panose="020B0609020204030204" pitchFamily="49" charset="0"/>
                <a:cs typeface="Arial" panose="020B0604020202020204" pitchFamily="34" charset="0"/>
              </a:rPr>
              <a:t>materialized </a:t>
            </a:r>
            <a:r>
              <a:rPr lang="en-US" dirty="0">
                <a:solidFill>
                  <a:srgbClr val="0070C0"/>
                </a:solidFill>
                <a:latin typeface="Consolas" panose="020B0609020204030204" pitchFamily="49" charset="0"/>
                <a:cs typeface="Arial" panose="020B0604020202020204" pitchFamily="34" charset="0"/>
              </a:rPr>
              <a:t>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1" name="Rectangle 10"/>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CROSS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400"/>
            <a:ext cx="8382000" cy="1981200"/>
          </a:xfrm>
          <a:prstGeom prst="rect">
            <a:avLst/>
          </a:prstGeom>
        </p:spPr>
      </p:pic>
      <p:sp>
        <p:nvSpPr>
          <p:cNvPr id="14" name="Rectangle 13"/>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WHERE 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on condition and using attribute</a:t>
            </a:r>
            <a:endParaRPr lang="en-US" dirty="0"/>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648200"/>
            <a:ext cx="7789492"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3" name="Rectangle 12"/>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ON </a:t>
            </a:r>
            <a:r>
              <a:rPr lang="en-US" dirty="0">
                <a:solidFill>
                  <a:srgbClr val="0070C0"/>
                </a:solidFill>
                <a:latin typeface="Consolas" panose="020B0609020204030204" pitchFamily="49" charset="0"/>
                <a:cs typeface="Arial" panose="020B0604020202020204" pitchFamily="34" charset="0"/>
              </a:rPr>
              <a:t>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4" name="Rectangle 13"/>
          <p:cNvSpPr/>
          <p:nvPr/>
        </p:nvSpPr>
        <p:spPr>
          <a:xfrm>
            <a:off x="152400" y="179317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USING(column-name)</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766802"/>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natural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1066800"/>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NATURAL JOIN 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1" name="Rectangle 10"/>
          <p:cNvSpPr/>
          <p:nvPr/>
        </p:nvSpPr>
        <p:spPr>
          <a:xfrm>
            <a:off x="58385" y="3430598"/>
            <a:ext cx="8991600" cy="1631216"/>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76198" y="5830669"/>
            <a:ext cx="8991601" cy="369332"/>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269468"/>
            <a:ext cx="8991601"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6" name="Rectangle 5"/>
          <p:cNvSpPr/>
          <p:nvPr/>
        </p:nvSpPr>
        <p:spPr>
          <a:xfrm>
            <a:off x="21771" y="28666"/>
            <a:ext cx="59980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
        <p:nvSpPr>
          <p:cNvPr id="12" name="Rectangle 11"/>
          <p:cNvSpPr/>
          <p:nvPr/>
        </p:nvSpPr>
        <p:spPr>
          <a:xfrm>
            <a:off x="152400" y="1793175"/>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5" name="Rectangle 14"/>
          <p:cNvSpPr/>
          <p:nvPr/>
        </p:nvSpPr>
        <p:spPr>
          <a:xfrm>
            <a:off x="152400" y="278882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simple join</a:t>
            </a:r>
            <a:endParaRPr lang="en-IN" sz="3200" b="1" i="1" dirty="0">
              <a:solidFill>
                <a:srgbClr val="FFFF00"/>
              </a:solidFill>
              <a:latin typeface="Arial" pitchFamily="34" charset="0"/>
              <a:cs typeface="Arial" pitchFamily="34" charset="0"/>
            </a:endParaRPr>
          </a:p>
        </p:txBody>
      </p:sp>
      <p:sp>
        <p:nvSpPr>
          <p:cNvPr id="13" name="Rectangle 12"/>
          <p:cNvSpPr/>
          <p:nvPr/>
        </p:nvSpPr>
        <p:spPr>
          <a:xfrm>
            <a:off x="76200" y="818891"/>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a:t>
            </a:r>
            <a:r>
              <a:rPr lang="en-IN" sz="2000" dirty="0" smtClean="0">
                <a:solidFill>
                  <a:srgbClr val="C00000"/>
                </a:solidFill>
                <a:latin typeface="Arial" panose="020B0604020202020204" pitchFamily="34" charset="0"/>
                <a:cs typeface="Arial" panose="020B0604020202020204" pitchFamily="34" charset="0"/>
              </a:rPr>
              <a:t>SIMPLE JOIN </a:t>
            </a:r>
            <a:r>
              <a:rPr lang="en-IN" sz="2000" dirty="0">
                <a:solidFill>
                  <a:srgbClr val="C00000"/>
                </a:solidFill>
                <a:latin typeface="Arial" panose="020B0604020202020204" pitchFamily="34" charset="0"/>
                <a:cs typeface="Arial" panose="020B0604020202020204" pitchFamily="34" charset="0"/>
              </a:rPr>
              <a:t>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4" name="Rectangle 13"/>
          <p:cNvSpPr/>
          <p:nvPr/>
        </p:nvSpPr>
        <p:spPr>
          <a:xfrm>
            <a:off x="152400" y="1545266"/>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SIMPLE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USING(column-name)</a:t>
            </a:r>
          </a:p>
        </p:txBody>
      </p:sp>
      <p:sp>
        <p:nvSpPr>
          <p:cNvPr id="15" name="Rectangle 14"/>
          <p:cNvSpPr/>
          <p:nvPr/>
        </p:nvSpPr>
        <p:spPr>
          <a:xfrm>
            <a:off x="152400" y="26171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simple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rgbClr val="B22251"/>
                </a:solidFill>
                <a:latin typeface="Calibri" panose="020F0502020204030204" pitchFamily="34" charset="0"/>
                <a:cs typeface="Calibri" panose="020F0502020204030204" pitchFamily="34" charset="0"/>
              </a:rPr>
              <a:t> using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59805"/>
            <a:ext cx="9144000" cy="1964795"/>
          </a:xfrm>
          <a:prstGeom prst="rect">
            <a:avLst/>
          </a:prstGeom>
        </p:spPr>
      </p:pic>
      <p:sp>
        <p:nvSpPr>
          <p:cNvPr id="16" name="Rectangle 1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operator for outer joins</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1054894"/>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table1.column-name =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52400" y="2283024"/>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3475911"/>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table | view | materialized view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WHERE table1.column-name(+)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400" y="456728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8" name="Straight Connector 7"/>
          <p:cNvCxnSpPr/>
          <p:nvPr/>
        </p:nvCxnSpPr>
        <p:spPr>
          <a:xfrm>
            <a:off x="152400" y="28663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3390" y="609600"/>
            <a:ext cx="2283830" cy="461665"/>
          </a:xfrm>
          <a:prstGeom prst="rect">
            <a:avLst/>
          </a:prstGeom>
          <a:noFill/>
        </p:spPr>
        <p:txBody>
          <a:bodyPr wrap="none" rtlCol="0">
            <a:spAutoFit/>
          </a:bodyPr>
          <a:lstStyle/>
          <a:p>
            <a:r>
              <a:rPr lang="en-US" sz="2400" dirty="0" smtClean="0">
                <a:solidFill>
                  <a:srgbClr val="FF1C00"/>
                </a:solidFill>
              </a:rPr>
              <a:t>LEFT outer join</a:t>
            </a:r>
            <a:endParaRPr lang="en-US" sz="2400" dirty="0">
              <a:solidFill>
                <a:srgbClr val="FF1C00"/>
              </a:solidFill>
            </a:endParaRPr>
          </a:p>
        </p:txBody>
      </p:sp>
      <p:sp>
        <p:nvSpPr>
          <p:cNvPr id="10" name="TextBox 9"/>
          <p:cNvSpPr txBox="1"/>
          <p:nvPr/>
        </p:nvSpPr>
        <p:spPr>
          <a:xfrm>
            <a:off x="153390" y="2909855"/>
            <a:ext cx="2489015" cy="461665"/>
          </a:xfrm>
          <a:prstGeom prst="rect">
            <a:avLst/>
          </a:prstGeom>
          <a:noFill/>
        </p:spPr>
        <p:txBody>
          <a:bodyPr wrap="none" rtlCol="0">
            <a:spAutoFit/>
          </a:bodyPr>
          <a:lstStyle/>
          <a:p>
            <a:r>
              <a:rPr lang="en-US" sz="2400" dirty="0" smtClean="0">
                <a:solidFill>
                  <a:srgbClr val="FF1C00"/>
                </a:solidFill>
              </a:rPr>
              <a:t>RIGHT outer join</a:t>
            </a:r>
            <a:endParaRPr lang="en-US" sz="2400" dirty="0">
              <a:solidFill>
                <a:srgbClr val="FF1C00"/>
              </a:solidFill>
            </a:endParaRPr>
          </a:p>
        </p:txBody>
      </p:sp>
      <p:sp>
        <p:nvSpPr>
          <p:cNvPr id="2" name="Rectangle 1"/>
          <p:cNvSpPr/>
          <p:nvPr/>
        </p:nvSpPr>
        <p:spPr>
          <a:xfrm>
            <a:off x="152400" y="5631359"/>
            <a:ext cx="8839200"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 </a:t>
            </a:r>
            <a:r>
              <a:rPr lang="en-US" sz="2200" dirty="0">
                <a:solidFill>
                  <a:srgbClr val="FF1C00"/>
                </a:solidFill>
                <a:latin typeface="Calibri" panose="020F0502020204030204" pitchFamily="34" charset="0"/>
                <a:cs typeface="Calibri" panose="020F0502020204030204" pitchFamily="34" charset="0"/>
              </a:rPr>
              <a:t>union</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p>
        </p:txBody>
      </p:sp>
      <p:cxnSp>
        <p:nvCxnSpPr>
          <p:cNvPr id="11" name="Straight Connector 10"/>
          <p:cNvCxnSpPr/>
          <p:nvPr/>
        </p:nvCxnSpPr>
        <p:spPr>
          <a:xfrm>
            <a:off x="152400" y="50761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3390" y="5152311"/>
            <a:ext cx="2279598" cy="461665"/>
          </a:xfrm>
          <a:prstGeom prst="rect">
            <a:avLst/>
          </a:prstGeom>
          <a:noFill/>
        </p:spPr>
        <p:txBody>
          <a:bodyPr wrap="none" rtlCol="0">
            <a:spAutoFit/>
          </a:bodyPr>
          <a:lstStyle/>
          <a:p>
            <a:r>
              <a:rPr lang="en-US" sz="2400" dirty="0" smtClean="0">
                <a:solidFill>
                  <a:srgbClr val="FF1C00"/>
                </a:solidFill>
              </a:rPr>
              <a:t>FULL outer join</a:t>
            </a:r>
            <a:endParaRPr lang="en-US" sz="2400" dirty="0">
              <a:solidFill>
                <a:srgbClr val="FF1C00"/>
              </a:solidFill>
            </a:endParaRPr>
          </a:p>
        </p:txBody>
      </p:sp>
    </p:spTree>
    <p:extLst>
      <p:ext uri="{BB962C8B-B14F-4D97-AF65-F5344CB8AC3E}">
        <p14:creationId xmlns:p14="http://schemas.microsoft.com/office/powerpoint/2010/main" val="3986422127"/>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5" name="Rectangle 14"/>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6" name="Rectangle 15"/>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LEFT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7" name="Rectangle 16"/>
          <p:cNvSpPr/>
          <p:nvPr/>
        </p:nvSpPr>
        <p:spPr>
          <a:xfrm>
            <a:off x="150421" y="396240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8" name="Rectangle 17"/>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9" name="Rectangle 18"/>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natural 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3" name="Straight Connector 2"/>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6541"/>
            <a:ext cx="9144000" cy="2028059"/>
          </a:xfrm>
          <a:prstGeom prst="rect">
            <a:avLst/>
          </a:prstGeom>
        </p:spPr>
      </p:pic>
      <p:sp>
        <p:nvSpPr>
          <p:cNvPr id="17" name="Rectangle 16"/>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sp>
        <p:nvSpPr>
          <p:cNvPr id="15" name="Rectangle 14"/>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150421" y="39125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right</a:t>
            </a:r>
            <a:r>
              <a:rPr lang="en-IN" sz="2200" dirty="0" smtClean="0">
                <a:solidFill>
                  <a:srgbClr val="E0D612"/>
                </a:solidFill>
                <a:latin typeface="Calibri" panose="020F0502020204030204" pitchFamily="34" charset="0"/>
                <a:cs typeface="Calibri" panose="020F0502020204030204" pitchFamily="34" charset="0"/>
              </a:rPr>
              <a: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9" name="Rectangle 18"/>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RIGHT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p>
        </p:txBody>
      </p:sp>
      <p:sp>
        <p:nvSpPr>
          <p:cNvPr id="20" name="Rectangle 19"/>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21" name="Straight Connector 20"/>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full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FULL JOIN </a:t>
            </a:r>
            <a:r>
              <a:rPr lang="en-IN" dirty="0">
                <a:latin typeface="Arial" panose="020B0604020202020204" pitchFamily="34" charset="0"/>
                <a:cs typeface="Arial" panose="020B0604020202020204" pitchFamily="34" charset="0"/>
              </a:rPr>
              <a:t>keyword returns all rows from the right table (table2), with the matching rows in the left table (table1</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all </a:t>
            </a:r>
            <a:r>
              <a:rPr lang="en-IN" dirty="0">
                <a:latin typeface="Arial" panose="020B0604020202020204" pitchFamily="34" charset="0"/>
                <a:cs typeface="Arial" panose="020B0604020202020204" pitchFamily="34" charset="0"/>
              </a:rPr>
              <a:t>rows from the </a:t>
            </a:r>
            <a:r>
              <a:rPr lang="en-IN" dirty="0" smtClean="0">
                <a:latin typeface="Arial" panose="020B0604020202020204" pitchFamily="34" charset="0"/>
                <a:cs typeface="Arial" panose="020B0604020202020204" pitchFamily="34" charset="0"/>
              </a:rPr>
              <a:t>left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table1), </a:t>
            </a:r>
            <a:r>
              <a:rPr lang="en-IN" dirty="0">
                <a:latin typeface="Arial" panose="020B0604020202020204" pitchFamily="34" charset="0"/>
                <a:cs typeface="Arial" panose="020B0604020202020204" pitchFamily="34" charset="0"/>
              </a:rPr>
              <a:t>with the matching rows in the </a:t>
            </a:r>
            <a:r>
              <a:rPr lang="en-IN" dirty="0" smtClean="0">
                <a:latin typeface="Arial" panose="020B0604020202020204" pitchFamily="34" charset="0"/>
                <a:cs typeface="Arial" panose="020B0604020202020204" pitchFamily="34" charset="0"/>
              </a:rPr>
              <a:t>right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table2).</a:t>
            </a:r>
            <a:endParaRPr lang="en-IN" dirty="0">
              <a:latin typeface="Arial" panose="020B0604020202020204" pitchFamily="34" charset="0"/>
              <a:cs typeface="Arial" panose="020B0604020202020204" pitchFamily="34" charset="0"/>
            </a:endParaRPr>
          </a:p>
        </p:txBody>
      </p:sp>
      <p:sp>
        <p:nvSpPr>
          <p:cNvPr id="15" name="Rectangle 14"/>
          <p:cNvSpPr/>
          <p:nvPr/>
        </p:nvSpPr>
        <p:spPr>
          <a:xfrm>
            <a:off x="76200" y="203078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76200" y="332098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78179" y="4231957"/>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76200" y="5512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19" name="Straight Connector 18"/>
          <p:cNvCxnSpPr/>
          <p:nvPr/>
        </p:nvCxnSpPr>
        <p:spPr>
          <a:xfrm flipV="1">
            <a:off x="76200" y="3921443"/>
            <a:ext cx="8991600" cy="40957"/>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13430"/>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6" name="Rectangle 5"/>
          <p:cNvSpPr/>
          <p:nvPr/>
        </p:nvSpPr>
        <p:spPr>
          <a:xfrm>
            <a:off x="152400" y="190934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where table1.column-name = table2.column-name</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sp>
        <p:nvSpPr>
          <p:cNvPr id="4" name="Rectangle 3"/>
          <p:cNvSpPr/>
          <p:nvPr/>
        </p:nvSpPr>
        <p:spPr>
          <a:xfrm>
            <a:off x="266700" y="3200400"/>
            <a:ext cx="86106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combine multiple queries using the set operators UNION, UNION ALL, INTERSECT, and MINUS. All set operators have equal precedence. If a SQL statement contains multiple set operators, then Oracle Database evaluates them from the left to right unless parentheses explicitly specify another order.</a:t>
            </a:r>
          </a:p>
        </p:txBody>
      </p:sp>
      <p:sp>
        <p:nvSpPr>
          <p:cNvPr id="5" name="Rectangle 4"/>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Tree>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953407745"/>
              </p:ext>
            </p:extLst>
          </p:nvPr>
        </p:nvGraphicFramePr>
        <p:xfrm>
          <a:off x="76200" y="3289300"/>
          <a:ext cx="8991600" cy="1809750"/>
        </p:xfrm>
        <a:graphic>
          <a:graphicData uri="http://schemas.openxmlformats.org/drawingml/2006/table">
            <a:tbl>
              <a:tblPr>
                <a:tableStyleId>{5940675A-B579-460E-94D1-54222C63F5DA}</a:tableStyleId>
              </a:tblPr>
              <a:tblGrid>
                <a:gridCol w="1295400"/>
                <a:gridCol w="7696200"/>
              </a:tblGrid>
              <a:tr h="86150">
                <a:tc>
                  <a:txBody>
                    <a:bodyPr/>
                    <a:lstStyle/>
                    <a:p>
                      <a:pPr algn="l"/>
                      <a:r>
                        <a:rPr lang="en-US" sz="2000" dirty="0">
                          <a:solidFill>
                            <a:schemeClr val="accent6">
                              <a:lumMod val="20000"/>
                              <a:lumOff val="80000"/>
                            </a:schemeClr>
                          </a:solidFill>
                        </a:rPr>
                        <a:t>Operator </a:t>
                      </a:r>
                    </a:p>
                  </a:txBody>
                  <a:tcPr marL="28575" marR="28575" marT="28575" marB="28575">
                    <a:solidFill>
                      <a:schemeClr val="accent6">
                        <a:lumMod val="50000"/>
                      </a:schemeClr>
                    </a:solidFill>
                  </a:tcPr>
                </a:tc>
                <a:tc>
                  <a:txBody>
                    <a:bodyPr/>
                    <a:lstStyle/>
                    <a:p>
                      <a:pPr algn="l"/>
                      <a:r>
                        <a:rPr lang="en-US" sz="2000" dirty="0">
                          <a:solidFill>
                            <a:schemeClr val="accent6">
                              <a:lumMod val="20000"/>
                              <a:lumOff val="80000"/>
                            </a:schemeClr>
                          </a:solidFill>
                        </a:rPr>
                        <a:t>Returns </a:t>
                      </a:r>
                    </a:p>
                  </a:txBody>
                  <a:tcPr marL="28575" marR="28575" marT="28575" marB="28575">
                    <a:solidFill>
                      <a:schemeClr val="accent6">
                        <a:lumMod val="50000"/>
                      </a:schemeClr>
                    </a:solidFill>
                  </a:tcPr>
                </a:tc>
              </a:tr>
              <a:tr h="86150">
                <a:tc>
                  <a:txBody>
                    <a:bodyPr/>
                    <a:lstStyle/>
                    <a:p>
                      <a:pPr algn="l"/>
                      <a:r>
                        <a:rPr lang="en-US" sz="2000" dirty="0" smtClean="0">
                          <a:solidFill>
                            <a:schemeClr val="bg2">
                              <a:lumMod val="50000"/>
                            </a:schemeClr>
                          </a:solidFill>
                        </a:rPr>
                        <a:t>  union</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a:t>
                      </a:r>
                    </a:p>
                  </a:txBody>
                  <a:tcPr marL="28575" marR="28575" marT="28575" marB="28575"/>
                </a:tc>
              </a:tr>
              <a:tr h="86150">
                <a:tc>
                  <a:txBody>
                    <a:bodyPr/>
                    <a:lstStyle/>
                    <a:p>
                      <a:pPr algn="l"/>
                      <a:r>
                        <a:rPr lang="en-US" sz="2000" dirty="0" smtClean="0">
                          <a:solidFill>
                            <a:schemeClr val="bg2">
                              <a:lumMod val="50000"/>
                            </a:schemeClr>
                          </a:solidFill>
                        </a:rPr>
                        <a:t>  union all</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including all duplicates. </a:t>
                      </a:r>
                    </a:p>
                  </a:txBody>
                  <a:tcPr marL="28575" marR="28575" marT="28575" marB="28575"/>
                </a:tc>
              </a:tr>
              <a:tr h="93025">
                <a:tc>
                  <a:txBody>
                    <a:bodyPr/>
                    <a:lstStyle/>
                    <a:p>
                      <a:pPr algn="l"/>
                      <a:r>
                        <a:rPr lang="en-US" sz="2000" dirty="0" smtClean="0">
                          <a:solidFill>
                            <a:schemeClr val="bg2">
                              <a:lumMod val="50000"/>
                            </a:schemeClr>
                          </a:solidFill>
                        </a:rPr>
                        <a:t>  intersect</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distinct rows selected by both queries. </a:t>
                      </a:r>
                    </a:p>
                  </a:txBody>
                  <a:tcPr marL="28575" marR="28575" marT="28575" marB="28575"/>
                </a:tc>
              </a:tr>
              <a:tr h="93025">
                <a:tc>
                  <a:txBody>
                    <a:bodyPr/>
                    <a:lstStyle/>
                    <a:p>
                      <a:pPr algn="l"/>
                      <a:r>
                        <a:rPr lang="en-US" sz="2000" dirty="0" smtClean="0">
                          <a:solidFill>
                            <a:schemeClr val="bg2">
                              <a:lumMod val="50000"/>
                            </a:schemeClr>
                          </a:solidFill>
                        </a:rPr>
                        <a:t>  minus</a:t>
                      </a:r>
                      <a:endParaRPr lang="en-US" sz="2000" dirty="0">
                        <a:solidFill>
                          <a:schemeClr val="bg2">
                            <a:lumMod val="50000"/>
                          </a:schemeClr>
                        </a:solidFill>
                      </a:endParaRPr>
                    </a:p>
                  </a:txBody>
                  <a:tcPr marL="28575" marR="28575" marT="28575" marB="28575"/>
                </a:tc>
                <a:tc>
                  <a:txBody>
                    <a:bodyPr/>
                    <a:lstStyle/>
                    <a:p>
                      <a:pPr algn="l"/>
                      <a:r>
                        <a:rPr lang="en-US" sz="2000" baseline="0" dirty="0" smtClean="0"/>
                        <a:t>  </a:t>
                      </a:r>
                      <a:r>
                        <a:rPr lang="en-US" sz="2000" dirty="0" smtClean="0"/>
                        <a:t>All </a:t>
                      </a:r>
                      <a:r>
                        <a:rPr lang="en-US" sz="2000" dirty="0"/>
                        <a:t>distinct rows selected by the first query but not the </a:t>
                      </a:r>
                      <a:r>
                        <a:rPr lang="en-US" sz="2000" dirty="0" smtClean="0"/>
                        <a:t>second</a:t>
                      </a:r>
                      <a:r>
                        <a:rPr lang="en-US" sz="2000" dirty="0"/>
                        <a:t>. </a:t>
                      </a:r>
                    </a:p>
                  </a:txBody>
                  <a:tcPr marL="28575" marR="28575" marT="28575" marB="28575"/>
                </a:tc>
              </a:tr>
            </a:tbl>
          </a:graphicData>
        </a:graphic>
      </p:graphicFrame>
      <p:sp>
        <p:nvSpPr>
          <p:cNvPr id="6" name="Rectangle 5"/>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
        <p:nvSpPr>
          <p:cNvPr id="3" name="Rectangle 2"/>
          <p:cNvSpPr/>
          <p:nvPr/>
        </p:nvSpPr>
        <p:spPr>
          <a:xfrm>
            <a:off x="152400" y="5257800"/>
            <a:ext cx="4572000" cy="923330"/>
          </a:xfrm>
          <a:prstGeom prst="rect">
            <a:avLst/>
          </a:prstGeom>
        </p:spPr>
        <p:txBody>
          <a:bodyPr wrap="square">
            <a:spAutoFit/>
          </a:bodyPr>
          <a:lstStyle/>
          <a:p>
            <a:r>
              <a:rPr lang="en-US" dirty="0">
                <a:solidFill>
                  <a:srgbClr val="049DC8"/>
                </a:solidFill>
              </a:rPr>
              <a:t>The UNION, INTERSECT, and MINUS operators are not valid on LONG, BLOB, CLOB, BFILE, VARRAY, or nested table.</a:t>
            </a:r>
          </a:p>
        </p:txBody>
      </p:sp>
    </p:spTree>
    <p:extLst>
      <p:ext uri="{BB962C8B-B14F-4D97-AF65-F5344CB8AC3E}">
        <p14:creationId xmlns:p14="http://schemas.microsoft.com/office/powerpoint/2010/main" val="942398231"/>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rgbClr val="FF1C00"/>
                </a:solidFill>
                <a:latin typeface="Calibri" panose="020F0502020204030204" pitchFamily="34" charset="0"/>
                <a:cs typeface="Calibri" panose="020F0502020204030204" pitchFamily="34" charset="0"/>
              </a:rPr>
              <a:t>union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all</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'emp' </a:t>
            </a:r>
            <a:r>
              <a:rPr lang="en-IN" sz="2200" dirty="0">
                <a:solidFill>
                  <a:srgbClr val="00A2E8"/>
                </a:solidFill>
                <a:latin typeface="Calibri" panose="020F0502020204030204" pitchFamily="34" charset="0"/>
                <a:cs typeface="Calibri" panose="020F0502020204030204" pitchFamily="34" charset="0"/>
              </a:rPr>
              <a:t>as</a:t>
            </a:r>
            <a:r>
              <a:rPr lang="en-IN" sz="2200" dirty="0" smtClean="0">
                <a:latin typeface="Calibri" panose="020F0502020204030204" pitchFamily="34" charset="0"/>
                <a:cs typeface="Calibri" panose="020F0502020204030204" pitchFamily="34" charset="0"/>
              </a:rPr>
              <a:t> "table name",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'bonus',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bonus</a:t>
            </a:r>
            <a:r>
              <a:rPr lang="en-IN" sz="2200" dirty="0" smtClean="0">
                <a:latin typeface="Calibri" panose="020F0502020204030204" pitchFamily="34" charset="0"/>
                <a:cs typeface="Calibri" panose="020F0502020204030204" pitchFamily="34" charset="0"/>
              </a:rPr>
              <a:t>;</a:t>
            </a:r>
          </a:p>
        </p:txBody>
      </p:sp>
      <p:sp>
        <p:nvSpPr>
          <p:cNvPr id="2" name="Rectangle 1"/>
          <p:cNvSpPr/>
          <p:nvPr/>
        </p:nvSpPr>
        <p:spPr>
          <a:xfrm>
            <a:off x="76200" y="211432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union</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77AA"/>
                </a:solidFill>
                <a:latin typeface="Consolas" panose="020B0609020204030204" pitchFamily="49" charset="0"/>
              </a:rPr>
              <a:t>all</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
        <p:nvSpPr>
          <p:cNvPr id="7" name="Rectangle 6"/>
          <p:cNvSpPr/>
          <p:nvPr/>
        </p:nvSpPr>
        <p:spPr>
          <a:xfrm>
            <a:off x="152400" y="2678668"/>
            <a:ext cx="8915400" cy="707886"/>
          </a:xfrm>
          <a:prstGeom prst="rect">
            <a:avLst/>
          </a:prstGeom>
          <a:solidFill>
            <a:srgbClr val="E5EAC8"/>
          </a:solidFill>
        </p:spPr>
        <p:txBody>
          <a:bodyPr wrap="square">
            <a:spAutoFit/>
          </a:bodyPr>
          <a:lstStyle/>
          <a:p>
            <a:r>
              <a:rPr lang="en-IN" sz="2000" dirty="0"/>
              <a:t>The default </a:t>
            </a:r>
            <a:r>
              <a:rPr lang="en-IN" sz="2000" dirty="0" smtClean="0"/>
              <a:t>behaviour </a:t>
            </a:r>
            <a:r>
              <a:rPr lang="en-IN" sz="2000"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intersect</a:t>
            </a:r>
            <a:r>
              <a:rPr lang="en-IN"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pic>
        <p:nvPicPr>
          <p:cNvPr id="2" name="Picture 1"/>
          <p:cNvPicPr>
            <a:picLocks noChangeAspect="1"/>
          </p:cNvPicPr>
          <p:nvPr/>
        </p:nvPicPr>
        <p:blipFill>
          <a:blip r:embed="rId2"/>
          <a:stretch>
            <a:fillRect/>
          </a:stretch>
        </p:blipFill>
        <p:spPr>
          <a:xfrm>
            <a:off x="76199" y="3127100"/>
            <a:ext cx="9073663" cy="2206900"/>
          </a:xfrm>
          <a:prstGeom prst="rect">
            <a:avLst/>
          </a:prstGeom>
        </p:spPr>
      </p:pic>
      <p:sp>
        <p:nvSpPr>
          <p:cNvPr id="8" name="Rectangle 7"/>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intersect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minus</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grpSp>
        <p:nvGrpSpPr>
          <p:cNvPr id="10" name="Group 9"/>
          <p:cNvGrpSpPr/>
          <p:nvPr/>
        </p:nvGrpSpPr>
        <p:grpSpPr>
          <a:xfrm>
            <a:off x="150876" y="2514600"/>
            <a:ext cx="8842248" cy="1964139"/>
            <a:chOff x="149352" y="3294677"/>
            <a:chExt cx="8842248" cy="1964139"/>
          </a:xfrm>
        </p:grpSpPr>
        <p:pic>
          <p:nvPicPr>
            <p:cNvPr id="6" name="Picture 5"/>
            <p:cNvPicPr>
              <a:picLocks noChangeAspect="1"/>
            </p:cNvPicPr>
            <p:nvPr/>
          </p:nvPicPr>
          <p:blipFill>
            <a:blip r:embed="rId2"/>
            <a:stretch>
              <a:fillRect/>
            </a:stretch>
          </p:blipFill>
          <p:spPr>
            <a:xfrm>
              <a:off x="149352" y="3810000"/>
              <a:ext cx="8842248" cy="1448816"/>
            </a:xfrm>
            <a:prstGeom prst="rect">
              <a:avLst/>
            </a:prstGeom>
          </p:spPr>
        </p:pic>
        <p:sp>
          <p:nvSpPr>
            <p:cNvPr id="8" name="Rectangle 7"/>
            <p:cNvSpPr/>
            <p:nvPr/>
          </p:nvSpPr>
          <p:spPr>
            <a:xfrm>
              <a:off x="3200400" y="3294677"/>
              <a:ext cx="1356462" cy="584775"/>
            </a:xfrm>
            <a:prstGeom prst="rect">
              <a:avLst/>
            </a:prstGeom>
          </p:spPr>
          <p:txBody>
            <a:bodyPr wrap="none">
              <a:spAutoFit/>
            </a:bodyPr>
            <a:lstStyle/>
            <a:p>
              <a:r>
                <a:rPr lang="en-US" sz="3200" dirty="0">
                  <a:solidFill>
                    <a:srgbClr val="FF7F27"/>
                  </a:solidFill>
                  <a:latin typeface="Calibri" panose="020F0502020204030204" pitchFamily="34" charset="0"/>
                  <a:cs typeface="Calibri" panose="020F0502020204030204" pitchFamily="34" charset="0"/>
                </a:rPr>
                <a:t>MINUS</a:t>
              </a:r>
              <a:endParaRPr lang="en-US" sz="32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891698"/>
            <a:ext cx="8839200" cy="3594702"/>
          </a:xfrm>
          <a:prstGeom prst="rect">
            <a:avLst/>
          </a:prstGeom>
        </p:spPr>
        <p:txBody>
          <a:bodyPr wrap="square">
            <a:spAutoFit/>
          </a:bodyPr>
          <a:lstStyle/>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TABLE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TABLE_NAME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VIEW</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VIEW_NAME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FUNCTION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FUNCTION_NAME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PACKAGE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PACKAGE_NAME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TYPE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TYPE_NAME</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MATERIALIZED_VIEW</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MATERIALIZED_VIEW_NAME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rollback, and savepoint</a:t>
            </a:r>
            <a:endParaRPr lang="en-US" dirty="0"/>
          </a:p>
        </p:txBody>
      </p:sp>
      <p:sp>
        <p:nvSpPr>
          <p:cNvPr id="6" name="Rectangle 5"/>
          <p:cNvSpPr/>
          <p:nvPr/>
        </p:nvSpPr>
        <p:spPr>
          <a:xfrm>
            <a:off x="152400" y="3272642"/>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The </a:t>
            </a:r>
            <a:r>
              <a:rPr lang="en-US" sz="2000" b="1" i="1" dirty="0" smtClean="0">
                <a:latin typeface="Segoe UI Light" panose="020B0502040204020203" pitchFamily="34" charset="0"/>
                <a:cs typeface="Segoe UI Light" panose="020B0502040204020203" pitchFamily="34" charset="0"/>
              </a:rPr>
              <a:t>COMMIT </a:t>
            </a:r>
            <a:r>
              <a:rPr lang="en-US" sz="2000" dirty="0" smtClean="0">
                <a:latin typeface="Segoe UI Light" panose="020B0502040204020203" pitchFamily="34" charset="0"/>
                <a:cs typeface="Segoe UI Light" panose="020B0502040204020203" pitchFamily="34" charset="0"/>
              </a:rPr>
              <a:t>and </a:t>
            </a:r>
            <a:r>
              <a:rPr lang="en-US" sz="2000" b="1" i="1" dirty="0" smtClean="0">
                <a:latin typeface="Segoe UI Light" panose="020B0502040204020203" pitchFamily="34" charset="0"/>
                <a:cs typeface="Segoe UI Light" panose="020B0502040204020203" pitchFamily="34" charset="0"/>
              </a:rPr>
              <a:t>ROLLBACK</a:t>
            </a:r>
            <a:r>
              <a:rPr lang="en-US" sz="2000" dirty="0" smtClean="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statement ends a transaction, but </a:t>
            </a:r>
            <a:r>
              <a:rPr lang="en-US" sz="2000" b="1" i="1" dirty="0">
                <a:latin typeface="Segoe UI Light" panose="020B0502040204020203" pitchFamily="34" charset="0"/>
                <a:cs typeface="Segoe UI Light" panose="020B0502040204020203" pitchFamily="34" charset="0"/>
              </a:rPr>
              <a:t>ROLLBACK</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TO</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SAVEPOINT</a:t>
            </a:r>
            <a:r>
              <a:rPr lang="en-US" sz="2000" dirty="0">
                <a:latin typeface="Segoe UI Light" panose="020B0502040204020203" pitchFamily="34" charset="0"/>
                <a:cs typeface="Segoe UI Light" panose="020B0502040204020203" pitchFamily="34" charset="0"/>
              </a:rPr>
              <a: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commit, rollback and savepoint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a:t>
            </a:r>
            <a:r>
              <a:rPr lang="en-IN" dirty="0" smtClean="0">
                <a:latin typeface="Arial" panose="020B0604020202020204" pitchFamily="34" charset="0"/>
                <a:cs typeface="Arial" panose="020B0604020202020204" pitchFamily="34" charset="0"/>
              </a:rPr>
              <a:t>statements </a:t>
            </a:r>
            <a:r>
              <a:rPr lang="en-IN" dirty="0">
                <a:latin typeface="Arial" panose="020B0604020202020204" pitchFamily="34" charset="0"/>
                <a:cs typeface="Arial" panose="020B0604020202020204" pitchFamily="34" charset="0"/>
              </a:rPr>
              <a:t>you use the </a:t>
            </a:r>
            <a:r>
              <a:rPr lang="en-IN" dirty="0">
                <a:solidFill>
                  <a:srgbClr val="00B0F0"/>
                </a:solidFill>
                <a:latin typeface="Arial" panose="020B0604020202020204" pitchFamily="34" charset="0"/>
                <a:cs typeface="Arial" panose="020B0604020202020204" pitchFamily="34" charset="0"/>
              </a:rPr>
              <a:t>ROLLBACK</a:t>
            </a:r>
            <a:r>
              <a:rPr lang="en-IN" dirty="0">
                <a:latin typeface="Arial" panose="020B0604020202020204" pitchFamily="34" charset="0"/>
                <a:cs typeface="Arial" panose="020B0604020202020204" pitchFamily="34" charset="0"/>
              </a:rPr>
              <a:t> statement. To write the changes into the database within a transaction, you use the </a:t>
            </a:r>
            <a:r>
              <a:rPr lang="en-IN" dirty="0">
                <a:solidFill>
                  <a:srgbClr val="00B0F0"/>
                </a:solidFill>
                <a:latin typeface="Arial" panose="020B0604020202020204" pitchFamily="34" charset="0"/>
                <a:cs typeface="Arial" panose="020B0604020202020204" pitchFamily="34" charset="0"/>
              </a:rPr>
              <a:t>COMMIT</a:t>
            </a:r>
            <a:r>
              <a:rPr lang="en-IN" dirty="0">
                <a:latin typeface="Arial" panose="020B0604020202020204" pitchFamily="34" charset="0"/>
                <a:cs typeface="Arial" panose="020B0604020202020204" pitchFamily="34" charset="0"/>
              </a:rPr>
              <a:t> statement.</a:t>
            </a:r>
          </a:p>
        </p:txBody>
      </p:sp>
      <p:sp>
        <p:nvSpPr>
          <p:cNvPr id="3" name="Rectangle 2"/>
          <p:cNvSpPr/>
          <p:nvPr/>
        </p:nvSpPr>
        <p:spPr>
          <a:xfrm>
            <a:off x="99951" y="1737956"/>
            <a:ext cx="2155398" cy="369332"/>
          </a:xfrm>
          <a:prstGeom prst="rect">
            <a:avLst/>
          </a:prstGeom>
        </p:spPr>
        <p:txBody>
          <a:bodyPr wrap="none">
            <a:spAutoFit/>
          </a:bodyPr>
          <a:lstStyle/>
          <a:p>
            <a:r>
              <a:rPr lang="en-US" dirty="0">
                <a:solidFill>
                  <a:srgbClr val="FC6F0D"/>
                </a:solidFill>
              </a:rPr>
              <a:t>COMMIT</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t> </a:t>
            </a:r>
            <a:r>
              <a:rPr lang="en-US" dirty="0">
                <a:solidFill>
                  <a:schemeClr val="bg1">
                    <a:lumMod val="50000"/>
                  </a:schemeClr>
                </a:solidFill>
              </a:rPr>
              <a:t>]</a:t>
            </a:r>
          </a:p>
        </p:txBody>
      </p:sp>
      <p:sp>
        <p:nvSpPr>
          <p:cNvPr id="11" name="Rectangle 10"/>
          <p:cNvSpPr/>
          <p:nvPr/>
        </p:nvSpPr>
        <p:spPr>
          <a:xfrm>
            <a:off x="99950" y="2438400"/>
            <a:ext cx="8663049" cy="369332"/>
          </a:xfrm>
          <a:prstGeom prst="rect">
            <a:avLst/>
          </a:prstGeom>
        </p:spPr>
        <p:txBody>
          <a:bodyPr wrap="square">
            <a:spAutoFit/>
          </a:bodyPr>
          <a:lstStyle/>
          <a:p>
            <a:r>
              <a:rPr lang="en-US" dirty="0">
                <a:solidFill>
                  <a:srgbClr val="FC6F0D"/>
                </a:solidFill>
              </a:rPr>
              <a:t>ROLLBACK</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solidFill>
                  <a:schemeClr val="bg1">
                    <a:lumMod val="50000"/>
                  </a:schemeClr>
                </a:solidFill>
              </a:rPr>
              <a:t> </a:t>
            </a:r>
            <a:r>
              <a:rPr lang="en-US" dirty="0" smtClean="0">
                <a:solidFill>
                  <a:schemeClr val="bg1">
                    <a:lumMod val="50000"/>
                  </a:schemeClr>
                </a:solidFill>
              </a:rPr>
              <a:t>] </a:t>
            </a:r>
            <a:r>
              <a:rPr lang="en-US" dirty="0" smtClean="0"/>
              <a:t> </a:t>
            </a:r>
            <a:r>
              <a:rPr lang="en-US" dirty="0">
                <a:solidFill>
                  <a:schemeClr val="bg1">
                    <a:lumMod val="50000"/>
                  </a:schemeClr>
                </a:solidFill>
              </a:rPr>
              <a:t>[</a:t>
            </a:r>
            <a:r>
              <a:rPr lang="en-US" dirty="0"/>
              <a:t> </a:t>
            </a:r>
            <a:r>
              <a:rPr lang="en-US" dirty="0">
                <a:solidFill>
                  <a:srgbClr val="FC6F0D"/>
                </a:solidFill>
              </a:rPr>
              <a:t>TO</a:t>
            </a:r>
            <a:r>
              <a:rPr lang="en-US" dirty="0"/>
              <a:t> </a:t>
            </a:r>
            <a:r>
              <a:rPr lang="en-US" dirty="0">
                <a:solidFill>
                  <a:schemeClr val="bg1">
                    <a:lumMod val="50000"/>
                  </a:schemeClr>
                </a:solidFill>
              </a:rPr>
              <a:t>[</a:t>
            </a:r>
            <a:r>
              <a:rPr lang="en-US" dirty="0"/>
              <a:t> </a:t>
            </a:r>
            <a:r>
              <a:rPr lang="en-US" dirty="0">
                <a:solidFill>
                  <a:srgbClr val="FFC000"/>
                </a:solidFill>
              </a:rPr>
              <a:t>SAVEPOINT</a:t>
            </a:r>
            <a:r>
              <a:rPr lang="en-US" dirty="0"/>
              <a:t> </a:t>
            </a:r>
            <a:r>
              <a:rPr lang="en-US" dirty="0">
                <a:solidFill>
                  <a:schemeClr val="bg1">
                    <a:lumMod val="50000"/>
                  </a:schemeClr>
                </a:solidFill>
              </a:rPr>
              <a:t>]</a:t>
            </a:r>
            <a:r>
              <a:rPr lang="en-US" dirty="0"/>
              <a:t> savepoint </a:t>
            </a:r>
            <a:r>
              <a:rPr lang="en-US" dirty="0">
                <a:solidFill>
                  <a:schemeClr val="bg1">
                    <a:lumMod val="50000"/>
                  </a:schemeClr>
                </a:solidFill>
              </a:rPr>
              <a:t>]</a:t>
            </a:r>
          </a:p>
        </p:txBody>
      </p:sp>
      <p:sp>
        <p:nvSpPr>
          <p:cNvPr id="2" name="Rectangle 1"/>
          <p:cNvSpPr/>
          <p:nvPr/>
        </p:nvSpPr>
        <p:spPr>
          <a:xfrm>
            <a:off x="99949" y="3332395"/>
            <a:ext cx="8967851"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SAVEPOINT statement names and marks the current point in the processing of a transaction. With the ROLLBACK TO statement, savepoint undo parts of a transaction instead of the whole transaction.</a:t>
            </a:r>
          </a:p>
        </p:txBody>
      </p:sp>
      <p:sp>
        <p:nvSpPr>
          <p:cNvPr id="7" name="Rectangle 6"/>
          <p:cNvSpPr/>
          <p:nvPr/>
        </p:nvSpPr>
        <p:spPr>
          <a:xfrm>
            <a:off x="99949" y="4507468"/>
            <a:ext cx="3369384" cy="369332"/>
          </a:xfrm>
          <a:prstGeom prst="rect">
            <a:avLst/>
          </a:prstGeom>
        </p:spPr>
        <p:txBody>
          <a:bodyPr wrap="none">
            <a:spAutoFit/>
          </a:bodyPr>
          <a:lstStyle/>
          <a:p>
            <a:r>
              <a:rPr lang="en-US" dirty="0">
                <a:solidFill>
                  <a:srgbClr val="FC6F0D"/>
                </a:solidFill>
              </a:rPr>
              <a:t>SAVEPOINT</a:t>
            </a:r>
            <a:r>
              <a:rPr lang="en-US" dirty="0"/>
              <a:t> </a:t>
            </a:r>
            <a:r>
              <a:rPr lang="en-US" dirty="0" smtClean="0"/>
              <a:t>savepoint_name </a:t>
            </a:r>
            <a:r>
              <a:rPr lang="en-US" dirty="0"/>
              <a: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dbms_transaction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t>The DBMS_TRANSACTION package provides access to SQL transaction statements from stored procedures.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828800"/>
            <a:ext cx="8763000" cy="2123658"/>
          </a:xfrm>
          <a:prstGeom prst="rect">
            <a:avLst/>
          </a:prstGeom>
        </p:spPr>
        <p:txBody>
          <a:bodyPr wrap="square">
            <a:spAutoFit/>
          </a:bodyPr>
          <a:lstStyle/>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smtClean="0">
                <a:solidFill>
                  <a:srgbClr val="FFC000"/>
                </a:solidFill>
                <a:latin typeface="Calibri" panose="020F0502020204030204" pitchFamily="34" charset="0"/>
                <a:cs typeface="Calibri" panose="020F0502020204030204" pitchFamily="34" charset="0"/>
              </a:rPr>
              <a:t> 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commit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rollback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rollback_</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savepoint_name</a:t>
            </a:r>
            <a:r>
              <a:rPr lang="en-US" sz="2200" dirty="0" smtClean="0">
                <a:solidFill>
                  <a:srgbClr val="FC6F0D"/>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4251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anomalies in dbms</a:t>
            </a:r>
            <a:endParaRPr lang="en-US" dirty="0"/>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anomalies in 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rows</a:t>
            </a:r>
            <a:endParaRPr lang="en-US" dirty="0"/>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981200"/>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INSERT_INTO </a:t>
            </a:r>
            <a:r>
              <a:rPr lang="en-US" dirty="0" smtClean="0">
                <a:solidFill>
                  <a:srgbClr val="0070C0"/>
                </a:solidFill>
                <a:latin typeface="Consolas" panose="020B0609020204030204" pitchFamily="49" charset="0"/>
                <a:cs typeface="Arial" panose="020B0604020202020204" pitchFamily="34" charset="0"/>
              </a:rPr>
              <a:t>{ table_reference </a:t>
            </a:r>
            <a:r>
              <a:rPr lang="en-US" dirty="0">
                <a:solidFill>
                  <a:srgbClr val="0070C0"/>
                </a:solidFill>
                <a:latin typeface="Consolas" panose="020B0609020204030204" pitchFamily="49" charset="0"/>
                <a:cs typeface="Arial" panose="020B0604020202020204" pitchFamily="34" charset="0"/>
              </a:rPr>
              <a:t>| (subquery1</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column_name [, column_name</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(sql_expression [, sql_expression</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subquery2 | </a:t>
            </a:r>
            <a:r>
              <a:rPr lang="en-US" dirty="0" smtClean="0">
                <a:solidFill>
                  <a:srgbClr val="0070C0"/>
                </a:solidFill>
                <a:latin typeface="Consolas" panose="020B0609020204030204" pitchFamily="49" charset="0"/>
                <a:cs typeface="Arial" panose="020B0604020202020204" pitchFamily="34" charset="0"/>
              </a:rPr>
              <a:t>DEFAULT}</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[RETURNING]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row_expression [, row_expression]... INTO  {variable_name | :host_variable_name}  [, {variable_name | :host_variable_name}]...];</a:t>
            </a:r>
          </a:p>
        </p:txBody>
      </p:sp>
      <p:sp>
        <p:nvSpPr>
          <p:cNvPr id="6" name="Rectangle 5"/>
          <p:cNvSpPr/>
          <p:nvPr/>
        </p:nvSpPr>
        <p:spPr>
          <a:xfrm>
            <a:off x="114300" y="3822918"/>
            <a:ext cx="8915400" cy="1815882"/>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Arial" panose="020B0604020202020204" pitchFamily="34" charset="0"/>
              </a:rPr>
              <a:t>deptno</a:t>
            </a:r>
            <a:r>
              <a:rPr lang="en-US" sz="2200" dirty="0">
                <a:solidFill>
                  <a:schemeClr val="bg1">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dname</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dept</a:t>
            </a:r>
            <a:r>
              <a:rPr lang="en-US" sz="2200" dirty="0" smtClean="0">
                <a:solidFill>
                  <a:schemeClr val="bg1">
                    <a:lumMod val="50000"/>
                  </a:schemeClr>
                </a:solidFill>
                <a:latin typeface="Calibri" panose="020F0502020204030204" pitchFamily="34" charset="0"/>
                <a:cs typeface="Arial" panose="020B0604020202020204" pitchFamily="34" charset="0"/>
              </a:rPr>
              <a: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14300" y="1987154"/>
            <a:ext cx="8915400" cy="2492990"/>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max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err="1">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loc</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walletid </a:t>
            </a:r>
            <a:r>
              <a:rPr lang="en-US" sz="2200" dirty="0" smtClean="0">
                <a:solidFill>
                  <a:schemeClr val="bg1">
                    <a:lumMod val="50000"/>
                  </a:schemeClr>
                </a:solidFill>
                <a:latin typeface="Calibri" panose="020F0502020204030204" pitchFamily="34" charset="0"/>
                <a:cs typeface="Calibri" panose="020F0502020204030204" pitchFamily="34" charset="0"/>
              </a:rPr>
              <a:t>into </a:t>
            </a:r>
            <a:r>
              <a:rPr lang="en-US" sz="2200" dirty="0" smtClean="0">
                <a:latin typeface="Calibri" panose="020F0502020204030204" pitchFamily="34" charset="0"/>
                <a:cs typeface="Calibri" panose="020F0502020204030204" pitchFamily="34" charset="0"/>
              </a:rPr>
              <a:t>:x</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sysdate</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84352092"/>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 ... select statement</a:t>
            </a:r>
            <a:endParaRPr lang="en-US" dirty="0"/>
          </a:p>
        </p:txBody>
      </p:sp>
    </p:spTree>
    <p:extLst>
      <p:ext uri="{BB962C8B-B14F-4D97-AF65-F5344CB8AC3E}">
        <p14:creationId xmlns:p14="http://schemas.microsoft.com/office/powerpoint/2010/main" val="54549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6424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all</a:t>
            </a:r>
            <a:endParaRPr lang="en-US" dirty="0"/>
          </a:p>
        </p:txBody>
      </p:sp>
    </p:spTree>
    <p:extLst>
      <p:ext uri="{BB962C8B-B14F-4D97-AF65-F5344CB8AC3E}">
        <p14:creationId xmlns:p14="http://schemas.microsoft.com/office/powerpoint/2010/main" val="2690777823"/>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all</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90994" y="2133600"/>
            <a:ext cx="8724405" cy="1446550"/>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all</a:t>
            </a:r>
            <a:r>
              <a:rPr lang="en-US" sz="2200" dirty="0">
                <a:latin typeface="Calibri" panose="020F0502020204030204" pitchFamily="34" charset="0"/>
                <a:cs typeface="Calibri" panose="020F0502020204030204" pitchFamily="34" charset="0"/>
              </a:rPr>
              <a:t> </a:t>
            </a: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HRD2</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6</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4">
                  <a:lumMod val="50000"/>
                </a:schemeClr>
              </a:solidFill>
              <a:latin typeface="Calibri" panose="020F0502020204030204" pitchFamily="34" charset="0"/>
              <a:cs typeface="Arial" panose="020B0604020202020204" pitchFamily="34" charset="0"/>
            </a:endParaRPr>
          </a:p>
        </p:txBody>
      </p:sp>
      <p:sp>
        <p:nvSpPr>
          <p:cNvPr id="7" name="Rectangle 6"/>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3719684"/>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7118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28600" y="2057400"/>
            <a:ext cx="84582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WHEN </a:t>
            </a:r>
            <a:r>
              <a:rPr lang="en-US" dirty="0" smtClean="0">
                <a:solidFill>
                  <a:srgbClr val="0070C0"/>
                </a:solidFill>
                <a:latin typeface="Consolas" panose="020B0609020204030204" pitchFamily="49" charset="0"/>
                <a:cs typeface="Arial" panose="020B0604020202020204" pitchFamily="34" charset="0"/>
              </a:rPr>
              <a:t>condition THEN </a:t>
            </a:r>
          </a:p>
          <a:p>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a:t>
            </a:r>
          </a:p>
          <a:p>
            <a:r>
              <a:rPr lang="en-US" dirty="0" smtClean="0">
                <a:solidFill>
                  <a:srgbClr val="0070C0"/>
                </a:solidFill>
                <a:latin typeface="Consolas" panose="020B0609020204030204" pitchFamily="49" charset="0"/>
                <a:cs typeface="Arial" panose="020B0604020202020204" pitchFamily="34" charset="0"/>
              </a:rPr>
              <a:t>WHEN condition THEN </a:t>
            </a:r>
          </a:p>
          <a:p>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a:t>
            </a:r>
          </a:p>
          <a:p>
            <a:r>
              <a:rPr lang="en-US" dirty="0">
                <a:solidFill>
                  <a:srgbClr val="0070C0"/>
                </a:solidFill>
                <a:latin typeface="Consolas" panose="020B0609020204030204" pitchFamily="49" charset="0"/>
                <a:cs typeface="Arial" panose="020B0604020202020204" pitchFamily="34" charset="0"/>
              </a:rPr>
              <a:t>[ ELSE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7871992"/>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5594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228600" y="1769700"/>
            <a:ext cx="8686800"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all</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10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d1</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20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else</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d3</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Arial" panose="020B0604020202020204" pitchFamily="34" charset="0"/>
              </a:rPr>
              <a:t>;</a:t>
            </a:r>
            <a:endParaRPr lang="en-US" sz="2200" dirty="0">
              <a:solidFill>
                <a:schemeClr val="bg1">
                  <a:lumMod val="50000"/>
                </a:schemeClr>
              </a:solidFill>
              <a:latin typeface="Calibri" panose="020F050202020403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974736799"/>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update</a:t>
            </a:r>
            <a:endParaRPr lang="en-US" dirty="0"/>
          </a:p>
        </p:txBody>
      </p:sp>
    </p:spTree>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update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85800"/>
            <a:ext cx="8991600" cy="923330"/>
          </a:xfrm>
          <a:prstGeom prst="rect">
            <a:avLst/>
          </a:prstGeom>
        </p:spPr>
        <p:txBody>
          <a:bodyPr wrap="square">
            <a:spAutoFit/>
          </a:bodyPr>
          <a:lstStyle/>
          <a:p>
            <a:r>
              <a:rPr lang="en-US" dirty="0"/>
              <a:t>Use the UPDATE statement to change existing values in a table or in the base table of a view or the master table of a materialized view</a:t>
            </a:r>
            <a:r>
              <a:rPr lang="en-US" dirty="0" smtClean="0"/>
              <a:t>. </a:t>
            </a:r>
            <a:r>
              <a:rPr lang="en-IN" dirty="0">
                <a:latin typeface="Arial" panose="020B0604020202020204" pitchFamily="34" charset="0"/>
                <a:cs typeface="Arial" panose="020B0604020202020204" pitchFamily="34" charset="0"/>
              </a:rPr>
              <a:t>The optional WHERE clause identify which rows to </a:t>
            </a:r>
            <a:r>
              <a:rPr lang="en-IN" dirty="0" smtClean="0">
                <a:latin typeface="Arial" panose="020B0604020202020204" pitchFamily="34" charset="0"/>
                <a:cs typeface="Arial" panose="020B0604020202020204" pitchFamily="34" charset="0"/>
              </a:rPr>
              <a:t>update. </a:t>
            </a:r>
            <a:r>
              <a:rPr lang="en-IN" dirty="0">
                <a:latin typeface="Arial" panose="020B0604020202020204" pitchFamily="34" charset="0"/>
                <a:cs typeface="Arial" panose="020B0604020202020204" pitchFamily="34" charset="0"/>
              </a:rPr>
              <a:t>With no WHERE clause, all rows are </a:t>
            </a:r>
            <a:r>
              <a:rPr lang="en-IN" dirty="0" smtClean="0">
                <a:latin typeface="Arial" panose="020B0604020202020204" pitchFamily="34" charset="0"/>
                <a:cs typeface="Arial" panose="020B0604020202020204" pitchFamily="34" charset="0"/>
              </a:rPr>
              <a:t>updated.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76200" y="1828800"/>
            <a:ext cx="90678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UPDATE { table| view | materialized view | ( subquery </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SET  </a:t>
            </a:r>
            <a:r>
              <a:rPr lang="en-US" dirty="0">
                <a:solidFill>
                  <a:srgbClr val="0070C0"/>
                </a:solidFill>
                <a:latin typeface="Consolas" panose="020B0609020204030204" pitchFamily="49" charset="0"/>
                <a:cs typeface="Arial" panose="020B0604020202020204" pitchFamily="34" charset="0"/>
              </a:rPr>
              <a:t>{ (column [, column ]...) = (subquery) | column = { expr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 | DEFAULT }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WHERE where_condition ] </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RETURNING]  [row_expression [, row_expression]... INTO  </a:t>
            </a:r>
            <a:r>
              <a:rPr lang="en-US" dirty="0" smtClean="0">
                <a:solidFill>
                  <a:srgbClr val="0070C0"/>
                </a:solidFill>
                <a:latin typeface="Consolas" panose="020B0609020204030204" pitchFamily="49" charset="0"/>
                <a:cs typeface="Arial" panose="020B0604020202020204" pitchFamily="34" charset="0"/>
              </a:rPr>
              <a:t>{ variable_name | :</a:t>
            </a:r>
            <a:r>
              <a:rPr lang="en-US" dirty="0">
                <a:solidFill>
                  <a:srgbClr val="0070C0"/>
                </a:solidFill>
                <a:latin typeface="Consolas" panose="020B0609020204030204" pitchFamily="49" charset="0"/>
                <a:cs typeface="Arial" panose="020B0604020202020204" pitchFamily="34" charset="0"/>
              </a:rPr>
              <a:t>host_variable_name}  [, {variable_name </a:t>
            </a:r>
            <a:r>
              <a:rPr lang="en-US" dirty="0" smtClean="0">
                <a:solidFill>
                  <a:srgbClr val="0070C0"/>
                </a:solidFill>
                <a:latin typeface="Consolas" panose="020B0609020204030204" pitchFamily="49" charset="0"/>
                <a:cs typeface="Arial" panose="020B0604020202020204" pitchFamily="34" charset="0"/>
              </a:rPr>
              <a:t>| :host_variable_name }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7EEEE3"/>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a:t>
            </a:r>
            <a:r>
              <a:rPr lang="en-IN" dirty="0" smtClean="0">
                <a:latin typeface="Arial" panose="020B0604020202020204" pitchFamily="34" charset="0"/>
                <a:cs typeface="Arial" panose="020B0604020202020204" pitchFamily="34" charset="0"/>
              </a:rPr>
              <a:t>The optional </a:t>
            </a:r>
            <a:r>
              <a:rPr lang="en-IN" dirty="0">
                <a:latin typeface="Arial" panose="020B0604020202020204" pitchFamily="34" charset="0"/>
                <a:cs typeface="Arial" panose="020B0604020202020204" pitchFamily="34" charset="0"/>
              </a:rPr>
              <a:t>WHERE clause identify which rows to delete. With no WHERE clause, all rows are deleted. </a:t>
            </a:r>
          </a:p>
        </p:txBody>
      </p:sp>
      <p:sp>
        <p:nvSpPr>
          <p:cNvPr id="2" name="Rectangle 1"/>
          <p:cNvSpPr/>
          <p:nvPr/>
        </p:nvSpPr>
        <p:spPr>
          <a:xfrm>
            <a:off x="76200" y="2014955"/>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DELETE [ FROM ]  { table | view | materialized view | ( subquery ) }</a:t>
            </a:r>
          </a:p>
          <a:p>
            <a:r>
              <a:rPr lang="en-US" dirty="0">
                <a:solidFill>
                  <a:srgbClr val="0070C0"/>
                </a:solidFill>
                <a:latin typeface="Consolas" panose="020B0609020204030204" pitchFamily="49" charset="0"/>
                <a:cs typeface="Arial" panose="020B0604020202020204" pitchFamily="34" charset="0"/>
              </a:rPr>
              <a:t>[ WHERE where_condition ]</a:t>
            </a:r>
          </a:p>
          <a:p>
            <a:r>
              <a:rPr lang="en-US" dirty="0">
                <a:solidFill>
                  <a:srgbClr val="0070C0"/>
                </a:solidFill>
                <a:latin typeface="Consolas" panose="020B0609020204030204" pitchFamily="49" charset="0"/>
                <a:cs typeface="Arial" panose="020B0604020202020204" pitchFamily="34" charset="0"/>
              </a:rPr>
              <a:t>[RETURNING]  [row_expression [, row_expression]... INTO  { variable_name | :host_variable_name} [, {variable_name | :host_variable_name } ]...];</a:t>
            </a: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dataType -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dataType –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dataType –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dataType -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dataType –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dataType –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a:t>
            </a:r>
            <a:endParaRPr lang="en-US" dirty="0"/>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alter table</a:t>
            </a:r>
            <a:endParaRPr lang="en-US" dirty="0"/>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account lock/unlock</a:t>
            </a:r>
          </a:p>
        </p:txBody>
      </p:sp>
      <p:sp>
        <p:nvSpPr>
          <p:cNvPr id="3" name="Rectangle 2"/>
          <p:cNvSpPr/>
          <p:nvPr/>
        </p:nvSpPr>
        <p:spPr>
          <a:xfrm>
            <a:off x="76200" y="32004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1173857743"/>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account lock /unlock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t>To </a:t>
            </a:r>
            <a:r>
              <a:rPr lang="en-US" dirty="0" smtClean="0"/>
              <a:t>lock/unlock</a:t>
            </a:r>
            <a:r>
              <a:rPr lang="en-US" dirty="0"/>
              <a:t> an Oracle user account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46512" y="1905000"/>
            <a:ext cx="90678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ALTER USER </a:t>
            </a:r>
            <a:r>
              <a:rPr lang="en-US" dirty="0" smtClean="0">
                <a:solidFill>
                  <a:srgbClr val="0070C0"/>
                </a:solidFill>
                <a:latin typeface="Consolas" panose="020B0609020204030204" pitchFamily="49" charset="0"/>
                <a:cs typeface="Arial" panose="020B0604020202020204" pitchFamily="34" charset="0"/>
              </a:rPr>
              <a:t>user_name </a:t>
            </a:r>
            <a:r>
              <a:rPr lang="en-US" dirty="0">
                <a:solidFill>
                  <a:srgbClr val="0070C0"/>
                </a:solidFill>
                <a:latin typeface="Consolas" panose="020B0609020204030204" pitchFamily="49" charset="0"/>
                <a:cs typeface="Arial" panose="020B0604020202020204" pitchFamily="34" charset="0"/>
              </a:rPr>
              <a:t>{ PASSWORD EXPIRE | ACCOUNT { LOCK | UNLOCK }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97971" y="2694801"/>
            <a:ext cx="4572000" cy="769441"/>
          </a:xfrm>
          <a:prstGeom prst="rect">
            <a:avLst/>
          </a:prstGeom>
        </p:spPr>
        <p:txBody>
          <a:bodyPr>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user</a:t>
            </a:r>
            <a:r>
              <a:rPr lang="en-US" sz="2200" dirty="0" smtClean="0">
                <a:latin typeface="Calibri" panose="020F0502020204030204" pitchFamily="34" charset="0"/>
                <a:cs typeface="Calibri" panose="020F0502020204030204" pitchFamily="34" charset="0"/>
              </a:rPr>
              <a:t> u1 </a:t>
            </a:r>
            <a:r>
              <a:rPr lang="en-US" sz="2200" dirty="0">
                <a:solidFill>
                  <a:srgbClr val="FC6F0D"/>
                </a:solidFill>
                <a:latin typeface="Calibri" panose="020F0502020204030204" pitchFamily="34" charset="0"/>
                <a:cs typeface="Calibri" panose="020F0502020204030204" pitchFamily="34" charset="0"/>
              </a:rPr>
              <a:t>account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lock</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user</a:t>
            </a:r>
            <a:r>
              <a:rPr lang="en-US" sz="2200" dirty="0" smtClean="0">
                <a:latin typeface="Calibri" panose="020F0502020204030204" pitchFamily="34" charset="0"/>
                <a:cs typeface="Calibri" panose="020F0502020204030204" pitchFamily="34" charset="0"/>
              </a:rPr>
              <a:t> u1 </a:t>
            </a:r>
            <a:r>
              <a:rPr lang="en-US" sz="2200" dirty="0">
                <a:solidFill>
                  <a:srgbClr val="FC6F0D"/>
                </a:solidFill>
                <a:latin typeface="Calibri" panose="020F0502020204030204" pitchFamily="34" charset="0"/>
                <a:cs typeface="Calibri" panose="020F0502020204030204" pitchFamily="34" charset="0"/>
              </a:rPr>
              <a:t>account</a:t>
            </a:r>
            <a:r>
              <a:rPr lang="en-US" sz="2200" dirty="0" smtClean="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unlock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2018930"/>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drop table</a:t>
            </a:r>
            <a:endParaRPr lang="en-US" dirty="0"/>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41148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
        <p:nvSpPr>
          <p:cNvPr id="3" name="Rectangle 2"/>
          <p:cNvSpPr/>
          <p:nvPr/>
        </p:nvSpPr>
        <p:spPr>
          <a:xfrm>
            <a:off x="152400" y="1737956"/>
            <a:ext cx="4572000" cy="923330"/>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DROP TABLE [ schema. ]table</a:t>
            </a:r>
          </a:p>
          <a:p>
            <a:r>
              <a:rPr lang="en-US" i="1" dirty="0">
                <a:solidFill>
                  <a:srgbClr val="FCF75E"/>
                </a:solidFill>
                <a:latin typeface="Arial" pitchFamily="34" charset="0"/>
                <a:cs typeface="Arial" pitchFamily="34" charset="0"/>
              </a:rPr>
              <a:t>   [ CASCADE CONSTRAINTS ]</a:t>
            </a:r>
          </a:p>
          <a:p>
            <a:r>
              <a:rPr lang="en-US" i="1" dirty="0">
                <a:solidFill>
                  <a:srgbClr val="FCF75E"/>
                </a:solidFill>
                <a:latin typeface="Arial" pitchFamily="34" charset="0"/>
                <a:cs typeface="Arial" pitchFamily="34" charset="0"/>
              </a:rPr>
              <a:t>   [ PURGE ] ;</a:t>
            </a: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truncate table</a:t>
            </a:r>
            <a:endParaRPr lang="en-US" dirty="0"/>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truncate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rename table</a:t>
            </a:r>
            <a:endParaRPr lang="en-US" dirty="0"/>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constraints</a:t>
            </a:r>
            <a:endParaRPr lang="en-US" dirty="0"/>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5146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primary key constraint</a:t>
            </a:r>
            <a:endParaRPr lang="en-US" dirty="0"/>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constraints – primary key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composite key</a:t>
            </a:r>
            <a:endParaRPr lang="en-IN" dirty="0"/>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unique key constraint</a:t>
            </a:r>
            <a:endParaRPr lang="en-US" dirty="0"/>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819400"/>
            <a:ext cx="8839200" cy="762000"/>
          </a:xfrm>
          <a:prstGeom prst="rect">
            <a:avLst/>
          </a:prstGeom>
        </p:spPr>
        <p:txBody>
          <a:bodyPr>
            <a:normAutofit lnSpcReduction="1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foreign key</a:t>
            </a:r>
            <a:endParaRPr lang="en-US" dirty="0"/>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check constraint</a:t>
            </a:r>
            <a:endParaRPr lang="en-US" dirty="0"/>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rmAutofit fontScale="92500" lnSpcReduction="2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views</a:t>
            </a:r>
            <a:endParaRPr lang="en-US" dirty="0"/>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alter / drop view</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lock / unlock</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
        <p:nvSpPr>
          <p:cNvPr id="3" name="Rectangle 2"/>
          <p:cNvSpPr/>
          <p:nvPr/>
        </p:nvSpPr>
        <p:spPr>
          <a:xfrm>
            <a:off x="4800600" y="160338"/>
            <a:ext cx="3121432" cy="369332"/>
          </a:xfrm>
          <a:prstGeom prst="rect">
            <a:avLst/>
          </a:prstGeom>
        </p:spPr>
        <p:txBody>
          <a:bodyPr wrap="none">
            <a:spAutoFit/>
          </a:bodyPr>
          <a:lstStyle/>
          <a:p>
            <a:r>
              <a:rPr lang="en-US" dirty="0">
                <a:solidFill>
                  <a:srgbClr val="FF1C00"/>
                </a:solidFill>
                <a:latin typeface="arial" panose="020B0604020202020204" pitchFamily="34" charset="0"/>
              </a:rPr>
              <a:t>SYS/password AS SYSDBA.</a:t>
            </a:r>
            <a:endParaRPr lang="en-US" dirty="0">
              <a:solidFill>
                <a:srgbClr val="FF1C00"/>
              </a:solidFill>
            </a:endParaRPr>
          </a:p>
        </p:txBody>
      </p:sp>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connect and disconnect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2875956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connect and disconnect</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5115503" cy="400110"/>
          </a:xfrm>
          <a:prstGeom prst="rect">
            <a:avLst/>
          </a:prstGeom>
        </p:spPr>
        <p:txBody>
          <a:bodyPr wrap="none">
            <a:spAutoFit/>
          </a:bodyPr>
          <a:lstStyle/>
          <a:p>
            <a:r>
              <a:rPr lang="en-IN" sz="2000" dirty="0">
                <a:solidFill>
                  <a:srgbClr val="BAB294"/>
                </a:solidFill>
              </a:rPr>
              <a:t>username[/password] [@connect_identifier]</a:t>
            </a:r>
          </a:p>
        </p:txBody>
      </p:sp>
      <p:sp>
        <p:nvSpPr>
          <p:cNvPr id="10" name="Rectangle 9"/>
          <p:cNvSpPr/>
          <p:nvPr/>
        </p:nvSpPr>
        <p:spPr>
          <a:xfrm>
            <a:off x="457200" y="2000310"/>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BAB294"/>
                </a:solidFill>
                <a:latin typeface="Calibri" panose="020F0502020204030204" pitchFamily="34" charset="0"/>
                <a:cs typeface="Calibri" panose="020F0502020204030204" pitchFamily="34" charset="0"/>
              </a:rPr>
              <a:t>user_name/password@connect_identifier</a:t>
            </a:r>
            <a:endParaRPr lang="en-IN" sz="2200" dirty="0">
              <a:solidFill>
                <a:srgbClr val="BAB294"/>
              </a:solidFill>
              <a:latin typeface="Calibri" panose="020F0502020204030204" pitchFamily="34" charset="0"/>
              <a:cs typeface="Calibri" panose="020F0502020204030204" pitchFamily="34" charset="0"/>
            </a:endParaRPr>
          </a:p>
        </p:txBody>
      </p:sp>
      <p:sp>
        <p:nvSpPr>
          <p:cNvPr id="7" name="Rectangle 6"/>
          <p:cNvSpPr/>
          <p:nvPr/>
        </p:nvSpPr>
        <p:spPr>
          <a:xfrm>
            <a:off x="457200" y="2659797"/>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FC6F0D"/>
                </a:solidFill>
                <a:latin typeface="Calibri" panose="020F0502020204030204" pitchFamily="34" charset="0"/>
                <a:cs typeface="Calibri" panose="020F0502020204030204" pitchFamily="34" charset="0"/>
              </a:rPr>
              <a:t>c##saleel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FC000"/>
                </a:solidFill>
                <a:latin typeface="Calibri" panose="020F0502020204030204" pitchFamily="34" charset="0"/>
                <a:cs typeface="Calibri" panose="020F0502020204030204" pitchFamily="34" charset="0"/>
              </a:rPr>
              <a:t>orcl</a:t>
            </a:r>
            <a:endParaRPr lang="en-IN" sz="2200" dirty="0">
              <a:solidFill>
                <a:srgbClr val="FFC000"/>
              </a:solidFill>
              <a:latin typeface="Calibri" panose="020F0502020204030204" pitchFamily="34" charset="0"/>
              <a:cs typeface="Calibri" panose="020F0502020204030204" pitchFamily="34" charset="0"/>
            </a:endParaRPr>
          </a:p>
        </p:txBody>
      </p:sp>
      <p:cxnSp>
        <p:nvCxnSpPr>
          <p:cNvPr id="5" name="Straight Connector 4"/>
          <p:cNvCxnSpPr/>
          <p:nvPr/>
        </p:nvCxnSpPr>
        <p:spPr>
          <a:xfrm>
            <a:off x="304800" y="3581400"/>
            <a:ext cx="85344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72142" y="3697069"/>
            <a:ext cx="8567057" cy="646331"/>
          </a:xfrm>
          <a:prstGeom prst="rect">
            <a:avLst/>
          </a:prstGeom>
        </p:spPr>
        <p:txBody>
          <a:bodyPr wrap="square">
            <a:spAutoFit/>
          </a:bodyPr>
          <a:lstStyle/>
          <a:p>
            <a:r>
              <a:rPr lang="en-US" dirty="0"/>
              <a:t>Disconnect commits pending changes to the database and logs the current username out of Oracle Database, but does not exit SQL*Plus.</a:t>
            </a:r>
          </a:p>
        </p:txBody>
      </p:sp>
      <p:sp>
        <p:nvSpPr>
          <p:cNvPr id="8" name="Rectangle 7"/>
          <p:cNvSpPr/>
          <p:nvPr/>
        </p:nvSpPr>
        <p:spPr>
          <a:xfrm>
            <a:off x="457200" y="4684931"/>
            <a:ext cx="2024913" cy="400110"/>
          </a:xfrm>
          <a:prstGeom prst="rect">
            <a:avLst/>
          </a:prstGeom>
        </p:spPr>
        <p:txBody>
          <a:bodyPr wrap="none">
            <a:spAutoFit/>
          </a:bodyPr>
          <a:lstStyle/>
          <a:p>
            <a:r>
              <a:rPr lang="en-US" sz="2000" dirty="0">
                <a:solidFill>
                  <a:srgbClr val="BAB294"/>
                </a:solidFill>
              </a:rPr>
              <a:t>DISC[ONNECT]</a:t>
            </a:r>
          </a:p>
        </p:txBody>
      </p:sp>
      <p:sp>
        <p:nvSpPr>
          <p:cNvPr id="11" name="Rectangle 10"/>
          <p:cNvSpPr/>
          <p:nvPr/>
        </p:nvSpPr>
        <p:spPr>
          <a:xfrm>
            <a:off x="457200" y="5211128"/>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disconnect</a:t>
            </a:r>
            <a:endParaRPr lang="en-IN" sz="2200" dirty="0">
              <a:solidFill>
                <a:srgbClr val="FFC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825471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show user</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2665162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user</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1353256" cy="400110"/>
          </a:xfrm>
          <a:prstGeom prst="rect">
            <a:avLst/>
          </a:prstGeom>
        </p:spPr>
        <p:txBody>
          <a:bodyPr wrap="none">
            <a:spAutoFit/>
          </a:bodyPr>
          <a:lstStyle/>
          <a:p>
            <a:r>
              <a:rPr lang="en-IN" sz="2000" dirty="0" smtClean="0">
                <a:solidFill>
                  <a:srgbClr val="BAB294"/>
                </a:solidFill>
              </a:rPr>
              <a:t>show user</a:t>
            </a:r>
            <a:endParaRPr lang="en-IN" sz="2000" dirty="0">
              <a:solidFill>
                <a:srgbClr val="BAB294"/>
              </a:solidFill>
            </a:endParaRPr>
          </a:p>
        </p:txBody>
      </p:sp>
      <p:sp>
        <p:nvSpPr>
          <p:cNvPr id="10" name="Rectangle 9"/>
          <p:cNvSpPr/>
          <p:nvPr/>
        </p:nvSpPr>
        <p:spPr>
          <a:xfrm>
            <a:off x="457200" y="1874282"/>
            <a:ext cx="8229600" cy="1563377"/>
          </a:xfrm>
          <a:prstGeom prst="rect">
            <a:avLst/>
          </a:prstGeom>
        </p:spPr>
        <p:txBody>
          <a:bodyPr wrap="square">
            <a:spAutoFit/>
          </a:bodyPr>
          <a:lstStyle/>
          <a:p>
            <a:pPr>
              <a:lnSpc>
                <a:spcPct val="150000"/>
              </a:lnSpc>
            </a:pPr>
            <a:r>
              <a:rPr lang="en-IN" sz="2200" dirty="0" smtClean="0">
                <a:solidFill>
                  <a:srgbClr val="006C86"/>
                </a:solidFill>
                <a:latin typeface="Calibri" panose="020F0502020204030204" pitchFamily="34" charset="0"/>
                <a:cs typeface="Calibri" panose="020F0502020204030204" pitchFamily="34" charset="0"/>
              </a:rPr>
              <a:t>show </a:t>
            </a:r>
            <a:r>
              <a:rPr lang="en-IN" sz="2200" dirty="0" smtClean="0">
                <a:solidFill>
                  <a:schemeClr val="accent4">
                    <a:lumMod val="50000"/>
                  </a:schemeClr>
                </a:solidFill>
                <a:latin typeface="Calibri" panose="020F0502020204030204" pitchFamily="34" charset="0"/>
                <a:cs typeface="Calibri" panose="020F0502020204030204" pitchFamily="34" charset="0"/>
              </a:rPr>
              <a:t>user</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ora_login_user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USER</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168709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200400"/>
            <a:ext cx="88265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Lists the column definitions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table, view, materialized view,  type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synonym</a:t>
            </a:r>
            <a:r>
              <a:rPr lang="en-IN" sz="2200" dirty="0">
                <a:latin typeface="Segoe UI Light" panose="020B0502040204020203" pitchFamily="34" charset="0"/>
                <a:ea typeface="Calibri" panose="020F0502020204030204" pitchFamily="34" charset="0"/>
                <a:cs typeface="Segoe UI Light" panose="020B0502040204020203" pitchFamily="34" charset="0"/>
              </a:rPr>
              <a:t>, or the specifications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function</a:t>
            </a:r>
            <a:r>
              <a:rPr lang="en-IN" sz="2200" dirty="0">
                <a:latin typeface="Segoe UI Light" panose="020B0502040204020203" pitchFamily="34" charset="0"/>
                <a:ea typeface="Calibri" panose="020F0502020204030204" pitchFamily="34" charset="0"/>
                <a:cs typeface="Segoe UI Light" panose="020B0502040204020203" pitchFamily="34" charset="0"/>
              </a:rPr>
              <a:t>,  </a:t>
            </a:r>
            <a:r>
              <a:rPr lang="en-IN" sz="2200" b="1" i="1" dirty="0">
                <a:latin typeface="Segoe UI Light" panose="020B0502040204020203" pitchFamily="34" charset="0"/>
                <a:ea typeface="Calibri" panose="020F0502020204030204" pitchFamily="34" charset="0"/>
                <a:cs typeface="Segoe UI Light" panose="020B0502040204020203" pitchFamily="34" charset="0"/>
              </a:rPr>
              <a:t>procedure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package</a:t>
            </a:r>
            <a:r>
              <a:rPr lang="en-IN"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8229600"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table_name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materialized_view_name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procedure_name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function_name</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DESCRIBE</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03483"/>
            <a:ext cx="3276600" cy="533400"/>
          </a:xfrm>
        </p:spPr>
        <p:txBody>
          <a:bodyPr>
            <a:normAutofit fontScale="90000"/>
          </a:bodyPr>
          <a:lstStyle/>
          <a:p>
            <a:pPr lvl="0">
              <a:spcBef>
                <a:spcPts val="700"/>
              </a:spcBef>
              <a:buClr>
                <a:schemeClr val="accent2"/>
              </a:buClr>
              <a:buSzPct val="60000"/>
              <a:defRPr/>
            </a:pPr>
            <a:r>
              <a:rPr lang="en-IN" sz="3600" b="1" dirty="0">
                <a:solidFill>
                  <a:srgbClr val="BAB294"/>
                </a:solidFill>
                <a:latin typeface="Arial" pitchFamily="34" charset="0"/>
                <a:cs typeface="Arial" pitchFamily="34" charset="0"/>
              </a:rPr>
              <a:t>SET</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and</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SHOW</a:t>
            </a: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3962400" y="112066"/>
            <a:ext cx="50292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24272</TotalTime>
  <Words>26370</Words>
  <Application>Microsoft Office PowerPoint</Application>
  <PresentationFormat>On-screen Show (4:3)</PresentationFormat>
  <Paragraphs>3540</Paragraphs>
  <Slides>433</Slides>
  <Notes>10</Notes>
  <HiddenSlides>48</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433</vt:i4>
      </vt:variant>
    </vt:vector>
  </HeadingPairs>
  <TitlesOfParts>
    <vt:vector size="467"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connect and disconnect</vt:lpstr>
      <vt:lpstr>PowerPoint Presentation</vt:lpstr>
      <vt:lpstr>user</vt:lpstr>
      <vt:lpstr>PowerPoint Presentation</vt:lpstr>
      <vt:lpstr>describe</vt:lpstr>
      <vt:lpstr>PowerPoint Presentation</vt:lpstr>
      <vt:lpstr>SET and SHOW</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4760</cp:revision>
  <dcterms:created xsi:type="dcterms:W3CDTF">2015-10-09T06:09:34Z</dcterms:created>
  <dcterms:modified xsi:type="dcterms:W3CDTF">2018-11-24T06:33:31Z</dcterms:modified>
</cp:coreProperties>
</file>