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 hidden="1"/>
          <p:cNvSpPr/>
          <p:nvPr/>
        </p:nvSpPr>
        <p:spPr>
          <a:xfrm rot="5400000">
            <a:off x="611640" y="6447240"/>
            <a:ext cx="169560" cy="13932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>
            <a:off x="1206360" y="3648240"/>
            <a:ext cx="9732240" cy="1258920"/>
          </a:xfrm>
          <a:prstGeom prst="rect">
            <a:avLst/>
          </a:prstGeom>
          <a:noFill/>
          <a:ln cap="rnd" w="6480">
            <a:solidFill>
              <a:schemeClr val="accent1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>
            <a:off x="1219320" y="5638680"/>
            <a:ext cx="9732240" cy="664560"/>
          </a:xfrm>
          <a:prstGeom prst="rect">
            <a:avLst/>
          </a:prstGeom>
          <a:noFill/>
          <a:ln cap="rnd" w="6480">
            <a:solidFill>
              <a:schemeClr val="accent2"/>
            </a:solidFill>
            <a:round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1206360" y="3648240"/>
            <a:ext cx="283680" cy="125892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1219320" y="5638680"/>
            <a:ext cx="283680" cy="664560"/>
          </a:xfrm>
          <a:prstGeom prst="rect">
            <a:avLst/>
          </a:prstGeom>
          <a:noFill/>
          <a:ln w="6480"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Line 1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Line 2"/>
          <p:cNvSpPr/>
          <p:nvPr/>
        </p:nvSpPr>
        <p:spPr>
          <a:xfrm>
            <a:off x="609480" y="114300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 hidden="1"/>
          <p:cNvSpPr/>
          <p:nvPr/>
        </p:nvSpPr>
        <p:spPr>
          <a:xfrm rot="5400000">
            <a:off x="611640" y="6447240"/>
            <a:ext cx="169560" cy="13932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8" name="Line 4"/>
          <p:cNvSpPr/>
          <p:nvPr/>
        </p:nvSpPr>
        <p:spPr>
          <a:xfrm>
            <a:off x="609480" y="6352920"/>
            <a:ext cx="10972800" cy="0"/>
          </a:xfrm>
          <a:prstGeom prst="line">
            <a:avLst/>
          </a:prstGeom>
          <a:ln w="9360">
            <a:solidFill>
              <a:schemeClr val="accent2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5" hidden="1"/>
          <p:cNvSpPr/>
          <p:nvPr/>
        </p:nvSpPr>
        <p:spPr>
          <a:xfrm rot="5400000">
            <a:off x="611640" y="6447240"/>
            <a:ext cx="169560" cy="139320"/>
          </a:xfrm>
          <a:prstGeom prst="triangle">
            <a:avLst>
              <a:gd name="adj" fmla="val 50000"/>
            </a:avLst>
          </a:prstGeom>
          <a:noFill/>
          <a:ln>
            <a:noFill/>
          </a:ln>
          <a:effectLst>
            <a:outerShdw blurRad="38100" dir="5400000" dist="2556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3280" cy="96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1" i="1" lang="en-US" sz="8000" spc="-1" strike="noStrike">
                <a:solidFill>
                  <a:srgbClr val="00ff87"/>
                </a:solidFill>
                <a:latin typeface="SimSun"/>
                <a:ea typeface="SimSun"/>
              </a:rPr>
              <a:t>HBase</a:t>
            </a:r>
            <a:endParaRPr b="0" lang="en-IN" sz="8000" spc="-1" strike="noStrike">
              <a:latin typeface="Arial"/>
            </a:endParaRPr>
          </a:p>
        </p:txBody>
      </p:sp>
      <p:pic>
        <p:nvPicPr>
          <p:cNvPr id="89" name="Picture 7" descr=""/>
          <p:cNvPicPr/>
          <p:nvPr/>
        </p:nvPicPr>
        <p:blipFill>
          <a:blip r:embed="rId1">
            <a:alphaModFix amt="0"/>
          </a:blip>
          <a:stretch/>
        </p:blipFill>
        <p:spPr>
          <a:xfrm>
            <a:off x="181440" y="2001960"/>
            <a:ext cx="2833200" cy="283320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3360" cy="116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US" sz="9000" spc="-1" strike="noStrike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b="0" lang="en-IN" sz="9000" spc="-1" strike="noStrike">
              <a:latin typeface="Arial"/>
            </a:endParaRPr>
          </a:p>
        </p:txBody>
      </p:sp>
      <p:pic>
        <p:nvPicPr>
          <p:cNvPr id="91" name="Picture 2" descr="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3200" cy="104652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31560" cy="304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IN" sz="4400" spc="-1" strike="noStrike">
                <a:solidFill>
                  <a:srgbClr val="ff5733"/>
                </a:solidFill>
                <a:latin typeface="Segoe Print"/>
                <a:ea typeface="DejaVu Sans"/>
              </a:rPr>
              <a:t>In a day, when you don't come across any problems - you can be sure that you are travelling in a wrong path”</a:t>
            </a:r>
            <a:endParaRPr b="0" lang="en-IN" sz="44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93" name="Picture 2_0" descr=""/>
          <p:cNvPicPr/>
          <p:nvPr/>
        </p:nvPicPr>
        <p:blipFill>
          <a:blip r:embed="rId3"/>
          <a:stretch/>
        </p:blipFill>
        <p:spPr>
          <a:xfrm>
            <a:off x="181440" y="196920"/>
            <a:ext cx="2835000" cy="104832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4"/>
          <a:stretch/>
        </p:blipFill>
        <p:spPr>
          <a:xfrm>
            <a:off x="216000" y="3816000"/>
            <a:ext cx="5955120" cy="151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676520" y="2362320"/>
            <a:ext cx="8817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5400" spc="-1" strike="noStrike">
                <a:solidFill>
                  <a:srgbClr val="f7c120"/>
                </a:solidFill>
                <a:latin typeface="Century"/>
                <a:ea typeface="DejaVu Sans"/>
              </a:rPr>
              <a:t>HBase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22360" y="3531600"/>
            <a:ext cx="11126880" cy="118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bb0643"/>
                </a:solidFill>
                <a:latin typeface="Segoe UI"/>
                <a:ea typeface="DejaVu Sans"/>
              </a:rPr>
              <a:t>Apache HBase is used to have random, real-time read/write access to Big Data. It hosts very large tables on top of clusters of commodity hardware. Apache HBase is a non-relational database modeled after Google's Bigtable. Bigtable acts up on Google File System, likewise Apache HBase works on top of Hadoop and HDFS.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1666800" y="609480"/>
            <a:ext cx="8817840" cy="39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2000" spc="-1" strike="noStrike">
                <a:solidFill>
                  <a:srgbClr val="3e5d78"/>
                </a:solidFill>
                <a:latin typeface="Times New Roman"/>
                <a:ea typeface="DejaVu Sans"/>
              </a:rPr>
              <a:t>TODO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246600" y="762120"/>
            <a:ext cx="116964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start hBase (make sure that your Hadoop is running)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246600" y="0"/>
            <a:ext cx="11696400" cy="699120"/>
          </a:xfrm>
          <a:prstGeom prst="rect">
            <a:avLst/>
          </a:prstGeom>
          <a:solidFill>
            <a:srgbClr val="eeff4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44336"/>
                </a:solidFill>
                <a:latin typeface="Open Sans"/>
                <a:ea typeface="DejaVu Sans"/>
              </a:rPr>
              <a:t>Getting Started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100" name="Line 3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4"/>
          <p:cNvSpPr/>
          <p:nvPr/>
        </p:nvSpPr>
        <p:spPr>
          <a:xfrm>
            <a:off x="288000" y="1645560"/>
            <a:ext cx="11591640" cy="1882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b0ff"/>
                </a:solidFill>
                <a:latin typeface="Courier New"/>
              </a:rPr>
              <a:t>Step: To start hbasen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b0ff"/>
                </a:solidFill>
                <a:latin typeface="Courier New"/>
              </a:rPr>
              <a:t>command:~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d84315"/>
                </a:solidFill>
                <a:latin typeface="Courier New"/>
              </a:rPr>
              <a:t>cd /usr/local/hbase/bin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d84315"/>
                </a:solidFill>
                <a:latin typeface="Courier New"/>
              </a:rPr>
              <a:t>sudo ./start-hbase.sh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d84315"/>
                </a:solidFill>
                <a:latin typeface="Courier New"/>
              </a:rPr>
              <a:t>jps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2" name="CustomShape 5"/>
          <p:cNvSpPr/>
          <p:nvPr/>
        </p:nvSpPr>
        <p:spPr>
          <a:xfrm>
            <a:off x="360000" y="3636000"/>
            <a:ext cx="11375640" cy="140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b0ff"/>
                </a:solidFill>
                <a:latin typeface="Courier New"/>
              </a:rPr>
              <a:t>Step: To start hbase shell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b0ff"/>
                </a:solidFill>
                <a:latin typeface="Courier New"/>
              </a:rPr>
              <a:t>command:~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d84315"/>
                </a:solidFill>
                <a:latin typeface="Courier New"/>
              </a:rPr>
              <a:t>./hbase shell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3" name="CustomShape 6"/>
          <p:cNvSpPr/>
          <p:nvPr/>
        </p:nvSpPr>
        <p:spPr>
          <a:xfrm>
            <a:off x="303120" y="5184000"/>
            <a:ext cx="11432520" cy="162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b0ff"/>
                </a:solidFill>
                <a:latin typeface="Courier New"/>
              </a:rPr>
              <a:t>Step: To stop hbase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b0ff"/>
                </a:solidFill>
                <a:latin typeface="Courier New"/>
              </a:rPr>
              <a:t>command:~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d84315"/>
                </a:solidFill>
                <a:latin typeface="Courier New"/>
              </a:rPr>
              <a:t>cd /usr/local/hbase/bin</a:t>
            </a:r>
            <a:endParaRPr b="0" lang="en-IN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d84315"/>
                </a:solidFill>
                <a:latin typeface="Courier New"/>
              </a:rPr>
              <a:t>sudo ./stop-hbase.sh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1676520" y="2362320"/>
            <a:ext cx="8817840" cy="91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i="1" lang="en-IN" sz="5400" spc="-1" strike="noStrike">
                <a:solidFill>
                  <a:srgbClr val="f7c120"/>
                </a:solidFill>
                <a:latin typeface="Century"/>
                <a:ea typeface="DejaVu Sans"/>
              </a:rPr>
              <a:t>select database</a:t>
            </a:r>
            <a:endParaRPr b="0" lang="en-IN" sz="54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22360" y="3531600"/>
            <a:ext cx="11054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0" lang="en-IN" sz="1800" spc="-1" strike="noStrike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46600" y="762120"/>
            <a:ext cx="116899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just">
              <a:lnSpc>
                <a:spcPct val="100000"/>
              </a:lnSpc>
            </a:pPr>
            <a:r>
              <a:rPr b="1" lang="en-US" sz="1800" spc="-1" strike="noStrike">
                <a:solidFill>
                  <a:srgbClr val="7c4dff"/>
                </a:solidFill>
                <a:latin typeface="Arial"/>
                <a:ea typeface="DejaVu Sans"/>
              </a:rPr>
              <a:t>SELECT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selects the Redis logical database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[from 0-15]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having the specified zero-based numeric index. New connections always use the database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246600" y="3089520"/>
            <a:ext cx="939960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64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2</a:t>
            </a:r>
            <a:endParaRPr b="0" lang="en-IN" sz="1800" spc="-1" strike="noStrike">
              <a:latin typeface="Arial"/>
            </a:endParaRPr>
          </a:p>
          <a:p>
            <a:pPr marL="285840" indent="-264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</a:t>
            </a:r>
            <a:r>
              <a:rPr b="1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[2]</a:t>
            </a: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16  </a:t>
            </a:r>
            <a:r>
              <a:rPr b="0" lang="en-IN" sz="1600" spc="-1" strike="noStrike">
                <a:solidFill>
                  <a:srgbClr val="bbe33d"/>
                </a:solidFill>
                <a:latin typeface="Consolas"/>
                <a:ea typeface="SimSun"/>
              </a:rPr>
              <a:t>//(error) ERR DB index is out of range</a:t>
            </a:r>
            <a:endParaRPr b="0" lang="en-IN" sz="1600" spc="-1" strike="noStrike">
              <a:latin typeface="Arial"/>
            </a:endParaRPr>
          </a:p>
          <a:p>
            <a:pPr marL="285840" indent="-264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</a:t>
            </a:r>
            <a:r>
              <a:rPr b="1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[2]</a:t>
            </a: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&gt;</a:t>
            </a:r>
            <a:r>
              <a:rPr b="0" lang="en-IN" sz="1800" spc="-1" strike="noStrike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select 0</a:t>
            </a:r>
            <a:endParaRPr b="0" lang="en-IN" sz="1800" spc="-1" strike="noStrike">
              <a:latin typeface="Arial"/>
            </a:endParaRPr>
          </a:p>
          <a:p>
            <a:pPr marL="285840" indent="-264600">
              <a:lnSpc>
                <a:spcPct val="150000"/>
              </a:lnSpc>
              <a:buClr>
                <a:srgbClr val="80808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echo</a:t>
            </a:r>
            <a:r>
              <a:rPr b="0" lang="en-IN" sz="1800" spc="-1" strike="noStrike">
                <a:solidFill>
                  <a:srgbClr val="808080"/>
                </a:solidFill>
                <a:latin typeface="Consolas"/>
                <a:ea typeface="SimSun"/>
              </a:rPr>
              <a:t> </a:t>
            </a:r>
            <a:r>
              <a:rPr b="0" lang="en-IN" sz="1800" spc="-1" strike="noStrike">
                <a:solidFill>
                  <a:srgbClr val="ff5733"/>
                </a:solidFill>
                <a:latin typeface="Consolas"/>
                <a:ea typeface="SimSun"/>
              </a:rPr>
              <a:t>"Hello World!"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246600" y="5028480"/>
            <a:ext cx="8835120" cy="99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 marL="216000" indent="-195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Different databases can have keys with the same name, and commands like </a:t>
            </a: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FLUSHDB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, </a:t>
            </a: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SWAPDB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or </a:t>
            </a:r>
            <a:r>
              <a:rPr b="1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RANDOMKEY</a:t>
            </a:r>
            <a:r>
              <a:rPr b="0" lang="en-IN" sz="1800" spc="-1" strike="noStrike">
                <a:solidFill>
                  <a:srgbClr val="000000"/>
                </a:solidFill>
                <a:latin typeface="Open Sans"/>
                <a:ea typeface="Open Sans"/>
              </a:rPr>
              <a:t> work on specific databases.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09" name="Line 4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246600" y="2030040"/>
            <a:ext cx="11689920" cy="1004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SELECT index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b0f0"/>
                </a:solidFill>
                <a:latin typeface="Consolas"/>
                <a:ea typeface="DejaVu Sans"/>
              </a:rPr>
              <a:t>ECHO message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11" name="CustomShape 6"/>
          <p:cNvSpPr/>
          <p:nvPr/>
        </p:nvSpPr>
        <p:spPr>
          <a:xfrm>
            <a:off x="246600" y="0"/>
            <a:ext cx="11696400" cy="699120"/>
          </a:xfrm>
          <a:prstGeom prst="rect">
            <a:avLst/>
          </a:prstGeom>
          <a:solidFill>
            <a:srgbClr val="0288d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afafa"/>
                </a:solidFill>
                <a:latin typeface="Open Sans"/>
                <a:ea typeface="DejaVu Sans"/>
              </a:rPr>
              <a:t>Getting Started</a:t>
            </a:r>
            <a:endParaRPr b="0" lang="en-IN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1365840" y="188640"/>
            <a:ext cx="9661680" cy="219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b="0" lang="en-US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b="0" lang="en-IN" sz="4000" spc="-1" strike="noStrike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b="0" lang="en-IN" sz="4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IN" sz="1800" spc="-1" strike="noStrike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13" name="Picture 2" descr="http://www.bvctch.vn/vnt_upload/weblink/thks.jpg"/>
          <p:cNvPicPr/>
          <p:nvPr/>
        </p:nvPicPr>
        <p:blipFill>
          <a:blip r:embed="rId1"/>
          <a:stretch/>
        </p:blipFill>
        <p:spPr>
          <a:xfrm>
            <a:off x="4404600" y="2036160"/>
            <a:ext cx="3105360" cy="4642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13328</TotalTime>
  <Application>LibreOffice/6.4.7.2$Linux_X86_64 LibreOffice_project/40$Build-2</Application>
  <Words>6469</Words>
  <Paragraphs>708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2001-07-06T15:43:27Z</dcterms:created>
  <dc:creator>Zahid Aslam</dc:creator>
  <dc:description/>
  <cp:keywords>HTTP programming tags</cp:keywords>
  <dc:language>en-IN</dc:language>
  <cp:lastModifiedBy/>
  <cp:lastPrinted>1601-01-01T00:00:00Z</cp:lastPrinted>
  <dcterms:modified xsi:type="dcterms:W3CDTF">2021-05-09T17:15:42Z</dcterms:modified>
  <cp:revision>2424</cp:revision>
  <dc:subject>HTML Programming</dc:subject>
  <dc:title>HTML [Hyper Text Markup Language]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85</vt:i4>
  </property>
  <property fmtid="{D5CDD505-2E9C-101B-9397-08002B2CF9AE}" pid="12" name="category">
    <vt:lpwstr>HTML Programming</vt:lpwstr>
  </property>
</Properties>
</file>