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7"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864" r:id="rId30"/>
    <p:sldId id="1182" r:id="rId31"/>
    <p:sldId id="1358" r:id="rId32"/>
    <p:sldId id="1181" r:id="rId33"/>
    <p:sldId id="1322" r:id="rId34"/>
    <p:sldId id="1323" r:id="rId35"/>
    <p:sldId id="1324" r:id="rId36"/>
    <p:sldId id="1325" r:id="rId37"/>
    <p:sldId id="1326" r:id="rId38"/>
    <p:sldId id="1327" r:id="rId39"/>
    <p:sldId id="1328" r:id="rId40"/>
    <p:sldId id="1329" r:id="rId41"/>
    <p:sldId id="1330" r:id="rId42"/>
    <p:sldId id="1331" r:id="rId43"/>
    <p:sldId id="1332" r:id="rId44"/>
    <p:sldId id="1335" r:id="rId45"/>
    <p:sldId id="1336" r:id="rId46"/>
    <p:sldId id="1359" r:id="rId47"/>
    <p:sldId id="1360" r:id="rId48"/>
    <p:sldId id="1364" r:id="rId49"/>
    <p:sldId id="1363" r:id="rId50"/>
    <p:sldId id="1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191344" y="989432"/>
            <a:ext cx="11737304"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9233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A number is a </a:t>
            </a:r>
            <a:r>
              <a:rPr lang="en-US" b="1" i="0" dirty="0">
                <a:solidFill>
                  <a:srgbClr val="444444"/>
                </a:solidFill>
                <a:effectLst/>
                <a:latin typeface="Arial" panose="020B0604020202020204" pitchFamily="34" charset="0"/>
                <a:cs typeface="Arial" panose="020B0604020202020204" pitchFamily="34" charset="0"/>
              </a:rPr>
              <a:t>mathematical value </a:t>
            </a:r>
            <a:r>
              <a:rPr lang="en-US" b="0" i="0" dirty="0">
                <a:solidFill>
                  <a:srgbClr val="444444"/>
                </a:solidFill>
                <a:effectLst/>
                <a:latin typeface="Arial" panose="020B0604020202020204" pitchFamily="34" charset="0"/>
                <a:cs typeface="Arial" panose="020B0604020202020204" pitchFamily="34" charset="0"/>
              </a:rPr>
              <a:t>used for </a:t>
            </a:r>
            <a:r>
              <a:rPr lang="en-US" b="1" i="0" dirty="0">
                <a:solidFill>
                  <a:srgbClr val="444444"/>
                </a:solidFill>
                <a:effectLst/>
                <a:latin typeface="Arial" panose="020B0604020202020204" pitchFamily="34" charset="0"/>
                <a:cs typeface="Arial" panose="020B0604020202020204" pitchFamily="34" charset="0"/>
              </a:rPr>
              <a:t>counting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measuring</a:t>
            </a:r>
            <a:r>
              <a:rPr lang="en-US" b="0" i="0" dirty="0">
                <a:solidFill>
                  <a:srgbClr val="444444"/>
                </a:solidFill>
                <a:effectLst/>
                <a:latin typeface="Arial" panose="020B0604020202020204" pitchFamily="34" charset="0"/>
                <a:cs typeface="Arial" panose="020B0604020202020204" pitchFamily="34" charset="0"/>
              </a:rPr>
              <a:t> or </a:t>
            </a:r>
            <a:r>
              <a:rPr lang="en-US" b="1" i="0" dirty="0">
                <a:solidFill>
                  <a:srgbClr val="444444"/>
                </a:solidFill>
                <a:effectLst/>
                <a:latin typeface="Arial" panose="020B0604020202020204" pitchFamily="34" charset="0"/>
                <a:cs typeface="Arial" panose="020B0604020202020204" pitchFamily="34" charset="0"/>
              </a:rPr>
              <a:t>labelling objects</a:t>
            </a:r>
            <a:r>
              <a:rPr lang="en-US" b="0" i="0" dirty="0">
                <a:solidFill>
                  <a:srgbClr val="444444"/>
                </a:solidFill>
                <a:effectLst/>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endParaRPr lang="en-US" b="0" i="0" dirty="0">
              <a:solidFill>
                <a:srgbClr val="444444"/>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a:t>
            </a: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Number Systems</a:t>
            </a:r>
          </a:p>
        </p:txBody>
      </p:sp>
      <p:grpSp>
        <p:nvGrpSpPr>
          <p:cNvPr id="17" name="Group 16">
            <a:extLst>
              <a:ext uri="{FF2B5EF4-FFF2-40B4-BE49-F238E27FC236}">
                <a16:creationId xmlns:a16="http://schemas.microsoft.com/office/drawing/2014/main" id="{81EF085E-F8E2-29C9-5967-425EB305B31A}"/>
              </a:ext>
            </a:extLst>
          </p:cNvPr>
          <p:cNvGrpSpPr/>
          <p:nvPr/>
        </p:nvGrpSpPr>
        <p:grpSpPr>
          <a:xfrm>
            <a:off x="119336" y="1052736"/>
            <a:ext cx="11665296" cy="2940429"/>
            <a:chOff x="551384" y="1052736"/>
            <a:chExt cx="11233248" cy="2940429"/>
          </a:xfrm>
        </p:grpSpPr>
        <p:sp>
          <p:nvSpPr>
            <p:cNvPr id="3" name="TextBox 2">
              <a:extLst>
                <a:ext uri="{FF2B5EF4-FFF2-40B4-BE49-F238E27FC236}">
                  <a16:creationId xmlns:a16="http://schemas.microsoft.com/office/drawing/2014/main" id="{A9B1D89D-2309-759E-3AAC-11952D55B51E}"/>
                </a:ext>
              </a:extLst>
            </p:cNvPr>
            <p:cNvSpPr txBox="1"/>
            <p:nvPr/>
          </p:nvSpPr>
          <p:spPr>
            <a:xfrm>
              <a:off x="551384" y="1052736"/>
              <a:ext cx="11233248" cy="228780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Types of Number Systems</a:t>
              </a:r>
            </a:p>
            <a:p>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Decimal number system (Base- 10)           =&gt; 0, 1, 2, 3, 4, 5, 6, 7, 8, 9</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Binary number system (Base- 2)                =&gt; 0, 1</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Octal number system (Base-8)                   =&gt; 0, 1, 2, 3, 4, 5, 6, 7</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Hexadecimal number system (Base- 16)   =&gt; 0, 1, 2, 3, 4, 5, 6, 7, 8, 9, 10,    11,    12,   13,    14,    15</a:t>
              </a:r>
            </a:p>
          </p:txBody>
        </p:sp>
        <p:cxnSp>
          <p:nvCxnSpPr>
            <p:cNvPr id="7" name="Straight Arrow Connector 6">
              <a:extLst>
                <a:ext uri="{FF2B5EF4-FFF2-40B4-BE49-F238E27FC236}">
                  <a16:creationId xmlns:a16="http://schemas.microsoft.com/office/drawing/2014/main" id="{7BD1D355-4ED4-0C53-9A5C-1AD53ABD7AA6}"/>
                </a:ext>
              </a:extLst>
            </p:cNvPr>
            <p:cNvCxnSpPr>
              <a:cxnSpLocks/>
            </p:cNvCxnSpPr>
            <p:nvPr/>
          </p:nvCxnSpPr>
          <p:spPr>
            <a:xfrm>
              <a:off x="7941081"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17B746-A723-D2D1-8D4D-5AAC6CDB09F6}"/>
                </a:ext>
              </a:extLst>
            </p:cNvPr>
            <p:cNvCxnSpPr>
              <a:cxnSpLocks/>
            </p:cNvCxnSpPr>
            <p:nvPr/>
          </p:nvCxnSpPr>
          <p:spPr>
            <a:xfrm>
              <a:off x="8482145"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FC97A18-9AFD-0CD2-46DA-8E43F9269A7D}"/>
                </a:ext>
              </a:extLst>
            </p:cNvPr>
            <p:cNvCxnSpPr>
              <a:cxnSpLocks/>
            </p:cNvCxnSpPr>
            <p:nvPr/>
          </p:nvCxnSpPr>
          <p:spPr>
            <a:xfrm>
              <a:off x="9017288"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66D745-E992-C4DE-E59F-077E5500F74D}"/>
                </a:ext>
              </a:extLst>
            </p:cNvPr>
            <p:cNvCxnSpPr>
              <a:cxnSpLocks/>
            </p:cNvCxnSpPr>
            <p:nvPr/>
          </p:nvCxnSpPr>
          <p:spPr>
            <a:xfrm>
              <a:off x="953024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CD58D19-6924-B95B-A8DF-9A57061B7AEF}"/>
                </a:ext>
              </a:extLst>
            </p:cNvPr>
            <p:cNvCxnSpPr>
              <a:cxnSpLocks/>
            </p:cNvCxnSpPr>
            <p:nvPr/>
          </p:nvCxnSpPr>
          <p:spPr>
            <a:xfrm>
              <a:off x="10057004"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021B772-9255-AC8F-A71A-24B76932FA7E}"/>
                </a:ext>
              </a:extLst>
            </p:cNvPr>
            <p:cNvCxnSpPr>
              <a:cxnSpLocks/>
            </p:cNvCxnSpPr>
            <p:nvPr/>
          </p:nvCxnSpPr>
          <p:spPr>
            <a:xfrm>
              <a:off x="10618969" y="3314168"/>
              <a:ext cx="0" cy="2588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B4C18B2-F171-C77F-9393-E9168D0FBE05}"/>
                </a:ext>
              </a:extLst>
            </p:cNvPr>
            <p:cNvSpPr txBox="1"/>
            <p:nvPr/>
          </p:nvSpPr>
          <p:spPr>
            <a:xfrm>
              <a:off x="7781521" y="3623833"/>
              <a:ext cx="3240360" cy="369332"/>
            </a:xfrm>
            <a:prstGeom prst="rect">
              <a:avLst/>
            </a:prstGeom>
            <a:noFill/>
          </p:spPr>
          <p:txBody>
            <a:bodyPr wrap="square">
              <a:spAutoFit/>
            </a:bodyPr>
            <a:lstStyle/>
            <a:p>
              <a:r>
                <a:rPr lang="en-IN" sz="1800" dirty="0">
                  <a:latin typeface="Arial" panose="020B0604020202020204" pitchFamily="34" charset="0"/>
                  <a:cs typeface="Arial" panose="020B0604020202020204" pitchFamily="34" charset="0"/>
                </a:rPr>
                <a:t>A      B      C       D      E       F</a:t>
              </a:r>
              <a:endParaRPr lang="en-IN" dirty="0"/>
            </a:p>
          </p:txBody>
        </p:sp>
      </p:grpSp>
    </p:spTree>
    <p:extLst>
      <p:ext uri="{BB962C8B-B14F-4D97-AF65-F5344CB8AC3E}">
        <p14:creationId xmlns:p14="http://schemas.microsoft.com/office/powerpoint/2010/main" val="3548192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1" i="0" dirty="0">
                <a:solidFill>
                  <a:srgbClr val="000000"/>
                </a:solidFill>
                <a:effectLst/>
                <a:latin typeface="Arial" panose="020B0604020202020204" pitchFamily="34" charset="0"/>
                <a:cs typeface="Arial" panose="020B0604020202020204" pitchFamily="34" charset="0"/>
              </a:rPr>
              <a:t>Decimal to Binary  =&gt; (43)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2</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
        <p:nvSpPr>
          <p:cNvPr id="4" name="TextBox 3">
            <a:extLst>
              <a:ext uri="{FF2B5EF4-FFF2-40B4-BE49-F238E27FC236}">
                <a16:creationId xmlns:a16="http://schemas.microsoft.com/office/drawing/2014/main" id="{1B9D514A-AEE3-9997-648A-EF32C60C8F6C}"/>
              </a:ext>
            </a:extLst>
          </p:cNvPr>
          <p:cNvSpPr txBox="1"/>
          <p:nvPr/>
        </p:nvSpPr>
        <p:spPr>
          <a:xfrm>
            <a:off x="6672064" y="4408535"/>
            <a:ext cx="3240360"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least-significant digit (LSD)</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69D3804-F41D-8DB0-CA28-9D34BAFAD31A}"/>
              </a:ext>
            </a:extLst>
          </p:cNvPr>
          <p:cNvSpPr txBox="1"/>
          <p:nvPr/>
        </p:nvSpPr>
        <p:spPr>
          <a:xfrm>
            <a:off x="6672064" y="2951714"/>
            <a:ext cx="3024336" cy="369332"/>
          </a:xfrm>
          <a:prstGeom prst="rect">
            <a:avLst/>
          </a:prstGeom>
          <a:noFill/>
        </p:spPr>
        <p:txBody>
          <a:bodyPr wrap="square">
            <a:spAutoFit/>
          </a:bodyPr>
          <a:lstStyle/>
          <a:p>
            <a:r>
              <a:rPr lang="en-IN" b="0" i="0" dirty="0">
                <a:solidFill>
                  <a:srgbClr val="040C28"/>
                </a:solidFill>
                <a:effectLst/>
                <a:latin typeface="Arial" panose="020B0604020202020204" pitchFamily="34" charset="0"/>
                <a:cs typeface="Arial" panose="020B0604020202020204" pitchFamily="34" charset="0"/>
              </a:rPr>
              <a:t>most-significant digit (MSD)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r>
              <a:rPr lang="en-US" sz="2000" b="1" dirty="0">
                <a:solidFill>
                  <a:srgbClr val="000000"/>
                </a:solidFill>
                <a:latin typeface="Arial" panose="020B0604020202020204" pitchFamily="34" charset="0"/>
                <a:cs typeface="Arial" panose="020B0604020202020204" pitchFamily="34" charset="0"/>
              </a:rPr>
              <a:t>Decimal to Octal   </a:t>
            </a:r>
            <a:r>
              <a:rPr lang="en-US" sz="2000" b="1" i="0" dirty="0">
                <a:solidFill>
                  <a:srgbClr val="000000"/>
                </a:solidFill>
                <a:effectLst/>
                <a:latin typeface="Arial" panose="020B0604020202020204" pitchFamily="34" charset="0"/>
                <a:cs typeface="Arial" panose="020B0604020202020204" pitchFamily="34" charset="0"/>
              </a:rPr>
              <a:t>=&gt; (473)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8</a:t>
            </a:r>
          </a:p>
          <a:p>
            <a:pPr algn="l"/>
            <a:endParaRPr lang="en-US" b="1"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42050D-C474-C0C0-3A62-A3EE1CDB1C7A}"/>
              </a:ext>
            </a:extLst>
          </p:cNvPr>
          <p:cNvSpPr txBox="1"/>
          <p:nvPr/>
        </p:nvSpPr>
        <p:spPr>
          <a:xfrm>
            <a:off x="558369" y="5229200"/>
            <a:ext cx="6094378" cy="400110"/>
          </a:xfrm>
          <a:prstGeom prst="rect">
            <a:avLst/>
          </a:prstGeom>
          <a:noFill/>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Octal</a:t>
            </a:r>
            <a:r>
              <a:rPr lang="en-IN" sz="2000" i="0" dirty="0">
                <a:solidFill>
                  <a:srgbClr val="444444"/>
                </a:solidFill>
                <a:effectLst/>
                <a:latin typeface="Arial" panose="020B0604020202020204" pitchFamily="34" charset="0"/>
                <a:cs typeface="Arial" panose="020B0604020202020204" pitchFamily="34" charset="0"/>
              </a:rPr>
              <a:t> to Decimal Conversion</a:t>
            </a:r>
            <a:endParaRPr lang="en-IN"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21708F9-83DD-2C7A-D3A1-549BF127F2BC}"/>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7 × 8</a:t>
            </a:r>
            <a:r>
              <a:rPr lang="en-IN" b="0" i="0" baseline="30000" dirty="0">
                <a:solidFill>
                  <a:srgbClr val="444444"/>
                </a:solidFill>
                <a:effectLst/>
                <a:latin typeface="Poppins" panose="00000500000000000000" pitchFamily="2" charset="0"/>
              </a:rPr>
              <a:t>2</a:t>
            </a:r>
            <a:r>
              <a:rPr lang="en-IN" b="0" i="0" dirty="0">
                <a:solidFill>
                  <a:srgbClr val="444444"/>
                </a:solidFill>
                <a:effectLst/>
                <a:latin typeface="Poppins" panose="00000500000000000000" pitchFamily="2" charset="0"/>
              </a:rPr>
              <a:t> + 3× 8</a:t>
            </a:r>
            <a:r>
              <a:rPr lang="en-IN" b="0" i="0" baseline="30000" dirty="0">
                <a:solidFill>
                  <a:srgbClr val="444444"/>
                </a:solidFill>
                <a:effectLst/>
                <a:latin typeface="Poppins" panose="00000500000000000000" pitchFamily="2" charset="0"/>
              </a:rPr>
              <a:t>1 </a:t>
            </a:r>
            <a:r>
              <a:rPr lang="en-IN" b="0" i="0" dirty="0">
                <a:solidFill>
                  <a:srgbClr val="444444"/>
                </a:solidFill>
                <a:effectLst/>
                <a:latin typeface="Poppins" panose="00000500000000000000" pitchFamily="2" charset="0"/>
              </a:rPr>
              <a:t>+ 1 × 8</a:t>
            </a:r>
            <a:r>
              <a:rPr lang="en-IN" b="0" i="0" baseline="30000" dirty="0">
                <a:solidFill>
                  <a:srgbClr val="444444"/>
                </a:solidFill>
                <a:effectLst/>
                <a:latin typeface="Poppins" panose="00000500000000000000" pitchFamily="2" charset="0"/>
              </a:rPr>
              <a:t>0</a:t>
            </a:r>
          </a:p>
          <a:p>
            <a:pPr algn="l"/>
            <a:r>
              <a:rPr lang="en-IN" b="0" i="0" dirty="0">
                <a:solidFill>
                  <a:srgbClr val="444444"/>
                </a:solidFill>
                <a:effectLst/>
                <a:latin typeface="Poppins" panose="00000500000000000000" pitchFamily="2" charset="0"/>
              </a:rPr>
              <a:t>= 448 + 24 + 1</a:t>
            </a:r>
          </a:p>
          <a:p>
            <a:pPr algn="l"/>
            <a:r>
              <a:rPr lang="en-IN" b="0" i="0" dirty="0">
                <a:solidFill>
                  <a:srgbClr val="444444"/>
                </a:solidFill>
                <a:effectLst/>
                <a:latin typeface="Poppins" panose="00000500000000000000" pitchFamily="2" charset="0"/>
              </a:rPr>
              <a:t>= </a:t>
            </a:r>
            <a:r>
              <a:rPr lang="en-IN" dirty="0">
                <a:solidFill>
                  <a:srgbClr val="444444"/>
                </a:solidFill>
                <a:latin typeface="Poppins" panose="00000500000000000000" pitchFamily="2" charset="0"/>
              </a:rPr>
              <a:t>731</a:t>
            </a:r>
            <a:endParaRPr lang="en-IN" b="0" i="0" dirty="0">
              <a:solidFill>
                <a:srgbClr val="444444"/>
              </a:solidFill>
              <a:effectLst/>
              <a:latin typeface="Poppins" panose="00000500000000000000" pitchFamily="2" charset="0"/>
            </a:endParaRPr>
          </a:p>
        </p:txBody>
      </p:sp>
      <p:pic>
        <p:nvPicPr>
          <p:cNvPr id="1028" name="Picture 4" descr="8 Table - Multiplication Table of 8 | 8 Times Table">
            <a:extLst>
              <a:ext uri="{FF2B5EF4-FFF2-40B4-BE49-F238E27FC236}">
                <a16:creationId xmlns:a16="http://schemas.microsoft.com/office/drawing/2014/main" id="{8557FCF3-863A-0D31-75A5-0EF669BC9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4292" y="2067818"/>
            <a:ext cx="2880320" cy="4383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r>
              <a:rPr lang="en-US" sz="2000" b="1" i="0" dirty="0">
                <a:solidFill>
                  <a:srgbClr val="000000"/>
                </a:solidFill>
                <a:effectLst/>
                <a:latin typeface="Arial" panose="020B0604020202020204" pitchFamily="34" charset="0"/>
                <a:cs typeface="Arial" panose="020B0604020202020204" pitchFamily="34" charset="0"/>
              </a:rPr>
              <a:t>Decimal to Hexadecimal   =&gt; (423) </a:t>
            </a:r>
            <a:r>
              <a:rPr lang="en-US" sz="2000" b="1" i="0" baseline="-25000" dirty="0">
                <a:solidFill>
                  <a:srgbClr val="000000"/>
                </a:solidFill>
                <a:effectLst/>
                <a:latin typeface="Arial" panose="020B0604020202020204" pitchFamily="34" charset="0"/>
                <a:cs typeface="Arial" panose="020B0604020202020204" pitchFamily="34" charset="0"/>
              </a:rPr>
              <a:t>10</a:t>
            </a:r>
            <a:r>
              <a:rPr lang="en-US" sz="2000" b="1" i="0" dirty="0">
                <a:solidFill>
                  <a:srgbClr val="000000"/>
                </a:solidFill>
                <a:effectLst/>
                <a:latin typeface="Arial" panose="020B0604020202020204" pitchFamily="34" charset="0"/>
                <a:cs typeface="Arial" panose="020B0604020202020204" pitchFamily="34" charset="0"/>
              </a:rPr>
              <a:t>  = (?)</a:t>
            </a:r>
            <a:r>
              <a:rPr lang="en-US" sz="2000" b="1" i="0" baseline="-25000" dirty="0">
                <a:solidFill>
                  <a:srgbClr val="000000"/>
                </a:solidFill>
                <a:effectLst/>
                <a:latin typeface="Arial" panose="020B0604020202020204" pitchFamily="34" charset="0"/>
                <a:cs typeface="Arial" panose="020B0604020202020204" pitchFamily="34" charset="0"/>
              </a:rPr>
              <a:t>16</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96" y="2350529"/>
            <a:ext cx="5184576" cy="218003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16 Table - Multiplication Table of 16 | 16 Times Table">
            <a:extLst>
              <a:ext uri="{FF2B5EF4-FFF2-40B4-BE49-F238E27FC236}">
                <a16:creationId xmlns:a16="http://schemas.microsoft.com/office/drawing/2014/main" id="{C076DF3C-6BA4-232C-AABD-72005761AA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282" y="2066400"/>
            <a:ext cx="2880000" cy="437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 </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
        <p:nvSpPr>
          <p:cNvPr id="7" name="TextBox 6">
            <a:extLst>
              <a:ext uri="{FF2B5EF4-FFF2-40B4-BE49-F238E27FC236}">
                <a16:creationId xmlns:a16="http://schemas.microsoft.com/office/drawing/2014/main" id="{97061E0D-5AFA-9B1F-0C49-07BF4B63C9D3}"/>
              </a:ext>
            </a:extLst>
          </p:cNvPr>
          <p:cNvSpPr txBox="1"/>
          <p:nvPr/>
        </p:nvSpPr>
        <p:spPr>
          <a:xfrm>
            <a:off x="270302" y="5570157"/>
            <a:ext cx="7409873" cy="923330"/>
          </a:xfrm>
          <a:prstGeom prst="rect">
            <a:avLst/>
          </a:prstGeom>
          <a:noFill/>
        </p:spPr>
        <p:txBody>
          <a:bodyPr wrap="square">
            <a:spAutoFit/>
          </a:bodyPr>
          <a:lstStyle/>
          <a:p>
            <a:r>
              <a:rPr lang="en-US" b="1" i="0" dirty="0">
                <a:solidFill>
                  <a:srgbClr val="333333"/>
                </a:solidFill>
                <a:effectLst/>
                <a:latin typeface="inter-bold"/>
              </a:rPr>
              <a:t>Big data</a:t>
            </a:r>
            <a:r>
              <a:rPr lang="en-US" b="0" i="0" dirty="0">
                <a:solidFill>
                  <a:srgbClr val="333333"/>
                </a:solidFill>
                <a:effectLst/>
                <a:latin typeface="inter-regular"/>
              </a:rPr>
              <a:t> velocity deals with the speed at the data flows from sources like </a:t>
            </a:r>
            <a:r>
              <a:rPr lang="en-US" b="1" i="0" dirty="0">
                <a:solidFill>
                  <a:srgbClr val="333333"/>
                </a:solidFill>
                <a:effectLst/>
                <a:latin typeface="inter-bold"/>
              </a:rPr>
              <a:t>application logs, business processes, networks, and social media sites, sensors, mobile devices,</a:t>
            </a:r>
            <a:r>
              <a:rPr lang="en-US" b="0" i="0" dirty="0">
                <a:solidFill>
                  <a:srgbClr val="333333"/>
                </a:solidFill>
                <a:effectLst/>
                <a:latin typeface="inter-regular"/>
              </a:rPr>
              <a:t> etc.</a:t>
            </a:r>
            <a:endParaRPr lang="en-IN" dirty="0"/>
          </a:p>
        </p:txBody>
      </p:sp>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 </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01CFCEBD-13D7-F9D6-03D3-FA7A7A632658}"/>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51565E"/>
                </a:solidFill>
                <a:effectLst/>
                <a:latin typeface="Arial" panose="020B0604020202020204" pitchFamily="34" charset="0"/>
                <a:cs typeface="Arial" panose="020B0604020202020204" pitchFamily="34" charset="0"/>
              </a:rPr>
              <a:t>Velocity describes how rapidly the data is generated and how quickly it moves. This data flow comes from sources such as </a:t>
            </a:r>
            <a:r>
              <a:rPr lang="en-US" sz="2000" b="1" i="0" dirty="0">
                <a:solidFill>
                  <a:srgbClr val="51565E"/>
                </a:solidFill>
                <a:effectLst/>
                <a:latin typeface="Arial" panose="020B0604020202020204" pitchFamily="34" charset="0"/>
                <a:cs typeface="Arial" panose="020B0604020202020204" pitchFamily="34" charset="0"/>
              </a:rPr>
              <a:t>mobile phones, social media, networks, servers</a:t>
            </a:r>
            <a:r>
              <a:rPr lang="en-US" sz="2000" b="0" i="0" dirty="0">
                <a:solidFill>
                  <a:srgbClr val="51565E"/>
                </a:solidFill>
                <a:effectLst/>
                <a:latin typeface="Arial" panose="020B0604020202020204" pitchFamily="34" charset="0"/>
                <a:cs typeface="Arial" panose="020B0604020202020204" pitchFamily="34" charset="0"/>
              </a:rPr>
              <a:t>, etc. Velocity covers the data's speed, and it also describes how the information continuously flows.</a:t>
            </a:r>
            <a:endParaRPr lang="en-IN" sz="2000" dirty="0">
              <a:latin typeface="Arial" panose="020B0604020202020204" pitchFamily="34" charset="0"/>
              <a:cs typeface="Arial" panose="020B0604020202020204" pitchFamily="34" charset="0"/>
            </a:endParaRPr>
          </a:p>
        </p:txBody>
      </p:sp>
      <p:pic>
        <p:nvPicPr>
          <p:cNvPr id="3074" name="Picture 2" descr="Big Data Characteristics">
            <a:extLst>
              <a:ext uri="{FF2B5EF4-FFF2-40B4-BE49-F238E27FC236}">
                <a16:creationId xmlns:a16="http://schemas.microsoft.com/office/drawing/2014/main" id="{E7E72EEE-11B0-AA40-7A5D-61F953AB1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636912"/>
            <a:ext cx="10659667" cy="308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82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4247217"/>
            <a:ext cx="604867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E659DC69-50C7-EF5A-5948-29917F03CA7C}"/>
              </a:ext>
            </a:extLst>
          </p:cNvPr>
          <p:cNvPicPr>
            <a:picLocks noChangeAspect="1"/>
          </p:cNvPicPr>
          <p:nvPr/>
        </p:nvPicPr>
        <p:blipFill>
          <a:blip r:embed="rId2" cstate="print"/>
          <a:stretch>
            <a:fillRect/>
          </a:stretch>
        </p:blipFill>
        <p:spPr>
          <a:xfrm>
            <a:off x="4142582" y="1985739"/>
            <a:ext cx="3600450" cy="3819525"/>
          </a:xfrm>
          <a:prstGeom prst="rect">
            <a:avLst/>
          </a:prstGeom>
        </p:spPr>
      </p:pic>
      <p:sp>
        <p:nvSpPr>
          <p:cNvPr id="3" name="Rectangle 2">
            <a:extLst>
              <a:ext uri="{FF2B5EF4-FFF2-40B4-BE49-F238E27FC236}">
                <a16:creationId xmlns:a16="http://schemas.microsoft.com/office/drawing/2014/main" id="{ED9340B3-5AD8-4417-000A-26695BFDCB86}"/>
              </a:ext>
            </a:extLst>
          </p:cNvPr>
          <p:cNvSpPr/>
          <p:nvPr/>
        </p:nvSpPr>
        <p:spPr>
          <a:xfrm>
            <a:off x="4405946" y="1127370"/>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5" name="Picture 4">
            <a:extLst>
              <a:ext uri="{FF2B5EF4-FFF2-40B4-BE49-F238E27FC236}">
                <a16:creationId xmlns:a16="http://schemas.microsoft.com/office/drawing/2014/main" id="{4976227E-8DAE-32F8-BAF7-4067BCB997FC}"/>
              </a:ext>
            </a:extLst>
          </p:cNvPr>
          <p:cNvPicPr>
            <a:picLocks noChangeAspect="1"/>
          </p:cNvPicPr>
          <p:nvPr/>
        </p:nvPicPr>
        <p:blipFill>
          <a:blip r:embed="rId3" cstate="print"/>
          <a:stretch>
            <a:fillRect/>
          </a:stretch>
        </p:blipFill>
        <p:spPr>
          <a:xfrm>
            <a:off x="407369" y="1622622"/>
            <a:ext cx="2600325" cy="4038600"/>
          </a:xfrm>
          <a:prstGeom prst="rect">
            <a:avLst/>
          </a:prstGeom>
        </p:spPr>
      </p:pic>
      <p:pic>
        <p:nvPicPr>
          <p:cNvPr id="6" name="Picture 5">
            <a:extLst>
              <a:ext uri="{FF2B5EF4-FFF2-40B4-BE49-F238E27FC236}">
                <a16:creationId xmlns:a16="http://schemas.microsoft.com/office/drawing/2014/main" id="{E23E1C68-DD3D-3585-6CC5-601F3F0ED680}"/>
              </a:ext>
            </a:extLst>
          </p:cNvPr>
          <p:cNvPicPr>
            <a:picLocks noChangeAspect="1"/>
          </p:cNvPicPr>
          <p:nvPr/>
        </p:nvPicPr>
        <p:blipFill>
          <a:blip r:embed="rId4" cstate="print"/>
          <a:stretch>
            <a:fillRect/>
          </a:stretch>
        </p:blipFill>
        <p:spPr>
          <a:xfrm>
            <a:off x="8536609" y="2556072"/>
            <a:ext cx="3248025" cy="2476500"/>
          </a:xfrm>
          <a:prstGeom prst="rect">
            <a:avLst/>
          </a:prstGeom>
        </p:spPr>
      </p:pic>
      <p:sp>
        <p:nvSpPr>
          <p:cNvPr id="7" name="Rectangle 6">
            <a:extLst>
              <a:ext uri="{FF2B5EF4-FFF2-40B4-BE49-F238E27FC236}">
                <a16:creationId xmlns:a16="http://schemas.microsoft.com/office/drawing/2014/main" id="{C06AB82A-EC71-4FB1-2302-E0DC4409BB73}"/>
              </a:ext>
            </a:extLst>
          </p:cNvPr>
          <p:cNvSpPr/>
          <p:nvPr/>
        </p:nvSpPr>
        <p:spPr>
          <a:xfrm>
            <a:off x="767408" y="1127370"/>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9" name="Rectangle 8">
            <a:extLst>
              <a:ext uri="{FF2B5EF4-FFF2-40B4-BE49-F238E27FC236}">
                <a16:creationId xmlns:a16="http://schemas.microsoft.com/office/drawing/2014/main" id="{6A53DDA9-C5A6-F86A-C38A-BFA67409D99C}"/>
              </a:ext>
            </a:extLst>
          </p:cNvPr>
          <p:cNvSpPr/>
          <p:nvPr/>
        </p:nvSpPr>
        <p:spPr>
          <a:xfrm>
            <a:off x="8976320" y="1133057"/>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Tree>
    <p:extLst>
      <p:ext uri="{BB962C8B-B14F-4D97-AF65-F5344CB8AC3E}">
        <p14:creationId xmlns:p14="http://schemas.microsoft.com/office/powerpoint/2010/main" val="303027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Structured</a:t>
            </a:r>
            <a:endParaRPr lang="en-US" sz="2000" dirty="0">
              <a:solidFill>
                <a:schemeClr val="accent1">
                  <a:lumMod val="75000"/>
                </a:schemeClr>
              </a:solidFill>
              <a:latin typeface="Arial" panose="020B0604020202020204" pitchFamily="34" charset="0"/>
              <a:cs typeface="Arial" panose="020B0604020202020204" pitchFamily="34" charset="0"/>
            </a:endParaRPr>
          </a:p>
          <a:p>
            <a:pPr marL="363538"/>
            <a:r>
              <a:rPr lang="en-US" dirty="0">
                <a:latin typeface="Arial" panose="020B0604020202020204" pitchFamily="34" charset="0"/>
                <a:cs typeface="Arial" panose="020B0604020202020204" pitchFamily="34"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Semi-Structured</a:t>
            </a:r>
          </a:p>
          <a:p>
            <a:pPr marL="363538"/>
            <a:r>
              <a:rPr lang="en-US" dirty="0">
                <a:latin typeface="Arial" panose="020B0604020202020204" pitchFamily="34" charset="0"/>
                <a:cs typeface="Arial" panose="020B0604020202020204" pitchFamily="34" charset="0"/>
              </a:rPr>
              <a:t>Semi-Structured Data is a type of data which does not have a formal structure of a data model, i.e. a table definition in a relational DBMS,  XML files or JSON documents are examples of semi-structured data.</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b="1" i="1" dirty="0">
                <a:solidFill>
                  <a:schemeClr val="accent1">
                    <a:lumMod val="75000"/>
                  </a:schemeClr>
                </a:solidFill>
                <a:latin typeface="Arial" panose="020B0604020202020204" pitchFamily="34" charset="0"/>
                <a:cs typeface="Arial" panose="020B0604020202020204" pitchFamily="34" charset="0"/>
              </a:rPr>
              <a:t>Unstructured</a:t>
            </a:r>
          </a:p>
          <a:p>
            <a:pPr marL="363538"/>
            <a:r>
              <a:rPr lang="en-US" dirty="0">
                <a:latin typeface="Arial" panose="020B0604020202020204" pitchFamily="34" charset="0"/>
                <a:cs typeface="Arial" panose="020B0604020202020204" pitchFamily="34"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accent1">
                    <a:lumMod val="75000"/>
                  </a:schemeClr>
                </a:solidFill>
                <a:latin typeface="Arial" panose="020B0604020202020204" pitchFamily="34" charset="0"/>
                <a:cs typeface="Arial" panose="020B0604020202020204" pitchFamily="34"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660584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20B2392D-A9B1-3228-50F3-67C3C8811933}"/>
              </a:ext>
            </a:extLst>
          </p:cNvPr>
          <p:cNvSpPr txBox="1"/>
          <p:nvPr/>
        </p:nvSpPr>
        <p:spPr>
          <a:xfrm>
            <a:off x="335359" y="980728"/>
            <a:ext cx="11522657" cy="1015663"/>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It refers to the assurance of </a:t>
            </a:r>
            <a:r>
              <a:rPr lang="en-US" sz="2000" b="1" i="0" dirty="0">
                <a:solidFill>
                  <a:srgbClr val="242424"/>
                </a:solidFill>
                <a:effectLst/>
                <a:latin typeface="Arial" panose="020B0604020202020204" pitchFamily="34" charset="0"/>
                <a:cs typeface="Arial" panose="020B0604020202020204" pitchFamily="34" charset="0"/>
              </a:rPr>
              <a:t>quality/integrity/credibility/accuracy</a:t>
            </a:r>
            <a:r>
              <a:rPr lang="en-US" sz="2000" b="0" i="0" dirty="0">
                <a:solidFill>
                  <a:srgbClr val="242424"/>
                </a:solidFill>
                <a:effectLst/>
                <a:latin typeface="Arial" panose="020B0604020202020204" pitchFamily="34" charset="0"/>
                <a:cs typeface="Arial" panose="020B0604020202020204" pitchFamily="34" charset="0"/>
              </a:rPr>
              <a:t> of the data. Since the data is collected from multiple sources, we need to check the data for accuracy before using it for business insights.</a:t>
            </a:r>
            <a:endParaRPr lang="en-IN" sz="20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EA118802-CBD0-2DC2-5AD8-D1A8A01BB792}"/>
              </a:ext>
            </a:extLst>
          </p:cNvPr>
          <p:cNvSpPr/>
          <p:nvPr/>
        </p:nvSpPr>
        <p:spPr>
          <a:xfrm>
            <a:off x="1524000" y="2844225"/>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E183947B-46A3-7ECB-7C2C-FD7ABA7A6DC6}"/>
              </a:ext>
            </a:extLst>
          </p:cNvPr>
          <p:cNvSpPr txBox="1"/>
          <p:nvPr/>
        </p:nvSpPr>
        <p:spPr>
          <a:xfrm>
            <a:off x="335359" y="3761655"/>
            <a:ext cx="11522657" cy="707886"/>
          </a:xfrm>
          <a:prstGeom prst="rect">
            <a:avLst/>
          </a:prstGeom>
          <a:noFill/>
        </p:spPr>
        <p:txBody>
          <a:bodyPr wrap="square">
            <a:spAutoFit/>
          </a:bodyPr>
          <a:lstStyle/>
          <a:p>
            <a:r>
              <a:rPr lang="en-US" sz="2000" b="0" i="0" dirty="0">
                <a:solidFill>
                  <a:srgbClr val="333333"/>
                </a:solidFill>
                <a:effectLst/>
                <a:latin typeface="Arial" panose="020B0604020202020204" pitchFamily="34" charset="0"/>
                <a:cs typeface="Arial" panose="020B0604020202020204" pitchFamily="34" charset="0"/>
              </a:rPr>
              <a:t>Value is an essential characteristic of big data. It is not the data that we process or store. It is </a:t>
            </a:r>
            <a:r>
              <a:rPr lang="en-US" sz="2000" b="1" i="0" dirty="0">
                <a:solidFill>
                  <a:srgbClr val="333333"/>
                </a:solidFill>
                <a:effectLst/>
                <a:latin typeface="Arial" panose="020B0604020202020204" pitchFamily="34" charset="0"/>
                <a:cs typeface="Arial" panose="020B0604020202020204" pitchFamily="34" charset="0"/>
              </a:rPr>
              <a:t>valuable</a:t>
            </a:r>
            <a:r>
              <a:rPr lang="en-US" sz="2000" b="0" i="0" dirty="0">
                <a:solidFill>
                  <a:srgbClr val="333333"/>
                </a:solidFill>
                <a:effectLst/>
                <a:latin typeface="Arial" panose="020B0604020202020204" pitchFamily="34" charset="0"/>
                <a:cs typeface="Arial" panose="020B0604020202020204" pitchFamily="34" charset="0"/>
              </a:rPr>
              <a:t> and </a:t>
            </a:r>
            <a:r>
              <a:rPr lang="en-US" sz="2000" b="1" i="0" dirty="0">
                <a:solidFill>
                  <a:srgbClr val="333333"/>
                </a:solidFill>
                <a:effectLst/>
                <a:latin typeface="Arial" panose="020B0604020202020204" pitchFamily="34" charset="0"/>
                <a:cs typeface="Arial" panose="020B0604020202020204" pitchFamily="34" charset="0"/>
              </a:rPr>
              <a:t>reliable</a:t>
            </a:r>
            <a:r>
              <a:rPr lang="en-US" sz="2000" b="0" i="0" dirty="0">
                <a:solidFill>
                  <a:srgbClr val="333333"/>
                </a:solidFill>
                <a:effectLst/>
                <a:latin typeface="Arial" panose="020B0604020202020204" pitchFamily="34" charset="0"/>
                <a:cs typeface="Arial" panose="020B0604020202020204" pitchFamily="34" charset="0"/>
              </a:rPr>
              <a:t> data that we </a:t>
            </a:r>
            <a:r>
              <a:rPr lang="en-US" sz="2000" b="1" i="0" dirty="0">
                <a:solidFill>
                  <a:srgbClr val="333333"/>
                </a:solidFill>
                <a:effectLst/>
                <a:latin typeface="Arial" panose="020B0604020202020204" pitchFamily="34" charset="0"/>
                <a:cs typeface="Arial" panose="020B0604020202020204" pitchFamily="34" charset="0"/>
              </a:rPr>
              <a:t>store, process</a:t>
            </a:r>
            <a:r>
              <a:rPr lang="en-US" sz="2000" b="0" i="0" dirty="0">
                <a:solidFill>
                  <a:srgbClr val="333333"/>
                </a:solidFill>
                <a:effectLst/>
                <a:latin typeface="Arial" panose="020B0604020202020204" pitchFamily="34" charset="0"/>
                <a:cs typeface="Arial" panose="020B0604020202020204" pitchFamily="34" charset="0"/>
              </a:rPr>
              <a:t>, and also </a:t>
            </a:r>
            <a:r>
              <a:rPr lang="en-US" sz="2000" b="1" i="0" dirty="0">
                <a:solidFill>
                  <a:srgbClr val="333333"/>
                </a:solidFill>
                <a:effectLst/>
                <a:latin typeface="Arial" panose="020B0604020202020204" pitchFamily="34" charset="0"/>
                <a:cs typeface="Arial" panose="020B0604020202020204" pitchFamily="34" charset="0"/>
              </a:rPr>
              <a:t>analyze</a:t>
            </a:r>
            <a:r>
              <a:rPr lang="en-US" sz="2000" b="0" i="0" dirty="0">
                <a:solidFill>
                  <a:srgbClr val="333333"/>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9C79472D-223E-7865-B739-98F0A8AB5A6B}"/>
              </a:ext>
            </a:extLst>
          </p:cNvPr>
          <p:cNvSpPr txBox="1"/>
          <p:nvPr/>
        </p:nvSpPr>
        <p:spPr>
          <a:xfrm>
            <a:off x="335359" y="4866209"/>
            <a:ext cx="8704818" cy="400110"/>
          </a:xfrm>
          <a:prstGeom prst="rect">
            <a:avLst/>
          </a:prstGeom>
          <a:noFill/>
        </p:spPr>
        <p:txBody>
          <a:bodyPr wrap="square">
            <a:spAutoFit/>
          </a:bodyPr>
          <a:lstStyle/>
          <a:p>
            <a:r>
              <a:rPr lang="en-US" sz="2000" b="0" i="0" dirty="0">
                <a:solidFill>
                  <a:srgbClr val="242424"/>
                </a:solidFill>
                <a:effectLst/>
                <a:latin typeface="Arial" panose="020B0604020202020204" pitchFamily="34" charset="0"/>
                <a:cs typeface="Arial" panose="020B0604020202020204" pitchFamily="34" charset="0"/>
              </a:rPr>
              <a:t> Value refers to how useful the data is in decision making.</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342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4227472"/>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31387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4247217"/>
            <a:ext cx="7056784"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Reinforcement Learning</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88414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4155464"/>
            <a:ext cx="6768752" cy="2369880"/>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6023992" y="4856385"/>
            <a:ext cx="5976664" cy="1323439"/>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4221088"/>
            <a:ext cx="6768752" cy="2062103"/>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fifth generation are −</a:t>
            </a:r>
          </a:p>
          <a:p>
            <a:pPr algn="just"/>
            <a:endParaRPr lang="en-US" sz="8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4985980"/>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a:t>
            </a:r>
            <a:r>
              <a:rPr lang="en-US" sz="2000" b="1" dirty="0">
                <a:latin typeface="Arial" panose="020B0604020202020204" pitchFamily="34" charset="0"/>
                <a:cs typeface="Arial" panose="020B0604020202020204" pitchFamily="34" charset="0"/>
              </a:rPr>
              <a:t>binary language </a:t>
            </a:r>
            <a:r>
              <a:rPr lang="en-US" sz="2000" dirty="0">
                <a:latin typeface="Arial" panose="020B0604020202020204" pitchFamily="34" charset="0"/>
                <a:cs typeface="Arial" panose="020B0604020202020204" pitchFamily="34" charset="0"/>
              </a:rPr>
              <a:t>or </a:t>
            </a:r>
            <a:r>
              <a:rPr lang="en-US" sz="2000" b="1" dirty="0">
                <a:latin typeface="Arial" panose="020B0604020202020204" pitchFamily="34" charset="0"/>
                <a:cs typeface="Arial" panose="020B0604020202020204" pitchFamily="34" charset="0"/>
              </a:rPr>
              <a:t>machine codes</a:t>
            </a:r>
            <a:r>
              <a:rPr lang="en-US" sz="2000" dirty="0">
                <a:latin typeface="Arial" panose="020B0604020202020204" pitchFamily="34" charset="0"/>
                <a:cs typeface="Arial" panose="020B0604020202020204" pitchFamily="34" charset="0"/>
              </a:rPr>
              <a:t>. Because of this, </a:t>
            </a:r>
            <a:r>
              <a:rPr lang="en-US" sz="2000" b="1" dirty="0">
                <a:latin typeface="Arial" panose="020B0604020202020204" pitchFamily="34" charset="0"/>
                <a:cs typeface="Arial" panose="020B0604020202020204" pitchFamily="34" charset="0"/>
              </a:rPr>
              <a:t>low-level language is sometimes also known as machine language</a:t>
            </a:r>
            <a:r>
              <a:rPr lang="en-US" sz="2000" dirty="0">
                <a:latin typeface="Arial" panose="020B0604020202020204" pitchFamily="34" charset="0"/>
                <a:cs typeface="Arial" panose="020B0604020202020204" pitchFamily="34" charset="0"/>
              </a:rPr>
              <a:t>.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49678</TotalTime>
  <Words>3978</Words>
  <Application>Microsoft Office PowerPoint</Application>
  <PresentationFormat>Widescreen</PresentationFormat>
  <Paragraphs>405</Paragraphs>
  <Slides>50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SimSun</vt:lpstr>
      <vt:lpstr>Arial</vt:lpstr>
      <vt:lpstr>Bookman Old Style</vt:lpstr>
      <vt:lpstr>Calibri</vt:lpstr>
      <vt:lpstr>Consolas</vt:lpstr>
      <vt:lpstr>Gill Sans MT</vt:lpstr>
      <vt:lpstr>inter-bold</vt:lpstr>
      <vt:lpstr>inter-regular</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11155</cp:revision>
  <dcterms:created xsi:type="dcterms:W3CDTF">2015-10-09T06:09:34Z</dcterms:created>
  <dcterms:modified xsi:type="dcterms:W3CDTF">2023-09-15T08:35:32Z</dcterms:modified>
</cp:coreProperties>
</file>