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234" r:id="rId2"/>
    <p:sldId id="1235" r:id="rId3"/>
    <p:sldId id="1236" r:id="rId4"/>
    <p:sldId id="1239" r:id="rId5"/>
    <p:sldId id="1240" r:id="rId6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duction" id="{A3D14946-8297-4856-B082-4FEFA482017C}">
          <p14:sldIdLst>
            <p14:sldId id="282"/>
            <p14:sldId id="257"/>
            <p14:sldId id="1096"/>
            <p14:sldId id="1098"/>
            <p14:sldId id="1093"/>
            <p14:sldId id="1094"/>
            <p14:sldId id="1095"/>
            <p14:sldId id="262"/>
            <p14:sldId id="1082"/>
            <p14:sldId id="1099"/>
            <p14:sldId id="266"/>
            <p14:sldId id="1100"/>
            <p14:sldId id="1085"/>
            <p14:sldId id="1083"/>
            <p14:sldId id="1070"/>
            <p14:sldId id="269"/>
            <p14:sldId id="270"/>
            <p14:sldId id="271"/>
            <p14:sldId id="267"/>
            <p14:sldId id="272"/>
            <p14:sldId id="273"/>
          </p14:sldIdLst>
        </p14:section>
        <p14:section name="Data Defination Language" id="{347E00EC-A70B-42D3-B55A-27753B89E162}">
          <p14:sldIdLst>
            <p14:sldId id="283"/>
            <p14:sldId id="274"/>
            <p14:sldId id="275"/>
            <p14:sldId id="276"/>
            <p14:sldId id="285"/>
            <p14:sldId id="286"/>
            <p14:sldId id="289"/>
            <p14:sldId id="290"/>
            <p14:sldId id="291"/>
            <p14:sldId id="866"/>
            <p14:sldId id="292"/>
            <p14:sldId id="293"/>
            <p14:sldId id="294"/>
            <p14:sldId id="295"/>
            <p14:sldId id="296"/>
            <p14:sldId id="297"/>
            <p14:sldId id="298"/>
            <p14:sldId id="300"/>
            <p14:sldId id="301"/>
            <p14:sldId id="302"/>
            <p14:sldId id="1104"/>
            <p14:sldId id="1147"/>
            <p14:sldId id="1150"/>
            <p14:sldId id="305"/>
            <p14:sldId id="1151"/>
            <p14:sldId id="306"/>
            <p14:sldId id="307"/>
            <p14:sldId id="308"/>
            <p14:sldId id="1105"/>
            <p14:sldId id="1148"/>
            <p14:sldId id="1152"/>
            <p14:sldId id="311"/>
            <p14:sldId id="1153"/>
            <p14:sldId id="312"/>
            <p14:sldId id="313"/>
            <p14:sldId id="314"/>
            <p14:sldId id="315"/>
            <p14:sldId id="316"/>
            <p14:sldId id="1158"/>
            <p14:sldId id="1156"/>
            <p14:sldId id="1109"/>
            <p14:sldId id="1157"/>
            <p14:sldId id="1110"/>
            <p14:sldId id="319"/>
            <p14:sldId id="847"/>
            <p14:sldId id="320"/>
            <p14:sldId id="1149"/>
            <p14:sldId id="1111"/>
            <p14:sldId id="1154"/>
            <p14:sldId id="1107"/>
            <p14:sldId id="1155"/>
            <p14:sldId id="1108"/>
            <p14:sldId id="1106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848"/>
            <p14:sldId id="849"/>
            <p14:sldId id="851"/>
            <p14:sldId id="331"/>
            <p14:sldId id="1144"/>
            <p14:sldId id="336"/>
            <p14:sldId id="852"/>
            <p14:sldId id="334"/>
            <p14:sldId id="337"/>
            <p14:sldId id="338"/>
            <p14:sldId id="339"/>
            <p14:sldId id="1159"/>
            <p14:sldId id="1163"/>
            <p14:sldId id="1160"/>
            <p14:sldId id="1164"/>
            <p14:sldId id="1161"/>
            <p14:sldId id="1165"/>
            <p14:sldId id="1167"/>
            <p14:sldId id="1162"/>
            <p14:sldId id="1166"/>
            <p14:sldId id="1140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1079"/>
            <p14:sldId id="1080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1131"/>
            <p14:sldId id="362"/>
            <p14:sldId id="365"/>
            <p14:sldId id="366"/>
          </p14:sldIdLst>
        </p14:section>
        <p14:section name="Data Manuplation Language" id="{DABA1552-33D0-4262-A930-69DA7CCB6843}">
          <p14:sldIdLst>
            <p14:sldId id="367"/>
            <p14:sldId id="368"/>
            <p14:sldId id="369"/>
            <p14:sldId id="371"/>
            <p14:sldId id="1126"/>
            <p14:sldId id="372"/>
            <p14:sldId id="1125"/>
            <p14:sldId id="373"/>
            <p14:sldId id="374"/>
            <p14:sldId id="375"/>
            <p14:sldId id="376"/>
            <p14:sldId id="377"/>
            <p14:sldId id="380"/>
            <p14:sldId id="381"/>
            <p14:sldId id="382"/>
            <p14:sldId id="383"/>
            <p14:sldId id="1081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853"/>
            <p14:sldId id="1102"/>
            <p14:sldId id="855"/>
            <p14:sldId id="856"/>
            <p14:sldId id="857"/>
            <p14:sldId id="858"/>
            <p14:sldId id="393"/>
            <p14:sldId id="394"/>
            <p14:sldId id="395"/>
            <p14:sldId id="397"/>
            <p14:sldId id="398"/>
            <p14:sldId id="402"/>
            <p14:sldId id="403"/>
            <p14:sldId id="404"/>
            <p14:sldId id="405"/>
            <p14:sldId id="406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1113"/>
            <p14:sldId id="1042"/>
            <p14:sldId id="1114"/>
            <p14:sldId id="1127"/>
            <p14:sldId id="1115"/>
            <p14:sldId id="1116"/>
            <p14:sldId id="428"/>
            <p14:sldId id="429"/>
            <p14:sldId id="1128"/>
            <p14:sldId id="430"/>
            <p14:sldId id="431"/>
            <p14:sldId id="434"/>
            <p14:sldId id="435"/>
            <p14:sldId id="436"/>
            <p14:sldId id="437"/>
            <p14:sldId id="438"/>
            <p14:sldId id="443"/>
            <p14:sldId id="445"/>
            <p14:sldId id="446"/>
            <p14:sldId id="440"/>
            <p14:sldId id="441"/>
            <p14:sldId id="44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7"/>
            <p14:sldId id="468"/>
            <p14:sldId id="469"/>
            <p14:sldId id="470"/>
            <p14:sldId id="471"/>
            <p14:sldId id="472"/>
            <p14:sldId id="473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1123"/>
            <p14:sldId id="524"/>
            <p14:sldId id="1124"/>
            <p14:sldId id="525"/>
            <p14:sldId id="526"/>
            <p14:sldId id="527"/>
            <p14:sldId id="1122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1121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</p14:sldIdLst>
        </p14:section>
        <p14:section name="Theory Section" id="{34884AC8-2BB3-410A-B367-3356E05FE22B}">
          <p14:sldIdLst>
            <p14:sldId id="618"/>
            <p14:sldId id="563"/>
            <p14:sldId id="564"/>
            <p14:sldId id="565"/>
            <p14:sldId id="566"/>
            <p14:sldId id="567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1141"/>
            <p14:sldId id="591"/>
            <p14:sldId id="1142"/>
            <p14:sldId id="592"/>
            <p14:sldId id="593"/>
            <p14:sldId id="1143"/>
            <p14:sldId id="594"/>
            <p14:sldId id="595"/>
            <p14:sldId id="596"/>
            <p14:sldId id="597"/>
            <p14:sldId id="598"/>
            <p14:sldId id="599"/>
            <p14:sldId id="602"/>
            <p14:sldId id="603"/>
            <p14:sldId id="604"/>
            <p14:sldId id="605"/>
            <p14:sldId id="606"/>
            <p14:sldId id="607"/>
          </p14:sldIdLst>
        </p14:section>
        <p14:section name="Normatization" id="{EF0E5AD4-5FD4-4F19-A19E-E102405AA098}">
          <p14:sldIdLst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860"/>
            <p14:sldId id="861"/>
            <p14:sldId id="862"/>
            <p14:sldId id="632"/>
            <p14:sldId id="633"/>
            <p14:sldId id="634"/>
            <p14:sldId id="1086"/>
            <p14:sldId id="635"/>
            <p14:sldId id="1087"/>
            <p14:sldId id="636"/>
            <p14:sldId id="637"/>
            <p14:sldId id="1088"/>
            <p14:sldId id="638"/>
            <p14:sldId id="639"/>
            <p14:sldId id="640"/>
            <p14:sldId id="641"/>
          </p14:sldIdLst>
        </p14:section>
        <p14:section name="Stored Procedure and Function" id="{B62913B0-EC9F-4436-BEDC-4DCBF9A2B3AB}">
          <p14:sldIdLst>
            <p14:sldId id="642"/>
            <p14:sldId id="643"/>
            <p14:sldId id="644"/>
            <p14:sldId id="645"/>
            <p14:sldId id="646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69"/>
            <p14:sldId id="670"/>
            <p14:sldId id="1139"/>
            <p14:sldId id="661"/>
            <p14:sldId id="662"/>
            <p14:sldId id="663"/>
            <p14:sldId id="1132"/>
            <p14:sldId id="668"/>
            <p14:sldId id="672"/>
            <p14:sldId id="673"/>
            <p14:sldId id="1136"/>
            <p14:sldId id="1137"/>
            <p14:sldId id="1138"/>
            <p14:sldId id="675"/>
            <p14:sldId id="676"/>
            <p14:sldId id="677"/>
            <p14:sldId id="678"/>
            <p14:sldId id="679"/>
            <p14:sldId id="680"/>
          </p14:sldIdLst>
        </p14:section>
        <p14:section name="Triggers" id="{43413A11-6D7B-4E6D-B88B-1C10283CD29F}">
          <p14:sldIdLst>
            <p14:sldId id="681"/>
            <p14:sldId id="682"/>
            <p14:sldId id="683"/>
            <p14:sldId id="684"/>
            <p14:sldId id="686"/>
            <p14:sldId id="688"/>
            <p14:sldId id="1133"/>
            <p14:sldId id="692"/>
            <p14:sldId id="1134"/>
            <p14:sldId id="1135"/>
            <p14:sldId id="689"/>
            <p14:sldId id="690"/>
            <p14:sldId id="691"/>
            <p14:sldId id="693"/>
            <p14:sldId id="694"/>
            <p14:sldId id="695"/>
            <p14:sldId id="696"/>
            <p14:sldId id="697"/>
            <p14:sldId id="698"/>
          </p14:sldIdLst>
        </p14:section>
        <p14:section name="NoSQL" id="{043CF6B2-E975-4043-812B-33699AD3D23F}">
          <p14:sldIdLst>
            <p14:sldId id="699"/>
            <p14:sldId id="700"/>
            <p14:sldId id="707"/>
            <p14:sldId id="701"/>
            <p14:sldId id="702"/>
            <p14:sldId id="703"/>
            <p14:sldId id="704"/>
            <p14:sldId id="1130"/>
            <p14:sldId id="705"/>
            <p14:sldId id="708"/>
            <p14:sldId id="1089"/>
            <p14:sldId id="864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1"/>
            <p14:sldId id="762"/>
            <p14:sldId id="763"/>
            <p14:sldId id="764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  <p14:sldId id="781"/>
            <p14:sldId id="782"/>
            <p14:sldId id="783"/>
            <p14:sldId id="784"/>
            <p14:sldId id="785"/>
            <p14:sldId id="786"/>
            <p14:sldId id="787"/>
            <p14:sldId id="788"/>
            <p14:sldId id="789"/>
            <p14:sldId id="790"/>
            <p14:sldId id="791"/>
            <p14:sldId id="792"/>
            <p14:sldId id="793"/>
            <p14:sldId id="794"/>
            <p14:sldId id="795"/>
            <p14:sldId id="796"/>
            <p14:sldId id="797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5"/>
            <p14:sldId id="816"/>
            <p14:sldId id="817"/>
            <p14:sldId id="818"/>
            <p14:sldId id="819"/>
            <p14:sldId id="820"/>
            <p14:sldId id="821"/>
            <p14:sldId id="822"/>
            <p14:sldId id="823"/>
            <p14:sldId id="824"/>
            <p14:sldId id="825"/>
            <p14:sldId id="826"/>
            <p14:sldId id="827"/>
            <p14:sldId id="828"/>
            <p14:sldId id="829"/>
            <p14:sldId id="830"/>
            <p14:sldId id="831"/>
            <p14:sldId id="832"/>
            <p14:sldId id="833"/>
            <p14:sldId id="834"/>
            <p14:sldId id="835"/>
            <p14:sldId id="836"/>
            <p14:sldId id="837"/>
            <p14:sldId id="838"/>
            <p14:sldId id="839"/>
            <p14:sldId id="840"/>
            <p14:sldId id="841"/>
          </p14:sldIdLst>
        </p14:section>
        <p14:section name="Big Data" id="{714FF753-78D3-4CFC-AD17-400810612444}">
          <p14:sldIdLst>
            <p14:sldId id="842"/>
            <p14:sldId id="843"/>
            <p14:sldId id="844"/>
            <p14:sldId id="845"/>
            <p14:sldId id="863"/>
            <p14:sldId id="865"/>
            <p14:sldId id="846"/>
            <p14:sldId id="503"/>
            <p14:sldId id="1101"/>
            <p14:sldId id="1118"/>
            <p14:sldId id="1120"/>
            <p14:sldId id="1171"/>
            <p14:sldId id="1170"/>
            <p14:sldId id="1169"/>
            <p14:sldId id="1168"/>
            <p14:sldId id="1172"/>
            <p14:sldId id="1173"/>
            <p14:sldId id="1174"/>
            <p14:sldId id="117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xmlns="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C8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7" autoAdjust="0"/>
    <p:restoredTop sz="94660"/>
  </p:normalViewPr>
  <p:slideViewPr>
    <p:cSldViewPr>
      <p:cViewPr varScale="1">
        <p:scale>
          <a:sx n="64" d="100"/>
          <a:sy n="64" d="100"/>
        </p:scale>
        <p:origin x="-738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1050-3720-483B-B552-57DC1341D582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9D91-C89F-4238-95A2-0EBF9E6AB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F24E983-0C73-4002-AA14-199E8763DD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E14F7621-66C5-47D6-A8C7-2B6C3CD2205A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755679" y="0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(9)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676182" y="2442592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Foreign Key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6574" y="3284984"/>
            <a:ext cx="114492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 </a:t>
            </a:r>
            <a:r>
              <a:rPr lang="en-US" b="1" dirty="0" smtClean="0"/>
              <a:t>FOREIGN KEY</a:t>
            </a:r>
            <a:r>
              <a:rPr lang="en-US" dirty="0" smtClean="0"/>
              <a:t> is a </a:t>
            </a:r>
            <a:r>
              <a:rPr lang="en-US" b="1" dirty="0" smtClean="0"/>
              <a:t>key</a:t>
            </a:r>
            <a:r>
              <a:rPr lang="en-US" dirty="0" smtClean="0"/>
              <a:t> used to link two tables together. A </a:t>
            </a:r>
            <a:r>
              <a:rPr lang="en-US" b="1" dirty="0" smtClean="0"/>
              <a:t>FOREIGN KEY</a:t>
            </a:r>
            <a:r>
              <a:rPr lang="en-US" dirty="0" smtClean="0"/>
              <a:t> is a field (or collection of fields) in one table that refers to the PRIMARY </a:t>
            </a:r>
            <a:r>
              <a:rPr lang="en-US" b="1" dirty="0" smtClean="0"/>
              <a:t>KEY</a:t>
            </a:r>
            <a:r>
              <a:rPr lang="en-US" dirty="0" smtClean="0"/>
              <a:t> in another table. The table containing the </a:t>
            </a:r>
            <a:r>
              <a:rPr lang="en-US" b="1" dirty="0" smtClean="0"/>
              <a:t>foreign key</a:t>
            </a:r>
            <a:r>
              <a:rPr lang="en-US" dirty="0" smtClean="0"/>
              <a:t> is called the child table, and the table containing the candidate </a:t>
            </a:r>
            <a:r>
              <a:rPr lang="en-US" b="1" dirty="0" smtClean="0"/>
              <a:t>key</a:t>
            </a:r>
            <a:r>
              <a:rPr lang="en-US" dirty="0" smtClean="0"/>
              <a:t> is called the referenced or parent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766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A300AF8-3A8B-41EE-96B3-AEAC198AD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xmlns="" id="{49968677-CC8A-4C35-AABA-97CFF73A1AB5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Foreign Key</a:t>
            </a:r>
            <a:endParaRPr lang="en-US" sz="3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3045821-95B0-4EF7-B515-933F86C0D2DA}"/>
              </a:ext>
            </a:extLst>
          </p:cNvPr>
          <p:cNvSpPr/>
          <p:nvPr/>
        </p:nvSpPr>
        <p:spPr>
          <a:xfrm>
            <a:off x="262558" y="1211848"/>
            <a:ext cx="9145016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FOREIGN key 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condition must follow some rules.</a:t>
            </a:r>
          </a:p>
          <a:p>
            <a:endParaRPr lang="en-US" sz="800" dirty="0">
              <a:solidFill>
                <a:srgbClr val="FF0000"/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endParaRPr lang="en-US" sz="800" dirty="0">
              <a:solidFill>
                <a:srgbClr val="FF0000"/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Palatino Linotype" panose="02040502050505030304" pitchFamily="18" charset="0"/>
                <a:cs typeface="Segoe UI Light" panose="020B0502040204020203" pitchFamily="34" charset="0"/>
              </a:rPr>
              <a:t>A foreign key column can have a different name from its primary key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Palatino Linotype" panose="02040502050505030304" pitchFamily="18" charset="0"/>
                <a:cs typeface="Segoe UI Light" panose="020B0502040204020203" pitchFamily="34" charset="0"/>
              </a:rPr>
              <a:t>DataType of primary key and foreign key column must be same.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Palatino Linotype" panose="02040502050505030304" pitchFamily="18" charset="0"/>
                <a:cs typeface="Segoe UI Light" panose="020B0502040204020203" pitchFamily="34" charset="0"/>
              </a:rPr>
              <a:t>It ensures rows in one table have corresponding rows in another.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Palatino Linotype" panose="02040502050505030304" pitchFamily="18" charset="0"/>
                <a:cs typeface="Segoe UI Light" panose="020B0502040204020203" pitchFamily="34" charset="0"/>
              </a:rPr>
              <a:t>Foreign keys can be NULL value even though primary keys can not.</a:t>
            </a:r>
            <a:endParaRPr lang="en-IN" dirty="0">
              <a:latin typeface="Palatino Linotype" panose="02040502050505030304" pitchFamily="18" charset="0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6574" y="3824461"/>
            <a:ext cx="11377264" cy="169277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Note:</a:t>
            </a:r>
          </a:p>
          <a:p>
            <a:endParaRPr lang="en-IN" sz="800" dirty="0">
              <a:solidFill>
                <a:srgbClr val="0089A4"/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The table containing the FOREIGN KEY is referred to as the child table, and the table containing the PRIMARY KEY (referenced key) is the parent table</a:t>
            </a: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PARENT and CHILD tables must use the same storage engine,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and they cannot be defined as temporary tables.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755679" y="0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09060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08B0317-559F-472C-B452-0762ADEBE6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xmlns="" id="{1EE043BC-1C46-4295-BFAB-C88EC9A1E044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Foreign Key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657307" y="980728"/>
            <a:ext cx="6092825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CREATE TABLE student (  </a:t>
            </a:r>
          </a:p>
          <a:p>
            <a:r>
              <a:rPr lang="en-US" dirty="0" smtClean="0"/>
              <a:t>   ID INT(11) PRIMARY KEY,</a:t>
            </a:r>
          </a:p>
          <a:p>
            <a:r>
              <a:rPr lang="en-US" dirty="0" smtClean="0"/>
              <a:t>   firstName VARCHAR(45),</a:t>
            </a:r>
          </a:p>
          <a:p>
            <a:r>
              <a:rPr lang="en-US" dirty="0" smtClean="0"/>
              <a:t>   lastName VARCHAR(45),</a:t>
            </a:r>
          </a:p>
          <a:p>
            <a:r>
              <a:rPr lang="en-US" dirty="0" smtClean="0"/>
              <a:t>   DoB DATE,</a:t>
            </a:r>
          </a:p>
          <a:p>
            <a:r>
              <a:rPr lang="en-US" dirty="0" smtClean="0"/>
              <a:t>   emailID VARCHAR(145)</a:t>
            </a:r>
          </a:p>
          <a:p>
            <a:r>
              <a:rPr lang="en-US" dirty="0" smtClean="0"/>
              <a:t> ); 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TABLE student_address (  </a:t>
            </a:r>
          </a:p>
          <a:p>
            <a:r>
              <a:rPr lang="en-US" dirty="0" smtClean="0"/>
              <a:t>   studentID INT PRIMARY KEY,  </a:t>
            </a:r>
          </a:p>
          <a:p>
            <a:r>
              <a:rPr lang="en-US" dirty="0" smtClean="0"/>
              <a:t>   address VARCHAR(45),  </a:t>
            </a:r>
          </a:p>
          <a:p>
            <a:r>
              <a:rPr lang="en-US" dirty="0" smtClean="0"/>
              <a:t>   city VARCHAR(45) ,  </a:t>
            </a:r>
          </a:p>
          <a:p>
            <a:r>
              <a:rPr lang="en-US" dirty="0" smtClean="0"/>
              <a:t>   FOREIGN KEY (studentID) REFERENCES student(ID)  </a:t>
            </a:r>
          </a:p>
          <a:p>
            <a:r>
              <a:rPr lang="en-US" dirty="0" smtClean="0"/>
              <a:t>);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67214" y="1052736"/>
            <a:ext cx="3672408" cy="444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1755679" y="0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651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08B0317-559F-472C-B452-0762ADEBE6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xmlns="" id="{1EE043BC-1C46-4295-BFAB-C88EC9A1E044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Foreign Key</a:t>
            </a:r>
            <a:endParaRPr 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9302" y="1124744"/>
            <a:ext cx="3312368" cy="5188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550590" y="1124744"/>
            <a:ext cx="6092825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CREATE TABLE student (  </a:t>
            </a:r>
          </a:p>
          <a:p>
            <a:r>
              <a:rPr lang="en-US" dirty="0" smtClean="0"/>
              <a:t>   ID INT(11) PRIMARY KEY,</a:t>
            </a:r>
          </a:p>
          <a:p>
            <a:r>
              <a:rPr lang="en-US" dirty="0" smtClean="0"/>
              <a:t>   firstName VARCHAR(45),</a:t>
            </a:r>
          </a:p>
          <a:p>
            <a:r>
              <a:rPr lang="en-US" dirty="0" smtClean="0"/>
              <a:t>   lastName VARCHAR(45),</a:t>
            </a:r>
          </a:p>
          <a:p>
            <a:r>
              <a:rPr lang="en-US" dirty="0" smtClean="0"/>
              <a:t>   DoB DATE,</a:t>
            </a:r>
          </a:p>
          <a:p>
            <a:r>
              <a:rPr lang="en-US" dirty="0" smtClean="0"/>
              <a:t>   emailID VARCHAR(145)</a:t>
            </a:r>
          </a:p>
          <a:p>
            <a:r>
              <a:rPr lang="en-US" dirty="0" smtClean="0"/>
              <a:t> );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TABLE student_hobbies (  </a:t>
            </a:r>
          </a:p>
          <a:p>
            <a:r>
              <a:rPr lang="en-US" dirty="0" smtClean="0"/>
              <a:t>   ID INT PRIMARY KEY,  </a:t>
            </a:r>
          </a:p>
          <a:p>
            <a:r>
              <a:rPr lang="en-US" dirty="0" smtClean="0"/>
              <a:t>   studentID INT,</a:t>
            </a:r>
          </a:p>
          <a:p>
            <a:r>
              <a:rPr lang="en-US" dirty="0" smtClean="0"/>
              <a:t>   name VARCHAR(45),</a:t>
            </a:r>
          </a:p>
          <a:p>
            <a:r>
              <a:rPr lang="en-US" dirty="0" smtClean="0"/>
              <a:t>   FOREIGN KEY (studentID)   REFERENCES student(ID)</a:t>
            </a:r>
          </a:p>
          <a:p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755679" y="0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651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8716" y="899428"/>
            <a:ext cx="9281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 </a:t>
            </a:r>
            <a:r>
              <a:rPr lang="en-US" b="1" dirty="0" smtClean="0"/>
              <a:t>INSERT</a:t>
            </a:r>
            <a:r>
              <a:rPr lang="en-US" dirty="0" smtClean="0"/>
              <a:t> </a:t>
            </a:r>
            <a:r>
              <a:rPr lang="en-US" b="1" dirty="0" smtClean="0"/>
              <a:t>INTO</a:t>
            </a:r>
            <a:r>
              <a:rPr lang="en-US" dirty="0" smtClean="0"/>
              <a:t> s</a:t>
            </a:r>
            <a:r>
              <a:rPr lang="en-US" b="1" dirty="0" smtClean="0"/>
              <a:t>tatement</a:t>
            </a:r>
            <a:r>
              <a:rPr lang="en-US" dirty="0" smtClean="0"/>
              <a:t> is used to add new rows of data to a table in the database.</a:t>
            </a:r>
            <a:endParaRPr lang="en-IN" dirty="0"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1BC29D4B-0260-49F9-9E5E-2135514E8A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19" name="Footer Placeholder 2">
            <a:extLst>
              <a:ext uri="{FF2B5EF4-FFF2-40B4-BE49-F238E27FC236}">
                <a16:creationId xmlns="" xmlns:a16="http://schemas.microsoft.com/office/drawing/2014/main" id="{379BDE68-4144-4701-89F7-BDDAFF7975E1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INSERT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262558" y="1628800"/>
            <a:ext cx="113052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student_address VALUES (1, 'paud road', 'pune');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student_address VALUES (2, 'M.G. road', 'baroda');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student_address VALUES (3, 'k.k road', 'surat');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student_address VALUES (4, 'station road', 'baroda</a:t>
            </a:r>
            <a:r>
              <a:rPr lang="en-US" dirty="0" smtClean="0">
                <a:latin typeface="Calibri (Body)"/>
                <a:cs typeface="Arial" pitchFamily="34" charset="0"/>
              </a:rPr>
              <a:t>');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>
              <a:latin typeface="Calibri (Body)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student_hobbies VALUES (1, 1, 'running');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student_hobbies VALUES (2, 1, 'reading');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student_hobbies VALUES (3, 2, 'football');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student_hobbies VALUES (4, 2, 'running');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student_hobbies VALUES (5, 3, 'watching movies');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student_hobbies VALUES (6, 4, 'gaming</a:t>
            </a:r>
            <a:r>
              <a:rPr lang="en-US" dirty="0" smtClean="0">
                <a:latin typeface="Calibri (Body)"/>
                <a:cs typeface="Arial" pitchFamily="34" charset="0"/>
              </a:rPr>
              <a:t>');</a:t>
            </a:r>
            <a:endParaRPr lang="en-US" dirty="0" smtClean="0">
              <a:latin typeface="Calibri (Body)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755679" y="0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(9)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66758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51160</TotalTime>
  <Words>444</Words>
  <Application>Microsoft Office PowerPoint</Application>
  <PresentationFormat>Custom</PresentationFormat>
  <Paragraphs>72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saleel</dc:creator>
  <cp:lastModifiedBy>saleel</cp:lastModifiedBy>
  <cp:revision>2907</cp:revision>
  <dcterms:created xsi:type="dcterms:W3CDTF">2019-04-24T09:11:59Z</dcterms:created>
  <dcterms:modified xsi:type="dcterms:W3CDTF">2020-06-04T06:25:21Z</dcterms:modified>
</cp:coreProperties>
</file>