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241" r:id="rId2"/>
    <p:sldId id="1243" r:id="rId3"/>
    <p:sldId id="1251" r:id="rId4"/>
    <p:sldId id="1244" r:id="rId5"/>
    <p:sldId id="1245" r:id="rId6"/>
    <p:sldId id="1246" r:id="rId7"/>
    <p:sldId id="1247" r:id="rId8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282"/>
            <p14:sldId id="257"/>
            <p14:sldId id="1096"/>
            <p14:sldId id="1098"/>
            <p14:sldId id="1093"/>
            <p14:sldId id="1094"/>
            <p14:sldId id="1095"/>
            <p14:sldId id="262"/>
            <p14:sldId id="1082"/>
            <p14:sldId id="1099"/>
            <p14:sldId id="266"/>
            <p14:sldId id="1100"/>
            <p14:sldId id="1085"/>
            <p14:sldId id="1083"/>
            <p14:sldId id="1070"/>
            <p14:sldId id="269"/>
            <p14:sldId id="270"/>
            <p14:sldId id="271"/>
            <p14:sldId id="267"/>
            <p14:sldId id="272"/>
            <p14:sldId id="273"/>
          </p14:sldIdLst>
        </p14:section>
        <p14:section name="Data Defination Language" id="{347E00EC-A70B-42D3-B55A-27753B89E162}">
          <p14:sldIdLst>
            <p14:sldId id="283"/>
            <p14:sldId id="274"/>
            <p14:sldId id="275"/>
            <p14:sldId id="276"/>
            <p14:sldId id="285"/>
            <p14:sldId id="286"/>
            <p14:sldId id="289"/>
            <p14:sldId id="290"/>
            <p14:sldId id="291"/>
            <p14:sldId id="866"/>
            <p14:sldId id="292"/>
            <p14:sldId id="293"/>
            <p14:sldId id="294"/>
            <p14:sldId id="295"/>
            <p14:sldId id="296"/>
            <p14:sldId id="297"/>
            <p14:sldId id="298"/>
            <p14:sldId id="300"/>
            <p14:sldId id="301"/>
            <p14:sldId id="302"/>
            <p14:sldId id="1104"/>
            <p14:sldId id="1147"/>
            <p14:sldId id="1150"/>
            <p14:sldId id="305"/>
            <p14:sldId id="1151"/>
            <p14:sldId id="306"/>
            <p14:sldId id="307"/>
            <p14:sldId id="308"/>
            <p14:sldId id="1105"/>
            <p14:sldId id="1148"/>
            <p14:sldId id="1152"/>
            <p14:sldId id="311"/>
            <p14:sldId id="1153"/>
            <p14:sldId id="312"/>
            <p14:sldId id="313"/>
            <p14:sldId id="314"/>
            <p14:sldId id="315"/>
            <p14:sldId id="316"/>
            <p14:sldId id="1158"/>
            <p14:sldId id="1156"/>
            <p14:sldId id="1109"/>
            <p14:sldId id="1157"/>
            <p14:sldId id="1110"/>
            <p14:sldId id="319"/>
            <p14:sldId id="847"/>
            <p14:sldId id="320"/>
            <p14:sldId id="1149"/>
            <p14:sldId id="1111"/>
            <p14:sldId id="1154"/>
            <p14:sldId id="1107"/>
            <p14:sldId id="1155"/>
            <p14:sldId id="1108"/>
            <p14:sldId id="1106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848"/>
            <p14:sldId id="849"/>
            <p14:sldId id="851"/>
            <p14:sldId id="331"/>
            <p14:sldId id="1144"/>
            <p14:sldId id="336"/>
            <p14:sldId id="852"/>
            <p14:sldId id="334"/>
            <p14:sldId id="337"/>
            <p14:sldId id="338"/>
            <p14:sldId id="339"/>
            <p14:sldId id="1159"/>
            <p14:sldId id="1163"/>
            <p14:sldId id="1160"/>
            <p14:sldId id="1164"/>
            <p14:sldId id="1161"/>
            <p14:sldId id="1165"/>
            <p14:sldId id="1167"/>
            <p14:sldId id="1162"/>
            <p14:sldId id="1166"/>
            <p14:sldId id="1140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1079"/>
            <p14:sldId id="108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1131"/>
            <p14:sldId id="362"/>
            <p14:sldId id="365"/>
            <p14:sldId id="366"/>
          </p14:sldIdLst>
        </p14:section>
        <p14:section name="Data Manuplation Language" id="{DABA1552-33D0-4262-A930-69DA7CCB6843}">
          <p14:sldIdLst>
            <p14:sldId id="367"/>
            <p14:sldId id="368"/>
            <p14:sldId id="369"/>
            <p14:sldId id="371"/>
            <p14:sldId id="1126"/>
            <p14:sldId id="372"/>
            <p14:sldId id="1125"/>
            <p14:sldId id="373"/>
            <p14:sldId id="374"/>
            <p14:sldId id="375"/>
            <p14:sldId id="376"/>
            <p14:sldId id="377"/>
            <p14:sldId id="380"/>
            <p14:sldId id="381"/>
            <p14:sldId id="382"/>
            <p14:sldId id="383"/>
            <p14:sldId id="1081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853"/>
            <p14:sldId id="1102"/>
            <p14:sldId id="855"/>
            <p14:sldId id="856"/>
            <p14:sldId id="857"/>
            <p14:sldId id="858"/>
            <p14:sldId id="393"/>
            <p14:sldId id="394"/>
            <p14:sldId id="395"/>
            <p14:sldId id="397"/>
            <p14:sldId id="398"/>
            <p14:sldId id="402"/>
            <p14:sldId id="403"/>
            <p14:sldId id="404"/>
            <p14:sldId id="405"/>
            <p14:sldId id="406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21"/>
            <p14:sldId id="1113"/>
            <p14:sldId id="1042"/>
            <p14:sldId id="1114"/>
            <p14:sldId id="1127"/>
            <p14:sldId id="1115"/>
            <p14:sldId id="1116"/>
            <p14:sldId id="428"/>
            <p14:sldId id="429"/>
            <p14:sldId id="1128"/>
            <p14:sldId id="430"/>
            <p14:sldId id="431"/>
            <p14:sldId id="434"/>
            <p14:sldId id="435"/>
            <p14:sldId id="436"/>
            <p14:sldId id="437"/>
            <p14:sldId id="438"/>
            <p14:sldId id="443"/>
            <p14:sldId id="445"/>
            <p14:sldId id="446"/>
            <p14:sldId id="440"/>
            <p14:sldId id="441"/>
            <p14:sldId id="442"/>
            <p14:sldId id="453"/>
            <p14:sldId id="454"/>
            <p14:sldId id="455"/>
            <p14:sldId id="456"/>
            <p14:sldId id="457"/>
            <p14:sldId id="458"/>
            <p14:sldId id="459"/>
            <p14:sldId id="460"/>
            <p14:sldId id="461"/>
            <p14:sldId id="462"/>
            <p14:sldId id="463"/>
            <p14:sldId id="464"/>
            <p14:sldId id="467"/>
            <p14:sldId id="468"/>
            <p14:sldId id="469"/>
            <p14:sldId id="470"/>
            <p14:sldId id="471"/>
            <p14:sldId id="472"/>
            <p14:sldId id="473"/>
            <p14:sldId id="477"/>
            <p14:sldId id="478"/>
            <p14:sldId id="479"/>
            <p14:sldId id="480"/>
            <p14:sldId id="481"/>
            <p14:sldId id="482"/>
            <p14:sldId id="483"/>
            <p14:sldId id="484"/>
            <p14:sldId id="485"/>
            <p14:sldId id="486"/>
            <p14:sldId id="487"/>
            <p14:sldId id="488"/>
            <p14:sldId id="489"/>
            <p14:sldId id="490"/>
            <p14:sldId id="491"/>
            <p14:sldId id="492"/>
            <p14:sldId id="493"/>
            <p14:sldId id="494"/>
            <p14:sldId id="495"/>
            <p14:sldId id="496"/>
            <p14:sldId id="497"/>
            <p14:sldId id="498"/>
            <p14:sldId id="499"/>
            <p14:sldId id="500"/>
            <p14:sldId id="501"/>
            <p14:sldId id="502"/>
            <p14:sldId id="504"/>
            <p14:sldId id="505"/>
            <p14:sldId id="506"/>
            <p14:sldId id="507"/>
            <p14:sldId id="508"/>
            <p14:sldId id="509"/>
            <p14:sldId id="510"/>
            <p14:sldId id="511"/>
            <p14:sldId id="512"/>
            <p14:sldId id="513"/>
            <p14:sldId id="514"/>
            <p14:sldId id="515"/>
            <p14:sldId id="516"/>
            <p14:sldId id="517"/>
            <p14:sldId id="518"/>
            <p14:sldId id="519"/>
            <p14:sldId id="520"/>
            <p14:sldId id="521"/>
            <p14:sldId id="522"/>
            <p14:sldId id="523"/>
            <p14:sldId id="1123"/>
            <p14:sldId id="524"/>
            <p14:sldId id="1124"/>
            <p14:sldId id="525"/>
            <p14:sldId id="526"/>
            <p14:sldId id="527"/>
            <p14:sldId id="1122"/>
            <p14:sldId id="529"/>
            <p14:sldId id="530"/>
            <p14:sldId id="531"/>
            <p14:sldId id="532"/>
            <p14:sldId id="533"/>
            <p14:sldId id="534"/>
            <p14:sldId id="535"/>
            <p14:sldId id="536"/>
            <p14:sldId id="537"/>
            <p14:sldId id="538"/>
            <p14:sldId id="539"/>
            <p14:sldId id="540"/>
            <p14:sldId id="541"/>
            <p14:sldId id="542"/>
            <p14:sldId id="543"/>
            <p14:sldId id="1121"/>
            <p14:sldId id="544"/>
            <p14:sldId id="545"/>
            <p14:sldId id="546"/>
            <p14:sldId id="547"/>
            <p14:sldId id="548"/>
            <p14:sldId id="549"/>
            <p14:sldId id="550"/>
            <p14:sldId id="551"/>
            <p14:sldId id="552"/>
            <p14:sldId id="553"/>
            <p14:sldId id="554"/>
            <p14:sldId id="555"/>
            <p14:sldId id="556"/>
            <p14:sldId id="557"/>
            <p14:sldId id="558"/>
          </p14:sldIdLst>
        </p14:section>
        <p14:section name="Theory Section" id="{34884AC8-2BB3-410A-B367-3356E05FE22B}">
          <p14:sldIdLst>
            <p14:sldId id="618"/>
            <p14:sldId id="563"/>
            <p14:sldId id="564"/>
            <p14:sldId id="565"/>
            <p14:sldId id="566"/>
            <p14:sldId id="567"/>
            <p14:sldId id="570"/>
            <p14:sldId id="571"/>
            <p14:sldId id="572"/>
            <p14:sldId id="573"/>
            <p14:sldId id="574"/>
            <p14:sldId id="575"/>
            <p14:sldId id="576"/>
            <p14:sldId id="577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1141"/>
            <p14:sldId id="591"/>
            <p14:sldId id="1142"/>
            <p14:sldId id="592"/>
            <p14:sldId id="593"/>
            <p14:sldId id="1143"/>
            <p14:sldId id="594"/>
            <p14:sldId id="595"/>
            <p14:sldId id="596"/>
            <p14:sldId id="597"/>
            <p14:sldId id="598"/>
            <p14:sldId id="599"/>
            <p14:sldId id="602"/>
            <p14:sldId id="603"/>
            <p14:sldId id="604"/>
            <p14:sldId id="605"/>
            <p14:sldId id="606"/>
            <p14:sldId id="607"/>
          </p14:sldIdLst>
        </p14:section>
        <p14:section name="Normatization" id="{EF0E5AD4-5FD4-4F19-A19E-E102405AA098}">
          <p14:sldIdLst>
            <p14:sldId id="619"/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860"/>
            <p14:sldId id="861"/>
            <p14:sldId id="862"/>
            <p14:sldId id="632"/>
            <p14:sldId id="633"/>
            <p14:sldId id="634"/>
            <p14:sldId id="1086"/>
            <p14:sldId id="635"/>
            <p14:sldId id="1087"/>
            <p14:sldId id="636"/>
            <p14:sldId id="637"/>
            <p14:sldId id="1088"/>
            <p14:sldId id="638"/>
            <p14:sldId id="639"/>
            <p14:sldId id="640"/>
            <p14:sldId id="641"/>
          </p14:sldIdLst>
        </p14:section>
        <p14:section name="Stored Procedure and Function" id="{B62913B0-EC9F-4436-BEDC-4DCBF9A2B3AB}">
          <p14:sldIdLst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  <p14:sldId id="650"/>
            <p14:sldId id="651"/>
            <p14:sldId id="652"/>
            <p14:sldId id="653"/>
            <p14:sldId id="654"/>
            <p14:sldId id="655"/>
            <p14:sldId id="656"/>
            <p14:sldId id="657"/>
            <p14:sldId id="658"/>
            <p14:sldId id="669"/>
            <p14:sldId id="670"/>
            <p14:sldId id="1139"/>
            <p14:sldId id="661"/>
            <p14:sldId id="662"/>
            <p14:sldId id="663"/>
            <p14:sldId id="1132"/>
            <p14:sldId id="668"/>
            <p14:sldId id="672"/>
            <p14:sldId id="673"/>
            <p14:sldId id="1136"/>
            <p14:sldId id="1137"/>
            <p14:sldId id="1138"/>
            <p14:sldId id="675"/>
            <p14:sldId id="676"/>
            <p14:sldId id="677"/>
            <p14:sldId id="678"/>
            <p14:sldId id="679"/>
            <p14:sldId id="680"/>
          </p14:sldIdLst>
        </p14:section>
        <p14:section name="Triggers" id="{43413A11-6D7B-4E6D-B88B-1C10283CD29F}">
          <p14:sldIdLst>
            <p14:sldId id="681"/>
            <p14:sldId id="682"/>
            <p14:sldId id="683"/>
            <p14:sldId id="684"/>
            <p14:sldId id="686"/>
            <p14:sldId id="688"/>
            <p14:sldId id="1133"/>
            <p14:sldId id="692"/>
            <p14:sldId id="1134"/>
            <p14:sldId id="1135"/>
            <p14:sldId id="689"/>
            <p14:sldId id="690"/>
            <p14:sldId id="691"/>
            <p14:sldId id="693"/>
            <p14:sldId id="694"/>
            <p14:sldId id="695"/>
            <p14:sldId id="696"/>
            <p14:sldId id="697"/>
            <p14:sldId id="698"/>
          </p14:sldIdLst>
        </p14:section>
        <p14:section name="NoSQL" id="{043CF6B2-E975-4043-812B-33699AD3D23F}">
          <p14:sldIdLst>
            <p14:sldId id="699"/>
            <p14:sldId id="700"/>
            <p14:sldId id="707"/>
            <p14:sldId id="701"/>
            <p14:sldId id="702"/>
            <p14:sldId id="703"/>
            <p14:sldId id="704"/>
            <p14:sldId id="1130"/>
            <p14:sldId id="705"/>
            <p14:sldId id="708"/>
            <p14:sldId id="1089"/>
            <p14:sldId id="864"/>
            <p14:sldId id="709"/>
            <p14:sldId id="710"/>
            <p14:sldId id="711"/>
            <p14:sldId id="712"/>
            <p14:sldId id="713"/>
            <p14:sldId id="714"/>
            <p14:sldId id="715"/>
            <p14:sldId id="716"/>
            <p14:sldId id="717"/>
            <p14:sldId id="718"/>
            <p14:sldId id="719"/>
            <p14:sldId id="720"/>
            <p14:sldId id="721"/>
            <p14:sldId id="722"/>
            <p14:sldId id="723"/>
            <p14:sldId id="724"/>
            <p14:sldId id="725"/>
            <p14:sldId id="726"/>
            <p14:sldId id="727"/>
            <p14:sldId id="728"/>
            <p14:sldId id="729"/>
            <p14:sldId id="730"/>
            <p14:sldId id="731"/>
            <p14:sldId id="732"/>
            <p14:sldId id="733"/>
            <p14:sldId id="734"/>
            <p14:sldId id="735"/>
            <p14:sldId id="736"/>
            <p14:sldId id="737"/>
            <p14:sldId id="738"/>
            <p14:sldId id="739"/>
            <p14:sldId id="740"/>
            <p14:sldId id="741"/>
            <p14:sldId id="742"/>
            <p14:sldId id="743"/>
            <p14:sldId id="744"/>
            <p14:sldId id="745"/>
            <p14:sldId id="746"/>
            <p14:sldId id="747"/>
            <p14:sldId id="748"/>
            <p14:sldId id="749"/>
            <p14:sldId id="750"/>
            <p14:sldId id="751"/>
            <p14:sldId id="752"/>
            <p14:sldId id="753"/>
            <p14:sldId id="754"/>
            <p14:sldId id="755"/>
            <p14:sldId id="756"/>
            <p14:sldId id="757"/>
            <p14:sldId id="758"/>
            <p14:sldId id="759"/>
            <p14:sldId id="760"/>
            <p14:sldId id="761"/>
            <p14:sldId id="762"/>
            <p14:sldId id="763"/>
            <p14:sldId id="764"/>
            <p14:sldId id="765"/>
            <p14:sldId id="766"/>
            <p14:sldId id="767"/>
            <p14:sldId id="768"/>
            <p14:sldId id="769"/>
            <p14:sldId id="770"/>
            <p14:sldId id="771"/>
            <p14:sldId id="772"/>
            <p14:sldId id="773"/>
            <p14:sldId id="774"/>
            <p14:sldId id="775"/>
            <p14:sldId id="776"/>
            <p14:sldId id="777"/>
            <p14:sldId id="778"/>
            <p14:sldId id="779"/>
            <p14:sldId id="780"/>
            <p14:sldId id="781"/>
            <p14:sldId id="782"/>
            <p14:sldId id="783"/>
            <p14:sldId id="784"/>
            <p14:sldId id="785"/>
            <p14:sldId id="786"/>
            <p14:sldId id="787"/>
            <p14:sldId id="788"/>
            <p14:sldId id="789"/>
            <p14:sldId id="790"/>
            <p14:sldId id="791"/>
            <p14:sldId id="792"/>
            <p14:sldId id="793"/>
            <p14:sldId id="794"/>
            <p14:sldId id="795"/>
            <p14:sldId id="796"/>
            <p14:sldId id="797"/>
            <p14:sldId id="798"/>
            <p14:sldId id="799"/>
            <p14:sldId id="800"/>
            <p14:sldId id="801"/>
            <p14:sldId id="802"/>
            <p14:sldId id="803"/>
            <p14:sldId id="804"/>
            <p14:sldId id="805"/>
            <p14:sldId id="806"/>
            <p14:sldId id="807"/>
            <p14:sldId id="808"/>
            <p14:sldId id="809"/>
            <p14:sldId id="810"/>
            <p14:sldId id="811"/>
            <p14:sldId id="812"/>
            <p14:sldId id="813"/>
            <p14:sldId id="814"/>
            <p14:sldId id="815"/>
            <p14:sldId id="816"/>
            <p14:sldId id="817"/>
            <p14:sldId id="818"/>
            <p14:sldId id="819"/>
            <p14:sldId id="820"/>
            <p14:sldId id="821"/>
            <p14:sldId id="822"/>
            <p14:sldId id="823"/>
            <p14:sldId id="824"/>
            <p14:sldId id="825"/>
            <p14:sldId id="826"/>
            <p14:sldId id="827"/>
            <p14:sldId id="828"/>
            <p14:sldId id="829"/>
            <p14:sldId id="830"/>
            <p14:sldId id="831"/>
            <p14:sldId id="832"/>
            <p14:sldId id="833"/>
            <p14:sldId id="834"/>
            <p14:sldId id="835"/>
            <p14:sldId id="836"/>
            <p14:sldId id="837"/>
            <p14:sldId id="838"/>
            <p14:sldId id="839"/>
            <p14:sldId id="840"/>
            <p14:sldId id="841"/>
          </p14:sldIdLst>
        </p14:section>
        <p14:section name="Big Data" id="{714FF753-78D3-4CFC-AD17-400810612444}">
          <p14:sldIdLst>
            <p14:sldId id="842"/>
            <p14:sldId id="843"/>
            <p14:sldId id="844"/>
            <p14:sldId id="845"/>
            <p14:sldId id="863"/>
            <p14:sldId id="865"/>
            <p14:sldId id="846"/>
            <p14:sldId id="503"/>
            <p14:sldId id="1101"/>
            <p14:sldId id="1118"/>
            <p14:sldId id="1120"/>
            <p14:sldId id="1171"/>
            <p14:sldId id="1170"/>
            <p14:sldId id="1169"/>
            <p14:sldId id="1168"/>
            <p14:sldId id="1172"/>
            <p14:sldId id="1173"/>
            <p14:sldId id="1174"/>
            <p14:sldId id="1175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4" d="100"/>
          <a:sy n="64" d="100"/>
        </p:scale>
        <p:origin x="-738" y="-13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xmlns="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Introduction to DML commands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574" y="3284984"/>
            <a:ext cx="11449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DML</a:t>
            </a:r>
            <a:r>
              <a:rPr lang="en-US" dirty="0" smtClean="0"/>
              <a:t> stands for Data Manipulation Language. It is a language used for </a:t>
            </a:r>
            <a:r>
              <a:rPr lang="en-US" b="1" dirty="0" smtClean="0"/>
              <a:t>selecting</a:t>
            </a:r>
            <a:r>
              <a:rPr lang="en-US" dirty="0" smtClean="0"/>
              <a:t>, </a:t>
            </a:r>
            <a:r>
              <a:rPr lang="en-US" b="1" dirty="0" smtClean="0"/>
              <a:t>inserting</a:t>
            </a:r>
            <a:r>
              <a:rPr lang="en-US" dirty="0" smtClean="0"/>
              <a:t>, </a:t>
            </a:r>
            <a:r>
              <a:rPr lang="en-US" b="1" dirty="0" smtClean="0"/>
              <a:t>updating </a:t>
            </a:r>
            <a:r>
              <a:rPr lang="en-US" dirty="0" smtClean="0"/>
              <a:t>and </a:t>
            </a:r>
            <a:r>
              <a:rPr lang="en-US" b="1" dirty="0" smtClean="0"/>
              <a:t>deleting </a:t>
            </a:r>
            <a:r>
              <a:rPr lang="en-US" dirty="0" smtClean="0"/>
              <a:t>data in a tables.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4766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716" y="899428"/>
            <a:ext cx="928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INSERT</a:t>
            </a:r>
            <a:r>
              <a:rPr lang="en-US" dirty="0" smtClean="0"/>
              <a:t> </a:t>
            </a:r>
            <a:r>
              <a:rPr lang="en-US" b="1" dirty="0" smtClean="0"/>
              <a:t>INTO</a:t>
            </a:r>
            <a:r>
              <a:rPr lang="en-US" dirty="0" smtClean="0"/>
              <a:t> s</a:t>
            </a:r>
            <a:r>
              <a:rPr lang="en-US" b="1" dirty="0" smtClean="0"/>
              <a:t>tatement</a:t>
            </a:r>
            <a:r>
              <a:rPr lang="en-US" dirty="0" smtClean="0"/>
              <a:t> is used to add new rows of data to a table in the database.</a:t>
            </a: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xmlns="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INSERT</a:t>
            </a:r>
            <a:endParaRPr lang="en-US" sz="3600" dirty="0"/>
          </a:p>
        </p:txBody>
      </p:sp>
      <p:sp>
        <p:nvSpPr>
          <p:cNvPr id="25" name="Rectangle 24"/>
          <p:cNvSpPr/>
          <p:nvPr/>
        </p:nvSpPr>
        <p:spPr>
          <a:xfrm>
            <a:off x="190550" y="1556792"/>
            <a:ext cx="11809312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(1, 'ramesh', 'patel', '1999-10-17', 'ramesh.patel@gmail.com');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(2, 'rajesh', 'mehta', '2000-12-20', 'rajesh.mehta@gmail.com');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(3, 'vipul', 'shah', '2001-07-19', 'shahvipul@yahoomail.com');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(4, 'kamlesh', 'kaka', '2002-11-26', 'kamlesh.kaka@gmail.com');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'ramlal', 'kumar', '2000-11-07', 'ramlal447@gmail.com');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'raj', 'sharma', '2001-12-20', 'raj1999@gmail.com');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'bimal', 'verma', '1998-07-19', 'bimal1984@yahoomail.com');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VALUES (default, 'kamlesh', 'kumar', '1999-11-26', 'kamlesh1623@gmail.com');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(ID, firstName, lastName, DoB, emailID) VALUES (9, 'rajesh', 'mehta', '2000-12-20', 'rajesh.mehta@gmail.com');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 (firstName, lastName, DoB, emailID) VALUES ('raj', 'sharma', '2001-12-20', 'raj1999@gmail.com');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800" dirty="0" smtClean="0">
              <a:latin typeface="Calibri (Body)"/>
              <a:cs typeface="Arial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66758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58716" y="899428"/>
            <a:ext cx="928156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INSERT</a:t>
            </a:r>
            <a:r>
              <a:rPr lang="en-US" dirty="0" smtClean="0"/>
              <a:t> </a:t>
            </a:r>
            <a:r>
              <a:rPr lang="en-US" b="1" dirty="0" smtClean="0"/>
              <a:t>INTO</a:t>
            </a:r>
            <a:r>
              <a:rPr lang="en-US" dirty="0" smtClean="0"/>
              <a:t> s</a:t>
            </a:r>
            <a:r>
              <a:rPr lang="en-US" b="1" dirty="0" smtClean="0"/>
              <a:t>tatement</a:t>
            </a:r>
            <a:r>
              <a:rPr lang="en-US" dirty="0" smtClean="0"/>
              <a:t> is used to add new rows of data to a table in the database.</a:t>
            </a: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xmlns="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INSERT</a:t>
            </a:r>
            <a:endParaRPr lang="en-US" sz="3600" dirty="0"/>
          </a:p>
        </p:txBody>
      </p:sp>
      <p:sp>
        <p:nvSpPr>
          <p:cNvPr id="36" name="Rectangle 35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2558" y="1628800"/>
            <a:ext cx="11305256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(1, 'paud road', 'pune');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(2, 'M.G. road', 'baroda');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(3, 'k.k road', 'surat');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student_address VALUES (4, 'station road', 'baroda');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 smtClean="0">
              <a:latin typeface="Calibri (Body)"/>
              <a:cs typeface="Arial" pitchFamily="34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(1, 1, 'running');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(2, 1, 'reading');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(3, 2, 'football');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(4, 2, 'running');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(5, 3, 'watching movies');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INSERT INTO student_hobbies VALUES (6, 4, 'gaming');</a:t>
            </a:r>
          </a:p>
        </p:txBody>
      </p:sp>
    </p:spTree>
    <p:extLst>
      <p:ext uri="{BB962C8B-B14F-4D97-AF65-F5344CB8AC3E}">
        <p14:creationId xmlns:p14="http://schemas.microsoft.com/office/powerpoint/2010/main" xmlns="" val="3166758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SELECT</a:t>
            </a:r>
            <a:endParaRPr lang="en-US" sz="3600" dirty="0"/>
          </a:p>
        </p:txBody>
      </p:sp>
      <p:sp>
        <p:nvSpPr>
          <p:cNvPr id="19" name="Rectangle 18"/>
          <p:cNvSpPr/>
          <p:nvPr/>
        </p:nvSpPr>
        <p:spPr>
          <a:xfrm>
            <a:off x="694606" y="1907540"/>
            <a:ext cx="1137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SELECT * FROM student;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6614" y="2564904"/>
            <a:ext cx="7920880" cy="2670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" name="Rectangle 19"/>
          <p:cNvSpPr/>
          <p:nvPr/>
        </p:nvSpPr>
        <p:spPr>
          <a:xfrm>
            <a:off x="358716" y="899428"/>
            <a:ext cx="933689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SELECT statement</a:t>
            </a:r>
            <a:r>
              <a:rPr lang="en-US" dirty="0" smtClean="0"/>
              <a:t> is used to fetch the data from a database table which returns this data in the form of a result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UPDATE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716" y="899428"/>
            <a:ext cx="998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UPDATE statement </a:t>
            </a:r>
            <a:r>
              <a:rPr lang="en-US" dirty="0" smtClean="0"/>
              <a:t>is used to </a:t>
            </a:r>
            <a:r>
              <a:rPr lang="en-US" b="1" dirty="0" smtClean="0"/>
              <a:t>update</a:t>
            </a:r>
            <a:r>
              <a:rPr lang="en-US" dirty="0" smtClean="0"/>
              <a:t> the data of an existing table in database. We can </a:t>
            </a:r>
            <a:r>
              <a:rPr lang="en-US" b="1" dirty="0" smtClean="0"/>
              <a:t>update</a:t>
            </a:r>
            <a:r>
              <a:rPr lang="en-US" dirty="0" smtClean="0"/>
              <a:t> single columns as well as multiple columns using </a:t>
            </a:r>
            <a:r>
              <a:rPr lang="en-US" b="1" dirty="0" smtClean="0"/>
              <a:t>UPDATE statement</a:t>
            </a:r>
            <a:r>
              <a:rPr lang="en-US" dirty="0" smtClean="0"/>
              <a:t> as per our requirement.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4606" y="1907540"/>
            <a:ext cx="1137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UPDATE student SET ;</a:t>
            </a:r>
          </a:p>
        </p:txBody>
      </p:sp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DELETE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716" y="899428"/>
            <a:ext cx="99849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 </a:t>
            </a:r>
            <a:r>
              <a:rPr lang="en-US" b="1" dirty="0" smtClean="0"/>
              <a:t>DELETE Statement </a:t>
            </a:r>
            <a:r>
              <a:rPr lang="en-US" dirty="0" smtClean="0"/>
              <a:t>is used to delete existing records from a table. We can delete a single record or multiple records depending on the condition.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94606" y="1907540"/>
            <a:ext cx="11377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Calibri (Body)"/>
                <a:cs typeface="Arial" pitchFamily="34" charset="0"/>
              </a:rPr>
              <a:t>DELETE FROM student;</a:t>
            </a:r>
          </a:p>
        </p:txBody>
      </p:sp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356" y="-144463"/>
            <a:ext cx="30476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CA300AF8-3A8B-41EE-96B3-AEAC198AD8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xmlns="" id="{49968677-CC8A-4C35-AABA-97CFF73A1AB5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Referential integrity</a:t>
            </a:r>
            <a:endParaRPr lang="en-US" sz="3600" dirty="0"/>
          </a:p>
        </p:txBody>
      </p:sp>
      <p:sp>
        <p:nvSpPr>
          <p:cNvPr id="14" name="Rectangle 13"/>
          <p:cNvSpPr/>
          <p:nvPr/>
        </p:nvSpPr>
        <p:spPr>
          <a:xfrm>
            <a:off x="11755679" y="0"/>
            <a:ext cx="5164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latin typeface="Segoe UI Light" panose="020B0502040204020203" pitchFamily="34" charset="0"/>
                <a:cs typeface="Segoe UI Light" panose="020B0502040204020203" pitchFamily="34" charset="0"/>
              </a:rPr>
              <a:t>(10)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8716" y="4293096"/>
            <a:ext cx="9984962" cy="18928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Let’s try to do following things.</a:t>
            </a:r>
          </a:p>
          <a:p>
            <a:endParaRPr lang="en-US" dirty="0" smtClean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Directly adding  a record in </a:t>
            </a:r>
            <a:r>
              <a:rPr lang="en-US" b="1" dirty="0" smtClean="0"/>
              <a:t>student_address</a:t>
            </a:r>
            <a:r>
              <a:rPr lang="en-US" dirty="0" smtClean="0"/>
              <a:t> table.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Deleting a student record from </a:t>
            </a:r>
            <a:r>
              <a:rPr lang="en-US" b="1" dirty="0" smtClean="0"/>
              <a:t>student</a:t>
            </a:r>
            <a:r>
              <a:rPr lang="en-US" dirty="0" smtClean="0"/>
              <a:t> table.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Directly adding  a record in </a:t>
            </a:r>
            <a:r>
              <a:rPr lang="en-US" b="1" dirty="0" smtClean="0"/>
              <a:t>student_hobbies</a:t>
            </a:r>
            <a:r>
              <a:rPr lang="en-US" dirty="0" smtClean="0"/>
              <a:t> table.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62558" y="978401"/>
            <a:ext cx="11737304" cy="295465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Palatino Linotype" panose="02040502050505030304" pitchFamily="18" charset="0"/>
              </a:rPr>
              <a:t>A referential constraint could be violated in following cases.</a:t>
            </a:r>
          </a:p>
          <a:p>
            <a:endParaRPr lang="en-IN" dirty="0">
              <a:latin typeface="Palatino Linotype" panose="0204050205050503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An INSERT attempt to add a row to a child table that has a value in its foreign key columns that does not match a value in the corresponding parent table's column.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An UPDATE attempt to change the value in a child table's foreign key columns to a value that has no matching value in the corresponding parent table's parent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Palatino Linotype" panose="02040502050505030304" pitchFamily="18" charset="0"/>
                <a:cs typeface="Arial" panose="020B0604020202020204" pitchFamily="34" charset="0"/>
              </a:rPr>
              <a:t>A DELETE attempt to remove a record from a parent table that has a matching value in a child table's foreign key columns.</a:t>
            </a:r>
          </a:p>
        </p:txBody>
      </p:sp>
    </p:spTree>
    <p:extLst>
      <p:ext uri="{BB962C8B-B14F-4D97-AF65-F5344CB8AC3E}">
        <p14:creationId xmlns:p14="http://schemas.microsoft.com/office/powerpoint/2010/main" xmlns="" val="28509060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51160</TotalTime>
  <Words>568</Words>
  <Application>Microsoft Office PowerPoint</Application>
  <PresentationFormat>Custom</PresentationFormat>
  <Paragraphs>65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saleel</cp:lastModifiedBy>
  <cp:revision>2920</cp:revision>
  <dcterms:created xsi:type="dcterms:W3CDTF">2019-04-24T09:11:59Z</dcterms:created>
  <dcterms:modified xsi:type="dcterms:W3CDTF">2020-06-08T06:57:09Z</dcterms:modified>
</cp:coreProperties>
</file>