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4" r:id="rId2"/>
    <p:sldId id="497" r:id="rId3"/>
    <p:sldId id="496" r:id="rId4"/>
    <p:sldId id="498" r:id="rId5"/>
    <p:sldId id="499" r:id="rId6"/>
    <p:sldId id="500" r:id="rId7"/>
    <p:sldId id="501" r:id="rId8"/>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C8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varScale="1">
        <p:scale>
          <a:sx n="64" d="100"/>
          <a:sy n="64" d="100"/>
        </p:scale>
        <p:origin x="-738" y="-10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6/6/2020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70670" y="1700808"/>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Introduction to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5" name="Rectangle 4"/>
          <p:cNvSpPr/>
          <p:nvPr/>
        </p:nvSpPr>
        <p:spPr>
          <a:xfrm>
            <a:off x="1558702" y="3068960"/>
            <a:ext cx="9001000" cy="646331"/>
          </a:xfrm>
          <a:prstGeom prst="rect">
            <a:avLst/>
          </a:prstGeom>
        </p:spPr>
        <p:txBody>
          <a:bodyPr wrap="square">
            <a:spAutoFit/>
          </a:bodyPr>
          <a:lstStyle/>
          <a:p>
            <a:r>
              <a:rPr lang="en-US" dirty="0" smtClean="0"/>
              <a:t>The </a:t>
            </a:r>
            <a:r>
              <a:rPr lang="en-US" b="1" dirty="0" smtClean="0"/>
              <a:t>SQL Joins</a:t>
            </a:r>
            <a:r>
              <a:rPr lang="en-US" dirty="0" smtClean="0"/>
              <a:t> clause is </a:t>
            </a:r>
            <a:r>
              <a:rPr lang="en-US" b="1" dirty="0" smtClean="0"/>
              <a:t>used</a:t>
            </a:r>
            <a:r>
              <a:rPr lang="en-US" dirty="0" smtClean="0"/>
              <a:t> to combine records from two or more tables in a database. A </a:t>
            </a:r>
            <a:r>
              <a:rPr lang="en-US" b="1" dirty="0" smtClean="0"/>
              <a:t>JOIN</a:t>
            </a:r>
            <a:r>
              <a:rPr lang="en-US" dirty="0" smtClean="0"/>
              <a:t> is a means for combining fields from two tables by using values common to each.</a:t>
            </a:r>
            <a:endParaRPr lang="en-US" dirty="0"/>
          </a:p>
        </p:txBody>
      </p:sp>
    </p:spTree>
    <p:extLst>
      <p:ext uri="{BB962C8B-B14F-4D97-AF65-F5344CB8AC3E}">
        <p14:creationId xmlns="" xmlns:p14="http://schemas.microsoft.com/office/powerpoint/2010/main" val="425392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Need of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Title 1"/>
          <p:cNvSpPr txBox="1">
            <a:spLocks/>
          </p:cNvSpPr>
          <p:nvPr/>
        </p:nvSpPr>
        <p:spPr>
          <a:xfrm>
            <a:off x="1558702" y="2636912"/>
            <a:ext cx="8838049"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Tree>
    <p:extLst>
      <p:ext uri="{BB962C8B-B14F-4D97-AF65-F5344CB8AC3E}">
        <p14:creationId xmlns="" xmlns:p14="http://schemas.microsoft.com/office/powerpoint/2010/main" val="425392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JOINS</a:t>
            </a:r>
            <a:endParaRPr lang="en-IN" sz="3200" b="1" i="1" dirty="0">
              <a:latin typeface="Arial" pitchFamily="34" charset="0"/>
              <a:cs typeface="Arial" pitchFamily="34" charset="0"/>
            </a:endParaRPr>
          </a:p>
        </p:txBody>
      </p:sp>
      <p:sp>
        <p:nvSpPr>
          <p:cNvPr id="3" name="Rectangle 2"/>
          <p:cNvSpPr/>
          <p:nvPr/>
        </p:nvSpPr>
        <p:spPr>
          <a:xfrm>
            <a:off x="1523278" y="2726918"/>
            <a:ext cx="8838049" cy="2862322"/>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Cartesian or Product Join – Cross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Equijoin – Inner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Natural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smtClean="0">
                <a:latin typeface="Palatino Linotype" panose="02040502050505030304" pitchFamily="18" charset="0"/>
                <a:cs typeface="Arial" pitchFamily="34" charset="0"/>
              </a:rPr>
              <a:t>Outer </a:t>
            </a:r>
            <a:r>
              <a:rPr lang="en-US" sz="2000" dirty="0">
                <a:latin typeface="Palatino Linotype" panose="02040502050505030304" pitchFamily="18" charset="0"/>
                <a:cs typeface="Arial" pitchFamily="34" charset="0"/>
              </a:rPr>
              <a:t>Join – Right Outer Join, Left Outer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Self Join</a:t>
            </a:r>
          </a:p>
        </p:txBody>
      </p:sp>
      <p:pic>
        <p:nvPicPr>
          <p:cNvPr id="5" name="Picture 4">
            <a:extLst>
              <a:ext uri="{FF2B5EF4-FFF2-40B4-BE49-F238E27FC236}">
                <a16:creationId xmlns="" xmlns:a16="http://schemas.microsoft.com/office/drawing/2014/main" id="{80A95AA2-4844-43C8-9208-2E7A2BF1C7B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 xmlns:a16="http://schemas.microsoft.com/office/drawing/2014/main" id="{2196042C-8979-4101-B0F1-8A01C03AF00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8"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Types of JOINS</a:t>
            </a:r>
            <a:endParaRPr lang="en-US" sz="4800"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57939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cartesian, product / cross join</a:t>
            </a:r>
            <a:endParaRPr lang="en-IN" sz="3200" b="1" i="1" dirty="0">
              <a:latin typeface="Arial" pitchFamily="34" charset="0"/>
              <a:cs typeface="Arial" pitchFamily="34" charset="0"/>
            </a:endParaRPr>
          </a:p>
        </p:txBody>
      </p:sp>
      <p:sp>
        <p:nvSpPr>
          <p:cNvPr id="5" name="Rectangle 4"/>
          <p:cNvSpPr/>
          <p:nvPr/>
        </p:nvSpPr>
        <p:spPr>
          <a:xfrm>
            <a:off x="197346" y="936000"/>
            <a:ext cx="11586492" cy="648000"/>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Palatino Linotype" panose="02040502050505030304" pitchFamily="18" charset="0"/>
              <a:cs typeface="Arial" panose="020B0604020202020204" pitchFamily="34" charset="0"/>
            </a:endParaRPr>
          </a:p>
        </p:txBody>
      </p:sp>
      <p:pic>
        <p:nvPicPr>
          <p:cNvPr id="26" name="Picture 25"/>
          <p:cNvPicPr>
            <a:picLocks noChangeAspect="1"/>
          </p:cNvPicPr>
          <p:nvPr/>
        </p:nvPicPr>
        <p:blipFill>
          <a:blip r:embed="rId2" cstate="print"/>
          <a:stretch>
            <a:fillRect/>
          </a:stretch>
        </p:blipFill>
        <p:spPr>
          <a:xfrm>
            <a:off x="1534686" y="2169080"/>
            <a:ext cx="9131925" cy="1980000"/>
          </a:xfrm>
          <a:prstGeom prst="rect">
            <a:avLst/>
          </a:prstGeom>
        </p:spPr>
      </p:pic>
      <p:pic>
        <p:nvPicPr>
          <p:cNvPr id="10" name="Picture 9">
            <a:extLst>
              <a:ext uri="{FF2B5EF4-FFF2-40B4-BE49-F238E27FC236}">
                <a16:creationId xmlns="" xmlns:a16="http://schemas.microsoft.com/office/drawing/2014/main" id="{DC1AD0D1-FD35-4B55-84D6-1ED3F558EF4B}"/>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 xmlns:a16="http://schemas.microsoft.com/office/drawing/2014/main" id="{9136102A-0328-4024-96D1-832FE306DC2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 xmlns:p14="http://schemas.microsoft.com/office/powerpoint/2010/main" val="423362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inner / equi </a:t>
            </a:r>
            <a:r>
              <a:rPr lang="en-US" sz="3200" b="1" i="1" dirty="0">
                <a:latin typeface="Arial" pitchFamily="34" charset="0"/>
                <a:cs typeface="Arial" pitchFamily="34" charset="0"/>
              </a:rPr>
              <a:t>join</a:t>
            </a:r>
            <a:endParaRPr lang="en-IN" sz="3200" b="1" i="1" dirty="0">
              <a:latin typeface="Arial" pitchFamily="34" charset="0"/>
              <a:cs typeface="Arial" pitchFamily="34" charset="0"/>
            </a:endParaRPr>
          </a:p>
        </p:txBody>
      </p:sp>
      <p:sp>
        <p:nvSpPr>
          <p:cNvPr id="5" name="Rectangle 4"/>
          <p:cNvSpPr/>
          <p:nvPr/>
        </p:nvSpPr>
        <p:spPr>
          <a:xfrm>
            <a:off x="198000" y="936000"/>
            <a:ext cx="11665296"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8" name="Rectangle 7">
            <a:extLst>
              <a:ext uri="{FF2B5EF4-FFF2-40B4-BE49-F238E27FC236}">
                <a16:creationId xmlns="" xmlns:a16="http://schemas.microsoft.com/office/drawing/2014/main" id="{64E59AB9-D23B-4A69-B7D4-4733E25BD424}"/>
              </a:ext>
            </a:extLst>
          </p:cNvPr>
          <p:cNvSpPr/>
          <p:nvPr/>
        </p:nvSpPr>
        <p:spPr>
          <a:xfrm>
            <a:off x="478582" y="5867980"/>
            <a:ext cx="10775726" cy="369332"/>
          </a:xfrm>
          <a:prstGeom prst="rect">
            <a:avLst/>
          </a:prstGeom>
          <a:noFill/>
        </p:spPr>
        <p:txBody>
          <a:bodyPr wrap="square">
            <a:spAutoFit/>
          </a:bodyPr>
          <a:lstStyle/>
          <a:p>
            <a:r>
              <a:rPr lang="en-IN" dirty="0">
                <a:latin typeface="Palatino Linotype" pitchFamily="18" charset="0"/>
              </a:rPr>
              <a:t>EQUI join returns rows when there is at least one match in both tables.</a:t>
            </a:r>
          </a:p>
        </p:txBody>
      </p:sp>
      <p:pic>
        <p:nvPicPr>
          <p:cNvPr id="7" name="Picture 6">
            <a:extLst>
              <a:ext uri="{FF2B5EF4-FFF2-40B4-BE49-F238E27FC236}">
                <a16:creationId xmlns="" xmlns:a16="http://schemas.microsoft.com/office/drawing/2014/main" id="{D549EEF8-0DDC-4ADB-8B68-691DD0B6B1E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9" name="Footer Placeholder 2">
            <a:extLst>
              <a:ext uri="{FF2B5EF4-FFF2-40B4-BE49-F238E27FC236}">
                <a16:creationId xmlns="" xmlns:a16="http://schemas.microsoft.com/office/drawing/2014/main"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grpSp>
        <p:nvGrpSpPr>
          <p:cNvPr id="10" name="Group 9"/>
          <p:cNvGrpSpPr/>
          <p:nvPr/>
        </p:nvGrpSpPr>
        <p:grpSpPr>
          <a:xfrm>
            <a:off x="1342678" y="2132856"/>
            <a:ext cx="8568702" cy="3096344"/>
            <a:chOff x="478832" y="3140968"/>
            <a:chExt cx="8568702" cy="3096344"/>
          </a:xfrm>
        </p:grpSpPr>
        <p:pic>
          <p:nvPicPr>
            <p:cNvPr id="11" name="Picture 2"/>
            <p:cNvPicPr>
              <a:picLocks noChangeAspect="1" noChangeArrowheads="1"/>
            </p:cNvPicPr>
            <p:nvPr/>
          </p:nvPicPr>
          <p:blipFill>
            <a:blip r:embed="rId3" cstate="print"/>
            <a:srcRect/>
            <a:stretch>
              <a:fillRect/>
            </a:stretch>
          </p:blipFill>
          <p:spPr bwMode="auto">
            <a:xfrm>
              <a:off x="478832" y="3140968"/>
              <a:ext cx="8568702" cy="3096344"/>
            </a:xfrm>
            <a:prstGeom prst="rect">
              <a:avLst/>
            </a:prstGeom>
            <a:noFill/>
            <a:ln w="9525">
              <a:noFill/>
              <a:miter lim="800000"/>
              <a:headEnd/>
              <a:tailEnd/>
            </a:ln>
          </p:spPr>
        </p:pic>
        <p:sp>
          <p:nvSpPr>
            <p:cNvPr id="12" name="Rectangle 11"/>
            <p:cNvSpPr/>
            <p:nvPr/>
          </p:nvSpPr>
          <p:spPr>
            <a:xfrm>
              <a:off x="550590" y="3140968"/>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0590" y="3760574"/>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0590" y="4365104"/>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50590" y="5013176"/>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50590" y="5575288"/>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03392" y="3789040"/>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603392" y="4394132"/>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03392" y="5013176"/>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603392" y="5589240"/>
              <a:ext cx="1512168" cy="50405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735166" y="3789040"/>
              <a:ext cx="3240360" cy="51857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735166" y="4365104"/>
              <a:ext cx="3240360" cy="51857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735166" y="4941168"/>
              <a:ext cx="3240360" cy="51857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160401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left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join </a:t>
            </a:r>
            <a:endParaRPr lang="en-IN" sz="3200" b="1" i="1" dirty="0">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1533600" y="2170800"/>
            <a:ext cx="9095812" cy="1695884"/>
          </a:xfrm>
          <a:prstGeom prst="rect">
            <a:avLst/>
          </a:prstGeom>
        </p:spPr>
      </p:pic>
      <p:sp>
        <p:nvSpPr>
          <p:cNvPr id="42" name="Rectangle 41"/>
          <p:cNvSpPr/>
          <p:nvPr/>
        </p:nvSpPr>
        <p:spPr>
          <a:xfrm>
            <a:off x="198000" y="936000"/>
            <a:ext cx="11737304"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LEFT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left table (table1), with the matching rows in the right table (table2). The result is NULL in the right side when there is no match.</a:t>
            </a:r>
          </a:p>
        </p:txBody>
      </p:sp>
      <p:pic>
        <p:nvPicPr>
          <p:cNvPr id="7" name="Picture 6">
            <a:extLst>
              <a:ext uri="{FF2B5EF4-FFF2-40B4-BE49-F238E27FC236}">
                <a16:creationId xmlns="" xmlns:a16="http://schemas.microsoft.com/office/drawing/2014/main" id="{673C5F90-0D53-4822-96AD-E561FE02295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 xmlns:a16="http://schemas.microsoft.com/office/drawing/2014/main" id="{E1A25237-EAF2-44A9-AD9F-3B42445F3C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 xmlns:p14="http://schemas.microsoft.com/office/powerpoint/2010/main" val="221099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right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a:t>
            </a:r>
            <a:r>
              <a:rPr lang="en-US" sz="3200" b="1" i="1" dirty="0">
                <a:latin typeface="Arial" pitchFamily="34" charset="0"/>
                <a:cs typeface="Arial" pitchFamily="34" charset="0"/>
              </a:rPr>
              <a:t>j</a:t>
            </a:r>
            <a:r>
              <a:rPr lang="en-US" sz="3200" b="1" i="1" dirty="0" smtClean="0">
                <a:latin typeface="Arial" pitchFamily="34" charset="0"/>
                <a:cs typeface="Arial" pitchFamily="34" charset="0"/>
              </a:rPr>
              <a:t>oin</a:t>
            </a:r>
            <a:endParaRPr lang="en-IN" sz="3200" b="1" i="1" dirty="0">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1533600" y="2170800"/>
            <a:ext cx="9066620" cy="1714500"/>
          </a:xfrm>
          <a:prstGeom prst="rect">
            <a:avLst/>
          </a:prstGeom>
        </p:spPr>
      </p:pic>
      <p:sp>
        <p:nvSpPr>
          <p:cNvPr id="34" name="Rectangle 33"/>
          <p:cNvSpPr/>
          <p:nvPr/>
        </p:nvSpPr>
        <p:spPr>
          <a:xfrm>
            <a:off x="198000" y="936000"/>
            <a:ext cx="11881320"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RIGHT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right table (table2), with the matching rows in the left table (table1). The result is NULL in the left side when there is no match.</a:t>
            </a:r>
          </a:p>
        </p:txBody>
      </p:sp>
      <p:pic>
        <p:nvPicPr>
          <p:cNvPr id="7" name="Picture 6">
            <a:extLst>
              <a:ext uri="{FF2B5EF4-FFF2-40B4-BE49-F238E27FC236}">
                <a16:creationId xmlns="" xmlns:a16="http://schemas.microsoft.com/office/drawing/2014/main" id="{09BC3450-AA35-49AC-835F-AD0371AC796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 xmlns:a16="http://schemas.microsoft.com/office/drawing/2014/main" id="{6A00BB9F-BA4C-4D2C-831C-35C6CF284EC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 xmlns:p14="http://schemas.microsoft.com/office/powerpoint/2010/main" val="350618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51184</TotalTime>
  <Words>344</Words>
  <Application>Microsoft Office PowerPoint</Application>
  <PresentationFormat>Custom</PresentationFormat>
  <Paragraphs>34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saleel</cp:lastModifiedBy>
  <cp:revision>2922</cp:revision>
  <dcterms:created xsi:type="dcterms:W3CDTF">2019-04-24T09:11:59Z</dcterms:created>
  <dcterms:modified xsi:type="dcterms:W3CDTF">2020-06-06T07:10:45Z</dcterms:modified>
</cp:coreProperties>
</file>