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07" r:id="rId2"/>
    <p:sldId id="508" r:id="rId3"/>
    <p:sldId id="501" r:id="rId4"/>
    <p:sldId id="502" r:id="rId5"/>
    <p:sldId id="506" r:id="rId6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xmlns="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>
      <p:cViewPr>
        <p:scale>
          <a:sx n="66" d="100"/>
          <a:sy n="66" d="100"/>
        </p:scale>
        <p:origin x="-654" y="-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C5AE1-8B73-453E-AD5C-7AC64EE599C7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6971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58702" y="237058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Inner/ equi Join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8702" y="348630"/>
            <a:ext cx="91535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34566" y="3429000"/>
            <a:ext cx="11377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The inner join is one of the most commonly used joins in SQL. The inner join clause allows you to query data from two or more related tables.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559" y="4471952"/>
            <a:ext cx="116652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INNER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JOIN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performs a JOIN against equality or matching column(s) values of the associated tables. An 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equal sign (=)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is used as comparison operator in the </a:t>
            </a:r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ON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clause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to refer equality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endParaRPr lang="en-IN" dirty="0" smtClean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EQUI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JOIN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performs a JOIN against equality or matching column(s) values of the associated tables. An equal sign (=) is used as comparison operator in the </a:t>
            </a:r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WHERE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clause to refer equality.</a:t>
            </a:r>
          </a:p>
        </p:txBody>
      </p:sp>
    </p:spTree>
    <p:extLst>
      <p:ext uri="{BB962C8B-B14F-4D97-AF65-F5344CB8AC3E}">
        <p14:creationId xmlns="" xmlns:p14="http://schemas.microsoft.com/office/powerpoint/2010/main" val="425392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574" y="836712"/>
            <a:ext cx="11305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Use</a:t>
            </a:r>
            <a:r>
              <a:rPr lang="en-US" dirty="0" smtClean="0"/>
              <a:t> an  </a:t>
            </a:r>
            <a:r>
              <a:rPr lang="en-US" b="1" dirty="0" smtClean="0"/>
              <a:t>INNER JOIN</a:t>
            </a:r>
            <a:r>
              <a:rPr lang="en-US" dirty="0" smtClean="0"/>
              <a:t> when you need to match rows from two tables. Rows that match remain in the result, those that don't are rejected. The match condition is commonly called the </a:t>
            </a:r>
            <a:r>
              <a:rPr lang="en-US" b="1" dirty="0" smtClean="0"/>
              <a:t>join</a:t>
            </a:r>
            <a:r>
              <a:rPr lang="en-US" dirty="0" smtClean="0"/>
              <a:t> condition. </a:t>
            </a:r>
            <a:r>
              <a:rPr lang="en-US" dirty="0" smtClean="0">
                <a:latin typeface="Palatino Linotype" pitchFamily="18" charset="0"/>
              </a:rPr>
              <a:t>Inner/ equi Join</a:t>
            </a:r>
            <a:r>
              <a:rPr lang="en-IN" dirty="0" smtClean="0">
                <a:latin typeface="Palatino Linotype" pitchFamily="18" charset="0"/>
              </a:rPr>
              <a:t> returns rows when there is at least one match in both tables.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78582" y="2134597"/>
            <a:ext cx="10945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following table illustrates the inner join of two tables T1 (1,2,3,4,5) and T2 (A,B,C,D). The result includes rows: (2,A), (3,B),a dn (4,C) as they have the same patterns.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22598" y="2996952"/>
            <a:ext cx="9145016" cy="3384376"/>
            <a:chOff x="262558" y="2924944"/>
            <a:chExt cx="9145016" cy="3384376"/>
          </a:xfrm>
        </p:grpSpPr>
        <p:grpSp>
          <p:nvGrpSpPr>
            <p:cNvPr id="20" name="Group 19"/>
            <p:cNvGrpSpPr/>
            <p:nvPr/>
          </p:nvGrpSpPr>
          <p:grpSpPr>
            <a:xfrm>
              <a:off x="550590" y="3140968"/>
              <a:ext cx="8568702" cy="3096344"/>
              <a:chOff x="478832" y="3140968"/>
              <a:chExt cx="8568702" cy="3096344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78832" y="3140968"/>
                <a:ext cx="8568702" cy="3096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Rectangle 7"/>
              <p:cNvSpPr/>
              <p:nvPr/>
            </p:nvSpPr>
            <p:spPr>
              <a:xfrm>
                <a:off x="550590" y="3140968"/>
                <a:ext cx="1512168" cy="50405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50590" y="3760574"/>
                <a:ext cx="1512168" cy="50405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50590" y="4365104"/>
                <a:ext cx="1512168" cy="50405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50590" y="5013176"/>
                <a:ext cx="1512168" cy="50405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50590" y="5575288"/>
                <a:ext cx="1512168" cy="50405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603392" y="3789040"/>
                <a:ext cx="1512168" cy="50405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603392" y="4394132"/>
                <a:ext cx="1512168" cy="50405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603392" y="5013176"/>
                <a:ext cx="1512168" cy="50405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603392" y="5589240"/>
                <a:ext cx="1512168" cy="50405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35166" y="3789040"/>
                <a:ext cx="3240360" cy="51857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735166" y="4365104"/>
                <a:ext cx="3240360" cy="51857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735166" y="4941168"/>
                <a:ext cx="3240360" cy="51857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262558" y="2924944"/>
              <a:ext cx="9145016" cy="33843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253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dirty="0" smtClean="0"/>
              <a:t>Difference between </a:t>
            </a:r>
            <a:r>
              <a:rPr lang="en-US" sz="3200" b="1" dirty="0" smtClean="0"/>
              <a:t>INNER JOIN </a:t>
            </a:r>
            <a:r>
              <a:rPr lang="en-US" sz="3200" b="1" dirty="0" smtClean="0"/>
              <a:t> and  Natural </a:t>
            </a:r>
            <a:r>
              <a:rPr lang="en-US" sz="3200" b="1" dirty="0" smtClean="0"/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549EEF8-0DDC-4ADB-8B68-691DD0B6B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FE7D71F0-97C1-4A7C-A634-BE2CA956F0C6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2557" y="800699"/>
          <a:ext cx="11665296" cy="5508621"/>
        </p:xfrm>
        <a:graphic>
          <a:graphicData uri="http://schemas.openxmlformats.org/drawingml/2006/table">
            <a:tbl>
              <a:tblPr/>
              <a:tblGrid>
                <a:gridCol w="5832648"/>
                <a:gridCol w="5832648"/>
              </a:tblGrid>
              <a:tr h="28569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cap="all" dirty="0" smtClean="0">
                          <a:solidFill>
                            <a:srgbClr val="000000"/>
                          </a:solidFill>
                          <a:latin typeface="Palatino Linotype" pitchFamily="18" charset="0"/>
                        </a:rPr>
                        <a:t>INNER JOIN</a:t>
                      </a:r>
                    </a:p>
                  </a:txBody>
                  <a:tcPr marL="51017" marR="51017" marT="51017" marB="5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cap="all" dirty="0" smtClean="0">
                          <a:solidFill>
                            <a:srgbClr val="000000"/>
                          </a:solidFill>
                          <a:latin typeface="Palatino Linotype" pitchFamily="18" charset="0"/>
                        </a:rPr>
                        <a:t>NATURAL JOIN</a:t>
                      </a:r>
                    </a:p>
                  </a:txBody>
                  <a:tcPr marL="51017" marR="51017" marT="51017" marB="5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757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Palatino Linotype" pitchFamily="18" charset="0"/>
                        </a:rPr>
                        <a:t>Inner Join joins two table on the basis of the column which is explicitly specified in the ON clause.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Palatino Linotype" pitchFamily="18" charset="0"/>
                        </a:rPr>
                        <a:t>Natural Join joins two tables based on same attribute name.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489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Palatino Linotype" pitchFamily="18" charset="0"/>
                        </a:rPr>
                        <a:t>In Inner Join, The resulting table will contain all the attribute of both the tables including duplicate columns also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 smtClean="0">
                          <a:latin typeface="Palatino Linotype" pitchFamily="18" charset="0"/>
                        </a:rPr>
                        <a:t>In Natural Join, The resulting table will contain all the attributes of both the tables but keep only one copy of each common column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123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Palatino Linotype" pitchFamily="18" charset="0"/>
                        </a:rPr>
                        <a:t>In Inner Join, only those records will return which</a:t>
                      </a:r>
                      <a:r>
                        <a:rPr lang="en-US" sz="1800" b="0" baseline="0" dirty="0" smtClean="0">
                          <a:latin typeface="Palatino Linotype" pitchFamily="18" charset="0"/>
                        </a:rPr>
                        <a:t> </a:t>
                      </a:r>
                      <a:r>
                        <a:rPr lang="en-US" sz="1800" b="0" dirty="0" smtClean="0">
                          <a:latin typeface="Palatino Linotype" pitchFamily="18" charset="0"/>
                        </a:rPr>
                        <a:t>exists in both the tables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 smtClean="0">
                          <a:latin typeface="Palatino Linotype" pitchFamily="18" charset="0"/>
                        </a:rPr>
                        <a:t>Same as Inner</a:t>
                      </a:r>
                      <a:r>
                        <a:rPr lang="en-US" sz="1800" b="0" baseline="0" dirty="0" smtClean="0">
                          <a:latin typeface="Palatino Linotype" pitchFamily="18" charset="0"/>
                        </a:rPr>
                        <a:t> Join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58556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Palatino Linotype" pitchFamily="18" charset="0"/>
                        </a:rPr>
                        <a:t>SYNTAX:</a:t>
                      </a:r>
                      <a:br>
                        <a:rPr lang="en-US" sz="1800" b="0" dirty="0" smtClean="0">
                          <a:latin typeface="Palatino Linotype" pitchFamily="18" charset="0"/>
                        </a:rPr>
                      </a:br>
                      <a:r>
                        <a:rPr lang="en-US" sz="1800" b="0" dirty="0" smtClean="0">
                          <a:latin typeface="Palatino Linotype" pitchFamily="18" charset="0"/>
                        </a:rPr>
                        <a:t>SELECT *</a:t>
                      </a:r>
                      <a:br>
                        <a:rPr lang="en-US" sz="1800" b="0" dirty="0" smtClean="0">
                          <a:latin typeface="Palatino Linotype" pitchFamily="18" charset="0"/>
                        </a:rPr>
                      </a:br>
                      <a:r>
                        <a:rPr lang="en-US" sz="1800" b="0" dirty="0" smtClean="0">
                          <a:latin typeface="Palatino Linotype" pitchFamily="18" charset="0"/>
                        </a:rPr>
                        <a:t>FROM table1 INNER JOIN table2 ON table1.Column_Name = table2.Column_Name;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dirty="0" smtClean="0">
                        <a:latin typeface="Palatino Linotype" pitchFamily="18" charset="0"/>
                      </a:endParaRPr>
                    </a:p>
                    <a:p>
                      <a:pPr algn="l" fontAlgn="base"/>
                      <a:r>
                        <a:rPr lang="en-US" sz="1800" b="0" dirty="0" smtClean="0">
                          <a:latin typeface="Palatino Linotype" pitchFamily="18" charset="0"/>
                        </a:rPr>
                        <a:t>SYNTAX:</a:t>
                      </a:r>
                      <a:br>
                        <a:rPr lang="en-US" sz="1800" b="0" dirty="0" smtClean="0">
                          <a:latin typeface="Palatino Linotype" pitchFamily="18" charset="0"/>
                        </a:rPr>
                      </a:br>
                      <a:r>
                        <a:rPr lang="en-US" sz="1800" b="0" dirty="0" smtClean="0">
                          <a:latin typeface="Palatino Linotype" pitchFamily="18" charset="0"/>
                        </a:rPr>
                        <a:t>SELECT *</a:t>
                      </a:r>
                      <a:br>
                        <a:rPr lang="en-US" sz="1800" b="0" dirty="0" smtClean="0">
                          <a:latin typeface="Palatino Linotype" pitchFamily="18" charset="0"/>
                        </a:rPr>
                      </a:br>
                      <a:r>
                        <a:rPr lang="en-US" sz="1800" b="0" dirty="0" smtClean="0">
                          <a:latin typeface="Palatino Linotype" pitchFamily="18" charset="0"/>
                        </a:rPr>
                        <a:t>FROM table1 NATURAL JOIN table2;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604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equi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574" y="1208946"/>
            <a:ext cx="11444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iberation Mono"/>
              </a:rPr>
              <a:t>SELECT column-list from &lt;table_references&gt;, &lt;table_references&gt; WHERE table1.column-name = table2.column-name</a:t>
            </a:r>
          </a:p>
        </p:txBody>
      </p:sp>
      <p:sp>
        <p:nvSpPr>
          <p:cNvPr id="3" name="Rectangle 2"/>
          <p:cNvSpPr/>
          <p:nvPr/>
        </p:nvSpPr>
        <p:spPr>
          <a:xfrm>
            <a:off x="202398" y="2204864"/>
            <a:ext cx="11444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s.ID, s.nameFirst,s.nameLast, a.address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student 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>
                <a:latin typeface="Arial" panose="020B0604020202020204" pitchFamily="34" charset="0"/>
              </a:rPr>
              <a:t>student_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 a </a:t>
            </a:r>
            <a:r>
              <a:rPr lang="en-US" dirty="0">
                <a:latin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s.ID = a.</a:t>
            </a:r>
            <a:r>
              <a:rPr lang="en-IN" dirty="0">
                <a:latin typeface="Arial" panose="020B0604020202020204" pitchFamily="34" charset="0"/>
              </a:rPr>
              <a:t>studentID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EA8C22B-921E-481F-8797-57B673F124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566" y="3025988"/>
            <a:ext cx="1147417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06574" y="83671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iberation Mono"/>
              </a:rPr>
              <a:t>syntex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608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6574" y="1196752"/>
            <a:ext cx="112330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iberation Mono"/>
              </a:rPr>
              <a:t>SELECT column-list from &lt;table_references</a:t>
            </a:r>
            <a:r>
              <a:rPr lang="en-US" sz="2000" dirty="0">
                <a:uFill>
                  <a:solidFill>
                    <a:srgbClr val="FF0000"/>
                  </a:solidFill>
                </a:uFill>
                <a:latin typeface="Liberation Mono"/>
              </a:rPr>
              <a:t>&gt; </a:t>
            </a:r>
            <a:r>
              <a:rPr lang="en-US" sz="2000" dirty="0">
                <a:latin typeface="Liberation Mono"/>
              </a:rPr>
              <a:t>[INNER] JOIN &lt;table_references&gt; ON table1.column-name = table2.column-name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F9CE1C2-C3EE-4C9B-8F08-A833D4695B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inner 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574" y="83671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iberation Mono"/>
              </a:rPr>
              <a:t>syntex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2398" y="2204864"/>
            <a:ext cx="11444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s.ID, s.nameFirst,s.nameLast, a.address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student </a:t>
            </a:r>
            <a:r>
              <a:rPr lang="en-IN" dirty="0" smtClean="0">
                <a:latin typeface="Arial" panose="020B0604020202020204" pitchFamily="34" charset="0"/>
              </a:rPr>
              <a:t>s </a:t>
            </a:r>
            <a:r>
              <a:rPr lang="en-IN" b="1" dirty="0" smtClean="0">
                <a:latin typeface="Arial" panose="020B0604020202020204" pitchFamily="34" charset="0"/>
              </a:rPr>
              <a:t>INNER JOIN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student_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 a </a:t>
            </a:r>
            <a:r>
              <a:rPr lang="en-US" b="1" dirty="0" smtClean="0">
                <a:latin typeface="Arial" panose="020B0604020202020204" pitchFamily="34" charset="0"/>
              </a:rPr>
              <a:t>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s.ID = a.</a:t>
            </a:r>
            <a:r>
              <a:rPr lang="en-IN" dirty="0">
                <a:latin typeface="Arial" panose="020B0604020202020204" pitchFamily="34" charset="0"/>
              </a:rPr>
              <a:t>studentID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566" y="3025988"/>
            <a:ext cx="1147417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9518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51324</TotalTime>
  <Words>356</Words>
  <Application>Microsoft Office PowerPoint</Application>
  <PresentationFormat>Custom</PresentationFormat>
  <Paragraphs>31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saleel</cp:lastModifiedBy>
  <cp:revision>2965</cp:revision>
  <dcterms:created xsi:type="dcterms:W3CDTF">2019-04-24T09:11:59Z</dcterms:created>
  <dcterms:modified xsi:type="dcterms:W3CDTF">2020-06-08T06:06:59Z</dcterms:modified>
</cp:coreProperties>
</file>