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509" r:id="rId2"/>
    <p:sldId id="508" r:id="rId3"/>
    <p:sldId id="512" r:id="rId4"/>
    <p:sldId id="514" r:id="rId5"/>
    <p:sldId id="513" r:id="rId6"/>
    <p:sldId id="511" r:id="rId7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=""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 varScale="1">
        <p:scale>
          <a:sx n="64" d="100"/>
          <a:sy n="64" d="100"/>
        </p:scale>
        <p:origin x="-738" y="-10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30710" y="980728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Natural Join</a:t>
            </a:r>
            <a:endParaRPr lang="en-US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1A85463-8A73-4AAF-B006-A8206B2E4A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4610B96E-6F6B-4597-8ADF-B68C8A17E820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78582" y="2060848"/>
            <a:ext cx="113772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>
                <a:latin typeface="Palatino Linotype" pitchFamily="18" charset="0"/>
                <a:cs typeface="Arial" panose="020B0604020202020204" pitchFamily="34" charset="0"/>
              </a:rPr>
              <a:t>The </a:t>
            </a:r>
            <a:r>
              <a:rPr lang="en-IN" b="1" dirty="0">
                <a:latin typeface="Palatino Linotype" pitchFamily="18" charset="0"/>
                <a:cs typeface="Arial" panose="020B0604020202020204" pitchFamily="34" charset="0"/>
              </a:rPr>
              <a:t>NATURAL</a:t>
            </a:r>
            <a:r>
              <a:rPr lang="en-IN" dirty="0">
                <a:latin typeface="Palatino Linotype" pitchFamily="18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Palatino Linotype" pitchFamily="18" charset="0"/>
                <a:cs typeface="Arial" panose="020B0604020202020204" pitchFamily="34" charset="0"/>
              </a:rPr>
              <a:t>JOIN</a:t>
            </a:r>
            <a:r>
              <a:rPr lang="en-IN" dirty="0">
                <a:latin typeface="Palatino Linotype" pitchFamily="18" charset="0"/>
                <a:cs typeface="Arial" panose="020B0604020202020204" pitchFamily="34" charset="0"/>
              </a:rPr>
              <a:t> is such a join that performs the same task as an </a:t>
            </a:r>
            <a:r>
              <a:rPr lang="en-IN" b="1" dirty="0">
                <a:latin typeface="Palatino Linotype" pitchFamily="18" charset="0"/>
                <a:cs typeface="Arial" panose="020B0604020202020204" pitchFamily="34" charset="0"/>
              </a:rPr>
              <a:t>INNER</a:t>
            </a:r>
            <a:r>
              <a:rPr lang="en-IN" dirty="0">
                <a:latin typeface="Palatino Linotype" pitchFamily="18" charset="0"/>
                <a:cs typeface="Arial" panose="020B0604020202020204" pitchFamily="34" charset="0"/>
              </a:rPr>
              <a:t> </a:t>
            </a:r>
            <a:r>
              <a:rPr lang="en-IN" b="1" dirty="0">
                <a:latin typeface="Palatino Linotype" pitchFamily="18" charset="0"/>
                <a:cs typeface="Arial" panose="020B0604020202020204" pitchFamily="34" charset="0"/>
              </a:rPr>
              <a:t>JOIN</a:t>
            </a:r>
            <a:r>
              <a:rPr lang="en-IN" dirty="0" smtClean="0">
                <a:latin typeface="Palatino Linotype" pitchFamily="18" charset="0"/>
                <a:cs typeface="Arial" panose="020B0604020202020204" pitchFamily="34" charset="0"/>
              </a:rPr>
              <a:t>. </a:t>
            </a:r>
            <a:r>
              <a:rPr lang="en-US" b="1" dirty="0" smtClean="0">
                <a:latin typeface="Palatino Linotype" pitchFamily="18" charset="0"/>
                <a:cs typeface="Arial" panose="020B0604020202020204" pitchFamily="34" charset="0"/>
              </a:rPr>
              <a:t>NATURAL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b="1" dirty="0" smtClean="0">
                <a:latin typeface="Palatino Linotype" pitchFamily="18" charset="0"/>
                <a:cs typeface="Arial" panose="020B0604020202020204" pitchFamily="34" charset="0"/>
              </a:rPr>
              <a:t>JOIN</a:t>
            </a:r>
            <a:r>
              <a:rPr lang="en-US" dirty="0" smtClean="0">
                <a:latin typeface="Palatino Linotype" pitchFamily="18" charset="0"/>
              </a:rPr>
              <a:t> does not use any comparison operator. </a:t>
            </a:r>
            <a:r>
              <a:rPr lang="en-US" dirty="0" smtClean="0"/>
              <a:t>We can perform a </a:t>
            </a:r>
            <a:r>
              <a:rPr lang="en-US" b="1" dirty="0" smtClean="0">
                <a:latin typeface="Palatino Linotype" pitchFamily="18" charset="0"/>
                <a:cs typeface="Arial" panose="020B0604020202020204" pitchFamily="34" charset="0"/>
              </a:rPr>
              <a:t>NATURAL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b="1" dirty="0" smtClean="0">
                <a:latin typeface="Palatino Linotype" pitchFamily="18" charset="0"/>
                <a:cs typeface="Arial" panose="020B0604020202020204" pitchFamily="34" charset="0"/>
              </a:rPr>
              <a:t>JOIN</a:t>
            </a:r>
            <a:r>
              <a:rPr lang="en-US" dirty="0" smtClean="0"/>
              <a:t> only if there is at least one common attribute that exists between two relations. In addition, the attributes must have the same name and domain. </a:t>
            </a: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When this join condition gets applied always the duplicates of the common columns get eliminated from the result.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6574" y="4797152"/>
            <a:ext cx="11521279" cy="120032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Note: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 smtClean="0">
                <a:latin typeface="Palatino Linotype" panose="02040502050505030304" pitchFamily="18" charset="0"/>
                <a:cs typeface="Arial" panose="020B0604020202020204" pitchFamily="34" charset="0"/>
              </a:rPr>
              <a:t>If </a:t>
            </a: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the column-names are not same, then NATURAL JOIN will work as CROSS JOIN.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>
                <a:latin typeface="Palatino Linotype" panose="02040502050505030304" pitchFamily="18" charset="0"/>
                <a:cs typeface="Arial" pitchFamily="34" charset="0"/>
              </a:rPr>
              <a:t>A</a:t>
            </a:r>
            <a:r>
              <a:rPr lang="en-US" dirty="0">
                <a:latin typeface="Palatino Linotype" panose="02040502050505030304" pitchFamily="18" charset="0"/>
                <a:cs typeface="Arial" pitchFamily="34" charset="0"/>
              </a:rPr>
              <a:t> NATURAL JOIN can be used with a LEFT OUTER join, or a RIGHT OUTER join.</a:t>
            </a:r>
          </a:p>
          <a:p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639822" y="0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(29)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5392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380" y="908720"/>
            <a:ext cx="116314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latin typeface="Palatino Linotype" panose="02040502050505030304" pitchFamily="18" charset="0"/>
                <a:cs typeface="Arial" panose="020B0604020202020204" pitchFamily="34" charset="0"/>
              </a:rPr>
              <a:t>The NATURAL JOIN is such a join that performs the same task as an INNER JOIN.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48BD748-B206-47BA-A66B-CE75AF072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="" xmlns:a16="http://schemas.microsoft.com/office/drawing/2014/main" id="{5FB08BE4-C3B1-4781-BC6A-C3A3C630CD9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natural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98662" y="1700808"/>
            <a:ext cx="374441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CREATE TABLE food (</a:t>
            </a:r>
          </a:p>
          <a:p>
            <a:r>
              <a:rPr lang="en-US" dirty="0" smtClean="0">
                <a:latin typeface="Palatino Linotype" pitchFamily="18" charset="0"/>
              </a:rPr>
              <a:t>    item_id INT,</a:t>
            </a:r>
          </a:p>
          <a:p>
            <a:r>
              <a:rPr lang="en-US" dirty="0" smtClean="0">
                <a:latin typeface="Palatino Linotype" pitchFamily="18" charset="0"/>
              </a:rPr>
              <a:t>    item_name VARCHAR(45),</a:t>
            </a:r>
          </a:p>
          <a:p>
            <a:r>
              <a:rPr lang="en-US" dirty="0" smtClean="0">
                <a:latin typeface="Palatino Linotype" pitchFamily="18" charset="0"/>
              </a:rPr>
              <a:t>    item_unit VARCHAR(45),</a:t>
            </a:r>
          </a:p>
          <a:p>
            <a:r>
              <a:rPr lang="en-US" dirty="0" smtClean="0">
                <a:latin typeface="Palatino Linotype" pitchFamily="18" charset="0"/>
              </a:rPr>
              <a:t>    company_id INT  );</a:t>
            </a:r>
          </a:p>
          <a:p>
            <a:endParaRPr lang="en-US" dirty="0" smtClean="0">
              <a:latin typeface="Palatino Linotype" pitchFamily="18" charset="0"/>
            </a:endParaRPr>
          </a:p>
          <a:p>
            <a:endParaRPr lang="en-US" dirty="0" smtClean="0">
              <a:latin typeface="Palatino Linotype" pitchFamily="18" charset="0"/>
            </a:endParaRPr>
          </a:p>
          <a:p>
            <a:endParaRPr lang="en-US" dirty="0" smtClean="0">
              <a:latin typeface="Palatino Linotype" pitchFamily="18" charset="0"/>
            </a:endParaRPr>
          </a:p>
          <a:p>
            <a:r>
              <a:rPr lang="en-US" dirty="0" smtClean="0">
                <a:latin typeface="Palatino Linotype" pitchFamily="18" charset="0"/>
              </a:rPr>
              <a:t>CREATE TABLE company (</a:t>
            </a:r>
          </a:p>
          <a:p>
            <a:r>
              <a:rPr lang="en-US" dirty="0" smtClean="0">
                <a:latin typeface="Palatino Linotype" pitchFamily="18" charset="0"/>
              </a:rPr>
              <a:t>    company_id INT,</a:t>
            </a:r>
          </a:p>
          <a:p>
            <a:r>
              <a:rPr lang="en-US" dirty="0" smtClean="0">
                <a:latin typeface="Palatino Linotype" pitchFamily="18" charset="0"/>
              </a:rPr>
              <a:t>    company_name VARCHAR(45),</a:t>
            </a:r>
          </a:p>
          <a:p>
            <a:r>
              <a:rPr lang="en-US" dirty="0" smtClean="0">
                <a:latin typeface="Palatino Linotype" pitchFamily="18" charset="0"/>
              </a:rPr>
              <a:t>    company_city VARCHAR(45)</a:t>
            </a:r>
          </a:p>
          <a:p>
            <a:r>
              <a:rPr lang="en-US" dirty="0" smtClean="0">
                <a:latin typeface="Palatino Linotype" pitchFamily="18" charset="0"/>
              </a:rPr>
              <a:t>);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63158" y="1628800"/>
            <a:ext cx="6092825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INSERT INTO food VALUES (1, 'biscuit', 'packet',18);</a:t>
            </a:r>
          </a:p>
          <a:p>
            <a:r>
              <a:rPr lang="en-US" dirty="0" smtClean="0"/>
              <a:t>INSERT INTO food VALUES (4, 'cakes', 'Pcs', 15);</a:t>
            </a:r>
          </a:p>
          <a:p>
            <a:r>
              <a:rPr lang="en-US" dirty="0" smtClean="0"/>
              <a:t>INSERT INTO food VALUES (6, 'cheez', 'packet', 16);</a:t>
            </a:r>
          </a:p>
          <a:p>
            <a:r>
              <a:rPr lang="en-US" dirty="0" smtClean="0"/>
              <a:t>INSERT INTO food VALUES (5, 'butter', 'packet', 17);</a:t>
            </a:r>
          </a:p>
          <a:p>
            <a:r>
              <a:rPr lang="en-US" dirty="0" smtClean="0"/>
              <a:t>INSERT INTO food VALUES (2, 'bread', 'packet', 19);</a:t>
            </a:r>
          </a:p>
          <a:p>
            <a:r>
              <a:rPr lang="en-US" dirty="0" smtClean="0"/>
              <a:t>INSERT INTO food VALUES (7, 'eggs', 'Pcs', NULL);</a:t>
            </a:r>
          </a:p>
          <a:p>
            <a:r>
              <a:rPr lang="en-US" dirty="0" smtClean="0"/>
              <a:t>INSERT INTO food VALUES (3, 'salt', 'packet', NULL);</a:t>
            </a:r>
          </a:p>
          <a:p>
            <a:endParaRPr lang="en-US" dirty="0" smtClean="0"/>
          </a:p>
          <a:p>
            <a:r>
              <a:rPr lang="en-US" dirty="0" smtClean="0"/>
              <a:t>INSERT INTO company  VALUES (18, 'Akas Foods', 'pune');</a:t>
            </a:r>
          </a:p>
          <a:p>
            <a:r>
              <a:rPr lang="en-US" dirty="0" smtClean="0"/>
              <a:t>INSERT INTO company  VALUES (15, 'Foodies', 'baroda');</a:t>
            </a:r>
          </a:p>
          <a:p>
            <a:r>
              <a:rPr lang="en-US" dirty="0" smtClean="0"/>
              <a:t>INSERT INTO company  VALUES (16, 'Gold Foods', 'surat');</a:t>
            </a:r>
          </a:p>
          <a:p>
            <a:r>
              <a:rPr lang="en-US" dirty="0" smtClean="0"/>
              <a:t>INSERT INTO company  VALUES (17, 'Natural Foons', 'pune');</a:t>
            </a:r>
          </a:p>
          <a:p>
            <a:r>
              <a:rPr lang="en-US" dirty="0" smtClean="0"/>
              <a:t>INSERT INTO company  VALUES (19, 'J&amp;S Foods', 'mumbai');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1639822" y="0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(29)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1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48BD748-B206-47BA-A66B-CE75AF072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="" xmlns:a16="http://schemas.microsoft.com/office/drawing/2014/main" id="{5FB08BE4-C3B1-4781-BC6A-C3A3C630CD9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natural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19142" y="1736918"/>
            <a:ext cx="5174528" cy="2160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62558" y="1748965"/>
            <a:ext cx="5040560" cy="2544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Rectangle 29"/>
          <p:cNvSpPr/>
          <p:nvPr/>
        </p:nvSpPr>
        <p:spPr>
          <a:xfrm>
            <a:off x="262558" y="1268760"/>
            <a:ext cx="2078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Sample table: foods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5519142" y="1268760"/>
            <a:ext cx="241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Sample table: company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34566" y="2606932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34566" y="3687052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1639822" y="0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(29)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1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4979" y="692696"/>
            <a:ext cx="11820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 Mono"/>
              </a:rPr>
              <a:t>SELECT column-list </a:t>
            </a:r>
            <a:r>
              <a:rPr lang="en-US" dirty="0" smtClean="0">
                <a:latin typeface="Liberation Mono"/>
              </a:rPr>
              <a:t>FROM &lt;</a:t>
            </a:r>
            <a:r>
              <a:rPr lang="en-US" dirty="0">
                <a:latin typeface="Liberation Mono"/>
              </a:rPr>
              <a:t>table_references&gt; </a:t>
            </a:r>
            <a:r>
              <a:rPr lang="en-US" b="1" dirty="0">
                <a:uFill>
                  <a:solidFill>
                    <a:srgbClr val="FF0000"/>
                  </a:solidFill>
                </a:uFill>
                <a:latin typeface="Liberation Mono"/>
              </a:rPr>
              <a:t>NATURAL JOIN </a:t>
            </a:r>
            <a:r>
              <a:rPr lang="en-US" dirty="0">
                <a:latin typeface="Liberation Mono"/>
              </a:rPr>
              <a:t>&lt;table_references&gt;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48BD748-B206-47BA-A66B-CE75AF072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="" xmlns:a16="http://schemas.microsoft.com/office/drawing/2014/main" id="{5FB08BE4-C3B1-4781-BC6A-C3A3C630CD9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natural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62558" y="2276872"/>
            <a:ext cx="53013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SELECT * FROM food NATURAL JOIN company;</a:t>
            </a:r>
            <a:endParaRPr lang="en-US" dirty="0">
              <a:latin typeface="Palatino Linotype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566" y="2780928"/>
            <a:ext cx="7794701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262558" y="1340768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latin typeface="Palatino Linotype" pitchFamily="18" charset="0"/>
              </a:rPr>
              <a:t>food</a:t>
            </a:r>
            <a:r>
              <a:rPr lang="en-US" dirty="0" smtClean="0">
                <a:latin typeface="Palatino Linotype" pitchFamily="18" charset="0"/>
              </a:rPr>
              <a:t> = { item_id, item_name, item_unit, company_id }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latin typeface="Palatino Linotype" pitchFamily="18" charset="0"/>
              </a:rPr>
              <a:t>company</a:t>
            </a:r>
            <a:r>
              <a:rPr lang="en-US" dirty="0" smtClean="0">
                <a:latin typeface="Palatino Linotype" pitchFamily="18" charset="0"/>
              </a:rPr>
              <a:t> = { company_id, company_name, company_city }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639822" y="0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(29)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19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4979" y="908720"/>
            <a:ext cx="118204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Liberation Mono"/>
              </a:rPr>
              <a:t>SELECT column-list </a:t>
            </a:r>
            <a:r>
              <a:rPr lang="en-US" dirty="0" smtClean="0">
                <a:latin typeface="Liberation Mono"/>
              </a:rPr>
              <a:t>FROM &lt;</a:t>
            </a:r>
            <a:r>
              <a:rPr lang="en-US" dirty="0">
                <a:latin typeface="Liberation Mono"/>
              </a:rPr>
              <a:t>table_references&gt; </a:t>
            </a:r>
            <a:r>
              <a:rPr lang="en-US" b="1" dirty="0">
                <a:uFill>
                  <a:solidFill>
                    <a:srgbClr val="FF0000"/>
                  </a:solidFill>
                </a:uFill>
                <a:latin typeface="Liberation Mono"/>
              </a:rPr>
              <a:t>NATURAL JOIN </a:t>
            </a:r>
            <a:r>
              <a:rPr lang="en-US" dirty="0">
                <a:latin typeface="Liberation Mono"/>
              </a:rPr>
              <a:t>&lt;table_references&gt;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048BD748-B206-47BA-A66B-CE75AF0727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="" xmlns:a16="http://schemas.microsoft.com/office/drawing/2014/main" id="{5FB08BE4-C3B1-4781-BC6A-C3A3C630CD94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natural </a:t>
            </a:r>
            <a:r>
              <a:rPr lang="en-US" sz="3200" b="1" i="1" dirty="0">
                <a:latin typeface="Arial" pitchFamily="34" charset="0"/>
                <a:cs typeface="Arial" pitchFamily="34" charset="0"/>
              </a:rPr>
              <a:t>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0670" y="1844824"/>
            <a:ext cx="9577064" cy="35901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/>
        </p:nvSpPr>
        <p:spPr>
          <a:xfrm>
            <a:off x="11639822" y="0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(29)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0190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dirty="0" smtClean="0"/>
              <a:t>Difference between Natural JOIN and INNER JOIN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D549EEF8-0DDC-4ADB-8B68-691DD0B6B1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FE7D71F0-97C1-4A7C-A634-BE2CA956F0C6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2557" y="800699"/>
          <a:ext cx="11665296" cy="5508621"/>
        </p:xfrm>
        <a:graphic>
          <a:graphicData uri="http://schemas.openxmlformats.org/drawingml/2006/table">
            <a:tbl>
              <a:tblPr/>
              <a:tblGrid>
                <a:gridCol w="5832648"/>
                <a:gridCol w="5832648"/>
              </a:tblGrid>
              <a:tr h="285693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cap="all" dirty="0">
                          <a:solidFill>
                            <a:srgbClr val="000000"/>
                          </a:solidFill>
                          <a:latin typeface="Palatino Linotype" pitchFamily="18" charset="0"/>
                        </a:rPr>
                        <a:t>NATURAL JOIN</a:t>
                      </a:r>
                    </a:p>
                  </a:txBody>
                  <a:tcPr marL="51017" marR="51017" marT="51017" marB="5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800" b="1" cap="all" dirty="0">
                          <a:solidFill>
                            <a:srgbClr val="000000"/>
                          </a:solidFill>
                          <a:latin typeface="Palatino Linotype" pitchFamily="18" charset="0"/>
                        </a:rPr>
                        <a:t>INNER JOIN</a:t>
                      </a:r>
                    </a:p>
                  </a:txBody>
                  <a:tcPr marL="51017" marR="51017" marT="51017" marB="5101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0757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Natural Join joins two tables based on same attribute </a:t>
                      </a:r>
                      <a:r>
                        <a:rPr lang="en-US" sz="1800" b="0" dirty="0" smtClean="0">
                          <a:latin typeface="Palatino Linotype" pitchFamily="18" charset="0"/>
                        </a:rPr>
                        <a:t>name.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Palatino Linotype" pitchFamily="18" charset="0"/>
                        </a:rPr>
                        <a:t>Inner Join joins two table on the basis of the column which is explicitly specified in the ON clause.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37489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In Natural Join, The resulting table will contain all the attributes of both the tables but keep only one copy of each common column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In Inner Join, The resulting table will contain all the attribute of both the tables including duplicate columns also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191237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smtClean="0">
                          <a:latin typeface="Palatino Linotype" pitchFamily="18" charset="0"/>
                        </a:rPr>
                        <a:t>In Inner Join, only those records will return which exists in both the tables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 smtClean="0">
                          <a:latin typeface="Palatino Linotype" pitchFamily="18" charset="0"/>
                        </a:rPr>
                        <a:t>In Inner Join, only those records will return which exists in both the tables</a:t>
                      </a:r>
                      <a:endParaRPr lang="en-US" sz="1800" b="0" dirty="0">
                        <a:latin typeface="Palatino Linotype" pitchFamily="18" charset="0"/>
                      </a:endParaRP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1558556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>
                          <a:latin typeface="Palatino Linotype" pitchFamily="18" charset="0"/>
                        </a:rPr>
                        <a:t>SYNTAX:</a:t>
                      </a:r>
                      <a:br>
                        <a:rPr lang="en-US" sz="1800" b="0">
                          <a:latin typeface="Palatino Linotype" pitchFamily="18" charset="0"/>
                        </a:rPr>
                      </a:br>
                      <a:r>
                        <a:rPr lang="en-US" sz="1800" b="0">
                          <a:latin typeface="Palatino Linotype" pitchFamily="18" charset="0"/>
                        </a:rPr>
                        <a:t>SELECT *</a:t>
                      </a:r>
                      <a:br>
                        <a:rPr lang="en-US" sz="1800" b="0">
                          <a:latin typeface="Palatino Linotype" pitchFamily="18" charset="0"/>
                        </a:rPr>
                      </a:br>
                      <a:r>
                        <a:rPr lang="en-US" sz="1800" b="0">
                          <a:latin typeface="Palatino Linotype" pitchFamily="18" charset="0"/>
                        </a:rPr>
                        <a:t>FROM table1 NATURAL JOIN table2;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800" b="0" dirty="0">
                          <a:latin typeface="Palatino Linotype" pitchFamily="18" charset="0"/>
                        </a:rPr>
                        <a:t>SYNTAX:</a:t>
                      </a:r>
                      <a:br>
                        <a:rPr lang="en-US" sz="1800" b="0" dirty="0">
                          <a:latin typeface="Palatino Linotype" pitchFamily="18" charset="0"/>
                        </a:rPr>
                      </a:br>
                      <a:r>
                        <a:rPr lang="en-US" sz="1800" b="0" dirty="0">
                          <a:latin typeface="Palatino Linotype" pitchFamily="18" charset="0"/>
                        </a:rPr>
                        <a:t>SELECT *</a:t>
                      </a:r>
                      <a:br>
                        <a:rPr lang="en-US" sz="1800" b="0" dirty="0">
                          <a:latin typeface="Palatino Linotype" pitchFamily="18" charset="0"/>
                        </a:rPr>
                      </a:br>
                      <a:r>
                        <a:rPr lang="en-US" sz="1800" b="0" dirty="0">
                          <a:latin typeface="Palatino Linotype" pitchFamily="18" charset="0"/>
                        </a:rPr>
                        <a:t>FROM table1 INNER JOIN table2 ON table1.Column_Name = table2.Column_Name;</a:t>
                      </a:r>
                    </a:p>
                  </a:txBody>
                  <a:tcPr marL="89279" marR="89279" marT="44640" marB="4464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EDEDE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1639822" y="0"/>
            <a:ext cx="5533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(29)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0401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51435</TotalTime>
  <Words>599</Words>
  <Application>Microsoft Office PowerPoint</Application>
  <PresentationFormat>Custom</PresentationFormat>
  <Paragraphs>66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saleel</cp:lastModifiedBy>
  <cp:revision>2932</cp:revision>
  <dcterms:created xsi:type="dcterms:W3CDTF">2019-04-24T09:11:59Z</dcterms:created>
  <dcterms:modified xsi:type="dcterms:W3CDTF">2020-06-08T06:58:27Z</dcterms:modified>
</cp:coreProperties>
</file>