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1199" r:id="rId2"/>
    <p:sldId id="1202" r:id="rId3"/>
    <p:sldId id="1204" r:id="rId4"/>
    <p:sldId id="1203" r:id="rId5"/>
    <p:sldId id="1205" r:id="rId6"/>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3D14946-8297-4856-B082-4FEFA482017C}">
          <p14:sldIdLst>
            <p14:sldId id="1199"/>
            <p14:sldId id="1202"/>
            <p14:sldId id="1204"/>
            <p14:sldId id="1203"/>
            <p14:sldId id="1205"/>
          </p14:sldIdLst>
        </p14:section>
        <p14:section name="Data Defination Language" id="{347E00EC-A70B-42D3-B55A-27753B89E162}">
          <p14:sldIdLst/>
        </p14:section>
        <p14:section name="Data Manuplation Language" id="{DABA1552-33D0-4262-A930-69DA7CCB6843}">
          <p14:sldIdLst/>
        </p14:section>
        <p14:section name="Theory Section" id="{34884AC8-2BB3-410A-B367-3356E05FE22B}">
          <p14:sldIdLst/>
        </p14:section>
        <p14:section name="Normatization" id="{EF0E5AD4-5FD4-4F19-A19E-E102405AA098}">
          <p14:sldIdLst/>
        </p14:section>
        <p14:section name="Stored Procedure and Function" id="{B62913B0-EC9F-4436-BEDC-4DCBF9A2B3AB}">
          <p14:sldIdLst/>
        </p14:section>
        <p14:section name="Triggers" id="{43413A11-6D7B-4E6D-B88B-1C10283CD29F}">
          <p14:sldIdLst/>
        </p14:section>
        <p14:section name="NoSQL" id="{043CF6B2-E975-4043-812B-33699AD3D23F}">
          <p14:sldIdLst/>
        </p14:section>
        <p14:section name="Big Data" id="{714FF753-78D3-4CFC-AD17-40081061244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97" autoAdjust="0"/>
    <p:restoredTop sz="94660"/>
  </p:normalViewPr>
  <p:slideViewPr>
    <p:cSldViewPr>
      <p:cViewPr varScale="1">
        <p:scale>
          <a:sx n="66" d="100"/>
          <a:sy n="66" d="100"/>
        </p:scale>
        <p:origin x="660" y="6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F51050-3720-483B-B552-57DC1341D582}" type="datetimeFigureOut">
              <a:rPr lang="en-US" smtClean="0"/>
              <a:pPr/>
              <a:t>6/8/2020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29D91-C89F-4238-95A2-0EBF9E6AB4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6/8/2020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521" y="1600201"/>
            <a:ext cx="10971372"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6/8/2020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1" y="274639"/>
            <a:ext cx="8025355"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6/8/2020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521" y="1600201"/>
            <a:ext cx="10971372"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6/8/2020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6/8/2020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521"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6/8/2020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6/8/2020</a:t>
            </a:fld>
            <a:endParaRPr lang="en-US"/>
          </a:p>
        </p:txBody>
      </p:sp>
      <p:sp>
        <p:nvSpPr>
          <p:cNvPr id="8" name="Footer Placeholder 7"/>
          <p:cNvSpPr>
            <a:spLocks noGrp="1"/>
          </p:cNvSpPr>
          <p:nvPr>
            <p:ph type="ftr" sz="quarter" idx="11"/>
          </p:nvPr>
        </p:nvSpPr>
        <p:spPr>
          <a:xfrm>
            <a:off x="4165058" y="6356351"/>
            <a:ext cx="3860297"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6/8/2020</a:t>
            </a:fld>
            <a:endParaRPr lang="en-US"/>
          </a:p>
        </p:txBody>
      </p:sp>
      <p:sp>
        <p:nvSpPr>
          <p:cNvPr id="4" name="Footer Placeholder 3"/>
          <p:cNvSpPr>
            <a:spLocks noGrp="1"/>
          </p:cNvSpPr>
          <p:nvPr>
            <p:ph type="ftr" sz="quarter" idx="11"/>
          </p:nvPr>
        </p:nvSpPr>
        <p:spPr>
          <a:xfrm>
            <a:off x="4165058" y="6356351"/>
            <a:ext cx="3860297"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6/8/2020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6/8/2020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F24E983-0C73-4002-AA14-199E8763DD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42" y="116632"/>
            <a:ext cx="1371859" cy="445150"/>
          </a:xfrm>
          <a:prstGeom prst="rect">
            <a:avLst/>
          </a:prstGeom>
        </p:spPr>
      </p:pic>
      <p:sp>
        <p:nvSpPr>
          <p:cNvPr id="7" name="Footer Placeholder 2">
            <a:extLst>
              <a:ext uri="{FF2B5EF4-FFF2-40B4-BE49-F238E27FC236}">
                <a16:creationId xmlns:a16="http://schemas.microsoft.com/office/drawing/2014/main" id="{E14F7621-66C5-47D6-A8C7-2B6C3CD2205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0" name="Title 1"/>
          <p:cNvSpPr txBox="1">
            <a:spLocks/>
          </p:cNvSpPr>
          <p:nvPr/>
        </p:nvSpPr>
        <p:spPr>
          <a:xfrm>
            <a:off x="1676182" y="2442592"/>
            <a:ext cx="8838049" cy="914400"/>
          </a:xfrm>
          <a:prstGeom prst="rect">
            <a:avLst/>
          </a:prstGeom>
        </p:spPr>
        <p:txBody>
          <a:bodyPr>
            <a:normAutofit/>
          </a:bodyPr>
          <a:lstStyle/>
          <a:p>
            <a:pPr algn="ctr">
              <a:spcBef>
                <a:spcPct val="0"/>
              </a:spcBef>
              <a:defRPr/>
            </a:pPr>
            <a:r>
              <a:rPr lang="en-US" sz="4800" dirty="0">
                <a:latin typeface="Segoe UI Light" panose="020B0502040204020203" pitchFamily="34" charset="0"/>
                <a:cs typeface="Segoe UI Light" panose="020B0502040204020203" pitchFamily="34" charset="0"/>
              </a:rPr>
              <a:t>Schema in databases</a:t>
            </a:r>
            <a:endParaRPr lang="en-IN" sz="4800" dirty="0">
              <a:latin typeface="Segoe UI Light" panose="020B0502040204020203" pitchFamily="34" charset="0"/>
              <a:cs typeface="Segoe UI Light" panose="020B0502040204020203" pitchFamily="34" charset="0"/>
            </a:endParaRPr>
          </a:p>
        </p:txBody>
      </p:sp>
      <p:sp>
        <p:nvSpPr>
          <p:cNvPr id="6" name="Rectangle 5"/>
          <p:cNvSpPr/>
          <p:nvPr/>
        </p:nvSpPr>
        <p:spPr>
          <a:xfrm>
            <a:off x="3730111" y="3244334"/>
            <a:ext cx="5083443" cy="369332"/>
          </a:xfrm>
          <a:prstGeom prst="rect">
            <a:avLst/>
          </a:prstGeom>
        </p:spPr>
        <p:txBody>
          <a:bodyPr wrap="none">
            <a:spAutoFit/>
          </a:bodyPr>
          <a:lstStyle/>
          <a:p>
            <a:r>
              <a:rPr lang="en-US" dirty="0">
                <a:latin typeface="Palatino Linotype" pitchFamily="18" charset="0"/>
              </a:rPr>
              <a:t>In </a:t>
            </a:r>
            <a:r>
              <a:rPr lang="en-US" b="1" dirty="0">
                <a:latin typeface="Palatino Linotype" pitchFamily="18" charset="0"/>
              </a:rPr>
              <a:t>MySQL</a:t>
            </a:r>
            <a:r>
              <a:rPr lang="en-US" dirty="0">
                <a:latin typeface="Palatino Linotype" pitchFamily="18" charset="0"/>
              </a:rPr>
              <a:t>, </a:t>
            </a:r>
            <a:r>
              <a:rPr lang="en-US" b="1" dirty="0">
                <a:latin typeface="Palatino Linotype" pitchFamily="18" charset="0"/>
              </a:rPr>
              <a:t>schema</a:t>
            </a:r>
            <a:r>
              <a:rPr lang="en-US" dirty="0">
                <a:latin typeface="Palatino Linotype" pitchFamily="18" charset="0"/>
              </a:rPr>
              <a:t> is synonymous of </a:t>
            </a:r>
            <a:r>
              <a:rPr lang="en-US" b="1" dirty="0">
                <a:latin typeface="Palatino Linotype" pitchFamily="18" charset="0"/>
              </a:rPr>
              <a:t>database</a:t>
            </a:r>
            <a:r>
              <a:rPr lang="en-US" dirty="0">
                <a:latin typeface="Palatino Linotype" pitchFamily="18" charset="0"/>
              </a:rPr>
              <a:t>.</a:t>
            </a:r>
          </a:p>
        </p:txBody>
      </p:sp>
      <p:sp>
        <p:nvSpPr>
          <p:cNvPr id="11" name="Rectangle 10"/>
          <p:cNvSpPr/>
          <p:nvPr/>
        </p:nvSpPr>
        <p:spPr>
          <a:xfrm>
            <a:off x="1558702" y="4077072"/>
            <a:ext cx="9289032" cy="923330"/>
          </a:xfrm>
          <a:prstGeom prst="rect">
            <a:avLst/>
          </a:prstGeom>
        </p:spPr>
        <p:txBody>
          <a:bodyPr wrap="square">
            <a:spAutoFit/>
          </a:bodyPr>
          <a:lstStyle/>
          <a:p>
            <a:r>
              <a:rPr lang="en-US" dirty="0">
                <a:latin typeface="Palatino Linotype" pitchFamily="18" charset="0"/>
              </a:rPr>
              <a:t>A </a:t>
            </a:r>
            <a:r>
              <a:rPr lang="en-US" b="1" dirty="0">
                <a:latin typeface="Palatino Linotype" pitchFamily="18" charset="0"/>
              </a:rPr>
              <a:t>schema</a:t>
            </a:r>
            <a:r>
              <a:rPr lang="en-US" dirty="0">
                <a:latin typeface="Palatino Linotype" pitchFamily="18" charset="0"/>
              </a:rPr>
              <a:t> is a collection of database objects including </a:t>
            </a:r>
            <a:r>
              <a:rPr lang="en-US" b="1" dirty="0">
                <a:latin typeface="Palatino Linotype" pitchFamily="18" charset="0"/>
              </a:rPr>
              <a:t>tables</a:t>
            </a:r>
            <a:r>
              <a:rPr lang="en-US" dirty="0">
                <a:latin typeface="Palatino Linotype" pitchFamily="18" charset="0"/>
              </a:rPr>
              <a:t>, </a:t>
            </a:r>
            <a:r>
              <a:rPr lang="en-US" b="1" dirty="0">
                <a:latin typeface="Palatino Linotype" pitchFamily="18" charset="0"/>
              </a:rPr>
              <a:t>views</a:t>
            </a:r>
            <a:r>
              <a:rPr lang="en-US" dirty="0">
                <a:latin typeface="Palatino Linotype" pitchFamily="18" charset="0"/>
              </a:rPr>
              <a:t>, </a:t>
            </a:r>
            <a:r>
              <a:rPr lang="en-US" b="1" dirty="0">
                <a:latin typeface="Palatino Linotype" pitchFamily="18" charset="0"/>
              </a:rPr>
              <a:t>triggers</a:t>
            </a:r>
            <a:r>
              <a:rPr lang="en-US" dirty="0">
                <a:latin typeface="Palatino Linotype" pitchFamily="18" charset="0"/>
              </a:rPr>
              <a:t>, </a:t>
            </a:r>
            <a:r>
              <a:rPr lang="en-US" b="1" dirty="0">
                <a:latin typeface="Palatino Linotype" pitchFamily="18" charset="0"/>
              </a:rPr>
              <a:t>stored</a:t>
            </a:r>
            <a:r>
              <a:rPr lang="en-US" dirty="0">
                <a:latin typeface="Palatino Linotype" pitchFamily="18" charset="0"/>
              </a:rPr>
              <a:t> </a:t>
            </a:r>
            <a:r>
              <a:rPr lang="en-US" b="1" dirty="0">
                <a:latin typeface="Palatino Linotype" pitchFamily="18" charset="0"/>
              </a:rPr>
              <a:t>procedures</a:t>
            </a:r>
            <a:r>
              <a:rPr lang="en-US" dirty="0">
                <a:latin typeface="Palatino Linotype" pitchFamily="18" charset="0"/>
              </a:rPr>
              <a:t>, </a:t>
            </a:r>
            <a:r>
              <a:rPr lang="en-US" b="1" dirty="0">
                <a:latin typeface="Palatino Linotype" pitchFamily="18" charset="0"/>
              </a:rPr>
              <a:t>indexes</a:t>
            </a:r>
            <a:r>
              <a:rPr lang="en-US" dirty="0">
                <a:latin typeface="Palatino Linotype" pitchFamily="18" charset="0"/>
              </a:rPr>
              <a:t>, etc. A </a:t>
            </a:r>
            <a:r>
              <a:rPr lang="en-US" b="1" dirty="0">
                <a:latin typeface="Palatino Linotype" pitchFamily="18" charset="0"/>
              </a:rPr>
              <a:t>schema</a:t>
            </a:r>
            <a:r>
              <a:rPr lang="en-US" dirty="0">
                <a:latin typeface="Palatino Linotype" pitchFamily="18" charset="0"/>
              </a:rPr>
              <a:t> is associated with a username which is known as the </a:t>
            </a:r>
            <a:r>
              <a:rPr lang="en-US" b="1" dirty="0">
                <a:latin typeface="Palatino Linotype" pitchFamily="18" charset="0"/>
              </a:rPr>
              <a:t>schema</a:t>
            </a:r>
            <a:r>
              <a:rPr lang="en-US" dirty="0">
                <a:latin typeface="Palatino Linotype" pitchFamily="18" charset="0"/>
              </a:rPr>
              <a:t> owner, who is the owner of the logically related database objects.</a:t>
            </a:r>
          </a:p>
        </p:txBody>
      </p:sp>
    </p:spTree>
    <p:extLst>
      <p:ext uri="{BB962C8B-B14F-4D97-AF65-F5344CB8AC3E}">
        <p14:creationId xmlns:p14="http://schemas.microsoft.com/office/powerpoint/2010/main" val="254766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3E96E4-8532-4FFA-8020-A53D8FBA2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42" y="116632"/>
            <a:ext cx="1371859" cy="445150"/>
          </a:xfrm>
          <a:prstGeom prst="rect">
            <a:avLst/>
          </a:prstGeom>
        </p:spPr>
      </p:pic>
      <p:sp>
        <p:nvSpPr>
          <p:cNvPr id="5" name="Footer Placeholder 2">
            <a:extLst>
              <a:ext uri="{FF2B5EF4-FFF2-40B4-BE49-F238E27FC236}">
                <a16:creationId xmlns:a16="http://schemas.microsoft.com/office/drawing/2014/main" id="{70AFCD6D-DBA1-4EE8-A96A-D9652119B5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a16="http://schemas.microsoft.com/office/drawing/2014/main" id="{09A4DD51-F450-4FA7-BA18-C2A26D10D72C}"/>
              </a:ext>
            </a:extLst>
          </p:cNvPr>
          <p:cNvSpPr/>
          <p:nvPr/>
        </p:nvSpPr>
        <p:spPr>
          <a:xfrm>
            <a:off x="1523802" y="2"/>
            <a:ext cx="9142810" cy="838499"/>
          </a:xfrm>
          <a:prstGeom prst="rect">
            <a:avLst/>
          </a:prstGeom>
          <a:solidFill>
            <a:schemeClr val="bg1"/>
          </a:solidFill>
        </p:spPr>
        <p:txBody>
          <a:bodyPr wrap="square">
            <a:spAutoFit/>
          </a:bodyPr>
          <a:lstStyle/>
          <a:p>
            <a:pPr algn="r" fontAlgn="base">
              <a:lnSpc>
                <a:spcPct val="150000"/>
              </a:lnSpc>
            </a:pPr>
            <a:r>
              <a:rPr lang="en-US" sz="3600" dirty="0">
                <a:latin typeface="Palatino Linotype" panose="02040502050505030304" pitchFamily="18" charset="0"/>
              </a:rPr>
              <a:t>Schema</a:t>
            </a:r>
          </a:p>
        </p:txBody>
      </p:sp>
      <p:pic>
        <p:nvPicPr>
          <p:cNvPr id="8" name="Picture 2" descr="DBMS - Data Schemas - Tutorialspoint"/>
          <p:cNvPicPr>
            <a:picLocks noChangeAspect="1" noChangeArrowheads="1"/>
          </p:cNvPicPr>
          <p:nvPr/>
        </p:nvPicPr>
        <p:blipFill>
          <a:blip r:embed="rId3" cstate="print"/>
          <a:srcRect/>
          <a:stretch>
            <a:fillRect/>
          </a:stretch>
        </p:blipFill>
        <p:spPr bwMode="auto">
          <a:xfrm>
            <a:off x="3902937" y="2940965"/>
            <a:ext cx="4069587" cy="3312629"/>
          </a:xfrm>
          <a:prstGeom prst="rect">
            <a:avLst/>
          </a:prstGeom>
          <a:noFill/>
        </p:spPr>
      </p:pic>
      <p:sp>
        <p:nvSpPr>
          <p:cNvPr id="3" name="Rectangle 2">
            <a:extLst>
              <a:ext uri="{FF2B5EF4-FFF2-40B4-BE49-F238E27FC236}">
                <a16:creationId xmlns:a16="http://schemas.microsoft.com/office/drawing/2014/main" id="{A82EF045-9DE6-45C0-B699-257E7D20F85D}"/>
              </a:ext>
            </a:extLst>
          </p:cNvPr>
          <p:cNvSpPr/>
          <p:nvPr/>
        </p:nvSpPr>
        <p:spPr>
          <a:xfrm>
            <a:off x="118542" y="818447"/>
            <a:ext cx="11809312" cy="1877437"/>
          </a:xfrm>
          <a:prstGeom prst="rect">
            <a:avLst/>
          </a:prstGeom>
        </p:spPr>
        <p:txBody>
          <a:bodyPr wrap="square">
            <a:spAutoFit/>
          </a:bodyPr>
          <a:lstStyle/>
          <a:p>
            <a:pPr algn="just"/>
            <a:r>
              <a:rPr lang="en-US" dirty="0">
                <a:solidFill>
                  <a:srgbClr val="000000"/>
                </a:solidFill>
                <a:latin typeface="Arial" panose="020B0604020202020204" pitchFamily="34" charset="0"/>
              </a:rPr>
              <a:t>A database schema can be divided broadly into two categories −</a:t>
            </a:r>
          </a:p>
          <a:p>
            <a:pPr algn="just"/>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1" dirty="0">
                <a:solidFill>
                  <a:srgbClr val="000000"/>
                </a:solidFill>
                <a:latin typeface="Arial" panose="020B0604020202020204" pitchFamily="34" charset="0"/>
              </a:rPr>
              <a:t>Physical Database Schema</a:t>
            </a:r>
            <a:r>
              <a:rPr lang="en-US" dirty="0">
                <a:solidFill>
                  <a:srgbClr val="000000"/>
                </a:solidFill>
                <a:latin typeface="Arial" panose="020B0604020202020204" pitchFamily="34" charset="0"/>
              </a:rPr>
              <a:t> − This schema is </a:t>
            </a:r>
            <a:r>
              <a:rPr lang="en-IN" dirty="0">
                <a:solidFill>
                  <a:srgbClr val="000000"/>
                </a:solidFill>
                <a:latin typeface="Arial" panose="020B0604020202020204" pitchFamily="34" charset="0"/>
              </a:rPr>
              <a:t>related</a:t>
            </a:r>
            <a:r>
              <a:rPr lang="en-US" dirty="0">
                <a:solidFill>
                  <a:srgbClr val="000000"/>
                </a:solidFill>
                <a:latin typeface="Arial" panose="020B0604020202020204" pitchFamily="34" charset="0"/>
              </a:rPr>
              <a:t> to the actual storage of data and its form of storage like files. It defines how the data will be stored in a secondary storage.</a:t>
            </a:r>
          </a:p>
          <a:p>
            <a:pPr algn="just">
              <a:buFont typeface="Arial" panose="020B0604020202020204" pitchFamily="34" charset="0"/>
              <a:buChar char="•"/>
            </a:pPr>
            <a:endParaRPr lang="en-US" sz="800" dirty="0">
              <a:solidFill>
                <a:srgbClr val="000000"/>
              </a:solidFill>
              <a:latin typeface="Arial" panose="020B0604020202020204" pitchFamily="34" charset="0"/>
            </a:endParaRPr>
          </a:p>
          <a:p>
            <a:pPr algn="just">
              <a:buFont typeface="Arial" panose="020B0604020202020204" pitchFamily="34" charset="0"/>
              <a:buChar char="•"/>
            </a:pPr>
            <a:r>
              <a:rPr lang="en-US" b="1" dirty="0">
                <a:solidFill>
                  <a:srgbClr val="000000"/>
                </a:solidFill>
                <a:latin typeface="Arial" panose="020B0604020202020204" pitchFamily="34" charset="0"/>
              </a:rPr>
              <a:t>Logical Database Schema</a:t>
            </a:r>
            <a:r>
              <a:rPr lang="en-US" dirty="0">
                <a:solidFill>
                  <a:srgbClr val="000000"/>
                </a:solidFill>
                <a:latin typeface="Arial" panose="020B0604020202020204" pitchFamily="34" charset="0"/>
              </a:rPr>
              <a:t> − This schema defines all the logical constraints that need to be applied on the data stored. It defines tables, views, and integrity constraints.</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941358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3E96E4-8532-4FFA-8020-A53D8FBA2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42" y="116632"/>
            <a:ext cx="1371859" cy="445150"/>
          </a:xfrm>
          <a:prstGeom prst="rect">
            <a:avLst/>
          </a:prstGeom>
        </p:spPr>
      </p:pic>
      <p:sp>
        <p:nvSpPr>
          <p:cNvPr id="5" name="Footer Placeholder 2">
            <a:extLst>
              <a:ext uri="{FF2B5EF4-FFF2-40B4-BE49-F238E27FC236}">
                <a16:creationId xmlns:a16="http://schemas.microsoft.com/office/drawing/2014/main" id="{70AFCD6D-DBA1-4EE8-A96A-D9652119B5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a16="http://schemas.microsoft.com/office/drawing/2014/main" id="{09A4DD51-F450-4FA7-BA18-C2A26D10D72C}"/>
              </a:ext>
            </a:extLst>
          </p:cNvPr>
          <p:cNvSpPr/>
          <p:nvPr/>
        </p:nvSpPr>
        <p:spPr>
          <a:xfrm>
            <a:off x="1523802" y="2"/>
            <a:ext cx="9142810" cy="838499"/>
          </a:xfrm>
          <a:prstGeom prst="rect">
            <a:avLst/>
          </a:prstGeom>
          <a:solidFill>
            <a:schemeClr val="bg1"/>
          </a:solidFill>
        </p:spPr>
        <p:txBody>
          <a:bodyPr wrap="square">
            <a:spAutoFit/>
          </a:bodyPr>
          <a:lstStyle/>
          <a:p>
            <a:pPr algn="r" fontAlgn="base">
              <a:lnSpc>
                <a:spcPct val="150000"/>
              </a:lnSpc>
            </a:pPr>
            <a:r>
              <a:rPr lang="en-US" sz="3600" dirty="0">
                <a:latin typeface="Palatino Linotype" panose="02040502050505030304" pitchFamily="18" charset="0"/>
              </a:rPr>
              <a:t>Schema</a:t>
            </a:r>
          </a:p>
        </p:txBody>
      </p:sp>
      <p:pic>
        <p:nvPicPr>
          <p:cNvPr id="13" name="Picture 2">
            <a:extLst>
              <a:ext uri="{FF2B5EF4-FFF2-40B4-BE49-F238E27FC236}">
                <a16:creationId xmlns:a16="http://schemas.microsoft.com/office/drawing/2014/main" id="{9BA643CB-C68C-4DAD-BAC8-652C1A6808B3}"/>
              </a:ext>
            </a:extLst>
          </p:cNvPr>
          <p:cNvPicPr>
            <a:picLocks noChangeAspect="1" noChangeArrowheads="1"/>
          </p:cNvPicPr>
          <p:nvPr/>
        </p:nvPicPr>
        <p:blipFill>
          <a:blip r:embed="rId3" cstate="print"/>
          <a:srcRect/>
          <a:stretch>
            <a:fillRect/>
          </a:stretch>
        </p:blipFill>
        <p:spPr bwMode="auto">
          <a:xfrm>
            <a:off x="6311230" y="1051786"/>
            <a:ext cx="3312368" cy="5188189"/>
          </a:xfrm>
          <a:prstGeom prst="rect">
            <a:avLst/>
          </a:prstGeom>
          <a:noFill/>
          <a:ln w="9525">
            <a:noFill/>
            <a:miter lim="800000"/>
            <a:headEnd/>
            <a:tailEnd/>
          </a:ln>
        </p:spPr>
      </p:pic>
      <p:sp>
        <p:nvSpPr>
          <p:cNvPr id="14" name="Rectangle 13">
            <a:extLst>
              <a:ext uri="{FF2B5EF4-FFF2-40B4-BE49-F238E27FC236}">
                <a16:creationId xmlns:a16="http://schemas.microsoft.com/office/drawing/2014/main" id="{E7B965C2-33F9-4E25-AD6F-E6663B0215B7}"/>
              </a:ext>
            </a:extLst>
          </p:cNvPr>
          <p:cNvSpPr/>
          <p:nvPr/>
        </p:nvSpPr>
        <p:spPr>
          <a:xfrm>
            <a:off x="406574" y="1139841"/>
            <a:ext cx="6092825" cy="4247317"/>
          </a:xfrm>
          <a:prstGeom prst="rect">
            <a:avLst/>
          </a:prstGeom>
        </p:spPr>
        <p:txBody>
          <a:bodyPr>
            <a:spAutoFit/>
          </a:bodyPr>
          <a:lstStyle/>
          <a:p>
            <a:r>
              <a:rPr lang="en-US" dirty="0"/>
              <a:t>CREATE TABLE student (  </a:t>
            </a:r>
          </a:p>
          <a:p>
            <a:r>
              <a:rPr lang="en-US" dirty="0"/>
              <a:t>   ID INT(11) PRIMARY KEY,</a:t>
            </a:r>
          </a:p>
          <a:p>
            <a:r>
              <a:rPr lang="en-US" dirty="0"/>
              <a:t>   firstName VARCHAR(45),</a:t>
            </a:r>
          </a:p>
          <a:p>
            <a:r>
              <a:rPr lang="en-US" dirty="0"/>
              <a:t>   lastName VARCHAR(45),</a:t>
            </a:r>
          </a:p>
          <a:p>
            <a:r>
              <a:rPr lang="en-US" dirty="0"/>
              <a:t>   DoB DATE,</a:t>
            </a:r>
          </a:p>
          <a:p>
            <a:r>
              <a:rPr lang="en-US" dirty="0"/>
              <a:t>   emailID VARCHAR(145)</a:t>
            </a:r>
          </a:p>
          <a:p>
            <a:r>
              <a:rPr lang="en-US" dirty="0"/>
              <a:t> );  </a:t>
            </a:r>
          </a:p>
          <a:p>
            <a:endParaRPr lang="en-US" dirty="0"/>
          </a:p>
          <a:p>
            <a:endParaRPr lang="en-US" dirty="0"/>
          </a:p>
          <a:p>
            <a:r>
              <a:rPr lang="en-US" dirty="0"/>
              <a:t>CREATE TABLE student_hobbies (  </a:t>
            </a:r>
          </a:p>
          <a:p>
            <a:r>
              <a:rPr lang="en-US" dirty="0"/>
              <a:t>   ID INT PRIMARY KEY,  </a:t>
            </a:r>
          </a:p>
          <a:p>
            <a:r>
              <a:rPr lang="en-US" dirty="0"/>
              <a:t>   studentID INT,</a:t>
            </a:r>
          </a:p>
          <a:p>
            <a:r>
              <a:rPr lang="en-US" dirty="0"/>
              <a:t>   name VARCHAR(45),</a:t>
            </a:r>
          </a:p>
          <a:p>
            <a:r>
              <a:rPr lang="en-US" dirty="0"/>
              <a:t>   FOREIGN KEY (studentID)   REFERENCES student(ID)</a:t>
            </a:r>
          </a:p>
          <a:p>
            <a:r>
              <a:rPr lang="en-US" dirty="0"/>
              <a:t>);</a:t>
            </a:r>
          </a:p>
        </p:txBody>
      </p:sp>
    </p:spTree>
    <p:extLst>
      <p:ext uri="{BB962C8B-B14F-4D97-AF65-F5344CB8AC3E}">
        <p14:creationId xmlns:p14="http://schemas.microsoft.com/office/powerpoint/2010/main" val="100150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3E96E4-8532-4FFA-8020-A53D8FBA2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42" y="116632"/>
            <a:ext cx="1371859" cy="445150"/>
          </a:xfrm>
          <a:prstGeom prst="rect">
            <a:avLst/>
          </a:prstGeom>
        </p:spPr>
      </p:pic>
      <p:sp>
        <p:nvSpPr>
          <p:cNvPr id="5" name="Footer Placeholder 2">
            <a:extLst>
              <a:ext uri="{FF2B5EF4-FFF2-40B4-BE49-F238E27FC236}">
                <a16:creationId xmlns:a16="http://schemas.microsoft.com/office/drawing/2014/main" id="{70AFCD6D-DBA1-4EE8-A96A-D9652119B5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a16="http://schemas.microsoft.com/office/drawing/2014/main" id="{09A4DD51-F450-4FA7-BA18-C2A26D10D72C}"/>
              </a:ext>
            </a:extLst>
          </p:cNvPr>
          <p:cNvSpPr/>
          <p:nvPr/>
        </p:nvSpPr>
        <p:spPr>
          <a:xfrm>
            <a:off x="1523802" y="2"/>
            <a:ext cx="9142810" cy="838243"/>
          </a:xfrm>
          <a:prstGeom prst="rect">
            <a:avLst/>
          </a:prstGeom>
          <a:solidFill>
            <a:schemeClr val="bg1"/>
          </a:solidFill>
        </p:spPr>
        <p:txBody>
          <a:bodyPr wrap="square">
            <a:spAutoFit/>
          </a:bodyPr>
          <a:lstStyle/>
          <a:p>
            <a:pPr algn="r" fontAlgn="base">
              <a:lnSpc>
                <a:spcPct val="150000"/>
              </a:lnSpc>
            </a:pPr>
            <a:r>
              <a:rPr lang="en-US" sz="3600" dirty="0"/>
              <a:t>Create schema/database</a:t>
            </a:r>
            <a:endParaRPr lang="en-US" sz="3600" dirty="0">
              <a:latin typeface="Palatino Linotype" panose="02040502050505030304" pitchFamily="18" charset="0"/>
            </a:endParaRPr>
          </a:p>
        </p:txBody>
      </p:sp>
      <p:sp>
        <p:nvSpPr>
          <p:cNvPr id="8" name="Rectangle 7"/>
          <p:cNvSpPr/>
          <p:nvPr/>
        </p:nvSpPr>
        <p:spPr>
          <a:xfrm>
            <a:off x="478582" y="1403484"/>
            <a:ext cx="5480346" cy="369332"/>
          </a:xfrm>
          <a:prstGeom prst="rect">
            <a:avLst/>
          </a:prstGeom>
        </p:spPr>
        <p:txBody>
          <a:bodyPr wrap="none">
            <a:spAutoFit/>
          </a:bodyPr>
          <a:lstStyle/>
          <a:p>
            <a:r>
              <a:rPr lang="en-US" dirty="0"/>
              <a:t>CREATE {DATABASE | SCHEMA} [IF NOT EXISTS] </a:t>
            </a:r>
            <a:r>
              <a:rPr lang="en-US" i="1" dirty="0"/>
              <a:t>db_name</a:t>
            </a:r>
            <a:endParaRPr lang="en-US" dirty="0"/>
          </a:p>
        </p:txBody>
      </p:sp>
      <p:sp>
        <p:nvSpPr>
          <p:cNvPr id="10" name="Rectangle 9">
            <a:extLst>
              <a:ext uri="{FF2B5EF4-FFF2-40B4-BE49-F238E27FC236}">
                <a16:creationId xmlns:a16="http://schemas.microsoft.com/office/drawing/2014/main" id="{2FDB2253-836D-468E-A0B5-6DA6EE4B76FE}"/>
              </a:ext>
            </a:extLst>
          </p:cNvPr>
          <p:cNvSpPr/>
          <p:nvPr/>
        </p:nvSpPr>
        <p:spPr>
          <a:xfrm>
            <a:off x="478582" y="908720"/>
            <a:ext cx="11163249" cy="369332"/>
          </a:xfrm>
          <a:prstGeom prst="rect">
            <a:avLst/>
          </a:prstGeom>
        </p:spPr>
        <p:txBody>
          <a:bodyPr wrap="none">
            <a:spAutoFit/>
          </a:bodyPr>
          <a:lstStyle/>
          <a:p>
            <a:r>
              <a:rPr lang="en-US" dirty="0">
                <a:latin typeface="Palatino Linotype" pitchFamily="18" charset="0"/>
              </a:rPr>
              <a:t>To create a new database in MySQL, you use the CREATE DATABASE statement with the following syntax:</a:t>
            </a:r>
            <a:endParaRPr lang="en-US" b="1" i="1" dirty="0">
              <a:latin typeface="Palatino Linotype" pitchFamily="18" charset="0"/>
              <a:cs typeface="Arial" pitchFamily="34" charset="0"/>
            </a:endParaRPr>
          </a:p>
        </p:txBody>
      </p:sp>
      <p:sp>
        <p:nvSpPr>
          <p:cNvPr id="13" name="Rectangle 12"/>
          <p:cNvSpPr/>
          <p:nvPr/>
        </p:nvSpPr>
        <p:spPr>
          <a:xfrm>
            <a:off x="622598" y="1772816"/>
            <a:ext cx="4412875" cy="1046440"/>
          </a:xfrm>
          <a:prstGeom prst="rect">
            <a:avLst/>
          </a:prstGeom>
        </p:spPr>
        <p:txBody>
          <a:bodyPr wrap="none">
            <a:spAutoFit/>
          </a:bodyPr>
          <a:lstStyle/>
          <a:p>
            <a:r>
              <a:rPr lang="en-US" dirty="0"/>
              <a:t>e.g.</a:t>
            </a:r>
          </a:p>
          <a:p>
            <a:endParaRPr lang="en-US" sz="800" dirty="0"/>
          </a:p>
          <a:p>
            <a:pPr marL="342900" indent="-342900">
              <a:buFont typeface="Arial" pitchFamily="34" charset="0"/>
              <a:buChar char="•"/>
            </a:pPr>
            <a:r>
              <a:rPr lang="en-US" dirty="0"/>
              <a:t>CREATE SCHEMA IF NOT EXISTS myDB;</a:t>
            </a:r>
          </a:p>
          <a:p>
            <a:pPr marL="342900" indent="-342900">
              <a:buFont typeface="Arial" pitchFamily="34" charset="0"/>
              <a:buChar char="•"/>
            </a:pPr>
            <a:r>
              <a:rPr lang="en-US" dirty="0"/>
              <a:t>CREATE DATABASE IF NOT EXISTS myDB;</a:t>
            </a:r>
          </a:p>
        </p:txBody>
      </p:sp>
      <p:sp>
        <p:nvSpPr>
          <p:cNvPr id="14" name="Rectangle 13">
            <a:extLst>
              <a:ext uri="{FF2B5EF4-FFF2-40B4-BE49-F238E27FC236}">
                <a16:creationId xmlns:a16="http://schemas.microsoft.com/office/drawing/2014/main" id="{2FDB2253-836D-468E-A0B5-6DA6EE4B76FE}"/>
              </a:ext>
            </a:extLst>
          </p:cNvPr>
          <p:cNvSpPr/>
          <p:nvPr/>
        </p:nvSpPr>
        <p:spPr>
          <a:xfrm>
            <a:off x="550590" y="2996952"/>
            <a:ext cx="11161240" cy="369332"/>
          </a:xfrm>
          <a:prstGeom prst="rect">
            <a:avLst/>
          </a:prstGeom>
        </p:spPr>
        <p:txBody>
          <a:bodyPr wrap="square">
            <a:spAutoFit/>
          </a:bodyPr>
          <a:lstStyle/>
          <a:p>
            <a:r>
              <a:rPr lang="en-US" dirty="0"/>
              <a:t>To select a particular database to work with you issue the USE statement with the follows </a:t>
            </a:r>
            <a:r>
              <a:rPr lang="en-US" dirty="0">
                <a:latin typeface="Palatino Linotype" pitchFamily="18" charset="0"/>
              </a:rPr>
              <a:t>syntax </a:t>
            </a:r>
            <a:r>
              <a:rPr lang="en-US" dirty="0"/>
              <a:t>:</a:t>
            </a:r>
            <a:endParaRPr lang="en-US" b="1" i="1" dirty="0">
              <a:latin typeface="Palatino Linotype" pitchFamily="18" charset="0"/>
              <a:cs typeface="Arial" pitchFamily="34" charset="0"/>
            </a:endParaRPr>
          </a:p>
        </p:txBody>
      </p:sp>
      <p:sp>
        <p:nvSpPr>
          <p:cNvPr id="15" name="Rectangle 14">
            <a:extLst>
              <a:ext uri="{FF2B5EF4-FFF2-40B4-BE49-F238E27FC236}">
                <a16:creationId xmlns:a16="http://schemas.microsoft.com/office/drawing/2014/main" id="{2FDB2253-836D-468E-A0B5-6DA6EE4B76FE}"/>
              </a:ext>
            </a:extLst>
          </p:cNvPr>
          <p:cNvSpPr/>
          <p:nvPr/>
        </p:nvSpPr>
        <p:spPr>
          <a:xfrm>
            <a:off x="190550" y="4078813"/>
            <a:ext cx="11927855" cy="646331"/>
          </a:xfrm>
          <a:prstGeom prst="rect">
            <a:avLst/>
          </a:prstGeom>
        </p:spPr>
        <p:txBody>
          <a:bodyPr wrap="square">
            <a:spAutoFit/>
          </a:bodyPr>
          <a:lstStyle/>
          <a:p>
            <a:r>
              <a:rPr lang="en-US" dirty="0">
                <a:latin typeface="Palatino Linotype" pitchFamily="18" charset="0"/>
              </a:rPr>
              <a:t>The USE statement tells MySQL to use the named database as the default (current) database for subsequent statements. The named database remains the default until the end of the session or another USE statement is issued.</a:t>
            </a:r>
            <a:endParaRPr lang="en-US" b="1" i="1" dirty="0">
              <a:latin typeface="Palatino Linotype" pitchFamily="18" charset="0"/>
              <a:cs typeface="Arial" pitchFamily="34" charset="0"/>
            </a:endParaRPr>
          </a:p>
        </p:txBody>
      </p:sp>
      <p:sp>
        <p:nvSpPr>
          <p:cNvPr id="16" name="Rectangle 15"/>
          <p:cNvSpPr/>
          <p:nvPr/>
        </p:nvSpPr>
        <p:spPr>
          <a:xfrm>
            <a:off x="694606" y="3491716"/>
            <a:ext cx="1486304" cy="369332"/>
          </a:xfrm>
          <a:prstGeom prst="rect">
            <a:avLst/>
          </a:prstGeom>
        </p:spPr>
        <p:txBody>
          <a:bodyPr wrap="none">
            <a:spAutoFit/>
          </a:bodyPr>
          <a:lstStyle/>
          <a:p>
            <a:r>
              <a:rPr lang="en-US" dirty="0"/>
              <a:t>USE </a:t>
            </a:r>
            <a:r>
              <a:rPr lang="en-US" i="1" dirty="0"/>
              <a:t>db_name</a:t>
            </a:r>
            <a:endParaRPr lang="en-US" dirty="0"/>
          </a:p>
        </p:txBody>
      </p:sp>
      <p:sp>
        <p:nvSpPr>
          <p:cNvPr id="17" name="Rectangle 16"/>
          <p:cNvSpPr/>
          <p:nvPr/>
        </p:nvSpPr>
        <p:spPr>
          <a:xfrm>
            <a:off x="774998" y="4869160"/>
            <a:ext cx="9064624" cy="769441"/>
          </a:xfrm>
          <a:prstGeom prst="rect">
            <a:avLst/>
          </a:prstGeom>
        </p:spPr>
        <p:txBody>
          <a:bodyPr wrap="square">
            <a:spAutoFit/>
          </a:bodyPr>
          <a:lstStyle/>
          <a:p>
            <a:r>
              <a:rPr lang="en-US" dirty="0"/>
              <a:t>e.g.</a:t>
            </a:r>
          </a:p>
          <a:p>
            <a:endParaRPr lang="en-US" sz="800" dirty="0"/>
          </a:p>
          <a:p>
            <a:pPr marL="342900" indent="-342900">
              <a:buFont typeface="Arial" pitchFamily="34" charset="0"/>
              <a:buChar char="•"/>
            </a:pPr>
            <a:r>
              <a:rPr lang="en-US" dirty="0"/>
              <a:t>USE myDB;</a:t>
            </a:r>
          </a:p>
        </p:txBody>
      </p:sp>
      <p:sp>
        <p:nvSpPr>
          <p:cNvPr id="18" name="Rectangle 17"/>
          <p:cNvSpPr/>
          <p:nvPr/>
        </p:nvSpPr>
        <p:spPr>
          <a:xfrm>
            <a:off x="694606" y="5949280"/>
            <a:ext cx="10873208" cy="369332"/>
          </a:xfrm>
          <a:prstGeom prst="rect">
            <a:avLst/>
          </a:prstGeom>
        </p:spPr>
        <p:txBody>
          <a:bodyPr wrap="square">
            <a:spAutoFit/>
          </a:bodyPr>
          <a:lstStyle/>
          <a:p>
            <a:r>
              <a:rPr lang="en-US" dirty="0"/>
              <a:t>Note:  Moving objects from one schema to another schema in MySQL is not possible</a:t>
            </a:r>
          </a:p>
        </p:txBody>
      </p:sp>
    </p:spTree>
    <p:extLst>
      <p:ext uri="{BB962C8B-B14F-4D97-AF65-F5344CB8AC3E}">
        <p14:creationId xmlns:p14="http://schemas.microsoft.com/office/powerpoint/2010/main" val="1941358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3E96E4-8532-4FFA-8020-A53D8FBA2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42" y="116632"/>
            <a:ext cx="1371859" cy="445150"/>
          </a:xfrm>
          <a:prstGeom prst="rect">
            <a:avLst/>
          </a:prstGeom>
        </p:spPr>
      </p:pic>
      <p:sp>
        <p:nvSpPr>
          <p:cNvPr id="5" name="Footer Placeholder 2">
            <a:extLst>
              <a:ext uri="{FF2B5EF4-FFF2-40B4-BE49-F238E27FC236}">
                <a16:creationId xmlns:a16="http://schemas.microsoft.com/office/drawing/2014/main" id="{70AFCD6D-DBA1-4EE8-A96A-D9652119B5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a16="http://schemas.microsoft.com/office/drawing/2014/main" id="{09A4DD51-F450-4FA7-BA18-C2A26D10D72C}"/>
              </a:ext>
            </a:extLst>
          </p:cNvPr>
          <p:cNvSpPr/>
          <p:nvPr/>
        </p:nvSpPr>
        <p:spPr>
          <a:xfrm>
            <a:off x="1523802" y="2"/>
            <a:ext cx="9142810" cy="838499"/>
          </a:xfrm>
          <a:prstGeom prst="rect">
            <a:avLst/>
          </a:prstGeom>
          <a:solidFill>
            <a:schemeClr val="bg1"/>
          </a:solidFill>
        </p:spPr>
        <p:txBody>
          <a:bodyPr wrap="square">
            <a:spAutoFit/>
          </a:bodyPr>
          <a:lstStyle/>
          <a:p>
            <a:pPr algn="r" fontAlgn="base">
              <a:lnSpc>
                <a:spcPct val="150000"/>
              </a:lnSpc>
            </a:pPr>
            <a:r>
              <a:rPr lang="en-US" sz="3600" dirty="0">
                <a:latin typeface="Palatino Linotype" panose="02040502050505030304" pitchFamily="18" charset="0"/>
              </a:rPr>
              <a:t>Schema</a:t>
            </a:r>
          </a:p>
        </p:txBody>
      </p:sp>
      <p:sp>
        <p:nvSpPr>
          <p:cNvPr id="11" name="Rectangle 10"/>
          <p:cNvSpPr/>
          <p:nvPr/>
        </p:nvSpPr>
        <p:spPr>
          <a:xfrm>
            <a:off x="478582" y="980728"/>
            <a:ext cx="11305256" cy="646331"/>
          </a:xfrm>
          <a:prstGeom prst="rect">
            <a:avLst/>
          </a:prstGeom>
        </p:spPr>
        <p:txBody>
          <a:bodyPr wrap="square">
            <a:spAutoFit/>
          </a:bodyPr>
          <a:lstStyle/>
          <a:p>
            <a:r>
              <a:rPr lang="en-US" dirty="0">
                <a:latin typeface="Palatino Linotype" pitchFamily="18" charset="0"/>
              </a:rPr>
              <a:t> A </a:t>
            </a:r>
            <a:r>
              <a:rPr lang="en-US" b="1" dirty="0">
                <a:latin typeface="Palatino Linotype" pitchFamily="18" charset="0"/>
              </a:rPr>
              <a:t>database schema</a:t>
            </a:r>
            <a:r>
              <a:rPr lang="en-US" dirty="0">
                <a:latin typeface="Palatino Linotype" pitchFamily="18" charset="0"/>
              </a:rPr>
              <a:t> is the skeleton structure that represents the logical view of the entire </a:t>
            </a:r>
            <a:r>
              <a:rPr lang="en-US" b="1" dirty="0">
                <a:latin typeface="Palatino Linotype" pitchFamily="18" charset="0"/>
              </a:rPr>
              <a:t>database</a:t>
            </a:r>
            <a:r>
              <a:rPr lang="en-US" dirty="0">
                <a:latin typeface="Palatino Linotype" pitchFamily="18" charset="0"/>
              </a:rPr>
              <a:t>. It defines how the data is organized and how the relations among them are associated.</a:t>
            </a:r>
          </a:p>
        </p:txBody>
      </p:sp>
      <p:pic>
        <p:nvPicPr>
          <p:cNvPr id="8" name="Picture 2" descr="DBMS - Data Schemas - Tutorialspoint"/>
          <p:cNvPicPr>
            <a:picLocks noChangeAspect="1" noChangeArrowheads="1"/>
          </p:cNvPicPr>
          <p:nvPr/>
        </p:nvPicPr>
        <p:blipFill>
          <a:blip r:embed="rId3" cstate="print"/>
          <a:srcRect/>
          <a:stretch>
            <a:fillRect/>
          </a:stretch>
        </p:blipFill>
        <p:spPr bwMode="auto">
          <a:xfrm>
            <a:off x="6959302" y="2052856"/>
            <a:ext cx="4968552" cy="4044383"/>
          </a:xfrm>
          <a:prstGeom prst="rect">
            <a:avLst/>
          </a:prstGeom>
          <a:noFill/>
        </p:spPr>
      </p:pic>
      <p:sp>
        <p:nvSpPr>
          <p:cNvPr id="3" name="Rectangle 2">
            <a:extLst>
              <a:ext uri="{FF2B5EF4-FFF2-40B4-BE49-F238E27FC236}">
                <a16:creationId xmlns:a16="http://schemas.microsoft.com/office/drawing/2014/main" id="{A82EF045-9DE6-45C0-B699-257E7D20F85D}"/>
              </a:ext>
            </a:extLst>
          </p:cNvPr>
          <p:cNvSpPr/>
          <p:nvPr/>
        </p:nvSpPr>
        <p:spPr>
          <a:xfrm>
            <a:off x="118542" y="2420888"/>
            <a:ext cx="6503647" cy="2862322"/>
          </a:xfrm>
          <a:prstGeom prst="rect">
            <a:avLst/>
          </a:prstGeom>
        </p:spPr>
        <p:txBody>
          <a:bodyPr wrap="square">
            <a:spAutoFit/>
          </a:bodyPr>
          <a:lstStyle/>
          <a:p>
            <a:pPr algn="just"/>
            <a:r>
              <a:rPr lang="en-US" dirty="0">
                <a:solidFill>
                  <a:srgbClr val="000000"/>
                </a:solidFill>
                <a:latin typeface="Arial" panose="020B0604020202020204" pitchFamily="34" charset="0"/>
              </a:rPr>
              <a:t>A database schema can be divided broadly into two categories −</a:t>
            </a:r>
          </a:p>
          <a:p>
            <a:pPr algn="just"/>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1" dirty="0">
                <a:solidFill>
                  <a:srgbClr val="000000"/>
                </a:solidFill>
                <a:latin typeface="Arial" panose="020B0604020202020204" pitchFamily="34" charset="0"/>
              </a:rPr>
              <a:t>Physical Database Schema</a:t>
            </a:r>
            <a:r>
              <a:rPr lang="en-US" dirty="0">
                <a:solidFill>
                  <a:srgbClr val="000000"/>
                </a:solidFill>
                <a:latin typeface="Arial" panose="020B0604020202020204" pitchFamily="34" charset="0"/>
              </a:rPr>
              <a:t> − This schema is </a:t>
            </a:r>
            <a:r>
              <a:rPr lang="en-IN" dirty="0">
                <a:solidFill>
                  <a:srgbClr val="000000"/>
                </a:solidFill>
                <a:latin typeface="Arial" panose="020B0604020202020204" pitchFamily="34" charset="0"/>
              </a:rPr>
              <a:t>related</a:t>
            </a:r>
            <a:r>
              <a:rPr lang="en-US" dirty="0">
                <a:solidFill>
                  <a:srgbClr val="000000"/>
                </a:solidFill>
                <a:latin typeface="Arial" panose="020B0604020202020204" pitchFamily="34" charset="0"/>
              </a:rPr>
              <a:t> to the actual storage of data and its form of storage like files. It defines how the data will be stored in a secondary storage.</a:t>
            </a:r>
          </a:p>
          <a:p>
            <a:pPr algn="just">
              <a:buFont typeface="Arial" panose="020B0604020202020204" pitchFamily="34" charset="0"/>
              <a:buChar char="•"/>
            </a:pPr>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1" dirty="0">
                <a:solidFill>
                  <a:srgbClr val="000000"/>
                </a:solidFill>
                <a:latin typeface="Arial" panose="020B0604020202020204" pitchFamily="34" charset="0"/>
              </a:rPr>
              <a:t>Logical Database Schema</a:t>
            </a:r>
            <a:r>
              <a:rPr lang="en-US" dirty="0">
                <a:solidFill>
                  <a:srgbClr val="000000"/>
                </a:solidFill>
                <a:latin typeface="Arial" panose="020B0604020202020204" pitchFamily="34" charset="0"/>
              </a:rPr>
              <a:t> − This schema defines all the logical constraints that need to be applied on the data stored. It defines tables, views, and integrity constraints.</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953468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51216</TotalTime>
  <Words>536</Words>
  <Application>Microsoft Office PowerPoint</Application>
  <PresentationFormat>Custom</PresentationFormat>
  <Paragraphs>51</Paragraphs>
  <Slides>5</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Palatino Linotype</vt:lpstr>
      <vt:lpstr>Segoe UI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saleel</dc:creator>
  <cp:lastModifiedBy>Saleel</cp:lastModifiedBy>
  <cp:revision>2922</cp:revision>
  <dcterms:created xsi:type="dcterms:W3CDTF">2019-04-24T09:11:59Z</dcterms:created>
  <dcterms:modified xsi:type="dcterms:W3CDTF">2020-06-08T03:39:45Z</dcterms:modified>
</cp:coreProperties>
</file>