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07" r:id="rId2"/>
    <p:sldId id="1233" r:id="rId3"/>
    <p:sldId id="1231" r:id="rId4"/>
    <p:sldId id="1232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07"/>
            <p14:sldId id="1233"/>
            <p14:sldId id="1231"/>
            <p14:sldId id="1232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6" d="100"/>
          <a:sy n="66" d="100"/>
        </p:scale>
        <p:origin x="660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Primary Key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22598" y="3429000"/>
            <a:ext cx="110172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Palatino Linotype" pitchFamily="18" charset="0"/>
              </a:rPr>
              <a:t>A primary key is one of the most important steps in good database design. A primary key is a special column (or set of combined columns) in a relational database table, that is used to uniquely identify each record. Each database table needs a primary key.</a:t>
            </a: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AB27A1-6AFF-475F-B181-5A79744D2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581107"/>
              </p:ext>
            </p:extLst>
          </p:nvPr>
        </p:nvGraphicFramePr>
        <p:xfrm>
          <a:off x="406574" y="1369576"/>
          <a:ext cx="8126945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389">
                  <a:extLst>
                    <a:ext uri="{9D8B030D-6E8A-4147-A177-3AD203B41FA5}">
                      <a16:colId xmlns:a16="http://schemas.microsoft.com/office/drawing/2014/main" val="20440139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741C398F-B2B7-4E49-B29F-D86D2A7F5048}"/>
              </a:ext>
            </a:extLst>
          </p:cNvPr>
          <p:cNvSpPr/>
          <p:nvPr/>
        </p:nvSpPr>
        <p:spPr>
          <a:xfrm>
            <a:off x="406574" y="798465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Palatino Linotype" pitchFamily="18" charset="0"/>
                <a:cs typeface="Segoe UI Light" panose="020B0502040204020203" pitchFamily="34" charset="0"/>
              </a:rPr>
              <a:t>student table</a:t>
            </a:r>
            <a:endParaRPr lang="en-US" b="1" dirty="0">
              <a:latin typeface="Palatino Linotype" pitchFamily="18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AA5A9C6D-9820-4CBD-9A97-4D9C830CA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2069216"/>
              </p:ext>
            </p:extLst>
          </p:nvPr>
        </p:nvGraphicFramePr>
        <p:xfrm>
          <a:off x="406574" y="3068960"/>
          <a:ext cx="1051317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0686">
                  <a:extLst>
                    <a:ext uri="{9D8B030D-6E8A-4147-A177-3AD203B41FA5}">
                      <a16:colId xmlns:a16="http://schemas.microsoft.com/office/drawing/2014/main" val="4117748028"/>
                    </a:ext>
                  </a:extLst>
                </a:gridCol>
                <a:gridCol w="172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195">
                  <a:extLst>
                    <a:ext uri="{9D8B030D-6E8A-4147-A177-3AD203B41FA5}">
                      <a16:colId xmlns:a16="http://schemas.microsoft.com/office/drawing/2014/main" val="1173049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ID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firstName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lastName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Palatino Linotype" pitchFamily="18" charset="0"/>
                        </a:rPr>
                        <a:t>DoB</a:t>
                      </a:r>
                      <a:endParaRPr lang="en-US" b="1" dirty="0">
                        <a:latin typeface="Palatino Linotype" pitchFamily="18" charset="0"/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city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sunil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2000-12-24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baroda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rajesh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kumar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1999-03-20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Palatino Linotype" pitchFamily="18" charset="0"/>
                        </a:rPr>
                        <a:t>pune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Palatino Linotype" pitchFamily="18" charset="0"/>
                        </a:rPr>
                        <a:t>…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BE7E18EA-A092-4994-8F23-DC98B24BFF10}"/>
              </a:ext>
            </a:extLst>
          </p:cNvPr>
          <p:cNvSpPr/>
          <p:nvPr/>
        </p:nvSpPr>
        <p:spPr>
          <a:xfrm>
            <a:off x="385631" y="4945231"/>
            <a:ext cx="914501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Palatino Linotype" panose="02040502050505030304" pitchFamily="18" charset="0"/>
              </a:rPr>
              <a:t>PRIMARY key must follow some rules.</a:t>
            </a: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endParaRPr lang="en-US" sz="800" dirty="0">
              <a:solidFill>
                <a:srgbClr val="FF0000"/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cannot be NULL.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primary key value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Segoe UI Light" panose="020B0502040204020203" pitchFamily="34" charset="0"/>
              </a:rPr>
              <a:t>A table has only one primary key.</a:t>
            </a:r>
          </a:p>
        </p:txBody>
      </p:sp>
    </p:spTree>
    <p:extLst>
      <p:ext uri="{BB962C8B-B14F-4D97-AF65-F5344CB8AC3E}">
        <p14:creationId xmlns:p14="http://schemas.microsoft.com/office/powerpoint/2010/main" val="27192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Primary Key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1685707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13"/>
          <p:cNvSpPr/>
          <p:nvPr/>
        </p:nvSpPr>
        <p:spPr>
          <a:xfrm>
            <a:off x="262558" y="2117755"/>
            <a:ext cx="396044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  </a:t>
            </a:r>
          </a:p>
          <a:p>
            <a:r>
              <a:rPr lang="en-US" dirty="0"/>
              <a:t>   ID INT(11) PRIMARY KEY,</a:t>
            </a:r>
          </a:p>
          <a:p>
            <a:r>
              <a:rPr lang="en-US" dirty="0"/>
              <a:t>   firstName VARCHAR(45), 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</a:t>
            </a:r>
          </a:p>
          <a:p>
            <a:r>
              <a:rPr lang="en-US" dirty="0"/>
              <a:t>   emailID VARCHAR(145)</a:t>
            </a:r>
          </a:p>
          <a:p>
            <a:r>
              <a:rPr lang="en-US" dirty="0"/>
              <a:t> );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34566" y="1579236"/>
            <a:ext cx="25372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Primary Key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62558" y="4437112"/>
            <a:ext cx="51845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  </a:t>
            </a:r>
          </a:p>
          <a:p>
            <a:r>
              <a:rPr lang="en-US" dirty="0"/>
              <a:t>   ID INT(11) PRIMARY KEY AUTO_INCREMENT,</a:t>
            </a:r>
          </a:p>
          <a:p>
            <a:r>
              <a:rPr lang="en-US" dirty="0"/>
              <a:t>   firstName VARCHAR(45), 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</a:t>
            </a:r>
          </a:p>
          <a:p>
            <a:r>
              <a:rPr lang="en-US" dirty="0"/>
              <a:t>   emailID VARCHAR(145)</a:t>
            </a:r>
          </a:p>
          <a:p>
            <a:r>
              <a:rPr lang="en-US" dirty="0"/>
              <a:t> );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839622" y="4293096"/>
            <a:ext cx="1915941" cy="2376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0550" y="4596229"/>
            <a:ext cx="3786873" cy="1224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330550" y="2275487"/>
            <a:ext cx="3788992" cy="1282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/>
              <a:t>Composit key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07525" y="2627620"/>
            <a:ext cx="3455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Examples of composit Primary Key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4566" y="1015568"/>
            <a:ext cx="1152128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, or </a:t>
            </a:r>
            <a:r>
              <a:rPr lang="en-US" b="1" dirty="0">
                <a:latin typeface="Palatino Linotype" pitchFamily="18" charset="0"/>
              </a:rPr>
              <a:t>composite primary key</a:t>
            </a:r>
            <a:r>
              <a:rPr lang="en-US" dirty="0">
                <a:latin typeface="Palatino Linotype" pitchFamily="18" charset="0"/>
              </a:rPr>
              <a:t>, refers to cases where more than one column is used to specify the </a:t>
            </a:r>
            <a:r>
              <a:rPr lang="en-US" b="1" dirty="0">
                <a:latin typeface="Palatino Linotype" pitchFamily="18" charset="0"/>
              </a:rPr>
              <a:t>primary key</a:t>
            </a:r>
            <a:r>
              <a:rPr lang="en-US" dirty="0">
                <a:latin typeface="Palatino Linotype" pitchFamily="18" charset="0"/>
              </a:rPr>
              <a:t> of a table. In such cases, all foreign </a:t>
            </a:r>
            <a:r>
              <a:rPr lang="en-US" b="1" dirty="0">
                <a:latin typeface="Palatino Linotype" pitchFamily="18" charset="0"/>
              </a:rPr>
              <a:t>keys</a:t>
            </a:r>
            <a:r>
              <a:rPr lang="en-US" dirty="0">
                <a:latin typeface="Palatino Linotype" pitchFamily="18" charset="0"/>
              </a:rPr>
              <a:t> will also need to include all the columns in the </a:t>
            </a:r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. </a:t>
            </a:r>
          </a:p>
          <a:p>
            <a:endParaRPr lang="en-US" dirty="0">
              <a:latin typeface="Palatino Linotype" pitchFamily="18" charset="0"/>
            </a:endParaRPr>
          </a:p>
          <a:p>
            <a:r>
              <a:rPr lang="en-US" dirty="0">
                <a:latin typeface="Palatino Linotype" pitchFamily="18" charset="0"/>
              </a:rPr>
              <a:t>Note that the columns that make up a </a:t>
            </a:r>
            <a:r>
              <a:rPr lang="en-US" b="1" dirty="0">
                <a:latin typeface="Palatino Linotype" pitchFamily="18" charset="0"/>
              </a:rPr>
              <a:t>composite key</a:t>
            </a:r>
            <a:r>
              <a:rPr lang="en-US" dirty="0">
                <a:latin typeface="Palatino Linotype" pitchFamily="18" charset="0"/>
              </a:rPr>
              <a:t> can be of different data types.</a:t>
            </a:r>
          </a:p>
        </p:txBody>
      </p:sp>
      <p:pic>
        <p:nvPicPr>
          <p:cNvPr id="7168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3518" y="3356992"/>
            <a:ext cx="1785798" cy="2232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478583" y="3284984"/>
            <a:ext cx="374441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student (</a:t>
            </a:r>
          </a:p>
          <a:p>
            <a:r>
              <a:rPr lang="en-US" dirty="0"/>
              <a:t>   ID INT(11),</a:t>
            </a:r>
          </a:p>
          <a:p>
            <a:r>
              <a:rPr lang="en-US" dirty="0"/>
              <a:t>   firstName VARCHAR(45),</a:t>
            </a:r>
          </a:p>
          <a:p>
            <a:r>
              <a:rPr lang="en-US" dirty="0"/>
              <a:t>   lastName VARCHAR(45),</a:t>
            </a:r>
          </a:p>
          <a:p>
            <a:r>
              <a:rPr lang="en-US" dirty="0"/>
              <a:t>   DoB DATE, </a:t>
            </a:r>
          </a:p>
          <a:p>
            <a:r>
              <a:rPr lang="en-US" dirty="0"/>
              <a:t>   emailID VARCHAR(145),</a:t>
            </a:r>
          </a:p>
          <a:p>
            <a:r>
              <a:rPr lang="en-US" dirty="0"/>
              <a:t>   PRIMARY KEY (ID, emailID)</a:t>
            </a:r>
          </a:p>
          <a:p>
            <a:r>
              <a:rPr lang="en-US" dirty="0"/>
              <a:t>);</a:t>
            </a:r>
          </a:p>
        </p:txBody>
      </p:sp>
      <p:pic>
        <p:nvPicPr>
          <p:cNvPr id="71680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006974" y="3573016"/>
            <a:ext cx="4582327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090601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51292</TotalTime>
  <Words>385</Words>
  <Application>Microsoft Office PowerPoint</Application>
  <PresentationFormat>Custom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2930</cp:revision>
  <dcterms:created xsi:type="dcterms:W3CDTF">2019-04-24T09:11:59Z</dcterms:created>
  <dcterms:modified xsi:type="dcterms:W3CDTF">2020-06-09T05:20:05Z</dcterms:modified>
</cp:coreProperties>
</file>