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2"/>
  </p:notesMasterIdLst>
  <p:sldIdLst>
    <p:sldId id="257" r:id="rId2"/>
    <p:sldId id="1118" r:id="rId3"/>
    <p:sldId id="1119" r:id="rId4"/>
    <p:sldId id="472" r:id="rId5"/>
    <p:sldId id="1462" r:id="rId6"/>
    <p:sldId id="1482" r:id="rId7"/>
    <p:sldId id="1094" r:id="rId8"/>
    <p:sldId id="1095" r:id="rId9"/>
    <p:sldId id="1123" r:id="rId10"/>
    <p:sldId id="1124" r:id="rId11"/>
    <p:sldId id="1231" r:id="rId12"/>
    <p:sldId id="1232" r:id="rId13"/>
    <p:sldId id="1282" r:id="rId14"/>
    <p:sldId id="1221" r:id="rId15"/>
    <p:sldId id="1222" r:id="rId16"/>
    <p:sldId id="1277" r:id="rId17"/>
    <p:sldId id="598" r:id="rId18"/>
    <p:sldId id="326" r:id="rId19"/>
    <p:sldId id="1235" r:id="rId20"/>
    <p:sldId id="1086" r:id="rId21"/>
    <p:sldId id="579" r:id="rId22"/>
    <p:sldId id="1429" r:id="rId23"/>
    <p:sldId id="1234" r:id="rId24"/>
    <p:sldId id="1344" r:id="rId25"/>
    <p:sldId id="1121" r:id="rId26"/>
    <p:sldId id="1122" r:id="rId27"/>
    <p:sldId id="599" r:id="rId28"/>
    <p:sldId id="271" r:id="rId29"/>
    <p:sldId id="315" r:id="rId30"/>
    <p:sldId id="314" r:id="rId31"/>
    <p:sldId id="600" r:id="rId32"/>
    <p:sldId id="1416" r:id="rId33"/>
    <p:sldId id="601" r:id="rId34"/>
    <p:sldId id="500" r:id="rId35"/>
    <p:sldId id="321" r:id="rId36"/>
    <p:sldId id="1286" r:id="rId37"/>
    <p:sldId id="901" r:id="rId38"/>
    <p:sldId id="902" r:id="rId39"/>
    <p:sldId id="603" r:id="rId40"/>
    <p:sldId id="499" r:id="rId41"/>
    <p:sldId id="604" r:id="rId42"/>
    <p:sldId id="489" r:id="rId43"/>
    <p:sldId id="1483" r:id="rId44"/>
    <p:sldId id="1284" r:id="rId45"/>
    <p:sldId id="1485" r:id="rId46"/>
    <p:sldId id="501" r:id="rId47"/>
    <p:sldId id="1486" r:id="rId48"/>
    <p:sldId id="955" r:id="rId49"/>
    <p:sldId id="1487" r:id="rId50"/>
    <p:sldId id="1278" r:id="rId51"/>
    <p:sldId id="1351" r:id="rId52"/>
    <p:sldId id="1098" r:id="rId53"/>
    <p:sldId id="535" r:id="rId54"/>
    <p:sldId id="536" r:id="rId55"/>
    <p:sldId id="537" r:id="rId56"/>
    <p:sldId id="606" r:id="rId57"/>
    <p:sldId id="538" r:id="rId58"/>
    <p:sldId id="883" r:id="rId59"/>
    <p:sldId id="898" r:id="rId60"/>
    <p:sldId id="900" r:id="rId61"/>
    <p:sldId id="1236" r:id="rId62"/>
    <p:sldId id="842" r:id="rId63"/>
    <p:sldId id="1354" r:id="rId64"/>
    <p:sldId id="1171" r:id="rId65"/>
    <p:sldId id="1192" r:id="rId66"/>
    <p:sldId id="1237" r:id="rId67"/>
    <p:sldId id="843" r:id="rId68"/>
    <p:sldId id="1366" r:id="rId69"/>
    <p:sldId id="1172" r:id="rId70"/>
    <p:sldId id="1193" r:id="rId71"/>
    <p:sldId id="1238" r:id="rId72"/>
    <p:sldId id="844" r:id="rId73"/>
    <p:sldId id="1239" r:id="rId74"/>
    <p:sldId id="845" r:id="rId75"/>
    <p:sldId id="1173" r:id="rId76"/>
    <p:sldId id="1276" r:id="rId77"/>
    <p:sldId id="267" r:id="rId78"/>
    <p:sldId id="272" r:id="rId79"/>
    <p:sldId id="273" r:id="rId80"/>
    <p:sldId id="1178" r:id="rId81"/>
    <p:sldId id="580" r:id="rId82"/>
    <p:sldId id="1040" r:id="rId83"/>
    <p:sldId id="621" r:id="rId84"/>
    <p:sldId id="615" r:id="rId85"/>
    <p:sldId id="506" r:id="rId86"/>
    <p:sldId id="803" r:id="rId87"/>
    <p:sldId id="804" r:id="rId88"/>
    <p:sldId id="791" r:id="rId89"/>
    <p:sldId id="793" r:id="rId90"/>
    <p:sldId id="794" r:id="rId91"/>
    <p:sldId id="795" r:id="rId92"/>
    <p:sldId id="618" r:id="rId93"/>
    <p:sldId id="619" r:id="rId94"/>
    <p:sldId id="699" r:id="rId95"/>
    <p:sldId id="504" r:id="rId96"/>
    <p:sldId id="285" r:id="rId97"/>
    <p:sldId id="286" r:id="rId98"/>
    <p:sldId id="1406" r:id="rId99"/>
    <p:sldId id="1287" r:id="rId100"/>
    <p:sldId id="290" r:id="rId101"/>
    <p:sldId id="291" r:id="rId102"/>
    <p:sldId id="829" r:id="rId103"/>
    <p:sldId id="1461" r:id="rId104"/>
    <p:sldId id="830" r:id="rId105"/>
    <p:sldId id="673" r:id="rId106"/>
    <p:sldId id="1470" r:id="rId107"/>
    <p:sldId id="674" r:id="rId108"/>
    <p:sldId id="1148" r:id="rId109"/>
    <p:sldId id="1149" r:id="rId110"/>
    <p:sldId id="1288" r:id="rId111"/>
    <p:sldId id="1464" r:id="rId112"/>
    <p:sldId id="1126" r:id="rId113"/>
    <p:sldId id="379" r:id="rId114"/>
    <p:sldId id="953" r:id="rId115"/>
    <p:sldId id="373" r:id="rId116"/>
    <p:sldId id="640" r:id="rId117"/>
    <p:sldId id="641" r:id="rId118"/>
    <p:sldId id="1474" r:id="rId119"/>
    <p:sldId id="1475" r:id="rId120"/>
    <p:sldId id="1476" r:id="rId121"/>
    <p:sldId id="1477" r:id="rId122"/>
    <p:sldId id="1478" r:id="rId123"/>
    <p:sldId id="1494" r:id="rId124"/>
    <p:sldId id="1479" r:id="rId125"/>
    <p:sldId id="1480" r:id="rId126"/>
    <p:sldId id="1481" r:id="rId127"/>
    <p:sldId id="386" r:id="rId128"/>
    <p:sldId id="654" r:id="rId129"/>
    <p:sldId id="397" r:id="rId130"/>
    <p:sldId id="657" r:id="rId131"/>
    <p:sldId id="851" r:id="rId132"/>
    <p:sldId id="331" r:id="rId133"/>
    <p:sldId id="1245" r:id="rId134"/>
    <p:sldId id="1156" r:id="rId135"/>
    <p:sldId id="1394" r:id="rId136"/>
    <p:sldId id="1395" r:id="rId137"/>
    <p:sldId id="1401" r:id="rId138"/>
    <p:sldId id="1402" r:id="rId139"/>
    <p:sldId id="686" r:id="rId140"/>
    <p:sldId id="1207" r:id="rId141"/>
    <p:sldId id="302" r:id="rId142"/>
    <p:sldId id="1421" r:id="rId143"/>
    <p:sldId id="1130" r:id="rId144"/>
    <p:sldId id="1265" r:id="rId145"/>
    <p:sldId id="305" r:id="rId146"/>
    <p:sldId id="1266" r:id="rId147"/>
    <p:sldId id="306" r:id="rId148"/>
    <p:sldId id="308" r:id="rId149"/>
    <p:sldId id="1131" r:id="rId150"/>
    <p:sldId id="1267" r:id="rId151"/>
    <p:sldId id="1132" r:id="rId152"/>
    <p:sldId id="1268" r:id="rId153"/>
    <p:sldId id="1133" r:id="rId154"/>
    <p:sldId id="313" r:id="rId155"/>
    <p:sldId id="1204" r:id="rId156"/>
    <p:sldId id="1134" r:id="rId157"/>
    <p:sldId id="1242" r:id="rId158"/>
    <p:sldId id="1269" r:id="rId159"/>
    <p:sldId id="1137" r:id="rId160"/>
    <p:sldId id="1270" r:id="rId161"/>
    <p:sldId id="1138" r:id="rId162"/>
    <p:sldId id="1141" r:id="rId163"/>
    <p:sldId id="1142" r:id="rId164"/>
    <p:sldId id="1143" r:id="rId165"/>
    <p:sldId id="1154" r:id="rId166"/>
    <p:sldId id="1155" r:id="rId167"/>
    <p:sldId id="1145" r:id="rId168"/>
    <p:sldId id="1061" r:id="rId169"/>
    <p:sldId id="1062" r:id="rId170"/>
    <p:sldId id="1063" r:id="rId171"/>
    <p:sldId id="1253" r:id="rId172"/>
    <p:sldId id="1255" r:id="rId173"/>
    <p:sldId id="1500" r:id="rId174"/>
    <p:sldId id="1257" r:id="rId175"/>
    <p:sldId id="1260" r:id="rId176"/>
    <p:sldId id="1064" r:id="rId177"/>
    <p:sldId id="1065" r:id="rId178"/>
    <p:sldId id="360" r:id="rId179"/>
    <p:sldId id="801" r:id="rId180"/>
    <p:sldId id="507" r:id="rId181"/>
    <p:sldId id="529" r:id="rId182"/>
    <p:sldId id="393" r:id="rId183"/>
    <p:sldId id="395" r:id="rId184"/>
    <p:sldId id="947" r:id="rId185"/>
    <p:sldId id="1424" r:id="rId186"/>
    <p:sldId id="702" r:id="rId187"/>
    <p:sldId id="531" r:id="rId188"/>
    <p:sldId id="853" r:id="rId189"/>
    <p:sldId id="1102" r:id="rId190"/>
    <p:sldId id="545" r:id="rId191"/>
    <p:sldId id="533" r:id="rId192"/>
    <p:sldId id="534" r:id="rId193"/>
    <p:sldId id="542" r:id="rId194"/>
    <p:sldId id="546" r:id="rId195"/>
    <p:sldId id="522" r:id="rId196"/>
    <p:sldId id="526" r:id="rId197"/>
    <p:sldId id="524" r:id="rId198"/>
    <p:sldId id="548" r:id="rId199"/>
    <p:sldId id="773" r:id="rId200"/>
    <p:sldId id="549" r:id="rId201"/>
    <p:sldId id="550" r:id="rId202"/>
    <p:sldId id="547" r:id="rId203"/>
    <p:sldId id="515" r:id="rId204"/>
    <p:sldId id="516" r:id="rId205"/>
    <p:sldId id="517" r:id="rId206"/>
    <p:sldId id="551" r:id="rId207"/>
    <p:sldId id="554" r:id="rId208"/>
    <p:sldId id="555" r:id="rId209"/>
    <p:sldId id="1386" r:id="rId210"/>
    <p:sldId id="558" r:id="rId211"/>
    <p:sldId id="1467" r:id="rId212"/>
    <p:sldId id="1468" r:id="rId213"/>
    <p:sldId id="1419" r:id="rId214"/>
    <p:sldId id="562" r:id="rId215"/>
    <p:sldId id="563" r:id="rId216"/>
    <p:sldId id="1296" r:id="rId217"/>
    <p:sldId id="1059" r:id="rId218"/>
    <p:sldId id="1060" r:id="rId219"/>
    <p:sldId id="576" r:id="rId220"/>
    <p:sldId id="824" r:id="rId221"/>
    <p:sldId id="577" r:id="rId222"/>
    <p:sldId id="1335" r:id="rId223"/>
    <p:sldId id="1336" r:id="rId224"/>
    <p:sldId id="625" r:id="rId225"/>
    <p:sldId id="1150" r:id="rId226"/>
    <p:sldId id="1240" r:id="rId227"/>
    <p:sldId id="1152" r:id="rId228"/>
    <p:sldId id="1153" r:id="rId229"/>
    <p:sldId id="402" r:id="rId230"/>
    <p:sldId id="403" r:id="rId231"/>
    <p:sldId id="404" r:id="rId232"/>
    <p:sldId id="421" r:id="rId233"/>
    <p:sldId id="564" r:id="rId234"/>
    <p:sldId id="1364" r:id="rId235"/>
    <p:sldId id="820" r:id="rId236"/>
    <p:sldId id="798" r:id="rId237"/>
    <p:sldId id="1215" r:id="rId238"/>
    <p:sldId id="1212" r:id="rId239"/>
    <p:sldId id="1213" r:id="rId240"/>
    <p:sldId id="1210" r:id="rId241"/>
    <p:sldId id="1151" r:id="rId242"/>
    <p:sldId id="443" r:id="rId243"/>
    <p:sldId id="445" r:id="rId244"/>
    <p:sldId id="446" r:id="rId245"/>
    <p:sldId id="1283" r:id="rId246"/>
    <p:sldId id="440" r:id="rId247"/>
    <p:sldId id="570" r:id="rId248"/>
    <p:sldId id="453" r:id="rId249"/>
    <p:sldId id="574" r:id="rId250"/>
    <p:sldId id="1165" r:id="rId251"/>
    <p:sldId id="1166" r:id="rId252"/>
    <p:sldId id="587" r:id="rId253"/>
    <p:sldId id="675" r:id="rId254"/>
    <p:sldId id="588" r:id="rId255"/>
    <p:sldId id="856" r:id="rId256"/>
    <p:sldId id="857" r:id="rId257"/>
    <p:sldId id="706" r:id="rId258"/>
    <p:sldId id="589" r:id="rId259"/>
    <p:sldId id="707" r:id="rId260"/>
    <p:sldId id="815" r:id="rId261"/>
    <p:sldId id="979" r:id="rId262"/>
    <p:sldId id="982" r:id="rId263"/>
    <p:sldId id="709" r:id="rId264"/>
    <p:sldId id="594" r:id="rId265"/>
    <p:sldId id="336" r:id="rId266"/>
    <p:sldId id="337" r:id="rId267"/>
    <p:sldId id="748" r:id="rId268"/>
    <p:sldId id="1034" r:id="rId269"/>
    <p:sldId id="508" r:id="rId270"/>
    <p:sldId id="623" r:id="rId271"/>
    <p:sldId id="1035" r:id="rId272"/>
    <p:sldId id="1196" r:id="rId273"/>
    <p:sldId id="1036" r:id="rId274"/>
    <p:sldId id="626" r:id="rId275"/>
    <p:sldId id="1037" r:id="rId276"/>
    <p:sldId id="629" r:id="rId277"/>
    <p:sldId id="1038" r:id="rId278"/>
    <p:sldId id="630" r:id="rId279"/>
    <p:sldId id="1039" r:id="rId280"/>
    <p:sldId id="818" r:id="rId281"/>
    <p:sldId id="913" r:id="rId282"/>
    <p:sldId id="1084" r:id="rId283"/>
    <p:sldId id="751" r:id="rId284"/>
    <p:sldId id="352" r:id="rId285"/>
    <p:sldId id="633" r:id="rId286"/>
    <p:sldId id="727" r:id="rId287"/>
    <p:sldId id="781" r:id="rId288"/>
    <p:sldId id="730" r:id="rId289"/>
    <p:sldId id="354" r:id="rId290"/>
    <p:sldId id="735" r:id="rId291"/>
    <p:sldId id="738" r:id="rId292"/>
    <p:sldId id="774" r:id="rId293"/>
    <p:sldId id="737" r:id="rId294"/>
    <p:sldId id="740" r:id="rId295"/>
    <p:sldId id="1448" r:id="rId296"/>
    <p:sldId id="1449" r:id="rId297"/>
    <p:sldId id="1450" r:id="rId298"/>
    <p:sldId id="609" r:id="rId299"/>
    <p:sldId id="610" r:id="rId300"/>
    <p:sldId id="703" r:id="rId301"/>
    <p:sldId id="611" r:id="rId302"/>
    <p:sldId id="612" r:id="rId303"/>
    <p:sldId id="704" r:id="rId304"/>
    <p:sldId id="613" r:id="rId305"/>
    <p:sldId id="705" r:id="rId306"/>
    <p:sldId id="614" r:id="rId307"/>
    <p:sldId id="1045" r:id="rId308"/>
    <p:sldId id="1382" r:id="rId309"/>
    <p:sldId id="1492" r:id="rId310"/>
    <p:sldId id="986" r:id="rId311"/>
    <p:sldId id="427" r:id="rId312"/>
    <p:sldId id="689" r:id="rId313"/>
    <p:sldId id="731" r:id="rId314"/>
    <p:sldId id="732" r:id="rId315"/>
    <p:sldId id="758" r:id="rId316"/>
    <p:sldId id="759" r:id="rId317"/>
    <p:sldId id="1417" r:id="rId318"/>
    <p:sldId id="916" r:id="rId319"/>
    <p:sldId id="917" r:id="rId320"/>
    <p:sldId id="840" r:id="rId321"/>
    <p:sldId id="841" r:id="rId322"/>
    <p:sldId id="939" r:id="rId323"/>
    <p:sldId id="766" r:id="rId324"/>
    <p:sldId id="767" r:id="rId325"/>
    <p:sldId id="776" r:id="rId326"/>
    <p:sldId id="752" r:id="rId327"/>
    <p:sldId id="753" r:id="rId328"/>
    <p:sldId id="764" r:id="rId329"/>
    <p:sldId id="765" r:id="rId330"/>
    <p:sldId id="1472" r:id="rId331"/>
    <p:sldId id="874" r:id="rId332"/>
    <p:sldId id="946" r:id="rId333"/>
    <p:sldId id="943" r:id="rId334"/>
    <p:sldId id="755" r:id="rId335"/>
    <p:sldId id="754" r:id="rId336"/>
    <p:sldId id="670" r:id="rId337"/>
    <p:sldId id="1347" r:id="rId338"/>
    <p:sldId id="777" r:id="rId339"/>
    <p:sldId id="762" r:id="rId340"/>
    <p:sldId id="763" r:id="rId341"/>
    <p:sldId id="769" r:id="rId342"/>
    <p:sldId id="1398" r:id="rId343"/>
    <p:sldId id="770" r:id="rId344"/>
    <p:sldId id="873" r:id="rId345"/>
    <p:sldId id="875" r:id="rId346"/>
    <p:sldId id="1469" r:id="rId347"/>
    <p:sldId id="1412" r:id="rId348"/>
    <p:sldId id="583" r:id="rId349"/>
    <p:sldId id="584" r:id="rId350"/>
    <p:sldId id="585" r:id="rId351"/>
    <p:sldId id="1069" r:id="rId352"/>
    <p:sldId id="1442" r:id="rId353"/>
    <p:sldId id="952" r:id="rId354"/>
    <p:sldId id="1348" r:id="rId355"/>
    <p:sldId id="1349" r:id="rId356"/>
    <p:sldId id="1396" r:id="rId357"/>
    <p:sldId id="1397" r:id="rId358"/>
    <p:sldId id="1350" r:id="rId359"/>
    <p:sldId id="761" r:id="rId360"/>
    <p:sldId id="1404" r:id="rId361"/>
    <p:sldId id="861" r:id="rId362"/>
    <p:sldId id="862" r:id="rId363"/>
    <p:sldId id="756" r:id="rId364"/>
    <p:sldId id="771" r:id="rId365"/>
    <p:sldId id="876" r:id="rId366"/>
    <p:sldId id="1471" r:id="rId367"/>
    <p:sldId id="1393" r:id="rId368"/>
    <p:sldId id="1389" r:id="rId369"/>
    <p:sldId id="1457" r:id="rId370"/>
    <p:sldId id="1458" r:id="rId371"/>
    <p:sldId id="1459" r:id="rId372"/>
    <p:sldId id="1428" r:id="rId373"/>
    <p:sldId id="778" r:id="rId374"/>
    <p:sldId id="779" r:id="rId375"/>
    <p:sldId id="834" r:id="rId376"/>
    <p:sldId id="780" r:id="rId377"/>
    <p:sldId id="833" r:id="rId378"/>
    <p:sldId id="783" r:id="rId379"/>
    <p:sldId id="880" r:id="rId380"/>
    <p:sldId id="881" r:id="rId381"/>
    <p:sldId id="879" r:id="rId382"/>
    <p:sldId id="866" r:id="rId383"/>
    <p:sldId id="1341" r:id="rId384"/>
    <p:sldId id="1390" r:id="rId385"/>
    <p:sldId id="1391" r:id="rId386"/>
    <p:sldId id="878" r:id="rId387"/>
    <p:sldId id="867" r:id="rId388"/>
    <p:sldId id="868" r:id="rId389"/>
    <p:sldId id="870" r:id="rId390"/>
    <p:sldId id="1241" r:id="rId391"/>
    <p:sldId id="1411" r:id="rId392"/>
    <p:sldId id="869" r:id="rId393"/>
    <p:sldId id="1342" r:id="rId394"/>
    <p:sldId id="1367" r:id="rId395"/>
    <p:sldId id="1377" r:id="rId396"/>
    <p:sldId id="1379" r:id="rId397"/>
    <p:sldId id="1368" r:id="rId398"/>
    <p:sldId id="1369" r:id="rId399"/>
    <p:sldId id="1380" r:id="rId400"/>
    <p:sldId id="1381" r:id="rId401"/>
    <p:sldId id="1370" r:id="rId402"/>
    <p:sldId id="1371" r:id="rId403"/>
    <p:sldId id="1372" r:id="rId404"/>
    <p:sldId id="1373" r:id="rId405"/>
    <p:sldId id="1374" r:id="rId406"/>
    <p:sldId id="1375" r:id="rId407"/>
    <p:sldId id="1033" r:id="rId408"/>
    <p:sldId id="1021" r:id="rId409"/>
    <p:sldId id="1022" r:id="rId410"/>
    <p:sldId id="1023" r:id="rId411"/>
    <p:sldId id="1024" r:id="rId412"/>
    <p:sldId id="1025" r:id="rId413"/>
    <p:sldId id="1027" r:id="rId414"/>
    <p:sldId id="1028" r:id="rId415"/>
    <p:sldId id="1029" r:id="rId416"/>
    <p:sldId id="1030" r:id="rId417"/>
    <p:sldId id="1032" r:id="rId418"/>
    <p:sldId id="1031" r:id="rId419"/>
    <p:sldId id="885" r:id="rId420"/>
    <p:sldId id="1074" r:id="rId421"/>
    <p:sldId id="976" r:id="rId422"/>
    <p:sldId id="933" r:id="rId423"/>
    <p:sldId id="954" r:id="rId424"/>
    <p:sldId id="788" r:id="rId425"/>
    <p:sldId id="1502" r:id="rId426"/>
    <p:sldId id="1456" r:id="rId427"/>
    <p:sldId id="1489" r:id="rId428"/>
    <p:sldId id="1503" r:id="rId429"/>
    <p:sldId id="1493" r:id="rId430"/>
    <p:sldId id="1495" r:id="rId4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63122"/>
    <a:srgbClr val="CAA496"/>
    <a:srgbClr val="FD8603"/>
    <a:srgbClr val="41C60C"/>
    <a:srgbClr val="5E4C34"/>
    <a:srgbClr val="7E007E"/>
    <a:srgbClr val="164404"/>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commentAuthors" Target="commentAuthor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viewProps" Target="viewProp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tableStyles" Target="tableStyle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presProps" Target="pres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theme" Target="theme/theme1.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a:t>
            </a:fld>
            <a:endParaRPr lang="en-IN"/>
          </a:p>
        </p:txBody>
      </p:sp>
    </p:spTree>
    <p:extLst>
      <p:ext uri="{BB962C8B-B14F-4D97-AF65-F5344CB8AC3E}">
        <p14:creationId xmlns:p14="http://schemas.microsoft.com/office/powerpoint/2010/main" val="409011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166</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185</a:t>
            </a:fld>
            <a:endParaRPr lang="en-IN"/>
          </a:p>
        </p:txBody>
      </p:sp>
    </p:spTree>
    <p:extLst>
      <p:ext uri="{BB962C8B-B14F-4D97-AF65-F5344CB8AC3E}">
        <p14:creationId xmlns:p14="http://schemas.microsoft.com/office/powerpoint/2010/main" val="194167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205</a:t>
            </a:fld>
            <a:endParaRPr lang="en-IN"/>
          </a:p>
        </p:txBody>
      </p:sp>
    </p:spTree>
    <p:extLst>
      <p:ext uri="{BB962C8B-B14F-4D97-AF65-F5344CB8AC3E}">
        <p14:creationId xmlns:p14="http://schemas.microsoft.com/office/powerpoint/2010/main" val="1476116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244</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358</a:t>
            </a:fld>
            <a:endParaRPr lang="en-US"/>
          </a:p>
        </p:txBody>
      </p:sp>
    </p:spTree>
    <p:extLst>
      <p:ext uri="{BB962C8B-B14F-4D97-AF65-F5344CB8AC3E}">
        <p14:creationId xmlns:p14="http://schemas.microsoft.com/office/powerpoint/2010/main" val="427987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4</a:t>
            </a:fld>
            <a:endParaRPr lang="en-IN"/>
          </a:p>
        </p:txBody>
      </p:sp>
    </p:spTree>
    <p:extLst>
      <p:ext uri="{BB962C8B-B14F-4D97-AF65-F5344CB8AC3E}">
        <p14:creationId xmlns:p14="http://schemas.microsoft.com/office/powerpoint/2010/main" val="1633581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381</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132</a:t>
            </a:fld>
            <a:endParaRPr lang="en-IN"/>
          </a:p>
        </p:txBody>
      </p:sp>
    </p:spTree>
    <p:extLst>
      <p:ext uri="{BB962C8B-B14F-4D97-AF65-F5344CB8AC3E}">
        <p14:creationId xmlns:p14="http://schemas.microsoft.com/office/powerpoint/2010/main" val="3131490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141</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142</a:t>
            </a:fld>
            <a:endParaRPr lang="en-IN"/>
          </a:p>
        </p:txBody>
      </p:sp>
    </p:spTree>
    <p:extLst>
      <p:ext uri="{BB962C8B-B14F-4D97-AF65-F5344CB8AC3E}">
        <p14:creationId xmlns:p14="http://schemas.microsoft.com/office/powerpoint/2010/main" val="2331970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144</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146</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150</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152</a:t>
            </a:fld>
            <a:endParaRPr lang="en-IN"/>
          </a:p>
        </p:txBody>
      </p:sp>
    </p:spTree>
    <p:extLst>
      <p:ext uri="{BB962C8B-B14F-4D97-AF65-F5344CB8AC3E}">
        <p14:creationId xmlns:p14="http://schemas.microsoft.com/office/powerpoint/2010/main" val="21332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3/29/2023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7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2" Type="http://schemas.openxmlformats.org/officeDocument/2006/relationships/image" Target="../media/image96.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C70CCFD-3886-15EB-7B14-5A1CCEE6E28C}"/>
              </a:ext>
            </a:extLst>
          </p:cNvPr>
          <p:cNvPicPr>
            <a:picLocks noChangeAspect="1"/>
          </p:cNvPicPr>
          <p:nvPr/>
        </p:nvPicPr>
        <p:blipFill>
          <a:blip r:embed="rId2"/>
          <a:stretch>
            <a:fillRect/>
          </a:stretch>
        </p:blipFill>
        <p:spPr>
          <a:xfrm>
            <a:off x="5714662" y="2492896"/>
            <a:ext cx="6430010" cy="3014067"/>
          </a:xfrm>
          <a:prstGeom prst="rect">
            <a:avLst/>
          </a:prstGeom>
        </p:spPr>
      </p:pic>
      <p:sp>
        <p:nvSpPr>
          <p:cNvPr id="4" name="Rectangle 3"/>
          <p:cNvSpPr/>
          <p:nvPr/>
        </p:nvSpPr>
        <p:spPr>
          <a:xfrm>
            <a:off x="335360" y="620688"/>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1556792"/>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223458" y="3186268"/>
            <a:ext cx="4864430" cy="707886"/>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a:t>
            </a:r>
            <a:r>
              <a:rPr lang="en-IN" sz="2000" dirty="0">
                <a:solidFill>
                  <a:srgbClr val="00B05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5120605"/>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5120605"/>
            <a:ext cx="4288366" cy="1415772"/>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val="20000"/>
                    </a:ext>
                  </a:extLst>
                </a:gridCol>
                <a:gridCol w="2641974">
                  <a:extLst>
                    <a:ext uri="{9D8B030D-6E8A-4147-A177-3AD203B41FA5}">
                      <a16:colId xmlns:a16="http://schemas.microsoft.com/office/drawing/2014/main" val="20001"/>
                    </a:ext>
                  </a:extLst>
                </a:gridCol>
                <a:gridCol w="4227159">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a:t>
            </a:r>
            <a:r>
              <a:rPr lang="en-IN" b="1" dirty="0">
                <a:latin typeface="Arial" panose="020B0604020202020204" pitchFamily="34" charset="0"/>
                <a:cs typeface="Arial" panose="020B0604020202020204" pitchFamily="34" charset="0"/>
              </a:rPr>
              <a:t>synonym of TINYINT(1)</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a:t>
            </a:r>
            <a:r>
              <a:rPr lang="en-IN" dirty="0">
                <a:latin typeface="Liberation Mono"/>
                <a:cs typeface="Arial" panose="020B0604020202020204" pitchFamily="34" charset="0"/>
              </a:rPr>
              <a:t>,  col3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093428"/>
          </a:xfrm>
          <a:prstGeom prst="rect">
            <a:avLst/>
          </a:prstGeom>
        </p:spPr>
        <p:txBody>
          <a:bodyPr wrap="square">
            <a:spAutoFit/>
          </a:bodyPr>
          <a:lstStyle/>
          <a:p>
            <a:r>
              <a:rPr lang="en-IN" dirty="0">
                <a:solidFill>
                  <a:srgbClr val="006699"/>
                </a:solidFill>
                <a:latin typeface="Liberation Mono"/>
              </a:rPr>
              <a:t>CREATE</a:t>
            </a:r>
            <a:r>
              <a:rPr lang="en-IN" dirty="0">
                <a:latin typeface="Liberation Mono"/>
                <a:cs typeface="Arial" panose="020B0604020202020204" pitchFamily="34" charset="0"/>
              </a:rPr>
              <a:t> </a:t>
            </a:r>
            <a:r>
              <a:rPr lang="en-IN" dirty="0">
                <a:solidFill>
                  <a:srgbClr val="006699"/>
                </a:solidFill>
                <a:latin typeface="Liberation Mono"/>
              </a:rPr>
              <a:t>TABLE</a:t>
            </a:r>
            <a:r>
              <a:rPr lang="en-IN" dirty="0">
                <a:latin typeface="Liberation Mono"/>
                <a:cs typeface="Arial" panose="020B0604020202020204" pitchFamily="34" charset="0"/>
              </a:rPr>
              <a:t> tasks (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2658E6"/>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title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255) </a:t>
            </a:r>
            <a:r>
              <a:rPr lang="en-IN" dirty="0">
                <a:solidFill>
                  <a:srgbClr val="006699"/>
                </a:solidFill>
                <a:latin typeface="Liberation Mono"/>
              </a:rPr>
              <a:t>NOT</a:t>
            </a:r>
            <a:r>
              <a:rPr lang="en-IN" dirty="0">
                <a:solidFill>
                  <a:srgbClr val="2658E6"/>
                </a:solidFill>
                <a:latin typeface="Liberation Mono"/>
                <a:cs typeface="Arial" panose="020B0604020202020204" pitchFamily="34" charset="0"/>
              </a:rPr>
              <a:t> </a:t>
            </a:r>
            <a:r>
              <a:rPr lang="en-IN" dirty="0">
                <a:solidFill>
                  <a:srgbClr val="006699"/>
                </a:solidFill>
                <a:latin typeface="Liberation Mono"/>
              </a:rPr>
              <a:t>NULL</a:t>
            </a:r>
            <a:r>
              <a:rPr lang="en-IN" dirty="0">
                <a:latin typeface="Liberation Mono"/>
                <a:cs typeface="Arial" panose="020B0604020202020204" pitchFamily="34" charset="0"/>
              </a:rPr>
              <a:t>, completed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&gt;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&lt;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grpSp>
        <p:nvGrpSpPr>
          <p:cNvPr id="9" name="Group 8">
            <a:extLst>
              <a:ext uri="{FF2B5EF4-FFF2-40B4-BE49-F238E27FC236}">
                <a16:creationId xmlns:a16="http://schemas.microsoft.com/office/drawing/2014/main" id="{4F078CA4-49C0-4176-B187-3487FE4CDA3B}"/>
              </a:ext>
            </a:extLst>
          </p:cNvPr>
          <p:cNvGrpSpPr/>
          <p:nvPr/>
        </p:nvGrpSpPr>
        <p:grpSpPr>
          <a:xfrm>
            <a:off x="7104112" y="2128521"/>
            <a:ext cx="2952326" cy="3676743"/>
            <a:chOff x="6888088" y="2225046"/>
            <a:chExt cx="2952326" cy="3676743"/>
          </a:xfrm>
        </p:grpSpPr>
        <p:pic>
          <p:nvPicPr>
            <p:cNvPr id="3" name="Picture 2">
              <a:extLst>
                <a:ext uri="{FF2B5EF4-FFF2-40B4-BE49-F238E27FC236}">
                  <a16:creationId xmlns:a16="http://schemas.microsoft.com/office/drawing/2014/main" id="{D9B785D9-AC17-4B7B-AED4-1B7A711B80A5}"/>
                </a:ext>
              </a:extLst>
            </p:cNvPr>
            <p:cNvPicPr>
              <a:picLocks noChangeAspect="1"/>
            </p:cNvPicPr>
            <p:nvPr/>
          </p:nvPicPr>
          <p:blipFill>
            <a:blip r:embed="rId2" cstate="print"/>
            <a:stretch>
              <a:fillRect/>
            </a:stretch>
          </p:blipFill>
          <p:spPr>
            <a:xfrm>
              <a:off x="6888088" y="2225046"/>
              <a:ext cx="2917829" cy="3676743"/>
            </a:xfrm>
            <a:prstGeom prst="rect">
              <a:avLst/>
            </a:prstGeom>
          </p:spPr>
        </p:pic>
        <p:sp>
          <p:nvSpPr>
            <p:cNvPr id="10" name="Rectangle 9">
              <a:extLst>
                <a:ext uri="{FF2B5EF4-FFF2-40B4-BE49-F238E27FC236}">
                  <a16:creationId xmlns:a16="http://schemas.microsoft.com/office/drawing/2014/main" id="{D86B2518-A356-417D-BAFE-9F676D55CB41}"/>
                </a:ext>
              </a:extLst>
            </p:cNvPr>
            <p:cNvSpPr/>
            <p:nvPr/>
          </p:nvSpPr>
          <p:spPr>
            <a:xfrm>
              <a:off x="6957556" y="3442446"/>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9164494-B5B2-4066-B839-B94829703D4A}"/>
                </a:ext>
              </a:extLst>
            </p:cNvPr>
            <p:cNvSpPr/>
            <p:nvPr/>
          </p:nvSpPr>
          <p:spPr>
            <a:xfrm>
              <a:off x="6957556" y="4941168"/>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740787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548680"/>
            <a:ext cx="11377264" cy="100027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407368" y="2015549"/>
            <a:ext cx="11377264"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solidFill>
                  <a:schemeClr val="bg1">
                    <a:lumMod val="50000"/>
                  </a:schemeClr>
                </a:solidFill>
                <a:latin typeface="Liberation Mono"/>
              </a:rPr>
              <a:t>)</a:t>
            </a:r>
            <a:r>
              <a:rPr lang="en-IN" dirty="0">
                <a:latin typeface="Liberation Mono"/>
              </a:rPr>
              <a:t>;</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First element from the ENUM datatype</a:t>
            </a:r>
            <a:endParaRPr lang="en-IN" dirty="0">
              <a:latin typeface="Liberation Mono"/>
              <a:cs typeface="Arial" panose="020B0604020202020204" pitchFamily="34" charset="0"/>
            </a:endParaRP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1,'This is the test'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endParaRPr lang="en-IN" dirty="0">
              <a:latin typeface="Liberation Mono"/>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11" name="Rectangle 10">
            <a:extLst>
              <a:ext uri="{FF2B5EF4-FFF2-40B4-BE49-F238E27FC236}">
                <a16:creationId xmlns:a16="http://schemas.microsoft.com/office/drawing/2014/main" id="{15EBBF6E-40A4-471A-B684-B72542F94488}"/>
              </a:ext>
            </a:extLst>
          </p:cNvPr>
          <p:cNvSpPr/>
          <p:nvPr/>
        </p:nvSpPr>
        <p:spPr>
          <a:xfrm>
            <a:off x="263352" y="5633372"/>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maps [ </a:t>
            </a:r>
            <a:r>
              <a:rPr lang="en-US" dirty="0">
                <a:latin typeface="Arial" panose="020B0604020202020204" pitchFamily="34" charset="0"/>
                <a:cs typeface="Arial" panose="020B0604020202020204" pitchFamily="34" charset="0"/>
              </a:rPr>
              <a:t>membership </a:t>
            </a:r>
            <a:r>
              <a:rPr lang="en-US" dirty="0">
                <a:solidFill>
                  <a:srgbClr val="834689"/>
                </a:solidFill>
                <a:latin typeface="Arial" panose="020B0604020202020204" pitchFamily="34" charset="0"/>
                <a:cs typeface="Arial" panose="020B0604020202020204" pitchFamily="34" charset="0"/>
              </a:rPr>
              <a:t>ENUM</a:t>
            </a:r>
            <a:r>
              <a:rPr lang="en-US" dirty="0">
                <a:latin typeface="Arial" panose="020B0604020202020204" pitchFamily="34" charset="0"/>
                <a:cs typeface="Arial" panose="020B0604020202020204" pitchFamily="34" charset="0"/>
              </a:rPr>
              <a:t>(</a:t>
            </a:r>
            <a:r>
              <a:rPr lang="en-US" dirty="0">
                <a:solidFill>
                  <a:srgbClr val="669900"/>
                </a:solidFill>
                <a:latin typeface="Arial" panose="020B0604020202020204" pitchFamily="34" charset="0"/>
                <a:cs typeface="Arial" panose="020B0604020202020204" pitchFamily="34" charset="0"/>
              </a:rPr>
              <a:t>'Silver'</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'Gold'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'Diamond'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'Platinum'</a:t>
            </a:r>
            <a:r>
              <a:rPr lang="en-US" dirty="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these enumeration member to a numeric index where </a:t>
            </a:r>
            <a:r>
              <a:rPr lang="en-US" dirty="0">
                <a:latin typeface="Arial" panose="020B0604020202020204" pitchFamily="34" charset="0"/>
                <a:cs typeface="Arial" panose="020B0604020202020204" pitchFamily="34" charset="0"/>
              </a:rPr>
              <a:t>Silver=1, Gold=2, Diamond=3, Platinum=4 respectively.</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AF4014E-388F-1DDF-EB80-425EEDA638F8}"/>
              </a:ext>
            </a:extLst>
          </p:cNvPr>
          <p:cNvSpPr txBox="1"/>
          <p:nvPr/>
        </p:nvSpPr>
        <p:spPr>
          <a:xfrm>
            <a:off x="426296" y="4759691"/>
            <a:ext cx="1121432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 </a:t>
            </a:r>
            <a:r>
              <a:rPr lang="en-IN" dirty="0">
                <a:solidFill>
                  <a:srgbClr val="006699"/>
                </a:solidFill>
                <a:latin typeface="Liberation Mono"/>
              </a:rPr>
              <a:t>default</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a:t>
            </a:r>
            <a:r>
              <a:rPr lang="en-US" dirty="0">
                <a:solidFill>
                  <a:srgbClr val="00B050"/>
                </a:solidFill>
                <a:latin typeface="Liberation Mono"/>
                <a:cs typeface="Arial" panose="020B0604020202020204" pitchFamily="34" charset="0"/>
              </a:rPr>
              <a:t>Invalid default value for 'COL2'</a:t>
            </a:r>
            <a:endParaRPr lang="en-IN" dirty="0">
              <a:solidFill>
                <a:srgbClr val="00B050"/>
              </a:solidFill>
              <a:latin typeface="Liberation Mono"/>
              <a:cs typeface="Arial" panose="020B0604020202020204" pitchFamily="34" charset="0"/>
            </a:endParaRPr>
          </a:p>
        </p:txBody>
      </p:sp>
    </p:spTree>
    <p:extLst>
      <p:ext uri="{BB962C8B-B14F-4D97-AF65-F5344CB8AC3E}">
        <p14:creationId xmlns:p14="http://schemas.microsoft.com/office/powerpoint/2010/main" val="3589737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6" name="Rectangle 5"/>
          <p:cNvSpPr/>
          <p:nvPr/>
        </p:nvSpPr>
        <p:spPr>
          <a:xfrm>
            <a:off x="263352" y="5085184"/>
            <a:ext cx="11737304" cy="1446550"/>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dirty="0">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use user variable as an enumeration value. This pair of statements do not work:</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@mysize </a:t>
            </a:r>
            <a:r>
              <a:rPr lang="en-IN"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'medium'</a:t>
            </a:r>
            <a:r>
              <a:rPr lang="en-IN" dirty="0">
                <a:latin typeface="Arial" panose="020B0604020202020204" pitchFamily="34" charset="0"/>
                <a:cs typeface="Arial" panose="020B0604020202020204" pitchFamily="34" charset="0"/>
              </a:rPr>
              <a:t>;</a:t>
            </a:r>
          </a:p>
          <a:p>
            <a:r>
              <a:rPr lang="en-IN" dirty="0">
                <a:solidFill>
                  <a:srgbClr val="0077AA"/>
                </a:solidFill>
                <a:latin typeface="Arial" panose="020B0604020202020204" pitchFamily="34" charset="0"/>
                <a:cs typeface="Arial" panose="020B0604020202020204" pitchFamily="34"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TABLE</a:t>
            </a:r>
            <a:r>
              <a:rPr lang="en-IN" dirty="0">
                <a:latin typeface="Arial" panose="020B0604020202020204" pitchFamily="34" charset="0"/>
                <a:cs typeface="Arial" panose="020B0604020202020204" pitchFamily="34" charset="0"/>
              </a:rPr>
              <a:t> sizes ( size </a:t>
            </a:r>
            <a:r>
              <a:rPr lang="en-IN" dirty="0">
                <a:solidFill>
                  <a:srgbClr val="834689"/>
                </a:solidFill>
                <a:latin typeface="Arial" panose="020B0604020202020204" pitchFamily="34" charset="0"/>
                <a:cs typeface="Arial" panose="020B0604020202020204" pitchFamily="34" charset="0"/>
              </a:rPr>
              <a:t>ENUM</a:t>
            </a:r>
            <a:r>
              <a:rPr lang="en-IN" dirty="0">
                <a:latin typeface="Arial" panose="020B0604020202020204" pitchFamily="34" charset="0"/>
                <a:cs typeface="Arial" panose="020B0604020202020204" pitchFamily="34" charset="0"/>
              </a:rPr>
              <a:t>(</a:t>
            </a:r>
            <a:r>
              <a:rPr lang="en-IN" dirty="0">
                <a:solidFill>
                  <a:srgbClr val="669900"/>
                </a:solidFill>
                <a:latin typeface="Arial" panose="020B0604020202020204" pitchFamily="34" charset="0"/>
                <a:cs typeface="Arial" panose="020B0604020202020204" pitchFamily="34" charset="0"/>
              </a:rPr>
              <a:t>'small'</a:t>
            </a:r>
            <a:r>
              <a:rPr lang="en-IN" dirty="0">
                <a:latin typeface="Arial" panose="020B0604020202020204" pitchFamily="34" charset="0"/>
                <a:cs typeface="Arial" panose="020B0604020202020204" pitchFamily="34" charset="0"/>
              </a:rPr>
              <a:t>, @mysize, </a:t>
            </a:r>
            <a:r>
              <a:rPr lang="en-IN" dirty="0">
                <a:solidFill>
                  <a:srgbClr val="669900"/>
                </a:solidFill>
                <a:latin typeface="Arial" panose="020B0604020202020204" pitchFamily="34" charset="0"/>
                <a:cs typeface="Arial" panose="020B0604020202020204" pitchFamily="34" charset="0"/>
              </a:rPr>
              <a:t>'large'</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error</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9" name="TextBox 8">
            <a:extLst>
              <a:ext uri="{FF2B5EF4-FFF2-40B4-BE49-F238E27FC236}">
                <a16:creationId xmlns:a16="http://schemas.microsoft.com/office/drawing/2014/main" id="{549925E8-1349-403A-9FBE-F89F237517A5}"/>
              </a:ext>
            </a:extLst>
          </p:cNvPr>
          <p:cNvSpPr txBox="1"/>
          <p:nvPr/>
        </p:nvSpPr>
        <p:spPr>
          <a:xfrm>
            <a:off x="191344" y="1163067"/>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6421139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set</a:t>
            </a:r>
          </a:p>
        </p:txBody>
      </p:sp>
      <p:sp>
        <p:nvSpPr>
          <p:cNvPr id="6" name="Rectangle 5"/>
          <p:cNvSpPr/>
          <p:nvPr/>
        </p:nvSpPr>
        <p:spPr>
          <a:xfrm>
            <a:off x="335360" y="838200"/>
            <a:ext cx="10104040" cy="126188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 without leaving </a:t>
            </a:r>
            <a:r>
              <a:rPr lang="en-IN">
                <a:latin typeface="Arial" panose="020B0604020202020204" pitchFamily="34" charset="0"/>
                <a:cs typeface="Arial" panose="020B0604020202020204" pitchFamily="34" charset="0"/>
              </a:rPr>
              <a:t>a spaces.</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335360" y="203657"/>
            <a:ext cx="6558763"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 SET column can have a maximum of </a:t>
            </a:r>
            <a:r>
              <a:rPr lang="en-IN" sz="1600" b="1" dirty="0">
                <a:latin typeface="Arial" panose="020B0604020202020204" pitchFamily="34" charset="0"/>
                <a:cs typeface="Arial" panose="020B0604020202020204" pitchFamily="34" charset="0"/>
              </a:rPr>
              <a:t>64</a:t>
            </a:r>
            <a:r>
              <a:rPr lang="en-IN" sz="1600" dirty="0">
                <a:latin typeface="Arial" panose="020B0604020202020204" pitchFamily="34" charset="0"/>
                <a:cs typeface="Arial" panose="020B0604020202020204" pitchFamily="34" charset="0"/>
              </a:rPr>
              <a:t> distinct members.</a:t>
            </a:r>
          </a:p>
        </p:txBody>
      </p:sp>
      <p:sp>
        <p:nvSpPr>
          <p:cNvPr id="3" name="Rectangle 1">
            <a:extLst>
              <a:ext uri="{FF2B5EF4-FFF2-40B4-BE49-F238E27FC236}">
                <a16:creationId xmlns:a16="http://schemas.microsoft.com/office/drawing/2014/main" id="{DC8D1C25-D6A2-4B67-BE92-A02A5EE79BE5}"/>
              </a:ext>
            </a:extLst>
          </p:cNvPr>
          <p:cNvSpPr>
            <a:spLocks noChangeArrowheads="1"/>
          </p:cNvSpPr>
          <p:nvPr/>
        </p:nvSpPr>
        <p:spPr bwMode="auto">
          <a:xfrm>
            <a:off x="407368" y="2492896"/>
            <a:ext cx="1137726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CREATE</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TABLE</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a:t>
            </a:r>
            <a:endParaRPr kumimoji="0" lang="en-US" altLang="en-US" i="0" u="none" strike="noStrike" cap="none" normalizeH="0" baseline="0" dirty="0">
              <a:ln>
                <a:noFill/>
              </a:ln>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id </a:t>
            </a:r>
            <a:r>
              <a:rPr lang="en-US" altLang="en-US" dirty="0">
                <a:solidFill>
                  <a:srgbClr val="834689"/>
                </a:solidFill>
                <a:latin typeface="Liberation Mono"/>
                <a:cs typeface="Arial" panose="020B0604020202020204" pitchFamily="34" charset="0"/>
              </a:rPr>
              <a:t>INT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AUTO_INCREMENT </a:t>
            </a:r>
            <a:r>
              <a:rPr lang="en-US" altLang="en-US" dirty="0">
                <a:solidFill>
                  <a:srgbClr val="C00000"/>
                </a:solidFill>
                <a:latin typeface="Liberation Mono"/>
                <a:cs typeface="Arial" panose="020B0604020202020204" pitchFamily="34" charset="0"/>
              </a:rPr>
              <a:t>PRIMARY</a:t>
            </a:r>
            <a:r>
              <a:rPr kumimoji="0" lang="en-US" altLang="en-US" i="0" u="none" strike="noStrike" cap="none" normalizeH="0" baseline="0" dirty="0">
                <a:ln>
                  <a:noFill/>
                </a:ln>
                <a:solidFill>
                  <a:srgbClr val="3A3A3A"/>
                </a:solidFill>
                <a:effectLst/>
                <a:latin typeface="Liberation Mono"/>
              </a:rPr>
              <a:t> </a:t>
            </a:r>
            <a:r>
              <a:rPr lang="en-US" altLang="en-US" dirty="0">
                <a:solidFill>
                  <a:srgbClr val="C00000"/>
                </a:solidFill>
                <a:latin typeface="Liberation Mono"/>
                <a:cs typeface="Arial" panose="020B0604020202020204" pitchFamily="34" charset="0"/>
              </a:rPr>
              <a:t>KEY</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6699"/>
                </a:solidFill>
                <a:effectLst/>
                <a:latin typeface="Liberation Mono"/>
              </a:rPr>
              <a:t>name</a:t>
            </a:r>
            <a:r>
              <a:rPr kumimoji="0" lang="en-US" altLang="en-US" i="0" u="none" strike="noStrike" cap="none" normalizeH="0" baseline="0" dirty="0">
                <a:ln>
                  <a:noFill/>
                </a:ln>
                <a:solidFill>
                  <a:srgbClr val="3A3A3A"/>
                </a:solidFill>
                <a:effectLst/>
                <a:latin typeface="Liberation Mono"/>
              </a:rPr>
              <a:t> </a:t>
            </a:r>
            <a:r>
              <a:rPr lang="en-US" altLang="en-US" dirty="0">
                <a:solidFill>
                  <a:srgbClr val="834689"/>
                </a:solidFill>
                <a:latin typeface="Liberation Mono"/>
                <a:cs typeface="Arial" panose="020B0604020202020204" pitchFamily="34" charset="0"/>
              </a:rPr>
              <a:t>VARCHAR</a:t>
            </a:r>
            <a:r>
              <a:rPr kumimoji="0" lang="en-US" altLang="en-US" i="0" u="none" strike="noStrike" cap="none" normalizeH="0" baseline="0" dirty="0">
                <a:ln>
                  <a:noFill/>
                </a:ln>
                <a:solidFill>
                  <a:srgbClr val="000000"/>
                </a:solidFill>
                <a:effectLst/>
                <a:latin typeface="Liberation Mono"/>
              </a:rPr>
              <a:t>(10),</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membership </a:t>
            </a:r>
            <a:r>
              <a:rPr lang="en-US" altLang="en-US" dirty="0">
                <a:solidFill>
                  <a:srgbClr val="834689"/>
                </a:solidFill>
                <a:latin typeface="Liberation Mono"/>
                <a:cs typeface="Arial" panose="020B0604020202020204" pitchFamily="34" charset="0"/>
              </a:rPr>
              <a:t>ENUM</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'Silver'</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'Gold'</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'Diamond'</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interest </a:t>
            </a:r>
            <a:r>
              <a:rPr lang="en-US" altLang="en-US" dirty="0">
                <a:solidFill>
                  <a:srgbClr val="834689"/>
                </a:solidFill>
                <a:latin typeface="Liberation Mono"/>
                <a:cs typeface="Arial" panose="020B0604020202020204" pitchFamily="34" charset="0"/>
              </a:rPr>
              <a:t>SET</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'Movie'</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'Music'</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'Concert'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7" name="Rectangle 2">
            <a:extLst>
              <a:ext uri="{FF2B5EF4-FFF2-40B4-BE49-F238E27FC236}">
                <a16:creationId xmlns:a16="http://schemas.microsoft.com/office/drawing/2014/main" id="{6624884C-BA27-4056-8CC3-B2E645CA96DE}"/>
              </a:ext>
            </a:extLst>
          </p:cNvPr>
          <p:cNvSpPr>
            <a:spLocks noChangeArrowheads="1"/>
          </p:cNvSpPr>
          <p:nvPr/>
        </p:nvSpPr>
        <p:spPr bwMode="auto">
          <a:xfrm>
            <a:off x="407368" y="4160534"/>
            <a:ext cx="11377264"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'Gold'</a:t>
            </a:r>
            <a:r>
              <a:rPr lang="en-US" altLang="en-US" dirty="0">
                <a:latin typeface="Liberation Mono"/>
              </a:rPr>
              <a:t>,</a:t>
            </a:r>
            <a:r>
              <a:rPr lang="en-US" altLang="en-US" dirty="0">
                <a:solidFill>
                  <a:srgbClr val="669900"/>
                </a:solidFill>
                <a:latin typeface="Liberation Mono"/>
              </a:rPr>
              <a:t> 'Music'</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'Premium'</a:t>
            </a:r>
            <a:r>
              <a:rPr lang="en-US" altLang="en-US" dirty="0">
                <a:latin typeface="Liberation Mono"/>
              </a:rPr>
              <a:t>,</a:t>
            </a:r>
            <a:r>
              <a:rPr lang="en-US" altLang="en-US" dirty="0">
                <a:solidFill>
                  <a:srgbClr val="669900"/>
                </a:solidFill>
                <a:latin typeface="Liberation Mono"/>
              </a:rPr>
              <a:t> 'Movie</a:t>
            </a:r>
            <a:r>
              <a:rPr lang="en-US" altLang="en-US" dirty="0">
                <a:latin typeface="Liberation Mono"/>
              </a:rPr>
              <a:t>, </a:t>
            </a:r>
            <a:r>
              <a:rPr lang="en-US" altLang="en-US" dirty="0">
                <a:solidFill>
                  <a:srgbClr val="669900"/>
                </a:solidFill>
                <a:latin typeface="Liberation Mono"/>
              </a:rPr>
              <a:t>Concert'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8" name="Rectangle 7">
            <a:extLst>
              <a:ext uri="{FF2B5EF4-FFF2-40B4-BE49-F238E27FC236}">
                <a16:creationId xmlns:a16="http://schemas.microsoft.com/office/drawing/2014/main" id="{E1218736-825D-4E2C-A3E0-5A921AE5FD9B}"/>
              </a:ext>
            </a:extLst>
          </p:cNvPr>
          <p:cNvSpPr/>
          <p:nvPr/>
        </p:nvSpPr>
        <p:spPr>
          <a:xfrm>
            <a:off x="263352" y="5301208"/>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SET data type allows you to specify a list of values to be inserted in the column, like ENUM. But, unlike the ENUM data type, which lets you choose only one value, the SET data type allows you to choose multiple values from the list of specified values.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3370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a16="http://schemas.microsoft.com/office/drawing/2014/main"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814061B-FECC-4530-8E1D-B568053BB043}"/>
              </a:ext>
            </a:extLst>
          </p:cNvPr>
          <p:cNvSpPr/>
          <p:nvPr/>
        </p:nvSpPr>
        <p:spPr>
          <a:xfrm>
            <a:off x="2927648" y="3228945"/>
            <a:ext cx="655272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a16="http://schemas.microsoft.com/office/drawing/2014/main"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a16="http://schemas.microsoft.com/office/drawing/2014/main"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a16="http://schemas.microsoft.com/office/drawing/2014/main"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a16="http://schemas.microsoft.com/office/drawing/2014/main"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a16="http://schemas.microsoft.com/office/drawing/2014/main"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46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insert</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257620"/>
            <a:ext cx="1088970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3,</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3E42EAE3-733C-EBF2-1039-990A41FDDB33}"/>
              </a:ext>
            </a:extLst>
          </p:cNvPr>
          <p:cNvPicPr>
            <a:picLocks noChangeAspect="1"/>
          </p:cNvPicPr>
          <p:nvPr/>
        </p:nvPicPr>
        <p:blipFill>
          <a:blip r:embed="rId2"/>
          <a:stretch>
            <a:fillRect/>
          </a:stretch>
        </p:blipFill>
        <p:spPr>
          <a:xfrm>
            <a:off x="5835723" y="1272916"/>
            <a:ext cx="4489984" cy="1178934"/>
          </a:xfrm>
          <a:prstGeom prst="rect">
            <a:avLst/>
          </a:prstGeom>
        </p:spPr>
      </p:pic>
    </p:spTree>
    <p:extLst>
      <p:ext uri="{BB962C8B-B14F-4D97-AF65-F5344CB8AC3E}">
        <p14:creationId xmlns:p14="http://schemas.microsoft.com/office/powerpoint/2010/main" val="9379331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update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257620"/>
            <a:ext cx="10889706" cy="392735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a:t>
            </a:r>
            <a:r>
              <a:rPr lang="en-IN" dirty="0">
                <a:solidFill>
                  <a:srgbClr val="006699"/>
                </a:solidFill>
                <a:latin typeface="Liberation Mono"/>
              </a:rPr>
              <a:t>)</a:t>
            </a:r>
            <a:r>
              <a:rPr lang="en-IN" dirty="0">
                <a:solidFill>
                  <a:srgbClr val="834689"/>
                </a:solidFill>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c4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 </a:t>
            </a:r>
            <a:r>
              <a:rPr lang="en-IN" dirty="0">
                <a:solidFill>
                  <a:srgbClr val="006699"/>
                </a:solidFill>
                <a:latin typeface="Liberation Mono"/>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c3</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c4</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6113768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a16="http://schemas.microsoft.com/office/drawing/2014/main"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7964066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7EE452E-83CC-B067-610E-8D90D4C53042}"/>
              </a:ext>
            </a:extLst>
          </p:cNvPr>
          <p:cNvSpPr txBox="1"/>
          <p:nvPr/>
        </p:nvSpPr>
        <p:spPr>
          <a:xfrm>
            <a:off x="263352" y="116632"/>
            <a:ext cx="11737304" cy="2431435"/>
          </a:xfrm>
          <a:prstGeom prst="rect">
            <a:avLst/>
          </a:prstGeom>
          <a:noFill/>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a:p>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second form of the </a:t>
            </a:r>
            <a:r>
              <a:rPr lang="en-IN" b="1" dirty="0">
                <a:latin typeface="Palatino Linotype" panose="02040502050505030304" pitchFamily="18" charset="0"/>
              </a:rPr>
              <a:t>INSERT</a:t>
            </a:r>
            <a:r>
              <a:rPr lang="en-IN" dirty="0">
                <a:latin typeface="Palatino Linotype" panose="02040502050505030304" pitchFamily="18" charset="0"/>
              </a:rPr>
              <a:t> statement allows the user to specify explicit attribute names that correspond to the values provided in the </a:t>
            </a:r>
            <a:r>
              <a:rPr lang="en-IN" b="1" dirty="0">
                <a:latin typeface="Palatino Linotype" panose="02040502050505030304" pitchFamily="18" charset="0"/>
              </a:rPr>
              <a:t>INSERT</a:t>
            </a:r>
            <a:r>
              <a:rPr lang="en-IN" dirty="0">
                <a:latin typeface="Palatino Linotype" panose="02040502050505030304" pitchFamily="18" charset="0"/>
              </a:rPr>
              <a:t> command. This is useful if a relation has many attributes but only a few of those attributes are assigned values in the new tuple. However, the values must include all attributes with </a:t>
            </a:r>
            <a:r>
              <a:rPr lang="en-IN" b="1" dirty="0">
                <a:latin typeface="Palatino Linotype" panose="02040502050505030304" pitchFamily="18" charset="0"/>
              </a:rPr>
              <a:t>NOT</a:t>
            </a:r>
            <a:r>
              <a:rPr lang="en-IN" dirty="0">
                <a:latin typeface="Palatino Linotype" panose="02040502050505030304" pitchFamily="18" charset="0"/>
              </a:rPr>
              <a:t> </a:t>
            </a:r>
            <a:r>
              <a:rPr lang="en-IN" b="1" dirty="0">
                <a:latin typeface="Palatino Linotype" panose="02040502050505030304" pitchFamily="18" charset="0"/>
              </a:rPr>
              <a:t>NULL</a:t>
            </a:r>
            <a:r>
              <a:rPr lang="en-IN" dirty="0">
                <a:latin typeface="Palatino Linotype" panose="02040502050505030304" pitchFamily="18" charset="0"/>
              </a:rPr>
              <a:t> specification and no default value. Attributes with </a:t>
            </a:r>
            <a:r>
              <a:rPr lang="en-IN" b="1" dirty="0">
                <a:latin typeface="Palatino Linotype" panose="02040502050505030304" pitchFamily="18" charset="0"/>
              </a:rPr>
              <a:t>NULL</a:t>
            </a:r>
            <a:r>
              <a:rPr lang="en-IN" dirty="0">
                <a:latin typeface="Palatino Linotype" panose="02040502050505030304" pitchFamily="18" charset="0"/>
              </a:rPr>
              <a:t> allowed or </a:t>
            </a:r>
            <a:r>
              <a:rPr lang="en-IN" b="1" dirty="0">
                <a:latin typeface="Palatino Linotype" panose="02040502050505030304" pitchFamily="18" charset="0"/>
              </a:rPr>
              <a:t>DEFAULT</a:t>
            </a:r>
            <a:r>
              <a:rPr lang="en-IN" dirty="0">
                <a:latin typeface="Palatino Linotype" panose="02040502050505030304" pitchFamily="18" charset="0"/>
              </a:rPr>
              <a:t> values are the ones that can be left out.</a:t>
            </a:r>
          </a:p>
        </p:txBody>
      </p:sp>
    </p:spTree>
    <p:extLst>
      <p:ext uri="{BB962C8B-B14F-4D97-AF65-F5344CB8AC3E}">
        <p14:creationId xmlns:p14="http://schemas.microsoft.com/office/powerpoint/2010/main" val="13857272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a16="http://schemas.microsoft.com/office/drawing/2014/main"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a16="http://schemas.microsoft.com/office/drawing/2014/main" id="{64CFD2C7-651C-4097-AE6F-B34058DBB403}"/>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a16="http://schemas.microsoft.com/office/drawing/2014/main"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p14="http://schemas.microsoft.com/office/powerpoint/2010/main" val="12760717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a16="http://schemas.microsoft.com/office/drawing/2014/main" id="{43651AEC-95F0-41B9-B91B-D73E975D95DD}"/>
              </a:ext>
            </a:extLst>
          </p:cNvPr>
          <p:cNvSpPr/>
          <p:nvPr/>
        </p:nvSpPr>
        <p:spPr>
          <a:xfrm>
            <a:off x="191344" y="4545702"/>
            <a:ext cx="11881319" cy="212365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'patil'</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nameLast, DOB,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564904"/>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13604FD9-B251-4C7D-B3A2-FCBDF2D47EE9}"/>
              </a:ext>
            </a:extLst>
          </p:cNvPr>
          <p:cNvSpPr/>
          <p:nvPr/>
        </p:nvSpPr>
        <p:spPr>
          <a:xfrm>
            <a:off x="290449" y="1412776"/>
            <a:ext cx="11278159" cy="1015663"/>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VALUE } [ROW]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 </a:t>
            </a:r>
            <a:r>
              <a:rPr lang="en-IN" sz="2000" dirty="0">
                <a:solidFill>
                  <a:srgbClr val="0077AA"/>
                </a:solidFill>
                <a:latin typeface="Liberation Mono"/>
              </a:rPr>
              <a:t>[ROW]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[ROW]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p14="http://schemas.microsoft.com/office/powerpoint/2010/main" val="26531203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14251110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select</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38201"/>
            <a:ext cx="1159328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362210" y="1563469"/>
            <a:ext cx="10486318" cy="400110"/>
          </a:xfrm>
          <a:prstGeom prst="rect">
            <a:avLst/>
          </a:prstGeom>
        </p:spPr>
        <p:txBody>
          <a:bodyPr wrap="square">
            <a:spAutoFit/>
          </a:bodyPr>
          <a:lstStyle/>
          <a:p>
            <a:r>
              <a:rPr lang="en-IN" sz="2000" dirty="0">
                <a:solidFill>
                  <a:srgbClr val="0077AA"/>
                </a:solidFill>
                <a:latin typeface="Liberation Mono"/>
              </a:rPr>
              <a:t>INSERT [INTO] </a:t>
            </a:r>
            <a:r>
              <a:rPr lang="en-IN" sz="2000" dirty="0">
                <a:latin typeface="Liberation Mono"/>
              </a:rPr>
              <a:t>tbl_name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a:t>
            </a:r>
            <a:r>
              <a:rPr lang="en-IN" sz="2000" dirty="0">
                <a:solidFill>
                  <a:srgbClr val="0077AA"/>
                </a:solidFill>
                <a:latin typeface="Liberation Mono"/>
              </a:rPr>
              <a:t> SELECT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solidFill>
                <a:srgbClr val="0077AA"/>
              </a:solidFill>
              <a:latin typeface="Liberation Mono"/>
            </a:endParaRPr>
          </a:p>
        </p:txBody>
      </p:sp>
      <p:sp>
        <p:nvSpPr>
          <p:cNvPr id="8" name="Rectangle 7"/>
          <p:cNvSpPr/>
          <p:nvPr/>
        </p:nvSpPr>
        <p:spPr>
          <a:xfrm>
            <a:off x="263352" y="2416076"/>
            <a:ext cx="10328448" cy="3693319"/>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deptno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MAX</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40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@x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C74C49"/>
                </a:solidFill>
                <a:latin typeface="Liberation Mono"/>
                <a:cs typeface="Arial" panose="020B0604020202020204" pitchFamily="34" charset="0"/>
              </a:rPr>
              <a:t>MAX</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deptno</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8102577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id="{46E92299-202C-498C-B51A-58593AAC763D}"/>
              </a:ext>
            </a:extLst>
          </p:cNvPr>
          <p:cNvGrpSpPr/>
          <p:nvPr/>
        </p:nvGrpSpPr>
        <p:grpSpPr>
          <a:xfrm>
            <a:off x="119335" y="1916832"/>
            <a:ext cx="11809309" cy="4884355"/>
            <a:chOff x="7129860" y="4077606"/>
            <a:chExt cx="11546463" cy="4884355"/>
          </a:xfrm>
        </p:grpSpPr>
        <p:sp>
          <p:nvSpPr>
            <p:cNvPr id="10" name="Rectangle 9">
              <a:extLst>
                <a:ext uri="{FF2B5EF4-FFF2-40B4-BE49-F238E27FC236}">
                  <a16:creationId xmlns:a16="http://schemas.microsoft.com/office/drawing/2014/main"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id="{EDCA90A6-E886-4156-8AC1-AD96826DECB6}"/>
                </a:ext>
              </a:extLst>
            </p:cNvPr>
            <p:cNvSpPr txBox="1"/>
            <p:nvPr/>
          </p:nvSpPr>
          <p:spPr>
            <a:xfrm>
              <a:off x="7173268" y="4437646"/>
              <a:ext cx="1799261"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id="{00D74674-582E-433A-939A-183876D246DB}"/>
                </a:ext>
              </a:extLst>
            </p:cNvPr>
            <p:cNvSpPr txBox="1"/>
            <p:nvPr/>
          </p:nvSpPr>
          <p:spPr>
            <a:xfrm>
              <a:off x="11677994" y="4437646"/>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a16="http://schemas.microsoft.com/office/drawing/2014/main" id="{C9813531-AC4C-46B3-9CFE-85225D89B018}"/>
                </a:ext>
              </a:extLst>
            </p:cNvPr>
            <p:cNvSpPr txBox="1"/>
            <p:nvPr/>
          </p:nvSpPr>
          <p:spPr>
            <a:xfrm>
              <a:off x="16641561" y="4437646"/>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id="{538D7DD9-7751-4D7E-8D6B-76F445598B88}"/>
                </a:ext>
              </a:extLst>
            </p:cNvPr>
            <p:cNvSpPr txBox="1"/>
            <p:nvPr/>
          </p:nvSpPr>
          <p:spPr>
            <a:xfrm>
              <a:off x="14257947" y="4437646"/>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D93F6A11-1A0B-4A71-96FA-3C658A4236AB}"/>
                </a:ext>
              </a:extLst>
            </p:cNvPr>
            <p:cNvSpPr txBox="1"/>
            <p:nvPr/>
          </p:nvSpPr>
          <p:spPr>
            <a:xfrm>
              <a:off x="9374952" y="4437646"/>
              <a:ext cx="1921216"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551D2-C802-3D5B-4F19-5F2954D05198}"/>
              </a:ext>
            </a:extLst>
          </p:cNvPr>
          <p:cNvPicPr>
            <a:picLocks noChangeAspect="1"/>
          </p:cNvPicPr>
          <p:nvPr/>
        </p:nvPicPr>
        <p:blipFill>
          <a:blip r:embed="rId2"/>
          <a:stretch>
            <a:fillRect/>
          </a:stretch>
        </p:blipFill>
        <p:spPr>
          <a:xfrm>
            <a:off x="1223776" y="1268760"/>
            <a:ext cx="9744447" cy="4896544"/>
          </a:xfrm>
          <a:prstGeom prst="rect">
            <a:avLst/>
          </a:prstGeom>
        </p:spPr>
      </p:pic>
    </p:spTree>
    <p:extLst>
      <p:ext uri="{BB962C8B-B14F-4D97-AF65-F5344CB8AC3E}">
        <p14:creationId xmlns:p14="http://schemas.microsoft.com/office/powerpoint/2010/main" val="6729761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231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a16="http://schemas.microsoft.com/office/drawing/2014/main" id="{72723C61-7C4A-4435-92D1-771199F277AD}"/>
              </a:ext>
            </a:extLst>
          </p:cNvPr>
          <p:cNvSpPr txBox="1"/>
          <p:nvPr/>
        </p:nvSpPr>
        <p:spPr>
          <a:xfrm>
            <a:off x="6845204" y="941853"/>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a16="http://schemas.microsoft.com/office/drawing/2014/main" id="{0119DCDE-8C0D-9C42-2F4F-051568AEEC25}"/>
              </a:ext>
            </a:extLst>
          </p:cNvPr>
          <p:cNvSpPr/>
          <p:nvPr/>
        </p:nvSpPr>
        <p:spPr>
          <a:xfrm>
            <a:off x="1107792" y="3276600"/>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Tree>
    <p:extLst>
      <p:ext uri="{BB962C8B-B14F-4D97-AF65-F5344CB8AC3E}">
        <p14:creationId xmlns:p14="http://schemas.microsoft.com/office/powerpoint/2010/main" val="5593389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7" name="Rectangle 6"/>
          <p:cNvSpPr/>
          <p:nvPr/>
        </p:nvSpPr>
        <p:spPr>
          <a:xfrm>
            <a:off x="263352" y="1052736"/>
            <a:ext cx="10729192"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 DEFAULT } </a:t>
            </a:r>
            <a:r>
              <a:rPr lang="en-IN" sz="2000" dirty="0">
                <a:solidFill>
                  <a:srgbClr val="0077AA"/>
                </a:solidFill>
                <a:latin typeface="Liberation Mono"/>
              </a:rPr>
              <a:t>]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36392501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a16="http://schemas.microsoft.com/office/drawing/2014/main"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Tree>
    <p:extLst>
      <p:ext uri="{BB962C8B-B14F-4D97-AF65-F5344CB8AC3E}">
        <p14:creationId xmlns:p14="http://schemas.microsoft.com/office/powerpoint/2010/main" val="136451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4" name="Group 3">
            <a:extLst>
              <a:ext uri="{FF2B5EF4-FFF2-40B4-BE49-F238E27FC236}">
                <a16:creationId xmlns:a16="http://schemas.microsoft.com/office/drawing/2014/main" id="{E1AE1DE9-7612-1194-0AA6-EBAE91C96028}"/>
              </a:ext>
            </a:extLst>
          </p:cNvPr>
          <p:cNvGrpSpPr/>
          <p:nvPr/>
        </p:nvGrpSpPr>
        <p:grpSpPr>
          <a:xfrm>
            <a:off x="119335" y="1909490"/>
            <a:ext cx="11863904" cy="3508653"/>
            <a:chOff x="119335" y="1909490"/>
            <a:chExt cx="11863904" cy="3508653"/>
          </a:xfrm>
        </p:grpSpPr>
        <p:grpSp>
          <p:nvGrpSpPr>
            <p:cNvPr id="3" name="Group 2">
              <a:extLst>
                <a:ext uri="{FF2B5EF4-FFF2-40B4-BE49-F238E27FC236}">
                  <a16:creationId xmlns:a16="http://schemas.microsoft.com/office/drawing/2014/main" id="{E2C9BE8C-666D-4946-801B-1EC3F955E2A7}"/>
                </a:ext>
              </a:extLst>
            </p:cNvPr>
            <p:cNvGrpSpPr/>
            <p:nvPr/>
          </p:nvGrpSpPr>
          <p:grpSpPr>
            <a:xfrm>
              <a:off x="2423593" y="1909490"/>
              <a:ext cx="9559646" cy="3508653"/>
              <a:chOff x="2423593" y="1909490"/>
              <a:chExt cx="9559646" cy="3508653"/>
            </a:xfrm>
          </p:grpSpPr>
          <p:grpSp>
            <p:nvGrpSpPr>
              <p:cNvPr id="8" name="Group 7">
                <a:extLst>
                  <a:ext uri="{FF2B5EF4-FFF2-40B4-BE49-F238E27FC236}">
                    <a16:creationId xmlns:a16="http://schemas.microsoft.com/office/drawing/2014/main" id="{17590DE7-B8F0-48FA-A000-06433E0502ED}"/>
                  </a:ext>
                </a:extLst>
              </p:cNvPr>
              <p:cNvGrpSpPr/>
              <p:nvPr/>
            </p:nvGrpSpPr>
            <p:grpSpPr>
              <a:xfrm>
                <a:off x="2423593" y="1909490"/>
                <a:ext cx="9559646" cy="1292661"/>
                <a:chOff x="2567609" y="1979531"/>
                <a:chExt cx="9559646" cy="1292661"/>
              </a:xfrm>
            </p:grpSpPr>
            <p:grpSp>
              <p:nvGrpSpPr>
                <p:cNvPr id="6" name="Group 5">
                  <a:extLst>
                    <a:ext uri="{FF2B5EF4-FFF2-40B4-BE49-F238E27FC236}">
                      <a16:creationId xmlns:a16="http://schemas.microsoft.com/office/drawing/2014/main" id="{37CE413B-9258-43B6-A842-0406948CFBBC}"/>
                    </a:ext>
                  </a:extLst>
                </p:cNvPr>
                <p:cNvGrpSpPr/>
                <p:nvPr/>
              </p:nvGrpSpPr>
              <p:grpSpPr>
                <a:xfrm>
                  <a:off x="2567609" y="1979531"/>
                  <a:ext cx="9559646" cy="1292661"/>
                  <a:chOff x="2423592" y="2484894"/>
                  <a:chExt cx="9559646" cy="1111152"/>
                </a:xfrm>
              </p:grpSpPr>
              <p:sp>
                <p:nvSpPr>
                  <p:cNvPr id="26" name="TextBox 4">
                    <a:extLst>
                      <a:ext uri="{FF2B5EF4-FFF2-40B4-BE49-F238E27FC236}">
                        <a16:creationId xmlns:a16="http://schemas.microsoft.com/office/drawing/2014/main" id="{20946110-F3E8-40E3-9676-FB824CE1EF73}"/>
                      </a:ext>
                    </a:extLst>
                  </p:cNvPr>
                  <p:cNvSpPr txBox="1"/>
                  <p:nvPr/>
                </p:nvSpPr>
                <p:spPr>
                  <a:xfrm>
                    <a:off x="2423592" y="2802366"/>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id="{86C9DE47-F852-4AFB-9BE2-68D7EB386403}"/>
                      </a:ext>
                    </a:extLst>
                  </p:cNvPr>
                  <p:cNvSpPr/>
                  <p:nvPr/>
                </p:nvSpPr>
                <p:spPr>
                  <a:xfrm>
                    <a:off x="9802597"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7046FE5-1679-441F-BA13-495986EF56C2}"/>
                      </a:ext>
                    </a:extLst>
                  </p:cNvPr>
                  <p:cNvSpPr/>
                  <p:nvPr/>
                </p:nvSpPr>
                <p:spPr>
                  <a:xfrm>
                    <a:off x="4533926"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id="{7B5A4814-66DD-4E55-A395-B9F34714EFEA}"/>
                      </a:ext>
                    </a:extLst>
                  </p:cNvPr>
                  <p:cNvSpPr/>
                  <p:nvPr/>
                </p:nvSpPr>
                <p:spPr>
                  <a:xfrm>
                    <a:off x="7328591"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id="{F932B940-6A80-47DA-829E-4A613FD0B722}"/>
                    </a:ext>
                  </a:extLst>
                </p:cNvPr>
                <p:cNvSpPr txBox="1"/>
                <p:nvPr/>
              </p:nvSpPr>
              <p:spPr>
                <a:xfrm>
                  <a:off x="4677944" y="2348879"/>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id="{05DAF722-F723-4E3F-A184-637E6D3898B0}"/>
                  </a:ext>
                </a:extLst>
              </p:cNvPr>
              <p:cNvSpPr txBox="1"/>
              <p:nvPr/>
            </p:nvSpPr>
            <p:spPr>
              <a:xfrm>
                <a:off x="7327881"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id="{DB657414-EF56-48C4-AE23-E300C67885DD}"/>
                  </a:ext>
                </a:extLst>
              </p:cNvPr>
              <p:cNvSpPr txBox="1"/>
              <p:nvPr/>
            </p:nvSpPr>
            <p:spPr>
              <a:xfrm>
                <a:off x="9802598"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a16="http://schemas.microsoft.com/office/drawing/2014/main" id="{3F3F2131-0422-120B-6F66-1CDAF3BA8BC0}"/>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97ED902F-F659-4F64-A8C8-FDDF7CC73350}"/>
              </a:ext>
            </a:extLst>
          </p:cNvPr>
          <p:cNvSpPr/>
          <p:nvPr/>
        </p:nvSpPr>
        <p:spPr>
          <a:xfrm>
            <a:off x="263352" y="980728"/>
            <a:ext cx="8839200" cy="1323439"/>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a:t>
            </a:r>
            <a:r>
              <a:rPr lang="en-IN" sz="2000" dirty="0">
                <a:solidFill>
                  <a:srgbClr val="0077AA"/>
                </a:solidFill>
                <a:latin typeface="Liberation Mono"/>
              </a:rPr>
              <a:t>[WHERE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1600246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p14="http://schemas.microsoft.com/office/powerpoint/2010/main" val="6041805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230" y="5067284"/>
            <a:ext cx="3515629" cy="113877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latin typeface="Arial" panose="020B0604020202020204" pitchFamily="34" charset="0"/>
                <a:cs typeface="Arial" panose="020B0604020202020204" pitchFamily="34" charset="0"/>
              </a:rPr>
              <a:t> </a:t>
            </a:r>
            <a:r>
              <a:rPr lang="en-IN" sz="1700" i="1" dirty="0">
                <a:solidFill>
                  <a:srgbClr val="EE9900"/>
                </a:solidFill>
                <a:latin typeface="Arial" panose="020B0604020202020204" pitchFamily="34" charset="0"/>
                <a:cs typeface="Arial" panose="020B0604020202020204" pitchFamily="34" charset="0"/>
              </a:rPr>
              <a:t>@@</a:t>
            </a:r>
            <a:r>
              <a:rPr lang="en-IN" sz="1700" dirty="0">
                <a:solidFill>
                  <a:schemeClr val="accent6">
                    <a:lumMod val="50000"/>
                  </a:schemeClr>
                </a:solidFill>
                <a:latin typeface="Arial" panose="020B0604020202020204" pitchFamily="34" charset="0"/>
                <a:cs typeface="Arial" panose="020B0604020202020204" pitchFamily="34" charset="0"/>
              </a:rPr>
              <a:t>IDENTITY</a:t>
            </a:r>
            <a:endParaRPr lang="en-IN" sz="1700"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LAST_INSERT_ID()</a:t>
            </a: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INSERT_</a:t>
            </a:r>
            <a:r>
              <a:rPr lang="en-IN" sz="1700" dirty="0">
                <a:latin typeface="Arial" panose="020B0604020202020204" pitchFamily="34" charset="0"/>
                <a:cs typeface="Arial" panose="020B0604020202020204" pitchFamily="34" charset="0"/>
              </a:rPr>
              <a:t>ID </a:t>
            </a:r>
            <a:r>
              <a:rPr lang="en-IN" dirty="0">
                <a:solidFill>
                  <a:schemeClr val="accent5">
                    <a:lumMod val="7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IN" dirty="0">
                <a:solidFill>
                  <a:srgbClr val="990055"/>
                </a:solidFill>
                <a:latin typeface="Liberation Mono"/>
              </a:rPr>
              <a:t>7</a:t>
            </a:r>
          </a:p>
        </p:txBody>
      </p:sp>
      <p:sp>
        <p:nvSpPr>
          <p:cNvPr id="8" name="Rectangle 7">
            <a:extLst>
              <a:ext uri="{FF2B5EF4-FFF2-40B4-BE49-F238E27FC236}">
                <a16:creationId xmlns:a16="http://schemas.microsoft.com/office/drawing/2014/main"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a16="http://schemas.microsoft.com/office/drawing/2014/main"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9A9FDF7-EEB2-4C6D-979A-74242DC5F03A}"/>
              </a:ext>
            </a:extLst>
          </p:cNvPr>
          <p:cNvSpPr txBox="1"/>
          <p:nvPr/>
        </p:nvSpPr>
        <p:spPr>
          <a:xfrm>
            <a:off x="4871865" y="5067284"/>
            <a:ext cx="6989944"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UNIQUE</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auto_number will start with value 2.</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4788669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E116CB38-0E3F-44E0-8769-F9119C7AF38A}"/>
              </a:ext>
            </a:extLst>
          </p:cNvPr>
          <p:cNvSpPr/>
          <p:nvPr/>
        </p:nvSpPr>
        <p:spPr>
          <a:xfrm>
            <a:off x="203967" y="2348880"/>
            <a:ext cx="11784066" cy="276998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column cannot be converted to virtual column and virtual column cannot be converted to stored column.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Generated column can be made as invisible column.</a:t>
            </a:r>
          </a:p>
        </p:txBody>
      </p:sp>
      <p:sp>
        <p:nvSpPr>
          <p:cNvPr id="7" name="Rectangle 6">
            <a:extLst>
              <a:ext uri="{FF2B5EF4-FFF2-40B4-BE49-F238E27FC236}">
                <a16:creationId xmlns:a16="http://schemas.microsoft.com/office/drawing/2014/main" id="{79560E6C-F891-48A7-932E-505EAA3E2AFC}"/>
              </a:ext>
            </a:extLst>
          </p:cNvPr>
          <p:cNvSpPr/>
          <p:nvPr/>
        </p:nvSpPr>
        <p:spPr>
          <a:xfrm>
            <a:off x="203967" y="5445224"/>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LIKE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SELECT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p14="http://schemas.microsoft.com/office/powerpoint/2010/main" val="2558910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generated always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335360" y="1457489"/>
            <a:ext cx="11593288"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VIRTUAL</a:t>
            </a:r>
            <a:r>
              <a:rPr lang="en-IN" dirty="0">
                <a:latin typeface="Arial" panose="020B0604020202020204" pitchFamily="34" charset="0"/>
                <a:cs typeface="Arial" panose="020B0604020202020204" pitchFamily="34" charset="0"/>
              </a:rPr>
              <a:t>: Column values are not stored, but are evaluated when rows are read, immediately after any BEFORE triggers. A virtual column takes no storage.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 Column values are evaluated and stored when rows are inserted or updated. A stored column does require storage space and can be indexed.</a:t>
            </a:r>
          </a:p>
        </p:txBody>
      </p:sp>
      <p:sp>
        <p:nvSpPr>
          <p:cNvPr id="10" name="TextBox 9">
            <a:extLst>
              <a:ext uri="{FF2B5EF4-FFF2-40B4-BE49-F238E27FC236}">
                <a16:creationId xmlns:a16="http://schemas.microsoft.com/office/drawing/2014/main" id="{F4254FBC-3588-4BD4-9D83-1D10BDE9C204}"/>
              </a:ext>
            </a:extLst>
          </p:cNvPr>
          <p:cNvSpPr txBox="1"/>
          <p:nvPr/>
        </p:nvSpPr>
        <p:spPr>
          <a:xfrm>
            <a:off x="335360" y="4149080"/>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productVendor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productDescription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buyPrice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stockValue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9E99ED51-A529-43A8-9FE8-41F427392EDF}"/>
              </a:ext>
            </a:extLst>
          </p:cNvPr>
          <p:cNvSpPr/>
          <p:nvPr/>
        </p:nvSpPr>
        <p:spPr>
          <a:xfrm>
            <a:off x="335360" y="2996952"/>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default is </a:t>
            </a:r>
            <a:r>
              <a:rPr lang="en-IN" b="1" dirty="0">
                <a:solidFill>
                  <a:schemeClr val="bg2">
                    <a:lumMod val="10000"/>
                  </a:schemeClr>
                </a:solidFill>
                <a:latin typeface="Arial" panose="020B0604020202020204" pitchFamily="34" charset="0"/>
                <a:cs typeface="Arial" panose="020B0604020202020204" pitchFamily="34" charset="0"/>
              </a:rPr>
              <a:t>VIRTUAL</a:t>
            </a:r>
            <a:r>
              <a:rPr lang="en-IN" dirty="0">
                <a:solidFill>
                  <a:schemeClr val="bg2">
                    <a:lumMod val="10000"/>
                  </a:schemeClr>
                </a:solidFill>
                <a:latin typeface="Arial" panose="020B0604020202020204" pitchFamily="34" charset="0"/>
                <a:cs typeface="Arial" panose="020B0604020202020204" pitchFamily="34" charset="0"/>
              </a:rPr>
              <a:t> if neither keyword is specified.</a:t>
            </a:r>
          </a:p>
        </p:txBody>
      </p:sp>
      <p:grpSp>
        <p:nvGrpSpPr>
          <p:cNvPr id="5" name="Group 4">
            <a:extLst>
              <a:ext uri="{FF2B5EF4-FFF2-40B4-BE49-F238E27FC236}">
                <a16:creationId xmlns:a16="http://schemas.microsoft.com/office/drawing/2014/main" id="{D92DD7F7-6E5A-480A-B0B3-0EA6BB645B1D}"/>
              </a:ext>
            </a:extLst>
          </p:cNvPr>
          <p:cNvGrpSpPr/>
          <p:nvPr/>
        </p:nvGrpSpPr>
        <p:grpSpPr>
          <a:xfrm>
            <a:off x="6600056" y="3825068"/>
            <a:ext cx="5328592" cy="1980196"/>
            <a:chOff x="6600056" y="3772698"/>
            <a:chExt cx="5328592" cy="1980196"/>
          </a:xfrm>
        </p:grpSpPr>
        <p:pic>
          <p:nvPicPr>
            <p:cNvPr id="3" name="Picture 2">
              <a:extLst>
                <a:ext uri="{FF2B5EF4-FFF2-40B4-BE49-F238E27FC236}">
                  <a16:creationId xmlns:a16="http://schemas.microsoft.com/office/drawing/2014/main" id="{E2F57B11-773F-44C7-AFBB-B9237DABEA85}"/>
                </a:ext>
              </a:extLst>
            </p:cNvPr>
            <p:cNvPicPr>
              <a:picLocks noChangeAspect="1"/>
            </p:cNvPicPr>
            <p:nvPr/>
          </p:nvPicPr>
          <p:blipFill>
            <a:blip r:embed="rId2"/>
            <a:stretch>
              <a:fillRect/>
            </a:stretch>
          </p:blipFill>
          <p:spPr>
            <a:xfrm>
              <a:off x="6600056" y="3772698"/>
              <a:ext cx="5328592" cy="1980196"/>
            </a:xfrm>
            <a:prstGeom prst="rect">
              <a:avLst/>
            </a:prstGeom>
          </p:spPr>
        </p:pic>
        <p:sp>
          <p:nvSpPr>
            <p:cNvPr id="8" name="Rectangle 7">
              <a:extLst>
                <a:ext uri="{FF2B5EF4-FFF2-40B4-BE49-F238E27FC236}">
                  <a16:creationId xmlns:a16="http://schemas.microsoft.com/office/drawing/2014/main" id="{0F77324A-A31A-4EEA-8B8B-7410754CEF1A}"/>
                </a:ext>
              </a:extLst>
            </p:cNvPr>
            <p:cNvSpPr/>
            <p:nvPr/>
          </p:nvSpPr>
          <p:spPr>
            <a:xfrm>
              <a:off x="6830595" y="5441741"/>
              <a:ext cx="5077550"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826814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p14="http://schemas.microsoft.com/office/powerpoint/2010/main" val="18792591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4" y="1556792"/>
            <a:ext cx="6858920"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commission</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tax</a:t>
            </a:r>
            <a:r>
              <a:rPr lang="en-US" dirty="0">
                <a:solidFill>
                  <a:srgbClr val="0077AA"/>
                </a:solidFill>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r>
              <a:rPr lang="en-US" dirty="0">
                <a:solidFill>
                  <a:srgbClr val="0077AA"/>
                </a:solidFill>
                <a:latin typeface="Liberation Mono"/>
                <a:cs typeface="Arial" panose="020B0604020202020204" pitchFamily="34" charset="0"/>
              </a:rPr>
              <a:t> GENERATED ALWAYS AS </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total</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.25</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VIRTUAL </a:t>
            </a:r>
            <a:r>
              <a:rPr lang="en-US" dirty="0">
                <a:solidFill>
                  <a:srgbClr val="FD8603"/>
                </a:solidFill>
                <a:latin typeface="Liberation Mono"/>
                <a:cs typeface="Arial" panose="020B0604020202020204" pitchFamily="34" charset="0"/>
              </a:rPr>
              <a:t>INVISIBLE</a:t>
            </a:r>
            <a:endParaRPr lang="en-IN" dirty="0">
              <a:solidFill>
                <a:srgbClr val="FD8603"/>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299610" y="3861048"/>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D133126-D949-46DD-A58A-9F84AD477AE4}"/>
              </a:ext>
            </a:extLst>
          </p:cNvPr>
          <p:cNvSpPr txBox="1"/>
          <p:nvPr/>
        </p:nvSpPr>
        <p:spPr>
          <a:xfrm>
            <a:off x="334567" y="5877272"/>
            <a:ext cx="544432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a16="http://schemas.microsoft.com/office/drawing/2014/main" id="{5B399BF2-1A87-4455-9FEB-CF56CA9115E0}"/>
              </a:ext>
            </a:extLst>
          </p:cNvPr>
          <p:cNvSpPr/>
          <p:nvPr/>
        </p:nvSpPr>
        <p:spPr>
          <a:xfrm>
            <a:off x="6096000" y="1556792"/>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a:t>
            </a:r>
            <a:r>
              <a:rPr lang="en-IN" dirty="0">
                <a:solidFill>
                  <a:srgbClr val="FD8603"/>
                </a:solidFill>
                <a:latin typeface="Liberation Mono"/>
                <a:cs typeface="Arial" panose="020B0604020202020204" pitchFamily="34" charset="0"/>
              </a:rPr>
              <a:t>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180668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3837034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solidFill>
                  <a:schemeClr val="bg1">
                    <a:lumMod val="50000"/>
                  </a:schemeClr>
                </a:solidFill>
              </a:rPr>
              <a:t>(</a:t>
            </a:r>
            <a:r>
              <a:rPr lang="en-US" dirty="0"/>
              <a:t>password as </a:t>
            </a:r>
            <a:r>
              <a:rPr lang="en-US" dirty="0">
                <a:solidFill>
                  <a:srgbClr val="0077AA"/>
                </a:solidFill>
                <a:latin typeface="Liberation Mono"/>
                <a:cs typeface="Arial" panose="020B0604020202020204" pitchFamily="34" charset="0"/>
              </a:rPr>
              <a:t>CHAR</a:t>
            </a:r>
            <a:r>
              <a:rPr lang="en-US" dirty="0">
                <a:solidFill>
                  <a:schemeClr val="bg1">
                    <a:lumMod val="50000"/>
                  </a:schemeClr>
                </a:solidFill>
              </a:rPr>
              <a:t>)</a:t>
            </a:r>
            <a:r>
              <a:rPr lang="en-US" dirty="0"/>
              <a:t>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p14="http://schemas.microsoft.com/office/powerpoint/2010/main" val="19264089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14484" y="622429"/>
            <a:ext cx="11714164" cy="646331"/>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flat file</a:t>
            </a:r>
            <a:r>
              <a:rPr lang="en-US" dirty="0">
                <a:latin typeface="Palatino Linotype" pitchFamily="18" charset="0"/>
              </a:rPr>
              <a:t> database is a database that stores data in a plain text </a:t>
            </a:r>
            <a:r>
              <a:rPr lang="en-US" b="1" dirty="0">
                <a:latin typeface="Palatino Linotype" pitchFamily="18" charset="0"/>
              </a:rPr>
              <a:t>file (</a:t>
            </a:r>
            <a:r>
              <a:rPr lang="en-US" dirty="0">
                <a:solidFill>
                  <a:srgbClr val="C00000"/>
                </a:solidFill>
                <a:latin typeface="Palatino Linotype" pitchFamily="18" charset="0"/>
              </a:rPr>
              <a:t>e.g.</a:t>
            </a:r>
            <a:r>
              <a:rPr lang="en-US" b="1" dirty="0">
                <a:solidFill>
                  <a:srgbClr val="00B0F0"/>
                </a:solidFill>
                <a:latin typeface="Palatino Linotype" pitchFamily="18" charset="0"/>
              </a:rPr>
              <a:t> *.txt, *.csv</a:t>
            </a:r>
            <a:r>
              <a:rPr lang="en-US" b="1" dirty="0">
                <a:latin typeface="Palatino Linotype" pitchFamily="18" charset="0"/>
              </a:rPr>
              <a:t> </a:t>
            </a:r>
            <a:r>
              <a:rPr lang="en-US" dirty="0">
                <a:latin typeface="Palatino Linotype" pitchFamily="18" charset="0"/>
              </a:rPr>
              <a:t>format</a:t>
            </a:r>
            <a:r>
              <a:rPr lang="en-US" b="1" dirty="0">
                <a:latin typeface="Palatino Linotype" pitchFamily="18" charset="0"/>
              </a:rPr>
              <a:t>)</a:t>
            </a:r>
            <a:r>
              <a:rPr lang="en-US" dirty="0">
                <a:latin typeface="Palatino Linotype" pitchFamily="18" charset="0"/>
              </a:rPr>
              <a:t>. Each line of the text </a:t>
            </a:r>
            <a:r>
              <a:rPr lang="en-US" b="1" dirty="0">
                <a:latin typeface="Palatino Linotype" pitchFamily="18" charset="0"/>
              </a:rPr>
              <a:t>file</a:t>
            </a:r>
            <a:r>
              <a:rPr lang="en-US" dirty="0">
                <a:latin typeface="Palatino Linotype" pitchFamily="18" charset="0"/>
              </a:rPr>
              <a:t> holds one record, with fields separated by delimiters, such as </a:t>
            </a:r>
            <a:r>
              <a:rPr lang="en-US" b="1" dirty="0">
                <a:latin typeface="Palatino Linotype" pitchFamily="18" charset="0"/>
              </a:rPr>
              <a:t>commas</a:t>
            </a:r>
            <a:r>
              <a:rPr lang="en-US" dirty="0">
                <a:latin typeface="Palatino Linotype" pitchFamily="18" charset="0"/>
              </a:rPr>
              <a:t> or </a:t>
            </a:r>
            <a:r>
              <a:rPr lang="en-US" b="1" dirty="0">
                <a:latin typeface="Palatino Linotype" pitchFamily="18" charset="0"/>
              </a:rPr>
              <a:t>tabs</a:t>
            </a:r>
            <a:r>
              <a:rPr lang="en-US" dirty="0">
                <a:latin typeface="Palatino Linotype" pitchFamily="18" charset="0"/>
              </a:rPr>
              <a:t>.</a:t>
            </a:r>
          </a:p>
        </p:txBody>
      </p:sp>
      <p:pic>
        <p:nvPicPr>
          <p:cNvPr id="2" name="Picture 1"/>
          <p:cNvPicPr>
            <a:picLocks noChangeAspect="1"/>
          </p:cNvPicPr>
          <p:nvPr/>
        </p:nvPicPr>
        <p:blipFill>
          <a:blip r:embed="rId2"/>
          <a:stretch>
            <a:fillRect/>
          </a:stretch>
        </p:blipFill>
        <p:spPr>
          <a:xfrm>
            <a:off x="78859" y="4044265"/>
            <a:ext cx="5844473" cy="1829147"/>
          </a:xfrm>
          <a:prstGeom prst="rect">
            <a:avLst/>
          </a:prstGeom>
          <a:noFill/>
        </p:spPr>
      </p:pic>
      <p:sp>
        <p:nvSpPr>
          <p:cNvPr id="8" name="TextBox 7">
            <a:extLst>
              <a:ext uri="{FF2B5EF4-FFF2-40B4-BE49-F238E27FC236}">
                <a16:creationId xmlns:a16="http://schemas.microsoft.com/office/drawing/2014/main" id="{81AC86ED-4214-4F96-9550-B577D647BECF}"/>
              </a:ext>
            </a:extLst>
          </p:cNvPr>
          <p:cNvSpPr txBox="1"/>
          <p:nvPr/>
        </p:nvSpPr>
        <p:spPr>
          <a:xfrm>
            <a:off x="6095999" y="1412776"/>
            <a:ext cx="6017142" cy="5262979"/>
          </a:xfrm>
          <a:prstGeom prst="rect">
            <a:avLst/>
          </a:prstGeom>
          <a:noFill/>
        </p:spPr>
        <p:txBody>
          <a:bodyPr wrap="square">
            <a:spAutoFit/>
          </a:bodyPr>
          <a:lstStyle/>
          <a:p>
            <a:r>
              <a:rPr lang="en-IN" sz="1600" dirty="0"/>
              <a:t>The Zen of Python, </a:t>
            </a:r>
          </a:p>
          <a:p>
            <a:endParaRPr lang="en-IN" sz="1600" dirty="0"/>
          </a:p>
          <a:p>
            <a:r>
              <a:rPr lang="en-IN" sz="1600" dirty="0"/>
              <a:t>Beautiful is better than ugly.</a:t>
            </a:r>
          </a:p>
          <a:p>
            <a:r>
              <a:rPr lang="en-IN" sz="1600" dirty="0"/>
              <a:t>Explicit is better than implicit.</a:t>
            </a:r>
          </a:p>
          <a:p>
            <a:r>
              <a:rPr lang="en-IN" sz="1600" dirty="0"/>
              <a:t>Simple is better than complex.</a:t>
            </a:r>
          </a:p>
          <a:p>
            <a:r>
              <a:rPr lang="en-IN" sz="1600" dirty="0"/>
              <a:t>Complex is better than complicated.</a:t>
            </a:r>
          </a:p>
          <a:p>
            <a:r>
              <a:rPr lang="en-IN" sz="1600" dirty="0"/>
              <a:t>Flat is better than nested.</a:t>
            </a:r>
          </a:p>
          <a:p>
            <a:r>
              <a:rPr lang="en-IN" sz="1600" dirty="0"/>
              <a:t>Sparse is better than dense.</a:t>
            </a:r>
          </a:p>
          <a:p>
            <a:r>
              <a:rPr lang="en-IN" sz="1600" dirty="0"/>
              <a:t>Readability counts.</a:t>
            </a:r>
          </a:p>
          <a:p>
            <a:r>
              <a:rPr lang="en-IN" sz="1600" dirty="0"/>
              <a:t>Special cases aren't special enough to break the rules.</a:t>
            </a:r>
          </a:p>
          <a:p>
            <a:r>
              <a:rPr lang="en-IN" sz="1600" dirty="0"/>
              <a:t>Although practicality beats purity.</a:t>
            </a:r>
          </a:p>
          <a:p>
            <a:r>
              <a:rPr lang="en-IN" sz="1600" dirty="0"/>
              <a:t>Errors should never pass silently.</a:t>
            </a:r>
          </a:p>
          <a:p>
            <a:r>
              <a:rPr lang="en-IN" sz="1600" dirty="0"/>
              <a:t>Unless explicitly silenced.</a:t>
            </a:r>
          </a:p>
          <a:p>
            <a:r>
              <a:rPr lang="en-IN" sz="1600" dirty="0"/>
              <a:t>In the face of ambiguity, refuse the temptation to guess.</a:t>
            </a:r>
          </a:p>
          <a:p>
            <a:r>
              <a:rPr lang="en-IN" sz="1600" dirty="0"/>
              <a:t>There should be one-- and preferably only one --obvious way to do it.</a:t>
            </a:r>
          </a:p>
          <a:p>
            <a:r>
              <a:rPr lang="en-IN" sz="1600" dirty="0"/>
              <a:t>Although that way may not be obvious at first unless you're Dutch.</a:t>
            </a:r>
          </a:p>
          <a:p>
            <a:r>
              <a:rPr lang="en-IN" sz="1600" dirty="0"/>
              <a:t>Now is better than never.</a:t>
            </a:r>
          </a:p>
          <a:p>
            <a:r>
              <a:rPr lang="en-IN" sz="1600" dirty="0"/>
              <a:t>Although never is often better than *right* now.</a:t>
            </a:r>
          </a:p>
          <a:p>
            <a:r>
              <a:rPr lang="en-IN" sz="1600" dirty="0"/>
              <a:t>If the implementation is hard to explain, it's a bad idea.</a:t>
            </a:r>
          </a:p>
          <a:p>
            <a:r>
              <a:rPr lang="en-IN" sz="1600" dirty="0"/>
              <a:t>If the implementation is easy to explain, it may be a good idea.</a:t>
            </a:r>
          </a:p>
          <a:p>
            <a:r>
              <a:rPr lang="en-IN" sz="1600" dirty="0"/>
              <a:t>Namespaces are one honking great idea -- let's do more of those!</a:t>
            </a:r>
          </a:p>
        </p:txBody>
      </p:sp>
      <p:sp>
        <p:nvSpPr>
          <p:cNvPr id="11" name="Rectangle 10">
            <a:extLst>
              <a:ext uri="{FF2B5EF4-FFF2-40B4-BE49-F238E27FC236}">
                <a16:creationId xmlns:a16="http://schemas.microsoft.com/office/drawing/2014/main" id="{CA24B14F-CA2B-4611-BAC8-374137E5800D}"/>
              </a:ext>
            </a:extLst>
          </p:cNvPr>
          <p:cNvSpPr/>
          <p:nvPr/>
        </p:nvSpPr>
        <p:spPr>
          <a:xfrm>
            <a:off x="78859" y="1490008"/>
            <a:ext cx="6017141" cy="1938992"/>
          </a:xfrm>
          <a:prstGeom prst="rect">
            <a:avLst/>
          </a:prstGeom>
          <a:noFill/>
        </p:spPr>
        <p:txBody>
          <a:bodyPr wrap="square">
            <a:spAutoFit/>
          </a:bodyPr>
          <a:lstStyle/>
          <a:p>
            <a:r>
              <a:rPr lang="en-US" sz="2000" dirty="0">
                <a:latin typeface="Palatino Linotype" pitchFamily="18" charset="0"/>
              </a:rPr>
              <a:t>1 rajan MG Road Pune MH 34500</a:t>
            </a:r>
          </a:p>
          <a:p>
            <a:r>
              <a:rPr lang="en-US" sz="2000" dirty="0">
                <a:latin typeface="Palatino Linotype" pitchFamily="18" charset="0"/>
              </a:rPr>
              <a:t>2 rahul patil SSG Lane Pune MH 54000</a:t>
            </a:r>
          </a:p>
          <a:p>
            <a:r>
              <a:rPr lang="en-US" sz="2000" dirty="0">
                <a:latin typeface="Palatino Linotype" pitchFamily="18" charset="0"/>
              </a:rPr>
              <a:t>3 suraj raj k </a:t>
            </a:r>
            <a:r>
              <a:rPr lang="en-IN" sz="2000" dirty="0">
                <a:latin typeface="Palatino Linotype" pitchFamily="18" charset="0"/>
              </a:rPr>
              <a:t>Deccan Gymkhana </a:t>
            </a:r>
            <a:r>
              <a:rPr lang="en-US" sz="2000" dirty="0">
                <a:latin typeface="Palatino Linotype" pitchFamily="18" charset="0"/>
              </a:rPr>
              <a:t>Pune MH 22000</a:t>
            </a:r>
          </a:p>
          <a:p>
            <a:endParaRPr lang="en-US" sz="2000" dirty="0">
              <a:latin typeface="Palatino Linotype" pitchFamily="18" charset="0"/>
            </a:endParaRPr>
          </a:p>
          <a:p>
            <a:r>
              <a:rPr lang="en-US" sz="2000" dirty="0">
                <a:latin typeface="Palatino Linotype" pitchFamily="18" charset="0"/>
              </a:rPr>
              <a:t>4, S M Kumar, Mg Road Pune MH, 32000</a:t>
            </a:r>
          </a:p>
          <a:p>
            <a:r>
              <a:rPr lang="en-US" sz="2000" dirty="0">
                <a:latin typeface="Palatino Linotype" pitchFamily="18" charset="0"/>
              </a:rPr>
              <a:t>5, S M Kumar, Mg Road, Pune, MH, 32000</a:t>
            </a:r>
          </a:p>
        </p:txBody>
      </p:sp>
      <p:sp>
        <p:nvSpPr>
          <p:cNvPr id="9" name="Rectangle 8">
            <a:extLst>
              <a:ext uri="{FF2B5EF4-FFF2-40B4-BE49-F238E27FC236}">
                <a16:creationId xmlns:a16="http://schemas.microsoft.com/office/drawing/2014/main" id="{06974AF1-AFEC-4B2E-BB90-50B55556CA61}"/>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Tree>
    <p:extLst>
      <p:ext uri="{BB962C8B-B14F-4D97-AF65-F5344CB8AC3E}">
        <p14:creationId xmlns:p14="http://schemas.microsoft.com/office/powerpoint/2010/main" val="19413588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71728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4797152"/>
            <a:ext cx="11810107" cy="1938992"/>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a16="http://schemas.microsoft.com/office/drawing/2014/main"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MySQL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strike="noStrike" dirty="0">
                <a:solidFill>
                  <a:srgbClr val="008000"/>
                </a:solidFill>
                <a:effectLst/>
                <a:latin typeface="Palatino Linotype" panose="02040502050505030304" pitchFamily="18" charset="0"/>
              </a:rPr>
              <a:t>MySQL</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8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16" name="TextBox 15">
            <a:extLst>
              <a:ext uri="{FF2B5EF4-FFF2-40B4-BE49-F238E27FC236}">
                <a16:creationId xmlns:a16="http://schemas.microsoft.com/office/drawing/2014/main" id="{633FFDEC-1624-4FAE-B1DB-5A9EDC93FC69}"/>
              </a:ext>
            </a:extLst>
          </p:cNvPr>
          <p:cNvSpPr txBox="1"/>
          <p:nvPr/>
        </p:nvSpPr>
        <p:spPr>
          <a:xfrm>
            <a:off x="224450" y="2996952"/>
            <a:ext cx="11704197" cy="2616101"/>
          </a:xfrm>
          <a:prstGeom prst="rect">
            <a:avLst/>
          </a:prstGeom>
          <a:noFill/>
        </p:spPr>
        <p:txBody>
          <a:bodyPr wrap="square">
            <a:spAutoFit/>
          </a:bodyPr>
          <a:lstStyle/>
          <a:p>
            <a:pPr algn="just"/>
            <a:r>
              <a:rPr lang="en-IN" sz="2000" b="0" i="0" dirty="0">
                <a:solidFill>
                  <a:srgbClr val="610B4B"/>
                </a:solidFill>
                <a:effectLst/>
                <a:latin typeface="erdana"/>
              </a:rPr>
              <a:t>Clustered Index:- </a:t>
            </a:r>
            <a:r>
              <a:rPr lang="en-US" i="0" dirty="0">
                <a:solidFill>
                  <a:srgbClr val="333333"/>
                </a:solidFill>
                <a:latin typeface="Palatino Linotype" panose="02040502050505030304" pitchFamily="18" charset="0"/>
              </a:rPr>
              <a:t>The InnoDB table uses a clustered index for optimizing the speed of most common lookups ( SELECT statement) and DML operations like INSERT, UPDATE, and DELETE command. </a:t>
            </a:r>
            <a:r>
              <a:rPr lang="en-US" dirty="0">
                <a:solidFill>
                  <a:srgbClr val="333333"/>
                </a:solidFill>
                <a:latin typeface="Palatino Linotype" panose="02040502050505030304" pitchFamily="18" charset="0"/>
              </a:rPr>
              <a:t>Clustered indexes sort and store the data rows in the table based on their key values </a:t>
            </a:r>
            <a:r>
              <a:rPr lang="en-US" b="0" i="0" dirty="0">
                <a:solidFill>
                  <a:srgbClr val="333333"/>
                </a:solidFill>
                <a:effectLst/>
                <a:latin typeface="inter-regular"/>
              </a:rPr>
              <a:t>that can be sorted in only one way</a:t>
            </a:r>
            <a:r>
              <a:rPr lang="en-US" dirty="0">
                <a:solidFill>
                  <a:srgbClr val="333333"/>
                </a:solidFill>
                <a:latin typeface="Palatino Linotype" panose="02040502050505030304" pitchFamily="18" charset="0"/>
              </a:rPr>
              <a:t>. If the table column contains a primary key or unique key, MySQL creates a clustered index named PRIMARY based on that specific column. </a:t>
            </a:r>
          </a:p>
          <a:p>
            <a:pPr algn="just"/>
            <a:endParaRPr lang="en-US" sz="800" dirty="0">
              <a:solidFill>
                <a:srgbClr val="333333"/>
              </a:solidFill>
              <a:latin typeface="Palatino Linotype" panose="02040502050505030304" pitchFamily="18" charset="0"/>
            </a:endParaRPr>
          </a:p>
          <a:p>
            <a:pPr algn="just"/>
            <a:endParaRPr lang="en-US" sz="800" dirty="0">
              <a:solidFill>
                <a:srgbClr val="333333"/>
              </a:solidFill>
              <a:latin typeface="Palatino Linotype" panose="02040502050505030304" pitchFamily="18" charset="0"/>
            </a:endParaRPr>
          </a:p>
          <a:p>
            <a:pPr algn="just"/>
            <a:r>
              <a:rPr lang="en-IN" sz="2000" b="0" i="0" dirty="0">
                <a:solidFill>
                  <a:srgbClr val="610B4B"/>
                </a:solidFill>
                <a:effectLst/>
                <a:latin typeface="erdana"/>
              </a:rPr>
              <a:t>Non-Clustered Index:- </a:t>
            </a:r>
            <a:r>
              <a:rPr lang="en-US" dirty="0">
                <a:solidFill>
                  <a:srgbClr val="333333"/>
                </a:solidFill>
                <a:latin typeface="Palatino Linotype" panose="02040502050505030304" pitchFamily="18" charset="0"/>
              </a:rPr>
              <a:t>The indexes other than PRIMARY indexes (i.e. clustered indexes) called a non-clustered index. The non-clustered indexes are also known as secondary indexes. The non-clustered index and table data are both stored in different places. </a:t>
            </a:r>
            <a:r>
              <a:rPr lang="en-US" b="0" i="0" dirty="0">
                <a:solidFill>
                  <a:srgbClr val="333333"/>
                </a:solidFill>
                <a:effectLst/>
                <a:latin typeface="inter-regular"/>
              </a:rPr>
              <a:t>It is not sorted (ordering) the table data.</a:t>
            </a:r>
            <a:endParaRPr lang="en-IN" dirty="0">
              <a:solidFill>
                <a:srgbClr val="333333"/>
              </a:solidFill>
              <a:latin typeface="Palatino Linotype" panose="02040502050505030304" pitchFamily="18" charset="0"/>
            </a:endParaRPr>
          </a:p>
        </p:txBody>
      </p:sp>
      <p:sp>
        <p:nvSpPr>
          <p:cNvPr id="6" name="TextBox 5">
            <a:extLst>
              <a:ext uri="{FF2B5EF4-FFF2-40B4-BE49-F238E27FC236}">
                <a16:creationId xmlns:a16="http://schemas.microsoft.com/office/drawing/2014/main" id="{5F768E62-2BD0-17EA-6D45-34CA257EC614}"/>
              </a:ext>
            </a:extLst>
          </p:cNvPr>
          <p:cNvSpPr txBox="1"/>
          <p:nvPr/>
        </p:nvSpPr>
        <p:spPr>
          <a:xfrm>
            <a:off x="191343" y="5733256"/>
            <a:ext cx="11737303"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test</a:t>
            </a:r>
            <a:r>
              <a:rPr lang="en-IN" dirty="0">
                <a:solidFill>
                  <a:schemeClr val="bg1">
                    <a:lumMod val="50000"/>
                  </a:schemeClr>
                </a:solidFill>
                <a:latin typeface="Liberation Mono"/>
              </a:rPr>
              <a:t>(</a:t>
            </a:r>
            <a:r>
              <a:rPr lang="en-IN" dirty="0">
                <a:latin typeface="Liberation Mono"/>
              </a:rPr>
              <a:t>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 c3 </a:t>
            </a:r>
            <a:r>
              <a:rPr lang="en-IN" dirty="0">
                <a:solidFill>
                  <a:srgbClr val="834689"/>
                </a:solidFill>
                <a:latin typeface="Liberation Mono"/>
                <a:cs typeface="Arial" panose="020B0604020202020204" pitchFamily="34" charset="0"/>
              </a:rPr>
              <a:t>INT</a:t>
            </a:r>
            <a:r>
              <a:rPr lang="en-IN" dirty="0">
                <a:latin typeface="Liberation Mono"/>
              </a:rPr>
              <a:t>, c4 </a:t>
            </a:r>
            <a:r>
              <a:rPr lang="en-IN" dirty="0">
                <a:solidFill>
                  <a:srgbClr val="834689"/>
                </a:solidFill>
                <a:latin typeface="Liberation Mono"/>
                <a:cs typeface="Arial" panose="020B0604020202020204" pitchFamily="34" charset="0"/>
              </a:rPr>
              <a:t>INT</a:t>
            </a:r>
            <a:r>
              <a:rPr lang="en-IN" dirty="0">
                <a:latin typeface="Liberation Mono"/>
              </a:rPr>
              <a:t>,c5 </a:t>
            </a:r>
            <a:r>
              <a:rPr lang="en-IN" dirty="0">
                <a:solidFill>
                  <a:srgbClr val="834689"/>
                </a:solidFill>
                <a:latin typeface="Liberation Mono"/>
                <a:cs typeface="Arial" panose="020B0604020202020204" pitchFamily="34" charset="0"/>
              </a:rPr>
              <a:t>INT</a:t>
            </a:r>
            <a:r>
              <a:rPr lang="en-IN" dirty="0">
                <a:latin typeface="Liberation Mono"/>
              </a:rPr>
              <a:t>, c6 </a:t>
            </a:r>
            <a:r>
              <a:rPr lang="en-IN" dirty="0">
                <a:solidFill>
                  <a:srgbClr val="834689"/>
                </a:solidFill>
                <a:latin typeface="Liberation Mono"/>
                <a:cs typeface="Arial" panose="020B0604020202020204" pitchFamily="34" charset="0"/>
              </a:rPr>
              <a:t>INT</a:t>
            </a:r>
            <a:r>
              <a:rPr lang="en-IN" dirty="0">
                <a:latin typeface="Liberation Mono"/>
              </a:rPr>
              <a:t>, c7 </a:t>
            </a:r>
            <a:r>
              <a:rPr lang="en-IN" dirty="0">
                <a:solidFill>
                  <a:srgbClr val="834689"/>
                </a:solidFill>
                <a:latin typeface="Liberation Mono"/>
                <a:cs typeface="Arial" panose="020B0604020202020204" pitchFamily="34" charset="0"/>
              </a:rPr>
              <a:t>INT</a:t>
            </a:r>
            <a:r>
              <a:rPr lang="en-IN" dirty="0">
                <a:latin typeface="Liberation Mono"/>
              </a:rPr>
              <a:t>, c8 </a:t>
            </a:r>
            <a:r>
              <a:rPr lang="en-IN" dirty="0">
                <a:solidFill>
                  <a:srgbClr val="834689"/>
                </a:solidFill>
                <a:latin typeface="Liberation Mono"/>
                <a:cs typeface="Arial" panose="020B0604020202020204" pitchFamily="34" charset="0"/>
              </a:rPr>
              <a:t>INT</a:t>
            </a:r>
            <a:r>
              <a:rPr lang="en-IN" dirty="0">
                <a:latin typeface="Liberation Mono"/>
              </a:rPr>
              <a:t>, c9 </a:t>
            </a:r>
            <a:r>
              <a:rPr lang="en-IN" dirty="0">
                <a:solidFill>
                  <a:srgbClr val="834689"/>
                </a:solidFill>
                <a:latin typeface="Liberation Mono"/>
                <a:cs typeface="Arial" panose="020B0604020202020204" pitchFamily="34" charset="0"/>
              </a:rPr>
              <a:t>INT</a:t>
            </a:r>
            <a:r>
              <a:rPr lang="en-IN" dirty="0">
                <a:latin typeface="Liberation Mono"/>
              </a:rPr>
              <a:t>, c10 </a:t>
            </a:r>
            <a:r>
              <a:rPr lang="en-IN" dirty="0">
                <a:solidFill>
                  <a:srgbClr val="834689"/>
                </a:solidFill>
                <a:latin typeface="Liberation Mono"/>
                <a:cs typeface="Arial" panose="020B0604020202020204" pitchFamily="34" charset="0"/>
              </a:rPr>
              <a:t>INT</a:t>
            </a:r>
            <a:r>
              <a:rPr lang="en-IN" dirty="0">
                <a:latin typeface="Liberation Mono"/>
              </a:rPr>
              <a:t>, c11 </a:t>
            </a:r>
            <a:r>
              <a:rPr lang="en-IN" dirty="0">
                <a:solidFill>
                  <a:srgbClr val="834689"/>
                </a:solidFill>
                <a:latin typeface="Liberation Mono"/>
                <a:cs typeface="Arial" panose="020B0604020202020204" pitchFamily="34" charset="0"/>
              </a:rPr>
              <a:t>INT</a:t>
            </a:r>
            <a:r>
              <a:rPr lang="en-IN" dirty="0">
                <a:latin typeface="Liberation Mono"/>
              </a:rPr>
              <a:t>, c12 </a:t>
            </a:r>
            <a:r>
              <a:rPr lang="en-IN" dirty="0">
                <a:solidFill>
                  <a:srgbClr val="834689"/>
                </a:solidFill>
                <a:latin typeface="Liberation Mono"/>
                <a:cs typeface="Arial" panose="020B0604020202020204" pitchFamily="34" charset="0"/>
              </a:rPr>
              <a:t>INT</a:t>
            </a:r>
            <a:r>
              <a:rPr lang="en-IN" dirty="0">
                <a:latin typeface="Liberation Mono"/>
              </a:rPr>
              <a:t>, c13 </a:t>
            </a:r>
            <a:r>
              <a:rPr lang="en-IN" dirty="0">
                <a:solidFill>
                  <a:srgbClr val="834689"/>
                </a:solidFill>
                <a:latin typeface="Liberation Mono"/>
                <a:cs typeface="Arial" panose="020B0604020202020204" pitchFamily="34" charset="0"/>
              </a:rPr>
              <a:t>INT</a:t>
            </a:r>
            <a:r>
              <a:rPr lang="en-IN" dirty="0">
                <a:latin typeface="Liberation Mono"/>
              </a:rPr>
              <a:t>, c14 </a:t>
            </a:r>
            <a:r>
              <a:rPr lang="en-IN" dirty="0">
                <a:solidFill>
                  <a:srgbClr val="834689"/>
                </a:solidFill>
                <a:latin typeface="Liberation Mono"/>
                <a:cs typeface="Arial" panose="020B0604020202020204" pitchFamily="34" charset="0"/>
              </a:rPr>
              <a:t>INT</a:t>
            </a:r>
            <a:r>
              <a:rPr lang="en-IN" dirty="0">
                <a:latin typeface="Liberation Mono"/>
              </a:rPr>
              <a:t>, c15 </a:t>
            </a:r>
            <a:r>
              <a:rPr lang="en-IN" dirty="0">
                <a:solidFill>
                  <a:srgbClr val="834689"/>
                </a:solidFill>
                <a:latin typeface="Liberation Mono"/>
                <a:cs typeface="Arial" panose="020B0604020202020204" pitchFamily="34" charset="0"/>
              </a:rPr>
              <a:t>INT</a:t>
            </a:r>
            <a:r>
              <a:rPr lang="en-IN" dirty="0">
                <a:latin typeface="Liberation Mono"/>
              </a:rPr>
              <a:t>, c16 </a:t>
            </a:r>
            <a:r>
              <a:rPr lang="en-IN" dirty="0">
                <a:solidFill>
                  <a:srgbClr val="834689"/>
                </a:solidFill>
                <a:latin typeface="Liberation Mono"/>
                <a:cs typeface="Arial" panose="020B0604020202020204" pitchFamily="34" charset="0"/>
              </a:rPr>
              <a:t>INT</a:t>
            </a:r>
            <a:r>
              <a:rPr lang="en-IN" dirty="0">
                <a:latin typeface="Liberation Mono"/>
              </a:rPr>
              <a:t>, c17 </a:t>
            </a:r>
            <a:r>
              <a:rPr lang="en-IN" dirty="0">
                <a:solidFill>
                  <a:srgbClr val="834689"/>
                </a:solidFill>
                <a:latin typeface="Liberation Mono"/>
                <a:cs typeface="Arial" panose="020B0604020202020204" pitchFamily="34" charset="0"/>
              </a:rPr>
              <a:t>INT</a:t>
            </a:r>
            <a:r>
              <a:rPr lang="en-IN" dirty="0">
                <a:latin typeface="Liberation Mono"/>
              </a:rPr>
              <a:t>, c18 </a:t>
            </a:r>
            <a:r>
              <a:rPr lang="en-IN" dirty="0">
                <a:solidFill>
                  <a:srgbClr val="834689"/>
                </a:solidFill>
                <a:latin typeface="Liberation Mono"/>
                <a:cs typeface="Arial" panose="020B0604020202020204" pitchFamily="34" charset="0"/>
              </a:rPr>
              <a:t>INT</a:t>
            </a:r>
            <a:r>
              <a:rPr lang="en-IN" dirty="0">
                <a:latin typeface="Liberation Mono"/>
              </a:rPr>
              <a:t>, c19 </a:t>
            </a:r>
            <a:r>
              <a:rPr lang="en-IN" dirty="0">
                <a:solidFill>
                  <a:srgbClr val="834689"/>
                </a:solidFill>
                <a:latin typeface="Liberation Mono"/>
                <a:cs typeface="Arial" panose="020B0604020202020204" pitchFamily="34" charset="0"/>
              </a:rPr>
              <a:t>INT</a:t>
            </a:r>
            <a:r>
              <a:rPr lang="en-IN" dirty="0">
                <a:latin typeface="Liberation Mono"/>
              </a:rPr>
              <a:t>, c20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rPr>
              <a:t> </a:t>
            </a:r>
            <a:r>
              <a:rPr lang="en-IN" dirty="0">
                <a:solidFill>
                  <a:schemeClr val="bg1">
                    <a:lumMod val="50000"/>
                  </a:schemeClr>
                </a:solidFill>
                <a:latin typeface="Liberation Mono"/>
              </a:rPr>
              <a:t>(</a:t>
            </a:r>
            <a:r>
              <a:rPr lang="en-IN" dirty="0">
                <a:latin typeface="Liberation Mono"/>
              </a:rPr>
              <a:t>c1, c2, c3, c4, c5, c6, c7, c8, c9, c10, c11, c12, c13, c14, c15, c16, c17, c18 </a:t>
            </a:r>
            <a:r>
              <a:rPr lang="en-IN" dirty="0">
                <a:solidFill>
                  <a:schemeClr val="bg1">
                    <a:lumMod val="50000"/>
                  </a:schemeClr>
                </a:solidFill>
                <a:latin typeface="Liberation Mono"/>
              </a:rPr>
              <a:t>))</a:t>
            </a:r>
            <a:r>
              <a:rPr lang="en-IN" dirty="0">
                <a:latin typeface="Liberation Mono"/>
              </a:rPr>
              <a:t>; </a:t>
            </a:r>
            <a:r>
              <a:rPr lang="en-IN" dirty="0">
                <a:solidFill>
                  <a:srgbClr val="C00000"/>
                </a:solidFill>
                <a:latin typeface="Liberation Mono"/>
                <a:cs typeface="Arial" panose="020B0604020202020204" pitchFamily="34" charset="0"/>
              </a:rPr>
              <a:t>// error</a:t>
            </a:r>
          </a:p>
        </p:txBody>
      </p:sp>
    </p:spTree>
    <p:extLst>
      <p:ext uri="{BB962C8B-B14F-4D97-AF65-F5344CB8AC3E}">
        <p14:creationId xmlns:p14="http://schemas.microsoft.com/office/powerpoint/2010/main" val="11854035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a16="http://schemas.microsoft.com/office/drawing/2014/main"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po_number</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supplier_id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solidFill>
                  <a:schemeClr val="bg1">
                    <a:lumMod val="65000"/>
                  </a:schemeClr>
                </a:solidFill>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255</a:t>
            </a:r>
            <a:r>
              <a:rPr lang="en-US" dirty="0">
                <a:solidFill>
                  <a:schemeClr val="bg1">
                    <a:lumMod val="65000"/>
                  </a:schemeClr>
                </a:solidFill>
                <a:latin typeface="Liberation Mono"/>
                <a:cs typeface="Arial" panose="020B0604020202020204" pitchFamily="34" charset="0"/>
              </a:rPr>
              <a:t>)</a:t>
            </a:r>
          </a:p>
          <a:p>
            <a:pPr marL="273050"/>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19676909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21805890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2862322"/>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a:latin typeface="Palatino Linotype" panose="02040502050505030304" pitchFamily="18" charset="0"/>
              </a:rPr>
              <a:t>: </a:t>
            </a:r>
            <a:r>
              <a:rPr lang="en-US">
                <a:latin typeface="Palatino Linotype" panose="02040502050505030304" pitchFamily="18" charset="0"/>
              </a:rPr>
              <a:t>The files stored in systems can be shared among multiple users at a same time.</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3" name="TextBox 2">
            <a:extLst>
              <a:ext uri="{FF2B5EF4-FFF2-40B4-BE49-F238E27FC236}">
                <a16:creationId xmlns:a16="http://schemas.microsoft.com/office/drawing/2014/main" id="{329D35D9-F179-ECD3-957D-A0EFA00CF377}"/>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6043488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3388157-3378-7870-0DB9-28984BCC55E7}"/>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2614263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id="{BC3338FF-4D2D-45F0-A977-FB66A4C07D53}"/>
              </a:ext>
            </a:extLst>
          </p:cNvPr>
          <p:cNvSpPr/>
          <p:nvPr/>
        </p:nvSpPr>
        <p:spPr>
          <a:xfrm>
            <a:off x="190550" y="927884"/>
            <a:ext cx="11593288" cy="5632311"/>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[index_name] (</a:t>
            </a:r>
            <a:r>
              <a:rPr lang="en-IN" sz="2000" i="1" dirty="0">
                <a:solidFill>
                  <a:srgbClr val="000000"/>
                </a:solidFill>
                <a:latin typeface="Liberation Mono"/>
              </a:rPr>
              <a:t>index_col_name</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 </a:t>
            </a:r>
            <a:r>
              <a:rPr lang="en-IN" sz="2000" i="1" dirty="0">
                <a:solidFill>
                  <a:srgbClr val="000000"/>
                </a:solidFill>
                <a:latin typeface="Liberation Mono"/>
              </a:rPr>
              <a:t>symbol </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UNIQUE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i="1" dirty="0">
                <a:solidFill>
                  <a:srgbClr val="000000"/>
                </a:solidFill>
                <a:latin typeface="Liberation Mono"/>
              </a:rPr>
              <a:t> </a:t>
            </a:r>
            <a:r>
              <a:rPr lang="en-IN" sz="2000" dirty="0">
                <a:solidFill>
                  <a:srgbClr val="0077AA"/>
                </a:solidFill>
                <a:latin typeface="Liberation Mono"/>
              </a:rPr>
              <a:t>KEY</a:t>
            </a:r>
            <a:r>
              <a:rPr lang="en-IN" sz="2000" i="1" dirty="0">
                <a:solidFill>
                  <a:srgbClr val="000000"/>
                </a:solidFill>
                <a:latin typeface="Liberation Mono"/>
              </a:rPr>
              <a:t> reference_definition</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CHANGE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old_col_name new_col_name </a:t>
            </a:r>
            <a:r>
              <a:rPr lang="en-IN" sz="2000" dirty="0">
                <a:solidFill>
                  <a:schemeClr val="tx1">
                    <a:lumMod val="95000"/>
                    <a:lumOff val="5000"/>
                  </a:schemeClr>
                </a:solidFill>
                <a:latin typeface="Liberation Mono"/>
                <a:cs typeface="Arial" panose="020B0604020202020204" pitchFamily="34" charset="0"/>
              </a:rPr>
              <a:t>column_definition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index_name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fk_symbol</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9192" y="3140968"/>
            <a:ext cx="2592288" cy="3583060"/>
          </a:xfrm>
          <a:prstGeom prst="rect">
            <a:avLst/>
          </a:prstGeom>
        </p:spPr>
      </p:pic>
      <p:sp>
        <p:nvSpPr>
          <p:cNvPr id="3" name="Rectangle 2"/>
          <p:cNvSpPr/>
          <p:nvPr/>
        </p:nvSpPr>
        <p:spPr>
          <a:xfrm>
            <a:off x="436984" y="836712"/>
            <a:ext cx="11214496"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
        <p:nvSpPr>
          <p:cNvPr id="6" name="TextBox 5">
            <a:extLst>
              <a:ext uri="{FF2B5EF4-FFF2-40B4-BE49-F238E27FC236}">
                <a16:creationId xmlns:a16="http://schemas.microsoft.com/office/drawing/2014/main" id="{7763F8B1-366E-892E-CDFF-EA524E28C296}"/>
              </a:ext>
            </a:extLst>
          </p:cNvPr>
          <p:cNvSpPr txBox="1"/>
          <p:nvPr/>
        </p:nvSpPr>
        <p:spPr>
          <a:xfrm>
            <a:off x="436984" y="4149080"/>
            <a:ext cx="7891264" cy="769441"/>
          </a:xfrm>
          <a:prstGeom prst="rect">
            <a:avLst/>
          </a:prstGeom>
        </p:spPr>
        <p:txBody>
          <a:bodyPr wrap="square">
            <a:spAutoFit/>
          </a:bodyPr>
          <a:lstStyle>
            <a:defPPr>
              <a:defRPr lang="en-US"/>
            </a:defPPr>
            <a:lvl1pPr>
              <a:defRPr sz="2000">
                <a:solidFill>
                  <a:schemeClr val="accent5">
                    <a:lumMod val="50000"/>
                  </a:schemeClr>
                </a:solidFill>
                <a:latin typeface="arial" panose="020B0604020202020204" pitchFamily="34" charset="0"/>
              </a:defRPr>
            </a:lvl1pPr>
          </a:lstStyle>
          <a:p>
            <a:r>
              <a:rPr lang="en-IN" dirty="0"/>
              <a:t>A major purpose of a database system is to provide users with an </a:t>
            </a:r>
            <a:r>
              <a:rPr lang="en-IN" sz="2400" b="1" i="1" dirty="0"/>
              <a:t>abstract view </a:t>
            </a:r>
            <a:r>
              <a:rPr lang="en-IN" dirty="0"/>
              <a:t>of the data.</a:t>
            </a:r>
          </a:p>
        </p:txBody>
      </p:sp>
      <p:sp>
        <p:nvSpPr>
          <p:cNvPr id="8" name="TextBox 7">
            <a:extLst>
              <a:ext uri="{FF2B5EF4-FFF2-40B4-BE49-F238E27FC236}">
                <a16:creationId xmlns:a16="http://schemas.microsoft.com/office/drawing/2014/main" id="{0769970B-7918-A231-F0ED-BEE0B30595B2}"/>
              </a:ext>
            </a:extLst>
          </p:cNvPr>
          <p:cNvSpPr txBox="1"/>
          <p:nvPr/>
        </p:nvSpPr>
        <p:spPr>
          <a:xfrm>
            <a:off x="436984" y="5253116"/>
            <a:ext cx="7891264" cy="646331"/>
          </a:xfrm>
          <a:prstGeom prst="rect">
            <a:avLst/>
          </a:prstGeom>
          <a:noFill/>
        </p:spPr>
        <p:txBody>
          <a:bodyPr wrap="square">
            <a:spAutoFit/>
          </a:bodyPr>
          <a:lstStyle/>
          <a:p>
            <a:r>
              <a:rPr lang="en-IN" sz="1800" b="1" i="1" dirty="0"/>
              <a:t>abstract means </a:t>
            </a:r>
            <a:r>
              <a:rPr lang="en-US" b="0" i="0" dirty="0">
                <a:solidFill>
                  <a:srgbClr val="202124"/>
                </a:solidFill>
                <a:effectLst/>
                <a:latin typeface="arial" panose="020B0604020202020204" pitchFamily="34" charset="0"/>
              </a:rPr>
              <a:t>existing in thought or as an idea but not having a physical or concrete existence.</a:t>
            </a:r>
            <a:endParaRPr lang="en-IN" dirty="0"/>
          </a:p>
        </p:txBody>
      </p:sp>
    </p:spTree>
    <p:extLst>
      <p:ext uri="{BB962C8B-B14F-4D97-AF65-F5344CB8AC3E}">
        <p14:creationId xmlns:p14="http://schemas.microsoft.com/office/powerpoint/2010/main" val="76944514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332656"/>
            <a:ext cx="11521280" cy="276998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335360" y="3394806"/>
            <a:ext cx="10729192" cy="113877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358106" y="4725144"/>
            <a:ext cx="11498534" cy="1295868"/>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i="1" dirty="0">
                <a:latin typeface="Liberation Mono"/>
                <a:cs typeface="Arial" panose="020B0604020202020204" pitchFamily="34" charset="0"/>
              </a:rPr>
              <a:t>tbl_name</a:t>
            </a:r>
            <a:r>
              <a:rPr lang="en-IN" dirty="0">
                <a:latin typeface="Liberation Mono"/>
                <a:cs typeface="Arial" panose="020B0604020202020204" pitchFamily="34" charset="0"/>
              </a:rPr>
              <a:t> </a:t>
            </a:r>
            <a:r>
              <a:rPr lang="en-IN" dirty="0">
                <a:solidFill>
                  <a:srgbClr val="0077AA"/>
                </a:solidFill>
                <a:latin typeface="Liberation Mono"/>
              </a:rPr>
              <a:t>ENGINE </a:t>
            </a:r>
            <a:r>
              <a:rPr lang="en-IN" dirty="0">
                <a:solidFill>
                  <a:srgbClr val="A67F59"/>
                </a:solidFill>
                <a:latin typeface="Liberation Mono"/>
              </a:rPr>
              <a:t>=</a:t>
            </a:r>
            <a:r>
              <a:rPr lang="en-IN" dirty="0">
                <a:solidFill>
                  <a:srgbClr val="0077AA"/>
                </a:solidFill>
                <a:latin typeface="Liberation Mono"/>
              </a:rPr>
              <a:t> InnoDB</a:t>
            </a:r>
            <a:r>
              <a:rPr lang="en-IN" dirty="0">
                <a:latin typeface="Liberation Mono"/>
              </a:rPr>
              <a:t>;</a:t>
            </a: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ADD</a:t>
            </a:r>
            <a:r>
              <a:rPr lang="en-IN" dirty="0">
                <a:latin typeface="Liberation Mono"/>
              </a:rPr>
              <a:t> </a:t>
            </a:r>
            <a:r>
              <a:rPr lang="en-IN" dirty="0">
                <a:latin typeface="Liberation Mono"/>
                <a:ea typeface="Times New Roman" panose="02020603050405020304" pitchFamily="18" charset="0"/>
              </a:rPr>
              <a:t>col1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solidFill>
                <a:srgbClr val="834689"/>
              </a:solidFill>
              <a:latin typeface="Liberation Mono"/>
              <a:cs typeface="Arial" panose="020B0604020202020204" pitchFamily="34" charset="0"/>
            </a:endParaRP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col3</a:t>
            </a:r>
            <a:r>
              <a:rPr lang="en-IN" dirty="0">
                <a:solidFill>
                  <a:srgbClr val="DD4A68"/>
                </a:solidFill>
                <a:latin typeface="Liberation Mono"/>
                <a:ea typeface="Times New Roman" panose="02020603050405020304" pitchFamily="18" charset="0"/>
              </a:rPr>
              <a:t>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40729772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add column </a:t>
            </a:r>
          </a:p>
        </p:txBody>
      </p:sp>
      <p:sp>
        <p:nvSpPr>
          <p:cNvPr id="7" name="Rectangle 6">
            <a:extLst>
              <a:ext uri="{FF2B5EF4-FFF2-40B4-BE49-F238E27FC236}">
                <a16:creationId xmlns:a16="http://schemas.microsoft.com/office/drawing/2014/main" id="{E4F8498B-A621-46FB-9E14-2D486B1505D4}"/>
              </a:ext>
            </a:extLst>
          </p:cNvPr>
          <p:cNvSpPr/>
          <p:nvPr/>
        </p:nvSpPr>
        <p:spPr>
          <a:xfrm>
            <a:off x="191812" y="3906922"/>
            <a:ext cx="10008644" cy="156966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 ]</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p:txBody>
      </p:sp>
    </p:spTree>
    <p:extLst>
      <p:ext uri="{BB962C8B-B14F-4D97-AF65-F5344CB8AC3E}">
        <p14:creationId xmlns:p14="http://schemas.microsoft.com/office/powerpoint/2010/main" val="37510954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modify column </a:t>
            </a:r>
          </a:p>
        </p:txBody>
      </p:sp>
      <p:sp>
        <p:nvSpPr>
          <p:cNvPr id="7" name="Rectangle 6">
            <a:extLst>
              <a:ext uri="{FF2B5EF4-FFF2-40B4-BE49-F238E27FC236}">
                <a16:creationId xmlns:a16="http://schemas.microsoft.com/office/drawing/2014/main" id="{3DD6E901-4817-47BA-8D2A-EC55F41E7206}"/>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MODIFY</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a:t>
            </a:r>
          </a:p>
        </p:txBody>
      </p:sp>
    </p:spTree>
    <p:extLst>
      <p:ext uri="{BB962C8B-B14F-4D97-AF65-F5344CB8AC3E}">
        <p14:creationId xmlns:p14="http://schemas.microsoft.com/office/powerpoint/2010/main" val="257209415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 </a:t>
            </a:r>
          </a:p>
        </p:txBody>
      </p:sp>
      <p:sp>
        <p:nvSpPr>
          <p:cNvPr id="5" name="Rectangle 4">
            <a:extLst>
              <a:ext uri="{FF2B5EF4-FFF2-40B4-BE49-F238E27FC236}">
                <a16:creationId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COLUMN</a:t>
            </a:r>
            <a:r>
              <a:rPr lang="en-IN" sz="2000" dirty="0">
                <a:solidFill>
                  <a:schemeClr val="tx1">
                    <a:lumMod val="95000"/>
                    <a:lumOff val="5000"/>
                  </a:schemeClr>
                </a:solidFill>
                <a:latin typeface="Liberation Mono"/>
                <a:cs typeface="Arial" panose="020B0604020202020204" pitchFamily="34" charset="0"/>
              </a:rPr>
              <a:t> old_col_name TO new_col_name</a:t>
            </a:r>
          </a:p>
        </p:txBody>
      </p:sp>
    </p:spTree>
    <p:extLst>
      <p:ext uri="{BB962C8B-B14F-4D97-AF65-F5344CB8AC3E}">
        <p14:creationId xmlns:p14="http://schemas.microsoft.com/office/powerpoint/2010/main" val="7834435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change column </a:t>
            </a:r>
          </a:p>
        </p:txBody>
      </p:sp>
      <p:sp>
        <p:nvSpPr>
          <p:cNvPr id="5" name="Rectangle 4">
            <a:extLst>
              <a:ext uri="{FF2B5EF4-FFF2-40B4-BE49-F238E27FC236}">
                <a16:creationId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CHANGE</a:t>
            </a:r>
            <a:r>
              <a:rPr lang="en-IN" sz="2000" dirty="0">
                <a:solidFill>
                  <a:schemeClr val="tx1">
                    <a:lumMod val="95000"/>
                    <a:lumOff val="5000"/>
                  </a:schemeClr>
                </a:solidFill>
                <a:latin typeface="Liberation Mono"/>
                <a:cs typeface="Arial" panose="020B0604020202020204" pitchFamily="34" charset="0"/>
              </a:rPr>
              <a:t> [COLUMN] old_col_name new_col_name column_definition [ FIRST | AFTER col_name ] </a:t>
            </a:r>
          </a:p>
        </p:txBody>
      </p:sp>
    </p:spTree>
    <p:extLst>
      <p:ext uri="{BB962C8B-B14F-4D97-AF65-F5344CB8AC3E}">
        <p14:creationId xmlns:p14="http://schemas.microsoft.com/office/powerpoint/2010/main" val="22519124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 </a:t>
            </a:r>
          </a:p>
        </p:txBody>
      </p:sp>
      <p:sp>
        <p:nvSpPr>
          <p:cNvPr id="5" name="Rectangle 4">
            <a:extLst>
              <a:ext uri="{FF2B5EF4-FFF2-40B4-BE49-F238E27FC236}">
                <a16:creationId xmlns:a16="http://schemas.microsoft.com/office/drawing/2014/main" id="{ADDDADCE-6DDD-4496-8C2B-4D014B6C4DB3}"/>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[COLUMN] col_name</a:t>
            </a:r>
          </a:p>
        </p:txBody>
      </p:sp>
    </p:spTree>
    <p:extLst>
      <p:ext uri="{BB962C8B-B14F-4D97-AF65-F5344CB8AC3E}">
        <p14:creationId xmlns:p14="http://schemas.microsoft.com/office/powerpoint/2010/main" val="1117718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table</a:t>
            </a:r>
          </a:p>
        </p:txBody>
      </p:sp>
      <p:sp>
        <p:nvSpPr>
          <p:cNvPr id="7" name="Rectangle 6">
            <a:extLst>
              <a:ext uri="{FF2B5EF4-FFF2-40B4-BE49-F238E27FC236}">
                <a16:creationId xmlns:a16="http://schemas.microsoft.com/office/drawing/2014/main" id="{A512CCD7-0B69-4894-BD26-C25B2AE7207B}"/>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3BDB371A-6717-4095-8EA3-B38830E723E1}"/>
              </a:ext>
            </a:extLst>
          </p:cNvPr>
          <p:cNvSpPr/>
          <p:nvPr/>
        </p:nvSpPr>
        <p:spPr>
          <a:xfrm>
            <a:off x="208484" y="2204864"/>
            <a:ext cx="1165391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removed/dropped.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it is desired to delete only the records but to leave the table definition for future use, then the </a:t>
            </a:r>
            <a:r>
              <a:rPr lang="en-US" b="1" i="1" dirty="0">
                <a:latin typeface="Arial" panose="020B0604020202020204" pitchFamily="34" charset="0"/>
                <a:cs typeface="Arial" panose="020B0604020202020204" pitchFamily="34" charset="0"/>
              </a:rPr>
              <a:t>DELETE</a:t>
            </a:r>
            <a:r>
              <a:rPr lang="en-US" dirty="0">
                <a:latin typeface="Arial" panose="020B0604020202020204" pitchFamily="34" charset="0"/>
                <a:cs typeface="Arial" panose="020B0604020202020204" pitchFamily="34" charset="0"/>
              </a:rPr>
              <a:t> command should be used instead of </a:t>
            </a:r>
            <a:r>
              <a:rPr lang="en-US" b="1" i="1" dirty="0">
                <a:latin typeface="Arial" panose="020B0604020202020204" pitchFamily="34" charset="0"/>
                <a:cs typeface="Arial" panose="020B0604020202020204" pitchFamily="34" charset="0"/>
              </a:rPr>
              <a:t>DROP TABLE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6428B25-F35A-4167-BD6E-227051F91E2B}"/>
              </a:ext>
            </a:extLst>
          </p:cNvPr>
          <p:cNvSpPr/>
          <p:nvPr/>
        </p:nvSpPr>
        <p:spPr>
          <a:xfrm>
            <a:off x="329600" y="4077348"/>
            <a:ext cx="5333558"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login;</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users;</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login, users;</a:t>
            </a:r>
          </a:p>
        </p:txBody>
      </p:sp>
    </p:spTree>
    <p:extLst>
      <p:ext uri="{BB962C8B-B14F-4D97-AF65-F5344CB8AC3E}">
        <p14:creationId xmlns:p14="http://schemas.microsoft.com/office/powerpoint/2010/main" val="18097723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p>
        </p:txBody>
      </p:sp>
      <p:sp>
        <p:nvSpPr>
          <p:cNvPr id="3" name="TextBox 2">
            <a:extLst>
              <a:ext uri="{FF2B5EF4-FFF2-40B4-BE49-F238E27FC236}">
                <a16:creationId xmlns:a16="http://schemas.microsoft.com/office/drawing/2014/main" id="{F7839439-872E-1551-6A2B-A414E3A9AC07}"/>
              </a:ext>
            </a:extLst>
          </p:cNvPr>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p>
        </p:txBody>
      </p:sp>
    </p:spTree>
    <p:extLst>
      <p:ext uri="{BB962C8B-B14F-4D97-AF65-F5344CB8AC3E}">
        <p14:creationId xmlns:p14="http://schemas.microsoft.com/office/powerpoint/2010/main" val="43936453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11A8D217-5263-46B5-BDA0-6524AA5A0ED6}"/>
              </a:ext>
            </a:extLst>
          </p:cNvPr>
          <p:cNvGrpSpPr/>
          <p:nvPr/>
        </p:nvGrpSpPr>
        <p:grpSpPr>
          <a:xfrm>
            <a:off x="262558" y="869754"/>
            <a:ext cx="11665296" cy="5664882"/>
            <a:chOff x="262558" y="869754"/>
            <a:chExt cx="11665296" cy="5664882"/>
          </a:xfrm>
        </p:grpSpPr>
        <p:sp>
          <p:nvSpPr>
            <p:cNvPr id="7" name="Rectangle 6">
              <a:extLst>
                <a:ext uri="{FF2B5EF4-FFF2-40B4-BE49-F238E27FC236}">
                  <a16:creationId xmlns:a16="http://schemas.microsoft.com/office/drawing/2014/main" id="{619C5836-1EA1-43B3-A165-AEDF87719791}"/>
                </a:ext>
              </a:extLst>
            </p:cNvPr>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A77F58EF-B26D-4238-A79A-FE7DE4172978}"/>
                </a:ext>
              </a:extLst>
            </p:cNvPr>
            <p:cNvGrpSpPr/>
            <p:nvPr/>
          </p:nvGrpSpPr>
          <p:grpSpPr>
            <a:xfrm>
              <a:off x="1342678" y="5969900"/>
              <a:ext cx="2391675" cy="564736"/>
              <a:chOff x="1342678" y="5969900"/>
              <a:chExt cx="2391675" cy="564736"/>
            </a:xfrm>
          </p:grpSpPr>
          <p:cxnSp>
            <p:nvCxnSpPr>
              <p:cNvPr id="9" name="Connector: Elbow 8">
                <a:extLst>
                  <a:ext uri="{FF2B5EF4-FFF2-40B4-BE49-F238E27FC236}">
                    <a16:creationId xmlns:a16="http://schemas.microsoft.com/office/drawing/2014/main" id="{AF45D4D7-C5F2-4D34-B492-4F5F1688AED7}"/>
                  </a:ext>
                </a:extLst>
              </p:cNvPr>
              <p:cNvCxnSpPr>
                <a:cxnSpLocks/>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8222A3-2056-4898-BD8D-C4BAAFD57152}"/>
                  </a:ext>
                </a:extLst>
              </p:cNvPr>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extLst>
      <p:ext uri="{BB962C8B-B14F-4D97-AF65-F5344CB8AC3E}">
        <p14:creationId xmlns:p14="http://schemas.microsoft.com/office/powerpoint/2010/main" val="166585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Rectangle 2"/>
          <p:cNvSpPr/>
          <p:nvPr/>
        </p:nvSpPr>
        <p:spPr>
          <a:xfrm>
            <a:off x="335360" y="914400"/>
            <a:ext cx="11521280" cy="1569660"/>
          </a:xfrm>
          <a:prstGeom prst="rect">
            <a:avLst/>
          </a:prstGeom>
        </p:spPr>
        <p:txBody>
          <a:bodyPr wrap="square">
            <a:spAutoFit/>
          </a:bodyPr>
          <a:lstStyle/>
          <a:p>
            <a:r>
              <a:rPr lang="en-US" sz="2400" dirty="0">
                <a:latin typeface="Arial" pitchFamily="34" charset="0"/>
                <a:cs typeface="Arial" pitchFamily="34" charset="0"/>
              </a:rPr>
              <a:t>A database is a system to </a:t>
            </a:r>
            <a:r>
              <a:rPr lang="en-US" sz="3200" b="1" dirty="0">
                <a:solidFill>
                  <a:schemeClr val="bg2">
                    <a:lumMod val="50000"/>
                  </a:schemeClr>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chemeClr val="bg2">
                    <a:lumMod val="50000"/>
                  </a:schemeClr>
                </a:solidFill>
                <a:latin typeface="Arial" pitchFamily="34" charset="0"/>
                <a:cs typeface="Arial" pitchFamily="34" charset="0"/>
              </a:rPr>
              <a:t>one</a:t>
            </a:r>
            <a:r>
              <a:rPr lang="en-US" sz="3200" b="1" dirty="0">
                <a:solidFill>
                  <a:srgbClr val="C0000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335360" y="2895601"/>
            <a:ext cx="11521280" cy="1077218"/>
          </a:xfrm>
          <a:prstGeom prst="rect">
            <a:avLst/>
          </a:prstGeom>
        </p:spPr>
        <p:txBody>
          <a:bodyPr wrap="square">
            <a:spAutoFit/>
          </a:bodyPr>
          <a:lstStyle/>
          <a:p>
            <a:r>
              <a:rPr lang="en-US" sz="2400" dirty="0">
                <a:latin typeface="Arial" pitchFamily="34" charset="0"/>
                <a:cs typeface="Arial" pitchFamily="34" charset="0"/>
              </a:rPr>
              <a:t>Each database is a collection of tables, which are called </a:t>
            </a:r>
            <a:r>
              <a:rPr lang="en-US" sz="3200" b="1" dirty="0">
                <a:solidFill>
                  <a:schemeClr val="bg2">
                    <a:lumMod val="50000"/>
                  </a:schemeClr>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chemeClr val="bg2">
                    <a:lumMod val="50000"/>
                  </a:schemeClr>
                </a:solidFill>
                <a:latin typeface="Arial" pitchFamily="34" charset="0"/>
                <a:cs typeface="Arial" pitchFamily="34" charset="0"/>
              </a:rPr>
              <a:t>relational</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database</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aphicFrame>
        <p:nvGraphicFramePr>
          <p:cNvPr id="6" name="Table 5"/>
          <p:cNvGraphicFramePr>
            <a:graphicFrameLocks noGrp="1"/>
          </p:cNvGraphicFramePr>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extLst>
                    <a:ext uri="{9D8B030D-6E8A-4147-A177-3AD203B41FA5}">
                      <a16:colId xmlns:a16="http://schemas.microsoft.com/office/drawing/2014/main" val="20000"/>
                    </a:ext>
                  </a:extLst>
                </a:gridCol>
              </a:tblGrid>
              <a:tr h="370840">
                <a:tc>
                  <a:txBody>
                    <a:bodyPr/>
                    <a:lstStyle/>
                    <a:p>
                      <a:pPr algn="ctr"/>
                      <a:r>
                        <a:rPr lang="en-US" sz="1400" dirty="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6200" y="3972819"/>
            <a:ext cx="3816723" cy="2821057"/>
          </a:xfrm>
          <a:prstGeom prst="rect">
            <a:avLst/>
          </a:prstGeom>
        </p:spPr>
      </p:pic>
    </p:spTree>
    <p:extLst>
      <p:ext uri="{BB962C8B-B14F-4D97-AF65-F5344CB8AC3E}">
        <p14:creationId xmlns:p14="http://schemas.microsoft.com/office/powerpoint/2010/main" val="7306746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a16="http://schemas.microsoft.com/office/drawing/2014/main"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162342474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4" name="Rectangle 3"/>
          <p:cNvSpPr/>
          <p:nvPr/>
        </p:nvSpPr>
        <p:spPr>
          <a:xfrm>
            <a:off x="263353" y="5229476"/>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1916832"/>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925106" cy="635359"/>
            <a:chOff x="370694" y="1137457"/>
            <a:chExt cx="301403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01403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a:off x="1062382" y="1137457"/>
              <a:ext cx="0"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old-name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id="{96F8F7F4-FAAF-436E-8006-0F6E16C323C0}"/>
              </a:ext>
            </a:extLst>
          </p:cNvPr>
          <p:cNvSpPr/>
          <p:nvPr/>
        </p:nvSpPr>
        <p:spPr>
          <a:xfrm>
            <a:off x="351779" y="3861048"/>
            <a:ext cx="11488442" cy="2739211"/>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on the right hand side may be a literal value, another variable storing a value, or any legal expression that yields a scalar value, including the result of a query (provided that this value is a scalar value). You can perform multiple assignments in the same SET statement. You can perform multiple assignments in the same statement.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Unlike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operator is never interpreted as a comparison operator. This means you can use := in any valid SQL statement (not just in SET statements) to assign a value to a variable.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a16="http://schemas.microsoft.com/office/drawing/2014/main"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11" name="TextBox 10">
            <a:extLst>
              <a:ext uri="{FF2B5EF4-FFF2-40B4-BE49-F238E27FC236}">
                <a16:creationId xmlns:a16="http://schemas.microsoft.com/office/drawing/2014/main" id="{FDF9ED3F-3F2E-4705-BBE7-E6F2CC96854B}"/>
              </a:ext>
            </a:extLst>
          </p:cNvPr>
          <p:cNvSpPr txBox="1"/>
          <p:nvPr/>
        </p:nvSpPr>
        <p:spPr>
          <a:xfrm>
            <a:off x="6744072" y="1494640"/>
            <a:ext cx="5040560" cy="3046988"/>
          </a:xfrm>
          <a:prstGeom prst="rect">
            <a:avLst/>
          </a:prstGeom>
          <a:noFill/>
        </p:spPr>
        <p:txBody>
          <a:bodyPr wrap="square">
            <a:spAutoFit/>
          </a:bodyPr>
          <a:lstStyle/>
          <a:p>
            <a:r>
              <a:rPr lang="en-IN" sz="2200" dirty="0">
                <a:solidFill>
                  <a:srgbClr val="FF0000"/>
                </a:solidFill>
                <a:latin typeface="Liberation Mono"/>
              </a:rPr>
              <a:t>e.g.</a:t>
            </a:r>
          </a:p>
          <a:p>
            <a:endParaRPr lang="en-IN" sz="400" dirty="0">
              <a:solidFill>
                <a:srgbClr val="FF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 </a:t>
            </a:r>
            <a:r>
              <a:rPr lang="en-IN" sz="2200" dirty="0">
                <a:solidFill>
                  <a:srgbClr val="A67F59"/>
                </a:solidFill>
                <a:latin typeface="Liberation Mono"/>
              </a:rPr>
              <a:t>IS</a:t>
            </a:r>
            <a:r>
              <a:rPr lang="en-US" sz="2200" b="0" i="0" dirty="0">
                <a:solidFill>
                  <a:srgbClr val="999999"/>
                </a:solidFill>
                <a:effectLst/>
                <a:latin typeface="Liberation Mono"/>
              </a:rPr>
              <a:t> [</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IN" sz="2200" i="1" dirty="0">
                <a:solidFill>
                  <a:srgbClr val="000000"/>
                </a:solidFill>
                <a:latin typeface="Liberation Mono"/>
              </a:rPr>
              <a:t> </a:t>
            </a:r>
            <a:r>
              <a:rPr lang="en-IN" sz="2200" i="1" dirty="0">
                <a:solidFill>
                  <a:schemeClr val="accent4">
                    <a:lumMod val="50000"/>
                  </a:schemeClr>
                </a:solidFill>
                <a:latin typeface="Liberation Mono"/>
                <a:cs typeface="Arial" panose="020B0604020202020204" pitchFamily="34" charset="0"/>
              </a:rPr>
              <a:t>NULL</a:t>
            </a:r>
          </a:p>
          <a:p>
            <a:pPr marL="457200" indent="-457200">
              <a:buFont typeface="+mj-lt"/>
              <a:buAutoNum type="arabicPeriod"/>
            </a:pPr>
            <a:endParaRPr lang="en-IN" sz="600" i="1" dirty="0">
              <a:solidFill>
                <a:srgbClr val="990055"/>
              </a:solidFill>
              <a:latin typeface="Liberation Mono"/>
            </a:endParaRPr>
          </a:p>
          <a:p>
            <a:pPr marL="457200" indent="-457200">
              <a:buFont typeface="+mj-lt"/>
              <a:buAutoNum type="arabicPeriod"/>
            </a:pPr>
            <a:r>
              <a:rPr lang="en-IN" sz="2200" i="1" dirty="0">
                <a:solidFill>
                  <a:srgbClr val="000000"/>
                </a:solidFill>
                <a:latin typeface="Liberation Mono"/>
              </a:rPr>
              <a:t>operand</a:t>
            </a:r>
            <a:r>
              <a:rPr lang="en-IN" sz="2200" i="1" dirty="0">
                <a:solidFill>
                  <a:srgbClr val="990055"/>
                </a:solidFill>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 </a:t>
            </a:r>
            <a:r>
              <a:rPr lang="en-US" sz="2200" dirty="0">
                <a:solidFill>
                  <a:srgbClr val="0077AA"/>
                </a:solidFill>
                <a:latin typeface="Liberation Mono"/>
              </a:rPr>
              <a:t>LIKE </a:t>
            </a:r>
            <a:r>
              <a:rPr lang="en-US" sz="2200" dirty="0">
                <a:solidFill>
                  <a:srgbClr val="669900"/>
                </a:solidFill>
                <a:latin typeface="Liberation Mono"/>
              </a:rPr>
              <a:t>'pattern'</a:t>
            </a:r>
          </a:p>
          <a:p>
            <a:pPr marL="457200" indent="-457200">
              <a:buFont typeface="+mj-lt"/>
              <a:buAutoNum type="arabicPeriod"/>
            </a:pPr>
            <a:endParaRPr lang="en-IN" sz="600" dirty="0">
              <a:solidFill>
                <a:srgbClr val="669900"/>
              </a:solidFill>
              <a:latin typeface="Liberation Mono"/>
            </a:endParaRPr>
          </a:p>
          <a:p>
            <a:pPr marL="457200" indent="-457200">
              <a:buFont typeface="+mj-lt"/>
              <a:buAutoNum type="arabicPeriod"/>
            </a:pPr>
            <a:r>
              <a:rPr lang="en-IN" sz="2200" b="0" i="1" dirty="0">
                <a:solidFill>
                  <a:srgbClr val="000000"/>
                </a:solidFill>
                <a:effectLst/>
                <a:latin typeface="Liberation Mono"/>
              </a:rPr>
              <a:t>expr</a:t>
            </a:r>
            <a:r>
              <a:rPr lang="en-IN" sz="2200" b="0" i="0" dirty="0">
                <a:solidFill>
                  <a:srgbClr val="000000"/>
                </a:solidFill>
                <a:effectLst/>
                <a:latin typeface="Liberation Mono"/>
              </a:rPr>
              <a:t> </a:t>
            </a:r>
            <a:r>
              <a:rPr lang="en-IN" sz="2200" dirty="0">
                <a:solidFill>
                  <a:srgbClr val="A67F59"/>
                </a:solidFill>
                <a:latin typeface="Liberation Mono"/>
              </a:rPr>
              <a:t>AND</a:t>
            </a:r>
            <a:r>
              <a:rPr lang="en-IN" sz="2200" b="0" i="0" dirty="0">
                <a:solidFill>
                  <a:srgbClr val="000000"/>
                </a:solidFill>
                <a:effectLst/>
                <a:latin typeface="Liberation Mono"/>
              </a:rPr>
              <a:t> </a:t>
            </a:r>
            <a:r>
              <a:rPr lang="en-IN" sz="2200" b="0" i="1" dirty="0">
                <a:solidFill>
                  <a:srgbClr val="000000"/>
                </a:solidFill>
                <a:effectLst/>
                <a:latin typeface="Liberation Mono"/>
              </a:rPr>
              <a:t>expr</a:t>
            </a:r>
          </a:p>
          <a:p>
            <a:pPr marL="457200" indent="-457200">
              <a:buFont typeface="+mj-lt"/>
              <a:buAutoNum type="arabicPeriod"/>
            </a:pPr>
            <a:endParaRPr lang="en-IN" sz="600" b="0" i="1" dirty="0">
              <a:solidFill>
                <a:srgbClr val="000000"/>
              </a:solidFill>
              <a:effectLst/>
              <a:latin typeface="Liberation Mono"/>
            </a:endParaRPr>
          </a:p>
          <a:p>
            <a:pPr marL="457200" indent="-457200">
              <a:buFont typeface="+mj-lt"/>
              <a:buAutoNum type="arabicPeriod"/>
            </a:pPr>
            <a:r>
              <a:rPr lang="en-IN" sz="2200" i="1" dirty="0">
                <a:solidFill>
                  <a:srgbClr val="000000"/>
                </a:solidFill>
                <a:latin typeface="Liberation Mono"/>
              </a:rPr>
              <a:t>Operand := 1001</a:t>
            </a:r>
          </a:p>
        </p:txBody>
      </p:sp>
      <p:sp>
        <p:nvSpPr>
          <p:cNvPr id="8" name="TextBox 7">
            <a:extLst>
              <a:ext uri="{FF2B5EF4-FFF2-40B4-BE49-F238E27FC236}">
                <a16:creationId xmlns:a16="http://schemas.microsoft.com/office/drawing/2014/main"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
        <p:nvSpPr>
          <p:cNvPr id="3" name="Rectangle 2"/>
          <p:cNvSpPr/>
          <p:nvPr/>
        </p:nvSpPr>
        <p:spPr>
          <a:xfrm>
            <a:off x="335360" y="3286125"/>
            <a:ext cx="11377264" cy="1015663"/>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"Strings are automatically converted to numbers and numbers to strings as necessary." This means that in order to compare a string to a number, it tries to parse a number from the start of the string. In this case there is no number there, so it converts to 0, and 0 = 0 is true.</a:t>
            </a:r>
          </a:p>
        </p:txBody>
      </p:sp>
      <p:sp>
        <p:nvSpPr>
          <p:cNvPr id="5" name="TextBox 4">
            <a:extLst>
              <a:ext uri="{FF2B5EF4-FFF2-40B4-BE49-F238E27FC236}">
                <a16:creationId xmlns:a16="http://schemas.microsoft.com/office/drawing/2014/main" id="{DE28079E-8839-464A-9518-397B5BBE074B}"/>
              </a:ext>
            </a:extLst>
          </p:cNvPr>
          <p:cNvSpPr txBox="1"/>
          <p:nvPr/>
        </p:nvSpPr>
        <p:spPr>
          <a:xfrm>
            <a:off x="335360" y="44624"/>
            <a:ext cx="2736304" cy="9679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r>
              <a:rPr lang="en-IN" sz="2000" b="0" i="0" dirty="0">
                <a:solidFill>
                  <a:srgbClr val="4A4A4A"/>
                </a:solidFill>
                <a:effectLst/>
                <a:latin typeface="Liberation Mono"/>
              </a:rPr>
              <a:t>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p>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r>
              <a:rPr lang="en-IN" sz="2000" b="0" i="0" dirty="0">
                <a:solidFill>
                  <a:srgbClr val="4A4A4A"/>
                </a:solidFill>
                <a:effectLst/>
                <a:latin typeface="Liberation Mono"/>
              </a:rPr>
              <a:t>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p>
        </p:txBody>
      </p:sp>
      <p:sp>
        <p:nvSpPr>
          <p:cNvPr id="6" name="TextBox 5">
            <a:extLst>
              <a:ext uri="{FF2B5EF4-FFF2-40B4-BE49-F238E27FC236}">
                <a16:creationId xmlns:a16="http://schemas.microsoft.com/office/drawing/2014/main" id="{2D9EB8A6-0062-401F-A4B8-7471EE2B6EBD}"/>
              </a:ext>
            </a:extLst>
          </p:cNvPr>
          <p:cNvSpPr txBox="1"/>
          <p:nvPr/>
        </p:nvSpPr>
        <p:spPr>
          <a:xfrm>
            <a:off x="335360" y="1502724"/>
            <a:ext cx="113772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latin typeface="Liberation Mono"/>
              </a:rPr>
              <a:t>1, </a:t>
            </a:r>
            <a:r>
              <a:rPr lang="en-IN" dirty="0">
                <a:solidFill>
                  <a:srgbClr val="39AE0A"/>
                </a:solidFill>
                <a:latin typeface="Liberation Mono"/>
              </a:rPr>
              <a:t>"saleel"</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349009309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695400" y="1987398"/>
            <a:ext cx="23400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id="{BF021BEA-1BAC-4B1F-A667-E14543C77BBD}"/>
              </a:ext>
            </a:extLst>
          </p:cNvPr>
          <p:cNvSpPr txBox="1"/>
          <p:nvPr/>
        </p:nvSpPr>
        <p:spPr>
          <a:xfrm>
            <a:off x="6113673" y="1987398"/>
            <a:ext cx="5514325"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id="{3F2F3E05-346E-4EE1-A38F-3ACA0D6CD670}"/>
              </a:ext>
            </a:extLst>
          </p:cNvPr>
          <p:cNvSpPr/>
          <p:nvPr/>
        </p:nvSpPr>
        <p:spPr>
          <a:xfrm>
            <a:off x="3215680" y="1987398"/>
            <a:ext cx="2741858" cy="378885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id="{DD5AD7AF-DE6C-40AC-A337-1859BE9BD26C}"/>
              </a:ext>
            </a:extLst>
          </p:cNvPr>
          <p:cNvGrpSpPr/>
          <p:nvPr/>
        </p:nvGrpSpPr>
        <p:grpSpPr>
          <a:xfrm>
            <a:off x="6113672" y="4869160"/>
            <a:ext cx="5814975" cy="1768850"/>
            <a:chOff x="5673867" y="4727466"/>
            <a:chExt cx="6254781" cy="1768850"/>
          </a:xfrm>
        </p:grpSpPr>
        <p:sp>
          <p:nvSpPr>
            <p:cNvPr id="8" name="Rectangle 7">
              <a:extLst>
                <a:ext uri="{FF2B5EF4-FFF2-40B4-BE49-F238E27FC236}">
                  <a16:creationId xmlns:a16="http://schemas.microsoft.com/office/drawing/2014/main" id="{3D3A9E5F-89E5-4D5B-9731-CEE159F2D1E1}"/>
                </a:ext>
              </a:extLst>
            </p:cNvPr>
            <p:cNvSpPr/>
            <p:nvPr/>
          </p:nvSpPr>
          <p:spPr>
            <a:xfrm>
              <a:off x="5807968" y="5580571"/>
              <a:ext cx="2340000" cy="880369"/>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id="{72E65894-4C6B-4DD8-B64F-5C8A4310B67C}"/>
                </a:ext>
              </a:extLst>
            </p:cNvPr>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id="{8DD54FC9-E94A-4D24-B544-38FB59B0CF34}"/>
                </a:ext>
              </a:extLst>
            </p:cNvPr>
            <p:cNvSpPr txBox="1"/>
            <p:nvPr/>
          </p:nvSpPr>
          <p:spPr>
            <a:xfrm>
              <a:off x="8238456" y="5615947"/>
              <a:ext cx="2340000" cy="8803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BAB65EE9-B380-F2EB-9633-990F74B8DCBE}"/>
              </a:ext>
            </a:extLst>
          </p:cNvPr>
          <p:cNvSpPr txBox="1"/>
          <p:nvPr/>
        </p:nvSpPr>
        <p:spPr>
          <a:xfrm>
            <a:off x="479376" y="229613"/>
            <a:ext cx="11161240" cy="1692771"/>
          </a:xfrm>
          <a:prstGeom prst="rect">
            <a:avLst/>
          </a:prstGeom>
          <a:noFill/>
        </p:spPr>
        <p:txBody>
          <a:bodyPr wrap="square">
            <a:spAutoFit/>
          </a:bodyPr>
          <a:lstStyle/>
          <a:p>
            <a:r>
              <a:rPr lang="en-IN" sz="24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 SQL, the same name can be used for two (or more) attributes as long as the attributes are in different relations. If this is the case, and a multi-table query refers to two or more attributes with the same name, we must </a:t>
            </a:r>
            <a:r>
              <a:rPr lang="en-IN" b="1" i="1" dirty="0">
                <a:latin typeface="Arial" panose="020B0604020202020204" pitchFamily="34" charset="0"/>
                <a:cs typeface="Arial" panose="020B0604020202020204" pitchFamily="34" charset="0"/>
              </a:rPr>
              <a:t>qualify</a:t>
            </a:r>
            <a:r>
              <a:rPr lang="en-IN" dirty="0">
                <a:latin typeface="Arial" panose="020B0604020202020204" pitchFamily="34" charset="0"/>
                <a:cs typeface="Arial" panose="020B0604020202020204" pitchFamily="34" charset="0"/>
              </a:rPr>
              <a:t> the attribute name with the relation name to prevent ambiguity. This is done by prefixing the relation name to the attribute name and separating the two by a period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12433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5" name="Rectangle 4">
            <a:extLst>
              <a:ext uri="{FF2B5EF4-FFF2-40B4-BE49-F238E27FC236}">
                <a16:creationId xmlns:a16="http://schemas.microsoft.com/office/drawing/2014/main" id="{3494CF1C-35F3-4164-A9A6-77F0466D27BC}"/>
              </a:ext>
            </a:extLst>
          </p:cNvPr>
          <p:cNvSpPr/>
          <p:nvPr/>
        </p:nvSpPr>
        <p:spPr>
          <a:xfrm>
            <a:off x="407369" y="4725145"/>
            <a:ext cx="11521279"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
        <p:nvSpPr>
          <p:cNvPr id="7" name="Rectangle 6">
            <a:extLst>
              <a:ext uri="{FF2B5EF4-FFF2-40B4-BE49-F238E27FC236}">
                <a16:creationId xmlns:a16="http://schemas.microsoft.com/office/drawing/2014/main"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a16="http://schemas.microsoft.com/office/drawing/2014/main"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a16="http://schemas.microsoft.com/office/drawing/2014/main"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600900"/>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8" name="Rectangle 7"/>
          <p:cNvSpPr/>
          <p:nvPr/>
        </p:nvSpPr>
        <p:spPr>
          <a:xfrm>
            <a:off x="375792" y="3568224"/>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solidFill>
                  <a:srgbClr val="A67F59"/>
                </a:solidFill>
                <a:latin typeface="Liberation Mono"/>
              </a:rPr>
              <a:t>/</a:t>
            </a:r>
            <a:r>
              <a:rPr lang="en-US" dirty="0">
                <a:solidFill>
                  <a:srgbClr val="990055"/>
                </a:solidFill>
                <a:latin typeface="Liberation Mono"/>
              </a:rPr>
              <a:t>0</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solidFill>
                  <a:srgbClr val="A67F59"/>
                </a:solidFill>
                <a:latin typeface="Liberation Mono"/>
              </a:rPr>
              <a:t>/</a:t>
            </a:r>
            <a:r>
              <a:rPr lang="en-US" dirty="0">
                <a:solidFill>
                  <a:srgbClr val="990055"/>
                </a:solidFill>
                <a:latin typeface="Liberation Mono"/>
              </a:rPr>
              <a:t>0</a:t>
            </a:r>
            <a:r>
              <a:rPr lang="en-US" dirty="0">
                <a:latin typeface="Liberation Mono"/>
                <a:ea typeface="Times New Roman" panose="02020603050405020304" pitchFamily="18" charset="0"/>
              </a:rPr>
              <a:t>, </a:t>
            </a:r>
            <a:r>
              <a:rPr lang="en-US" dirty="0">
                <a:solidFill>
                  <a:srgbClr val="669900"/>
                </a:solidFill>
                <a:latin typeface="Liberation Mono"/>
              </a:rPr>
              <a:t>'Yes'</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R1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comm, </a:t>
            </a:r>
            <a:r>
              <a:rPr lang="en-IN" dirty="0">
                <a:solidFill>
                  <a:srgbClr val="DD4A68"/>
                </a:solidFill>
                <a:latin typeface="Liberation Mono"/>
              </a:rPr>
              <a:t>IFNULL</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comm </a:t>
            </a:r>
            <a:r>
              <a:rPr lang="en-IN" dirty="0">
                <a:solidFill>
                  <a:srgbClr val="A67F59"/>
                </a:solidFill>
                <a:latin typeface="Liberation Mono"/>
              </a:rPr>
              <a:t>+</a:t>
            </a:r>
            <a:r>
              <a:rPr lang="en-IN" dirty="0">
                <a:latin typeface="Liberation Mono"/>
                <a:ea typeface="Times New Roman" panose="02020603050405020304" pitchFamily="18" charset="0"/>
              </a:rPr>
              <a:t> comm</a:t>
            </a:r>
            <a:r>
              <a:rPr lang="en-IN" dirty="0">
                <a:solidFill>
                  <a:srgbClr val="A67F59"/>
                </a:solidFill>
                <a:latin typeface="Liberation Mono"/>
              </a:rPr>
              <a:t>*</a:t>
            </a:r>
            <a:r>
              <a:rPr lang="en-IN" dirty="0">
                <a:solidFill>
                  <a:srgbClr val="990055"/>
                </a:solidFill>
                <a:latin typeface="Liberation Mono"/>
              </a:rPr>
              <a:t>.25</a:t>
            </a:r>
            <a:r>
              <a:rPr lang="en-IN" dirty="0">
                <a:latin typeface="Liberation Mono"/>
                <a:ea typeface="Times New Roman" panose="02020603050405020304" pitchFamily="18" charset="0"/>
              </a:rPr>
              <a:t>, </a:t>
            </a:r>
            <a:r>
              <a:rPr lang="en-IN" dirty="0">
                <a:solidFill>
                  <a:srgbClr val="990055"/>
                </a:solidFill>
                <a:latin typeface="Liberation Mono"/>
              </a:rPr>
              <a:t>1000</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itchFamily="34" charset="0"/>
              </a:rPr>
              <a:t> emp;</a:t>
            </a:r>
          </a:p>
        </p:txBody>
      </p:sp>
    </p:spTree>
    <p:extLst>
      <p:ext uri="{BB962C8B-B14F-4D97-AF65-F5344CB8AC3E}">
        <p14:creationId xmlns:p14="http://schemas.microsoft.com/office/powerpoint/2010/main" val="173390183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a:t>
            </a:r>
          </a:p>
        </p:txBody>
      </p:sp>
      <p:sp>
        <p:nvSpPr>
          <p:cNvPr id="12" name="Rectangle 11"/>
          <p:cNvSpPr/>
          <p:nvPr/>
        </p:nvSpPr>
        <p:spPr>
          <a:xfrm>
            <a:off x="439483" y="833043"/>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427492" y="1504725"/>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551384" y="2343141"/>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
        <p:nvSpPr>
          <p:cNvPr id="8" name="Rectangle 7"/>
          <p:cNvSpPr/>
          <p:nvPr/>
        </p:nvSpPr>
        <p:spPr>
          <a:xfrm>
            <a:off x="551383" y="2852936"/>
            <a:ext cx="11201132" cy="3323987"/>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&gt;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AS R1;</a:t>
            </a:r>
          </a:p>
          <a:p>
            <a:pPr marL="342900" indent="-342900">
              <a:buFont typeface="Arial" panose="020B0604020202020204" pitchFamily="34" charset="0"/>
              <a:buChar char="•"/>
            </a:pPr>
            <a:endParaRPr lang="en-US" sz="800" dirty="0">
              <a:solidFill>
                <a:srgbClr val="990055"/>
              </a:solidFill>
              <a:latin typeface="Liberation Mono"/>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sal,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sal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3000</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'Ok'</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'Not Bad'</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R1</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ename, sal,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sal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3000</a:t>
            </a:r>
            <a:r>
              <a:rPr lang="en-US" dirty="0">
                <a:latin typeface="Liberation Mono"/>
                <a:ea typeface="Times New Roman" panose="02020603050405020304" pitchFamily="18" charset="0"/>
                <a:cs typeface="Arial" panose="020B0604020202020204" pitchFamily="34" charset="0"/>
              </a:rPr>
              <a:t> </a:t>
            </a:r>
            <a:r>
              <a:rPr lang="en-US" dirty="0">
                <a:solidFill>
                  <a:srgbClr val="A67F59"/>
                </a:solidFill>
                <a:latin typeface="Liberation Mono"/>
              </a:rPr>
              <a:t>AND</a:t>
            </a:r>
            <a:r>
              <a:rPr lang="en-US" dirty="0">
                <a:latin typeface="Liberation Mono"/>
                <a:ea typeface="Times New Roman" panose="02020603050405020304" pitchFamily="18" charset="0"/>
                <a:cs typeface="Arial" panose="020B0604020202020204" pitchFamily="34" charset="0"/>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'FORD'</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'Y'</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R1</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ename, sal, comm,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comm </a:t>
            </a:r>
            <a:r>
              <a:rPr lang="en-US" dirty="0">
                <a:solidFill>
                  <a:schemeClr val="accent5">
                    <a:lumMod val="75000"/>
                  </a:schemeClr>
                </a:solidFill>
                <a:latin typeface="Liberation Mono"/>
              </a:rPr>
              <a:t>IS NULL </a:t>
            </a:r>
            <a:r>
              <a:rPr lang="en-US" dirty="0">
                <a:latin typeface="Liberation Mono"/>
                <a:ea typeface="Times New Roman" panose="02020603050405020304" pitchFamily="18" charset="0"/>
                <a:cs typeface="Arial" panose="020B0604020202020204" pitchFamily="34" charset="0"/>
              </a:rPr>
              <a:t>&amp;&amp; ename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'FORD'</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'Y'</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a:t>
            </a:r>
            <a:r>
              <a:rPr lang="en-US" dirty="0">
                <a:latin typeface="Liberation Mono"/>
                <a:cs typeface="Arial" pitchFamily="34" charset="0"/>
              </a:rPr>
              <a:t>R1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deptno,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deptno </a:t>
            </a:r>
            <a:r>
              <a:rPr lang="en-IN" dirty="0">
                <a:solidFill>
                  <a:schemeClr val="accent5">
                    <a:lumMod val="7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10</a:t>
            </a:r>
            <a:r>
              <a:rPr lang="en-IN" dirty="0">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'Sales'</a:t>
            </a:r>
            <a:r>
              <a:rPr lang="en-IN" dirty="0">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accent5">
                    <a:lumMod val="75000"/>
                  </a:schemeClr>
                </a:solidFill>
                <a:latin typeface="Liberation Mono"/>
                <a:cs typeface="Arial" panose="020B0604020202020204" pitchFamily="34" charset="0"/>
              </a:rPr>
              <a:t> = </a:t>
            </a:r>
            <a:r>
              <a:rPr lang="en-IN" dirty="0">
                <a:solidFill>
                  <a:srgbClr val="990055"/>
                </a:solidFill>
                <a:latin typeface="Liberation Mono"/>
              </a:rPr>
              <a:t>20</a:t>
            </a:r>
            <a:r>
              <a:rPr lang="en-IN" dirty="0">
                <a:latin typeface="Liberation Mono"/>
                <a:ea typeface="Times New Roman" panose="02020603050405020304" pitchFamily="18" charset="0"/>
                <a:cs typeface="Arial" panose="020B0604020202020204" pitchFamily="34" charset="0"/>
              </a:rPr>
              <a:t> , </a:t>
            </a:r>
            <a:r>
              <a:rPr lang="en-IN" dirty="0">
                <a:solidFill>
                  <a:srgbClr val="669900"/>
                </a:solidFill>
                <a:latin typeface="Liberation Mono"/>
              </a:rPr>
              <a:t>'Purchase'</a:t>
            </a:r>
            <a:r>
              <a:rPr lang="en-IN" dirty="0">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'N/A'</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R1</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a:t>
            </a:r>
            <a:r>
              <a:rPr lang="en-IN" dirty="0">
                <a:latin typeface="Liberation Mono"/>
                <a:cs typeface="Arial" pitchFamily="34" charset="0"/>
              </a:rPr>
              <a:t>emp;</a:t>
            </a:r>
          </a:p>
          <a:p>
            <a:pPr marL="342900" indent="-342900">
              <a:buFont typeface="Arial" panose="020B0604020202020204" pitchFamily="34" charset="0"/>
              <a:buChar char="•"/>
            </a:pPr>
            <a:endParaRPr lang="en-IN" sz="800" dirty="0">
              <a:latin typeface="Liberation Mono"/>
              <a:cs typeface="Arial"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productid, productname, unitprice, unitsinstock, reorderlevel,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rPr>
              <a:t>unitsinstock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reorderlevel, </a:t>
            </a:r>
            <a:r>
              <a:rPr lang="en-IN" dirty="0">
                <a:solidFill>
                  <a:srgbClr val="669900"/>
                </a:solidFill>
                <a:latin typeface="Liberation Mono"/>
              </a:rPr>
              <a:t>'Stock is less'</a:t>
            </a:r>
            <a:r>
              <a:rPr lang="en-IN" dirty="0">
                <a:latin typeface="Liberation Mono"/>
              </a:rPr>
              <a:t>, </a:t>
            </a:r>
            <a:r>
              <a:rPr lang="en-IN" dirty="0">
                <a:solidFill>
                  <a:srgbClr val="669900"/>
                </a:solidFill>
                <a:latin typeface="Liberation Mono"/>
              </a:rPr>
              <a:t>'Good Stock'</a:t>
            </a:r>
            <a:r>
              <a:rPr lang="en-IN" dirty="0">
                <a:solidFill>
                  <a:schemeClr val="tx1">
                    <a:lumMod val="65000"/>
                    <a:lumOff val="35000"/>
                  </a:schemeClr>
                </a:solidFill>
                <a:latin typeface="Liberation Mono"/>
              </a:rPr>
              <a:t>)</a:t>
            </a:r>
            <a:r>
              <a:rPr lang="en-IN" dirty="0">
                <a:latin typeface="Liberation Mono"/>
              </a:rPr>
              <a:t> </a:t>
            </a:r>
            <a:r>
              <a:rPr lang="en-US" dirty="0">
                <a:latin typeface="Liberation Mono"/>
                <a:ea typeface="Times New Roman" panose="02020603050405020304" pitchFamily="18" charset="0"/>
              </a:rPr>
              <a:t>as</a:t>
            </a:r>
            <a:r>
              <a:rPr lang="en-IN" dirty="0">
                <a:latin typeface="Liberation Mono"/>
              </a:rPr>
              <a:t> 'Stock Report' </a:t>
            </a:r>
            <a:r>
              <a:rPr lang="en-IN" dirty="0">
                <a:solidFill>
                  <a:srgbClr val="0077AA"/>
                </a:solidFill>
                <a:latin typeface="Liberation Mono"/>
                <a:cs typeface="Arial" panose="020B0604020202020204" pitchFamily="34" charset="0"/>
              </a:rPr>
              <a:t>FROM</a:t>
            </a:r>
            <a:r>
              <a:rPr lang="en-IN" dirty="0">
                <a:latin typeface="Liberation Mono"/>
              </a:rPr>
              <a:t> products;</a:t>
            </a:r>
          </a:p>
          <a:p>
            <a:endParaRPr lang="en-IN" sz="800" dirty="0">
              <a:latin typeface="Liberation Mono"/>
              <a:cs typeface="Arial"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itchFamily="34" charset="0"/>
              </a:rPr>
              <a:t> hiredate, </a:t>
            </a:r>
            <a:r>
              <a:rPr lang="en-IN" dirty="0">
                <a:solidFill>
                  <a:srgbClr val="DD4A68"/>
                </a:solidFill>
                <a:latin typeface="Liberation Mono"/>
              </a:rPr>
              <a:t>IF</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4</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rgbClr val="A67F59"/>
                </a:solidFill>
                <a:latin typeface="Liberation Mono"/>
              </a:rPr>
              <a:t>AND</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100</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&lt;&gt;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A67F59"/>
                </a:solidFill>
                <a:latin typeface="Liberation Mono"/>
              </a:rPr>
              <a:t>OR</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400</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rgbClr val="669900"/>
                </a:solidFill>
                <a:latin typeface="Liberation Mono"/>
              </a:rPr>
              <a:t>'Leap Year’</a:t>
            </a:r>
            <a:r>
              <a:rPr lang="en-US" dirty="0">
                <a:latin typeface="Liberation Mono"/>
                <a:cs typeface="Arial" pitchFamily="34" charset="0"/>
              </a:rPr>
              <a:t>, </a:t>
            </a:r>
            <a:r>
              <a:rPr lang="en-US" dirty="0">
                <a:solidFill>
                  <a:srgbClr val="669900"/>
                </a:solidFill>
                <a:latin typeface="Liberation Mono"/>
              </a:rPr>
              <a:t>'Not A Leap 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itchFamily="34" charset="0"/>
              </a:rPr>
              <a:t> emp;</a:t>
            </a:r>
            <a:endParaRPr lang="en-IN" dirty="0">
              <a:latin typeface="Liberation Mono"/>
              <a:cs typeface="Arial" pitchFamily="34" charset="0"/>
            </a:endParaRPr>
          </a:p>
        </p:txBody>
      </p:sp>
    </p:spTree>
    <p:extLst>
      <p:ext uri="{BB962C8B-B14F-4D97-AF65-F5344CB8AC3E}">
        <p14:creationId xmlns:p14="http://schemas.microsoft.com/office/powerpoint/2010/main" val="327157225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431766" y="833043"/>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nullif</a:t>
            </a:r>
          </a:p>
        </p:txBody>
      </p:sp>
      <p:sp>
        <p:nvSpPr>
          <p:cNvPr id="2" name="Rectangle 1"/>
          <p:cNvSpPr/>
          <p:nvPr/>
        </p:nvSpPr>
        <p:spPr>
          <a:xfrm>
            <a:off x="431766" y="1659399"/>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497981" y="2307776"/>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NULLIF</a:t>
            </a:r>
            <a:r>
              <a:rPr lang="en-US" sz="2000" dirty="0">
                <a:solidFill>
                  <a:schemeClr val="tx1">
                    <a:lumMod val="85000"/>
                    <a:lumOff val="15000"/>
                  </a:schemeClr>
                </a:solidFill>
                <a:latin typeface="Liberation Mono"/>
              </a:rPr>
              <a:t>(expr1, expr2) </a:t>
            </a:r>
          </a:p>
        </p:txBody>
      </p:sp>
      <p:sp>
        <p:nvSpPr>
          <p:cNvPr id="8" name="Rectangle 7"/>
          <p:cNvSpPr/>
          <p:nvPr/>
        </p:nvSpPr>
        <p:spPr>
          <a:xfrm>
            <a:off x="497981" y="3103354"/>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NULLIF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NULLIF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4117BB2C-FFB1-4E46-AAA8-BD0BB8F6D8D1}"/>
              </a:ext>
            </a:extLst>
          </p:cNvPr>
          <p:cNvSpPr txBox="1"/>
          <p:nvPr/>
        </p:nvSpPr>
        <p:spPr>
          <a:xfrm>
            <a:off x="17877" y="32136"/>
            <a:ext cx="609372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DATEDIFF</a:t>
            </a:r>
            <a:r>
              <a:rPr lang="en-IN" dirty="0">
                <a:solidFill>
                  <a:schemeClr val="bg1">
                    <a:lumMod val="65000"/>
                  </a:schemeClr>
                </a:solidFill>
                <a:latin typeface="Liberation Mono"/>
              </a:rPr>
              <a:t>(</a:t>
            </a:r>
            <a:r>
              <a:rPr lang="en-IN" dirty="0">
                <a:solidFill>
                  <a:srgbClr val="3F6971"/>
                </a:solidFill>
                <a:latin typeface="Liberation Mono"/>
              </a:rPr>
              <a:t>CURDATE</a:t>
            </a:r>
            <a:r>
              <a:rPr lang="en-IN" dirty="0">
                <a:solidFill>
                  <a:schemeClr val="bg1">
                    <a:lumMod val="65000"/>
                  </a:schemeClr>
                </a:solidFill>
                <a:latin typeface="Liberation Mono"/>
              </a:rPr>
              <a:t>()</a:t>
            </a:r>
            <a:r>
              <a:rPr lang="en-IN" dirty="0">
                <a:latin typeface="Liberation Mono"/>
              </a:rPr>
              <a:t>, hiredate</a:t>
            </a:r>
            <a:r>
              <a:rPr lang="en-IN" dirty="0">
                <a:solidFill>
                  <a:schemeClr val="bg1">
                    <a:lumMod val="65000"/>
                  </a:schemeClr>
                </a:solidFill>
                <a:latin typeface="Liberation Mono"/>
              </a:rPr>
              <a:t>)</a:t>
            </a:r>
            <a:r>
              <a:rPr lang="en-IN" dirty="0">
                <a:latin typeface="Liberation Mono"/>
              </a:rPr>
              <a:t> / 365.25</a:t>
            </a:r>
          </a:p>
        </p:txBody>
      </p:sp>
    </p:spTree>
    <p:extLst>
      <p:ext uri="{BB962C8B-B14F-4D97-AF65-F5344CB8AC3E}">
        <p14:creationId xmlns:p14="http://schemas.microsoft.com/office/powerpoint/2010/main" val="405684384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a16="http://schemas.microsoft.com/office/drawing/2014/main"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a16="http://schemas.microsoft.com/office/drawing/2014/main"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a16="http://schemas.microsoft.com/office/drawing/2014/main"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p14="http://schemas.microsoft.com/office/powerpoint/2010/main" val="40252554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p14="http://schemas.microsoft.com/office/powerpoint/2010/main" val="995565742"/>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a16="http://schemas.microsoft.com/office/drawing/2014/main" val="20000"/>
                    </a:ext>
                  </a:extLst>
                </a:gridCol>
                <a:gridCol w="2674800">
                  <a:extLst>
                    <a:ext uri="{9D8B030D-6E8A-4147-A177-3AD203B41FA5}">
                      <a16:colId xmlns:a16="http://schemas.microsoft.com/office/drawing/2014/main" val="20001"/>
                    </a:ext>
                  </a:extLst>
                </a:gridCol>
                <a:gridCol w="2674027">
                  <a:extLst>
                    <a:ext uri="{9D8B030D-6E8A-4147-A177-3AD203B41FA5}">
                      <a16:colId xmlns:a16="http://schemas.microsoft.com/office/drawing/2014/main" val="2321018969"/>
                    </a:ext>
                  </a:extLst>
                </a:gridCol>
                <a:gridCol w="3780000">
                  <a:extLst>
                    <a:ext uri="{9D8B030D-6E8A-4147-A177-3AD203B41FA5}">
                      <a16:colId xmlns:a16="http://schemas.microsoft.com/office/drawing/2014/main" val="1840882102"/>
                    </a:ext>
                  </a:extLst>
                </a:gridCol>
              </a:tblGrid>
              <a:tr h="442383">
                <a:tc>
                  <a:txBody>
                    <a:bodyPr/>
                    <a:lstStyle/>
                    <a:p>
                      <a:pPr algn="ct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'MINUTES:SECONDS'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'YEARS-MONTHS'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85373715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7" y="118846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3154901880"/>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val="10008"/>
                  </a:ext>
                </a:extLst>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0077AA"/>
                </a:solidFill>
                <a:latin typeface="Liberation Mono"/>
              </a:rPr>
              <a:t>ADDDATE</a:t>
            </a:r>
            <a:r>
              <a:rPr lang="en-IN" dirty="0">
                <a:solidFill>
                  <a:schemeClr val="tx1">
                    <a:lumMod val="65000"/>
                    <a:lumOff val="3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2934354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7" y="1197271"/>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a16="http://schemas.microsoft.com/office/drawing/2014/main" id="{7169A58C-6CAF-4763-8406-A07BB4A59B45}"/>
              </a:ext>
            </a:extLst>
          </p:cNvPr>
          <p:cNvGraphicFramePr>
            <a:graphicFrameLocks noGrp="1"/>
          </p:cNvGraphicFramePr>
          <p:nvPr>
            <p:extLst>
              <p:ext uri="{D42A27DB-BD31-4B8C-83A1-F6EECF244321}">
                <p14:modId xmlns:p14="http://schemas.microsoft.com/office/powerpoint/2010/main" val="2494191298"/>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63A8F96C-4C5C-473C-A817-AAE8583E27A5}"/>
              </a:ext>
            </a:extLst>
          </p:cNvPr>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sz="1800" dirty="0">
                <a:solidFill>
                  <a:srgbClr val="0077AA"/>
                </a:solidFill>
                <a:latin typeface="Liberation Mono"/>
              </a:rPr>
              <a:t>SUBDATE</a:t>
            </a:r>
            <a:r>
              <a:rPr lang="en-IN" dirty="0">
                <a:solidFill>
                  <a:schemeClr val="tx1">
                    <a:lumMod val="65000"/>
                    <a:lumOff val="35000"/>
                  </a:schemeClr>
                </a:solidFill>
                <a:latin typeface="Liberation Mono"/>
              </a:rPr>
              <a:t>(</a:t>
            </a:r>
            <a:r>
              <a:rPr lang="en-IN" dirty="0">
                <a:solidFill>
                  <a:srgbClr val="3F6971"/>
                </a:solidFill>
                <a:latin typeface="Liberation Mono"/>
              </a:rPr>
              <a:t>NOW()</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76585321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6" name="Rectangle 5"/>
          <p:cNvSpPr/>
          <p:nvPr/>
        </p:nvSpPr>
        <p:spPr>
          <a:xfrm>
            <a:off x="335360" y="4293096"/>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YEAR_MONTH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chemeClr val="bg1">
                  <a:lumMod val="65000"/>
                </a:schemeClr>
              </a:solidFill>
              <a:latin typeface="Liberation Mono"/>
              <a:ea typeface="Times New Roman" panose="02020603050405020304" pitchFamily="18" charset="0"/>
            </a:endParaRP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a16="http://schemas.microsoft.com/office/drawing/2014/main" val="20000"/>
                    </a:ext>
                  </a:extLst>
                </a:gridCol>
                <a:gridCol w="2400550">
                  <a:extLst>
                    <a:ext uri="{9D8B030D-6E8A-4147-A177-3AD203B41FA5}">
                      <a16:colId xmlns:a16="http://schemas.microsoft.com/office/drawing/2014/main" val="20001"/>
                    </a:ext>
                  </a:extLst>
                </a:gridCol>
                <a:gridCol w="2123563">
                  <a:extLst>
                    <a:ext uri="{9D8B030D-6E8A-4147-A177-3AD203B41FA5}">
                      <a16:colId xmlns:a16="http://schemas.microsoft.com/office/drawing/2014/main" val="20002"/>
                    </a:ext>
                  </a:extLst>
                </a:gridCol>
                <a:gridCol w="1569590">
                  <a:extLst>
                    <a:ext uri="{9D8B030D-6E8A-4147-A177-3AD203B41FA5}">
                      <a16:colId xmlns:a16="http://schemas.microsoft.com/office/drawing/2014/main" val="20003"/>
                    </a:ext>
                  </a:extLst>
                </a:gridCol>
                <a:gridCol w="920245">
                  <a:extLst>
                    <a:ext uri="{9D8B030D-6E8A-4147-A177-3AD203B41FA5}">
                      <a16:colId xmlns:a16="http://schemas.microsoft.com/office/drawing/2014/main"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a16="http://schemas.microsoft.com/office/drawing/2014/main"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8" name="Rectangle 7">
            <a:extLst>
              <a:ext uri="{FF2B5EF4-FFF2-40B4-BE49-F238E27FC236}">
                <a16:creationId xmlns:a16="http://schemas.microsoft.com/office/drawing/2014/main"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p14="http://schemas.microsoft.com/office/powerpoint/2010/main" val="258019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93577F8-FC1B-4AA2-83EF-F1C096585FBF}"/>
              </a:ext>
            </a:extLst>
          </p:cNvPr>
          <p:cNvSpPr/>
          <p:nvPr/>
        </p:nvSpPr>
        <p:spPr>
          <a:xfrm>
            <a:off x="232333" y="5301208"/>
            <a:ext cx="9608083" cy="1569660"/>
          </a:xfrm>
          <a:prstGeom prst="rect">
            <a:avLst/>
          </a:prstGeom>
        </p:spPr>
        <p:txBody>
          <a:bodyPr wrap="square">
            <a:spAutoFit/>
          </a:bodyPr>
          <a:lstStyle/>
          <a:p>
            <a:pPr algn="just"/>
            <a:r>
              <a:rPr lang="en-US" sz="2400" dirty="0">
                <a:solidFill>
                  <a:schemeClr val="bg1"/>
                </a:solidFill>
                <a:latin typeface="-apple-system"/>
              </a:rPr>
              <a:t>I give you a number (</a:t>
            </a:r>
            <a:r>
              <a:rPr lang="en-US" sz="2400" b="1" dirty="0">
                <a:solidFill>
                  <a:schemeClr val="bg1"/>
                </a:solidFill>
                <a:latin typeface="-apple-system"/>
              </a:rPr>
              <a:t>data</a:t>
            </a:r>
            <a:r>
              <a:rPr lang="en-US" sz="2400" dirty="0">
                <a:solidFill>
                  <a:schemeClr val="bg1"/>
                </a:solidFill>
                <a:latin typeface="-apple-system"/>
              </a:rPr>
              <a:t>)</a:t>
            </a:r>
          </a:p>
          <a:p>
            <a:pPr algn="just"/>
            <a:r>
              <a:rPr lang="en-US" sz="2400" dirty="0">
                <a:solidFill>
                  <a:schemeClr val="bg1"/>
                </a:solidFill>
                <a:latin typeface="-apple-system"/>
              </a:rPr>
              <a:t>and tell you it’s the quantity of nuclear warheads (</a:t>
            </a:r>
            <a:r>
              <a:rPr lang="en-US" sz="2400" b="1" dirty="0">
                <a:solidFill>
                  <a:schemeClr val="bg1"/>
                </a:solidFill>
                <a:latin typeface="-apple-system"/>
              </a:rPr>
              <a:t>information</a:t>
            </a:r>
            <a:r>
              <a:rPr lang="en-US" sz="2400" dirty="0">
                <a:solidFill>
                  <a:schemeClr val="bg1"/>
                </a:solidFill>
                <a:latin typeface="-apple-system"/>
              </a:rPr>
              <a:t>)</a:t>
            </a:r>
          </a:p>
          <a:p>
            <a:pPr algn="just"/>
            <a:r>
              <a:rPr lang="en-US" sz="2400" dirty="0">
                <a:solidFill>
                  <a:schemeClr val="bg1"/>
                </a:solidFill>
                <a:latin typeface="-apple-system"/>
              </a:rPr>
              <a:t>and now you know the potential of nuclear warheads (</a:t>
            </a:r>
            <a:r>
              <a:rPr lang="en-US" sz="2400" b="1" dirty="0">
                <a:solidFill>
                  <a:schemeClr val="bg1"/>
                </a:solidFill>
                <a:latin typeface="-apple-system"/>
              </a:rPr>
              <a:t>knowledge</a:t>
            </a:r>
            <a:r>
              <a:rPr lang="en-US" sz="2400" dirty="0">
                <a:solidFill>
                  <a:schemeClr val="bg1"/>
                </a:solidFill>
                <a:latin typeface="-apple-system"/>
              </a:rPr>
              <a:t>)</a:t>
            </a:r>
          </a:p>
          <a:p>
            <a:pPr algn="just"/>
            <a:r>
              <a:rPr lang="en-US" sz="2400" dirty="0">
                <a:solidFill>
                  <a:schemeClr val="bg1"/>
                </a:solidFill>
                <a:latin typeface="-apple-system"/>
              </a:rPr>
              <a:t>and you decide not to use them or to make them more (</a:t>
            </a:r>
            <a:r>
              <a:rPr lang="en-US" sz="2400" b="1" dirty="0">
                <a:solidFill>
                  <a:schemeClr val="bg1"/>
                </a:solidFill>
                <a:latin typeface="-apple-system"/>
              </a:rPr>
              <a:t>wisdom</a:t>
            </a:r>
            <a:r>
              <a:rPr lang="en-US" sz="2400" dirty="0">
                <a:solidFill>
                  <a:schemeClr val="bg1"/>
                </a:solidFill>
                <a:latin typeface="-apple-system"/>
              </a:rPr>
              <a:t>).</a:t>
            </a:r>
            <a:endParaRPr lang="en-IN" sz="2400" dirty="0">
              <a:solidFill>
                <a:schemeClr val="bg1"/>
              </a:solidFill>
            </a:endParaRPr>
          </a:p>
        </p:txBody>
      </p:sp>
      <p:sp>
        <p:nvSpPr>
          <p:cNvPr id="14" name="Rectangle 13">
            <a:extLst>
              <a:ext uri="{FF2B5EF4-FFF2-40B4-BE49-F238E27FC236}">
                <a16:creationId xmlns:a16="http://schemas.microsoft.com/office/drawing/2014/main" id="{A5D25D74-3F29-49B6-9771-5A6AA38B1523}"/>
              </a:ext>
            </a:extLst>
          </p:cNvPr>
          <p:cNvSpPr/>
          <p:nvPr/>
        </p:nvSpPr>
        <p:spPr>
          <a:xfrm>
            <a:off x="263352" y="44625"/>
            <a:ext cx="11305258" cy="830997"/>
          </a:xfrm>
          <a:prstGeom prst="rect">
            <a:avLst/>
          </a:prstGeom>
        </p:spPr>
        <p:txBody>
          <a:bodyPr wrap="square">
            <a:spAutoFit/>
          </a:bodyPr>
          <a:lstStyle/>
          <a:p>
            <a:r>
              <a:rPr lang="en-US" sz="2000" b="1" dirty="0"/>
              <a:t>DIKW Model</a:t>
            </a:r>
            <a:r>
              <a:rPr lang="en-US" sz="2000" dirty="0"/>
              <a:t> describes how the data can be processed and transformed into </a:t>
            </a:r>
            <a:r>
              <a:rPr lang="en-US" sz="2400" b="1" dirty="0">
                <a:solidFill>
                  <a:schemeClr val="accent2">
                    <a:lumMod val="50000"/>
                  </a:schemeClr>
                </a:solidFill>
              </a:rPr>
              <a:t>information</a:t>
            </a:r>
            <a:r>
              <a:rPr lang="en-US" sz="2000" dirty="0"/>
              <a:t>, </a:t>
            </a:r>
            <a:r>
              <a:rPr lang="en-US" sz="2400" b="1" dirty="0">
                <a:solidFill>
                  <a:schemeClr val="accent2">
                    <a:lumMod val="50000"/>
                  </a:schemeClr>
                </a:solidFill>
              </a:rPr>
              <a:t>knowledge</a:t>
            </a:r>
            <a:r>
              <a:rPr lang="en-US" sz="2000" dirty="0"/>
              <a:t>, and </a:t>
            </a:r>
            <a:r>
              <a:rPr lang="en-US" sz="2400" b="1" dirty="0">
                <a:solidFill>
                  <a:schemeClr val="accent2">
                    <a:lumMod val="50000"/>
                  </a:schemeClr>
                </a:solidFill>
              </a:rPr>
              <a:t>wisdom</a:t>
            </a:r>
            <a:r>
              <a:rPr lang="en-US" sz="2000" dirty="0"/>
              <a:t>.</a:t>
            </a:r>
            <a:endParaRPr lang="en-US" sz="2400" dirty="0"/>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64" y="813359"/>
            <a:ext cx="4807200" cy="40324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3058" y="992229"/>
            <a:ext cx="1956070" cy="769441"/>
          </a:xfrm>
          <a:prstGeom prst="rect">
            <a:avLst/>
          </a:prstGeom>
        </p:spPr>
        <p:txBody>
          <a:bodyPr wrap="square">
            <a:spAutoFit/>
          </a:bodyPr>
          <a:lstStyle/>
          <a:p>
            <a:r>
              <a:rPr lang="en-IN" sz="2200" dirty="0">
                <a:solidFill>
                  <a:srgbClr val="C00000"/>
                </a:solidFill>
                <a:latin typeface="Arial" panose="020B0604020202020204" pitchFamily="34" charset="0"/>
              </a:rPr>
              <a:t>The </a:t>
            </a:r>
            <a:r>
              <a:rPr lang="en-IN" sz="2200" b="1" dirty="0">
                <a:solidFill>
                  <a:srgbClr val="C00000"/>
                </a:solidFill>
                <a:latin typeface="Arial" panose="020B0604020202020204" pitchFamily="34" charset="0"/>
              </a:rPr>
              <a:t>DIKW pyramid</a:t>
            </a:r>
            <a:endParaRPr lang="en-IN" sz="2200" dirty="0">
              <a:solidFill>
                <a:srgbClr val="C00000"/>
              </a:solidFill>
            </a:endParaRPr>
          </a:p>
        </p:txBody>
      </p:sp>
      <p:sp>
        <p:nvSpPr>
          <p:cNvPr id="3" name="Rectangle 2"/>
          <p:cNvSpPr/>
          <p:nvPr/>
        </p:nvSpPr>
        <p:spPr>
          <a:xfrm>
            <a:off x="4390525" y="3172907"/>
            <a:ext cx="4641720" cy="769441"/>
          </a:xfrm>
          <a:prstGeom prst="rect">
            <a:avLst/>
          </a:prstGeom>
        </p:spPr>
        <p:txBody>
          <a:bodyPr wrap="none">
            <a:spAutoFit/>
          </a:bodyPr>
          <a:lstStyle/>
          <a:p>
            <a:r>
              <a:rPr lang="en-IN" sz="2000" dirty="0"/>
              <a:t>learned about something or someone.</a:t>
            </a:r>
          </a:p>
          <a:p>
            <a:r>
              <a:rPr lang="en-IN" sz="2400" dirty="0">
                <a:solidFill>
                  <a:schemeClr val="accent6">
                    <a:lumMod val="50000"/>
                  </a:schemeClr>
                </a:solidFill>
                <a:latin typeface="-apple-system"/>
              </a:rPr>
              <a:t>as SELECT (symbol: </a:t>
            </a:r>
            <a:r>
              <a:rPr lang="el-GR" sz="2400" dirty="0">
                <a:solidFill>
                  <a:srgbClr val="FFC000"/>
                </a:solidFill>
                <a:latin typeface="-apple-system"/>
                <a:ea typeface="Verdana" panose="020B0604030504040204" pitchFamily="34" charset="0"/>
              </a:rPr>
              <a:t>σ</a:t>
            </a:r>
            <a:r>
              <a:rPr lang="el-GR" sz="2400" dirty="0">
                <a:solidFill>
                  <a:schemeClr val="accent6">
                    <a:lumMod val="50000"/>
                  </a:schemeClr>
                </a:solidFill>
                <a:latin typeface="-apple-system"/>
              </a:rPr>
              <a:t>)</a:t>
            </a:r>
            <a:r>
              <a:rPr lang="en-IN" sz="2400" dirty="0">
                <a:solidFill>
                  <a:schemeClr val="accent6">
                    <a:lumMod val="50000"/>
                  </a:schemeClr>
                </a:solidFill>
                <a:latin typeface="-apple-system"/>
              </a:rPr>
              <a:t> </a:t>
            </a:r>
            <a:r>
              <a:rPr lang="en-US" sz="2400" dirty="0">
                <a:solidFill>
                  <a:schemeClr val="accent6">
                    <a:lumMod val="50000"/>
                  </a:schemeClr>
                </a:solidFill>
                <a:latin typeface="-apple-system"/>
              </a:rPr>
              <a:t>(</a:t>
            </a:r>
            <a:r>
              <a:rPr lang="en-US" sz="2400" b="1" dirty="0">
                <a:solidFill>
                  <a:schemeClr val="accent2">
                    <a:lumMod val="50000"/>
                  </a:schemeClr>
                </a:solidFill>
                <a:latin typeface="-apple-system"/>
              </a:rPr>
              <a:t>information</a:t>
            </a:r>
            <a:r>
              <a:rPr lang="en-US" sz="2400" dirty="0">
                <a:solidFill>
                  <a:schemeClr val="accent6">
                    <a:lumMod val="50000"/>
                  </a:schemeClr>
                </a:solidFill>
                <a:latin typeface="-apple-system"/>
              </a:rPr>
              <a:t>)</a:t>
            </a:r>
          </a:p>
        </p:txBody>
      </p:sp>
      <p:sp>
        <p:nvSpPr>
          <p:cNvPr id="7" name="Rectangle 6"/>
          <p:cNvSpPr/>
          <p:nvPr/>
        </p:nvSpPr>
        <p:spPr>
          <a:xfrm>
            <a:off x="3757606" y="2060848"/>
            <a:ext cx="8315058" cy="1046440"/>
          </a:xfrm>
          <a:prstGeom prst="rect">
            <a:avLst/>
          </a:prstGeom>
        </p:spPr>
        <p:txBody>
          <a:bodyPr wrap="square">
            <a:spAutoFit/>
          </a:bodyPr>
          <a:lstStyle/>
          <a:p>
            <a:r>
              <a:rPr lang="en-IN" sz="1900" dirty="0"/>
              <a:t>skills acquired through education, </a:t>
            </a:r>
            <a:r>
              <a:rPr lang="en-US" sz="1900" dirty="0"/>
              <a:t>it can be theoretical or practical understanding of a subject.</a:t>
            </a:r>
          </a:p>
          <a:p>
            <a:r>
              <a:rPr lang="en-IN" sz="2400" dirty="0">
                <a:solidFill>
                  <a:schemeClr val="accent6">
                    <a:lumMod val="50000"/>
                  </a:schemeClr>
                </a:solidFill>
                <a:latin typeface="-apple-system"/>
              </a:rPr>
              <a:t>SELECT  </a:t>
            </a:r>
            <a:r>
              <a:rPr lang="en-US" sz="2400" dirty="0">
                <a:solidFill>
                  <a:schemeClr val="accent6">
                    <a:lumMod val="50000"/>
                  </a:schemeClr>
                </a:solidFill>
                <a:latin typeface="-apple-system"/>
              </a:rPr>
              <a:t>potential (</a:t>
            </a:r>
            <a:r>
              <a:rPr lang="en-US" sz="2400" b="1" dirty="0">
                <a:solidFill>
                  <a:schemeClr val="accent2">
                    <a:lumMod val="50000"/>
                  </a:schemeClr>
                </a:solidFill>
                <a:latin typeface="-apple-system"/>
              </a:rPr>
              <a:t>knowledge</a:t>
            </a:r>
            <a:r>
              <a:rPr lang="en-US" sz="2400" dirty="0">
                <a:solidFill>
                  <a:schemeClr val="accent6">
                    <a:lumMod val="50000"/>
                  </a:schemeClr>
                </a:solidFill>
                <a:latin typeface="-apple-system"/>
              </a:rPr>
              <a:t>)</a:t>
            </a:r>
          </a:p>
        </p:txBody>
      </p:sp>
      <p:sp>
        <p:nvSpPr>
          <p:cNvPr id="10" name="Rectangle 9"/>
          <p:cNvSpPr/>
          <p:nvPr/>
        </p:nvSpPr>
        <p:spPr>
          <a:xfrm>
            <a:off x="3206983" y="1084675"/>
            <a:ext cx="8631267" cy="769441"/>
          </a:xfrm>
          <a:prstGeom prst="rect">
            <a:avLst/>
          </a:prstGeom>
        </p:spPr>
        <p:txBody>
          <a:bodyPr wrap="square">
            <a:spAutoFit/>
          </a:bodyPr>
          <a:lstStyle/>
          <a:p>
            <a:r>
              <a:rPr lang="en-IN" sz="2000" dirty="0"/>
              <a:t>the quality of having experience, knowledge, and good judgement.</a:t>
            </a:r>
          </a:p>
          <a:p>
            <a:r>
              <a:rPr lang="en-US" sz="2400" dirty="0">
                <a:solidFill>
                  <a:schemeClr val="accent6">
                    <a:lumMod val="50000"/>
                  </a:schemeClr>
                </a:solidFill>
                <a:latin typeface="-apple-system"/>
              </a:rPr>
              <a:t>now you decide when to use and how to use(</a:t>
            </a:r>
            <a:r>
              <a:rPr lang="en-US" sz="2400" b="1" dirty="0">
                <a:solidFill>
                  <a:schemeClr val="accent2">
                    <a:lumMod val="50000"/>
                  </a:schemeClr>
                </a:solidFill>
                <a:latin typeface="-apple-system"/>
              </a:rPr>
              <a:t>wisdom</a:t>
            </a:r>
            <a:r>
              <a:rPr lang="en-US" sz="2400" dirty="0">
                <a:solidFill>
                  <a:schemeClr val="accent6">
                    <a:lumMod val="50000"/>
                  </a:schemeClr>
                </a:solidFill>
                <a:latin typeface="-apple-system"/>
              </a:rPr>
              <a:t>)</a:t>
            </a:r>
            <a:endParaRPr lang="en-IN" sz="2400" dirty="0">
              <a:solidFill>
                <a:schemeClr val="accent6">
                  <a:lumMod val="50000"/>
                </a:schemeClr>
              </a:solidFill>
            </a:endParaRPr>
          </a:p>
        </p:txBody>
      </p:sp>
      <p:sp>
        <p:nvSpPr>
          <p:cNvPr id="5" name="Rectangle 4">
            <a:extLst>
              <a:ext uri="{FF2B5EF4-FFF2-40B4-BE49-F238E27FC236}">
                <a16:creationId xmlns:a16="http://schemas.microsoft.com/office/drawing/2014/main" id="{05256EC0-A8C9-41D3-A488-E7C4127D2426}"/>
              </a:ext>
            </a:extLst>
          </p:cNvPr>
          <p:cNvSpPr/>
          <p:nvPr/>
        </p:nvSpPr>
        <p:spPr>
          <a:xfrm>
            <a:off x="4841177" y="4166194"/>
            <a:ext cx="2343462" cy="523220"/>
          </a:xfrm>
          <a:prstGeom prst="rect">
            <a:avLst/>
          </a:prstGeom>
        </p:spPr>
        <p:txBody>
          <a:bodyPr wrap="none">
            <a:spAutoFit/>
          </a:bodyPr>
          <a:lstStyle/>
          <a:p>
            <a:pPr algn="just"/>
            <a:r>
              <a:rPr lang="en-IN" sz="2400" dirty="0">
                <a:solidFill>
                  <a:schemeClr val="accent6">
                    <a:lumMod val="50000"/>
                  </a:schemeClr>
                </a:solidFill>
                <a:latin typeface="-apple-system"/>
              </a:rPr>
              <a:t>Sigma(</a:t>
            </a:r>
            <a:r>
              <a:rPr lang="el-GR" sz="2400" dirty="0">
                <a:solidFill>
                  <a:srgbClr val="FFC000"/>
                </a:solidFill>
                <a:latin typeface="Verdana" panose="020B0604030504040204" pitchFamily="34" charset="0"/>
                <a:ea typeface="Verdana" panose="020B0604030504040204" pitchFamily="34" charset="0"/>
              </a:rPr>
              <a:t>σ</a:t>
            </a:r>
            <a:r>
              <a:rPr lang="en-IN" sz="2400" dirty="0">
                <a:solidFill>
                  <a:schemeClr val="accent6">
                    <a:lumMod val="50000"/>
                  </a:schemeClr>
                </a:solidFill>
                <a:latin typeface="-apple-system"/>
              </a:rPr>
              <a:t>)</a:t>
            </a:r>
            <a:r>
              <a:rPr lang="en-IN" sz="2400" dirty="0">
                <a:solidFill>
                  <a:schemeClr val="accent6">
                    <a:lumMod val="50000"/>
                  </a:schemeClr>
                </a:solidFill>
                <a:latin typeface="Verdana" panose="020B0604030504040204" pitchFamily="34" charset="0"/>
                <a:ea typeface="Verdana" panose="020B0604030504040204" pitchFamily="34" charset="0"/>
              </a:rPr>
              <a:t> </a:t>
            </a:r>
            <a:r>
              <a:rPr lang="en-US" sz="2400" dirty="0">
                <a:solidFill>
                  <a:schemeClr val="accent6">
                    <a:lumMod val="50000"/>
                  </a:schemeClr>
                </a:solidFill>
                <a:latin typeface="-apple-system"/>
              </a:rPr>
              <a:t>(</a:t>
            </a:r>
            <a:r>
              <a:rPr lang="en-US" sz="2800" b="1" dirty="0">
                <a:solidFill>
                  <a:schemeClr val="accent2">
                    <a:lumMod val="50000"/>
                  </a:schemeClr>
                </a:solidFill>
                <a:latin typeface="-apple-system"/>
              </a:rPr>
              <a:t>data</a:t>
            </a:r>
            <a:r>
              <a:rPr lang="en-US" sz="2400" dirty="0">
                <a:solidFill>
                  <a:schemeClr val="accent6">
                    <a:lumMod val="50000"/>
                  </a:schemeClr>
                </a:solidFill>
                <a:latin typeface="-apple-system"/>
              </a:rPr>
              <a:t>) </a:t>
            </a:r>
          </a:p>
        </p:txBody>
      </p:sp>
      <p:sp>
        <p:nvSpPr>
          <p:cNvPr id="16" name="Rectangle 15">
            <a:extLst>
              <a:ext uri="{FF2B5EF4-FFF2-40B4-BE49-F238E27FC236}">
                <a16:creationId xmlns:a16="http://schemas.microsoft.com/office/drawing/2014/main" id="{39899CA7-13BF-4DA4-9F58-998AD1E51CC0}"/>
              </a:ext>
            </a:extLst>
          </p:cNvPr>
          <p:cNvSpPr/>
          <p:nvPr/>
        </p:nvSpPr>
        <p:spPr>
          <a:xfrm>
            <a:off x="119336" y="4911552"/>
            <a:ext cx="7632848" cy="461665"/>
          </a:xfrm>
          <a:prstGeom prst="rect">
            <a:avLst/>
          </a:prstGeom>
        </p:spPr>
        <p:txBody>
          <a:bodyPr wrap="square">
            <a:spAutoFit/>
          </a:bodyPr>
          <a:lstStyle/>
          <a:p>
            <a:pPr algn="just"/>
            <a:r>
              <a:rPr lang="en-IN" sz="2400" dirty="0">
                <a:solidFill>
                  <a:srgbClr val="00B050"/>
                </a:solidFill>
                <a:latin typeface="-apple-system"/>
              </a:rPr>
              <a:t>Let’s take another example.</a:t>
            </a:r>
            <a:endParaRPr lang="en-US" sz="2400" dirty="0">
              <a:solidFill>
                <a:srgbClr val="00B050"/>
              </a:solidFill>
              <a:latin typeface="-apple-system"/>
            </a:endParaRPr>
          </a:p>
        </p:txBody>
      </p:sp>
    </p:spTree>
    <p:extLst>
      <p:ext uri="{BB962C8B-B14F-4D97-AF65-F5344CB8AC3E}">
        <p14:creationId xmlns:p14="http://schemas.microsoft.com/office/powerpoint/2010/main" val="333184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7" grpId="0"/>
      <p:bldP spid="10" grpId="0"/>
      <p:bldP spid="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3505" y="260648"/>
            <a:ext cx="6298519" cy="400110"/>
          </a:xfrm>
          <a:prstGeom prst="rect">
            <a:avLst/>
          </a:prstGeom>
        </p:spPr>
        <p:txBody>
          <a:bodyPr wrap="none">
            <a:spAutoFit/>
          </a:bodyPr>
          <a:lstStyle/>
          <a:p>
            <a:pPr fontAlgn="base"/>
            <a:r>
              <a:rPr lang="en-US" sz="2000" b="1" dirty="0">
                <a:solidFill>
                  <a:srgbClr val="FF9900"/>
                </a:solidFill>
                <a:latin typeface="Verdana" panose="020B0604030504040204" pitchFamily="34" charset="0"/>
                <a:ea typeface="Verdana" panose="020B0604030504040204" pitchFamily="34" charset="0"/>
                <a:cs typeface="Arial" pitchFamily="34" charset="0"/>
              </a:rPr>
              <a:t>Difference between File System and DBMS</a:t>
            </a: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3300146419"/>
              </p:ext>
            </p:extLst>
          </p:nvPr>
        </p:nvGraphicFramePr>
        <p:xfrm>
          <a:off x="119336" y="836712"/>
          <a:ext cx="11953328" cy="5071002"/>
        </p:xfrm>
        <a:graphic>
          <a:graphicData uri="http://schemas.openxmlformats.org/drawingml/2006/table">
            <a:tbl>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411414">
                <a:tc>
                  <a:txBody>
                    <a:bodyPr/>
                    <a:lstStyle/>
                    <a:p>
                      <a:pPr algn="ctr" fontAlgn="base"/>
                      <a:r>
                        <a:rPr lang="en-IN" sz="2000" b="1" dirty="0">
                          <a:solidFill>
                            <a:schemeClr val="accent2">
                              <a:lumMod val="50000"/>
                            </a:schemeClr>
                          </a:solidFill>
                          <a:effectLst/>
                          <a:latin typeface="Palatino Linotype" panose="02040502050505030304" pitchFamily="18" charset="0"/>
                        </a:rPr>
                        <a:t>File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ctr" fontAlgn="base"/>
                      <a:r>
                        <a:rPr lang="en-IN" sz="2000" b="1" dirty="0">
                          <a:solidFill>
                            <a:schemeClr val="accent2">
                              <a:lumMod val="50000"/>
                            </a:schemeClr>
                          </a:solidFill>
                          <a:effectLst/>
                          <a:latin typeface="Palatino Linotype" panose="02040502050505030304" pitchFamily="18" charset="0"/>
                        </a:rPr>
                        <a:t>Database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00950636"/>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File System is easy-to-use system to store data which require less security and constraints.</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is used when security constraints are high.</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7622094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60521205"/>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10239887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 is hard to get when it comes to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a:t>
                      </a:r>
                      <a:r>
                        <a:rPr lang="en-IN" sz="1800" b="0" dirty="0">
                          <a:effectLst/>
                          <a:latin typeface="Palatino Linotype" panose="02040502050505030304" pitchFamily="18" charset="0"/>
                        </a:rPr>
                        <a:t> is achieved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056554043"/>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User locates the physical address of the files to access data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In Database Management System, user is unaware of physical address where data is stored.</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64864743"/>
                  </a:ext>
                </a:extLst>
              </a:tr>
              <a:tr h="41141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low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high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4288000239"/>
                  </a:ext>
                </a:extLst>
              </a:tr>
              <a:tr h="688255">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IN" sz="1800" b="0" dirty="0">
                          <a:effectLst/>
                          <a:latin typeface="Palatino Linotype" panose="02040502050505030304" pitchFamily="18" charset="0"/>
                        </a:rPr>
                        <a:t>File System stores unstructured data. </a:t>
                      </a:r>
                      <a:r>
                        <a:rPr lang="en-US" sz="1800" b="0" dirty="0">
                          <a:solidFill>
                            <a:schemeClr val="tx1"/>
                          </a:solidFill>
                          <a:latin typeface="Palatino Linotype" panose="02040502050505030304" pitchFamily="18" charset="0"/>
                        </a:rPr>
                        <a:t>"unstructured data" may include documents, audio, video, images, etc.</a:t>
                      </a:r>
                      <a:endParaRPr lang="en-IN" sz="1800" b="0" dirty="0">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stores structured data.</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792765653"/>
                  </a:ext>
                </a:extLst>
              </a:tr>
            </a:tbl>
          </a:graphicData>
        </a:graphic>
      </p:graphicFrame>
    </p:spTree>
    <p:extLst>
      <p:ext uri="{BB962C8B-B14F-4D97-AF65-F5344CB8AC3E}">
        <p14:creationId xmlns:p14="http://schemas.microsoft.com/office/powerpoint/2010/main" val="31773190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a16="http://schemas.microsoft.com/office/drawing/2014/main"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a16="http://schemas.microsoft.com/office/drawing/2014/main" val="4177861595"/>
                  </a:ext>
                </a:extLst>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227059630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63526264"/>
              </p:ext>
            </p:extLst>
          </p:nvPr>
        </p:nvGraphicFramePr>
        <p:xfrm>
          <a:off x="406800" y="813600"/>
          <a:ext cx="11376000" cy="3981447"/>
        </p:xfrm>
        <a:graphic>
          <a:graphicData uri="http://schemas.openxmlformats.org/drawingml/2006/table">
            <a:tbl>
              <a:tblPr firstRow="1" bandRow="1">
                <a:tableStyleId>{7E9639D4-E3E2-4D34-9284-5A2195B3D0D7}</a:tableStyleId>
              </a:tblPr>
              <a:tblGrid>
                <a:gridCol w="2844000">
                  <a:extLst>
                    <a:ext uri="{9D8B030D-6E8A-4147-A177-3AD203B41FA5}">
                      <a16:colId xmlns:a16="http://schemas.microsoft.com/office/drawing/2014/main" val="20000"/>
                    </a:ext>
                  </a:extLst>
                </a:gridCol>
                <a:gridCol w="85320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3816672619"/>
                  </a:ext>
                </a:extLst>
              </a:tr>
            </a:tbl>
          </a:graphicData>
        </a:graphic>
      </p:graphicFrame>
      <p:sp>
        <p:nvSpPr>
          <p:cNvPr id="5" name="Rectangle 4"/>
          <p:cNvSpPr/>
          <p:nvPr/>
        </p:nvSpPr>
        <p:spPr>
          <a:xfrm>
            <a:off x="392822" y="4941168"/>
            <a:ext cx="11389978" cy="172354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rPr>
              <a:t>hiredate</a:t>
            </a:r>
            <a:r>
              <a:rPr lang="en-IN" dirty="0">
                <a:solidFill>
                  <a:schemeClr val="tx1">
                    <a:lumMod val="65000"/>
                    <a:lumOff val="35000"/>
                  </a:schemeClr>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17</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 </a:t>
            </a:r>
            <a:r>
              <a:rPr lang="en-US" dirty="0">
                <a:solidFill>
                  <a:srgbClr val="990055"/>
                </a:solidFill>
                <a:latin typeface="Liberation Mono"/>
              </a:rPr>
              <a:t>4</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ea typeface="Times New Roman" panose="02020603050405020304" pitchFamily="18" charset="0"/>
              </a:rPr>
              <a:t> AND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OR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 </a:t>
            </a:r>
            <a:r>
              <a:rPr lang="en-US" dirty="0">
                <a:solidFill>
                  <a:srgbClr val="990055"/>
                </a:solidFill>
                <a:latin typeface="Liberation Mono"/>
              </a:rPr>
              <a:t>400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0 R1 </a:t>
            </a:r>
            <a:r>
              <a:rPr lang="en-US" dirty="0">
                <a:solidFill>
                  <a:srgbClr val="0077AA"/>
                </a:solidFill>
                <a:latin typeface="Liberation Mono"/>
              </a:rPr>
              <a:t>FROM</a:t>
            </a:r>
            <a:r>
              <a:rPr lang="en-US" dirty="0">
                <a:latin typeface="Liberation Mono"/>
                <a:ea typeface="Times New Roman" panose="02020603050405020304" pitchFamily="18" charset="0"/>
              </a:rPr>
              <a:t> emp</a:t>
            </a:r>
            <a:r>
              <a:rPr lang="en-IN" dirty="0">
                <a:latin typeface="Liberation Mono"/>
                <a:ea typeface="Times New Roman" panose="02020603050405020304" pitchFamily="18" charset="0"/>
              </a:rPr>
              <a:t> ;</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a16="http://schemas.microsoft.com/office/drawing/2014/main"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val="22381458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a16="http://schemas.microsoft.com/office/drawing/2014/main" val="20000"/>
                    </a:ext>
                  </a:extLst>
                </a:gridCol>
                <a:gridCol w="9611827">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3rd, �)</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a16="http://schemas.microsoft.com/office/drawing/2014/main" val="20000"/>
                    </a:ext>
                  </a:extLst>
                </a:gridCol>
                <a:gridCol w="9610759">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9588045-A0B8-41DE-A4F7-D55200991D4F}"/>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'%j'</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14301565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a16="http://schemas.microsoft.com/office/drawing/2014/main" val="20000"/>
                    </a:ext>
                  </a:extLst>
                </a:gridCol>
                <a:gridCol w="9610757">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22A35575-51FB-4BEF-94F2-958D4A5461E0}"/>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'%Y'</a:t>
            </a:r>
            <a:r>
              <a:rPr lang="en-IN" dirty="0">
                <a:solidFill>
                  <a:schemeClr val="tx1">
                    <a:lumMod val="65000"/>
                    <a:lumOff val="35000"/>
                  </a:schemeClr>
                </a:solidFill>
                <a:latin typeface="Liberation Mono"/>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40115353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3252829"/>
              </p:ext>
            </p:extLst>
          </p:nvPr>
        </p:nvGraphicFramePr>
        <p:xfrm>
          <a:off x="406800" y="507785"/>
          <a:ext cx="11376000" cy="6233583"/>
        </p:xfrm>
        <a:graphic>
          <a:graphicData uri="http://schemas.openxmlformats.org/drawingml/2006/table">
            <a:tbl>
              <a:tblPr firstRow="1" bandRow="1">
                <a:tableStyleId>{7E9639D4-E3E2-4D34-9284-5A2195B3D0D7}</a:tableStyleId>
              </a:tblPr>
              <a:tblGrid>
                <a:gridCol w="2664864">
                  <a:extLst>
                    <a:ext uri="{9D8B030D-6E8A-4147-A177-3AD203B41FA5}">
                      <a16:colId xmlns:a16="http://schemas.microsoft.com/office/drawing/2014/main" val="20000"/>
                    </a:ext>
                  </a:extLst>
                </a:gridCol>
                <a:gridCol w="871113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p>
                      <a:pPr>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2000" b="1" kern="1200" dirty="0">
                          <a:solidFill>
                            <a:schemeClr val="tx1"/>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CAST</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AS</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p>
                      <a:pPr>
                        <a:spcAft>
                          <a:spcPts val="0"/>
                        </a:spcAft>
                      </a:pPr>
                      <a:r>
                        <a:rPr kumimoji="0" lang="en-IN" sz="1800" b="0" kern="1200" dirty="0">
                          <a:solidFill>
                            <a:srgbClr val="FF0000"/>
                          </a:solidFill>
                          <a:effectLst/>
                          <a:latin typeface="Liberation Mono"/>
                          <a:ea typeface="+mn-ea"/>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mn-ea"/>
                          <a:cs typeface="+mn-cs"/>
                        </a:rPr>
                        <a:t>SELECT</a:t>
                      </a:r>
                      <a:r>
                        <a:rPr kumimoji="0" lang="en-IN" sz="1800" b="0" kern="1200" dirty="0">
                          <a:solidFill>
                            <a:srgbClr val="365860"/>
                          </a:solidFill>
                          <a:effectLst/>
                          <a:latin typeface="Liberation Mono"/>
                          <a:ea typeface="+mn-ea"/>
                          <a:cs typeface="+mn-cs"/>
                        </a:rPr>
                        <a:t> </a:t>
                      </a:r>
                      <a:r>
                        <a:rPr lang="en-IN" sz="1800" kern="1200" dirty="0">
                          <a:solidFill>
                            <a:srgbClr val="DD4A68"/>
                          </a:solidFill>
                          <a:latin typeface="Liberation Mono"/>
                          <a:ea typeface="+mn-ea"/>
                          <a:cs typeface="+mn-cs"/>
                        </a:rPr>
                        <a:t>CONCAT</a:t>
                      </a:r>
                      <a:r>
                        <a:rPr kumimoji="0" lang="en-IN" sz="1800" b="0" kern="1200" dirty="0">
                          <a:solidFill>
                            <a:schemeClr val="tx1">
                              <a:lumMod val="65000"/>
                              <a:lumOff val="35000"/>
                            </a:schemeClr>
                          </a:solidFill>
                          <a:effectLst/>
                          <a:latin typeface="Liberation Mono"/>
                          <a:ea typeface="+mn-ea"/>
                          <a:cs typeface="+mn-cs"/>
                        </a:rPr>
                        <a:t>(</a:t>
                      </a:r>
                      <a:r>
                        <a:rPr lang="en-IN" sz="1800" kern="1200" dirty="0">
                          <a:solidFill>
                            <a:srgbClr val="669900"/>
                          </a:solidFill>
                          <a:latin typeface="Liberation Mono"/>
                          <a:ea typeface="+mn-ea"/>
                          <a:cs typeface="+mn-cs"/>
                        </a:rPr>
                        <a:t>'Mr. ' </a:t>
                      </a:r>
                      <a:r>
                        <a:rPr kumimoji="0" lang="en-IN" sz="1800" b="0" kern="1200" dirty="0">
                          <a:solidFill>
                            <a:schemeClr val="tx1"/>
                          </a:solidFill>
                          <a:effectLst/>
                          <a:latin typeface="Liberation Mono"/>
                          <a:ea typeface="+mn-ea"/>
                          <a:cs typeface="+mn-cs"/>
                        </a:rPr>
                        <a:t>, ename</a:t>
                      </a:r>
                      <a:r>
                        <a:rPr kumimoji="0" lang="en-IN" sz="1800" b="0" kern="1200" dirty="0">
                          <a:solidFill>
                            <a:schemeClr val="tx1">
                              <a:lumMod val="65000"/>
                              <a:lumOff val="35000"/>
                            </a:schemeClr>
                          </a:solidFill>
                          <a:effectLst/>
                          <a:latin typeface="Liberation Mono"/>
                          <a:ea typeface="+mn-ea"/>
                          <a:cs typeface="+mn-cs"/>
                        </a:rPr>
                        <a:t>)</a:t>
                      </a:r>
                      <a:r>
                        <a:rPr kumimoji="0" lang="en-IN" sz="1800" b="0" kern="1200" dirty="0">
                          <a:solidFill>
                            <a:srgbClr val="365860"/>
                          </a:solidFill>
                          <a:effectLst/>
                          <a:latin typeface="Liberation Mono"/>
                          <a:ea typeface="+mn-ea"/>
                          <a:cs typeface="+mn-cs"/>
                        </a:rPr>
                        <a:t> </a:t>
                      </a:r>
                      <a:r>
                        <a:rPr kumimoji="0" lang="en-IN" sz="1800" b="0" kern="1200" dirty="0">
                          <a:solidFill>
                            <a:srgbClr val="0077AA"/>
                          </a:solidFill>
                          <a:latin typeface="Liberation Mono"/>
                          <a:ea typeface="+mn-ea"/>
                          <a:cs typeface="+mn-cs"/>
                        </a:rPr>
                        <a:t>FROM</a:t>
                      </a:r>
                      <a:r>
                        <a:rPr kumimoji="0" lang="en-IN" sz="1800" b="0" kern="1200" dirty="0">
                          <a:solidFill>
                            <a:srgbClr val="365860"/>
                          </a:solidFill>
                          <a:effectLst/>
                          <a:latin typeface="Liberation Mono"/>
                          <a:ea typeface="+mn-ea"/>
                          <a:cs typeface="+mn-cs"/>
                        </a:rPr>
                        <a:t> </a:t>
                      </a:r>
                      <a:r>
                        <a:rPr kumimoji="0" lang="en-IN" sz="1800" b="0" kern="1200" dirty="0">
                          <a:solidFill>
                            <a:schemeClr val="tx1"/>
                          </a:solidFill>
                          <a:effectLst/>
                          <a:latin typeface="Liberation Mono"/>
                          <a:ea typeface="+mn-ea"/>
                          <a:cs typeface="+mn-cs"/>
                        </a:rPr>
                        <a:t>emp;</a:t>
                      </a:r>
                    </a:p>
                    <a:p>
                      <a:pPr marL="285750" indent="-285750">
                        <a:spcAft>
                          <a:spcPts val="0"/>
                        </a:spcAft>
                        <a:buFont typeface="Arial" panose="020B0604020202020204" pitchFamily="34" charset="0"/>
                        <a:buChar char="•"/>
                      </a:pPr>
                      <a:r>
                        <a:rPr kumimoji="0" lang="en-US" sz="1800" b="0" kern="1200" dirty="0">
                          <a:solidFill>
                            <a:srgbClr val="0077AA"/>
                          </a:solidFill>
                          <a:latin typeface="Liberation Mono"/>
                          <a:ea typeface="+mn-ea"/>
                          <a:cs typeface="+mn-cs"/>
                        </a:rPr>
                        <a:t>SELECT</a:t>
                      </a:r>
                      <a:r>
                        <a:rPr kumimoji="0" lang="en-US" b="0" i="0" kern="1200" dirty="0">
                          <a:solidFill>
                            <a:schemeClr val="tx1"/>
                          </a:solidFill>
                          <a:effectLst/>
                          <a:latin typeface="Liberation Mono"/>
                          <a:ea typeface="+mn-ea"/>
                          <a:cs typeface="+mn-cs"/>
                        </a:rPr>
                        <a:t> </a:t>
                      </a:r>
                      <a:r>
                        <a:rPr lang="en-US" sz="1800" kern="1200" dirty="0">
                          <a:solidFill>
                            <a:srgbClr val="DD4A68"/>
                          </a:solidFill>
                          <a:latin typeface="Liberation Mono"/>
                          <a:ea typeface="+mn-ea"/>
                          <a:cs typeface="+mn-cs"/>
                        </a:rPr>
                        <a:t>CONCAT</a:t>
                      </a:r>
                      <a:r>
                        <a:rPr kumimoji="0" lang="en-US" b="0" i="0" kern="1200" dirty="0">
                          <a:solidFill>
                            <a:schemeClr val="tx1">
                              <a:lumMod val="65000"/>
                              <a:lumOff val="35000"/>
                            </a:schemeClr>
                          </a:solidFill>
                          <a:effectLst/>
                          <a:latin typeface="Liberation Mono"/>
                          <a:ea typeface="+mn-ea"/>
                          <a:cs typeface="+mn-cs"/>
                        </a:rPr>
                        <a:t>(</a:t>
                      </a:r>
                      <a:r>
                        <a:rPr kumimoji="0" lang="en-US" sz="1800" kern="1200" dirty="0">
                          <a:solidFill>
                            <a:srgbClr val="669900"/>
                          </a:solidFill>
                          <a:latin typeface="Liberation Mono"/>
                          <a:ea typeface="+mn-ea"/>
                          <a:cs typeface="+mn-cs"/>
                        </a:rPr>
                        <a:t>'My'</a:t>
                      </a:r>
                      <a:r>
                        <a:rPr kumimoji="0" lang="en-US" b="0" i="0" kern="1200" dirty="0">
                          <a:solidFill>
                            <a:schemeClr val="tx1"/>
                          </a:solidFill>
                          <a:effectLst/>
                          <a:latin typeface="Liberation Mono"/>
                          <a:ea typeface="+mn-ea"/>
                          <a:cs typeface="+mn-cs"/>
                        </a:rPr>
                        <a:t>, </a:t>
                      </a:r>
                      <a:r>
                        <a:rPr lang="en-US" sz="1800" kern="1200" dirty="0">
                          <a:solidFill>
                            <a:schemeClr val="accent4">
                              <a:lumMod val="50000"/>
                            </a:schemeClr>
                          </a:solidFill>
                          <a:latin typeface="Liberation Mono"/>
                          <a:ea typeface="+mn-ea"/>
                          <a:cs typeface="Arial" panose="020B0604020202020204" pitchFamily="34" charset="0"/>
                        </a:rPr>
                        <a:t>NULL</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'SQL’</a:t>
                      </a:r>
                      <a:r>
                        <a:rPr kumimoji="0" lang="en-US" b="0" i="0" kern="1200" dirty="0">
                          <a:solidFill>
                            <a:schemeClr val="tx1">
                              <a:lumMod val="65000"/>
                              <a:lumOff val="35000"/>
                            </a:schemeClr>
                          </a:solidFill>
                          <a:effectLst/>
                          <a:latin typeface="Liberation Mono"/>
                          <a:ea typeface="+mn-ea"/>
                          <a:cs typeface="+mn-cs"/>
                        </a:rPr>
                        <a:t>)</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#op will be NULL</a:t>
                      </a:r>
                      <a:endParaRPr kumimoji="0" lang="en-IN" sz="1800" kern="1200" dirty="0">
                        <a:solidFill>
                          <a:srgbClr val="669900"/>
                        </a:solidFill>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ELT(N</a:t>
                      </a:r>
                      <a:r>
                        <a:rPr kumimoji="0" lang="en-IN" sz="1800" kern="1200" dirty="0">
                          <a:solidFill>
                            <a:schemeClr val="tx1"/>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str3</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mn-ea"/>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mn-ea"/>
                          <a:cs typeface="+mn-cs"/>
                        </a:rPr>
                        <a:t>e.g.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'Bank'</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'Of'</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'India'</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'Kothrud'</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'Pune'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ename, job, sal</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hiredate, </a:t>
                      </a:r>
                      <a:r>
                        <a:rPr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3F6971"/>
                          </a:solidFill>
                          <a:latin typeface="Liberation Mono"/>
                          <a:ea typeface="+mn-ea"/>
                          <a:cs typeface="+mn-cs"/>
                        </a:rPr>
                        <a:t>MONTH</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hiredate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R1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txBody>
                  <a:tcPr marL="68580" marR="68580" marT="0" marB="0" anchor="ctr"/>
                </a:tc>
                <a:extLst>
                  <a:ext uri="{0D108BD9-81ED-4DB2-BD59-A6C34878D82A}">
                    <a16:rowId xmlns:a16="http://schemas.microsoft.com/office/drawing/2014/main" val="124638634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7011491"/>
              </p:ext>
            </p:extLst>
          </p:nvPr>
        </p:nvGraphicFramePr>
        <p:xfrm>
          <a:off x="406800" y="612000"/>
          <a:ext cx="11376000" cy="3751578"/>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val="20000"/>
                    </a:ext>
                  </a:extLst>
                </a:gridCol>
                <a:gridCol w="88164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a16="http://schemas.microsoft.com/office/drawing/2014/main"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a16="http://schemas.microsoft.com/office/drawing/2014/main"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a16="http://schemas.microsoft.com/office/drawing/2014/main"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a16="http://schemas.microsoft.com/office/drawing/2014/main"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636C5366-1A25-4A7C-8FA6-A5D38F3F5218}"/>
              </a:ext>
            </a:extLst>
          </p:cNvPr>
          <p:cNvSpPr txBox="1"/>
          <p:nvPr/>
        </p:nvSpPr>
        <p:spPr>
          <a:xfrm>
            <a:off x="406800" y="4603775"/>
            <a:ext cx="11376000" cy="73866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sal, </a:t>
            </a:r>
            <a:r>
              <a:rPr lang="en-US" dirty="0">
                <a:solidFill>
                  <a:srgbClr val="DD4A68"/>
                </a:solidFill>
                <a:latin typeface="Liberation Mono"/>
              </a:rPr>
              <a:t>LPAD</a:t>
            </a:r>
            <a:r>
              <a:rPr lang="en-US" dirty="0">
                <a:solidFill>
                  <a:schemeClr val="tx1">
                    <a:lumMod val="65000"/>
                    <a:lumOff val="35000"/>
                  </a:schemeClr>
                </a:solidFill>
                <a:latin typeface="Liberation Mono"/>
              </a:rPr>
              <a:t>(</a:t>
            </a:r>
            <a:r>
              <a:rPr lang="en-US" dirty="0">
                <a:latin typeface="Liberation Mono"/>
              </a:rPr>
              <a:t>sal, </a:t>
            </a:r>
            <a:r>
              <a:rPr lang="en-US" dirty="0">
                <a:solidFill>
                  <a:srgbClr val="990055"/>
                </a:solidFill>
                <a:latin typeface="Liberation Mono"/>
              </a:rPr>
              <a:t>20</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p:txBody>
      </p:sp>
    </p:spTree>
    <p:extLst>
      <p:ext uri="{BB962C8B-B14F-4D97-AF65-F5344CB8AC3E}">
        <p14:creationId xmlns:p14="http://schemas.microsoft.com/office/powerpoint/2010/main" val="9810627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7908960"/>
              </p:ext>
            </p:extLst>
          </p:nvPr>
        </p:nvGraphicFramePr>
        <p:xfrm>
          <a:off x="406800" y="612000"/>
          <a:ext cx="11376000" cy="3096681"/>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val="20000"/>
                    </a:ext>
                  </a:extLst>
                </a:gridCol>
                <a:gridCol w="88164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LEFT(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leftmost len characters from the string str, or NULL if any argument is NULL.</a:t>
                      </a:r>
                    </a:p>
                  </a:txBody>
                  <a:tcPr marL="68580" marR="68580" marT="0" marB="0" anchor="ctr"/>
                </a:tc>
                <a:extLst>
                  <a:ext uri="{0D108BD9-81ED-4DB2-BD59-A6C34878D82A}">
                    <a16:rowId xmlns:a16="http://schemas.microsoft.com/office/drawing/2014/main"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a16="http://schemas.microsoft.com/office/drawing/2014/main"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a16="http://schemas.microsoft.com/office/drawing/2014/main"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a16="http://schemas.microsoft.com/office/drawing/2014/main"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a16="http://schemas.microsoft.com/office/drawing/2014/main"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646271107"/>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F818F7A9-D8D8-4311-A8A8-327DE0AA6BCF}"/>
              </a:ext>
            </a:extLst>
          </p:cNvPr>
          <p:cNvSpPr txBox="1"/>
          <p:nvPr/>
        </p:nvSpPr>
        <p:spPr>
          <a:xfrm>
            <a:off x="406800" y="3933056"/>
            <a:ext cx="1137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a:t>
            </a:r>
            <a:r>
              <a:rPr lang="en-US" dirty="0">
                <a:solidFill>
                  <a:srgbClr val="DD4A68"/>
                </a:solidFill>
                <a:latin typeface="Liberation Mono"/>
              </a:rPr>
              <a:t>BINARY</a:t>
            </a:r>
            <a:r>
              <a:rPr lang="en-US" dirty="0">
                <a:latin typeface="Liberation Mono"/>
              </a:rPr>
              <a:t> ename  </a:t>
            </a:r>
            <a:r>
              <a:rPr lang="en-US" dirty="0">
                <a:solidFill>
                  <a:srgbClr val="0077AA"/>
                </a:solidFill>
                <a:latin typeface="Liberation Mono"/>
                <a:cs typeface="Times New Roman" panose="02020603050405020304" pitchFamily="18" charset="0"/>
              </a:rPr>
              <a:t>FROM</a:t>
            </a:r>
            <a:r>
              <a:rPr lang="en-US" dirty="0">
                <a:latin typeface="Liberation Mono"/>
              </a:rPr>
              <a:t> emp;</a:t>
            </a:r>
            <a:endParaRPr lang="en-US" dirty="0">
              <a:solidFill>
                <a:srgbClr val="0077AA"/>
              </a:solidFill>
              <a:latin typeface="Liberation Mono"/>
              <a:cs typeface="Times New Roman" panose="02020603050405020304" pitchFamily="18" charset="0"/>
            </a:endParaRPr>
          </a:p>
        </p:txBody>
      </p:sp>
    </p:spTree>
    <p:extLst>
      <p:ext uri="{BB962C8B-B14F-4D97-AF65-F5344CB8AC3E}">
        <p14:creationId xmlns:p14="http://schemas.microsoft.com/office/powerpoint/2010/main" val="21437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2784A09-86C1-4B0E-8277-2B5C1D60D7CE}"/>
              </a:ext>
            </a:extLst>
          </p:cNvPr>
          <p:cNvSpPr txBox="1"/>
          <p:nvPr/>
        </p:nvSpPr>
        <p:spPr>
          <a:xfrm>
            <a:off x="0" y="5157192"/>
            <a:ext cx="7607373"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device that provides a service to another computer program and its user, also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p14="http://schemas.microsoft.com/office/powerpoint/2010/main" val="15088006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94292196"/>
              </p:ext>
            </p:extLst>
          </p:nvPr>
        </p:nvGraphicFramePr>
        <p:xfrm>
          <a:off x="406800" y="612000"/>
          <a:ext cx="11376000" cy="3964092"/>
        </p:xfrm>
        <a:graphic>
          <a:graphicData uri="http://schemas.openxmlformats.org/drawingml/2006/table">
            <a:tbl>
              <a:tblPr firstRow="1" bandRow="1">
                <a:tableStyleId>{7E9639D4-E3E2-4D34-9284-5A2195B3D0D7}</a:tableStyleId>
              </a:tblPr>
              <a:tblGrid>
                <a:gridCol w="3057300">
                  <a:extLst>
                    <a:ext uri="{9D8B030D-6E8A-4147-A177-3AD203B41FA5}">
                      <a16:colId xmlns:a16="http://schemas.microsoft.com/office/drawing/2014/main" val="20000"/>
                    </a:ext>
                  </a:extLst>
                </a:gridCol>
                <a:gridCol w="83187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INSTR(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substr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kern="1200" dirty="0">
                          <a:solidFill>
                            <a:srgbClr val="0077AA"/>
                          </a:solidFill>
                          <a:latin typeface="Liberation Mono"/>
                          <a:ea typeface="Times New Roman" panose="02020603050405020304" pitchFamily="18" charset="0"/>
                          <a:cs typeface="+mn-cs"/>
                        </a:rPr>
                        <a:t>REPLACE</a:t>
                      </a:r>
                      <a:r>
                        <a:rPr kumimoji="0" lang="en-IN" sz="1800" b="0" kern="1200" dirty="0">
                          <a:solidFill>
                            <a:srgbClr val="365860"/>
                          </a:solidFill>
                          <a:effectLst/>
                          <a:latin typeface="Liberation Mono"/>
                          <a:ea typeface="+mn-ea"/>
                          <a:cs typeface="+mn-cs"/>
                        </a:rPr>
                        <a:t>(</a:t>
                      </a:r>
                      <a:r>
                        <a:rPr lang="en-IN" sz="1800" kern="1200" dirty="0">
                          <a:solidFill>
                            <a:srgbClr val="669900"/>
                          </a:solidFill>
                          <a:latin typeface="Liberation Mono"/>
                          <a:ea typeface="+mn-ea"/>
                          <a:cs typeface="+mn-cs"/>
                        </a:rPr>
                        <a:t>'Hello'</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'l'</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'x'</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6</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-4, 4</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MID(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MID function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kern="1200" dirty="0">
                          <a:solidFill>
                            <a:srgbClr val="0077AA"/>
                          </a:solidFill>
                          <a:latin typeface="Liberation Mono"/>
                          <a:ea typeface="+mn-ea"/>
                          <a:cs typeface="+mn-cs"/>
                        </a:rPr>
                        <a:t>SUBSTRING</a:t>
                      </a:r>
                      <a:r>
                        <a:rPr kumimoji="0" lang="en-IN" sz="1800" b="1"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5A2E6590-11F4-413D-B803-7C7FD2539C3B}"/>
              </a:ext>
            </a:extLst>
          </p:cNvPr>
          <p:cNvSpPr/>
          <p:nvPr/>
        </p:nvSpPr>
        <p:spPr>
          <a:xfrm>
            <a:off x="0" y="5097378"/>
            <a:ext cx="12192000" cy="104644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a:t>
            </a:r>
            <a:r>
              <a:rPr lang="en-US">
                <a:latin typeface="Liberation Mono"/>
              </a:rPr>
              <a:t>emp;</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UPDATE</a:t>
            </a:r>
            <a:r>
              <a:rPr lang="en-US" dirty="0">
                <a:latin typeface="Liberation Mono"/>
              </a:rPr>
              <a:t> emp </a:t>
            </a:r>
            <a:r>
              <a:rPr lang="en-US" dirty="0">
                <a:solidFill>
                  <a:srgbClr val="0077AA"/>
                </a:solidFill>
                <a:latin typeface="Liberation Mono"/>
                <a:cs typeface="Times New Roman" panose="02020603050405020304" pitchFamily="18" charset="0"/>
              </a:rPr>
              <a:t>SET</a:t>
            </a:r>
            <a:r>
              <a:rPr lang="en-US" dirty="0">
                <a:latin typeface="Liberation Mono"/>
              </a:rPr>
              <a:t> job </a:t>
            </a:r>
            <a:r>
              <a:rPr lang="en-US" dirty="0">
                <a:solidFill>
                  <a:schemeClr val="accent4">
                    <a:lumMod val="50000"/>
                  </a:schemeClr>
                </a:solidFill>
                <a:latin typeface="Liberation Mono"/>
              </a:rPr>
              <a:t>=</a:t>
            </a:r>
            <a:r>
              <a:rPr lang="en-US" dirty="0">
                <a:latin typeface="Liberation Mono"/>
              </a:rPr>
              <a:t> </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latin typeface="Liberation Mono"/>
              </a:rPr>
              <a:t>job, job,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job</a:t>
            </a:r>
            <a:r>
              <a:rPr lang="en-US" dirty="0">
                <a:solidFill>
                  <a:schemeClr val="tx1">
                    <a:lumMod val="65000"/>
                    <a:lumOff val="35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54986425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 - examples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191344" y="764704"/>
            <a:ext cx="11809312" cy="603242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sal,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sal</a:t>
            </a:r>
            <a:r>
              <a:rPr lang="en-IN" dirty="0">
                <a:solidFill>
                  <a:schemeClr val="accent4">
                    <a:lumMod val="50000"/>
                  </a:schemeClr>
                </a:solidFill>
                <a:latin typeface="Liberation Mono"/>
              </a:rPr>
              <a:t>/</a:t>
            </a:r>
            <a:r>
              <a:rPr lang="en-IN" dirty="0">
                <a:solidFill>
                  <a:srgbClr val="990055"/>
                </a:solidFill>
                <a:latin typeface="Liberation Mono"/>
              </a:rPr>
              <a:t>100</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solidFill>
                <a:schemeClr val="tx1">
                  <a:lumMod val="65000"/>
                  <a:lumOff val="35000"/>
                </a:schemeClr>
              </a:solidFill>
              <a:latin typeface="Liberation Mono"/>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emailid,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a:t>
            </a:r>
            <a:r>
              <a:rPr lang="en-IN" dirty="0">
                <a:solidFill>
                  <a:srgbClr val="DD4A68"/>
                </a:solidFill>
                <a:latin typeface="Liberation Mono"/>
              </a:rPr>
              <a:t>LENGTH</a:t>
            </a:r>
            <a:r>
              <a:rPr lang="en-IN" dirty="0">
                <a:solidFill>
                  <a:schemeClr val="tx1">
                    <a:lumMod val="65000"/>
                    <a:lumOff val="35000"/>
                  </a:schemeClr>
                </a:solidFill>
                <a:latin typeface="Liberation Mono"/>
              </a:rPr>
              <a:t>(</a:t>
            </a:r>
            <a:r>
              <a:rPr lang="en-IN" dirty="0">
                <a:latin typeface="Liberation Mono"/>
              </a:rPr>
              <a:t>emailid</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65000"/>
                    <a:lumOff val="35000"/>
                  </a:schemeClr>
                </a:solidFill>
                <a:latin typeface="Liberation Mono"/>
              </a:rPr>
              <a:t> </a:t>
            </a:r>
            <a:r>
              <a:rPr lang="en-US" dirty="0">
                <a:latin typeface="Liberation Mono"/>
              </a:rPr>
              <a:t>pwd,</a:t>
            </a:r>
            <a:r>
              <a:rPr lang="en-US" dirty="0">
                <a:solidFill>
                  <a:schemeClr val="tx1">
                    <a:lumMod val="65000"/>
                    <a:lumOff val="35000"/>
                  </a:schemeClr>
                </a:solidFill>
                <a:latin typeface="Liberation Mono"/>
              </a:rPr>
              <a:t> </a:t>
            </a:r>
            <a:r>
              <a:rPr lang="en-US" dirty="0">
                <a:solidFill>
                  <a:srgbClr val="DD4A68"/>
                </a:solidFill>
                <a:latin typeface="Liberation Mono"/>
              </a:rPr>
              <a:t>REPEAT</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latin typeface="Liberation Mono"/>
              </a:rPr>
              <a:t>pwd</a:t>
            </a:r>
            <a:r>
              <a:rPr lang="en-US" dirty="0">
                <a:solidFill>
                  <a:schemeClr val="tx1">
                    <a:lumMod val="65000"/>
                    <a:lumOff val="35000"/>
                  </a:schemeClr>
                </a:solidFill>
                <a:latin typeface="Liberation Mono"/>
              </a:rPr>
              <a:t>)) </a:t>
            </a:r>
            <a:r>
              <a:rPr lang="en-US" dirty="0">
                <a:latin typeface="Liberation Mono"/>
              </a:rPr>
              <a:t>password</a:t>
            </a:r>
            <a:r>
              <a:rPr lang="en-US" dirty="0">
                <a:solidFill>
                  <a:schemeClr val="tx1">
                    <a:lumMod val="65000"/>
                    <a:lumOff val="35000"/>
                  </a:schemeClr>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chemeClr val="tx1">
                    <a:lumMod val="65000"/>
                    <a:lumOff val="35000"/>
                  </a:schemeClr>
                </a:solidFill>
                <a:latin typeface="Liberation Mono"/>
              </a:rPr>
              <a:t> </a:t>
            </a:r>
            <a:r>
              <a:rPr lang="en-US" dirty="0">
                <a:latin typeface="Liberation Mono"/>
              </a:rPr>
              <a:t>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c1, </a:t>
            </a:r>
            <a:r>
              <a:rPr lang="en-US" dirty="0">
                <a:solidFill>
                  <a:srgbClr val="DD4A68"/>
                </a:solidFill>
                <a:latin typeface="Liberation Mono"/>
              </a:rPr>
              <a:t>CONCAT</a:t>
            </a:r>
            <a:r>
              <a:rPr lang="en-US" dirty="0">
                <a:solidFill>
                  <a:schemeClr val="bg1">
                    <a:lumMod val="50000"/>
                  </a:schemeClr>
                </a:solidFill>
                <a:latin typeface="Liberation Mono"/>
              </a:rPr>
              <a:t>(</a:t>
            </a:r>
            <a:r>
              <a:rPr lang="en-US" dirty="0">
                <a:solidFill>
                  <a:srgbClr val="DD4A68"/>
                </a:solidFill>
                <a:latin typeface="Liberation Mono"/>
              </a:rPr>
              <a:t>REPEAT</a:t>
            </a:r>
            <a:r>
              <a:rPr lang="en-US" dirty="0">
                <a:solidFill>
                  <a:schemeClr val="bg1">
                    <a:lumMod val="50000"/>
                  </a:schemeClr>
                </a:solidFill>
                <a:latin typeface="Liberation Mono"/>
              </a:rPr>
              <a:t>(</a:t>
            </a:r>
            <a:r>
              <a:rPr lang="en-US" dirty="0">
                <a:latin typeface="Liberation Mono"/>
              </a:rPr>
              <a:t>'0', 10 </a:t>
            </a:r>
            <a:r>
              <a:rPr lang="en-US" dirty="0">
                <a:solidFill>
                  <a:schemeClr val="accent4">
                    <a:lumMod val="50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bg1">
                    <a:lumMod val="50000"/>
                  </a:schemeClr>
                </a:solidFill>
                <a:latin typeface="Liberation Mono"/>
              </a:rPr>
              <a:t>(</a:t>
            </a:r>
            <a:r>
              <a:rPr lang="en-US" dirty="0">
                <a:latin typeface="Liberation Mono"/>
              </a:rPr>
              <a:t>c1</a:t>
            </a:r>
            <a:r>
              <a:rPr lang="en-US" dirty="0">
                <a:solidFill>
                  <a:schemeClr val="bg1">
                    <a:lumMod val="50000"/>
                  </a:schemeClr>
                </a:solidFill>
                <a:latin typeface="Liberation Mono"/>
              </a:rPr>
              <a:t>))</a:t>
            </a:r>
            <a:r>
              <a:rPr lang="en-US" dirty="0">
                <a:latin typeface="Liberation Mono"/>
              </a:rPr>
              <a:t> , c1 </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leading_zeroes;</a:t>
            </a:r>
          </a:p>
          <a:p>
            <a:pPr marL="285750" indent="-285750">
              <a:buFont typeface="Arial" panose="020B0604020202020204" pitchFamily="34" charset="0"/>
              <a:buChar char="•"/>
            </a:pPr>
            <a:endParaRPr lang="en-IN"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solidFill>
                  <a:schemeClr val="tx1">
                    <a:lumMod val="65000"/>
                    <a:lumOff val="35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latin typeface="Liberation Mono"/>
                <a:cs typeface="Times New Roman" panose="02020603050405020304" pitchFamily="18" charset="0"/>
              </a:rPr>
              <a:t>, </a:t>
            </a:r>
            <a:r>
              <a:rPr lang="en-US" dirty="0">
                <a:solidFill>
                  <a:srgbClr val="669900"/>
                </a:solidFill>
                <a:latin typeface="Liberation Mono"/>
              </a:rPr>
              <a:t>'e'</a:t>
            </a:r>
            <a:r>
              <a:rPr lang="en-US" dirty="0">
                <a:latin typeface="Liberation Mono"/>
                <a:cs typeface="Times New Roman" panose="02020603050405020304" pitchFamily="18" charset="0"/>
              </a:rPr>
              <a:t>, </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cs typeface="Times New Roman" panose="02020603050405020304" pitchFamily="18" charset="0"/>
              </a:rPr>
              <a:t>;</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empno, datePresent,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solidFill>
                  <a:schemeClr val="bg1">
                    <a:lumMod val="50000"/>
                  </a:schemeClr>
                </a:solidFill>
                <a:latin typeface="Liberation Mono"/>
                <a:cs typeface="Times New Roman" panose="02020603050405020304" pitchFamily="18" charset="0"/>
              </a:rPr>
              <a:t> </a:t>
            </a:r>
            <a:r>
              <a:rPr lang="en-US" dirty="0">
                <a:solidFill>
                  <a:srgbClr val="990055"/>
                </a:solidFill>
                <a:latin typeface="Liberation Mono"/>
              </a:rPr>
              <a:t>1 </a:t>
            </a:r>
            <a:r>
              <a:rPr lang="en-US" dirty="0">
                <a:latin typeface="Liberation Mono"/>
                <a:cs typeface="Times New Roman" panose="02020603050405020304" pitchFamily="18" charset="0"/>
              </a:rPr>
              <a:t>"Days Present"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emp_attendance;</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CandidateID,  </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response,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'n',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R1,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response,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,'n',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R2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vote_response;</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latin typeface="Liberation Mono"/>
                <a:cs typeface="Times New Roman" panose="02020603050405020304" pitchFamily="18" charset="0"/>
              </a:rPr>
              <a:t>, </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numberString;</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a:solidFill>
                  <a:srgbClr val="990055"/>
                </a:solidFill>
                <a:latin typeface="Liberation Mono"/>
              </a:rPr>
              <a:t>1</a:t>
            </a:r>
            <a:r>
              <a:rPr lang="en-US">
                <a:latin typeface="Liberation Mono"/>
                <a:cs typeface="Times New Roman" panose="02020603050405020304" pitchFamily="18" charset="0"/>
              </a:rPr>
              <a:t>, </a:t>
            </a:r>
            <a:r>
              <a:rPr lang="en-US">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Stringnumber;</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UPDATE</a:t>
            </a:r>
            <a:r>
              <a:rPr lang="en-US" dirty="0">
                <a:latin typeface="Liberation Mono"/>
                <a:cs typeface="Times New Roman" panose="02020603050405020304" pitchFamily="18" charset="0"/>
              </a:rPr>
              <a:t> emp </a:t>
            </a:r>
            <a:r>
              <a:rPr lang="en-US" dirty="0">
                <a:solidFill>
                  <a:srgbClr val="0077AA"/>
                </a:solidFill>
                <a:latin typeface="Liberation Mono"/>
                <a:cs typeface="Times New Roman" panose="02020603050405020304" pitchFamily="18" charset="0"/>
              </a:rPr>
              <a:t>SET</a:t>
            </a:r>
            <a:r>
              <a:rPr lang="en-US" dirty="0">
                <a:latin typeface="Liberation Mono"/>
                <a:cs typeface="Times New Roman" panose="02020603050405020304" pitchFamily="18" charset="0"/>
              </a:rPr>
              <a:t> job := </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job, </a:t>
            </a:r>
            <a:r>
              <a:rPr lang="en-US" dirty="0">
                <a:solidFill>
                  <a:srgbClr val="669900"/>
                </a:solidFill>
                <a:latin typeface="Liberation Mono"/>
              </a:rPr>
              <a:t>'officers'</a:t>
            </a:r>
            <a:r>
              <a:rPr lang="en-US" dirty="0">
                <a:latin typeface="Liberation Mono"/>
                <a:cs typeface="Times New Roman" panose="02020603050405020304" pitchFamily="18" charset="0"/>
              </a:rPr>
              <a:t>, </a:t>
            </a:r>
            <a:r>
              <a:rPr lang="en-US" dirty="0">
                <a:solidFill>
                  <a:srgbClr val="669900"/>
                </a:solidFill>
                <a:latin typeface="Liberation Mono"/>
              </a:rPr>
              <a:t>'Officers'</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a:t>
            </a:r>
          </a:p>
        </p:txBody>
      </p:sp>
    </p:spTree>
    <p:extLst>
      <p:ext uri="{BB962C8B-B14F-4D97-AF65-F5344CB8AC3E}">
        <p14:creationId xmlns:p14="http://schemas.microsoft.com/office/powerpoint/2010/main" val="170617709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 - examples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CF30ADF5-850F-43B9-80C3-AF6A8B30519E}"/>
              </a:ext>
            </a:extLst>
          </p:cNvPr>
          <p:cNvSpPr/>
          <p:nvPr/>
        </p:nvSpPr>
        <p:spPr>
          <a:xfrm>
            <a:off x="407368" y="908720"/>
            <a:ext cx="11377264" cy="236988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UPPER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a:t>
            </a:r>
            <a:r>
              <a:rPr lang="en-US" dirty="0">
                <a:solidFill>
                  <a:srgbClr val="990055"/>
                </a:solidFill>
                <a:latin typeface="Liberation Mono"/>
              </a:rPr>
              <a:t> 2</a:t>
            </a:r>
            <a:r>
              <a:rPr lang="en-US" dirty="0">
                <a:solidFill>
                  <a:schemeClr val="tx1">
                    <a:lumMod val="65000"/>
                    <a:lumOff val="35000"/>
                  </a:schemeClr>
                </a:solidFill>
                <a:latin typeface="Liberation Mono"/>
              </a:rPr>
              <a:t>)))</a:t>
            </a:r>
            <a:r>
              <a:rPr lang="en-US" dirty="0">
                <a:latin typeface="Liberation Mono"/>
              </a:rPr>
              <a:t> "Title Case" </a:t>
            </a:r>
            <a:r>
              <a:rPr lang="en-US" dirty="0">
                <a:solidFill>
                  <a:srgbClr val="0077AA"/>
                </a:solidFill>
                <a:latin typeface="Liberation Mono"/>
                <a:cs typeface="Times New Roman" panose="02020603050405020304" pitchFamily="18" charset="0"/>
              </a:rPr>
              <a:t>FROM</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solidFill>
                  <a:schemeClr val="tx1">
                    <a:lumMod val="65000"/>
                    <a:lumOff val="35000"/>
                  </a:schemeClr>
                </a:solidFill>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rPr>
              <a:t>;</a:t>
            </a:r>
            <a:endParaRPr lang="en-IN" dirty="0"/>
          </a:p>
        </p:txBody>
      </p:sp>
    </p:spTree>
    <p:extLst>
      <p:ext uri="{BB962C8B-B14F-4D97-AF65-F5344CB8AC3E}">
        <p14:creationId xmlns:p14="http://schemas.microsoft.com/office/powerpoint/2010/main" val="340035190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406800" y="810578"/>
            <a:ext cx="1137600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a:t>
            </a:r>
            <a:r>
              <a:rPr lang="en-US" dirty="0">
                <a:solidFill>
                  <a:srgbClr val="DD4A68"/>
                </a:solidFill>
                <a:latin typeface="Liberation Mono"/>
              </a:rPr>
              <a:t>LEFT</a:t>
            </a:r>
            <a:r>
              <a:rPr lang="en-US" dirty="0">
                <a:solidFill>
                  <a:schemeClr val="bg1">
                    <a:lumMod val="50000"/>
                  </a:schemeClr>
                </a:solidFill>
                <a:latin typeface="Liberation Mono"/>
              </a:rPr>
              <a:t>(</a:t>
            </a:r>
            <a:r>
              <a:rPr lang="en-US" dirty="0">
                <a:latin typeface="Liberation Mono"/>
              </a:rPr>
              <a:t>ename, 1</a:t>
            </a:r>
            <a:r>
              <a:rPr lang="en-US" dirty="0">
                <a:solidFill>
                  <a:schemeClr val="bg1">
                    <a:lumMod val="50000"/>
                  </a:schemeClr>
                </a:solidFill>
                <a:latin typeface="Liberation Mono"/>
              </a:rPr>
              <a:t>)</a:t>
            </a:r>
            <a:r>
              <a:rPr lang="en-US" dirty="0">
                <a:latin typeface="Liberation Mono"/>
              </a:rPr>
              <a:t> </a:t>
            </a:r>
            <a:r>
              <a:rPr lang="en-IN" dirty="0">
                <a:solidFill>
                  <a:srgbClr val="0077AA"/>
                </a:solidFill>
                <a:latin typeface="Liberation Mono"/>
                <a:cs typeface="Times New Roman" panose="02020603050405020304" pitchFamily="18" charset="0"/>
              </a:rPr>
              <a:t>IN</a:t>
            </a:r>
            <a:r>
              <a:rPr lang="en-US" dirty="0">
                <a:latin typeface="Liberation Mono"/>
              </a:rPr>
              <a:t> </a:t>
            </a:r>
            <a:r>
              <a:rPr lang="en-US" dirty="0">
                <a:solidFill>
                  <a:schemeClr val="bg1">
                    <a:lumMod val="50000"/>
                  </a:schemeClr>
                </a:solidFill>
                <a:latin typeface="Liberation Mono"/>
              </a:rPr>
              <a:t>(</a:t>
            </a:r>
            <a:r>
              <a:rPr lang="en-US" dirty="0">
                <a:solidFill>
                  <a:srgbClr val="669900"/>
                </a:solidFill>
                <a:latin typeface="Liberation Mono"/>
              </a:rPr>
              <a:t>'a'</a:t>
            </a:r>
            <a:r>
              <a:rPr lang="en-US" dirty="0">
                <a:latin typeface="Liberation Mono"/>
              </a:rPr>
              <a:t>, </a:t>
            </a:r>
            <a:r>
              <a:rPr lang="en-US" dirty="0">
                <a:solidFill>
                  <a:srgbClr val="669900"/>
                </a:solidFill>
                <a:latin typeface="Liberation Mono"/>
              </a:rPr>
              <a:t>'e'</a:t>
            </a:r>
            <a:r>
              <a:rPr lang="en-US" dirty="0">
                <a:latin typeface="Liberation Mono"/>
              </a:rPr>
              <a:t>, </a:t>
            </a:r>
            <a:r>
              <a:rPr lang="en-US" dirty="0">
                <a:solidFill>
                  <a:srgbClr val="669900"/>
                </a:solidFill>
                <a:latin typeface="Liberation Mono"/>
              </a:rPr>
              <a:t>'o'</a:t>
            </a:r>
            <a:r>
              <a:rPr lang="en-US" dirty="0">
                <a:latin typeface="Liberation Mono"/>
              </a:rPr>
              <a:t>, </a:t>
            </a:r>
            <a:r>
              <a:rPr lang="en-US" dirty="0">
                <a:solidFill>
                  <a:srgbClr val="669900"/>
                </a:solidFill>
                <a:latin typeface="Liberation Mono"/>
              </a:rPr>
              <a:t>'i'</a:t>
            </a:r>
            <a:r>
              <a:rPr lang="en-US" dirty="0">
                <a:latin typeface="Liberation Mono"/>
              </a:rPr>
              <a:t>, </a:t>
            </a:r>
            <a:r>
              <a:rPr lang="en-US" dirty="0">
                <a:solidFill>
                  <a:srgbClr val="669900"/>
                </a:solidFill>
                <a:latin typeface="Liberation Mono"/>
              </a:rPr>
              <a:t>'u'</a:t>
            </a:r>
            <a:r>
              <a:rPr lang="en-US"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a|e|i|o|u</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a|m</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39AE0A"/>
                </a:solidFill>
                <a:latin typeface="Liberation Mono"/>
              </a:rPr>
              <a:t>//starts with</a:t>
            </a:r>
            <a:endParaRPr lang="en-IN" dirty="0">
              <a:solidFill>
                <a:srgbClr val="39AE0A"/>
              </a:solidFill>
              <a:latin typeface="Liberation Mono"/>
            </a:endParaRP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n|r</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39AE0A"/>
                </a:solidFill>
                <a:latin typeface="Liberation Mono"/>
              </a:rPr>
              <a:t>//ends with</a:t>
            </a:r>
            <a:endParaRPr lang="en-IN" dirty="0">
              <a:solidFill>
                <a:srgbClr val="39AE0A"/>
              </a:solidFill>
              <a:latin typeface="Liberation Mono"/>
            </a:endParaRPr>
          </a:p>
        </p:txBody>
      </p:sp>
      <p:sp>
        <p:nvSpPr>
          <p:cNvPr id="4" name="TextBox 3">
            <a:extLst>
              <a:ext uri="{FF2B5EF4-FFF2-40B4-BE49-F238E27FC236}">
                <a16:creationId xmlns:a16="http://schemas.microsoft.com/office/drawing/2014/main" id="{A347D7FC-4A72-4387-820C-9DDB5A36F459}"/>
              </a:ext>
            </a:extLst>
          </p:cNvPr>
          <p:cNvSpPr txBox="1"/>
          <p:nvPr/>
        </p:nvSpPr>
        <p:spPr>
          <a:xfrm>
            <a:off x="406800" y="3861048"/>
            <a:ext cx="113760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IN" dirty="0"/>
              <a:t> </a:t>
            </a:r>
            <a:r>
              <a:rPr lang="en-IN" dirty="0">
                <a:solidFill>
                  <a:srgbClr val="669900"/>
                </a:solidFill>
                <a:latin typeface="Liberation Mono"/>
              </a:rPr>
              <a:t>"abc,,abc,,,,,bc,,,,,,abc"</a:t>
            </a:r>
            <a:r>
              <a:rPr lang="en-IN" dirty="0">
                <a:latin typeface="Liberation Mono"/>
              </a:rPr>
              <a:t> ;  / </a:t>
            </a: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REPLACE</a:t>
            </a:r>
            <a:r>
              <a:rPr lang="en-US" dirty="0">
                <a:solidFill>
                  <a:schemeClr val="bg1">
                    <a:lumMod val="50000"/>
                  </a:schemeClr>
                </a:solidFill>
                <a:latin typeface="Liberation Mono"/>
              </a:rPr>
              <a:t>(</a:t>
            </a:r>
            <a:r>
              <a:rPr lang="en-US" dirty="0">
                <a:solidFill>
                  <a:srgbClr val="DD4A68"/>
                </a:solidFill>
                <a:latin typeface="Liberation Mono"/>
              </a:rPr>
              <a:t>REPLACE</a:t>
            </a:r>
            <a:r>
              <a:rPr lang="en-US" dirty="0">
                <a:solidFill>
                  <a:schemeClr val="bg1">
                    <a:lumMod val="50000"/>
                  </a:schemeClr>
                </a:solidFill>
                <a:latin typeface="Liberation Mono"/>
              </a:rPr>
              <a:t>(</a:t>
            </a:r>
            <a:r>
              <a:rPr lang="en-US" dirty="0">
                <a:solidFill>
                  <a:srgbClr val="DD4A68"/>
                </a:solidFill>
                <a:latin typeface="Liberation Mono"/>
              </a:rPr>
              <a:t>REPLACE</a:t>
            </a:r>
            <a:r>
              <a:rPr lang="en-US" dirty="0">
                <a:solidFill>
                  <a:schemeClr val="bg1">
                    <a:lumMod val="50000"/>
                  </a:schemeClr>
                </a:solidFill>
                <a:latin typeface="Liberation Mono"/>
              </a:rPr>
              <a:t>(</a:t>
            </a:r>
            <a:r>
              <a:rPr lang="en-IN" dirty="0">
                <a:solidFill>
                  <a:srgbClr val="669900"/>
                </a:solidFill>
                <a:latin typeface="Liberation Mono"/>
              </a:rPr>
              <a:t>"abc,,abc,,,,,bc,,,,,,abc"</a:t>
            </a:r>
            <a:r>
              <a:rPr lang="en-US" dirty="0">
                <a:latin typeface="Liberation Mono"/>
              </a:rPr>
              <a:t>, ",", ".,"</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R1 ;</a:t>
            </a:r>
            <a:endParaRPr lang="en-IN" dirty="0">
              <a:solidFill>
                <a:srgbClr val="669900"/>
              </a:solidFill>
              <a:latin typeface="Liberation Mono"/>
            </a:endParaRPr>
          </a:p>
        </p:txBody>
      </p:sp>
    </p:spTree>
    <p:extLst>
      <p:ext uri="{BB962C8B-B14F-4D97-AF65-F5344CB8AC3E}">
        <p14:creationId xmlns:p14="http://schemas.microsoft.com/office/powerpoint/2010/main" val="191171560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a16="http://schemas.microsoft.com/office/drawing/2014/main" val="20000"/>
                    </a:ext>
                  </a:extLst>
                </a:gridCol>
                <a:gridCol w="852581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a16="http://schemas.microsoft.com/office/drawing/2014/main"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a16="http://schemas.microsoft.com/office/drawing/2014/main"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a16="http://schemas.microsoft.com/office/drawing/2014/main"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a16="http://schemas.microsoft.com/office/drawing/2014/main"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a16="http://schemas.microsoft.com/office/drawing/2014/main" val="842558293"/>
                  </a:ext>
                </a:extLst>
              </a:tr>
            </a:tbl>
          </a:graphicData>
        </a:graphic>
      </p:graphicFrame>
    </p:spTree>
    <p:extLst>
      <p:ext uri="{BB962C8B-B14F-4D97-AF65-F5344CB8AC3E}">
        <p14:creationId xmlns:p14="http://schemas.microsoft.com/office/powerpoint/2010/main" val="59807395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4635243"/>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-1.23</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-1.58</a:t>
            </a:r>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DD4A68"/>
                </a:solidFill>
                <a:latin typeface="Liberation Mono"/>
              </a:rPr>
              <a:t>ROUND</a:t>
            </a:r>
            <a:r>
              <a:rPr lang="en-US" dirty="0">
                <a:solidFill>
                  <a:schemeClr val="bg1">
                    <a:lumMod val="65000"/>
                  </a:schemeClr>
                </a:solidFill>
                <a:latin typeface="Liberation Mono"/>
                <a:ea typeface="Times New Roman" panose="02020603050405020304" pitchFamily="18"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DD4A68"/>
                </a:solidFill>
                <a:latin typeface="Liberation Mono"/>
              </a:rPr>
              <a:t>FLOOR</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OTP;</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weight, </a:t>
            </a:r>
            <a:r>
              <a:rPr lang="en-IN" dirty="0">
                <a:solidFill>
                  <a:srgbClr val="DD4A68"/>
                </a:solidFill>
                <a:latin typeface="Liberation Mono"/>
              </a:rPr>
              <a:t>TRUNCATE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  </a:t>
            </a:r>
            <a:r>
              <a:rPr lang="en-IN" dirty="0">
                <a:solidFill>
                  <a:srgbClr val="DD4A68"/>
                </a:solidFill>
                <a:latin typeface="Liberation Mono"/>
              </a:rPr>
              <a:t>MID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DD4A68"/>
                </a:solidFill>
                <a:latin typeface="Liberation Mono"/>
              </a:rPr>
              <a:t>INSTR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mass_table;</a:t>
            </a:r>
          </a:p>
          <a:p>
            <a:pPr marL="285750" indent="-285750">
              <a:lnSpc>
                <a:spcPct val="150000"/>
              </a:lnSpc>
              <a:buFont typeface="Arial" panose="020B0604020202020204" pitchFamily="34" charset="0"/>
              <a:buChar char="•"/>
            </a:pPr>
            <a:r>
              <a:rPr lang="en-US" dirty="0">
                <a:solidFill>
                  <a:srgbClr val="0077AA"/>
                </a:solidFill>
                <a:latin typeface="Liberation Mono"/>
              </a:rPr>
              <a:t>SELECT</a:t>
            </a:r>
            <a:r>
              <a:rPr lang="en-US" dirty="0">
                <a:latin typeface="Liberation Mono"/>
                <a:cs typeface="Arial" panose="020B0604020202020204" pitchFamily="34" charset="0"/>
              </a:rPr>
              <a:t> weight, </a:t>
            </a:r>
            <a:r>
              <a:rPr lang="en-US" dirty="0">
                <a:solidFill>
                  <a:srgbClr val="DD4A68"/>
                </a:solidFill>
                <a:latin typeface="Liberation Mono"/>
              </a:rPr>
              <a:t>TRUNCATE</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weight, </a:t>
            </a:r>
            <a:r>
              <a:rPr lang="en-IN" dirty="0">
                <a:solidFill>
                  <a:srgbClr val="990055"/>
                </a:solidFill>
                <a:latin typeface="Liberation Mono"/>
              </a:rPr>
              <a:t>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RIGHT</a:t>
            </a:r>
            <a:r>
              <a:rPr lang="en-US" dirty="0">
                <a:solidFill>
                  <a:schemeClr val="bg1">
                    <a:lumMod val="50000"/>
                  </a:schemeClr>
                </a:solidFill>
                <a:latin typeface="Liberation Mono"/>
                <a:cs typeface="Arial" panose="020B0604020202020204" pitchFamily="34" charset="0"/>
              </a:rPr>
              <a:t>(</a:t>
            </a:r>
            <a:r>
              <a:rPr lang="en-US" dirty="0">
                <a:solidFill>
                  <a:srgbClr val="DD4A68"/>
                </a:solidFill>
                <a:latin typeface="Liberation Mono"/>
              </a:rPr>
              <a:t>MOD</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weight , </a:t>
            </a:r>
            <a:r>
              <a:rPr lang="en-US" dirty="0">
                <a:solidFill>
                  <a:srgbClr val="990055"/>
                </a:solidFill>
                <a:latin typeface="Liberation Mono"/>
              </a:rPr>
              <a:t>1</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2</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US" dirty="0">
                <a:latin typeface="Liberation Mono"/>
                <a:cs typeface="Arial" panose="020B0604020202020204" pitchFamily="34" charset="0"/>
              </a:rPr>
              <a:t> </a:t>
            </a:r>
            <a:r>
              <a:rPr lang="en-US" dirty="0">
                <a:solidFill>
                  <a:srgbClr val="0077AA"/>
                </a:solidFill>
                <a:latin typeface="Liberation Mono"/>
              </a:rPr>
              <a:t>FROM</a:t>
            </a:r>
            <a:r>
              <a:rPr lang="en-US" dirty="0">
                <a:latin typeface="Liberation Mono"/>
                <a:cs typeface="Arial" panose="020B0604020202020204" pitchFamily="34" charset="0"/>
              </a:rPr>
              <a:t> mass_table;</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115186587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14461832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8972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p14="http://schemas.microsoft.com/office/powerpoint/2010/main" val="152042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open sans" panose="020B0606030504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id="{931C2ED3-26CD-46EC-9E6E-27D639140DBE}"/>
              </a:ext>
            </a:extLst>
          </p:cNvPr>
          <p:cNvSpPr txBox="1"/>
          <p:nvPr/>
        </p:nvSpPr>
        <p:spPr>
          <a:xfrm>
            <a:off x="119336" y="3075057"/>
            <a:ext cx="1195332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open sans" panose="020B0606030504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613077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C9F1F6F-8F83-457B-A3AB-0B8009F438C0}"/>
              </a:ext>
            </a:extLst>
          </p:cNvPr>
          <p:cNvSpPr/>
          <p:nvPr/>
        </p:nvSpPr>
        <p:spPr>
          <a:xfrm>
            <a:off x="406400" y="1463873"/>
            <a:ext cx="11377438"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A user variable name can contain other characters if you quote it as a string or identifier (for example, @'my-var', @"my-var", or @`my-var`).</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User-defined variables are session specific. A user variable defined by one client cannot be seen or used by other clients.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All variables for a given client session are automatically freed when that client exits.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 names are not case sensitive. Names have a maximum length of 64 characters.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the value of a user variable is selected in a result set, it is returned to the client as a string.</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you refer to a variable that has not been initialized, it has a value </a:t>
            </a:r>
            <a:r>
              <a:rPr lang="en-IN">
                <a:latin typeface="Palatino Linotype" panose="02040502050505030304" pitchFamily="18" charset="0"/>
                <a:cs typeface="Arial" panose="020B0604020202020204" pitchFamily="34" charset="0"/>
              </a:rPr>
              <a:t>of NULL.</a:t>
            </a:r>
            <a:endParaRPr lang="en-IN" dirty="0">
              <a:latin typeface="Palatino Linotype" panose="02040502050505030304" pitchFamily="18" charset="0"/>
              <a:cs typeface="Arial" panose="020B0604020202020204" pitchFamily="34" charset="0"/>
            </a:endParaRPr>
          </a:p>
          <a:p>
            <a:r>
              <a:rPr lang="en-IN" dirty="0">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e.g.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@variable_name</a:t>
            </a:r>
            <a:r>
              <a:rPr lang="en-IN" dirty="0">
                <a:latin typeface="Liberation Mono"/>
              </a:rPr>
              <a:t>;</a:t>
            </a:r>
            <a:endParaRPr lang="en-IN" sz="2200" dirty="0">
              <a:latin typeface="Liberation Mono"/>
            </a:endParaRPr>
          </a:p>
        </p:txBody>
      </p:sp>
      <p:cxnSp>
        <p:nvCxnSpPr>
          <p:cNvPr id="7" name="Straight Connector 6">
            <a:extLst>
              <a:ext uri="{FF2B5EF4-FFF2-40B4-BE49-F238E27FC236}">
                <a16:creationId xmlns:a16="http://schemas.microsoft.com/office/drawing/2014/main" id="{64B7EF33-5AE4-491D-BBD9-27B21C94B0D8}"/>
              </a:ext>
            </a:extLst>
          </p:cNvPr>
          <p:cNvCxnSpPr>
            <a:cxnSpLocks/>
          </p:cNvCxnSpPr>
          <p:nvPr/>
        </p:nvCxnSpPr>
        <p:spPr>
          <a:xfrm>
            <a:off x="336154" y="5157192"/>
            <a:ext cx="1152048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55363BD-1718-45C6-99DF-F5FAB5F1FE09}"/>
              </a:ext>
            </a:extLst>
          </p:cNvPr>
          <p:cNvSpPr txBox="1"/>
          <p:nvPr/>
        </p:nvSpPr>
        <p:spPr>
          <a:xfrm>
            <a:off x="263352" y="692696"/>
            <a:ext cx="11592493"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04985464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11" name="Picture 10"/>
          <p:cNvPicPr>
            <a:picLocks noChangeAspect="1"/>
          </p:cNvPicPr>
          <p:nvPr/>
        </p:nvPicPr>
        <p:blipFill>
          <a:blip r:embed="rId2" cstate="print"/>
          <a:stretch>
            <a:fillRect/>
          </a:stretch>
        </p:blipFill>
        <p:spPr>
          <a:xfrm>
            <a:off x="5089478" y="5687382"/>
            <a:ext cx="6780271" cy="875871"/>
          </a:xfrm>
          <a:prstGeom prst="rect">
            <a:avLst/>
          </a:prstGeom>
        </p:spPr>
      </p:pic>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3" name="Rectangle 12">
            <a:extLst>
              <a:ext uri="{FF2B5EF4-FFF2-40B4-BE49-F238E27FC236}">
                <a16:creationId xmlns:a16="http://schemas.microsoft.com/office/drawing/2014/main" id="{E40EC3BD-1EFE-4DB1-AD41-BB513B1CB31B}"/>
              </a:ext>
            </a:extLst>
          </p:cNvPr>
          <p:cNvSpPr/>
          <p:nvPr/>
        </p:nvSpPr>
        <p:spPr>
          <a:xfrm>
            <a:off x="370570" y="2204864"/>
            <a:ext cx="11449272" cy="163121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Palatino Linotype" panose="02040502050505030304" pitchFamily="18" charset="0"/>
                <a:cs typeface="Arial" panose="020B0604020202020204" pitchFamily="34" charset="0"/>
              </a:rPr>
              <a:t>:</a:t>
            </a:r>
          </a:p>
          <a:p>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for SET, either </a:t>
            </a:r>
            <a:r>
              <a:rPr lang="en-IN" dirty="0">
                <a:solidFill>
                  <a:srgbClr val="A67F59"/>
                </a:solidFill>
                <a:latin typeface="Liberation Mono"/>
              </a:rPr>
              <a:t>=</a:t>
            </a:r>
            <a:r>
              <a:rPr lang="en-IN" dirty="0">
                <a:solidFill>
                  <a:srgbClr val="FF0000"/>
                </a:solidFill>
                <a:latin typeface="Palatino Linotype" panose="02040502050505030304" pitchFamily="18" charset="0"/>
                <a:cs typeface="Arial" panose="020B0604020202020204" pitchFamily="34" charset="0"/>
              </a:rPr>
              <a:t> </a:t>
            </a:r>
            <a:r>
              <a:rPr lang="en-IN" sz="2400" dirty="0">
                <a:latin typeface="Palatino Linotype" panose="02040502050505030304" pitchFamily="18" charset="0"/>
                <a:cs typeface="Arial" panose="020B0604020202020204" pitchFamily="34" charset="0"/>
              </a:rPr>
              <a:t>or </a:t>
            </a:r>
            <a:r>
              <a:rPr lang="en-IN" dirty="0">
                <a:solidFill>
                  <a:srgbClr val="A67F59"/>
                </a:solidFill>
                <a:latin typeface="Liberation Mono"/>
              </a:rPr>
              <a:t>:=</a:t>
            </a:r>
            <a:r>
              <a:rPr lang="en-IN" sz="2400"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can be used as the assignment operator.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You can also assign a value to a user variable in statements (SELECT, …) other than SET. In this case, the assignment operator must be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not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because latter is treated as the </a:t>
            </a:r>
            <a:r>
              <a:rPr lang="en-IN" b="1" dirty="0">
                <a:latin typeface="Palatino Linotype" panose="02040502050505030304" pitchFamily="18" charset="0"/>
                <a:cs typeface="Arial" panose="020B0604020202020204" pitchFamily="34" charset="0"/>
              </a:rPr>
              <a:t>comparison operator =</a:t>
            </a:r>
            <a:r>
              <a:rPr lang="en-IN" dirty="0">
                <a:latin typeface="Palatino Linotype" panose="02040502050505030304" pitchFamily="18" charset="0"/>
                <a:cs typeface="Arial" panose="020B0604020202020204" pitchFamily="34" charset="0"/>
              </a:rPr>
              <a:t>.</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07746"/>
            <a:ext cx="8872681"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US" sz="2200" dirty="0">
                <a:solidFill>
                  <a:schemeClr val="bg1">
                    <a:lumMod val="50000"/>
                  </a:schemeClr>
                </a:solidFill>
                <a:latin typeface="Liberation Mono"/>
              </a:rPr>
              <a:t>. . .</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3933056"/>
            <a:ext cx="882617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1001</a:t>
            </a:r>
            <a:r>
              <a:rPr lang="en-IN" dirty="0">
                <a:latin typeface="Liberation Mono"/>
              </a:rPr>
              <a:t>, @v2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1001</a:t>
            </a:r>
            <a:r>
              <a:rPr lang="en-IN" dirty="0">
                <a:latin typeface="Liberation Mono"/>
              </a:rPr>
              <a:t>,</a:t>
            </a:r>
            <a:r>
              <a:rPr lang="en-IN" dirty="0">
                <a:solidFill>
                  <a:srgbClr val="669900"/>
                </a:solidFill>
                <a:latin typeface="Liberation Mono"/>
              </a:rPr>
              <a:t> </a:t>
            </a:r>
            <a:r>
              <a:rPr lang="en-IN" dirty="0">
                <a:latin typeface="Liberation Mono"/>
              </a:rPr>
              <a:t>@v2 = </a:t>
            </a:r>
            <a:r>
              <a:rPr lang="en-IN" dirty="0">
                <a:solidFill>
                  <a:srgbClr val="990055"/>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91779664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a16="http://schemas.microsoft.com/office/drawing/2014/main"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a16="http://schemas.microsoft.com/office/drawing/2014/main"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2848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907C83-9545-4A1D-8508-2493CF6AA8A2}"/>
              </a:ext>
            </a:extLst>
          </p:cNvPr>
          <p:cNvSpPr/>
          <p:nvPr/>
        </p:nvSpPr>
        <p:spPr>
          <a:xfrm>
            <a:off x="263352" y="838203"/>
            <a:ext cx="11593288" cy="646331"/>
          </a:xfrm>
          <a:prstGeom prst="rect">
            <a:avLst/>
          </a:prstGeom>
        </p:spPr>
        <p:txBody>
          <a:bodyPr wrap="square">
            <a:spAutoFit/>
          </a:bodyPr>
          <a:lstStyle/>
          <a:p>
            <a:r>
              <a:rPr lang="en-IN" dirty="0"/>
              <a:t>The TABLE statement in some ways acts like SELECT.  </a:t>
            </a:r>
            <a:r>
              <a:rPr lang="en-US" dirty="0"/>
              <a:t>You can order and limit the number of rows produced by TABLE using ORDER BY and LIMIT clauses, respectively.</a:t>
            </a:r>
            <a:r>
              <a:rPr lang="en-IN" dirty="0">
                <a:latin typeface="Palatino Linotype" panose="02040502050505030304" pitchFamily="18" charset="0"/>
                <a:cs typeface="Arial" panose="020B0604020202020204" pitchFamily="34" charset="0"/>
              </a:rPr>
              <a:t> </a:t>
            </a:r>
          </a:p>
        </p:txBody>
      </p:sp>
      <p:sp>
        <p:nvSpPr>
          <p:cNvPr id="15" name="TextBox 14">
            <a:extLst>
              <a:ext uri="{FF2B5EF4-FFF2-40B4-BE49-F238E27FC236}">
                <a16:creationId xmlns:a16="http://schemas.microsoft.com/office/drawing/2014/main" id="{6F4447FB-410F-4B59-AAEB-FA3400C99B6A}"/>
              </a:ext>
            </a:extLst>
          </p:cNvPr>
          <p:cNvSpPr txBox="1"/>
          <p:nvPr/>
        </p:nvSpPr>
        <p:spPr>
          <a:xfrm>
            <a:off x="262234" y="1619508"/>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
        <p:nvSpPr>
          <p:cNvPr id="17" name="Rectangle 16">
            <a:extLst>
              <a:ext uri="{FF2B5EF4-FFF2-40B4-BE49-F238E27FC236}">
                <a16:creationId xmlns:a16="http://schemas.microsoft.com/office/drawing/2014/main" id="{66B5B61F-E1E9-4705-9BE6-C35128CA7ADF}"/>
              </a:ext>
            </a:extLst>
          </p:cNvPr>
          <p:cNvSpPr/>
          <p:nvPr/>
        </p:nvSpPr>
        <p:spPr>
          <a:xfrm>
            <a:off x="262234" y="2564904"/>
            <a:ext cx="10031467" cy="1569660"/>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LIMIT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fr-FR" b="0" i="0" dirty="0">
                <a:solidFill>
                  <a:srgbClr val="0077AA"/>
                </a:solidFill>
                <a:effectLst/>
                <a:latin typeface="Liberation Mono"/>
              </a:rPr>
              <a:t>TABLE</a:t>
            </a:r>
            <a:r>
              <a:rPr lang="fr-FR" b="0" i="0" dirty="0">
                <a:solidFill>
                  <a:srgbClr val="000000"/>
                </a:solidFill>
                <a:effectLst/>
                <a:latin typeface="Liberation Mono"/>
              </a:rPr>
              <a:t> t1 </a:t>
            </a:r>
            <a:r>
              <a:rPr lang="fr-FR" dirty="0">
                <a:solidFill>
                  <a:schemeClr val="accent4">
                    <a:lumMod val="50000"/>
                  </a:schemeClr>
                </a:solidFill>
                <a:latin typeface="Liberation Mono"/>
              </a:rPr>
              <a:t>UNION</a:t>
            </a:r>
            <a:r>
              <a:rPr lang="fr-FR" b="0" i="0" dirty="0">
                <a:solidFill>
                  <a:srgbClr val="000000"/>
                </a:solidFill>
                <a:effectLst/>
                <a:latin typeface="Liberation Mono"/>
              </a:rPr>
              <a:t> </a:t>
            </a:r>
            <a:r>
              <a:rPr lang="fr-FR" b="0" i="0" dirty="0">
                <a:solidFill>
                  <a:srgbClr val="0077AA"/>
                </a:solidFill>
                <a:effectLst/>
                <a:latin typeface="Liberation Mono"/>
              </a:rPr>
              <a:t>TABLE</a:t>
            </a:r>
            <a:r>
              <a:rPr lang="fr-FR" b="0" i="0" dirty="0">
                <a:solidFill>
                  <a:srgbClr val="000000"/>
                </a:solidFill>
                <a:effectLst/>
                <a:latin typeface="Liberation Mono"/>
              </a:rPr>
              <a:t> t2</a:t>
            </a:r>
            <a:r>
              <a:rPr lang="fr-FR" b="0" i="0" dirty="0">
                <a:solidFill>
                  <a:srgbClr val="999999"/>
                </a:solidFill>
                <a:effectLst/>
                <a:latin typeface="Liberation Mono"/>
              </a:rPr>
              <a: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id="{9E0D63F1-1483-4649-B471-675D9C026399}"/>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statement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0351789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4649" y="260648"/>
            <a:ext cx="5998693" cy="523220"/>
          </a:xfrm>
          <a:prstGeom prst="rect">
            <a:avLst/>
          </a:prstGeom>
        </p:spPr>
        <p:txBody>
          <a:bodyPr wrap="none">
            <a:spAutoFit/>
          </a:bodyPr>
          <a:lstStyle/>
          <a:p>
            <a:pPr fontAlgn="base"/>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difference between </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 </a:t>
            </a:r>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and r</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a:t>
            </a:r>
            <a:endParaRPr lang="en-US" sz="2800" dirty="0">
              <a:solidFill>
                <a:srgbClr val="FF99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1089436921"/>
              </p:ext>
            </p:extLst>
          </p:nvPr>
        </p:nvGraphicFramePr>
        <p:xfrm>
          <a:off x="119336" y="836713"/>
          <a:ext cx="11953328" cy="4320480"/>
        </p:xfrm>
        <a:graphic>
          <a:graphicData uri="http://schemas.openxmlformats.org/drawingml/2006/table">
            <a:tbl>
              <a:tblPr>
                <a:tableStyleId>{BDBED569-4797-4DF1-A0F4-6AAB3CD982D8}</a:tableStyleId>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506251">
                <a:tc>
                  <a:txBody>
                    <a:bodyPr/>
                    <a:lstStyle/>
                    <a:p>
                      <a:pPr algn="ctr" fontAlgn="base"/>
                      <a:r>
                        <a:rPr lang="en-IN" sz="2000" b="1" dirty="0">
                          <a:solidFill>
                            <a:schemeClr val="accent2">
                              <a:lumMod val="50000"/>
                            </a:schemeClr>
                          </a:solidFill>
                          <a:effectLst/>
                          <a:latin typeface="Palatino Linotype" panose="02040502050505030304" pitchFamily="18" charset="0"/>
                        </a:rPr>
                        <a:t>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tc>
                  <a:txBody>
                    <a:bodyPr/>
                    <a:lstStyle/>
                    <a:p>
                      <a:pPr algn="ctr" fontAlgn="base"/>
                      <a:r>
                        <a:rPr lang="en-IN" sz="2000" b="1" dirty="0">
                          <a:solidFill>
                            <a:schemeClr val="accent2">
                              <a:lumMod val="50000"/>
                            </a:schemeClr>
                          </a:solidFill>
                          <a:effectLst/>
                          <a:latin typeface="Palatino Linotype" panose="02040502050505030304" pitchFamily="18" charset="0"/>
                        </a:rPr>
                        <a:t>RDBMS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extLst>
                  <a:ext uri="{0D108BD9-81ED-4DB2-BD59-A6C34878D82A}">
                    <a16:rowId xmlns:a16="http://schemas.microsoft.com/office/drawing/2014/main" val="1900950636"/>
                  </a:ext>
                </a:extLst>
              </a:tr>
              <a:tr h="559233">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Palatino Linotype" panose="02040502050505030304" pitchFamily="18" charset="0"/>
                        </a:rPr>
                        <a:t>Data is stored as file.</a:t>
                      </a:r>
                    </a:p>
                  </a:txBody>
                  <a:tcPr marL="50348" marR="50348" marT="50348" marB="50348" anchor="ctr"/>
                </a:tc>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Palatino Linotype" panose="02040502050505030304" pitchFamily="18" charset="0"/>
                        </a:rPr>
                        <a:t>Data is stored as tables.</a:t>
                      </a:r>
                    </a:p>
                  </a:txBody>
                  <a:tcPr marL="50348" marR="50348" marT="50348" marB="50348" anchor="ctr"/>
                </a:tc>
                <a:extLst>
                  <a:ext uri="{0D108BD9-81ED-4DB2-BD59-A6C34878D82A}">
                    <a16:rowId xmlns:a16="http://schemas.microsoft.com/office/drawing/2014/main" val="1976220946"/>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There is no relationship between data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is present in multiple tables which can be related to each other.</a:t>
                      </a:r>
                    </a:p>
                  </a:txBody>
                  <a:tcPr marL="34385" marR="34385" marT="34385" marB="34385" anchor="ctr"/>
                </a:tc>
                <a:extLst>
                  <a:ext uri="{0D108BD9-81ED-4DB2-BD59-A6C34878D82A}">
                    <a16:rowId xmlns:a16="http://schemas.microsoft.com/office/drawing/2014/main" val="60521205"/>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has no support for distributed databases.</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RDBMS supports distributed databases.</a:t>
                      </a:r>
                    </a:p>
                  </a:txBody>
                  <a:tcPr marL="34385" marR="34385" marT="34385" marB="34385" anchor="ctr"/>
                </a:tc>
                <a:extLst>
                  <a:ext uri="{0D108BD9-81ED-4DB2-BD59-A6C34878D82A}">
                    <a16:rowId xmlns:a16="http://schemas.microsoft.com/office/drawing/2014/main" val="1102398876"/>
                  </a:ext>
                </a:extLst>
              </a:tr>
              <a:tr h="428339">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cannot be achieved.</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 be achieved.</a:t>
                      </a:r>
                    </a:p>
                  </a:txBody>
                  <a:tcPr marL="34385" marR="34385" marT="34385" marB="34385" anchor="ctr"/>
                </a:tc>
                <a:extLst>
                  <a:ext uri="{0D108BD9-81ED-4DB2-BD59-A6C34878D82A}">
                    <a16:rowId xmlns:a16="http://schemas.microsoft.com/office/drawing/2014/main" val="10565540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supports single user at a time.</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supports multiple users at a time.</a:t>
                      </a:r>
                    </a:p>
                  </a:txBody>
                  <a:tcPr marL="34385" marR="34385" marT="34385" marB="34385" anchor="ctr"/>
                </a:tc>
                <a:extLst>
                  <a:ext uri="{0D108BD9-81ED-4DB2-BD59-A6C34878D82A}">
                    <a16:rowId xmlns:a16="http://schemas.microsoft.com/office/drawing/2014/main" val="1648647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is common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can be reduced in RDBMS.</a:t>
                      </a:r>
                    </a:p>
                  </a:txBody>
                  <a:tcPr marL="34385" marR="34385" marT="34385" marB="34385" anchor="ctr"/>
                </a:tc>
                <a:extLst>
                  <a:ext uri="{0D108BD9-81ED-4DB2-BD59-A6C34878D82A}">
                    <a16:rowId xmlns:a16="http://schemas.microsoft.com/office/drawing/2014/main" val="4288000239"/>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provides low level of security during data manipulation.</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has high level of security during data manipulation.</a:t>
                      </a:r>
                    </a:p>
                  </a:txBody>
                  <a:tcPr marL="34385" marR="34385" marT="34385" marB="34385" anchor="ctr"/>
                </a:tc>
                <a:extLst>
                  <a:ext uri="{0D108BD9-81ED-4DB2-BD59-A6C34878D82A}">
                    <a16:rowId xmlns:a16="http://schemas.microsoft.com/office/drawing/2014/main" val="792765653"/>
                  </a:ext>
                </a:extLst>
              </a:tr>
            </a:tbl>
          </a:graphicData>
        </a:graphic>
      </p:graphicFrame>
    </p:spTree>
    <p:extLst>
      <p:ext uri="{BB962C8B-B14F-4D97-AF65-F5344CB8AC3E}">
        <p14:creationId xmlns:p14="http://schemas.microsoft.com/office/powerpoint/2010/main" val="285762046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52911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Tree>
    <p:extLst>
      <p:ext uri="{BB962C8B-B14F-4D97-AF65-F5344CB8AC3E}">
        <p14:creationId xmlns:p14="http://schemas.microsoft.com/office/powerpoint/2010/main" val="497758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spTree>
    <p:extLst>
      <p:ext uri="{BB962C8B-B14F-4D97-AF65-F5344CB8AC3E}">
        <p14:creationId xmlns:p14="http://schemas.microsoft.com/office/powerpoint/2010/main" val="382902519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0585255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spTree>
    <p:extLst>
      <p:ext uri="{BB962C8B-B14F-4D97-AF65-F5344CB8AC3E}">
        <p14:creationId xmlns:p14="http://schemas.microsoft.com/office/powerpoint/2010/main" val="30914314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sp>
        <p:nvSpPr>
          <p:cNvPr id="9" name="Rectangle 8"/>
          <p:cNvSpPr/>
          <p:nvPr/>
        </p:nvSpPr>
        <p:spPr>
          <a:xfrm>
            <a:off x="335360" y="4005064"/>
            <a:ext cx="11665296" cy="95410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354217"/>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2" name="Rectangle 1">
            <a:extLst>
              <a:ext uri="{FF2B5EF4-FFF2-40B4-BE49-F238E27FC236}">
                <a16:creationId xmlns:a16="http://schemas.microsoft.com/office/drawing/2014/main" id="{A8B41668-9F38-222D-B313-64E57DE751E7}"/>
              </a:ext>
            </a:extLst>
          </p:cNvPr>
          <p:cNvSpPr/>
          <p:nvPr/>
        </p:nvSpPr>
        <p:spPr>
          <a:xfrm>
            <a:off x="108000" y="2711822"/>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7" name="Rectangle 6">
            <a:extLst>
              <a:ext uri="{FF2B5EF4-FFF2-40B4-BE49-F238E27FC236}">
                <a16:creationId xmlns:a16="http://schemas.microsoft.com/office/drawing/2014/main" id="{C26CD33B-AE98-E5D7-6393-90EEEF1374C6}"/>
              </a:ext>
            </a:extLst>
          </p:cNvPr>
          <p:cNvSpPr/>
          <p:nvPr/>
        </p:nvSpPr>
        <p:spPr>
          <a:xfrm>
            <a:off x="119336" y="4079974"/>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p:txBody>
      </p:sp>
      <p:sp>
        <p:nvSpPr>
          <p:cNvPr id="8" name="Rectangle 7">
            <a:extLst>
              <a:ext uri="{FF2B5EF4-FFF2-40B4-BE49-F238E27FC236}">
                <a16:creationId xmlns:a16="http://schemas.microsoft.com/office/drawing/2014/main" id="{87E5E329-358B-A41B-D9CB-97CE16DC92CE}"/>
              </a:ext>
            </a:extLst>
          </p:cNvPr>
          <p:cNvSpPr/>
          <p:nvPr/>
        </p:nvSpPr>
        <p:spPr>
          <a:xfrm>
            <a:off x="119336" y="5448126"/>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p:txBody>
      </p:sp>
      <p:cxnSp>
        <p:nvCxnSpPr>
          <p:cNvPr id="10" name="Straight Connector 9">
            <a:extLst>
              <a:ext uri="{FF2B5EF4-FFF2-40B4-BE49-F238E27FC236}">
                <a16:creationId xmlns:a16="http://schemas.microsoft.com/office/drawing/2014/main" id="{E324D97C-A7AF-5928-C671-170B644EEF7B}"/>
              </a:ext>
            </a:extLst>
          </p:cNvPr>
          <p:cNvCxnSpPr/>
          <p:nvPr/>
        </p:nvCxnSpPr>
        <p:spPr>
          <a:xfrm>
            <a:off x="119336" y="2492896"/>
            <a:ext cx="1159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E5AB1A-714C-9C99-7029-87A2E04422DA}"/>
              </a:ext>
            </a:extLst>
          </p:cNvPr>
          <p:cNvCxnSpPr/>
          <p:nvPr/>
        </p:nvCxnSpPr>
        <p:spPr>
          <a:xfrm>
            <a:off x="119336" y="4005064"/>
            <a:ext cx="1159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127090-9129-2CE3-F598-A42F03F4665D}"/>
              </a:ext>
            </a:extLst>
          </p:cNvPr>
          <p:cNvCxnSpPr/>
          <p:nvPr/>
        </p:nvCxnSpPr>
        <p:spPr>
          <a:xfrm>
            <a:off x="119336" y="5301208"/>
            <a:ext cx="115932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52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147732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5694395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this.</a:t>
            </a:r>
          </a:p>
        </p:txBody>
      </p:sp>
    </p:spTree>
    <p:extLst>
      <p:ext uri="{BB962C8B-B14F-4D97-AF65-F5344CB8AC3E}">
        <p14:creationId xmlns:p14="http://schemas.microsoft.com/office/powerpoint/2010/main" val="348767261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a:t>
            </a:r>
            <a:r>
              <a:rPr lang="en-US" sz="2000" dirty="0">
                <a:solidFill>
                  <a:schemeClr val="bg1">
                    <a:lumMod val="50000"/>
                  </a:schemeClr>
                </a:solidFill>
                <a:latin typeface="Liberation Mono"/>
              </a:rPr>
              <a:t>. . .</a:t>
            </a:r>
            <a:r>
              <a:rPr lang="en-US" sz="2000" dirty="0">
                <a:solidFill>
                  <a:srgbClr val="0077AA"/>
                </a:solidFill>
                <a:latin typeface="Liberation Mono"/>
              </a:rPr>
              <a:t> [WITH ROLLUP]]</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Tree>
    <p:extLst>
      <p:ext uri="{BB962C8B-B14F-4D97-AF65-F5344CB8AC3E}">
        <p14:creationId xmlns:p14="http://schemas.microsoft.com/office/powerpoint/2010/main" val="125683416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a:t>
            </a:r>
            <a:r>
              <a:rPr lang="en-US" sz="2000" dirty="0">
                <a:solidFill>
                  <a:schemeClr val="bg1">
                    <a:lumMod val="50000"/>
                  </a:schemeClr>
                </a:solidFill>
                <a:latin typeface="Liberation Mono"/>
              </a:rPr>
              <a:t>. . .</a:t>
            </a:r>
            <a:r>
              <a:rPr lang="en-US" sz="2000" dirty="0">
                <a:solidFill>
                  <a:srgbClr val="0077AA"/>
                </a:solidFill>
                <a:latin typeface="Liberation Mono"/>
              </a:rPr>
              <a:t> [WITH ROLLUP]]</a:t>
            </a:r>
          </a:p>
          <a:p>
            <a:pPr>
              <a:lnSpc>
                <a:spcPct val="150000"/>
              </a:lnSpc>
            </a:pPr>
            <a:r>
              <a:rPr lang="en-US" sz="2000" dirty="0">
                <a:solidFill>
                  <a:srgbClr val="0077AA"/>
                </a:solidFill>
                <a:latin typeface="Liberation Mono"/>
              </a:rPr>
              <a:t>    [ HAVING having_condition ] </a:t>
            </a:r>
          </a:p>
        </p:txBody>
      </p:sp>
    </p:spTree>
    <p:extLst>
      <p:ext uri="{BB962C8B-B14F-4D97-AF65-F5344CB8AC3E}">
        <p14:creationId xmlns:p14="http://schemas.microsoft.com/office/powerpoint/2010/main" val="1407343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 and constraints 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a16="http://schemas.microsoft.com/office/drawing/2014/main" id="{F635C33E-77E3-514E-4FDF-65802D53D236}"/>
              </a:ext>
            </a:extLst>
          </p:cNvPr>
          <p:cNvSpPr txBox="1"/>
          <p:nvPr/>
        </p:nvSpPr>
        <p:spPr>
          <a:xfrm>
            <a:off x="295596" y="5733256"/>
            <a:ext cx="11486199" cy="769441"/>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null is used to represent missing or unknown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1598" y="3084481"/>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335360" y="44624"/>
            <a:ext cx="1152128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subquery must be enclosed in parentheses.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Use single-row operators with single-row subqueries, and use multiple-row operators with multiple-row subqueries.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 subquery (inner query) returns a null value to the outer query, the outer query will not return any rows when using certain comparison operators in a </a:t>
            </a:r>
            <a:r>
              <a:rPr lang="en-IN" dirty="0">
                <a:solidFill>
                  <a:srgbClr val="0070C0"/>
                </a:solidFill>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takes precedence.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takes precedence.</a:t>
            </a:r>
          </a:p>
        </p:txBody>
      </p:sp>
      <p:sp>
        <p:nvSpPr>
          <p:cNvPr id="5" name="Rectangle 4"/>
          <p:cNvSpPr/>
          <p:nvPr/>
        </p:nvSpPr>
        <p:spPr>
          <a:xfrm>
            <a:off x="335360" y="4389492"/>
            <a:ext cx="11521280" cy="141577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may use comparison operators such as </a:t>
            </a:r>
            <a:r>
              <a:rPr lang="en-IN" b="1" dirty="0">
                <a:solidFill>
                  <a:schemeClr val="accent5">
                    <a:lumMod val="75000"/>
                  </a:schemeClr>
                </a:solidFill>
                <a:latin typeface="Arial" panose="020B0604020202020204" pitchFamily="34" charset="0"/>
                <a:cs typeface="Arial" panose="020B0604020202020204" pitchFamily="34" charset="0"/>
              </a:rPr>
              <a:t>&lt;&gt;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with a single row subquery.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row subquery returns one or more rows to the outer SQL statement. You may use the </a:t>
            </a:r>
            <a:r>
              <a:rPr lang="en-IN" b="1"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or </a:t>
            </a:r>
            <a:r>
              <a:rPr lang="en-IN" b="1" dirty="0">
                <a:solidFill>
                  <a:schemeClr val="accent5">
                    <a:lumMod val="75000"/>
                  </a:schemeClr>
                </a:solidFill>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operator in outer query to handle a subquery that returns multiple rows.</a:t>
            </a:r>
          </a:p>
        </p:txBody>
      </p:sp>
      <p:sp>
        <p:nvSpPr>
          <p:cNvPr id="6" name="Rectangle 5">
            <a:extLst>
              <a:ext uri="{FF2B5EF4-FFF2-40B4-BE49-F238E27FC236}">
                <a16:creationId xmlns:a16="http://schemas.microsoft.com/office/drawing/2014/main" id="{D957517D-6CB1-4177-82F4-D0B5B31CFA01}"/>
              </a:ext>
            </a:extLst>
          </p:cNvPr>
          <p:cNvSpPr/>
          <p:nvPr/>
        </p:nvSpPr>
        <p:spPr>
          <a:xfrm>
            <a:off x="2283842" y="3933056"/>
            <a:ext cx="7111242" cy="400110"/>
          </a:xfrm>
          <a:prstGeom prst="rect">
            <a:avLst/>
          </a:prstGeom>
        </p:spPr>
        <p:txBody>
          <a:bodyPr wrap="none">
            <a:spAutoFit/>
          </a:bodyPr>
          <a:lstStyle/>
          <a:p>
            <a:r>
              <a:rPr lang="en-US" sz="2000" dirty="0">
                <a:solidFill>
                  <a:srgbClr val="222222"/>
                </a:solidFill>
                <a:latin typeface="Palatino Linotype" panose="02040502050505030304" pitchFamily="18" charset="0"/>
                <a:cs typeface="Segoe UI Light" panose="020B0502040204020203" pitchFamily="34" charset="0"/>
              </a:rPr>
              <a:t>A subquery is a </a:t>
            </a:r>
            <a:r>
              <a:rPr lang="en-US" sz="2000" dirty="0">
                <a:solidFill>
                  <a:srgbClr val="0070C0"/>
                </a:solidFill>
                <a:latin typeface="Palatino Linotype" panose="02040502050505030304" pitchFamily="18" charset="0"/>
                <a:cs typeface="Arial" panose="020B0604020202020204" pitchFamily="34" charset="0"/>
              </a:rPr>
              <a:t>SELECT</a:t>
            </a:r>
            <a:r>
              <a:rPr lang="en-US" sz="2000" dirty="0">
                <a:solidFill>
                  <a:srgbClr val="222222"/>
                </a:solidFill>
                <a:latin typeface="Palatino Linotype" panose="02040502050505030304" pitchFamily="18" charset="0"/>
                <a:cs typeface="Segoe UI Light" panose="020B0502040204020203" pitchFamily="34" charset="0"/>
              </a:rPr>
              <a:t> statement within another statement.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9875729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subqueries</a:t>
            </a:r>
            <a:endParaRPr lang="en-IN" sz="3200" i="1" dirty="0">
              <a:solidFill>
                <a:srgbClr val="FF9900"/>
              </a:solidFill>
              <a:latin typeface="Arial" pitchFamily="34" charset="0"/>
              <a:cs typeface="Arial" pitchFamily="34" charset="0"/>
            </a:endParaRPr>
          </a:p>
        </p:txBody>
      </p:sp>
      <p:sp>
        <p:nvSpPr>
          <p:cNvPr id="7" name="Rectangle 6"/>
          <p:cNvSpPr/>
          <p:nvPr/>
        </p:nvSpPr>
        <p:spPr>
          <a:xfrm>
            <a:off x="335360" y="908720"/>
            <a:ext cx="10585176" cy="259558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 may occur in:</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SELECT</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FROM</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WHERE</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 </a:t>
            </a:r>
            <a:r>
              <a:rPr lang="en-IN" dirty="0">
                <a:solidFill>
                  <a:schemeClr val="bg2">
                    <a:lumMod val="50000"/>
                  </a:schemeClr>
                </a:solidFill>
                <a:latin typeface="Arial" panose="020B0604020202020204" pitchFamily="34" charset="0"/>
                <a:cs typeface="Arial" panose="020B0604020202020204" pitchFamily="34" charset="0"/>
              </a:rPr>
              <a:t>HAVING</a:t>
            </a:r>
            <a:r>
              <a:rPr lang="en-IN" dirty="0">
                <a:solidFill>
                  <a:schemeClr val="tx2">
                    <a:lumMod val="50000"/>
                  </a:schemeClr>
                </a:solidFill>
                <a:latin typeface="Arial" panose="020B0604020202020204" pitchFamily="34" charset="0"/>
                <a:cs typeface="Arial" panose="020B0604020202020204" pitchFamily="34" charset="0"/>
              </a:rPr>
              <a:t> clause</a:t>
            </a:r>
          </a:p>
        </p:txBody>
      </p:sp>
      <p:sp>
        <p:nvSpPr>
          <p:cNvPr id="10" name="Rectangle 9">
            <a:extLst>
              <a:ext uri="{FF2B5EF4-FFF2-40B4-BE49-F238E27FC236}">
                <a16:creationId xmlns:a16="http://schemas.microsoft.com/office/drawing/2014/main" id="{0ACFCB24-6937-45BD-B5FA-73C94D1B45F2}"/>
              </a:ext>
            </a:extLst>
          </p:cNvPr>
          <p:cNvSpPr/>
          <p:nvPr/>
        </p:nvSpPr>
        <p:spPr>
          <a:xfrm>
            <a:off x="335360" y="3573017"/>
            <a:ext cx="10585176" cy="301108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subquery's outer statement can be any one of:</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SELECT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INSERT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UPDATE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DELETE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CREATE</a:t>
            </a:r>
          </a:p>
        </p:txBody>
      </p:sp>
      <p:pic>
        <p:nvPicPr>
          <p:cNvPr id="8" name="Picture 7">
            <a:extLst>
              <a:ext uri="{FF2B5EF4-FFF2-40B4-BE49-F238E27FC236}">
                <a16:creationId xmlns:a16="http://schemas.microsoft.com/office/drawing/2014/main" id="{9E4963D5-C5D7-4665-A966-D1AF5B3615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5681" y="4785181"/>
            <a:ext cx="8114203" cy="1914956"/>
          </a:xfrm>
          <a:prstGeom prst="rect">
            <a:avLst/>
          </a:prstGeom>
        </p:spPr>
      </p:pic>
      <p:sp>
        <p:nvSpPr>
          <p:cNvPr id="9" name="Rectangle 8">
            <a:extLst>
              <a:ext uri="{FF2B5EF4-FFF2-40B4-BE49-F238E27FC236}">
                <a16:creationId xmlns:a16="http://schemas.microsoft.com/office/drawing/2014/main" id="{38E668E6-D763-4DD7-AB71-D43E411C0A17}"/>
              </a:ext>
            </a:extLst>
          </p:cNvPr>
          <p:cNvSpPr/>
          <p:nvPr/>
        </p:nvSpPr>
        <p:spPr>
          <a:xfrm>
            <a:off x="335360" y="268796"/>
            <a:ext cx="7622728" cy="400110"/>
          </a:xfrm>
          <a:prstGeom prst="rect">
            <a:avLst/>
          </a:prstGeom>
        </p:spPr>
        <p:txBody>
          <a:bodyPr wrap="none">
            <a:spAutoFit/>
          </a:bodyPr>
          <a:lstStyle/>
          <a:p>
            <a:r>
              <a:rPr lang="en-US" sz="2000" b="1" dirty="0">
                <a:solidFill>
                  <a:srgbClr val="222222"/>
                </a:solidFill>
                <a:latin typeface="arial" panose="020B0604020202020204" pitchFamily="34" charset="0"/>
              </a:rPr>
              <a:t>A subquery is a SELECT statement within another statement.</a:t>
            </a:r>
            <a:endParaRPr lang="en-IN" sz="2000" dirty="0"/>
          </a:p>
        </p:txBody>
      </p:sp>
      <p:sp>
        <p:nvSpPr>
          <p:cNvPr id="11" name="TextBox 10">
            <a:extLst>
              <a:ext uri="{FF2B5EF4-FFF2-40B4-BE49-F238E27FC236}">
                <a16:creationId xmlns:a16="http://schemas.microsoft.com/office/drawing/2014/main" id="{450AC769-D0FF-4978-9ED0-FE91EA469A93}"/>
              </a:ext>
            </a:extLst>
          </p:cNvPr>
          <p:cNvSpPr txBox="1"/>
          <p:nvPr/>
        </p:nvSpPr>
        <p:spPr>
          <a:xfrm>
            <a:off x="7464152" y="745259"/>
            <a:ext cx="4464496" cy="3274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INSERT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TABLE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VIEW</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dirty="0">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DECLARE</a:t>
            </a:r>
            <a:r>
              <a:rPr lang="en-US" sz="2000" b="0" i="0" dirty="0">
                <a:solidFill>
                  <a:srgbClr val="000000"/>
                </a:solidFill>
                <a:effectLst/>
                <a:latin typeface="Liberation Mono"/>
              </a:rPr>
              <a:t> </a:t>
            </a:r>
            <a:r>
              <a:rPr lang="en-US" sz="2000" b="0" i="0" dirty="0">
                <a:solidFill>
                  <a:srgbClr val="0077AA"/>
                </a:solidFill>
                <a:effectLst/>
                <a:latin typeface="Liberation Mono"/>
              </a:rPr>
              <a:t>CURSOR</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EXPLAIN</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endParaRPr lang="en-IN" sz="2000" dirty="0">
              <a:solidFill>
                <a:schemeClr val="bg1">
                  <a:lumMod val="50000"/>
                </a:schemeClr>
              </a:solidFill>
            </a:endParaRPr>
          </a:p>
        </p:txBody>
      </p:sp>
    </p:spTree>
    <p:extLst>
      <p:ext uri="{BB962C8B-B14F-4D97-AF65-F5344CB8AC3E}">
        <p14:creationId xmlns:p14="http://schemas.microsoft.com/office/powerpoint/2010/main" val="283744813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types of subqueries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D5FC8C6F-A860-4B65-9F3C-1DF9E7AE9598}"/>
              </a:ext>
            </a:extLst>
          </p:cNvPr>
          <p:cNvSpPr/>
          <p:nvPr/>
        </p:nvSpPr>
        <p:spPr>
          <a:xfrm>
            <a:off x="191344" y="1117188"/>
            <a:ext cx="11809312" cy="3477875"/>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The Subquery as Scalar Operand</a:t>
            </a:r>
            <a:r>
              <a:rPr lang="en-IN" sz="2000" dirty="0">
                <a:solidFill>
                  <a:srgbClr val="C00000"/>
                </a:solidFill>
                <a:latin typeface="Arial" panose="020B0604020202020204" pitchFamily="34" charset="0"/>
                <a:cs typeface="Arial" panose="020B0604020202020204" pitchFamily="34" charset="0"/>
              </a:rPr>
              <a:t> – </a:t>
            </a:r>
            <a:r>
              <a:rPr lang="en-IN" sz="2000" dirty="0">
                <a:solidFill>
                  <a:srgbClr val="0070C0"/>
                </a:solidFill>
                <a:latin typeface="Arial" panose="020B0604020202020204" pitchFamily="34" charset="0"/>
                <a:cs typeface="Arial" panose="020B0604020202020204" pitchFamily="34" charset="0"/>
              </a:rPr>
              <a:t>SELECT clause</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Comparisons using Subqueries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Single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in the FROM Clause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INLINE VIEWS</a:t>
            </a:r>
            <a:r>
              <a:rPr lang="en-IN" sz="2000" dirty="0">
                <a:solidFill>
                  <a:schemeClr val="bg1">
                    <a:lumMod val="50000"/>
                  </a:schemeClr>
                </a:solidFill>
                <a:latin typeface="Arial" panose="020B0604020202020204" pitchFamily="34" charset="0"/>
                <a:cs typeface="Arial" panose="020B0604020202020204" pitchFamily="34" charset="0"/>
              </a:rPr>
              <a:t> (</a:t>
            </a:r>
            <a:r>
              <a:rPr lang="en-IN" sz="2000" i="1" dirty="0">
                <a:solidFill>
                  <a:schemeClr val="bg2">
                    <a:lumMod val="25000"/>
                  </a:schemeClr>
                </a:solidFill>
                <a:latin typeface="Arial" panose="020B0604020202020204" pitchFamily="34" charset="0"/>
                <a:cs typeface="Arial" panose="020B0604020202020204" pitchFamily="34" charset="0"/>
              </a:rPr>
              <a:t>Derived Tables</a:t>
            </a:r>
            <a:r>
              <a:rPr lang="en-IN" sz="2000" dirty="0">
                <a:solidFill>
                  <a:schemeClr val="bg1">
                    <a:lumMod val="50000"/>
                  </a:schemeClr>
                </a:solidFill>
                <a:latin typeface="Arial" panose="020B0604020202020204" pitchFamily="34" charset="0"/>
                <a:cs typeface="Arial" panose="020B0604020202020204" pitchFamily="34" charset="0"/>
              </a:rPr>
              <a:t>)</a:t>
            </a:r>
            <a:endParaRPr lang="en-IN" sz="20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ALL, ANY, IN, or SOME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Multiple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EXISTS or NOT EXISTS</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Row Subqueries</a:t>
            </a:r>
          </a:p>
        </p:txBody>
      </p:sp>
    </p:spTree>
    <p:extLst>
      <p:ext uri="{BB962C8B-B14F-4D97-AF65-F5344CB8AC3E}">
        <p14:creationId xmlns:p14="http://schemas.microsoft.com/office/powerpoint/2010/main" val="1986046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subquery as scalar operand</a:t>
            </a:r>
          </a:p>
        </p:txBody>
      </p:sp>
      <p:sp>
        <p:nvSpPr>
          <p:cNvPr id="6" name="Rectangle 5">
            <a:extLst>
              <a:ext uri="{FF2B5EF4-FFF2-40B4-BE49-F238E27FC236}">
                <a16:creationId xmlns:a16="http://schemas.microsoft.com/office/drawing/2014/main" id="{B9EF8C19-36F5-4FA6-BC72-2468C4F6F61A}"/>
              </a:ext>
            </a:extLst>
          </p:cNvPr>
          <p:cNvSpPr/>
          <p:nvPr/>
        </p:nvSpPr>
        <p:spPr>
          <a:xfrm>
            <a:off x="370570" y="1951092"/>
            <a:ext cx="11270046" cy="10772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subquery that returns </a:t>
            </a:r>
            <a:r>
              <a:rPr lang="en-IN"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simple operand, and you can use it almost anywhere a single column value is legal. </a:t>
            </a:r>
          </a:p>
        </p:txBody>
      </p:sp>
      <p:sp>
        <p:nvSpPr>
          <p:cNvPr id="7" name="Rectangle 6">
            <a:extLst>
              <a:ext uri="{FF2B5EF4-FFF2-40B4-BE49-F238E27FC236}">
                <a16:creationId xmlns:a16="http://schemas.microsoft.com/office/drawing/2014/main" id="{E17DFD44-BDA1-4D9B-9E9F-0849485627B0}"/>
              </a:ext>
            </a:extLst>
          </p:cNvPr>
          <p:cNvSpPr/>
          <p:nvPr/>
        </p:nvSpPr>
        <p:spPr>
          <a:xfrm>
            <a:off x="397989" y="3308791"/>
            <a:ext cx="11449272" cy="120032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0 rows then the value of scalar subquery expression is </a:t>
            </a:r>
            <a:r>
              <a:rPr lang="en-IN" b="1" dirty="0">
                <a:solidFill>
                  <a:srgbClr val="C00000"/>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more than one row then MySQL returns an </a:t>
            </a:r>
            <a:r>
              <a:rPr lang="en-IN" b="1" dirty="0">
                <a:solidFill>
                  <a:srgbClr val="C00000"/>
                </a:solidFill>
                <a:latin typeface="Arial" panose="020B0604020202020204" pitchFamily="34" charset="0"/>
                <a:cs typeface="Arial" panose="020B0604020202020204" pitchFamily="34" charset="0"/>
              </a:rPr>
              <a:t>error</a:t>
            </a:r>
            <a:r>
              <a:rPr lang="en-IN" dirty="0">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687FF894-F8BE-439C-9153-F332E606C665}"/>
              </a:ext>
            </a:extLst>
          </p:cNvPr>
          <p:cNvSpPr/>
          <p:nvPr/>
        </p:nvSpPr>
        <p:spPr>
          <a:xfrm>
            <a:off x="317732" y="1231200"/>
            <a:ext cx="10350268"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dirty="0">
                <a:solidFill>
                  <a:srgbClr val="0077AA"/>
                </a:solidFill>
                <a:latin typeface="Liberation Mono"/>
                <a:cs typeface="Arial" panose="020B0604020202020204" pitchFamily="34" charset="0"/>
              </a:rPr>
              <a:t> </a:t>
            </a:r>
          </a:p>
        </p:txBody>
      </p:sp>
      <p:sp>
        <p:nvSpPr>
          <p:cNvPr id="11" name="TextBox 10">
            <a:extLst>
              <a:ext uri="{FF2B5EF4-FFF2-40B4-BE49-F238E27FC236}">
                <a16:creationId xmlns:a16="http://schemas.microsoft.com/office/drawing/2014/main" id="{D21A6BBD-FB4B-4B93-912D-F7C069433FB1}"/>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155589414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p14="http://schemas.microsoft.com/office/powerpoint/2010/main" val="89229538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in the from clause</a:t>
            </a: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10" name="Rectangle 9">
            <a:extLst>
              <a:ext uri="{FF2B5EF4-FFF2-40B4-BE49-F238E27FC236}">
                <a16:creationId xmlns:a16="http://schemas.microsoft.com/office/drawing/2014/main" id="{F1AC34AE-65CB-4807-8585-F4B2095C0287}"/>
              </a:ext>
            </a:extLst>
          </p:cNvPr>
          <p:cNvSpPr/>
          <p:nvPr/>
        </p:nvSpPr>
        <p:spPr>
          <a:xfrm>
            <a:off x="317731" y="1231200"/>
            <a:ext cx="11250745"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name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a:t>
            </a:r>
          </a:p>
        </p:txBody>
      </p:sp>
      <p:sp>
        <p:nvSpPr>
          <p:cNvPr id="11" name="Rectangle 10">
            <a:extLst>
              <a:ext uri="{FF2B5EF4-FFF2-40B4-BE49-F238E27FC236}">
                <a16:creationId xmlns:a16="http://schemas.microsoft.com/office/drawing/2014/main" id="{8781ACCE-E917-423E-AD57-A6717C4BFCBB}"/>
              </a:ext>
            </a:extLst>
          </p:cNvPr>
          <p:cNvSpPr/>
          <p:nvPr/>
        </p:nvSpPr>
        <p:spPr>
          <a:xfrm>
            <a:off x="192524" y="1772816"/>
            <a:ext cx="11663322"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Every table in a FROM clause must have a name, therefore the [AS] name clause is mandatory.</a:t>
            </a:r>
          </a:p>
        </p:txBody>
      </p:sp>
      <p:sp>
        <p:nvSpPr>
          <p:cNvPr id="12" name="TextBox 11">
            <a:extLst>
              <a:ext uri="{FF2B5EF4-FFF2-40B4-BE49-F238E27FC236}">
                <a16:creationId xmlns:a16="http://schemas.microsoft.com/office/drawing/2014/main" id="{0B7BB87B-ADB4-4CA8-A501-B430328C56C4}"/>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400305442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comparisons using subqueries</a:t>
            </a:r>
          </a:p>
        </p:txBody>
      </p:sp>
      <p:sp>
        <p:nvSpPr>
          <p:cNvPr id="7" name="Rectangle 6">
            <a:extLst>
              <a:ext uri="{FF2B5EF4-FFF2-40B4-BE49-F238E27FC236}">
                <a16:creationId xmlns:a16="http://schemas.microsoft.com/office/drawing/2014/main" id="{0166CC75-6263-46A2-911A-7AE05D220DD4}"/>
              </a:ext>
            </a:extLst>
          </p:cNvPr>
          <p:cNvSpPr/>
          <p:nvPr/>
        </p:nvSpPr>
        <p:spPr>
          <a:xfrm>
            <a:off x="317732" y="1920895"/>
            <a:ext cx="7849666" cy="150810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subquery can be used before or after any of the comparison operators.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can be the result of an arithmetic expression or a function. </a:t>
            </a:r>
          </a:p>
        </p:txBody>
      </p:sp>
      <p:sp>
        <p:nvSpPr>
          <p:cNvPr id="10" name="Rectangle 9">
            <a:extLst>
              <a:ext uri="{FF2B5EF4-FFF2-40B4-BE49-F238E27FC236}">
                <a16:creationId xmlns:a16="http://schemas.microsoft.com/office/drawing/2014/main" id="{075FB479-82DE-48C8-BE21-4694A8DD9FA2}"/>
              </a:ext>
            </a:extLst>
          </p:cNvPr>
          <p:cNvSpPr/>
          <p:nvPr/>
        </p:nvSpPr>
        <p:spPr>
          <a:xfrm>
            <a:off x="317732" y="12312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p</a:t>
            </a:r>
            <a:r>
              <a:rPr lang="en-US" sz="2000" dirty="0">
                <a:solidFill>
                  <a:srgbClr val="0077AA"/>
                </a:solidFill>
                <a:latin typeface="Liberation Mono"/>
                <a:cs typeface="Arial" panose="020B0604020202020204" pitchFamily="34" charset="0"/>
              </a:rPr>
              <a:t> =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7FCA9A62-668D-4887-916E-D9E699A2848F}"/>
              </a:ext>
            </a:extLst>
          </p:cNvPr>
          <p:cNvSpPr/>
          <p:nvPr/>
        </p:nvSpPr>
        <p:spPr>
          <a:xfrm>
            <a:off x="4439816" y="545485"/>
            <a:ext cx="6370655" cy="400110"/>
          </a:xfrm>
          <a:prstGeom prst="rect">
            <a:avLst/>
          </a:prstGeom>
        </p:spPr>
        <p:txBody>
          <a:bodyPr wrap="none">
            <a:spAutoFit/>
          </a:bodyPr>
          <a:lstStyle/>
          <a:p>
            <a:pPr>
              <a:defRPr/>
            </a:pPr>
            <a:r>
              <a:rPr lang="en-IN" sz="2000" dirty="0">
                <a:solidFill>
                  <a:schemeClr val="bg2">
                    <a:lumMod val="25000"/>
                  </a:schemeClr>
                </a:solidFill>
                <a:latin typeface="Arial" panose="020B0604020202020204" pitchFamily="34" charset="0"/>
                <a:cs typeface="Arial" panose="020B0604020202020204" pitchFamily="34" charset="0"/>
              </a:rPr>
              <a:t>Comparison Operators like : =, !=/&lt;&gt;, &gt;, &gt;=, &lt;, &lt;= ,&lt;=&gt;</a:t>
            </a:r>
          </a:p>
        </p:txBody>
      </p:sp>
      <p:sp>
        <p:nvSpPr>
          <p:cNvPr id="11" name="TextBox 10">
            <a:extLst>
              <a:ext uri="{FF2B5EF4-FFF2-40B4-BE49-F238E27FC236}">
                <a16:creationId xmlns:a16="http://schemas.microsoft.com/office/drawing/2014/main" id="{7C934552-AA18-482F-A6FD-12E215C97905}"/>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427656794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some</a:t>
            </a:r>
          </a:p>
        </p:txBody>
      </p:sp>
    </p:spTree>
    <p:extLst>
      <p:ext uri="{BB962C8B-B14F-4D97-AF65-F5344CB8AC3E}">
        <p14:creationId xmlns:p14="http://schemas.microsoft.com/office/powerpoint/2010/main" val="633614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 and constraints 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val="2396132272"/>
                    </a:ext>
                  </a:extLst>
                </a:gridCol>
                <a:gridCol w="1699547">
                  <a:extLst>
                    <a:ext uri="{9D8B030D-6E8A-4147-A177-3AD203B41FA5}">
                      <a16:colId xmlns:a16="http://schemas.microsoft.com/office/drawing/2014/main" val="20001"/>
                    </a:ext>
                  </a:extLst>
                </a:gridCol>
                <a:gridCol w="1696418">
                  <a:extLst>
                    <a:ext uri="{9D8B030D-6E8A-4147-A177-3AD203B41FA5}">
                      <a16:colId xmlns:a16="http://schemas.microsoft.com/office/drawing/2014/main" val="1693957219"/>
                    </a:ext>
                  </a:extLst>
                </a:gridCol>
                <a:gridCol w="1656184">
                  <a:extLst>
                    <a:ext uri="{9D8B030D-6E8A-4147-A177-3AD203B41FA5}">
                      <a16:colId xmlns:a16="http://schemas.microsoft.com/office/drawing/2014/main" val="1961816629"/>
                    </a:ext>
                  </a:extLst>
                </a:gridCol>
                <a:gridCol w="1584177">
                  <a:extLst>
                    <a:ext uri="{9D8B030D-6E8A-4147-A177-3AD203B41FA5}">
                      <a16:colId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in, all, any, some</a:t>
            </a:r>
          </a:p>
        </p:txBody>
      </p:sp>
      <p:sp>
        <p:nvSpPr>
          <p:cNvPr id="3" name="Rectangle 2"/>
          <p:cNvSpPr/>
          <p:nvPr/>
        </p:nvSpPr>
        <p:spPr>
          <a:xfrm>
            <a:off x="335361" y="728008"/>
            <a:ext cx="7284640" cy="1692771"/>
          </a:xfrm>
          <a:prstGeom prst="rect">
            <a:avLst/>
          </a:prstGeom>
        </p:spPr>
        <p:txBody>
          <a:bodyPr wrap="square">
            <a:spAutoFit/>
          </a:bodyPr>
          <a:lstStyle/>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IN" sz="8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p:txBody>
      </p:sp>
      <p:sp>
        <p:nvSpPr>
          <p:cNvPr id="10" name="Rectangle 9"/>
          <p:cNvSpPr/>
          <p:nvPr/>
        </p:nvSpPr>
        <p:spPr>
          <a:xfrm>
            <a:off x="7620001" y="757696"/>
            <a:ext cx="4380655"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76516013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63352" y="620688"/>
            <a:ext cx="11593288"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384" y="3429000"/>
            <a:ext cx="5040000" cy="33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584" y="3410159"/>
            <a:ext cx="5040000" cy="325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63352" y="619200"/>
            <a:ext cx="11592000"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70" y="3443627"/>
            <a:ext cx="5539015"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7627" y="3380450"/>
            <a:ext cx="5539013" cy="322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
        <p:nvSpPr>
          <p:cNvPr id="4" name="TextBox 3">
            <a:extLst>
              <a:ext uri="{FF2B5EF4-FFF2-40B4-BE49-F238E27FC236}">
                <a16:creationId xmlns:a16="http://schemas.microsoft.com/office/drawing/2014/main" id="{516B4B0D-37BD-4C2F-A556-90597599C81E}"/>
              </a:ext>
            </a:extLst>
          </p:cNvPr>
          <p:cNvSpPr txBox="1"/>
          <p:nvPr/>
        </p:nvSpPr>
        <p:spPr>
          <a:xfrm>
            <a:off x="407368" y="332656"/>
            <a:ext cx="6096000" cy="37375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A67F59"/>
                </a:solidFill>
                <a:latin typeface="Liberation Mono"/>
              </a:rPr>
              <a: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0077AA"/>
                </a:solidFill>
                <a:latin typeface="Liberation Mono"/>
              </a:rPr>
              <a:t>FROM</a:t>
            </a:r>
            <a:r>
              <a:rPr lang="en-IN" sz="1800" dirty="0">
                <a:effectLst/>
                <a:latin typeface="Liberation Mono"/>
                <a:ea typeface="Calibri" panose="020F0502020204030204" pitchFamily="34" charset="0"/>
                <a:cs typeface="Times New Roman" panose="02020603050405020304" pitchFamily="18" charset="0"/>
              </a:rPr>
              <a:t> emp </a:t>
            </a:r>
            <a:r>
              <a:rPr lang="en-IN" dirty="0">
                <a:solidFill>
                  <a:srgbClr val="0077AA"/>
                </a:solidFill>
                <a:latin typeface="Liberation Mono"/>
              </a:rPr>
              <a:t>WHERE</a:t>
            </a:r>
            <a:r>
              <a:rPr lang="en-IN" sz="1800" dirty="0">
                <a:effectLst/>
                <a:latin typeface="Liberation Mono"/>
                <a:ea typeface="Calibri" panose="020F0502020204030204" pitchFamily="34" charset="0"/>
                <a:cs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EXISTS</a:t>
            </a:r>
            <a:r>
              <a:rPr lang="en-IN" sz="1800" dirty="0">
                <a:effectLst/>
                <a:latin typeface="Liberation Mono"/>
                <a:ea typeface="Calibri" panose="020F0502020204030204" pitchFamily="34" charset="0"/>
                <a:cs typeface="Times New Roman" panose="02020603050405020304" pitchFamily="18" charset="0"/>
              </a:rPr>
              <a:t> </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1</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sz="1800" dirty="0">
                <a:effectLst/>
                <a:latin typeface="Liberation Mono"/>
                <a:ea typeface="Calibri" panose="020F0502020204030204" pitchFamily="34" charset="0"/>
                <a:cs typeface="Times New Roman" panose="02020603050405020304" pitchFamily="18" charset="0"/>
              </a:rPr>
              <a:t>;</a:t>
            </a:r>
            <a:endParaRPr lang="en-IN" sz="1600" dirty="0">
              <a:effectLst/>
              <a:latin typeface="Liberation Mon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47871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exists or not exists</a:t>
            </a:r>
          </a:p>
        </p:txBody>
      </p:sp>
      <p:sp>
        <p:nvSpPr>
          <p:cNvPr id="5" name="Rectangle 4"/>
          <p:cNvSpPr/>
          <p:nvPr/>
        </p:nvSpPr>
        <p:spPr>
          <a:xfrm>
            <a:off x="335360" y="838200"/>
            <a:ext cx="1144927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returns TRUE and in this case NOT EXISTS subquery will return FALSE.</a:t>
            </a:r>
          </a:p>
        </p:txBody>
      </p:sp>
      <p:sp>
        <p:nvSpPr>
          <p:cNvPr id="2" name="Rectangle 1"/>
          <p:cNvSpPr/>
          <p:nvPr/>
        </p:nvSpPr>
        <p:spPr>
          <a:xfrm>
            <a:off x="335360" y="3052117"/>
            <a:ext cx="11449272" cy="1384995"/>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NOT</a:t>
            </a:r>
            <a:r>
              <a:rPr lang="en-IN" b="1"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deptno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NOT</a:t>
            </a:r>
            <a:r>
              <a:rPr lang="en-US" b="1"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7" name="Rectangle 6">
            <a:extLst>
              <a:ext uri="{FF2B5EF4-FFF2-40B4-BE49-F238E27FC236}">
                <a16:creationId xmlns:a16="http://schemas.microsoft.com/office/drawing/2014/main" id="{D4BD00E9-B8FC-4806-A336-FEB5DA968BEF}"/>
              </a:ext>
            </a:extLst>
          </p:cNvPr>
          <p:cNvSpPr/>
          <p:nvPr/>
        </p:nvSpPr>
        <p:spPr>
          <a:xfrm>
            <a:off x="317732" y="16200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[NOT] EXISTS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8" name="Rectangle 7">
            <a:extLst>
              <a:ext uri="{FF2B5EF4-FFF2-40B4-BE49-F238E27FC236}">
                <a16:creationId xmlns:a16="http://schemas.microsoft.com/office/drawing/2014/main" id="{8146F898-F24C-4ACB-83C1-8E1260993154}"/>
              </a:ext>
            </a:extLst>
          </p:cNvPr>
          <p:cNvSpPr/>
          <p:nvPr/>
        </p:nvSpPr>
        <p:spPr>
          <a:xfrm>
            <a:off x="335360" y="2492896"/>
            <a:ext cx="11449272"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records will be displayed from outer SELECT statement…. </a:t>
            </a:r>
          </a:p>
        </p:txBody>
      </p:sp>
      <p:sp>
        <p:nvSpPr>
          <p:cNvPr id="9" name="TextBox 8">
            <a:extLst>
              <a:ext uri="{FF2B5EF4-FFF2-40B4-BE49-F238E27FC236}">
                <a16:creationId xmlns:a16="http://schemas.microsoft.com/office/drawing/2014/main" id="{6AAF593A-2B6F-4663-9442-87BA5E417ADA}"/>
              </a:ext>
            </a:extLst>
          </p:cNvPr>
          <p:cNvSpPr txBox="1"/>
          <p:nvPr/>
        </p:nvSpPr>
        <p:spPr>
          <a:xfrm>
            <a:off x="317732" y="4581128"/>
            <a:ext cx="11466900" cy="8771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NOT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DA50F8D5-75FC-4E34-993E-01DEE0EB81BC}"/>
              </a:ext>
            </a:extLst>
          </p:cNvPr>
          <p:cNvSpPr txBox="1"/>
          <p:nvPr/>
        </p:nvSpPr>
        <p:spPr>
          <a:xfrm>
            <a:off x="335360" y="5589240"/>
            <a:ext cx="1159328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f </a:t>
            </a:r>
            <a:r>
              <a:rPr lang="en-IN" dirty="0">
                <a:solidFill>
                  <a:srgbClr val="0077AA"/>
                </a:solidFill>
                <a:latin typeface="Liberation Mono"/>
              </a:rPr>
              <a:t>WHERE</a:t>
            </a:r>
            <a:r>
              <a:rPr lang="en-IN"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m  </a:t>
            </a:r>
            <a:r>
              <a:rPr lang="en-IN" dirty="0">
                <a:solidFill>
                  <a:srgbClr val="0077AA"/>
                </a:solidFill>
                <a:latin typeface="Liberation Mono"/>
              </a:rPr>
              <a:t>WHERE</a:t>
            </a:r>
            <a:r>
              <a:rPr lang="en-IN" dirty="0">
                <a:latin typeface="Liberation Mono"/>
              </a:rPr>
              <a:t> f.deptno </a:t>
            </a:r>
            <a:r>
              <a:rPr lang="en-IN" dirty="0">
                <a:solidFill>
                  <a:schemeClr val="accent5">
                    <a:lumMod val="75000"/>
                  </a:schemeClr>
                </a:solidFill>
                <a:latin typeface="Liberation Mono"/>
              </a:rPr>
              <a:t>=</a:t>
            </a:r>
            <a:r>
              <a:rPr lang="en-IN" dirty="0">
                <a:latin typeface="Liberation Mono"/>
              </a:rPr>
              <a:t> m.deptno </a:t>
            </a:r>
            <a:r>
              <a:rPr lang="en-IN" dirty="0">
                <a:solidFill>
                  <a:schemeClr val="accent5">
                    <a:lumMod val="75000"/>
                  </a:schemeClr>
                </a:solidFill>
                <a:latin typeface="Liberation Mono"/>
                <a:cs typeface="Arial" panose="020B0604020202020204" pitchFamily="34" charset="0"/>
              </a:rPr>
              <a:t>AND</a:t>
            </a:r>
            <a:r>
              <a:rPr lang="en-IN" dirty="0">
                <a:latin typeface="Liberation Mono"/>
              </a:rPr>
              <a:t>  gender </a:t>
            </a:r>
            <a:r>
              <a:rPr lang="en-IN" dirty="0">
                <a:solidFill>
                  <a:schemeClr val="accent5">
                    <a:lumMod val="75000"/>
                  </a:schemeClr>
                </a:solidFill>
                <a:latin typeface="Liberation Mono"/>
              </a:rPr>
              <a:t>= </a:t>
            </a:r>
            <a:r>
              <a:rPr lang="en-IN" dirty="0">
                <a:latin typeface="Liberation Mono"/>
              </a:rPr>
              <a:t>'m</a:t>
            </a:r>
            <a:r>
              <a:rPr lang="en-US" dirty="0">
                <a:latin typeface="Liberation Mono"/>
              </a:rPr>
              <a:t>'</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 m </a:t>
            </a:r>
            <a:r>
              <a:rPr lang="en-US" dirty="0">
                <a:solidFill>
                  <a:srgbClr val="0077AA"/>
                </a:solidFill>
                <a:latin typeface="Liberation Mono"/>
              </a:rPr>
              <a:t>WHERE</a:t>
            </a:r>
            <a:r>
              <a:rPr lang="en-US"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SELECT</a:t>
            </a:r>
            <a:r>
              <a:rPr lang="en-US" dirty="0">
                <a:latin typeface="Liberation Mono"/>
              </a:rPr>
              <a:t> true </a:t>
            </a:r>
            <a:r>
              <a:rPr lang="en-US" dirty="0">
                <a:solidFill>
                  <a:srgbClr val="0077AA"/>
                </a:solidFill>
                <a:latin typeface="Liberation Mono"/>
              </a:rPr>
              <a:t>FROM</a:t>
            </a:r>
            <a:r>
              <a:rPr lang="en-US" dirty="0">
                <a:latin typeface="Liberation Mono"/>
              </a:rPr>
              <a:t> emp f </a:t>
            </a:r>
            <a:r>
              <a:rPr lang="en-US" dirty="0">
                <a:solidFill>
                  <a:srgbClr val="0077AA"/>
                </a:solidFill>
                <a:latin typeface="Liberation Mono"/>
              </a:rPr>
              <a:t>WHERE</a:t>
            </a:r>
            <a:r>
              <a:rPr lang="en-US" dirty="0">
                <a:latin typeface="Liberation Mono"/>
              </a:rPr>
              <a:t> m.deptno </a:t>
            </a:r>
            <a:r>
              <a:rPr lang="en-US" dirty="0">
                <a:solidFill>
                  <a:schemeClr val="accent5">
                    <a:lumMod val="75000"/>
                  </a:schemeClr>
                </a:solidFill>
                <a:latin typeface="Liberation Mono"/>
              </a:rPr>
              <a:t>=</a:t>
            </a:r>
            <a:r>
              <a:rPr lang="en-US" dirty="0">
                <a:latin typeface="Liberation Mono"/>
              </a:rPr>
              <a:t> f.deptno </a:t>
            </a:r>
            <a:r>
              <a:rPr lang="en-US" dirty="0">
                <a:solidFill>
                  <a:schemeClr val="accent5">
                    <a:lumMod val="75000"/>
                  </a:schemeClr>
                </a:solidFill>
                <a:latin typeface="Liberation Mono"/>
              </a:rPr>
              <a:t>AND</a:t>
            </a:r>
            <a:r>
              <a:rPr lang="en-US" dirty="0">
                <a:latin typeface="Liberation Mono"/>
              </a:rPr>
              <a:t> f.gender </a:t>
            </a:r>
            <a:r>
              <a:rPr lang="en-US" dirty="0">
                <a:solidFill>
                  <a:schemeClr val="accent5">
                    <a:lumMod val="75000"/>
                  </a:schemeClr>
                </a:solidFill>
                <a:latin typeface="Liberation Mono"/>
              </a:rPr>
              <a:t>= </a:t>
            </a:r>
            <a:r>
              <a:rPr lang="en-US" dirty="0">
                <a:latin typeface="Liberation Mono"/>
              </a:rPr>
              <a:t>'f'</a:t>
            </a:r>
            <a:r>
              <a:rPr lang="en-US" dirty="0">
                <a:solidFill>
                  <a:schemeClr val="bg1">
                    <a:lumMod val="65000"/>
                  </a:schemeClr>
                </a:solidFill>
                <a:latin typeface="Liberation Mono"/>
                <a:cs typeface="Arial" panose="020B0604020202020204" pitchFamily="34" charset="0"/>
              </a:rPr>
              <a:t>)</a:t>
            </a:r>
            <a:r>
              <a:rPr lang="en-IN" dirty="0">
                <a:latin typeface="Liberation Mono"/>
              </a:rPr>
              <a:t>;</a:t>
            </a:r>
            <a:endParaRPr lang="en-IN" dirty="0">
              <a:solidFill>
                <a:schemeClr val="bg1">
                  <a:lumMod val="6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
        <p:nvSpPr>
          <p:cNvPr id="3" name="TextBox 2">
            <a:extLst>
              <a:ext uri="{FF2B5EF4-FFF2-40B4-BE49-F238E27FC236}">
                <a16:creationId xmlns:a16="http://schemas.microsoft.com/office/drawing/2014/main" id="{F2C0FD05-B0C6-4B05-BCDC-54C5E2927D5A}"/>
              </a:ext>
            </a:extLst>
          </p:cNvPr>
          <p:cNvSpPr txBox="1"/>
          <p:nvPr/>
        </p:nvSpPr>
        <p:spPr>
          <a:xfrm>
            <a:off x="5375920" y="1196752"/>
            <a:ext cx="924866" cy="646331"/>
          </a:xfrm>
          <a:prstGeom prst="rect">
            <a:avLst/>
          </a:prstGeom>
          <a:noFill/>
        </p:spPr>
        <p:txBody>
          <a:bodyPr wrap="square">
            <a:spAutoFit/>
          </a:bodyPr>
          <a:lstStyle/>
          <a:p>
            <a:r>
              <a:rPr lang="en-IN" dirty="0">
                <a:solidFill>
                  <a:schemeClr val="accent5">
                    <a:lumMod val="75000"/>
                  </a:schemeClr>
                </a:solidFill>
                <a:latin typeface="Liberation Mono"/>
              </a:rPr>
              <a:t>IS NULL</a:t>
            </a:r>
          </a:p>
          <a:p>
            <a:r>
              <a:rPr lang="en-IN" dirty="0">
                <a:solidFill>
                  <a:schemeClr val="accent4">
                    <a:lumMod val="50000"/>
                  </a:schemeClr>
                </a:solidFill>
                <a:latin typeface="Liberation Mono"/>
                <a:cs typeface="Arial" panose="020B0604020202020204" pitchFamily="34" charset="0"/>
              </a:rPr>
              <a:t>NULL</a:t>
            </a:r>
            <a:r>
              <a:rPr lang="en-IN" dirty="0">
                <a:solidFill>
                  <a:schemeClr val="accent5">
                    <a:lumMod val="75000"/>
                  </a:schemeClr>
                </a:solidFill>
                <a:latin typeface="Liberation Mono"/>
              </a:rPr>
              <a:t> </a:t>
            </a:r>
            <a:endParaRPr lang="en-IN"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
        <p:nvSpPr>
          <p:cNvPr id="3" name="Rectangle 2"/>
          <p:cNvSpPr/>
          <p:nvPr/>
        </p:nvSpPr>
        <p:spPr>
          <a:xfrm>
            <a:off x="911424" y="1535301"/>
            <a:ext cx="9604176"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
        <p:nvSpPr>
          <p:cNvPr id="5" name="Rectangle 4">
            <a:extLst>
              <a:ext uri="{FF2B5EF4-FFF2-40B4-BE49-F238E27FC236}">
                <a16:creationId xmlns:a16="http://schemas.microsoft.com/office/drawing/2014/main" id="{ABF2A16B-D56B-43DA-8ADE-AB999D15A0D8}"/>
              </a:ext>
            </a:extLst>
          </p:cNvPr>
          <p:cNvSpPr/>
          <p:nvPr/>
        </p:nvSpPr>
        <p:spPr>
          <a:xfrm>
            <a:off x="911424" y="792597"/>
            <a:ext cx="3862851" cy="461665"/>
          </a:xfrm>
          <a:prstGeom prst="rect">
            <a:avLst/>
          </a:prstGeom>
          <a:noFill/>
        </p:spPr>
        <p:txBody>
          <a:bodyPr wrap="square">
            <a:spAutoFit/>
          </a:bodyPr>
          <a:lstStyle/>
          <a:p>
            <a:r>
              <a:rPr lang="en-US" sz="2400" i="1" dirty="0">
                <a:latin typeface="Arial" pitchFamily="34" charset="0"/>
                <a:cs typeface="Arial" pitchFamily="34" charset="0"/>
              </a:rPr>
              <a:t>Type of JOINS</a:t>
            </a:r>
            <a:endParaRPr lang="en-IN" sz="2400" i="1" dirty="0">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cartesian or product join</a:t>
            </a:r>
          </a:p>
        </p:txBody>
      </p:sp>
      <p:sp>
        <p:nvSpPr>
          <p:cNvPr id="3" name="Rectangle 2"/>
          <p:cNvSpPr/>
          <p:nvPr/>
        </p:nvSpPr>
        <p:spPr>
          <a:xfrm>
            <a:off x="119335" y="3717032"/>
            <a:ext cx="11953329" cy="1138773"/>
          </a:xfrm>
          <a:prstGeom prst="rect">
            <a:avLst/>
          </a:prstGeom>
        </p:spPr>
        <p:txBody>
          <a:bodyPr wrap="square">
            <a:spAutoFit/>
          </a:bodyPr>
          <a:lstStyle/>
          <a:p>
            <a:pPr marL="342900" indent="-342900">
              <a:buFont typeface="Arial" panose="020B0604020202020204" pitchFamily="34" charset="0"/>
              <a:buChar char="•"/>
            </a:pPr>
            <a:r>
              <a:rPr lang="en-US" sz="2000" b="1" dirty="0"/>
              <a:t>Cartesian/Product means</a:t>
            </a:r>
            <a:r>
              <a:rPr lang="en-US" sz="2000" dirty="0"/>
              <a:t> Number of Rows present in Table 1 Multiplied by Number of Rows present in Table 2.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b="1" dirty="0"/>
              <a:t>Cross Join in MySQL</a:t>
            </a:r>
            <a:r>
              <a:rPr lang="en-US" sz="2000" dirty="0"/>
              <a:t> does not require any common column to </a:t>
            </a:r>
            <a:r>
              <a:rPr lang="en-US" sz="2000" b="1" dirty="0"/>
              <a:t>join</a:t>
            </a:r>
            <a:r>
              <a:rPr lang="en-US" sz="2000" dirty="0"/>
              <a:t> two table.</a:t>
            </a:r>
            <a:endParaRPr lang="en-US" sz="2000" dirty="0">
              <a:latin typeface="Arial" pitchFamily="34" charset="0"/>
              <a:cs typeface="Arial" pitchFamily="34" charset="0"/>
            </a:endParaRPr>
          </a:p>
        </p:txBody>
      </p:sp>
      <p:pic>
        <p:nvPicPr>
          <p:cNvPr id="4" name="Picture 3">
            <a:extLst>
              <a:ext uri="{FF2B5EF4-FFF2-40B4-BE49-F238E27FC236}">
                <a16:creationId xmlns:a16="http://schemas.microsoft.com/office/drawing/2014/main" id="{C9F71B28-AB5B-4809-ACAC-C75B55E625FC}"/>
              </a:ext>
            </a:extLst>
          </p:cNvPr>
          <p:cNvPicPr>
            <a:picLocks noChangeAspect="1"/>
          </p:cNvPicPr>
          <p:nvPr/>
        </p:nvPicPr>
        <p:blipFill>
          <a:blip r:embed="rId2" cstate="print"/>
          <a:stretch>
            <a:fillRect/>
          </a:stretch>
        </p:blipFill>
        <p:spPr>
          <a:xfrm>
            <a:off x="1534886" y="188640"/>
            <a:ext cx="9133114" cy="1980000"/>
          </a:xfrm>
          <a:prstGeom prst="rect">
            <a:avLst/>
          </a:prstGeom>
        </p:spPr>
      </p:pic>
      <p:pic>
        <p:nvPicPr>
          <p:cNvPr id="5" name="Picture 4">
            <a:extLst>
              <a:ext uri="{FF2B5EF4-FFF2-40B4-BE49-F238E27FC236}">
                <a16:creationId xmlns:a16="http://schemas.microsoft.com/office/drawing/2014/main" id="{8471E16C-E211-4A9A-AD8D-17EE0120DC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3743" y="5877272"/>
            <a:ext cx="4202314" cy="711591"/>
          </a:xfrm>
          <a:prstGeom prst="rect">
            <a:avLst/>
          </a:prstGeom>
        </p:spPr>
      </p:pic>
      <p:sp>
        <p:nvSpPr>
          <p:cNvPr id="8" name="TextBox 7">
            <a:extLst>
              <a:ext uri="{FF2B5EF4-FFF2-40B4-BE49-F238E27FC236}">
                <a16:creationId xmlns:a16="http://schemas.microsoft.com/office/drawing/2014/main" id="{689B0AA3-450C-E333-B966-B28741F98FC4}"/>
              </a:ext>
            </a:extLst>
          </p:cNvPr>
          <p:cNvSpPr txBox="1"/>
          <p:nvPr/>
        </p:nvSpPr>
        <p:spPr>
          <a:xfrm>
            <a:off x="126664" y="5158933"/>
            <a:ext cx="11938670" cy="646331"/>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 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n + m attributes Q(A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 </a:t>
            </a:r>
            <a:r>
              <a:rPr lang="en-IN" dirty="0">
                <a:latin typeface="Palatino Linotype" panose="02040502050505030304" pitchFamily="18" charset="0"/>
              </a:rPr>
              <a:t>, 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in that order.</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35"/>
          <p:cNvSpPr/>
          <p:nvPr/>
        </p:nvSpPr>
        <p:spPr>
          <a:xfrm>
            <a:off x="380960" y="836712"/>
            <a:ext cx="11501518" cy="646331"/>
          </a:xfrm>
          <a:prstGeom prst="rect">
            <a:avLst/>
          </a:prstGeom>
        </p:spPr>
        <p:txBody>
          <a:bodyPr wrap="square">
            <a:spAutoFit/>
          </a:bodyPr>
          <a:lstStyle/>
          <a:p>
            <a:r>
              <a:rPr lang="en-US" dirty="0">
                <a:latin typeface="Palatino Linotype" panose="02040502050505030304" pitchFamily="18" charset="0"/>
              </a:rPr>
              <a:t>The CROSS JOIN gets a row from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then creates a new row for every row in the second table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 It then does the same for the next row for in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so on.</a:t>
            </a:r>
          </a:p>
        </p:txBody>
      </p:sp>
      <p:sp>
        <p:nvSpPr>
          <p:cNvPr id="6" name="Rectangle 5">
            <a:extLst>
              <a:ext uri="{FF2B5EF4-FFF2-40B4-BE49-F238E27FC236}">
                <a16:creationId xmlns:a16="http://schemas.microsoft.com/office/drawing/2014/main" id="{5DBCFAB2-335A-4530-B177-292E6740139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BC5688F5-114B-43E6-A46B-20876015172C}"/>
              </a:ext>
            </a:extLst>
          </p:cNvPr>
          <p:cNvPicPr>
            <a:picLocks noChangeAspect="1"/>
          </p:cNvPicPr>
          <p:nvPr/>
        </p:nvPicPr>
        <p:blipFill>
          <a:blip r:embed="rId2"/>
          <a:stretch>
            <a:fillRect/>
          </a:stretch>
        </p:blipFill>
        <p:spPr>
          <a:xfrm>
            <a:off x="551383" y="1715642"/>
            <a:ext cx="11161241" cy="4610100"/>
          </a:xfrm>
          <a:prstGeom prst="rect">
            <a:avLst/>
          </a:prstGeom>
        </p:spPr>
      </p:pic>
    </p:spTree>
    <p:extLst>
      <p:ext uri="{BB962C8B-B14F-4D97-AF65-F5344CB8AC3E}">
        <p14:creationId xmlns:p14="http://schemas.microsoft.com/office/powerpoint/2010/main" val="4253925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cross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621524"/>
            <a:ext cx="11449272"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407368" y="1628800"/>
            <a:ext cx="9067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 </a:t>
            </a:r>
            <a:r>
              <a:rPr lang="en-US" sz="2000" dirty="0">
                <a:solidFill>
                  <a:srgbClr val="0077AA"/>
                </a:solidFill>
                <a:uFill>
                  <a:solidFill>
                    <a:srgbClr val="C00000"/>
                  </a:solidFill>
                </a:uFill>
                <a:latin typeface="Liberation Mono"/>
              </a:rPr>
              <a:t>CROSS JOIN</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rPr>
              <a:t>,</a:t>
            </a:r>
            <a:r>
              <a:rPr lang="en-US" sz="2000" dirty="0">
                <a:solidFill>
                  <a:srgbClr val="0077AA"/>
                </a:solidFill>
                <a:latin typeface="Liberation Mono"/>
              </a:rPr>
              <a:t> </a:t>
            </a:r>
            <a:r>
              <a:rPr lang="en-US" sz="2000" dirty="0">
                <a:solidFill>
                  <a:schemeClr val="bg1">
                    <a:lumMod val="50000"/>
                  </a:schemeClr>
                </a:solidFill>
                <a:latin typeface="Liberation Mono"/>
              </a:rPr>
              <a:t>. . .</a:t>
            </a:r>
          </a:p>
        </p:txBody>
      </p:sp>
      <p:sp>
        <p:nvSpPr>
          <p:cNvPr id="10" name="Rectangle 9"/>
          <p:cNvSpPr/>
          <p:nvPr/>
        </p:nvSpPr>
        <p:spPr>
          <a:xfrm>
            <a:off x="187370" y="3933056"/>
            <a:ext cx="4545540"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envelope </a:t>
            </a:r>
            <a:r>
              <a:rPr lang="en-IN" dirty="0">
                <a:solidFill>
                  <a:schemeClr val="accent5">
                    <a:lumMod val="75000"/>
                  </a:schemeClr>
                </a:solidFill>
                <a:latin typeface="Liberation Mono"/>
                <a:cs typeface="Arial" panose="020B0604020202020204" pitchFamily="34" charset="0"/>
              </a:rPr>
              <a:t>CROSS</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docs;</a:t>
            </a:r>
          </a:p>
        </p:txBody>
      </p:sp>
      <p:pic>
        <p:nvPicPr>
          <p:cNvPr id="2" name="Picture 1">
            <a:extLst>
              <a:ext uri="{FF2B5EF4-FFF2-40B4-BE49-F238E27FC236}">
                <a16:creationId xmlns:a16="http://schemas.microsoft.com/office/drawing/2014/main" id="{142FFB09-74F7-468D-A126-1C8409FE6939}"/>
              </a:ext>
            </a:extLst>
          </p:cNvPr>
          <p:cNvPicPr>
            <a:picLocks noChangeAspect="1"/>
          </p:cNvPicPr>
          <p:nvPr/>
        </p:nvPicPr>
        <p:blipFill>
          <a:blip r:embed="rId2"/>
          <a:stretch>
            <a:fillRect/>
          </a:stretch>
        </p:blipFill>
        <p:spPr>
          <a:xfrm>
            <a:off x="6933339" y="2159216"/>
            <a:ext cx="4835718" cy="2716235"/>
          </a:xfrm>
          <a:prstGeom prst="rect">
            <a:avLst/>
          </a:prstGeom>
        </p:spPr>
      </p:pic>
      <p:pic>
        <p:nvPicPr>
          <p:cNvPr id="6" name="Picture 5">
            <a:extLst>
              <a:ext uri="{FF2B5EF4-FFF2-40B4-BE49-F238E27FC236}">
                <a16:creationId xmlns:a16="http://schemas.microsoft.com/office/drawing/2014/main" id="{6DB13CF5-F0E3-4A15-BF73-0BA620B89CCD}"/>
              </a:ext>
            </a:extLst>
          </p:cNvPr>
          <p:cNvPicPr>
            <a:picLocks noChangeAspect="1"/>
          </p:cNvPicPr>
          <p:nvPr/>
        </p:nvPicPr>
        <p:blipFill>
          <a:blip r:embed="rId3"/>
          <a:stretch>
            <a:fillRect/>
          </a:stretch>
        </p:blipFill>
        <p:spPr>
          <a:xfrm>
            <a:off x="187370" y="4501323"/>
            <a:ext cx="4835718" cy="2024021"/>
          </a:xfrm>
          <a:prstGeom prst="rect">
            <a:avLst/>
          </a:prstGeom>
        </p:spPr>
      </p:pic>
      <p:pic>
        <p:nvPicPr>
          <p:cNvPr id="12" name="Picture 11">
            <a:extLst>
              <a:ext uri="{FF2B5EF4-FFF2-40B4-BE49-F238E27FC236}">
                <a16:creationId xmlns:a16="http://schemas.microsoft.com/office/drawing/2014/main" id="{3762B5C9-C641-4CB8-95CE-0731B3459938}"/>
              </a:ext>
            </a:extLst>
          </p:cNvPr>
          <p:cNvPicPr>
            <a:picLocks noChangeAspect="1"/>
          </p:cNvPicPr>
          <p:nvPr/>
        </p:nvPicPr>
        <p:blipFill>
          <a:blip r:embed="rId4"/>
          <a:stretch>
            <a:fillRect/>
          </a:stretch>
        </p:blipFill>
        <p:spPr>
          <a:xfrm>
            <a:off x="263352" y="2708920"/>
            <a:ext cx="1631871" cy="861757"/>
          </a:xfrm>
          <a:prstGeom prst="rect">
            <a:avLst/>
          </a:prstGeom>
        </p:spPr>
      </p:pic>
      <p:pic>
        <p:nvPicPr>
          <p:cNvPr id="13" name="Picture 12">
            <a:extLst>
              <a:ext uri="{FF2B5EF4-FFF2-40B4-BE49-F238E27FC236}">
                <a16:creationId xmlns:a16="http://schemas.microsoft.com/office/drawing/2014/main" id="{D33098D5-0306-4810-A3AF-7FC36C3D8E63}"/>
              </a:ext>
            </a:extLst>
          </p:cNvPr>
          <p:cNvPicPr>
            <a:picLocks noChangeAspect="1"/>
          </p:cNvPicPr>
          <p:nvPr/>
        </p:nvPicPr>
        <p:blipFill>
          <a:blip r:embed="rId5"/>
          <a:stretch>
            <a:fillRect/>
          </a:stretch>
        </p:blipFill>
        <p:spPr>
          <a:xfrm>
            <a:off x="3416362" y="2714141"/>
            <a:ext cx="2074685" cy="858875"/>
          </a:xfrm>
          <a:prstGeom prst="rect">
            <a:avLst/>
          </a:prstGeom>
        </p:spPr>
      </p:pic>
      <p:sp>
        <p:nvSpPr>
          <p:cNvPr id="15" name="TextBox 14">
            <a:extLst>
              <a:ext uri="{FF2B5EF4-FFF2-40B4-BE49-F238E27FC236}">
                <a16:creationId xmlns:a16="http://schemas.microsoft.com/office/drawing/2014/main" id="{867761B3-90F0-458A-9566-A6B4CF0C5B85}"/>
              </a:ext>
            </a:extLst>
          </p:cNvPr>
          <p:cNvSpPr txBox="1"/>
          <p:nvPr/>
        </p:nvSpPr>
        <p:spPr>
          <a:xfrm>
            <a:off x="191344" y="2298358"/>
            <a:ext cx="1501496" cy="338554"/>
          </a:xfrm>
          <a:prstGeom prst="rect">
            <a:avLst/>
          </a:prstGeom>
          <a:noFill/>
        </p:spPr>
        <p:txBody>
          <a:bodyPr wrap="square">
            <a:spAutoFit/>
          </a:bodyPr>
          <a:lstStyle/>
          <a:p>
            <a:r>
              <a:rPr lang="en-US" sz="1600" b="1" dirty="0">
                <a:latin typeface="Liberation Mono"/>
                <a:cs typeface="Arial" panose="020B0604020202020204" pitchFamily="34" charset="0"/>
              </a:rPr>
              <a:t>envelope </a:t>
            </a:r>
            <a:r>
              <a:rPr lang="en-US" sz="1600" b="1" dirty="0">
                <a:solidFill>
                  <a:srgbClr val="0077AA"/>
                </a:solidFill>
                <a:latin typeface="Liberation Mono"/>
                <a:ea typeface="Times New Roman" panose="02020603050405020304" pitchFamily="18" charset="0"/>
              </a:rPr>
              <a:t>Table </a:t>
            </a:r>
            <a:endParaRPr lang="en-IN" sz="1600" b="1" dirty="0"/>
          </a:p>
        </p:txBody>
      </p:sp>
      <p:sp>
        <p:nvSpPr>
          <p:cNvPr id="17" name="TextBox 16">
            <a:extLst>
              <a:ext uri="{FF2B5EF4-FFF2-40B4-BE49-F238E27FC236}">
                <a16:creationId xmlns:a16="http://schemas.microsoft.com/office/drawing/2014/main" id="{A1A5741E-0A85-47FF-8307-FDB315185836}"/>
              </a:ext>
            </a:extLst>
          </p:cNvPr>
          <p:cNvSpPr txBox="1"/>
          <p:nvPr/>
        </p:nvSpPr>
        <p:spPr>
          <a:xfrm>
            <a:off x="3340380" y="2298358"/>
            <a:ext cx="1171444" cy="338554"/>
          </a:xfrm>
          <a:prstGeom prst="rect">
            <a:avLst/>
          </a:prstGeom>
          <a:noFill/>
        </p:spPr>
        <p:txBody>
          <a:bodyPr wrap="square">
            <a:spAutoFit/>
          </a:bodyPr>
          <a:lstStyle/>
          <a:p>
            <a:r>
              <a:rPr lang="en-US" sz="1600" b="1" dirty="0">
                <a:latin typeface="Liberation Mono"/>
                <a:cs typeface="Arial" panose="020B0604020202020204" pitchFamily="34" charset="0"/>
              </a:rPr>
              <a:t>docs </a:t>
            </a:r>
            <a:r>
              <a:rPr lang="en-US" sz="1600" b="1" dirty="0">
                <a:solidFill>
                  <a:srgbClr val="0077AA"/>
                </a:solidFill>
                <a:latin typeface="Liberation Mono"/>
                <a:ea typeface="Times New Roman" panose="02020603050405020304" pitchFamily="18" charset="0"/>
              </a:rPr>
              <a:t>Table </a:t>
            </a:r>
            <a:endParaRPr lang="en-IN" sz="1600" b="1" dirty="0"/>
          </a:p>
        </p:txBody>
      </p:sp>
    </p:spTree>
    <p:extLst>
      <p:ext uri="{BB962C8B-B14F-4D97-AF65-F5344CB8AC3E}">
        <p14:creationId xmlns:p14="http://schemas.microsoft.com/office/powerpoint/2010/main" val="324718037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199141" y="211458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equi join</a:t>
            </a:r>
          </a:p>
        </p:txBody>
      </p:sp>
      <p:pic>
        <p:nvPicPr>
          <p:cNvPr id="4" name="Picture 3">
            <a:extLst>
              <a:ext uri="{FF2B5EF4-FFF2-40B4-BE49-F238E27FC236}">
                <a16:creationId xmlns:a16="http://schemas.microsoft.com/office/drawing/2014/main" id="{D71FC329-17AC-4EDB-A885-C3835D125185}"/>
              </a:ext>
            </a:extLst>
          </p:cNvPr>
          <p:cNvPicPr>
            <a:picLocks noChangeAspect="1"/>
          </p:cNvPicPr>
          <p:nvPr/>
        </p:nvPicPr>
        <p:blipFill>
          <a:blip r:embed="rId2" cstate="print"/>
          <a:stretch>
            <a:fillRect/>
          </a:stretch>
        </p:blipFill>
        <p:spPr>
          <a:xfrm>
            <a:off x="1524000" y="188640"/>
            <a:ext cx="9144000" cy="1981200"/>
          </a:xfrm>
          <a:prstGeom prst="rect">
            <a:avLst/>
          </a:prstGeom>
        </p:spPr>
      </p:pic>
      <p:sp>
        <p:nvSpPr>
          <p:cNvPr id="6" name="Rectangle 5">
            <a:extLst>
              <a:ext uri="{FF2B5EF4-FFF2-40B4-BE49-F238E27FC236}">
                <a16:creationId xmlns:a16="http://schemas.microsoft.com/office/drawing/2014/main" id="{ACC523C7-43BF-4A5C-861C-7415E663E131}"/>
              </a:ext>
            </a:extLst>
          </p:cNvPr>
          <p:cNvSpPr/>
          <p:nvPr/>
        </p:nvSpPr>
        <p:spPr>
          <a:xfrm>
            <a:off x="407368" y="3283866"/>
            <a:ext cx="11305256" cy="163121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An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 </a:t>
            </a:r>
            <a:r>
              <a:rPr lang="en-US" sz="2000" dirty="0">
                <a:latin typeface="Palatino Linotype" panose="02040502050505030304" pitchFamily="18" charset="0"/>
                <a:cs typeface="Segoe UI Light" panose="020B0502040204020203" pitchFamily="34" charset="0"/>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US" sz="2000" b="1" dirty="0">
                <a:latin typeface="Palatino Linotype" panose="02040502050505030304" pitchFamily="18" charset="0"/>
                <a:cs typeface="Segoe UI Light" panose="020B0502040204020203" pitchFamily="34" charset="0"/>
              </a:rPr>
              <a:t>join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condition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a:t>
            </a:r>
            <a:r>
              <a:rPr lang="en-IN" sz="2000" dirty="0">
                <a:latin typeface="Palatino Linotype" panose="02040502050505030304" pitchFamily="18" charset="0"/>
                <a:cs typeface="Segoe UI Light" panose="020B0502040204020203" pitchFamily="34" charset="0"/>
              </a:rPr>
              <a:t> returns rows when there is at least one match in both tables.</a:t>
            </a:r>
            <a:endParaRPr lang="en-US" sz="2000" dirty="0">
              <a:latin typeface="Palatino Linotype" panose="02040502050505030304" pitchFamily="18" charset="0"/>
              <a:cs typeface="Segoe UI Light" panose="020B0502040204020203" pitchFamily="34" charset="0"/>
            </a:endParaRPr>
          </a:p>
        </p:txBody>
      </p:sp>
      <p:grpSp>
        <p:nvGrpSpPr>
          <p:cNvPr id="5" name="Group 4">
            <a:extLst>
              <a:ext uri="{FF2B5EF4-FFF2-40B4-BE49-F238E27FC236}">
                <a16:creationId xmlns:a16="http://schemas.microsoft.com/office/drawing/2014/main" id="{83AD5093-709B-B873-1847-EA742D695B2B}"/>
              </a:ext>
            </a:extLst>
          </p:cNvPr>
          <p:cNvGrpSpPr/>
          <p:nvPr/>
        </p:nvGrpSpPr>
        <p:grpSpPr>
          <a:xfrm>
            <a:off x="407368" y="5169966"/>
            <a:ext cx="11305256" cy="923330"/>
            <a:chOff x="407368" y="5169966"/>
            <a:chExt cx="11305256" cy="923330"/>
          </a:xfrm>
        </p:grpSpPr>
        <p:sp>
          <p:nvSpPr>
            <p:cNvPr id="3" name="TextBox 2">
              <a:extLst>
                <a:ext uri="{FF2B5EF4-FFF2-40B4-BE49-F238E27FC236}">
                  <a16:creationId xmlns:a16="http://schemas.microsoft.com/office/drawing/2014/main" id="{FD95D98B-69B7-FF9E-75A6-72EF34B621A6}"/>
                </a:ext>
              </a:extLst>
            </p:cNvPr>
            <p:cNvSpPr txBox="1"/>
            <p:nvPr/>
          </p:nvSpPr>
          <p:spPr>
            <a:xfrm>
              <a:off x="407368" y="5169966"/>
              <a:ext cx="11305256" cy="923330"/>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a:t>
              </a:r>
              <a:r>
                <a:rPr lang="en-IN" baseline="-25000" dirty="0">
                  <a:latin typeface="Palatino Linotype" panose="02040502050505030304" pitchFamily="18" charset="0"/>
                </a:rPr>
                <a:t>&lt;join condition&gt; </a:t>
              </a:r>
              <a:r>
                <a:rPr lang="en-IN" dirty="0">
                  <a:latin typeface="Palatino Linotype" panose="02040502050505030304" pitchFamily="18" charset="0"/>
                </a:rPr>
                <a:t>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a:t>
              </a:r>
              <a:r>
                <a:rPr lang="en-IN" b="1" dirty="0">
                  <a:latin typeface="Palatino Linotype" panose="02040502050505030304" pitchFamily="18" charset="0"/>
                </a:rPr>
                <a:t>n + m </a:t>
              </a:r>
              <a:r>
                <a:rPr lang="en-IN" dirty="0">
                  <a:latin typeface="Palatino Linotype" panose="02040502050505030304" pitchFamily="18" charset="0"/>
                </a:rPr>
                <a:t>attributes </a:t>
              </a:r>
              <a:r>
                <a:rPr lang="en-IN" b="1" dirty="0">
                  <a:latin typeface="Palatino Linotype" panose="02040502050505030304" pitchFamily="18" charset="0"/>
                </a:rPr>
                <a:t>Q(A</a:t>
              </a:r>
              <a:r>
                <a:rPr lang="en-IN" b="1" baseline="-25000" dirty="0">
                  <a:latin typeface="Palatino Linotype" panose="02040502050505030304" pitchFamily="18" charset="0"/>
                </a:rPr>
                <a:t>1</a:t>
              </a:r>
              <a:r>
                <a:rPr lang="en-IN" b="1" dirty="0">
                  <a:latin typeface="Palatino Linotype" panose="02040502050505030304" pitchFamily="18" charset="0"/>
                </a:rPr>
                <a:t>, A</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A</a:t>
              </a:r>
              <a:r>
                <a:rPr lang="en-IN" b="1" baseline="-25000" dirty="0">
                  <a:latin typeface="Palatino Linotype" panose="02040502050505030304" pitchFamily="18" charset="0"/>
                </a:rPr>
                <a:t>n </a:t>
              </a:r>
              <a:r>
                <a:rPr lang="en-IN" b="1" dirty="0">
                  <a:latin typeface="Palatino Linotype" panose="02040502050505030304" pitchFamily="18" charset="0"/>
                </a:rPr>
                <a:t>, B</a:t>
              </a:r>
              <a:r>
                <a:rPr lang="en-IN" b="1" baseline="-25000" dirty="0">
                  <a:latin typeface="Palatino Linotype" panose="02040502050505030304" pitchFamily="18" charset="0"/>
                </a:rPr>
                <a:t>1</a:t>
              </a:r>
              <a:r>
                <a:rPr lang="en-IN" b="1" dirty="0">
                  <a:latin typeface="Palatino Linotype" panose="02040502050505030304" pitchFamily="18" charset="0"/>
                </a:rPr>
                <a:t>, B</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B</a:t>
              </a:r>
              <a:r>
                <a:rPr lang="en-IN" b="1" baseline="-25000" dirty="0">
                  <a:latin typeface="Palatino Linotype" panose="02040502050505030304" pitchFamily="18" charset="0"/>
                </a:rPr>
                <a:t>m</a:t>
              </a:r>
              <a:r>
                <a:rPr lang="en-IN" b="1" dirty="0">
                  <a:latin typeface="Palatino Linotype" panose="02040502050505030304" pitchFamily="18" charset="0"/>
                </a:rPr>
                <a:t>), in that order</a:t>
              </a:r>
              <a:r>
                <a:rPr lang="en-IN" dirty="0">
                  <a:latin typeface="Palatino Linotype" panose="02040502050505030304" pitchFamily="18" charset="0"/>
                </a:rPr>
                <a:t>. </a:t>
              </a:r>
              <a:r>
                <a:rPr lang="en-US" dirty="0">
                  <a:latin typeface="Palatino Linotype" panose="02040502050505030304" pitchFamily="18" charset="0"/>
                </a:rPr>
                <a:t>Q has one tuple for each combination of tuples—one from R and one from S—whenever the combination satisfies the join condition.</a:t>
              </a:r>
              <a:endParaRPr lang="en-IN" dirty="0">
                <a:latin typeface="Palatino Linotype" panose="02040502050505030304" pitchFamily="18" charset="0"/>
              </a:endParaRPr>
            </a:p>
          </p:txBody>
        </p:sp>
        <p:sp>
          <p:nvSpPr>
            <p:cNvPr id="9" name="Flowchart: Collate 8">
              <a:extLst>
                <a:ext uri="{FF2B5EF4-FFF2-40B4-BE49-F238E27FC236}">
                  <a16:creationId xmlns:a16="http://schemas.microsoft.com/office/drawing/2014/main" id="{84DCBDDD-3FF5-03E0-A9F9-5575FC44E390}"/>
                </a:ext>
              </a:extLst>
            </p:cNvPr>
            <p:cNvSpPr/>
            <p:nvPr/>
          </p:nvSpPr>
          <p:spPr>
            <a:xfrm rot="16200000">
              <a:off x="3828618" y="5266426"/>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gr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79376" y="764704"/>
            <a:ext cx="11233248" cy="646331"/>
          </a:xfrm>
          <a:prstGeom prst="rect">
            <a:avLst/>
          </a:prstGeom>
        </p:spPr>
        <p:txBody>
          <a:bodyPr wrap="square">
            <a:spAutoFit/>
          </a:bodyPr>
          <a:lstStyle/>
          <a:p>
            <a:r>
              <a:rPr lang="en-US" dirty="0">
                <a:latin typeface="Palatino Linotype" panose="02040502050505030304" pitchFamily="18" charset="0"/>
              </a:rPr>
              <a:t>The following table illustrates the inner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result includes rows: (2,A), (3,B), and (4,C) as they have the same patterns.</a:t>
            </a:r>
          </a:p>
        </p:txBody>
      </p:sp>
      <p:pic>
        <p:nvPicPr>
          <p:cNvPr id="23" name="Picture 22"/>
          <p:cNvPicPr>
            <a:picLocks noChangeAspect="1"/>
          </p:cNvPicPr>
          <p:nvPr/>
        </p:nvPicPr>
        <p:blipFill>
          <a:blip r:embed="rId2"/>
          <a:stretch>
            <a:fillRect/>
          </a:stretch>
        </p:blipFill>
        <p:spPr>
          <a:xfrm>
            <a:off x="503040" y="1841315"/>
            <a:ext cx="11137576" cy="4612021"/>
          </a:xfrm>
          <a:prstGeom prst="rect">
            <a:avLst/>
          </a:prstGeom>
        </p:spPr>
      </p:pic>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equi join example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96446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inner join</a:t>
            </a:r>
          </a:p>
        </p:txBody>
      </p:sp>
      <p:sp>
        <p:nvSpPr>
          <p:cNvPr id="3" name="Rectangle 2"/>
          <p:cNvSpPr/>
          <p:nvPr/>
        </p:nvSpPr>
        <p:spPr>
          <a:xfrm>
            <a:off x="407368" y="3283866"/>
            <a:ext cx="11305256"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inner join is one of the most commonly used joins in SQL. The inner join clause allows you to query data from two or more related tables.</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stretch>
            <a:fillRect/>
          </a:stretch>
        </p:blipFill>
        <p:spPr>
          <a:xfrm>
            <a:off x="4750002" y="5377071"/>
            <a:ext cx="7416824" cy="1480928"/>
          </a:xfrm>
          <a:prstGeom prst="rect">
            <a:avLst/>
          </a:prstGeom>
        </p:spPr>
      </p:pic>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inner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7" name="Rectangle 6"/>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12" name="Rectangle 11"/>
          <p:cNvSpPr/>
          <p:nvPr/>
        </p:nvSpPr>
        <p:spPr>
          <a:xfrm>
            <a:off x="335360" y="76200"/>
            <a:ext cx="5760640" cy="646331"/>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p>
        </p:txBody>
      </p:sp>
      <p:sp>
        <p:nvSpPr>
          <p:cNvPr id="3" name="Rectangle 2"/>
          <p:cNvSpPr/>
          <p:nvPr/>
        </p:nvSpPr>
        <p:spPr>
          <a:xfrm>
            <a:off x="263352" y="2132856"/>
            <a:ext cx="1137726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anose="020B0604020202020204" pitchFamily="34" charset="0"/>
              </a:rPr>
              <a:t> employee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INNER</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qualification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ON</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.employeeid;</a:t>
            </a:r>
          </a:p>
        </p:txBody>
      </p:sp>
    </p:spTree>
    <p:extLst>
      <p:ext uri="{BB962C8B-B14F-4D97-AF65-F5344CB8AC3E}">
        <p14:creationId xmlns:p14="http://schemas.microsoft.com/office/powerpoint/2010/main" val="415964996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natural join</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natural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1124744"/>
            <a:ext cx="10400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91344" y="1657794"/>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NATURAL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 </a:t>
            </a:r>
            <a:r>
              <a:rPr lang="en-US" sz="2000" dirty="0">
                <a:solidFill>
                  <a:srgbClr val="0077AA"/>
                </a:solidFill>
                <a:uFill>
                  <a:solidFill>
                    <a:srgbClr val="FF0000"/>
                  </a:solidFill>
                </a:uFill>
                <a:latin typeface="Liberation Mono"/>
              </a:rPr>
              <a:t>NATURAL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endParaRPr lang="en-US" sz="2000" dirty="0">
              <a:solidFill>
                <a:srgbClr val="0077AA"/>
              </a:solidFill>
              <a:latin typeface="Liberation Mono"/>
            </a:endParaRPr>
          </a:p>
        </p:txBody>
      </p:sp>
      <p:sp>
        <p:nvSpPr>
          <p:cNvPr id="8" name="Rectangle 7"/>
          <p:cNvSpPr/>
          <p:nvPr/>
        </p:nvSpPr>
        <p:spPr>
          <a:xfrm>
            <a:off x="191344" y="227823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1" name="Rectangle 10"/>
          <p:cNvSpPr/>
          <p:nvPr/>
        </p:nvSpPr>
        <p:spPr>
          <a:xfrm>
            <a:off x="191344" y="2798768"/>
            <a:ext cx="11665296" cy="175432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must be of the same name.</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datatype may differ.</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91344" y="5788195"/>
            <a:ext cx="6700553" cy="646331"/>
          </a:xfrm>
          <a:prstGeom prst="rect">
            <a:avLst/>
          </a:prstGeom>
          <a:noFill/>
        </p:spPr>
        <p:txBody>
          <a:bodyPr wrap="square">
            <a:spAutoFit/>
          </a:bodyPr>
          <a:lstStyle/>
          <a:p>
            <a:r>
              <a:rPr lang="en-IN" b="1" dirty="0">
                <a:solidFill>
                  <a:schemeClr val="tx1">
                    <a:lumMod val="75000"/>
                    <a:lumOff val="25000"/>
                  </a:schemeClr>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263352" y="4715852"/>
            <a:ext cx="11665296" cy="369332"/>
          </a:xfrm>
          <a:prstGeom prst="rect">
            <a:avLst/>
          </a:prstGeom>
        </p:spPr>
        <p:txBody>
          <a:bodyPr wrap="square">
            <a:spAutoFit/>
          </a:bodyPr>
          <a:lstStyle/>
          <a:p>
            <a:r>
              <a:rPr lang="en-US" dirty="0">
                <a:solidFill>
                  <a:srgbClr val="006C86"/>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006C86"/>
                </a:solidFill>
                <a:latin typeface="Arial" pitchFamily="34" charset="0"/>
                <a:cs typeface="Arial" pitchFamily="34" charset="0"/>
              </a:rPr>
              <a:t>can be used with a </a:t>
            </a:r>
            <a:r>
              <a:rPr lang="en-US" b="1" dirty="0">
                <a:solidFill>
                  <a:srgbClr val="C74C49"/>
                </a:solidFill>
                <a:latin typeface="Arial" pitchFamily="34" charset="0"/>
                <a:cs typeface="Arial" pitchFamily="34" charset="0"/>
              </a:rPr>
              <a:t>LEFT OUTER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join</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or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a</a:t>
            </a:r>
            <a:r>
              <a:rPr lang="en-US" b="1" dirty="0">
                <a:solidFill>
                  <a:srgbClr val="006C86"/>
                </a:solidFill>
                <a:latin typeface="Arial" pitchFamily="34" charset="0"/>
                <a:cs typeface="Arial" pitchFamily="34" charset="0"/>
              </a:rPr>
              <a:t> </a:t>
            </a:r>
            <a:r>
              <a:rPr lang="en-US" b="1" dirty="0">
                <a:solidFill>
                  <a:srgbClr val="C74C49"/>
                </a:solidFill>
                <a:latin typeface="Arial" pitchFamily="34" charset="0"/>
                <a:cs typeface="Arial" pitchFamily="34" charset="0"/>
              </a:rPr>
              <a:t>RIGHT OUTER </a:t>
            </a:r>
            <a:r>
              <a:rPr lang="en-US" dirty="0">
                <a:solidFill>
                  <a:srgbClr val="006C86"/>
                </a:solidFill>
                <a:latin typeface="Arial" pitchFamily="34" charset="0"/>
                <a:cs typeface="Arial" pitchFamily="34" charset="0"/>
              </a:rPr>
              <a:t>join.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192" y="5643276"/>
            <a:ext cx="3539893" cy="936170"/>
          </a:xfrm>
          <a:prstGeom prst="rect">
            <a:avLst/>
          </a:prstGeom>
        </p:spPr>
      </p:pic>
      <p:sp>
        <p:nvSpPr>
          <p:cNvPr id="6" name="Rectangle 5"/>
          <p:cNvSpPr/>
          <p:nvPr/>
        </p:nvSpPr>
        <p:spPr>
          <a:xfrm>
            <a:off x="191344" y="205051"/>
            <a:ext cx="6336704" cy="584775"/>
          </a:xfrm>
          <a:prstGeom prst="rect">
            <a:avLst/>
          </a:prstGeom>
          <a:noFill/>
        </p:spPr>
        <p:txBody>
          <a:bodyPr wrap="square">
            <a:spAutoFit/>
          </a:bodyPr>
          <a:lstStyle/>
          <a:p>
            <a:r>
              <a:rPr lang="en-IN" sz="16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simple join</a:t>
            </a:r>
          </a:p>
        </p:txBody>
      </p:sp>
      <p:sp>
        <p:nvSpPr>
          <p:cNvPr id="3" name="Rectangle 2"/>
          <p:cNvSpPr/>
          <p:nvPr/>
        </p:nvSpPr>
        <p:spPr>
          <a:xfrm>
            <a:off x="2952728" y="3283866"/>
            <a:ext cx="6858048" cy="400110"/>
          </a:xfrm>
          <a:prstGeom prst="rect">
            <a:avLst/>
          </a:prstGeom>
        </p:spPr>
        <p:txBody>
          <a:bodyPr wrap="square">
            <a:spAutoFit/>
          </a:bodyPr>
          <a:lstStyle/>
          <a:p>
            <a:r>
              <a:rPr lang="en-US" sz="2000" dirty="0">
                <a:solidFill>
                  <a:schemeClr val="bg2">
                    <a:lumMod val="50000"/>
                  </a:schemeClr>
                </a:solidFill>
                <a:latin typeface="Palatino Linotype" panose="02040502050505030304" pitchFamily="18" charset="0"/>
                <a:cs typeface="Arial" pitchFamily="34" charset="0"/>
              </a:rPr>
              <a:t>TODO</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simple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560784"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560784" y="1307069"/>
            <a:ext cx="10791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SIMPLE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a:t>
            </a:r>
          </a:p>
        </p:txBody>
      </p:sp>
      <p:sp>
        <p:nvSpPr>
          <p:cNvPr id="8" name="Rectangle 7"/>
          <p:cNvSpPr/>
          <p:nvPr/>
        </p:nvSpPr>
        <p:spPr>
          <a:xfrm>
            <a:off x="560784" y="20720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SIMPLE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rPr>
              <a:t>USING</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bg1">
                    <a:lumMod val="65000"/>
                  </a:schemeClr>
                </a:solidFill>
                <a:latin typeface="Liberation Mono"/>
                <a:ea typeface="Times New Roman" panose="02020603050405020304" pitchFamily="18"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3785259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outer joins</a:t>
            </a:r>
          </a:p>
        </p:txBody>
      </p:sp>
      <p:sp>
        <p:nvSpPr>
          <p:cNvPr id="3" name="Rectangle 2"/>
          <p:cNvSpPr/>
          <p:nvPr/>
        </p:nvSpPr>
        <p:spPr>
          <a:xfrm>
            <a:off x="407368" y="3283866"/>
            <a:ext cx="11377264" cy="707886"/>
          </a:xfrm>
          <a:prstGeom prst="rect">
            <a:avLst/>
          </a:prstGeom>
        </p:spPr>
        <p:txBody>
          <a:bodyPr wrap="square">
            <a:spAutoFit/>
          </a:bodyPr>
          <a:lstStyle/>
          <a:p>
            <a:r>
              <a:rPr lang="en-US" sz="2000" b="0" i="0" dirty="0">
                <a:solidFill>
                  <a:srgbClr val="222222"/>
                </a:solidFill>
                <a:effectLst/>
                <a:latin typeface="Palatino Linotype" panose="02040502050505030304" pitchFamily="18" charset="0"/>
                <a:cs typeface="Segoe UI Light" panose="020B0502040204020203" pitchFamily="34" charset="0"/>
              </a:rPr>
              <a:t>In an outer join, along with rows that satisfy the matching criteria, we also include some or all rows that do not match the criteria.</a:t>
            </a:r>
            <a:endParaRPr lang="en-US" sz="2000" dirty="0">
              <a:solidFill>
                <a:schemeClr val="bg2">
                  <a:lumMod val="50000"/>
                </a:schemeClr>
              </a:solidFill>
              <a:latin typeface="Palatino Linotype" panose="02040502050505030304" pitchFamily="18" charset="0"/>
              <a:cs typeface="Segoe UI Light" panose="020B0502040204020203"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335360" y="3645024"/>
            <a:ext cx="9096996" cy="1695884"/>
          </a:xfrm>
          <a:prstGeom prst="rect">
            <a:avLst/>
          </a:prstGeom>
        </p:spPr>
      </p:pic>
      <p:sp>
        <p:nvSpPr>
          <p:cNvPr id="42" name="Rectangle 41"/>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when there is no match.</a:t>
            </a:r>
          </a:p>
        </p:txBody>
      </p:sp>
      <p:sp>
        <p:nvSpPr>
          <p:cNvPr id="43" name="Rectangle 42"/>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id="{8FF30102-743E-4CB4-A104-F0539F9C2F43}"/>
              </a:ext>
            </a:extLst>
          </p:cNvPr>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138787949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311326" y="3887834"/>
            <a:ext cx="9067800" cy="1714500"/>
          </a:xfrm>
          <a:prstGeom prst="rect">
            <a:avLst/>
          </a:prstGeom>
        </p:spPr>
      </p:pic>
      <p:sp>
        <p:nvSpPr>
          <p:cNvPr id="34" name="Rectangle 33"/>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
        <p:nvSpPr>
          <p:cNvPr id="35" name="Rectangle 34"/>
          <p:cNvSpPr/>
          <p:nvPr/>
        </p:nvSpPr>
        <p:spPr>
          <a:xfrm>
            <a:off x="335360" y="1923872"/>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id="{D4B8948A-1A80-488F-80A5-5B7C9F568034}"/>
              </a:ext>
            </a:extLst>
          </p:cNvPr>
          <p:cNvSpPr/>
          <p:nvPr/>
        </p:nvSpPr>
        <p:spPr>
          <a:xfrm>
            <a:off x="335360" y="2627620"/>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97814769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self joins</a:t>
            </a:r>
          </a:p>
        </p:txBody>
      </p:sp>
      <p:sp>
        <p:nvSpPr>
          <p:cNvPr id="3" name="Rectangle 2"/>
          <p:cNvSpPr/>
          <p:nvPr/>
        </p:nvSpPr>
        <p:spPr>
          <a:xfrm>
            <a:off x="2952728" y="3283866"/>
            <a:ext cx="6858048" cy="430887"/>
          </a:xfrm>
          <a:prstGeom prst="rect">
            <a:avLst/>
          </a:prstGeom>
        </p:spPr>
        <p:txBody>
          <a:bodyPr wrap="square">
            <a:spAutoFit/>
          </a:bodyPr>
          <a:lstStyle/>
          <a:p>
            <a:r>
              <a:rPr lang="en-US" sz="2200" dirty="0">
                <a:solidFill>
                  <a:schemeClr val="bg2">
                    <a:lumMod val="50000"/>
                  </a:schemeClr>
                </a:solidFill>
                <a:latin typeface="Arial" pitchFamily="34" charset="0"/>
                <a:cs typeface="Arial" pitchFamily="34" charset="0"/>
              </a:rPr>
              <a:t>TODO</a:t>
            </a:r>
          </a:p>
        </p:txBody>
      </p:sp>
      <p:sp>
        <p:nvSpPr>
          <p:cNvPr id="4" name="Rectangle 3"/>
          <p:cNvSpPr/>
          <p:nvPr/>
        </p:nvSpPr>
        <p:spPr>
          <a:xfrm>
            <a:off x="1666844" y="357167"/>
            <a:ext cx="6858048" cy="430887"/>
          </a:xfrm>
          <a:prstGeom prst="rect">
            <a:avLst/>
          </a:prstGeom>
        </p:spPr>
        <p:txBody>
          <a:bodyPr wrap="square">
            <a:spAutoFit/>
          </a:bodyPr>
          <a:lstStyle/>
          <a:p>
            <a:r>
              <a:rPr lang="en-US" sz="2200" dirty="0">
                <a:solidFill>
                  <a:schemeClr val="accent4">
                    <a:lumMod val="50000"/>
                  </a:schemeClr>
                </a:solidFill>
                <a:latin typeface="Arial" pitchFamily="34" charset="0"/>
                <a:cs typeface="Arial" pitchFamily="34" charset="0"/>
              </a:rPr>
              <a:t>TODO</a:t>
            </a:r>
          </a:p>
        </p:txBody>
      </p:sp>
    </p:spTree>
    <p:extLst>
      <p:ext uri="{BB962C8B-B14F-4D97-AF65-F5344CB8AC3E}">
        <p14:creationId xmlns:p14="http://schemas.microsoft.com/office/powerpoint/2010/main" val="413668776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self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838200"/>
            <a:ext cx="1180931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91344" y="1916832"/>
            <a:ext cx="8991600" cy="400110"/>
          </a:xfrm>
          <a:prstGeom prst="rect">
            <a:avLst/>
          </a:prstGeom>
        </p:spPr>
        <p:txBody>
          <a:bodyPr wrap="square">
            <a:spAutoFit/>
          </a:bodyPr>
          <a:lstStyle/>
          <a:p>
            <a:r>
              <a:rPr lang="en-IN"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IN"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latin typeface="Liberation Mono"/>
              </a:rPr>
              <a:t>,</a:t>
            </a:r>
            <a:r>
              <a:rPr lang="en-IN"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p>
        </p:txBody>
      </p:sp>
      <p:sp>
        <p:nvSpPr>
          <p:cNvPr id="7" name="Rectangle 6">
            <a:extLst>
              <a:ext uri="{FF2B5EF4-FFF2-40B4-BE49-F238E27FC236}">
                <a16:creationId xmlns:a16="http://schemas.microsoft.com/office/drawing/2014/main" id="{481AAC23-AB87-434A-A6EE-BFAD013A8792}"/>
              </a:ext>
            </a:extLst>
          </p:cNvPr>
          <p:cNvSpPr/>
          <p:nvPr/>
        </p:nvSpPr>
        <p:spPr>
          <a:xfrm>
            <a:off x="257696" y="3212976"/>
            <a:ext cx="11598943" cy="400110"/>
          </a:xfrm>
          <a:prstGeom prst="rect">
            <a:avLst/>
          </a:prstGeom>
        </p:spPr>
        <p:txBody>
          <a:bodyPr wrap="square">
            <a:spAutoFit/>
          </a:bodyPr>
          <a:lstStyle/>
          <a:p>
            <a:pPr algn="ctr"/>
            <a:r>
              <a:rPr lang="en-US" sz="2000" b="1" dirty="0">
                <a:solidFill>
                  <a:srgbClr val="222222"/>
                </a:solidFill>
                <a:latin typeface="Palatino Linotype" panose="02040502050505030304" pitchFamily="18" charset="0"/>
                <a:cs typeface="Segoe UI Light" panose="020B0502040204020203" pitchFamily="34" charset="0"/>
              </a:rPr>
              <a:t>Set operators</a:t>
            </a:r>
            <a:r>
              <a:rPr lang="en-US" sz="2000" dirty="0">
                <a:solidFill>
                  <a:srgbClr val="222222"/>
                </a:solidFill>
                <a:latin typeface="Palatino Linotype" panose="02040502050505030304" pitchFamily="18" charset="0"/>
                <a:cs typeface="Segoe UI Light" panose="020B0502040204020203" pitchFamily="34" charset="0"/>
              </a:rPr>
              <a:t> are used to join the results of two (or more) SELECT statements. </a:t>
            </a:r>
          </a:p>
        </p:txBody>
      </p:sp>
      <p:sp>
        <p:nvSpPr>
          <p:cNvPr id="9" name="Rectangle 8">
            <a:extLst>
              <a:ext uri="{FF2B5EF4-FFF2-40B4-BE49-F238E27FC236}">
                <a16:creationId xmlns:a16="http://schemas.microsoft.com/office/drawing/2014/main" id="{B8B8EFA4-FD7A-4CF6-ABA8-F65B473B2E7B}"/>
              </a:ext>
            </a:extLst>
          </p:cNvPr>
          <p:cNvSpPr/>
          <p:nvPr/>
        </p:nvSpPr>
        <p:spPr>
          <a:xfrm>
            <a:off x="262558" y="4782051"/>
            <a:ext cx="11305256" cy="110799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data type. (Not in MySQL)</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operation</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A369FBB9-5F6F-4ED7-8DFA-6633A0EE997C}"/>
              </a:ext>
            </a:extLst>
          </p:cNvPr>
          <p:cNvSpPr/>
          <p:nvPr/>
        </p:nvSpPr>
        <p:spPr>
          <a:xfrm>
            <a:off x="190550" y="980728"/>
            <a:ext cx="4177258"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UNION</a:t>
            </a:r>
            <a:r>
              <a:rPr lang="en-IN" sz="2000" dirty="0">
                <a:solidFill>
                  <a:srgbClr val="000000"/>
                </a:solidFill>
                <a:latin typeface="Liberation Mono"/>
                <a:cs typeface="Arial" panose="020B0604020202020204" pitchFamily="34" charset="0"/>
              </a:rPr>
              <a:t> </a:t>
            </a:r>
            <a:r>
              <a:rPr lang="en-IN" sz="2000" dirty="0">
                <a:solidFill>
                  <a:srgbClr val="999999"/>
                </a:solidFill>
                <a:latin typeface="Liberation Mono"/>
                <a:cs typeface="Arial" panose="020B0604020202020204" pitchFamily="34" charset="0"/>
              </a:rPr>
              <a:t>[</a:t>
            </a:r>
            <a:r>
              <a:rPr lang="en-IN" sz="2000" dirty="0">
                <a:solidFill>
                  <a:schemeClr val="accent4">
                    <a:lumMod val="50000"/>
                  </a:schemeClr>
                </a:solidFill>
                <a:latin typeface="Liberation Mono"/>
                <a:cs typeface="Arial" panose="020B0604020202020204" pitchFamily="34" charset="0"/>
              </a:rPr>
              <a:t>ALL</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11" name="Rectangle 10">
            <a:extLst>
              <a:ext uri="{FF2B5EF4-FFF2-40B4-BE49-F238E27FC236}">
                <a16:creationId xmlns:a16="http://schemas.microsoft.com/office/drawing/2014/main" id="{F9590813-CFDE-4636-BA1E-5753A9ABF1C2}"/>
              </a:ext>
            </a:extLst>
          </p:cNvPr>
          <p:cNvSpPr/>
          <p:nvPr/>
        </p:nvSpPr>
        <p:spPr>
          <a:xfrm>
            <a:off x="190550" y="476672"/>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2" name="Rectangle 1">
            <a:extLst>
              <a:ext uri="{FF2B5EF4-FFF2-40B4-BE49-F238E27FC236}">
                <a16:creationId xmlns:a16="http://schemas.microsoft.com/office/drawing/2014/main" id="{0059ACD6-29B5-BA3E-E37F-8807CA74D9E1}"/>
              </a:ext>
            </a:extLst>
          </p:cNvPr>
          <p:cNvSpPr/>
          <p:nvPr/>
        </p:nvSpPr>
        <p:spPr>
          <a:xfrm>
            <a:off x="210300" y="1772816"/>
            <a:ext cx="11683894"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UNION</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UNION</a:t>
            </a:r>
            <a:r>
              <a:rPr lang="en-US" dirty="0">
                <a:latin typeface="Liberation Mono"/>
                <a:cs typeface="Arial" panose="020B0604020202020204" pitchFamily="34" charset="0"/>
              </a:rPr>
              <a:t> </a:t>
            </a:r>
            <a:r>
              <a:rPr lang="en-US" dirty="0">
                <a:solidFill>
                  <a:schemeClr val="accent4">
                    <a:lumMod val="50000"/>
                  </a:schemeClr>
                </a:solidFill>
                <a:latin typeface="Liberation Mono"/>
              </a:rPr>
              <a:t>ALL</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3" name="Rectangle 2">
            <a:extLst>
              <a:ext uri="{FF2B5EF4-FFF2-40B4-BE49-F238E27FC236}">
                <a16:creationId xmlns:a16="http://schemas.microsoft.com/office/drawing/2014/main" id="{31081AF2-42CB-BBB9-64EA-B95A78D0D4D2}"/>
              </a:ext>
            </a:extLst>
          </p:cNvPr>
          <p:cNvSpPr/>
          <p:nvPr/>
        </p:nvSpPr>
        <p:spPr>
          <a:xfrm>
            <a:off x="190550" y="4139788"/>
            <a:ext cx="1168389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INTERSECT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5" name="Rectangle 4">
            <a:extLst>
              <a:ext uri="{FF2B5EF4-FFF2-40B4-BE49-F238E27FC236}">
                <a16:creationId xmlns:a16="http://schemas.microsoft.com/office/drawing/2014/main" id="{95862DF8-8B28-CFFA-78D4-F071CEBC466B}"/>
              </a:ext>
            </a:extLst>
          </p:cNvPr>
          <p:cNvSpPr/>
          <p:nvPr/>
        </p:nvSpPr>
        <p:spPr>
          <a:xfrm>
            <a:off x="211355" y="3284984"/>
            <a:ext cx="5113362"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INTERSECT</a:t>
            </a:r>
            <a:endParaRPr lang="en-IN" sz="2000" dirty="0">
              <a:solidFill>
                <a:srgbClr val="000000"/>
              </a:solidFill>
              <a:latin typeface="Liberation Mono"/>
              <a:cs typeface="Arial" panose="020B0604020202020204" pitchFamily="34" charset="0"/>
            </a:endParaRP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6" name="Rectangle 5">
            <a:extLst>
              <a:ext uri="{FF2B5EF4-FFF2-40B4-BE49-F238E27FC236}">
                <a16:creationId xmlns:a16="http://schemas.microsoft.com/office/drawing/2014/main" id="{EFF1B05E-E52F-856D-6304-3E101B3CE6FC}"/>
              </a:ext>
            </a:extLst>
          </p:cNvPr>
          <p:cNvSpPr/>
          <p:nvPr/>
        </p:nvSpPr>
        <p:spPr>
          <a:xfrm>
            <a:off x="190550" y="2780928"/>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id="{3CE4B2C4-A6B5-B3A1-4911-EA7EBE05376A}"/>
              </a:ext>
            </a:extLst>
          </p:cNvPr>
          <p:cNvSpPr/>
          <p:nvPr/>
        </p:nvSpPr>
        <p:spPr>
          <a:xfrm>
            <a:off x="190550" y="5229200"/>
            <a:ext cx="5113362"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EXCEPT</a:t>
            </a:r>
            <a:endParaRPr lang="en-IN" sz="2000" dirty="0">
              <a:solidFill>
                <a:srgbClr val="000000"/>
              </a:solidFill>
              <a:latin typeface="Liberation Mono"/>
              <a:cs typeface="Arial" panose="020B0604020202020204" pitchFamily="34" charset="0"/>
            </a:endParaRP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08805571-B67B-6D1D-F435-D5994157DC82}"/>
              </a:ext>
            </a:extLst>
          </p:cNvPr>
          <p:cNvSpPr/>
          <p:nvPr/>
        </p:nvSpPr>
        <p:spPr>
          <a:xfrm>
            <a:off x="190550" y="4797152"/>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9" name="Rectangle 8">
            <a:extLst>
              <a:ext uri="{FF2B5EF4-FFF2-40B4-BE49-F238E27FC236}">
                <a16:creationId xmlns:a16="http://schemas.microsoft.com/office/drawing/2014/main" id="{7D7B09B7-38A7-7FCB-4909-1D80A8A81EEE}"/>
              </a:ext>
            </a:extLst>
          </p:cNvPr>
          <p:cNvSpPr/>
          <p:nvPr/>
        </p:nvSpPr>
        <p:spPr>
          <a:xfrm>
            <a:off x="210300" y="6106651"/>
            <a:ext cx="1168389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EXCEPT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13" name="TextBox 12">
            <a:extLst>
              <a:ext uri="{FF2B5EF4-FFF2-40B4-BE49-F238E27FC236}">
                <a16:creationId xmlns:a16="http://schemas.microsoft.com/office/drawing/2014/main" id="{714A77DC-CA74-0FD0-D7C8-82C7C41AC1E8}"/>
              </a:ext>
            </a:extLst>
          </p:cNvPr>
          <p:cNvSpPr txBox="1"/>
          <p:nvPr/>
        </p:nvSpPr>
        <p:spPr>
          <a:xfrm>
            <a:off x="4367808" y="5060394"/>
            <a:ext cx="6094378" cy="646331"/>
          </a:xfrm>
          <a:prstGeom prst="rect">
            <a:avLst/>
          </a:prstGeom>
          <a:noFill/>
        </p:spPr>
        <p:txBody>
          <a:bodyPr wrap="square">
            <a:spAutoFit/>
          </a:bodyPr>
          <a:lstStyle/>
          <a:p>
            <a:r>
              <a:rPr lang="en-US" b="0" i="0" dirty="0">
                <a:solidFill>
                  <a:srgbClr val="000000"/>
                </a:solidFill>
                <a:effectLst/>
                <a:latin typeface="Nunito" pitchFamily="2" charset="0"/>
              </a:rPr>
              <a:t>EXCEPT returns rows from first dataset, which are not available in the second dataset.</a:t>
            </a:r>
            <a:endParaRPr lang="en-IN" dirty="0"/>
          </a:p>
        </p:txBody>
      </p:sp>
    </p:spTree>
    <p:extLst>
      <p:ext uri="{BB962C8B-B14F-4D97-AF65-F5344CB8AC3E}">
        <p14:creationId xmlns:p14="http://schemas.microsoft.com/office/powerpoint/2010/main" val="403456870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671192"/>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
        <p:nvSpPr>
          <p:cNvPr id="3" name="Rectangle 2"/>
          <p:cNvSpPr/>
          <p:nvPr/>
        </p:nvSpPr>
        <p:spPr>
          <a:xfrm>
            <a:off x="335360" y="142852"/>
            <a:ext cx="11449272" cy="923330"/>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A </a:t>
            </a:r>
            <a:r>
              <a:rPr lang="en-US" b="1" i="1" dirty="0">
                <a:solidFill>
                  <a:schemeClr val="tx1">
                    <a:lumMod val="85000"/>
                    <a:lumOff val="15000"/>
                  </a:schemeClr>
                </a:solidFill>
                <a:latin typeface="Arial" panose="020B0604020202020204" pitchFamily="34" charset="0"/>
                <a:cs typeface="Arial" panose="020B0604020202020204" pitchFamily="34" charset="0"/>
              </a:rPr>
              <a:t>VIEW</a:t>
            </a:r>
            <a:r>
              <a:rPr lang="en-US" dirty="0">
                <a:solidFill>
                  <a:schemeClr val="tx1">
                    <a:lumMod val="85000"/>
                    <a:lumOff val="15000"/>
                  </a:schemeClr>
                </a:solidFill>
                <a:latin typeface="Arial" panose="020B0604020202020204" pitchFamily="34" charset="0"/>
                <a:cs typeface="Arial" panose="020B0604020202020204" pitchFamily="34" charset="0"/>
              </a:rPr>
              <a:t> in SQL as a logical subset of data from one or more tables. Views are used to restrict data access. A </a:t>
            </a:r>
            <a:r>
              <a:rPr lang="en-US" b="1" i="1" dirty="0">
                <a:solidFill>
                  <a:schemeClr val="tx1">
                    <a:lumMod val="85000"/>
                    <a:lumOff val="15000"/>
                  </a:schemeClr>
                </a:solidFill>
                <a:latin typeface="Arial" panose="020B0604020202020204" pitchFamily="34" charset="0"/>
                <a:cs typeface="Arial" panose="020B0604020202020204" pitchFamily="34" charset="0"/>
              </a:rPr>
              <a:t>VIEW</a:t>
            </a:r>
            <a:r>
              <a:rPr lang="en-US" dirty="0">
                <a:solidFill>
                  <a:schemeClr val="tx1">
                    <a:lumMod val="85000"/>
                    <a:lumOff val="15000"/>
                  </a:schemeClr>
                </a:solidFill>
                <a:latin typeface="Arial" panose="020B0604020202020204" pitchFamily="34" charset="0"/>
                <a:cs typeface="Arial" panose="020B0604020202020204" pitchFamily="34" charset="0"/>
              </a:rPr>
              <a:t> contains no data of its own but its like window through which data from tables can be viewed or changed. The table on which a View is based are called BASE Tables.</a:t>
            </a:r>
          </a:p>
        </p:txBody>
      </p:sp>
      <p:sp>
        <p:nvSpPr>
          <p:cNvPr id="4" name="Rectangle 3"/>
          <p:cNvSpPr/>
          <p:nvPr/>
        </p:nvSpPr>
        <p:spPr>
          <a:xfrm>
            <a:off x="328221" y="1231012"/>
            <a:ext cx="11449272" cy="1261884"/>
          </a:xfrm>
          <a:prstGeom prst="rect">
            <a:avLst/>
          </a:prstGeom>
        </p:spPr>
        <p:txBody>
          <a:bodyPr wrap="square">
            <a:spAutoFit/>
          </a:bodyPr>
          <a:lstStyle/>
          <a:p>
            <a:r>
              <a:rPr lang="en-US" dirty="0">
                <a:solidFill>
                  <a:schemeClr val="bg2">
                    <a:lumMod val="25000"/>
                  </a:schemeClr>
                </a:solidFill>
                <a:latin typeface="Arial" panose="020B0604020202020204" pitchFamily="34" charset="0"/>
                <a:cs typeface="Arial" panose="020B0604020202020204" pitchFamily="34" charset="0"/>
              </a:rPr>
              <a:t>There are 2 types of Views in SQL: </a:t>
            </a:r>
          </a:p>
          <a:p>
            <a:pPr marL="285750" indent="-285750">
              <a:buFont typeface="Arial" panose="020B0604020202020204" pitchFamily="34" charset="0"/>
              <a:buChar char="•"/>
            </a:pPr>
            <a:r>
              <a:rPr lang="en-US" sz="2000" b="1" dirty="0">
                <a:solidFill>
                  <a:schemeClr val="bg2">
                    <a:lumMod val="25000"/>
                  </a:schemeClr>
                </a:solidFill>
                <a:latin typeface="Arial" panose="020B0604020202020204" pitchFamily="34" charset="0"/>
                <a:cs typeface="Arial" panose="020B0604020202020204" pitchFamily="34" charset="0"/>
              </a:rPr>
              <a:t>Simple View    </a:t>
            </a:r>
            <a:r>
              <a:rPr lang="en-US" dirty="0">
                <a:solidFill>
                  <a:schemeClr val="bg2">
                    <a:lumMod val="25000"/>
                  </a:schemeClr>
                </a:solidFill>
                <a:latin typeface="Arial" panose="020B0604020202020204" pitchFamily="34" charset="0"/>
                <a:cs typeface="Arial" panose="020B0604020202020204" pitchFamily="34" charset="0"/>
              </a:rPr>
              <a:t>: Simple views can only contain a single base table. </a:t>
            </a:r>
          </a:p>
          <a:p>
            <a:pPr marL="285750" indent="-285750">
              <a:buFont typeface="Arial" panose="020B0604020202020204" pitchFamily="34" charset="0"/>
              <a:buChar char="•"/>
            </a:pPr>
            <a:r>
              <a:rPr lang="en-US" sz="2000" b="1" dirty="0">
                <a:solidFill>
                  <a:schemeClr val="bg2">
                    <a:lumMod val="25000"/>
                  </a:schemeClr>
                </a:solidFill>
                <a:latin typeface="Arial" panose="020B0604020202020204" pitchFamily="34" charset="0"/>
                <a:cs typeface="Arial" panose="020B0604020202020204" pitchFamily="34" charset="0"/>
              </a:rPr>
              <a:t>Complex View </a:t>
            </a:r>
            <a:r>
              <a:rPr lang="en-US" dirty="0">
                <a:solidFill>
                  <a:schemeClr val="bg2">
                    <a:lumMod val="25000"/>
                  </a:schemeClr>
                </a:solidFill>
                <a:latin typeface="Arial" panose="020B0604020202020204" pitchFamily="34" charset="0"/>
                <a:cs typeface="Arial" panose="020B0604020202020204" pitchFamily="34" charset="0"/>
              </a:rPr>
              <a:t>: Complex views can be constructed on more than one base table. In particular, complex views can contain: join conditions, a group by clause, a order by clause.</a:t>
            </a:r>
          </a:p>
        </p:txBody>
      </p:sp>
      <p:pic>
        <p:nvPicPr>
          <p:cNvPr id="6" name="Picture 5">
            <a:extLst>
              <a:ext uri="{FF2B5EF4-FFF2-40B4-BE49-F238E27FC236}">
                <a16:creationId xmlns:a16="http://schemas.microsoft.com/office/drawing/2014/main" id="{0E057382-20E0-47B5-97F3-35F8E0D1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9857"/>
            <a:ext cx="7104112" cy="3473047"/>
          </a:xfrm>
          <a:prstGeom prst="rect">
            <a:avLst/>
          </a:prstGeom>
        </p:spPr>
      </p:pic>
    </p:spTree>
    <p:extLst>
      <p:ext uri="{BB962C8B-B14F-4D97-AF65-F5344CB8AC3E}">
        <p14:creationId xmlns:p14="http://schemas.microsoft.com/office/powerpoint/2010/main" val="240656169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view</a:t>
            </a:r>
          </a:p>
        </p:txBody>
      </p:sp>
      <p:sp>
        <p:nvSpPr>
          <p:cNvPr id="3" name="Rectangle 2"/>
          <p:cNvSpPr/>
          <p:nvPr/>
        </p:nvSpPr>
        <p:spPr>
          <a:xfrm>
            <a:off x="263352" y="806408"/>
            <a:ext cx="8991600" cy="400110"/>
          </a:xfrm>
          <a:prstGeom prst="rect">
            <a:avLst/>
          </a:prstGeom>
        </p:spPr>
        <p:txBody>
          <a:bodyPr wrap="square">
            <a:spAutoFit/>
          </a:bodyPr>
          <a:lstStyle/>
          <a:p>
            <a:r>
              <a:rPr lang="en-IN" sz="2000" dirty="0">
                <a:solidFill>
                  <a:schemeClr val="accent2">
                    <a:lumMod val="50000"/>
                  </a:schemeClr>
                </a:solidFill>
                <a:latin typeface="Arial" panose="020B0604020202020204" pitchFamily="34" charset="0"/>
                <a:cs typeface="Arial" panose="020B0604020202020204" pitchFamily="34" charset="0"/>
              </a:rPr>
              <a:t>Views are not updatable in the following cases:</a:t>
            </a:r>
          </a:p>
        </p:txBody>
      </p:sp>
      <p:sp>
        <p:nvSpPr>
          <p:cNvPr id="5" name="Rectangle 4"/>
          <p:cNvSpPr/>
          <p:nvPr/>
        </p:nvSpPr>
        <p:spPr>
          <a:xfrm>
            <a:off x="263352" y="1428150"/>
            <a:ext cx="11665296" cy="2923877"/>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A table in the FROM clause is reference by a subquery in the WHERE statement.</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There is a subquery in the SELECT clause.</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SQL statement defining the view joins tables.</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One of the tables in the FROM clause is a non-updatable view.</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SELECT statement of the view contains an aggregate function such as SUM(), COUNT(), MAX(), MIN(), and so on.</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keywords DISTINCT, GROUP BY, HAVING clause, LIMIT clause, UNION, or UNION ALL appear in the defining SQL statement.</a:t>
            </a:r>
          </a:p>
        </p:txBody>
      </p:sp>
    </p:spTree>
    <p:extLst>
      <p:ext uri="{BB962C8B-B14F-4D97-AF65-F5344CB8AC3E}">
        <p14:creationId xmlns:p14="http://schemas.microsoft.com/office/powerpoint/2010/main" val="26621155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view/ show create view</a:t>
            </a:r>
          </a:p>
        </p:txBody>
      </p:sp>
      <p:sp>
        <p:nvSpPr>
          <p:cNvPr id="5" name="Rectangle 4"/>
          <p:cNvSpPr/>
          <p:nvPr/>
        </p:nvSpPr>
        <p:spPr>
          <a:xfrm>
            <a:off x="479376" y="838201"/>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479376" y="1737957"/>
            <a:ext cx="8839200" cy="707886"/>
          </a:xfrm>
          <a:prstGeom prst="rect">
            <a:avLst/>
          </a:prstGeom>
        </p:spPr>
        <p:txBody>
          <a:bodyPr wrap="square">
            <a:spAutoFit/>
          </a:bodyPr>
          <a:lstStyle/>
          <a:p>
            <a:r>
              <a:rPr lang="en-IN" sz="2000" dirty="0">
                <a:solidFill>
                  <a:srgbClr val="0077AA"/>
                </a:solidFill>
                <a:latin typeface="Liberation Mono"/>
              </a:rPr>
              <a:t>CREATE [OR REPLACE]  VIEW view_name [(column_list)]</a:t>
            </a:r>
          </a:p>
          <a:p>
            <a:r>
              <a:rPr lang="en-IN" sz="2000" dirty="0">
                <a:solidFill>
                  <a:srgbClr val="0077AA"/>
                </a:solidFill>
                <a:latin typeface="Liberation Mono"/>
              </a:rPr>
              <a:t>     AS select_statement  [WITH CHECK OPTION]</a:t>
            </a:r>
            <a:endParaRPr lang="en-US" sz="2000" dirty="0">
              <a:solidFill>
                <a:srgbClr val="0077AA"/>
              </a:solidFill>
              <a:latin typeface="Liberation Mono"/>
            </a:endParaRPr>
          </a:p>
        </p:txBody>
      </p:sp>
      <p:sp>
        <p:nvSpPr>
          <p:cNvPr id="2" name="Rectangle 1">
            <a:extLst>
              <a:ext uri="{FF2B5EF4-FFF2-40B4-BE49-F238E27FC236}">
                <a16:creationId xmlns:a16="http://schemas.microsoft.com/office/drawing/2014/main" id="{8EA7C993-8660-36B4-8B1E-FD30141DE782}"/>
              </a:ext>
            </a:extLst>
          </p:cNvPr>
          <p:cNvSpPr/>
          <p:nvPr/>
        </p:nvSpPr>
        <p:spPr>
          <a:xfrm>
            <a:off x="479376" y="3200748"/>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a:t>
            </a:r>
            <a:r>
              <a:rPr lang="en-US" dirty="0">
                <a:latin typeface="Liberation Mono"/>
              </a:rPr>
              <a:t>view_name</a:t>
            </a:r>
            <a:endParaRPr lang="en-IN" dirty="0">
              <a:latin typeface="Liberation Mono"/>
            </a:endParaRPr>
          </a:p>
        </p:txBody>
      </p:sp>
      <p:sp>
        <p:nvSpPr>
          <p:cNvPr id="3" name="Rectangle 2">
            <a:extLst>
              <a:ext uri="{FF2B5EF4-FFF2-40B4-BE49-F238E27FC236}">
                <a16:creationId xmlns:a16="http://schemas.microsoft.com/office/drawing/2014/main" id="{F51E18B8-B790-D9C3-A78A-FF0292B9FB6F}"/>
              </a:ext>
            </a:extLst>
          </p:cNvPr>
          <p:cNvSpPr/>
          <p:nvPr/>
        </p:nvSpPr>
        <p:spPr>
          <a:xfrm>
            <a:off x="479376" y="3645024"/>
            <a:ext cx="8839200" cy="416011"/>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Tree>
    <p:extLst>
      <p:ext uri="{BB962C8B-B14F-4D97-AF65-F5344CB8AC3E}">
        <p14:creationId xmlns:p14="http://schemas.microsoft.com/office/powerpoint/2010/main" val="41275560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7058" y="945148"/>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This statement changes the definition of a view, which must exist.</a:t>
            </a:r>
            <a:endParaRPr lang="en-IN" dirty="0">
              <a:solidFill>
                <a:schemeClr val="bg1"/>
              </a:solidFill>
              <a:latin typeface="Palatino Linotype" panose="02040502050505030304" pitchFamily="18" charset="0"/>
              <a:cs typeface="Arial" panose="020B0604020202020204" pitchFamily="34" charset="0"/>
            </a:endParaRPr>
          </a:p>
        </p:txBody>
      </p:sp>
      <p:sp>
        <p:nvSpPr>
          <p:cNvPr id="6" name="Rectangle 5"/>
          <p:cNvSpPr/>
          <p:nvPr/>
        </p:nvSpPr>
        <p:spPr>
          <a:xfrm>
            <a:off x="623249" y="1478547"/>
            <a:ext cx="8838049" cy="1015663"/>
          </a:xfrm>
          <a:prstGeom prst="rect">
            <a:avLst/>
          </a:prstGeom>
        </p:spPr>
        <p:txBody>
          <a:bodyPr wrap="square">
            <a:spAutoFit/>
          </a:bodyPr>
          <a:lstStyle/>
          <a:p>
            <a:r>
              <a:rPr lang="en-IN" sz="2000" dirty="0">
                <a:solidFill>
                  <a:srgbClr val="0077AA"/>
                </a:solidFill>
                <a:latin typeface="Liberation Mono"/>
              </a:rPr>
              <a:t>ALTER VIEW </a:t>
            </a:r>
            <a:r>
              <a:rPr lang="en-IN" sz="2000" dirty="0">
                <a:latin typeface="Liberation Mono"/>
              </a:rPr>
              <a:t>view_name [(column_list)]</a:t>
            </a:r>
          </a:p>
          <a:p>
            <a:r>
              <a:rPr lang="en-IN" sz="2000" dirty="0">
                <a:solidFill>
                  <a:srgbClr val="0077AA"/>
                </a:solidFill>
                <a:latin typeface="Liberation Mono"/>
              </a:rPr>
              <a:t>    AS select_statement</a:t>
            </a:r>
          </a:p>
          <a:p>
            <a:r>
              <a:rPr lang="en-IN" sz="2000" dirty="0">
                <a:solidFill>
                  <a:srgbClr val="0077AA"/>
                </a:solidFill>
                <a:latin typeface="Liberation Mono"/>
              </a:rPr>
              <a:t>    [WITH CHECK OPTION]</a:t>
            </a:r>
            <a:endParaRPr lang="en-US" sz="2000" dirty="0">
              <a:solidFill>
                <a:srgbClr val="0077AA"/>
              </a:solidFill>
              <a:latin typeface="Liberation Mono"/>
            </a:endParaRPr>
          </a:p>
        </p:txBody>
      </p:sp>
      <p:sp>
        <p:nvSpPr>
          <p:cNvPr id="9" name="Rectangle 8"/>
          <p:cNvSpPr/>
          <p:nvPr/>
        </p:nvSpPr>
        <p:spPr>
          <a:xfrm>
            <a:off x="551527" y="4064151"/>
            <a:ext cx="8838049"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475336" y="3573016"/>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DROP VIEW removes one or more views.</a:t>
            </a:r>
            <a:endParaRPr lang="en-IN" dirty="0">
              <a:solidFill>
                <a:schemeClr val="bg1"/>
              </a:solidFill>
              <a:latin typeface="Palatino Linotype" panose="02040502050505030304" pitchFamily="18" charset="0"/>
              <a:cs typeface="Arial" panose="020B0604020202020204" pitchFamily="34" charset="0"/>
            </a:endParaRPr>
          </a:p>
        </p:txBody>
      </p:sp>
      <p:sp>
        <p:nvSpPr>
          <p:cNvPr id="2" name="Rectangle 1">
            <a:extLst>
              <a:ext uri="{FF2B5EF4-FFF2-40B4-BE49-F238E27FC236}">
                <a16:creationId xmlns:a16="http://schemas.microsoft.com/office/drawing/2014/main" id="{A193B986-F6C7-4DA4-8794-993E472DA552}"/>
              </a:ext>
            </a:extLst>
          </p:cNvPr>
          <p:cNvSpPr/>
          <p:nvPr/>
        </p:nvSpPr>
        <p:spPr>
          <a:xfrm>
            <a:off x="479376" y="5024210"/>
            <a:ext cx="10657184" cy="1323439"/>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e.g.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studentview;</a:t>
            </a: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studentid10view, studentviewwithcheck;</a:t>
            </a: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studentTotalMarksView, studentAddressView;</a:t>
            </a:r>
          </a:p>
        </p:txBody>
      </p:sp>
      <p:sp>
        <p:nvSpPr>
          <p:cNvPr id="11" name="Rectangle 10">
            <a:extLst>
              <a:ext uri="{FF2B5EF4-FFF2-40B4-BE49-F238E27FC236}">
                <a16:creationId xmlns:a16="http://schemas.microsoft.com/office/drawing/2014/main" id="{F522BC75-1355-425B-B281-8FC71B49C7DC}"/>
              </a:ext>
            </a:extLst>
          </p:cNvPr>
          <p:cNvSpPr/>
          <p:nvPr/>
        </p:nvSpPr>
        <p:spPr>
          <a:xfrm>
            <a:off x="475336" y="2420889"/>
            <a:ext cx="10657184" cy="76944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e.g.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studentview AS </a:t>
            </a:r>
            <a:r>
              <a:rPr lang="en-IN" dirty="0">
                <a:solidFill>
                  <a:srgbClr val="0077AA"/>
                </a:solidFill>
                <a:latin typeface="Liberation Mono"/>
              </a:rPr>
              <a:t>SELECT</a:t>
            </a:r>
            <a:r>
              <a:rPr lang="en-IN" dirty="0">
                <a:latin typeface="Liberation Mono"/>
                <a:cs typeface="Arial" panose="020B0604020202020204" pitchFamily="34" charset="0"/>
              </a:rPr>
              <a:t> namefirst, namelast, emailid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student;</a:t>
            </a:r>
          </a:p>
        </p:txBody>
      </p:sp>
      <p:sp>
        <p:nvSpPr>
          <p:cNvPr id="3" name="Rectangle 2">
            <a:extLst>
              <a:ext uri="{FF2B5EF4-FFF2-40B4-BE49-F238E27FC236}">
                <a16:creationId xmlns:a16="http://schemas.microsoft.com/office/drawing/2014/main" id="{9E5AC732-1151-487C-BC74-E074C4D7A172}"/>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 drop view</a:t>
            </a:r>
          </a:p>
        </p:txBody>
      </p:sp>
    </p:spTree>
    <p:extLst>
      <p:ext uri="{BB962C8B-B14F-4D97-AF65-F5344CB8AC3E}">
        <p14:creationId xmlns:p14="http://schemas.microsoft.com/office/powerpoint/2010/main" val="459685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6" name="Rectangle 5">
            <a:extLst>
              <a:ext uri="{FF2B5EF4-FFF2-40B4-BE49-F238E27FC236}">
                <a16:creationId xmlns:a16="http://schemas.microsoft.com/office/drawing/2014/main" id="{7A48E473-F89F-4197-8A2D-B6FA2A12B551}"/>
              </a:ext>
            </a:extLst>
          </p:cNvPr>
          <p:cNvSpPr/>
          <p:nvPr/>
        </p:nvSpPr>
        <p:spPr>
          <a:xfrm>
            <a:off x="406574" y="3212976"/>
            <a:ext cx="11089232" cy="286232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6C86"/>
                </a:solidFill>
              </a:rPr>
              <a:t>it is a schema object.</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is used by the server to speed up the retrieval of rows.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reduces disk I/O(input/output) process.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helps to speed up select queries where clauses, but it slows down data input, with the update and the insert statements.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can be created or dropped with no effect on the data.</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a:solidFill>
                  <a:srgbClr val="006C86"/>
                </a:solidFill>
              </a:rPr>
              <a:t>multiple columns </a:t>
            </a:r>
            <a:r>
              <a:rPr lang="en-US" sz="2000" dirty="0">
                <a:solidFill>
                  <a:srgbClr val="006C86"/>
                </a:solidFill>
              </a:rPr>
              <a:t>index may consist of up to 16 columns.</a:t>
            </a:r>
          </a:p>
        </p:txBody>
      </p:sp>
    </p:spTree>
    <p:extLst>
      <p:ext uri="{BB962C8B-B14F-4D97-AF65-F5344CB8AC3E}">
        <p14:creationId xmlns:p14="http://schemas.microsoft.com/office/powerpoint/2010/main" val="133822700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index</a:t>
            </a:r>
          </a:p>
        </p:txBody>
      </p:sp>
      <p:sp>
        <p:nvSpPr>
          <p:cNvPr id="3" name="Rectangle 2"/>
          <p:cNvSpPr/>
          <p:nvPr/>
        </p:nvSpPr>
        <p:spPr>
          <a:xfrm>
            <a:off x="191344" y="838200"/>
            <a:ext cx="11809312"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a:t>
            </a:r>
            <a:r>
              <a:rPr lang="en-IN" b="1" dirty="0">
                <a:latin typeface="Arial" panose="020B0604020202020204" pitchFamily="34" charset="0"/>
                <a:cs typeface="Arial" panose="020B0604020202020204" pitchFamily="34" charset="0"/>
              </a:rPr>
              <a:t>from the index file</a:t>
            </a:r>
            <a:r>
              <a:rPr lang="en-IN" dirty="0">
                <a:latin typeface="Arial" panose="020B0604020202020204" pitchFamily="34" charset="0"/>
                <a:cs typeface="Arial" panose="020B0604020202020204" pitchFamily="34" charset="0"/>
              </a:rPr>
              <a:t>)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91344" y="2527281"/>
            <a:ext cx="11809312" cy="1354217"/>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0EA59238-B526-49EB-A121-9A6FD52C1AA4}"/>
              </a:ext>
            </a:extLst>
          </p:cNvPr>
          <p:cNvSpPr/>
          <p:nvPr/>
        </p:nvSpPr>
        <p:spPr>
          <a:xfrm>
            <a:off x="273997" y="5085184"/>
            <a:ext cx="7616252" cy="1631216"/>
          </a:xfrm>
          <a:prstGeom prst="rect">
            <a:avLst/>
          </a:prstGeom>
        </p:spPr>
        <p:txBody>
          <a:bodyPr wrap="non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Index name can have max 64 char.</a:t>
            </a:r>
          </a:p>
          <a:p>
            <a:pPr marL="285750" indent="-285750">
              <a:buFont typeface="Arial" panose="020B0604020202020204" pitchFamily="34" charset="0"/>
              <a:buChar char="•"/>
            </a:pPr>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It is not possible to create an INDEX on a VIEW.</a:t>
            </a:r>
          </a:p>
          <a:p>
            <a:pPr marL="285750" indent="-285750">
              <a:buFont typeface="Arial" panose="020B0604020202020204" pitchFamily="34" charset="0"/>
              <a:buChar char="•"/>
            </a:pPr>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drop the BASE TABLE, the INDEX will be dropped automatically.</a:t>
            </a:r>
          </a:p>
        </p:txBody>
      </p:sp>
    </p:spTree>
    <p:extLst>
      <p:ext uri="{BB962C8B-B14F-4D97-AF65-F5344CB8AC3E}">
        <p14:creationId xmlns:p14="http://schemas.microsoft.com/office/powerpoint/2010/main" val="174354364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747C56AD-42B0-4B5B-AD54-9ABF91A44D83}"/>
              </a:ext>
            </a:extLst>
          </p:cNvPr>
          <p:cNvSpPr/>
          <p:nvPr/>
        </p:nvSpPr>
        <p:spPr>
          <a:xfrm>
            <a:off x="1676182" y="1600202"/>
            <a:ext cx="8838049" cy="707886"/>
          </a:xfrm>
          <a:prstGeom prst="rect">
            <a:avLst/>
          </a:prstGeom>
        </p:spPr>
        <p:txBody>
          <a:bodyPr wrap="square">
            <a:spAutoFit/>
          </a:bodyPr>
          <a:lstStyle/>
          <a:p>
            <a:r>
              <a:rPr lang="en-IN" sz="2000" dirty="0">
                <a:solidFill>
                  <a:srgbClr val="0077AA"/>
                </a:solidFill>
                <a:latin typeface="Liberation Mono"/>
              </a:rPr>
              <a:t>CREATE [UNIQUE] INDEX </a:t>
            </a:r>
            <a:r>
              <a:rPr lang="en-IN" sz="2000" dirty="0">
                <a:latin typeface="Liberation Mono"/>
              </a:rPr>
              <a:t>index_name</a:t>
            </a:r>
          </a:p>
          <a:p>
            <a:r>
              <a:rPr lang="en-IN" sz="2000" dirty="0">
                <a:solidFill>
                  <a:srgbClr val="0077AA"/>
                </a:solidFill>
                <a:latin typeface="Liberation Mono"/>
              </a:rPr>
              <a:t>    ON </a:t>
            </a:r>
            <a:r>
              <a:rPr lang="en-IN" sz="2000" dirty="0">
                <a:latin typeface="Liberation Mono"/>
              </a:rPr>
              <a:t>tbl_name </a:t>
            </a:r>
            <a:r>
              <a:rPr lang="en-IN" sz="2000" dirty="0">
                <a:solidFill>
                  <a:srgbClr val="0077AA"/>
                </a:solidFill>
                <a:latin typeface="Liberation Mono"/>
              </a:rPr>
              <a:t>(</a:t>
            </a:r>
            <a:r>
              <a:rPr lang="en-IN" sz="2000" dirty="0">
                <a:latin typeface="Liberation Mono"/>
              </a:rPr>
              <a:t>index_col_name,...</a:t>
            </a:r>
            <a:r>
              <a:rPr lang="en-IN" sz="2000" dirty="0">
                <a:solidFill>
                  <a:srgbClr val="0077AA"/>
                </a:solidFill>
                <a:latin typeface="Liberation Mono"/>
              </a:rPr>
              <a:t>)</a:t>
            </a:r>
            <a:endParaRPr lang="en-US" sz="2000" dirty="0">
              <a:solidFill>
                <a:srgbClr val="0077AA"/>
              </a:solidFill>
              <a:latin typeface="Liberation Mono"/>
            </a:endParaRPr>
          </a:p>
        </p:txBody>
      </p:sp>
      <p:sp>
        <p:nvSpPr>
          <p:cNvPr id="9" name="Rectangle 8">
            <a:extLst>
              <a:ext uri="{FF2B5EF4-FFF2-40B4-BE49-F238E27FC236}">
                <a16:creationId xmlns:a16="http://schemas.microsoft.com/office/drawing/2014/main" id="{919B6212-FF29-4CD5-894A-1C9A68B28D87}"/>
              </a:ext>
            </a:extLst>
          </p:cNvPr>
          <p:cNvSpPr/>
          <p:nvPr/>
        </p:nvSpPr>
        <p:spPr>
          <a:xfrm>
            <a:off x="1676182" y="2492896"/>
            <a:ext cx="8838049" cy="1849865"/>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ea typeface="Times New Roman" panose="02020603050405020304" pitchFamily="18" charset="0"/>
              </a:rPr>
              <a:t>e.g.</a:t>
            </a:r>
          </a:p>
          <a:p>
            <a:pPr>
              <a:lnSpc>
                <a:spcPct val="150000"/>
              </a:lnSpc>
            </a:pPr>
            <a:endParaRPr lang="en-IN" sz="800" dirty="0">
              <a:solidFill>
                <a:srgbClr val="FF0000"/>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i</a:t>
            </a:r>
            <a:r>
              <a:rPr lang="en-IN" dirty="0">
                <a:latin typeface="Liberation Mono"/>
                <a:ea typeface="Times New Roman" panose="02020603050405020304" pitchFamily="18" charset="0"/>
              </a:rPr>
              <a:t>ndexOnName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ON</a:t>
            </a:r>
            <a:r>
              <a:rPr lang="en-IN" dirty="0">
                <a:latin typeface="Liberation Mono"/>
                <a:ea typeface="Arial Unicode MS"/>
                <a:cs typeface="Arial" panose="020B0604020202020204" pitchFamily="34" charset="0"/>
              </a:rPr>
              <a:t> </a:t>
            </a:r>
            <a:r>
              <a:rPr lang="en-IN" dirty="0">
                <a:latin typeface="Liberation Mono"/>
                <a:ea typeface="Times New Roman" panose="02020603050405020304" pitchFamily="18" charset="0"/>
              </a:rPr>
              <a:t>emp</a:t>
            </a:r>
            <a:r>
              <a:rPr lang="en-IN" dirty="0">
                <a:solidFill>
                  <a:schemeClr val="bg1">
                    <a:lumMod val="65000"/>
                  </a:schemeClr>
                </a:solidFill>
                <a:latin typeface="Liberation Mono"/>
                <a:ea typeface="Arial Unicode MS"/>
                <a:cs typeface="Arial" panose="020B0604020202020204" pitchFamily="34"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Arial Unicode MS"/>
                <a:cs typeface="Arial" panose="020B0604020202020204" pitchFamily="34" charset="0"/>
              </a:rPr>
              <a:t>)</a:t>
            </a:r>
            <a:r>
              <a:rPr lang="en-IN" dirty="0">
                <a:solidFill>
                  <a:schemeClr val="tx1">
                    <a:lumMod val="95000"/>
                    <a:lumOff val="5000"/>
                  </a:schemeClr>
                </a:solidFill>
                <a:latin typeface="Liberation Mono"/>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rPr>
              <a:t>CREATE</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INDEX</a:t>
            </a:r>
            <a:r>
              <a:rPr lang="en-IN" dirty="0">
                <a:solidFill>
                  <a:schemeClr val="tx1">
                    <a:lumMod val="95000"/>
                    <a:lumOff val="5000"/>
                  </a:schemeClr>
                </a:solidFill>
                <a:latin typeface="Liberation Mono"/>
                <a:cs typeface="Arial" panose="020B0604020202020204" pitchFamily="34" charset="0"/>
              </a:rPr>
              <a:t> indexOnUniversity </a:t>
            </a:r>
            <a:r>
              <a:rPr lang="en-IN" dirty="0">
                <a:solidFill>
                  <a:srgbClr val="0077AA"/>
                </a:solidFill>
                <a:latin typeface="Liberation Mono"/>
                <a:ea typeface="Times New Roman" panose="02020603050405020304" pitchFamily="18" charset="0"/>
              </a:rPr>
              <a:t>ON</a:t>
            </a:r>
            <a:r>
              <a:rPr lang="en-IN" dirty="0">
                <a:solidFill>
                  <a:schemeClr val="tx1">
                    <a:lumMod val="95000"/>
                    <a:lumOff val="5000"/>
                  </a:schemeClr>
                </a:solidFill>
                <a:latin typeface="Liberation Mono"/>
                <a:cs typeface="Arial" panose="020B0604020202020204" pitchFamily="34" charset="0"/>
              </a:rPr>
              <a:t> student_qualifications</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university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UNIQUE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uniqueIndexOnName </a:t>
            </a:r>
            <a:r>
              <a:rPr lang="en-IN" dirty="0">
                <a:solidFill>
                  <a:srgbClr val="0077AA"/>
                </a:solidFill>
                <a:latin typeface="Liberation Mono"/>
                <a:ea typeface="Times New Roman" panose="02020603050405020304" pitchFamily="18" charset="0"/>
              </a:rPr>
              <a:t>ON</a:t>
            </a:r>
            <a:r>
              <a:rPr lang="en-IN" dirty="0">
                <a:latin typeface="Liberation Mono"/>
                <a:ea typeface="Arial Unicode MS"/>
                <a:cs typeface="Arial" panose="020B0604020202020204" pitchFamily="34" charset="0"/>
              </a:rPr>
              <a:t> </a:t>
            </a:r>
            <a:r>
              <a:rPr lang="en-IN" dirty="0">
                <a:latin typeface="Liberation Mono"/>
                <a:ea typeface="Times New Roman" panose="02020603050405020304" pitchFamily="18" charset="0"/>
              </a:rPr>
              <a:t>emp</a:t>
            </a:r>
            <a:r>
              <a:rPr lang="en-IN" dirty="0">
                <a:solidFill>
                  <a:schemeClr val="bg1">
                    <a:lumMod val="65000"/>
                  </a:schemeClr>
                </a:solidFill>
                <a:latin typeface="Liberation Mono"/>
                <a:ea typeface="Arial Unicode MS"/>
                <a:cs typeface="Arial" panose="020B0604020202020204" pitchFamily="34"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Arial Unicode MS"/>
                <a:cs typeface="Arial" panose="020B0604020202020204" pitchFamily="34" charset="0"/>
              </a:rPr>
              <a:t>)</a:t>
            </a:r>
            <a:r>
              <a:rPr lang="en-IN" dirty="0">
                <a:solidFill>
                  <a:schemeClr val="tx1">
                    <a:lumMod val="95000"/>
                    <a:lumOff val="5000"/>
                  </a:schemeClr>
                </a:solidFill>
                <a:latin typeface="Liberation Mono"/>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INDEX Syntax</a:t>
            </a:r>
          </a:p>
        </p:txBody>
      </p:sp>
      <p:sp>
        <p:nvSpPr>
          <p:cNvPr id="6" name="Rectangle 5"/>
          <p:cNvSpPr/>
          <p:nvPr/>
        </p:nvSpPr>
        <p:spPr>
          <a:xfrm>
            <a:off x="1415480" y="5661248"/>
            <a:ext cx="8839200" cy="416011"/>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
        <p:nvSpPr>
          <p:cNvPr id="11" name="Rectangle 10">
            <a:extLst>
              <a:ext uri="{FF2B5EF4-FFF2-40B4-BE49-F238E27FC236}">
                <a16:creationId xmlns:a16="http://schemas.microsoft.com/office/drawing/2014/main" id="{090B0674-7475-4FA3-8ED6-5B18A7CB3C40}"/>
              </a:ext>
            </a:extLst>
          </p:cNvPr>
          <p:cNvSpPr/>
          <p:nvPr/>
        </p:nvSpPr>
        <p:spPr>
          <a:xfrm>
            <a:off x="609520" y="2058970"/>
            <a:ext cx="8761859" cy="1323439"/>
          </a:xfrm>
          <a:prstGeom prst="rect">
            <a:avLst/>
          </a:prstGeom>
          <a:solidFill>
            <a:schemeClr val="bg1"/>
          </a:solidFill>
        </p:spPr>
        <p:txBody>
          <a:bodyPr wrap="square">
            <a:spAutoFit/>
          </a:bodyPr>
          <a:lstStyle/>
          <a:p>
            <a:r>
              <a:rPr lang="en-US" sz="2000" dirty="0">
                <a:solidFill>
                  <a:srgbClr val="0077AA"/>
                </a:solidFill>
                <a:latin typeface="Liberation Mono"/>
              </a:rPr>
              <a:t>SHOW {INDEX | INDEXES | KEYS}</a:t>
            </a:r>
          </a:p>
          <a:p>
            <a:r>
              <a:rPr lang="en-US" sz="2000" dirty="0">
                <a:solidFill>
                  <a:srgbClr val="0077AA"/>
                </a:solidFill>
                <a:latin typeface="Liberation Mono"/>
              </a:rPr>
              <a:t>    {FROM | IN} tbl_name</a:t>
            </a:r>
          </a:p>
          <a:p>
            <a:r>
              <a:rPr lang="en-US" sz="2000" dirty="0">
                <a:solidFill>
                  <a:srgbClr val="0077AA"/>
                </a:solidFill>
                <a:latin typeface="Liberation Mono"/>
              </a:rPr>
              <a:t>    [{FROM | IN} db_name]</a:t>
            </a:r>
          </a:p>
          <a:p>
            <a:r>
              <a:rPr lang="en-US" sz="2000" dirty="0">
                <a:solidFill>
                  <a:srgbClr val="0077AA"/>
                </a:solidFill>
                <a:latin typeface="Liberation Mono"/>
              </a:rPr>
              <a:t>    [WHERE expr]</a:t>
            </a:r>
            <a:endParaRPr lang="en-IN" sz="2000" dirty="0">
              <a:solidFill>
                <a:srgbClr val="0077AA"/>
              </a:solidFill>
              <a:latin typeface="Liberation Mono"/>
            </a:endParaRPr>
          </a:p>
        </p:txBody>
      </p:sp>
      <p:sp>
        <p:nvSpPr>
          <p:cNvPr id="12" name="Rectangle 11">
            <a:extLst>
              <a:ext uri="{FF2B5EF4-FFF2-40B4-BE49-F238E27FC236}">
                <a16:creationId xmlns:a16="http://schemas.microsoft.com/office/drawing/2014/main" id="{8D629726-6613-454E-A007-490A9A4C0788}"/>
              </a:ext>
            </a:extLst>
          </p:cNvPr>
          <p:cNvSpPr/>
          <p:nvPr/>
        </p:nvSpPr>
        <p:spPr>
          <a:xfrm>
            <a:off x="609520" y="3493846"/>
            <a:ext cx="8838049" cy="1434367"/>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ea typeface="Times New Roman" panose="02020603050405020304" pitchFamily="18" charset="0"/>
              </a:rPr>
              <a:t>e.g.</a:t>
            </a:r>
          </a:p>
          <a:p>
            <a:pPr marL="342900" indent="-342900">
              <a:lnSpc>
                <a:spcPct val="150000"/>
              </a:lnSpc>
              <a:buFont typeface="Arial" panose="020B0604020202020204" pitchFamily="34" charset="0"/>
              <a:buChar char="•"/>
            </a:pPr>
            <a:endParaRPr lang="en-IN" sz="800" dirty="0">
              <a:solidFill>
                <a:srgbClr val="0077AA"/>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rPr>
              <a:t>SHOW</a:t>
            </a:r>
            <a:r>
              <a:rPr lang="en-US" dirty="0">
                <a:latin typeface="Liberation Mono"/>
                <a:ea typeface="Arial Unicode MS"/>
                <a:cs typeface="Arial" panose="020B0604020202020204" pitchFamily="34" charset="0"/>
              </a:rPr>
              <a:t> </a:t>
            </a:r>
            <a:r>
              <a:rPr lang="en-US" dirty="0">
                <a:solidFill>
                  <a:srgbClr val="0077AA"/>
                </a:solidFill>
                <a:latin typeface="Liberation Mono"/>
              </a:rPr>
              <a:t>INDEX</a:t>
            </a:r>
            <a:r>
              <a:rPr lang="en-US" dirty="0">
                <a:latin typeface="Liberation Mono"/>
                <a:ea typeface="Arial Unicode MS"/>
                <a:cs typeface="Arial" panose="020B0604020202020204" pitchFamily="34" charset="0"/>
              </a:rPr>
              <a:t> </a:t>
            </a:r>
            <a:r>
              <a:rPr lang="en-US" dirty="0">
                <a:solidFill>
                  <a:srgbClr val="0077AA"/>
                </a:solidFill>
                <a:latin typeface="Liberation Mono"/>
              </a:rPr>
              <a:t>FROM</a:t>
            </a:r>
            <a:r>
              <a:rPr lang="en-US" dirty="0">
                <a:latin typeface="Liberation Mono"/>
                <a:ea typeface="Arial Unicode MS"/>
                <a:cs typeface="Arial" panose="020B0604020202020204" pitchFamily="34" charset="0"/>
              </a:rPr>
              <a:t> student_qualifications;</a:t>
            </a:r>
            <a:endParaRPr lang="en-IN" dirty="0">
              <a:latin typeface="Liberation Mono"/>
              <a:ea typeface="Arial Unicode MS"/>
              <a:cs typeface="Arial" panose="020B0604020202020204" pitchFamily="34" charset="0"/>
            </a:endParaRPr>
          </a:p>
        </p:txBody>
      </p:sp>
      <p:sp>
        <p:nvSpPr>
          <p:cNvPr id="13" name="Rectangle 12">
            <a:extLst>
              <a:ext uri="{FF2B5EF4-FFF2-40B4-BE49-F238E27FC236}">
                <a16:creationId xmlns:a16="http://schemas.microsoft.com/office/drawing/2014/main" id="{96098953-215A-45B9-A129-D8510CF84139}"/>
              </a:ext>
            </a:extLst>
          </p:cNvPr>
          <p:cNvSpPr/>
          <p:nvPr/>
        </p:nvSpPr>
        <p:spPr>
          <a:xfrm>
            <a:off x="609520" y="1198493"/>
            <a:ext cx="11174318" cy="646331"/>
          </a:xfrm>
          <a:prstGeom prst="rect">
            <a:avLst/>
          </a:prstGeom>
        </p:spPr>
        <p:txBody>
          <a:bodyPr wrap="square">
            <a:spAutoFit/>
          </a:bodyPr>
          <a:lstStyle/>
          <a:p>
            <a:r>
              <a:rPr lang="en-IN" dirty="0">
                <a:latin typeface="Palatino Linotype" panose="02040502050505030304" pitchFamily="18" charset="0"/>
              </a:rPr>
              <a:t>To get the index of a table, you specify the table name after the FROM keyword. The statement will return the index information associated with the table in the current database.</a:t>
            </a:r>
          </a:p>
        </p:txBody>
      </p:sp>
    </p:spTree>
    <p:extLst>
      <p:ext uri="{BB962C8B-B14F-4D97-AF65-F5344CB8AC3E}">
        <p14:creationId xmlns:p14="http://schemas.microsoft.com/office/powerpoint/2010/main" val="267880681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index</a:t>
            </a:r>
          </a:p>
        </p:txBody>
      </p:sp>
      <p:sp>
        <p:nvSpPr>
          <p:cNvPr id="7" name="Rectangle 6">
            <a:extLst>
              <a:ext uri="{FF2B5EF4-FFF2-40B4-BE49-F238E27FC236}">
                <a16:creationId xmlns:a16="http://schemas.microsoft.com/office/drawing/2014/main" id="{2C3DABE4-7400-4CC2-8D57-E0D7A27A6012}"/>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DROP INDEX drops the index named index_name from the table tbl_name.</a:t>
            </a:r>
            <a:endParaRPr lang="en-IN" dirty="0">
              <a:solidFill>
                <a:schemeClr val="bg1"/>
              </a:solidFill>
              <a:latin typeface="Palatino Linotype" panose="02040502050505030304" pitchFamily="18" charset="0"/>
              <a:cs typeface="Arial" panose="020B0604020202020204" pitchFamily="34" charset="0"/>
            </a:endParaRPr>
          </a:p>
        </p:txBody>
      </p:sp>
      <p:sp>
        <p:nvSpPr>
          <p:cNvPr id="8" name="Rectangle 7">
            <a:extLst>
              <a:ext uri="{FF2B5EF4-FFF2-40B4-BE49-F238E27FC236}">
                <a16:creationId xmlns:a16="http://schemas.microsoft.com/office/drawing/2014/main" id="{D90F735F-FC14-4A0C-B2D9-FF2B4E3C8473}"/>
              </a:ext>
            </a:extLst>
          </p:cNvPr>
          <p:cNvSpPr/>
          <p:nvPr/>
        </p:nvSpPr>
        <p:spPr>
          <a:xfrm>
            <a:off x="767408" y="1669033"/>
            <a:ext cx="8761859" cy="400110"/>
          </a:xfrm>
          <a:prstGeom prst="rect">
            <a:avLst/>
          </a:prstGeom>
          <a:solidFill>
            <a:schemeClr val="bg1"/>
          </a:solidFill>
        </p:spPr>
        <p:txBody>
          <a:bodyPr wrap="square">
            <a:spAutoFit/>
          </a:bodyPr>
          <a:lstStyle/>
          <a:p>
            <a:r>
              <a:rPr lang="en-IN" sz="2000" dirty="0">
                <a:solidFill>
                  <a:srgbClr val="0077AA"/>
                </a:solidFill>
                <a:latin typeface="Liberation Mono"/>
              </a:rPr>
              <a:t>DROP INDEX </a:t>
            </a:r>
            <a:r>
              <a:rPr lang="en-IN" sz="2000" dirty="0">
                <a:latin typeface="Liberation Mono"/>
              </a:rPr>
              <a:t>index_name </a:t>
            </a:r>
            <a:r>
              <a:rPr lang="en-IN" sz="2000" dirty="0">
                <a:solidFill>
                  <a:srgbClr val="0077AA"/>
                </a:solidFill>
                <a:latin typeface="Liberation Mono"/>
              </a:rPr>
              <a:t>ON </a:t>
            </a:r>
            <a:r>
              <a:rPr lang="en-IN" sz="2000" dirty="0">
                <a:latin typeface="Liberation Mono"/>
              </a:rPr>
              <a:t>tbl_name</a:t>
            </a:r>
          </a:p>
        </p:txBody>
      </p:sp>
      <p:sp>
        <p:nvSpPr>
          <p:cNvPr id="9" name="Rectangle 8">
            <a:extLst>
              <a:ext uri="{FF2B5EF4-FFF2-40B4-BE49-F238E27FC236}">
                <a16:creationId xmlns:a16="http://schemas.microsoft.com/office/drawing/2014/main" id="{788DD586-7FA6-4796-84A5-3FE913AB63FC}"/>
              </a:ext>
            </a:extLst>
          </p:cNvPr>
          <p:cNvSpPr/>
          <p:nvPr/>
        </p:nvSpPr>
        <p:spPr>
          <a:xfrm>
            <a:off x="767408" y="2348880"/>
            <a:ext cx="5974905" cy="1569660"/>
          </a:xfrm>
          <a:prstGeom prst="rect">
            <a:avLst/>
          </a:prstGeom>
        </p:spPr>
        <p:txBody>
          <a:bodyPr wrap="none">
            <a:spAutoFit/>
          </a:bodyPr>
          <a:lstStyle/>
          <a:p>
            <a:r>
              <a:rPr lang="en-IN" dirty="0">
                <a:solidFill>
                  <a:srgbClr val="FF0000"/>
                </a:solidFill>
                <a:latin typeface="Arial" panose="020B0604020202020204" pitchFamily="34" charset="0"/>
                <a:ea typeface="Times New Roman" panose="02020603050405020304" pitchFamily="18" charset="0"/>
              </a:rPr>
              <a:t>e.g.</a:t>
            </a:r>
          </a:p>
          <a:p>
            <a:endParaRPr lang="en-IN" sz="800" dirty="0">
              <a:solidFill>
                <a:srgbClr val="0077AA"/>
              </a:solidFill>
              <a:latin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latin typeface="Liberation Mono"/>
                <a:ea typeface="Arial Unicode MS"/>
                <a:cs typeface="Arial" panose="020B0604020202020204" pitchFamily="34" charset="0"/>
              </a:rPr>
              <a:t>i</a:t>
            </a:r>
            <a:r>
              <a:rPr lang="en-IN" dirty="0">
                <a:latin typeface="Liberation Mono"/>
                <a:ea typeface="Times New Roman" panose="02020603050405020304" pitchFamily="18" charset="0"/>
              </a:rPr>
              <a:t>ndexOnName</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emp</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indexOnUniversity</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student_qualifications;</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latin typeface="Liberation Mono"/>
                <a:ea typeface="Arial Unicode MS"/>
                <a:cs typeface="Arial" panose="020B0604020202020204" pitchFamily="34" charset="0"/>
              </a:rPr>
              <a:t>uniqueIndexOnName</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emp</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24866380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user and grant/revoke privileges </a:t>
            </a:r>
          </a:p>
        </p:txBody>
      </p:sp>
    </p:spTree>
    <p:extLst>
      <p:ext uri="{BB962C8B-B14F-4D97-AF65-F5344CB8AC3E}">
        <p14:creationId xmlns:p14="http://schemas.microsoft.com/office/powerpoint/2010/main" val="175002202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user</a:t>
            </a:r>
          </a:p>
        </p:txBody>
      </p:sp>
      <p:sp>
        <p:nvSpPr>
          <p:cNvPr id="9" name="TextBox 8">
            <a:extLst>
              <a:ext uri="{FF2B5EF4-FFF2-40B4-BE49-F238E27FC236}">
                <a16:creationId xmlns:a16="http://schemas.microsoft.com/office/drawing/2014/main" id="{04E95129-809F-483A-9A10-1E4726569CE6}"/>
              </a:ext>
            </a:extLst>
          </p:cNvPr>
          <p:cNvSpPr txBox="1"/>
          <p:nvPr/>
        </p:nvSpPr>
        <p:spPr>
          <a:xfrm>
            <a:off x="691218" y="1700808"/>
            <a:ext cx="10733374" cy="1261884"/>
          </a:xfrm>
          <a:prstGeom prst="rect">
            <a:avLst/>
          </a:prstGeom>
          <a:noFill/>
        </p:spPr>
        <p:txBody>
          <a:bodyPr wrap="square">
            <a:spAutoFit/>
          </a:bodyPr>
          <a:lstStyle/>
          <a:p>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USER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IF</a:t>
            </a:r>
            <a:r>
              <a:rPr lang="en-US" sz="2000" b="0" i="0" dirty="0">
                <a:solidFill>
                  <a:srgbClr val="000000"/>
                </a:solidFill>
                <a:effectLst/>
                <a:latin typeface="Liberation Mono"/>
              </a:rPr>
              <a:t> </a:t>
            </a:r>
            <a:r>
              <a:rPr lang="en-US" sz="2000" dirty="0">
                <a:solidFill>
                  <a:srgbClr val="0077AA"/>
                </a:solidFill>
                <a:latin typeface="Liberation Mono"/>
              </a:rPr>
              <a:t>NOT</a:t>
            </a:r>
            <a:r>
              <a:rPr lang="en-US" sz="2000" b="0" i="0" dirty="0">
                <a:solidFill>
                  <a:srgbClr val="000000"/>
                </a:solidFill>
                <a:effectLst/>
                <a:latin typeface="Liberation Mono"/>
              </a:rPr>
              <a:t> </a:t>
            </a:r>
            <a:r>
              <a:rPr lang="en-US" sz="2000" b="0" i="0" dirty="0">
                <a:solidFill>
                  <a:srgbClr val="0077AA"/>
                </a:solidFill>
                <a:effectLst/>
                <a:latin typeface="Liberation Mono"/>
              </a:rPr>
              <a:t>EXISTS</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user_name' @'localhost' </a:t>
            </a:r>
            <a:r>
              <a:rPr lang="en-US" sz="2000" b="0" i="0" dirty="0">
                <a:solidFill>
                  <a:srgbClr val="0077AA"/>
                </a:solidFill>
                <a:effectLst/>
                <a:latin typeface="Liberation Mono"/>
              </a:rPr>
              <a:t>IDENTIFIED BY </a:t>
            </a:r>
            <a:r>
              <a:rPr lang="en-US" sz="2000" b="0" i="1" dirty="0">
                <a:solidFill>
                  <a:srgbClr val="000000"/>
                </a:solidFill>
                <a:effectLst/>
                <a:latin typeface="Liberation Mono"/>
              </a:rPr>
              <a:t>'password'</a:t>
            </a:r>
          </a:p>
          <a:p>
            <a:endParaRPr lang="en-US" sz="800" i="1" dirty="0">
              <a:solidFill>
                <a:srgbClr val="000000"/>
              </a:solidFill>
              <a:latin typeface="Liberation Mono"/>
            </a:endParaRPr>
          </a:p>
          <a:p>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PASSWORD</a:t>
            </a:r>
            <a:r>
              <a:rPr lang="en-IN" sz="2000" b="0" i="0" dirty="0">
                <a:solidFill>
                  <a:srgbClr val="000000"/>
                </a:solidFill>
                <a:effectLst/>
                <a:latin typeface="Liberation Mono"/>
              </a:rPr>
              <a:t> </a:t>
            </a:r>
            <a:r>
              <a:rPr lang="en-IN" sz="2000" b="0" i="0" dirty="0">
                <a:solidFill>
                  <a:srgbClr val="0077AA"/>
                </a:solidFill>
                <a:effectLst/>
                <a:latin typeface="Liberation Mono"/>
              </a:rPr>
              <a:t>FOR</a:t>
            </a:r>
            <a:r>
              <a:rPr lang="en-IN" sz="2000" b="0" i="0" dirty="0">
                <a:solidFill>
                  <a:srgbClr val="000000"/>
                </a:solidFill>
                <a:effectLst/>
                <a:latin typeface="Liberation Mono"/>
              </a:rPr>
              <a:t> </a:t>
            </a:r>
            <a:r>
              <a:rPr lang="en-US" sz="2000" b="0" i="0" dirty="0">
                <a:solidFill>
                  <a:srgbClr val="000000"/>
                </a:solidFill>
                <a:effectLst/>
                <a:latin typeface="Liberation Mono"/>
              </a:rPr>
              <a:t> '</a:t>
            </a:r>
            <a:r>
              <a:rPr lang="en-US" sz="2000" b="0" i="1" dirty="0">
                <a:solidFill>
                  <a:srgbClr val="000000"/>
                </a:solidFill>
                <a:effectLst/>
                <a:latin typeface="Liberation Mono"/>
              </a:rPr>
              <a:t>user_name'@'localhost'</a:t>
            </a:r>
            <a:r>
              <a:rPr lang="en-IN" sz="2000" b="0" i="0" dirty="0">
                <a:solidFill>
                  <a:srgbClr val="999999"/>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669900"/>
                </a:solidFill>
                <a:effectLst/>
                <a:latin typeface="Liberation Mono"/>
              </a:rPr>
              <a:t>'</a:t>
            </a:r>
            <a:r>
              <a:rPr lang="en-IN" sz="2000" b="0" i="1" dirty="0">
                <a:solidFill>
                  <a:srgbClr val="669900"/>
                </a:solidFill>
                <a:effectLst/>
                <a:latin typeface="Liberation Mono"/>
              </a:rPr>
              <a:t>auth_string</a:t>
            </a:r>
            <a:r>
              <a:rPr lang="en-IN" sz="2000" b="0" i="0" dirty="0">
                <a:solidFill>
                  <a:srgbClr val="669900"/>
                </a:solidFill>
                <a:effectLst/>
                <a:latin typeface="Liberation Mono"/>
              </a:rPr>
              <a:t>'</a:t>
            </a:r>
            <a:endParaRPr lang="en-US" sz="2000" b="0" i="1" dirty="0">
              <a:solidFill>
                <a:srgbClr val="000000"/>
              </a:solidFill>
              <a:effectLst/>
              <a:latin typeface="Liberation Mono"/>
            </a:endParaRPr>
          </a:p>
          <a:p>
            <a:endParaRPr lang="en-US" sz="800" i="1" dirty="0">
              <a:solidFill>
                <a:srgbClr val="000000"/>
              </a:solidFill>
              <a:latin typeface="Liberation Mono"/>
            </a:endParaRPr>
          </a:p>
          <a:p>
            <a:r>
              <a:rPr lang="en-US" sz="2000" b="0" i="0" dirty="0">
                <a:solidFill>
                  <a:srgbClr val="0077AA"/>
                </a:solidFill>
                <a:effectLst/>
                <a:latin typeface="Liberation Mono"/>
              </a:rPr>
              <a:t>DROP</a:t>
            </a:r>
            <a:r>
              <a:rPr lang="en-US" sz="2000" b="0" i="0" dirty="0">
                <a:solidFill>
                  <a:srgbClr val="000000"/>
                </a:solidFill>
                <a:effectLst/>
                <a:latin typeface="Liberation Mono"/>
              </a:rPr>
              <a:t> </a:t>
            </a:r>
            <a:r>
              <a:rPr lang="en-US" sz="2000" b="0" i="0" dirty="0">
                <a:solidFill>
                  <a:srgbClr val="0077AA"/>
                </a:solidFill>
                <a:effectLst/>
                <a:latin typeface="Liberation Mono"/>
              </a:rPr>
              <a:t>USER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IF</a:t>
            </a:r>
            <a:r>
              <a:rPr lang="en-US" sz="2000" b="0" i="0" dirty="0">
                <a:solidFill>
                  <a:srgbClr val="000000"/>
                </a:solidFill>
                <a:effectLst/>
                <a:latin typeface="Liberation Mono"/>
              </a:rPr>
              <a:t> </a:t>
            </a:r>
            <a:r>
              <a:rPr lang="en-US" sz="2000" b="0" i="0" dirty="0">
                <a:solidFill>
                  <a:srgbClr val="0077AA"/>
                </a:solidFill>
                <a:effectLst/>
                <a:latin typeface="Liberation Mono"/>
              </a:rPr>
              <a:t>EXISTS</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user_name' @'localhost'</a:t>
            </a:r>
            <a:endParaRPr lang="en-IN" sz="2000" dirty="0">
              <a:latin typeface="Liberation Mono"/>
            </a:endParaRPr>
          </a:p>
        </p:txBody>
      </p:sp>
      <p:sp>
        <p:nvSpPr>
          <p:cNvPr id="10" name="Rectangle 9">
            <a:extLst>
              <a:ext uri="{FF2B5EF4-FFF2-40B4-BE49-F238E27FC236}">
                <a16:creationId xmlns:a16="http://schemas.microsoft.com/office/drawing/2014/main" id="{F454BE50-4A4E-4D06-AB0C-AB584C310321}"/>
              </a:ext>
            </a:extLst>
          </p:cNvPr>
          <p:cNvSpPr/>
          <p:nvPr/>
        </p:nvSpPr>
        <p:spPr>
          <a:xfrm>
            <a:off x="479376" y="3483585"/>
            <a:ext cx="10945216" cy="116955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CREATE</a:t>
            </a:r>
            <a:r>
              <a:rPr lang="en-US" sz="1800" b="0" i="0" dirty="0">
                <a:solidFill>
                  <a:srgbClr val="000000"/>
                </a:solidFill>
                <a:effectLst/>
                <a:latin typeface="Liberation Mono"/>
              </a:rPr>
              <a:t> </a:t>
            </a:r>
            <a:r>
              <a:rPr lang="en-US" sz="1800" b="0" i="0" dirty="0">
                <a:solidFill>
                  <a:srgbClr val="0077AA"/>
                </a:solidFill>
                <a:effectLst/>
                <a:latin typeface="Liberation Mono"/>
              </a:rPr>
              <a:t>USER</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US" sz="1800" b="0" i="1" dirty="0">
                <a:solidFill>
                  <a:srgbClr val="000000"/>
                </a:solidFill>
                <a:effectLst/>
                <a:latin typeface="Liberation Mono"/>
              </a:rPr>
              <a:t> </a:t>
            </a:r>
            <a:r>
              <a:rPr lang="en-US" sz="1800" b="0" i="0" dirty="0">
                <a:solidFill>
                  <a:srgbClr val="0077AA"/>
                </a:solidFill>
                <a:effectLst/>
                <a:latin typeface="Liberation Mono"/>
              </a:rPr>
              <a:t>IDENTIFIED BY </a:t>
            </a:r>
            <a:r>
              <a:rPr lang="en-US" dirty="0">
                <a:solidFill>
                  <a:srgbClr val="669900"/>
                </a:solidFill>
                <a:latin typeface="Liberation Mono"/>
              </a:rPr>
              <a:t>'saleel</a:t>
            </a:r>
            <a:r>
              <a:rPr lang="en-IN" sz="1800" b="0" i="0" dirty="0">
                <a:solidFill>
                  <a:srgbClr val="669900"/>
                </a:solidFill>
                <a:effectLst/>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sz="1800" b="0" i="0" dirty="0">
                <a:solidFill>
                  <a:srgbClr val="0077AA"/>
                </a:solidFill>
                <a:effectLst/>
                <a:latin typeface="Liberation Mono"/>
              </a:rPr>
              <a:t>SET</a:t>
            </a:r>
            <a:r>
              <a:rPr lang="en-IN" sz="1800" b="0" i="0" dirty="0">
                <a:solidFill>
                  <a:srgbClr val="000000"/>
                </a:solidFill>
                <a:effectLst/>
                <a:latin typeface="Liberation Mono"/>
              </a:rPr>
              <a:t> </a:t>
            </a:r>
            <a:r>
              <a:rPr lang="en-IN" sz="1800" b="0" i="0" dirty="0">
                <a:solidFill>
                  <a:srgbClr val="0077AA"/>
                </a:solidFill>
                <a:effectLst/>
                <a:latin typeface="Liberation Mono"/>
              </a:rPr>
              <a:t>PASSWORD</a:t>
            </a:r>
            <a:r>
              <a:rPr lang="en-IN" sz="1800" b="0" i="0" dirty="0">
                <a:solidFill>
                  <a:srgbClr val="000000"/>
                </a:solidFill>
                <a:effectLst/>
                <a:latin typeface="Liberation Mono"/>
              </a:rPr>
              <a:t> </a:t>
            </a:r>
            <a:r>
              <a:rPr lang="en-IN" sz="1800" b="0" i="0" dirty="0">
                <a:solidFill>
                  <a:srgbClr val="0077AA"/>
                </a:solidFill>
                <a:effectLst/>
                <a:latin typeface="Liberation Mono"/>
              </a:rPr>
              <a:t>FOR</a:t>
            </a:r>
            <a:r>
              <a:rPr lang="en-IN"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sz="1800" b="0" i="0" dirty="0">
                <a:solidFill>
                  <a:srgbClr val="999999"/>
                </a:solidFill>
                <a:effectLst/>
                <a:latin typeface="Liberation Mono"/>
              </a:rPr>
              <a:t> </a:t>
            </a:r>
            <a:r>
              <a:rPr lang="en-IN" sz="1800" b="0" i="0" dirty="0">
                <a:solidFill>
                  <a:srgbClr val="A67F59"/>
                </a:solidFill>
                <a:effectLst/>
                <a:latin typeface="Liberation Mono"/>
              </a:rPr>
              <a:t>=</a:t>
            </a:r>
            <a:r>
              <a:rPr lang="en-IN" sz="1800" b="0" i="0" dirty="0">
                <a:solidFill>
                  <a:srgbClr val="000000"/>
                </a:solidFill>
                <a:effectLst/>
                <a:latin typeface="Liberation Mono"/>
              </a:rPr>
              <a:t> </a:t>
            </a:r>
            <a:r>
              <a:rPr lang="en-IN" sz="1800" b="0" i="0" dirty="0">
                <a:solidFill>
                  <a:srgbClr val="669900"/>
                </a:solidFill>
                <a:effectLst/>
                <a:latin typeface="Liberation Mono"/>
              </a:rPr>
              <a:t>'</a:t>
            </a:r>
            <a:r>
              <a:rPr lang="en-IN" sz="1800" b="0" i="1" dirty="0">
                <a:solidFill>
                  <a:srgbClr val="669900"/>
                </a:solidFill>
                <a:effectLst/>
                <a:latin typeface="Liberation Mono"/>
              </a:rPr>
              <a:t>sharmin</a:t>
            </a:r>
            <a:r>
              <a:rPr lang="en-IN" sz="1800" b="0" i="0" dirty="0">
                <a:solidFill>
                  <a:srgbClr val="669900"/>
                </a:solidFill>
                <a:effectLst/>
                <a:latin typeface="Liberation Mono"/>
              </a:rPr>
              <a:t>'</a:t>
            </a:r>
            <a:r>
              <a:rPr lang="en-IN" dirty="0">
                <a:latin typeface="Liberation Mono"/>
                <a:cs typeface="Arial" panose="020B0604020202020204" pitchFamily="34" charset="0"/>
              </a:rPr>
              <a:t>;</a:t>
            </a:r>
            <a:endParaRPr lang="en-US" sz="1800" b="0" i="0" dirty="0">
              <a:solidFill>
                <a:srgbClr val="0077AA"/>
              </a:solidFill>
              <a:effectLst/>
              <a:latin typeface="Liberation Mono"/>
            </a:endParaRPr>
          </a:p>
          <a:p>
            <a:pPr marL="285750" indent="-285750">
              <a:buFont typeface="Arial" panose="020B0604020202020204" pitchFamily="34" charset="0"/>
              <a:buChar char="•"/>
            </a:pPr>
            <a:endParaRPr lang="en-US" sz="800" dirty="0">
              <a:solidFill>
                <a:srgbClr val="0077AA"/>
              </a:solidFill>
              <a:latin typeface="Liberation Mono"/>
            </a:endParaRPr>
          </a:p>
          <a:p>
            <a:pPr marL="285750" indent="-285750">
              <a:buFont typeface="Arial" panose="020B0604020202020204" pitchFamily="34" charset="0"/>
              <a:buChar char="•"/>
            </a:pPr>
            <a:r>
              <a:rPr lang="en-US" sz="1800" b="0" i="0" dirty="0">
                <a:solidFill>
                  <a:srgbClr val="0077AA"/>
                </a:solidFill>
                <a:effectLst/>
                <a:latin typeface="Liberation Mono"/>
              </a:rPr>
              <a:t>DROP</a:t>
            </a:r>
            <a:r>
              <a:rPr lang="en-US" sz="1800" b="0" i="0" dirty="0">
                <a:solidFill>
                  <a:srgbClr val="000000"/>
                </a:solidFill>
                <a:effectLst/>
                <a:latin typeface="Liberation Mono"/>
              </a:rPr>
              <a:t> </a:t>
            </a:r>
            <a:r>
              <a:rPr lang="en-US" sz="1800" b="0" i="0" dirty="0">
                <a:solidFill>
                  <a:srgbClr val="0077AA"/>
                </a:solidFill>
                <a:effectLst/>
                <a:latin typeface="Liberation Mono"/>
              </a:rPr>
              <a:t>USER</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A7A59AC5-2FC2-4702-9A5A-0DCB58DFB504}"/>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TODO</a:t>
            </a:r>
            <a:endParaRPr lang="en-IN" dirty="0">
              <a:solidFill>
                <a:schemeClr val="bg1"/>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257262347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grant/revoke privileges</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04E95129-809F-483A-9A10-1E4726569CE6}"/>
              </a:ext>
            </a:extLst>
          </p:cNvPr>
          <p:cNvSpPr txBox="1"/>
          <p:nvPr/>
        </p:nvSpPr>
        <p:spPr>
          <a:xfrm>
            <a:off x="479376" y="1700808"/>
            <a:ext cx="11305256" cy="830997"/>
          </a:xfrm>
          <a:prstGeom prst="rect">
            <a:avLst/>
          </a:prstGeom>
          <a:noFill/>
        </p:spPr>
        <p:txBody>
          <a:bodyPr wrap="square">
            <a:spAutoFit/>
          </a:bodyPr>
          <a:lstStyle/>
          <a:p>
            <a:r>
              <a:rPr lang="en-US" sz="2000" dirty="0">
                <a:solidFill>
                  <a:srgbClr val="0077AA"/>
                </a:solidFill>
                <a:latin typeface="Liberation Mono"/>
              </a:rPr>
              <a:t>GRANT</a:t>
            </a:r>
            <a:r>
              <a:rPr lang="en-US" sz="2000" b="0" i="0" dirty="0">
                <a:solidFill>
                  <a:srgbClr val="000000"/>
                </a:solidFill>
                <a:effectLst/>
                <a:latin typeface="Liberation Mono"/>
              </a:rPr>
              <a:t> </a:t>
            </a:r>
            <a:r>
              <a:rPr lang="en-IN" sz="2000" b="0" i="1" dirty="0">
                <a:solidFill>
                  <a:srgbClr val="000000"/>
                </a:solidFill>
                <a:effectLst/>
                <a:latin typeface="Liberation Mono"/>
              </a:rPr>
              <a:t>priv_type </a:t>
            </a:r>
            <a:r>
              <a:rPr lang="en-IN" sz="2000" b="0" i="0" dirty="0">
                <a:solidFill>
                  <a:srgbClr val="0077AA"/>
                </a:solidFill>
                <a:effectLst/>
                <a:latin typeface="Liberation Mono"/>
              </a:rPr>
              <a:t>ON</a:t>
            </a:r>
            <a:r>
              <a:rPr lang="en-IN" sz="2000" b="0" i="0" dirty="0">
                <a:solidFill>
                  <a:srgbClr val="000000"/>
                </a:solidFill>
                <a:effectLst/>
                <a:latin typeface="Liberation Mono"/>
              </a:rPr>
              <a:t> </a:t>
            </a:r>
            <a:r>
              <a:rPr lang="en-IN" sz="2000" b="0" i="1" dirty="0">
                <a:solidFill>
                  <a:srgbClr val="000000"/>
                </a:solidFill>
                <a:effectLst/>
                <a:latin typeface="Liberation Mono"/>
              </a:rPr>
              <a:t>object_type </a:t>
            </a:r>
            <a:r>
              <a:rPr lang="en-IN" sz="2000" b="0" i="0" dirty="0">
                <a:solidFill>
                  <a:srgbClr val="0077AA"/>
                </a:solidFill>
                <a:effectLst/>
                <a:latin typeface="Liberation Mono"/>
              </a:rPr>
              <a:t>TO </a:t>
            </a:r>
            <a:r>
              <a:rPr lang="en-US" sz="2000" b="0" i="0" dirty="0">
                <a:solidFill>
                  <a:srgbClr val="000000"/>
                </a:solidFill>
                <a:effectLst/>
                <a:latin typeface="Liberation Mono"/>
              </a:rPr>
              <a:t>'</a:t>
            </a:r>
            <a:r>
              <a:rPr lang="en-US" sz="2000" b="0" i="1" dirty="0">
                <a:solidFill>
                  <a:srgbClr val="000000"/>
                </a:solidFill>
                <a:effectLst/>
                <a:latin typeface="Liberation Mono"/>
              </a:rPr>
              <a:t>user_name'@'localhost'</a:t>
            </a:r>
            <a:r>
              <a:rPr lang="en-IN" sz="2000" b="0" i="0" dirty="0">
                <a:solidFill>
                  <a:srgbClr val="0077AA"/>
                </a:solidFill>
                <a:effectLst/>
                <a:latin typeface="Liberation Mono"/>
              </a:rPr>
              <a:t> </a:t>
            </a:r>
          </a:p>
          <a:p>
            <a:endParaRPr lang="en-IN" sz="800" dirty="0">
              <a:solidFill>
                <a:srgbClr val="0077AA"/>
              </a:solidFill>
              <a:latin typeface="Liberation Mono"/>
            </a:endParaRPr>
          </a:p>
          <a:p>
            <a:r>
              <a:rPr lang="en-US" sz="2000" dirty="0">
                <a:solidFill>
                  <a:srgbClr val="0077AA"/>
                </a:solidFill>
                <a:latin typeface="Liberation Mono"/>
              </a:rPr>
              <a:t>REVOKE</a:t>
            </a:r>
            <a:r>
              <a:rPr lang="en-US" sz="2000" b="0" i="0" dirty="0">
                <a:solidFill>
                  <a:srgbClr val="000000"/>
                </a:solidFill>
                <a:effectLst/>
                <a:latin typeface="Liberation Mono"/>
              </a:rPr>
              <a:t> </a:t>
            </a:r>
            <a:r>
              <a:rPr lang="en-IN" sz="2000" b="0" i="1" dirty="0">
                <a:solidFill>
                  <a:srgbClr val="000000"/>
                </a:solidFill>
                <a:effectLst/>
                <a:latin typeface="Liberation Mono"/>
              </a:rPr>
              <a:t>priv_type </a:t>
            </a:r>
            <a:r>
              <a:rPr lang="en-IN" sz="2000" b="0" i="0" dirty="0">
                <a:solidFill>
                  <a:srgbClr val="0077AA"/>
                </a:solidFill>
                <a:effectLst/>
                <a:latin typeface="Liberation Mono"/>
              </a:rPr>
              <a:t>ON</a:t>
            </a:r>
            <a:r>
              <a:rPr lang="en-IN" sz="2000" b="0" i="0" dirty="0">
                <a:solidFill>
                  <a:srgbClr val="000000"/>
                </a:solidFill>
                <a:effectLst/>
                <a:latin typeface="Liberation Mono"/>
              </a:rPr>
              <a:t> </a:t>
            </a:r>
            <a:r>
              <a:rPr lang="en-IN" sz="2000" b="0" i="1" dirty="0">
                <a:solidFill>
                  <a:srgbClr val="000000"/>
                </a:solidFill>
                <a:effectLst/>
                <a:latin typeface="Liberation Mono"/>
              </a:rPr>
              <a:t>object_type </a:t>
            </a:r>
            <a:r>
              <a:rPr lang="en-IN" sz="2000" b="0" i="0" dirty="0">
                <a:solidFill>
                  <a:srgbClr val="0077AA"/>
                </a:solidFill>
                <a:effectLst/>
                <a:latin typeface="Liberation Mono"/>
              </a:rPr>
              <a:t>FROM </a:t>
            </a:r>
            <a:r>
              <a:rPr lang="en-US" sz="2000" b="0" i="0" dirty="0">
                <a:solidFill>
                  <a:srgbClr val="000000"/>
                </a:solidFill>
                <a:effectLst/>
                <a:latin typeface="Liberation Mono"/>
              </a:rPr>
              <a:t>'</a:t>
            </a:r>
            <a:r>
              <a:rPr lang="en-US" sz="2000" b="0" i="1" dirty="0">
                <a:solidFill>
                  <a:srgbClr val="000000"/>
                </a:solidFill>
                <a:effectLst/>
                <a:latin typeface="Liberation Mono"/>
              </a:rPr>
              <a:t>user_name'@'localhost'</a:t>
            </a:r>
            <a:endParaRPr lang="en-IN" sz="2000" dirty="0">
              <a:latin typeface="Liberation Mono"/>
            </a:endParaRPr>
          </a:p>
        </p:txBody>
      </p:sp>
      <p:sp>
        <p:nvSpPr>
          <p:cNvPr id="7" name="Rectangle 6">
            <a:extLst>
              <a:ext uri="{FF2B5EF4-FFF2-40B4-BE49-F238E27FC236}">
                <a16:creationId xmlns:a16="http://schemas.microsoft.com/office/drawing/2014/main" id="{A7A59AC5-2FC2-4702-9A5A-0DCB58DFB504}"/>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TODO</a:t>
            </a:r>
            <a:endParaRPr lang="en-IN" dirty="0">
              <a:solidFill>
                <a:schemeClr val="bg1"/>
              </a:solidFill>
              <a:latin typeface="Palatino Linotype" panose="02040502050505030304" pitchFamily="18" charset="0"/>
              <a:cs typeface="Arial" panose="020B0604020202020204" pitchFamily="34" charset="0"/>
            </a:endParaRPr>
          </a:p>
        </p:txBody>
      </p:sp>
      <p:graphicFrame>
        <p:nvGraphicFramePr>
          <p:cNvPr id="2" name="Table 1">
            <a:extLst>
              <a:ext uri="{FF2B5EF4-FFF2-40B4-BE49-F238E27FC236}">
                <a16:creationId xmlns:a16="http://schemas.microsoft.com/office/drawing/2014/main" id="{EC64E0E2-04F5-4103-9693-4DA2EA5AB497}"/>
              </a:ext>
            </a:extLst>
          </p:cNvPr>
          <p:cNvGraphicFramePr>
            <a:graphicFrameLocks noGrp="1"/>
          </p:cNvGraphicFramePr>
          <p:nvPr/>
        </p:nvGraphicFramePr>
        <p:xfrm>
          <a:off x="7608168" y="694748"/>
          <a:ext cx="4396670" cy="1872960"/>
        </p:xfrm>
        <a:graphic>
          <a:graphicData uri="http://schemas.openxmlformats.org/drawingml/2006/table">
            <a:tbl>
              <a:tblPr/>
              <a:tblGrid>
                <a:gridCol w="2198335">
                  <a:extLst>
                    <a:ext uri="{9D8B030D-6E8A-4147-A177-3AD203B41FA5}">
                      <a16:colId xmlns:a16="http://schemas.microsoft.com/office/drawing/2014/main" val="438212384"/>
                    </a:ext>
                  </a:extLst>
                </a:gridCol>
                <a:gridCol w="2198335">
                  <a:extLst>
                    <a:ext uri="{9D8B030D-6E8A-4147-A177-3AD203B41FA5}">
                      <a16:colId xmlns:a16="http://schemas.microsoft.com/office/drawing/2014/main" val="3928249199"/>
                    </a:ext>
                  </a:extLst>
                </a:gridCol>
              </a:tblGrid>
              <a:tr h="86879">
                <a:tc>
                  <a:txBody>
                    <a:bodyPr/>
                    <a:lstStyle/>
                    <a:p>
                      <a:pPr algn="ctr" fontAlgn="base"/>
                      <a:r>
                        <a:rPr lang="en-IN" sz="2200" b="0" i="0" dirty="0">
                          <a:effectLst/>
                          <a:latin typeface="Liberation Mono"/>
                        </a:rPr>
                        <a:t>Privilege</a:t>
                      </a: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IN" sz="2200" b="0" i="0" dirty="0">
                          <a:effectLst/>
                          <a:latin typeface="Liberation Mono"/>
                        </a:rPr>
                        <a:t>Privilege</a:t>
                      </a: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80632347"/>
                  </a:ext>
                </a:extLst>
              </a:tr>
              <a:tr h="158778">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ALL [PRIVILEGES]</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SELECT</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289364826"/>
                  </a:ext>
                </a:extLst>
              </a:tr>
              <a:tr h="86879">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CREATE</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INSERT</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3141627"/>
                  </a:ext>
                </a:extLst>
              </a:tr>
              <a:tr h="158778">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ALTER</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UPDATE</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461106098"/>
                  </a:ext>
                </a:extLst>
              </a:tr>
              <a:tr h="158778">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DROP</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DELETE</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132490423"/>
                  </a:ext>
                </a:extLst>
              </a:tr>
              <a:tr h="86879">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EXECUTE</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0" indent="0" fontAlgn="base">
                        <a:buFontTx/>
                        <a:buNone/>
                      </a:pP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203084677"/>
                  </a:ext>
                </a:extLst>
              </a:tr>
            </a:tbl>
          </a:graphicData>
        </a:graphic>
      </p:graphicFrame>
      <p:sp>
        <p:nvSpPr>
          <p:cNvPr id="10" name="Rectangle 9">
            <a:extLst>
              <a:ext uri="{FF2B5EF4-FFF2-40B4-BE49-F238E27FC236}">
                <a16:creationId xmlns:a16="http://schemas.microsoft.com/office/drawing/2014/main" id="{89C97C1C-A8D7-41C9-A1DB-B075CD9414F6}"/>
              </a:ext>
            </a:extLst>
          </p:cNvPr>
          <p:cNvSpPr/>
          <p:nvPr/>
        </p:nvSpPr>
        <p:spPr>
          <a:xfrm>
            <a:off x="479376" y="3195553"/>
            <a:ext cx="11305256" cy="76944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GRANT ALL PRIVILEGES ON </a:t>
            </a:r>
            <a:r>
              <a:rPr lang="en-US" dirty="0">
                <a:solidFill>
                  <a:srgbClr val="000000"/>
                </a:solidFill>
                <a:latin typeface="Liberation Mono"/>
              </a:rPr>
              <a:t>db1.</a:t>
            </a:r>
            <a:r>
              <a:rPr lang="en-US" dirty="0">
                <a:solidFill>
                  <a:srgbClr val="A67F59"/>
                </a:solidFill>
                <a:latin typeface="Liberation Mono"/>
              </a:rPr>
              <a:t>*</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sz="1800" b="0" i="0" dirty="0">
                <a:solidFill>
                  <a:srgbClr val="0077AA"/>
                </a:solidFill>
                <a:effectLst/>
                <a:latin typeface="Liberation Mono"/>
              </a:rPr>
              <a:t>GRANT ALL PRIVILEGES ON </a:t>
            </a:r>
            <a:r>
              <a:rPr lang="en-US" dirty="0">
                <a:solidFill>
                  <a:srgbClr val="A67F59"/>
                </a:solidFill>
                <a:latin typeface="Liberation Mono"/>
              </a:rPr>
              <a:t>*</a:t>
            </a:r>
            <a:r>
              <a:rPr lang="en-US" dirty="0">
                <a:solidFill>
                  <a:srgbClr val="000000"/>
                </a:solidFill>
                <a:latin typeface="Liberation Mono"/>
              </a:rPr>
              <a:t>.</a:t>
            </a:r>
            <a:r>
              <a:rPr lang="en-US" dirty="0">
                <a:solidFill>
                  <a:srgbClr val="A67F59"/>
                </a:solidFill>
                <a:latin typeface="Liberation Mono"/>
              </a:rPr>
              <a:t>*</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6E758B24-3EAC-46B6-81E8-237C01CF7904}"/>
              </a:ext>
            </a:extLst>
          </p:cNvPr>
          <p:cNvSpPr/>
          <p:nvPr/>
        </p:nvSpPr>
        <p:spPr>
          <a:xfrm>
            <a:off x="479376" y="4387436"/>
            <a:ext cx="11305256" cy="76944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GRANT INSERT, UPDATE ON </a:t>
            </a:r>
            <a:r>
              <a:rPr lang="en-US" sz="1800" b="0" i="0" dirty="0">
                <a:effectLst/>
                <a:latin typeface="Liberation Mono"/>
              </a:rPr>
              <a:t>emp</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sz="1800" b="0" i="0" dirty="0">
                <a:solidFill>
                  <a:srgbClr val="0077AA"/>
                </a:solidFill>
                <a:effectLst/>
                <a:latin typeface="Liberation Mono"/>
              </a:rPr>
              <a:t>REVOKE INSERT, UPDATE ON </a:t>
            </a:r>
            <a:r>
              <a:rPr lang="en-US" sz="1800" b="0" i="0" dirty="0">
                <a:effectLst/>
                <a:latin typeface="Liberation Mono"/>
              </a:rPr>
              <a:t>emp</a:t>
            </a:r>
            <a:r>
              <a:rPr lang="en-US" sz="1800" b="0" i="0" dirty="0">
                <a:solidFill>
                  <a:srgbClr val="000000"/>
                </a:solidFill>
                <a:effectLst/>
                <a:latin typeface="Liberation Mono"/>
              </a:rPr>
              <a:t> </a:t>
            </a:r>
            <a:r>
              <a:rPr lang="en-US" dirty="0">
                <a:solidFill>
                  <a:srgbClr val="0077AA"/>
                </a:solidFill>
                <a:latin typeface="Liberation Mono"/>
              </a:rPr>
              <a:t>FROM</a:t>
            </a:r>
            <a:r>
              <a:rPr lang="en-US" sz="1800" b="0" i="0" dirty="0">
                <a:solidFill>
                  <a:srgbClr val="000000"/>
                </a:solidFill>
                <a:effectLst/>
                <a:latin typeface="Liberation Mono"/>
              </a:rPr>
              <a:t> </a:t>
            </a:r>
            <a:r>
              <a:rPr lang="en-US" dirty="0">
                <a:solidFill>
                  <a:srgbClr val="669900"/>
                </a:solidFill>
                <a:latin typeface="Liberation Mono"/>
              </a:rPr>
              <a:t>'saleel'</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46851388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p>
        </p:txBody>
      </p:sp>
    </p:spTree>
    <p:extLst>
      <p:ext uri="{BB962C8B-B14F-4D97-AF65-F5344CB8AC3E}">
        <p14:creationId xmlns:p14="http://schemas.microsoft.com/office/powerpoint/2010/main" val="498136785"/>
      </p:ext>
    </p:extLst>
  </p:cSld>
  <p:clrMapOvr>
    <a:masterClrMapping/>
  </p:clrMapOv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a:t>
            </a:r>
            <a:endParaRPr lang="en-IN" sz="3200" i="1" dirty="0">
              <a:solidFill>
                <a:srgbClr val="FF9900"/>
              </a:solidFill>
              <a:latin typeface="Arial" pitchFamily="34" charset="0"/>
              <a:cs typeface="Arial" pitchFamily="34" charset="0"/>
            </a:endParaRPr>
          </a:p>
        </p:txBody>
      </p:sp>
      <p:sp>
        <p:nvSpPr>
          <p:cNvPr id="6" name="Rectangle 5"/>
          <p:cNvSpPr/>
          <p:nvPr/>
        </p:nvSpPr>
        <p:spPr>
          <a:xfrm>
            <a:off x="372215" y="1043444"/>
            <a:ext cx="11429793"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91344" y="3582595"/>
            <a:ext cx="11809312" cy="144655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Selects column values and stores them into variables.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Writes a single row to a file without any formatting.</a:t>
            </a:r>
            <a:endParaRPr lang="en-IN" b="1" i="1" dirty="0">
              <a:latin typeface="Arial" panose="020B0604020202020204" pitchFamily="34" charset="0"/>
              <a:cs typeface="Arial" panose="020B0604020202020204" pitchFamily="34" charset="0"/>
            </a:endParaRPr>
          </a:p>
        </p:txBody>
      </p:sp>
      <p:sp>
        <p:nvSpPr>
          <p:cNvPr id="9" name="Rectangle 8"/>
          <p:cNvSpPr/>
          <p:nvPr/>
        </p:nvSpPr>
        <p:spPr>
          <a:xfrm>
            <a:off x="469229" y="1735648"/>
            <a:ext cx="11236068" cy="1261884"/>
          </a:xfrm>
          <a:prstGeom prst="rect">
            <a:avLst/>
          </a:prstGeom>
        </p:spPr>
        <p:txBody>
          <a:bodyPr wrap="square">
            <a:spAutoFit/>
          </a:bodyPr>
          <a:lstStyle/>
          <a:p>
            <a:r>
              <a:rPr lang="en-IN" sz="2000" dirty="0">
                <a:solidFill>
                  <a:srgbClr val="0077AA"/>
                </a:solidFill>
                <a:latin typeface="Liberation Mono"/>
              </a:rPr>
              <a:t>SELECT</a:t>
            </a:r>
            <a:r>
              <a:rPr lang="en-IN"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INTO</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var_list</a:t>
            </a:r>
          </a:p>
          <a:p>
            <a:endParaRPr lang="en-IN" sz="800" dirty="0">
              <a:solidFill>
                <a:srgbClr val="298AE5"/>
              </a:solidFill>
              <a:latin typeface="Liberation Mono"/>
              <a:cs typeface="Arial" panose="020B0604020202020204" pitchFamily="34" charset="0"/>
            </a:endParaRPr>
          </a:p>
          <a:p>
            <a:r>
              <a:rPr lang="en-IN" sz="2000" dirty="0">
                <a:solidFill>
                  <a:srgbClr val="0077AA"/>
                </a:solidFill>
                <a:latin typeface="Liberation Mono"/>
              </a:rPr>
              <a:t>SELECT</a:t>
            </a:r>
            <a:r>
              <a:rPr lang="en-IN"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INTO</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OUTFILE</a:t>
            </a:r>
          </a:p>
          <a:p>
            <a:endParaRPr lang="en-IN" sz="800" dirty="0">
              <a:solidFill>
                <a:srgbClr val="298AE5"/>
              </a:solidFill>
              <a:latin typeface="Liberation Mono"/>
              <a:cs typeface="Arial" panose="020B0604020202020204" pitchFamily="34" charset="0"/>
            </a:endParaRPr>
          </a:p>
          <a:p>
            <a:r>
              <a:rPr lang="en-US" sz="2000" dirty="0">
                <a:solidFill>
                  <a:srgbClr val="0077AA"/>
                </a:solidFill>
                <a:latin typeface="Liberation Mono"/>
              </a:rPr>
              <a:t>SELECT</a:t>
            </a:r>
            <a:r>
              <a:rPr lang="en-US"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INTO</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DUMPFILE</a:t>
            </a:r>
          </a:p>
        </p:txBody>
      </p:sp>
      <p:sp>
        <p:nvSpPr>
          <p:cNvPr id="7" name="Rectangle 6">
            <a:extLst>
              <a:ext uri="{FF2B5EF4-FFF2-40B4-BE49-F238E27FC236}">
                <a16:creationId xmlns:a16="http://schemas.microsoft.com/office/drawing/2014/main" id="{85BA5BD7-A5C5-4D39-A2DD-E5D9A7198AD4}"/>
              </a:ext>
            </a:extLst>
          </p:cNvPr>
          <p:cNvSpPr/>
          <p:nvPr/>
        </p:nvSpPr>
        <p:spPr>
          <a:xfrm>
            <a:off x="372215" y="191870"/>
            <a:ext cx="7414041"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6">
                    <a:lumMod val="50000"/>
                  </a:schemeClr>
                </a:solidFill>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16661356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AEDABB-F563-4039-90DE-3205895303F5}"/>
              </a:ext>
            </a:extLst>
          </p:cNvPr>
          <p:cNvSpPr/>
          <p:nvPr/>
        </p:nvSpPr>
        <p:spPr>
          <a:xfrm>
            <a:off x="438087" y="5830594"/>
            <a:ext cx="8624704" cy="769441"/>
          </a:xfrm>
          <a:prstGeom prst="rect">
            <a:avLst/>
          </a:prstGeom>
        </p:spPr>
        <p:txBody>
          <a:bodyPr wrap="square">
            <a:spAutoFit/>
          </a:bodyPr>
          <a:lstStyle/>
          <a:p>
            <a:r>
              <a:rPr lang="en-IN" dirty="0">
                <a:solidFill>
                  <a:schemeClr val="accent6">
                    <a:lumMod val="50000"/>
                  </a:schemeClr>
                </a:solidFill>
              </a:rPr>
              <a:t>set A – { 25, 29, 45, 23, 60, 51, 35, …. }</a:t>
            </a:r>
          </a:p>
          <a:p>
            <a:endParaRPr lang="en-IN" sz="800" dirty="0">
              <a:solidFill>
                <a:schemeClr val="accent6">
                  <a:lumMod val="50000"/>
                </a:schemeClr>
              </a:solidFill>
            </a:endParaRPr>
          </a:p>
          <a:p>
            <a:r>
              <a:rPr lang="en-IN" dirty="0">
                <a:solidFill>
                  <a:schemeClr val="accent6">
                    <a:lumMod val="50000"/>
                  </a:schemeClr>
                </a:solidFill>
              </a:rPr>
              <a:t>set B – { Ben, Jo, Kim, Tom, Toy, Sam, Don, …. }  </a:t>
            </a:r>
          </a:p>
        </p:txBody>
      </p:sp>
      <p:sp>
        <p:nvSpPr>
          <p:cNvPr id="7" name="Rectangle 6">
            <a:extLst>
              <a:ext uri="{FF2B5EF4-FFF2-40B4-BE49-F238E27FC236}">
                <a16:creationId xmlns:a16="http://schemas.microsoft.com/office/drawing/2014/main" id="{C15B5B7D-F84D-4CB0-9BE3-E25CC24D8390}"/>
              </a:ext>
            </a:extLst>
          </p:cNvPr>
          <p:cNvSpPr/>
          <p:nvPr/>
        </p:nvSpPr>
        <p:spPr>
          <a:xfrm>
            <a:off x="457747" y="5334825"/>
            <a:ext cx="792088" cy="461665"/>
          </a:xfrm>
          <a:prstGeom prst="rect">
            <a:avLst/>
          </a:prstGeom>
        </p:spPr>
        <p:txBody>
          <a:bodyPr wrap="square">
            <a:spAutoFit/>
          </a:bodyPr>
          <a:lstStyle/>
          <a:p>
            <a:r>
              <a:rPr lang="en-US" sz="2400" b="1" dirty="0">
                <a:solidFill>
                  <a:schemeClr val="accent2">
                    <a:lumMod val="50000"/>
                  </a:schemeClr>
                </a:solidFill>
                <a:latin typeface="-apple-system"/>
              </a:rPr>
              <a:t>data</a:t>
            </a:r>
            <a:endParaRPr lang="en-IN" sz="2200" b="1" dirty="0"/>
          </a:p>
        </p:txBody>
      </p:sp>
      <p:sp>
        <p:nvSpPr>
          <p:cNvPr id="8" name="Rectangle 7">
            <a:extLst>
              <a:ext uri="{FF2B5EF4-FFF2-40B4-BE49-F238E27FC236}">
                <a16:creationId xmlns:a16="http://schemas.microsoft.com/office/drawing/2014/main" id="{B1B66409-5192-407D-9CFA-2C5B1BE8FBEC}"/>
              </a:ext>
            </a:extLst>
          </p:cNvPr>
          <p:cNvSpPr/>
          <p:nvPr/>
        </p:nvSpPr>
        <p:spPr>
          <a:xfrm>
            <a:off x="438088" y="3303894"/>
            <a:ext cx="11296167" cy="461665"/>
          </a:xfrm>
          <a:prstGeom prst="rect">
            <a:avLst/>
          </a:prstGeom>
        </p:spPr>
        <p:txBody>
          <a:bodyPr wrap="square">
            <a:spAutoFit/>
          </a:bodyPr>
          <a:lstStyle/>
          <a:p>
            <a:r>
              <a:rPr lang="en-US" sz="2400" b="1" dirty="0">
                <a:solidFill>
                  <a:schemeClr val="accent2">
                    <a:lumMod val="50000"/>
                  </a:schemeClr>
                </a:solidFill>
                <a:latin typeface="-apple-system"/>
              </a:rPr>
              <a:t>Information</a:t>
            </a:r>
            <a:endParaRPr lang="en-IN" sz="2200" b="1" dirty="0"/>
          </a:p>
        </p:txBody>
      </p:sp>
      <p:sp>
        <p:nvSpPr>
          <p:cNvPr id="11" name="Rectangle 10">
            <a:extLst>
              <a:ext uri="{FF2B5EF4-FFF2-40B4-BE49-F238E27FC236}">
                <a16:creationId xmlns:a16="http://schemas.microsoft.com/office/drawing/2014/main" id="{D1DCE3E7-B13B-43D7-AC3B-8ACA827F63D3}"/>
              </a:ext>
            </a:extLst>
          </p:cNvPr>
          <p:cNvSpPr/>
          <p:nvPr/>
        </p:nvSpPr>
        <p:spPr>
          <a:xfrm>
            <a:off x="457748" y="3757859"/>
            <a:ext cx="11772843" cy="1446550"/>
          </a:xfrm>
          <a:prstGeom prst="rect">
            <a:avLst/>
          </a:prstGeom>
        </p:spPr>
        <p:txBody>
          <a:bodyPr wrap="square">
            <a:spAutoFit/>
          </a:bodyPr>
          <a:lstStyle/>
          <a:p>
            <a:r>
              <a:rPr lang="en-US" dirty="0">
                <a:solidFill>
                  <a:schemeClr val="accent6">
                    <a:lumMod val="50000"/>
                  </a:schemeClr>
                </a:solidFill>
              </a:rPr>
              <a:t>Now we arrange the data and make some sense and create information.</a:t>
            </a:r>
          </a:p>
          <a:p>
            <a:endParaRPr lang="en-US" sz="800" dirty="0">
              <a:solidFill>
                <a:schemeClr val="accent6">
                  <a:lumMod val="50000"/>
                </a:schemeClr>
              </a:solidFill>
            </a:endParaRPr>
          </a:p>
          <a:p>
            <a:r>
              <a:rPr lang="en-US" dirty="0">
                <a:solidFill>
                  <a:schemeClr val="accent6">
                    <a:lumMod val="50000"/>
                  </a:schemeClr>
                </a:solidFill>
              </a:rPr>
              <a:t>set A is </a:t>
            </a:r>
            <a:r>
              <a:rPr lang="en-US" b="1" dirty="0">
                <a:solidFill>
                  <a:schemeClr val="accent6">
                    <a:lumMod val="50000"/>
                  </a:schemeClr>
                </a:solidFill>
              </a:rPr>
              <a:t>Age</a:t>
            </a:r>
            <a:r>
              <a:rPr lang="en-US" dirty="0">
                <a:solidFill>
                  <a:schemeClr val="accent6">
                    <a:lumMod val="50000"/>
                  </a:schemeClr>
                </a:solidFill>
              </a:rPr>
              <a:t>, set B is </a:t>
            </a:r>
            <a:r>
              <a:rPr lang="en-US" b="1" dirty="0">
                <a:solidFill>
                  <a:schemeClr val="accent6">
                    <a:lumMod val="50000"/>
                  </a:schemeClr>
                </a:solidFill>
              </a:rPr>
              <a:t>Name</a:t>
            </a:r>
          </a:p>
          <a:p>
            <a:endParaRPr lang="en-IN" sz="800" dirty="0">
              <a:solidFill>
                <a:schemeClr val="accent6">
                  <a:lumMod val="50000"/>
                </a:schemeClr>
              </a:solidFill>
            </a:endParaRPr>
          </a:p>
          <a:p>
            <a:r>
              <a:rPr lang="en-IN" dirty="0">
                <a:solidFill>
                  <a:schemeClr val="accent6">
                    <a:lumMod val="50000"/>
                  </a:schemeClr>
                </a:solidFill>
              </a:rPr>
              <a:t>Age – { 25, 29, 45, 23, 60, 51, 35, …. }</a:t>
            </a:r>
          </a:p>
          <a:p>
            <a:r>
              <a:rPr lang="en-IN" dirty="0">
                <a:solidFill>
                  <a:schemeClr val="accent6">
                    <a:lumMod val="50000"/>
                  </a:schemeClr>
                </a:solidFill>
              </a:rPr>
              <a:t>Name – { Ben, Jo, Kim, Tom, Toy, Sam, Don, …. }  </a:t>
            </a:r>
            <a:r>
              <a:rPr lang="en-US" dirty="0">
                <a:solidFill>
                  <a:schemeClr val="accent6">
                    <a:lumMod val="50000"/>
                  </a:schemeClr>
                </a:solidFill>
              </a:rPr>
              <a:t> </a:t>
            </a:r>
          </a:p>
        </p:txBody>
      </p:sp>
      <p:sp>
        <p:nvSpPr>
          <p:cNvPr id="14" name="Rectangle 13">
            <a:extLst>
              <a:ext uri="{FF2B5EF4-FFF2-40B4-BE49-F238E27FC236}">
                <a16:creationId xmlns:a16="http://schemas.microsoft.com/office/drawing/2014/main" id="{7F5ED22A-FEB2-4C80-B64C-28D2EDE51207}"/>
              </a:ext>
            </a:extLst>
          </p:cNvPr>
          <p:cNvSpPr/>
          <p:nvPr/>
        </p:nvSpPr>
        <p:spPr>
          <a:xfrm>
            <a:off x="406491" y="1916832"/>
            <a:ext cx="1656184" cy="461665"/>
          </a:xfrm>
          <a:prstGeom prst="rect">
            <a:avLst/>
          </a:prstGeom>
        </p:spPr>
        <p:txBody>
          <a:bodyPr wrap="square">
            <a:spAutoFit/>
          </a:bodyPr>
          <a:lstStyle/>
          <a:p>
            <a:r>
              <a:rPr lang="en-US" sz="2400" b="1" dirty="0">
                <a:solidFill>
                  <a:schemeClr val="accent2">
                    <a:lumMod val="50000"/>
                  </a:schemeClr>
                </a:solidFill>
                <a:latin typeface="-apple-system"/>
              </a:rPr>
              <a:t>knowledge</a:t>
            </a:r>
            <a:endParaRPr lang="en-IN" sz="2200" b="1" dirty="0"/>
          </a:p>
        </p:txBody>
      </p:sp>
      <p:sp>
        <p:nvSpPr>
          <p:cNvPr id="15" name="Rectangle 14">
            <a:extLst>
              <a:ext uri="{FF2B5EF4-FFF2-40B4-BE49-F238E27FC236}">
                <a16:creationId xmlns:a16="http://schemas.microsoft.com/office/drawing/2014/main" id="{D08E8734-6BA9-4783-8F0D-EA96309D347E}"/>
              </a:ext>
            </a:extLst>
          </p:cNvPr>
          <p:cNvSpPr/>
          <p:nvPr/>
        </p:nvSpPr>
        <p:spPr>
          <a:xfrm>
            <a:off x="418365" y="2373595"/>
            <a:ext cx="11772843" cy="769441"/>
          </a:xfrm>
          <a:prstGeom prst="rect">
            <a:avLst/>
          </a:prstGeom>
        </p:spPr>
        <p:txBody>
          <a:bodyPr wrap="square">
            <a:spAutoFit/>
          </a:bodyPr>
          <a:lstStyle/>
          <a:p>
            <a:r>
              <a:rPr lang="en-US" dirty="0">
                <a:solidFill>
                  <a:schemeClr val="accent6">
                    <a:lumMod val="50000"/>
                  </a:schemeClr>
                </a:solidFill>
              </a:rPr>
              <a:t>Age of employees: </a:t>
            </a:r>
          </a:p>
          <a:p>
            <a:endParaRPr lang="en-US" sz="800" dirty="0">
              <a:solidFill>
                <a:schemeClr val="accent6">
                  <a:lumMod val="50000"/>
                </a:schemeClr>
              </a:solidFill>
            </a:endParaRPr>
          </a:p>
          <a:p>
            <a:r>
              <a:rPr lang="en-US" dirty="0">
                <a:solidFill>
                  <a:schemeClr val="accent6">
                    <a:lumMod val="50000"/>
                  </a:schemeClr>
                </a:solidFill>
              </a:rPr>
              <a:t>R = { Ben is 25 yrs. Old, Jo is 29 yrs. Old, </a:t>
            </a:r>
            <a:r>
              <a:rPr lang="en-IN" dirty="0">
                <a:solidFill>
                  <a:schemeClr val="accent6">
                    <a:lumMod val="50000"/>
                  </a:schemeClr>
                </a:solidFill>
              </a:rPr>
              <a:t>Kim</a:t>
            </a:r>
            <a:r>
              <a:rPr lang="en-US" dirty="0">
                <a:solidFill>
                  <a:schemeClr val="accent6">
                    <a:lumMod val="50000"/>
                  </a:schemeClr>
                </a:solidFill>
              </a:rPr>
              <a:t> is 45 yrs. Old, </a:t>
            </a:r>
            <a:r>
              <a:rPr lang="en-IN" dirty="0">
                <a:solidFill>
                  <a:schemeClr val="accent6">
                    <a:lumMod val="50000"/>
                  </a:schemeClr>
                </a:solidFill>
              </a:rPr>
              <a:t>Tom</a:t>
            </a:r>
            <a:r>
              <a:rPr lang="en-US" dirty="0">
                <a:solidFill>
                  <a:schemeClr val="accent6">
                    <a:lumMod val="50000"/>
                  </a:schemeClr>
                </a:solidFill>
              </a:rPr>
              <a:t> is 23 yrs. Old, </a:t>
            </a:r>
            <a:r>
              <a:rPr lang="en-IN" dirty="0">
                <a:solidFill>
                  <a:schemeClr val="accent6">
                    <a:lumMod val="50000"/>
                  </a:schemeClr>
                </a:solidFill>
              </a:rPr>
              <a:t>Toy</a:t>
            </a:r>
            <a:r>
              <a:rPr lang="en-US" dirty="0">
                <a:solidFill>
                  <a:schemeClr val="accent6">
                    <a:lumMod val="50000"/>
                  </a:schemeClr>
                </a:solidFill>
              </a:rPr>
              <a:t> is 60 yrs. Old</a:t>
            </a:r>
            <a:r>
              <a:rPr lang="en-IN" dirty="0">
                <a:solidFill>
                  <a:schemeClr val="accent6">
                    <a:lumMod val="50000"/>
                  </a:schemeClr>
                </a:solidFill>
              </a:rPr>
              <a:t> , ….  }</a:t>
            </a:r>
          </a:p>
        </p:txBody>
      </p:sp>
      <p:sp>
        <p:nvSpPr>
          <p:cNvPr id="16" name="Rectangle 15">
            <a:extLst>
              <a:ext uri="{FF2B5EF4-FFF2-40B4-BE49-F238E27FC236}">
                <a16:creationId xmlns:a16="http://schemas.microsoft.com/office/drawing/2014/main" id="{FDDC83C1-EBE6-49E4-92ED-CEA0081C7912}"/>
              </a:ext>
            </a:extLst>
          </p:cNvPr>
          <p:cNvSpPr/>
          <p:nvPr/>
        </p:nvSpPr>
        <p:spPr>
          <a:xfrm>
            <a:off x="403016" y="6749"/>
            <a:ext cx="1327603" cy="461665"/>
          </a:xfrm>
          <a:prstGeom prst="rect">
            <a:avLst/>
          </a:prstGeom>
        </p:spPr>
        <p:txBody>
          <a:bodyPr wrap="square">
            <a:spAutoFit/>
          </a:bodyPr>
          <a:lstStyle/>
          <a:p>
            <a:r>
              <a:rPr lang="en-US" sz="2400" b="1" dirty="0">
                <a:solidFill>
                  <a:schemeClr val="accent2">
                    <a:lumMod val="50000"/>
                  </a:schemeClr>
                </a:solidFill>
                <a:latin typeface="-apple-system"/>
              </a:rPr>
              <a:t>wisdom</a:t>
            </a:r>
            <a:endParaRPr lang="en-IN" sz="2200" b="1" dirty="0"/>
          </a:p>
        </p:txBody>
      </p:sp>
      <p:sp>
        <p:nvSpPr>
          <p:cNvPr id="17" name="Rectangle 16">
            <a:extLst>
              <a:ext uri="{FF2B5EF4-FFF2-40B4-BE49-F238E27FC236}">
                <a16:creationId xmlns:a16="http://schemas.microsoft.com/office/drawing/2014/main" id="{8DD21DF6-5DCF-40F5-8749-8D201E3020F9}"/>
              </a:ext>
            </a:extLst>
          </p:cNvPr>
          <p:cNvSpPr/>
          <p:nvPr/>
        </p:nvSpPr>
        <p:spPr>
          <a:xfrm>
            <a:off x="403018" y="552133"/>
            <a:ext cx="11772843" cy="1200329"/>
          </a:xfrm>
          <a:prstGeom prst="rect">
            <a:avLst/>
          </a:prstGeom>
        </p:spPr>
        <p:txBody>
          <a:bodyPr wrap="square">
            <a:spAutoFit/>
          </a:bodyPr>
          <a:lstStyle/>
          <a:p>
            <a:pPr marL="342900" indent="-342900">
              <a:buFont typeface="Arial" panose="020B0604020202020204" pitchFamily="34" charset="0"/>
              <a:buChar char="•"/>
            </a:pPr>
            <a:r>
              <a:rPr lang="en-US" dirty="0">
                <a:solidFill>
                  <a:schemeClr val="accent6">
                    <a:lumMod val="50000"/>
                  </a:schemeClr>
                </a:solidFill>
              </a:rPr>
              <a:t>Our employees Ben, Jo, and Tom are young.</a:t>
            </a:r>
          </a:p>
          <a:p>
            <a:pPr marL="342900" indent="-342900">
              <a:buFont typeface="Arial" panose="020B0604020202020204" pitchFamily="34" charset="0"/>
              <a:buChar char="•"/>
            </a:pPr>
            <a:r>
              <a:rPr lang="en-US" dirty="0">
                <a:solidFill>
                  <a:schemeClr val="accent6">
                    <a:lumMod val="50000"/>
                  </a:schemeClr>
                </a:solidFill>
              </a:rPr>
              <a:t>Our employees Ben, Jo, and Tom are in 20’s</a:t>
            </a:r>
          </a:p>
          <a:p>
            <a:pPr marL="342900" indent="-342900">
              <a:buFont typeface="Arial" panose="020B0604020202020204" pitchFamily="34" charset="0"/>
              <a:buChar char="•"/>
            </a:pPr>
            <a:r>
              <a:rPr lang="en-US" dirty="0">
                <a:solidFill>
                  <a:schemeClr val="accent6">
                    <a:lumMod val="50000"/>
                  </a:schemeClr>
                </a:solidFill>
              </a:rPr>
              <a:t>Toy is going to retire next year.</a:t>
            </a:r>
          </a:p>
          <a:p>
            <a:pPr marL="342900" indent="-342900">
              <a:buFont typeface="Arial" panose="020B0604020202020204" pitchFamily="34" charset="0"/>
              <a:buChar char="•"/>
            </a:pPr>
            <a:r>
              <a:rPr lang="en-US" dirty="0">
                <a:solidFill>
                  <a:schemeClr val="accent6">
                    <a:lumMod val="50000"/>
                  </a:schemeClr>
                </a:solidFill>
              </a:rPr>
              <a:t>….</a:t>
            </a:r>
          </a:p>
        </p:txBody>
      </p:sp>
      <p:pic>
        <p:nvPicPr>
          <p:cNvPr id="18" name="Picture 2" descr="Related image">
            <a:extLst>
              <a:ext uri="{FF2B5EF4-FFF2-40B4-BE49-F238E27FC236}">
                <a16:creationId xmlns:a16="http://schemas.microsoft.com/office/drawing/2014/main" id="{1BA4D43C-4A0F-4990-A50E-06B71D2750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5247" y="3542079"/>
            <a:ext cx="3824152" cy="31992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F5B0A7-FEC2-447A-854C-8248C07EE76F}"/>
              </a:ext>
            </a:extLst>
          </p:cNvPr>
          <p:cNvSpPr/>
          <p:nvPr/>
        </p:nvSpPr>
        <p:spPr>
          <a:xfrm>
            <a:off x="10796388" y="3789765"/>
            <a:ext cx="1327332" cy="646331"/>
          </a:xfrm>
          <a:prstGeom prst="rect">
            <a:avLst/>
          </a:prstGeom>
        </p:spPr>
        <p:txBody>
          <a:bodyPr wrap="square">
            <a:spAutoFit/>
          </a:bodyPr>
          <a:lstStyle/>
          <a:p>
            <a:r>
              <a:rPr lang="en-IN" dirty="0">
                <a:solidFill>
                  <a:srgbClr val="C00000"/>
                </a:solidFill>
                <a:latin typeface="Arial" panose="020B0604020202020204" pitchFamily="34" charset="0"/>
              </a:rPr>
              <a:t>The </a:t>
            </a:r>
            <a:r>
              <a:rPr lang="en-IN" b="1" dirty="0">
                <a:solidFill>
                  <a:srgbClr val="C00000"/>
                </a:solidFill>
                <a:latin typeface="Arial" panose="020B0604020202020204" pitchFamily="34" charset="0"/>
              </a:rPr>
              <a:t>DIKW pyramid</a:t>
            </a:r>
            <a:endParaRPr lang="en-IN" dirty="0">
              <a:solidFill>
                <a:srgbClr val="C00000"/>
              </a:solidFill>
            </a:endParaRPr>
          </a:p>
        </p:txBody>
      </p:sp>
    </p:spTree>
    <p:extLst>
      <p:ext uri="{BB962C8B-B14F-4D97-AF65-F5344CB8AC3E}">
        <p14:creationId xmlns:p14="http://schemas.microsoft.com/office/powerpoint/2010/main" val="9786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4" grpId="0"/>
      <p:bldP spid="15"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var_list</a:t>
            </a:r>
          </a:p>
        </p:txBody>
      </p:sp>
    </p:spTree>
    <p:extLst>
      <p:ext uri="{BB962C8B-B14F-4D97-AF65-F5344CB8AC3E}">
        <p14:creationId xmlns:p14="http://schemas.microsoft.com/office/powerpoint/2010/main" val="2483309414"/>
      </p:ext>
    </p:extLst>
  </p:cSld>
  <p:clrMapOvr>
    <a:masterClrMapping/>
  </p:clrMapOv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var_list</a:t>
            </a:r>
            <a:endParaRPr lang="en-IN" sz="3200" i="1" dirty="0">
              <a:solidFill>
                <a:srgbClr val="FF9900"/>
              </a:solidFill>
              <a:latin typeface="Arial" pitchFamily="34" charset="0"/>
              <a:cs typeface="Arial" pitchFamily="34" charset="0"/>
            </a:endParaRPr>
          </a:p>
        </p:txBody>
      </p:sp>
      <p:sp>
        <p:nvSpPr>
          <p:cNvPr id="6" name="Rectangle 5"/>
          <p:cNvSpPr/>
          <p:nvPr/>
        </p:nvSpPr>
        <p:spPr>
          <a:xfrm>
            <a:off x="455787" y="838201"/>
            <a:ext cx="11426925"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551384" y="1598474"/>
            <a:ext cx="11233248"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var_list</a:t>
            </a:r>
          </a:p>
        </p:txBody>
      </p:sp>
      <p:sp>
        <p:nvSpPr>
          <p:cNvPr id="5" name="Rectangle 4"/>
          <p:cNvSpPr/>
          <p:nvPr/>
        </p:nvSpPr>
        <p:spPr>
          <a:xfrm>
            <a:off x="551384" y="2081749"/>
            <a:ext cx="11233248" cy="341632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statement may retrieve multiple rows, you can use LIMIT 1 to limit the result set to a single row.</a:t>
            </a:r>
          </a:p>
        </p:txBody>
      </p:sp>
    </p:spTree>
    <p:extLst>
      <p:ext uri="{BB962C8B-B14F-4D97-AF65-F5344CB8AC3E}">
        <p14:creationId xmlns:p14="http://schemas.microsoft.com/office/powerpoint/2010/main" val="1195651254"/>
      </p:ext>
    </p:extLst>
  </p:cSld>
  <p:clrMapOvr>
    <a:masterClrMapping/>
  </p:clrMapOv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var_list</a:t>
            </a:r>
            <a:endParaRPr lang="en-IN" sz="3200" i="1" dirty="0">
              <a:solidFill>
                <a:srgbClr val="FF9900"/>
              </a:solidFill>
              <a:latin typeface="Arial" pitchFamily="34" charset="0"/>
              <a:cs typeface="Arial" pitchFamily="34" charset="0"/>
            </a:endParaRPr>
          </a:p>
        </p:txBody>
      </p:sp>
      <p:sp>
        <p:nvSpPr>
          <p:cNvPr id="6" name="Rectangle 5"/>
          <p:cNvSpPr/>
          <p:nvPr/>
        </p:nvSpPr>
        <p:spPr>
          <a:xfrm>
            <a:off x="457200" y="838201"/>
            <a:ext cx="11060677"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550800" y="1598474"/>
            <a:ext cx="10873208"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var_list</a:t>
            </a:r>
          </a:p>
        </p:txBody>
      </p:sp>
      <p:sp>
        <p:nvSpPr>
          <p:cNvPr id="5" name="Rectangle 4"/>
          <p:cNvSpPr/>
          <p:nvPr/>
        </p:nvSpPr>
        <p:spPr>
          <a:xfrm>
            <a:off x="479376" y="2189526"/>
            <a:ext cx="10873208" cy="923330"/>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 0;</a:t>
            </a:r>
          </a:p>
          <a:p>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@y = null;</a:t>
            </a:r>
          </a:p>
          <a:p>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@x, @y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empno </a:t>
            </a:r>
            <a:r>
              <a:rPr lang="en-IN" dirty="0">
                <a:solidFill>
                  <a:schemeClr val="accent5">
                    <a:lumMod val="75000"/>
                  </a:schemeClr>
                </a:solidFill>
                <a:latin typeface="Liberation Mono"/>
              </a:rPr>
              <a:t>= </a:t>
            </a:r>
            <a:r>
              <a:rPr lang="en-IN" dirty="0">
                <a:solidFill>
                  <a:srgbClr val="990055"/>
                </a:solidFill>
                <a:latin typeface="Liberation Mono"/>
              </a:rPr>
              <a:t>7788</a:t>
            </a:r>
            <a:r>
              <a:rPr lang="en-IN" dirty="0">
                <a:latin typeface="Liberation Mono"/>
                <a:cs typeface="Arial" panose="020B0604020202020204" pitchFamily="34" charset="0"/>
              </a:rPr>
              <a:t>;</a:t>
            </a:r>
          </a:p>
        </p:txBody>
      </p:sp>
      <p:sp>
        <p:nvSpPr>
          <p:cNvPr id="7" name="Rectangle 6"/>
          <p:cNvSpPr/>
          <p:nvPr/>
        </p:nvSpPr>
        <p:spPr>
          <a:xfrm>
            <a:off x="550800" y="3359314"/>
            <a:ext cx="10873208" cy="923330"/>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 0;</a:t>
            </a:r>
          </a:p>
          <a:p>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@y = null;</a:t>
            </a:r>
          </a:p>
          <a:p>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DD4A68"/>
                </a:solidFill>
                <a:latin typeface="Liberation Mono"/>
              </a:rPr>
              <a:t>MAX</a:t>
            </a:r>
            <a:r>
              <a:rPr lang="en-IN" dirty="0">
                <a:latin typeface="Liberation Mono"/>
                <a:cs typeface="Arial" panose="020B0604020202020204" pitchFamily="34" charset="0"/>
              </a:rPr>
              <a:t>(sal), </a:t>
            </a:r>
            <a:r>
              <a:rPr lang="en-IN" dirty="0">
                <a:solidFill>
                  <a:srgbClr val="DD4A68"/>
                </a:solidFill>
                <a:latin typeface="Liberation Mono"/>
              </a:rPr>
              <a:t>MIN</a:t>
            </a:r>
            <a:r>
              <a:rPr lang="en-IN" dirty="0">
                <a:latin typeface="Liberation Mono"/>
                <a:cs typeface="Arial" panose="020B0604020202020204" pitchFamily="34" charset="0"/>
              </a:rPr>
              <a:t>(sal)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@x, @y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empno </a:t>
            </a:r>
            <a:r>
              <a:rPr lang="en-IN" dirty="0">
                <a:solidFill>
                  <a:schemeClr val="accent5">
                    <a:lumMod val="75000"/>
                  </a:schemeClr>
                </a:solidFill>
                <a:latin typeface="Liberation Mono"/>
              </a:rPr>
              <a:t>= </a:t>
            </a:r>
            <a:r>
              <a:rPr lang="en-IN" dirty="0">
                <a:solidFill>
                  <a:srgbClr val="990055"/>
                </a:solidFill>
                <a:latin typeface="Liberation Mono"/>
              </a:rPr>
              <a:t>7788</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3586734371"/>
      </p:ext>
    </p:extLst>
  </p:cSld>
  <p:clrMapOvr>
    <a:masterClrMapping/>
  </p:clrMapOv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outfile</a:t>
            </a:r>
          </a:p>
        </p:txBody>
      </p:sp>
      <p:sp>
        <p:nvSpPr>
          <p:cNvPr id="3" name="Rectangle 2"/>
          <p:cNvSpPr/>
          <p:nvPr/>
        </p:nvSpPr>
        <p:spPr>
          <a:xfrm>
            <a:off x="191344" y="4091884"/>
            <a:ext cx="5736250" cy="1200329"/>
          </a:xfrm>
          <a:prstGeom prst="rect">
            <a:avLst/>
          </a:prstGeom>
        </p:spPr>
        <p:txBody>
          <a:bodyPr wrap="none">
            <a:spAutoFit/>
          </a:bodyPr>
          <a:lstStyle/>
          <a:p>
            <a:r>
              <a:rPr lang="en-US" sz="2400" dirty="0">
                <a:solidFill>
                  <a:schemeClr val="tx1">
                    <a:lumMod val="85000"/>
                    <a:lumOff val="15000"/>
                  </a:schemeClr>
                </a:solidFill>
                <a:latin typeface="Liberation Mono"/>
              </a:rPr>
              <a:t>If not working then do changes in </a:t>
            </a:r>
            <a:r>
              <a:rPr lang="en-US" sz="2400" b="1" i="1" dirty="0">
                <a:solidFill>
                  <a:schemeClr val="accent5">
                    <a:lumMod val="75000"/>
                  </a:schemeClr>
                </a:solidFill>
                <a:latin typeface="Liberation Mono"/>
              </a:rPr>
              <a:t>my.ini</a:t>
            </a:r>
            <a:r>
              <a:rPr lang="en-US" sz="2400" b="1" dirty="0">
                <a:solidFill>
                  <a:srgbClr val="00B0F0"/>
                </a:solidFill>
                <a:latin typeface="Liberation Mono"/>
              </a:rPr>
              <a:t> </a:t>
            </a:r>
            <a:r>
              <a:rPr lang="en-US" sz="2400" dirty="0">
                <a:solidFill>
                  <a:schemeClr val="tx1">
                    <a:lumMod val="85000"/>
                    <a:lumOff val="15000"/>
                  </a:schemeClr>
                </a:solidFill>
                <a:latin typeface="Liberation Mono"/>
              </a:rPr>
              <a:t>file.</a:t>
            </a:r>
          </a:p>
          <a:p>
            <a:endParaRPr lang="en-US" sz="800" dirty="0">
              <a:solidFill>
                <a:srgbClr val="00B0F0"/>
              </a:solidFill>
              <a:latin typeface="Liberation Mono"/>
            </a:endParaRPr>
          </a:p>
          <a:p>
            <a:r>
              <a:rPr lang="en-US" sz="2000" dirty="0">
                <a:solidFill>
                  <a:srgbClr val="669900"/>
                </a:solidFill>
                <a:latin typeface="Liberation Mono"/>
              </a:rPr>
              <a:t>secure_file_priv </a:t>
            </a:r>
            <a:r>
              <a:rPr lang="en-US" sz="2000" dirty="0">
                <a:solidFill>
                  <a:srgbClr val="A67F59"/>
                </a:solidFill>
                <a:latin typeface="Liberation Mono"/>
              </a:rPr>
              <a:t>=</a:t>
            </a:r>
            <a:r>
              <a:rPr lang="en-US" sz="2000" dirty="0">
                <a:solidFill>
                  <a:srgbClr val="298AE5"/>
                </a:solidFill>
                <a:latin typeface="Liberation Mono"/>
                <a:cs typeface="Arial" panose="020B0604020202020204" pitchFamily="34" charset="0"/>
              </a:rPr>
              <a:t> </a:t>
            </a:r>
            <a:r>
              <a:rPr lang="en-US" sz="2000" dirty="0">
                <a:solidFill>
                  <a:schemeClr val="tx1">
                    <a:lumMod val="85000"/>
                    <a:lumOff val="15000"/>
                  </a:schemeClr>
                </a:solidFill>
                <a:latin typeface="Liberation Mono"/>
                <a:cs typeface="Arial" panose="020B0604020202020204" pitchFamily="34" charset="0"/>
              </a:rPr>
              <a:t>""</a:t>
            </a:r>
          </a:p>
          <a:p>
            <a:r>
              <a:rPr lang="en-US" sz="2000" dirty="0">
                <a:solidFill>
                  <a:srgbClr val="0077AA"/>
                </a:solidFill>
                <a:latin typeface="Liberation Mono"/>
              </a:rPr>
              <a:t>SHOW</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VARIABLES</a:t>
            </a:r>
            <a:r>
              <a:rPr lang="en-US" sz="2000" dirty="0">
                <a:solidFill>
                  <a:srgbClr val="298AE5"/>
                </a:solidFill>
                <a:latin typeface="Liberation Mono"/>
                <a:cs typeface="Arial" panose="020B0604020202020204" pitchFamily="34" charset="0"/>
              </a:rPr>
              <a:t> </a:t>
            </a:r>
            <a:r>
              <a:rPr lang="en-US" sz="2000" dirty="0">
                <a:solidFill>
                  <a:srgbClr val="A67F59"/>
                </a:solidFill>
                <a:latin typeface="Liberation Mono"/>
              </a:rPr>
              <a:t>LIKE</a:t>
            </a:r>
            <a:r>
              <a:rPr lang="en-US" sz="2000" dirty="0">
                <a:solidFill>
                  <a:srgbClr val="298AE5"/>
                </a:solidFill>
                <a:latin typeface="Liberation Mono"/>
                <a:cs typeface="Arial" panose="020B0604020202020204" pitchFamily="34" charset="0"/>
              </a:rPr>
              <a:t> </a:t>
            </a:r>
            <a:r>
              <a:rPr lang="en-US" sz="2000" dirty="0">
                <a:solidFill>
                  <a:schemeClr val="tx1">
                    <a:lumMod val="85000"/>
                    <a:lumOff val="15000"/>
                  </a:schemeClr>
                </a:solidFill>
                <a:latin typeface="Liberation Mono"/>
              </a:rPr>
              <a:t>"</a:t>
            </a:r>
            <a:r>
              <a:rPr lang="en-US" sz="2000" dirty="0">
                <a:solidFill>
                  <a:srgbClr val="669900"/>
                </a:solidFill>
                <a:latin typeface="Liberation Mono"/>
              </a:rPr>
              <a:t>secure_file_priv</a:t>
            </a:r>
            <a:r>
              <a:rPr lang="en-US" sz="2000" dirty="0">
                <a:solidFill>
                  <a:schemeClr val="tx1">
                    <a:lumMod val="85000"/>
                    <a:lumOff val="15000"/>
                  </a:schemeClr>
                </a:solidFill>
                <a:latin typeface="Liberation Mono"/>
              </a:rPr>
              <a:t>"</a:t>
            </a:r>
            <a:r>
              <a:rPr lang="en-US" sz="2000" dirty="0">
                <a:solidFill>
                  <a:schemeClr val="tx1">
                    <a:lumMod val="85000"/>
                    <a:lumOff val="15000"/>
                  </a:schemeClr>
                </a:solidFill>
                <a:latin typeface="Liberation Mono"/>
                <a:cs typeface="Arial" panose="020B0604020202020204" pitchFamily="34" charset="0"/>
              </a:rPr>
              <a:t>;</a:t>
            </a:r>
          </a:p>
        </p:txBody>
      </p:sp>
      <p:sp>
        <p:nvSpPr>
          <p:cNvPr id="5" name="Rectangle 2">
            <a:extLst>
              <a:ext uri="{FF2B5EF4-FFF2-40B4-BE49-F238E27FC236}">
                <a16:creationId xmlns:a16="http://schemas.microsoft.com/office/drawing/2014/main" id="{6C72BE06-4B41-4A7E-9B19-71E8B41235C4}"/>
              </a:ext>
            </a:extLst>
          </p:cNvPr>
          <p:cNvSpPr>
            <a:spLocks noChangeArrowheads="1"/>
          </p:cNvSpPr>
          <p:nvPr/>
        </p:nvSpPr>
        <p:spPr bwMode="auto">
          <a:xfrm>
            <a:off x="191344" y="-21408"/>
            <a:ext cx="11665296"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variable_name        | value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secure_file_priv      | C:/ProgramData/MySQL/MySQL Server 8.0/Uploads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I can only read files from the /</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Uploads</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directory.</a:t>
            </a:r>
          </a:p>
        </p:txBody>
      </p:sp>
    </p:spTree>
    <p:extLst>
      <p:ext uri="{BB962C8B-B14F-4D97-AF65-F5344CB8AC3E}">
        <p14:creationId xmlns:p14="http://schemas.microsoft.com/office/powerpoint/2010/main" val="3874618867"/>
      </p:ext>
    </p:extLst>
  </p:cSld>
  <p:clrMapOvr>
    <a:masterClrMapping/>
  </p:clrMapOv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outfile</a:t>
            </a:r>
            <a:endParaRPr lang="en-IN" sz="3200" i="1" dirty="0">
              <a:solidFill>
                <a:srgbClr val="FF9900"/>
              </a:solidFill>
              <a:latin typeface="Arial" pitchFamily="34" charset="0"/>
              <a:cs typeface="Arial" pitchFamily="34" charset="0"/>
            </a:endParaRPr>
          </a:p>
        </p:txBody>
      </p:sp>
      <p:sp>
        <p:nvSpPr>
          <p:cNvPr id="6" name="Rectangle 5"/>
          <p:cNvSpPr/>
          <p:nvPr/>
        </p:nvSpPr>
        <p:spPr>
          <a:xfrm>
            <a:off x="236039" y="838201"/>
            <a:ext cx="11573423"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p:txBody>
      </p:sp>
      <p:sp>
        <p:nvSpPr>
          <p:cNvPr id="9" name="Rectangle 8"/>
          <p:cNvSpPr/>
          <p:nvPr/>
        </p:nvSpPr>
        <p:spPr>
          <a:xfrm>
            <a:off x="335360" y="1598474"/>
            <a:ext cx="11377264"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OUTFILE</a:t>
            </a:r>
          </a:p>
        </p:txBody>
      </p:sp>
      <p:sp>
        <p:nvSpPr>
          <p:cNvPr id="7" name="Rectangle 6"/>
          <p:cNvSpPr/>
          <p:nvPr/>
        </p:nvSpPr>
        <p:spPr>
          <a:xfrm>
            <a:off x="236039" y="2149113"/>
            <a:ext cx="11791929" cy="304698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"/tmp/emp.txt" </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LINES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'\n';</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OPTIONALLY</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ENCLOSED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LINES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'\n';</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"DEPT"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"DNAME"</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"LOC"</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"PWD"</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"STARTEDON"</a:t>
            </a:r>
            <a:r>
              <a:rPr lang="en-US" dirty="0">
                <a:latin typeface="Liberation Mono"/>
                <a:cs typeface="Arial" panose="020B0604020202020204" pitchFamily="34" charset="0"/>
              </a:rPr>
              <a:t> UNION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id="{E4516F8F-7E06-45C7-8C67-FA8D6D291539}"/>
              </a:ext>
            </a:extLst>
          </p:cNvPr>
          <p:cNvSpPr/>
          <p:nvPr/>
        </p:nvSpPr>
        <p:spPr>
          <a:xfrm>
            <a:off x="335360" y="5539879"/>
            <a:ext cx="6096000" cy="769441"/>
          </a:xfrm>
          <a:prstGeom prst="rect">
            <a:avLst/>
          </a:prstGeom>
        </p:spPr>
        <p:txBody>
          <a:bodyPr>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"/tmp/emp.txt"</a:t>
            </a:r>
            <a:r>
              <a:rPr lang="en-IN" dirty="0">
                <a:latin typeface="Liberation Mono"/>
                <a:cs typeface="Arial" panose="020B0604020202020204" pitchFamily="34" charset="0"/>
              </a:rPr>
              <a:t>;</a:t>
            </a:r>
          </a:p>
        </p:txBody>
      </p:sp>
      <p:cxnSp>
        <p:nvCxnSpPr>
          <p:cNvPr id="10" name="Straight Connector 9">
            <a:extLst>
              <a:ext uri="{FF2B5EF4-FFF2-40B4-BE49-F238E27FC236}">
                <a16:creationId xmlns:a16="http://schemas.microsoft.com/office/drawing/2014/main" id="{7C07C240-DB4B-4C4A-94E4-0C844282E7D1}"/>
              </a:ext>
            </a:extLst>
          </p:cNvPr>
          <p:cNvCxnSpPr/>
          <p:nvPr/>
        </p:nvCxnSpPr>
        <p:spPr>
          <a:xfrm>
            <a:off x="236039" y="5395863"/>
            <a:ext cx="1169260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574476"/>
      </p:ext>
    </p:extLst>
  </p:cSld>
  <p:clrMapOvr>
    <a:masterClrMapping/>
  </p:clrMapOv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dumpfile</a:t>
            </a:r>
          </a:p>
        </p:txBody>
      </p:sp>
    </p:spTree>
    <p:extLst>
      <p:ext uri="{BB962C8B-B14F-4D97-AF65-F5344CB8AC3E}">
        <p14:creationId xmlns:p14="http://schemas.microsoft.com/office/powerpoint/2010/main" val="3113369704"/>
      </p:ext>
    </p:extLst>
  </p:cSld>
  <p:clrMapOvr>
    <a:masterClrMapping/>
  </p:clrMapOv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dumpfile</a:t>
            </a:r>
            <a:endParaRPr lang="en-IN" sz="3200" i="1" dirty="0">
              <a:solidFill>
                <a:srgbClr val="FF9900"/>
              </a:solidFill>
              <a:latin typeface="Arial" pitchFamily="34" charset="0"/>
              <a:cs typeface="Arial" pitchFamily="34" charset="0"/>
            </a:endParaRPr>
          </a:p>
        </p:txBody>
      </p:sp>
      <p:sp>
        <p:nvSpPr>
          <p:cNvPr id="6" name="Rectangle 5"/>
          <p:cNvSpPr/>
          <p:nvPr/>
        </p:nvSpPr>
        <p:spPr>
          <a:xfrm>
            <a:off x="382537" y="838200"/>
            <a:ext cx="11353675"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479376" y="1916668"/>
            <a:ext cx="11161240" cy="400110"/>
          </a:xfrm>
          <a:prstGeom prst="rect">
            <a:avLst/>
          </a:prstGeom>
        </p:spPr>
        <p:txBody>
          <a:bodyPr wrap="square">
            <a:spAutoFit/>
          </a:bodyPr>
          <a:lstStyle/>
          <a:p>
            <a:r>
              <a:rPr lang="en-US" sz="2000" dirty="0">
                <a:solidFill>
                  <a:srgbClr val="0077AA"/>
                </a:solidFill>
                <a:latin typeface="Liberation Mono"/>
              </a:rPr>
              <a:t>SELECT </a:t>
            </a:r>
            <a:r>
              <a:rPr lang="en-US" sz="2000" dirty="0">
                <a:solidFill>
                  <a:schemeClr val="bg1">
                    <a:lumMod val="50000"/>
                  </a:schemeClr>
                </a:solidFill>
                <a:latin typeface="Liberation Mono"/>
              </a:rPr>
              <a:t>. . .</a:t>
            </a:r>
            <a:r>
              <a:rPr lang="en-US" sz="2000" dirty="0">
                <a:solidFill>
                  <a:srgbClr val="0077AA"/>
                </a:solidFill>
                <a:latin typeface="Liberation Mono"/>
              </a:rPr>
              <a:t> INTO </a:t>
            </a:r>
            <a:r>
              <a:rPr lang="en-US" sz="2000" dirty="0">
                <a:solidFill>
                  <a:schemeClr val="tx1">
                    <a:lumMod val="75000"/>
                    <a:lumOff val="25000"/>
                  </a:schemeClr>
                </a:solidFill>
                <a:latin typeface="Liberation Mono"/>
              </a:rPr>
              <a:t>DUMPFILE</a:t>
            </a:r>
            <a:endParaRPr lang="en-IN" sz="2000" dirty="0">
              <a:solidFill>
                <a:schemeClr val="tx1">
                  <a:lumMod val="75000"/>
                  <a:lumOff val="25000"/>
                </a:schemeClr>
              </a:solidFill>
              <a:latin typeface="Liberation Mono"/>
            </a:endParaRPr>
          </a:p>
        </p:txBody>
      </p:sp>
      <p:sp>
        <p:nvSpPr>
          <p:cNvPr id="7" name="Rectangle 6"/>
          <p:cNvSpPr/>
          <p:nvPr/>
        </p:nvSpPr>
        <p:spPr>
          <a:xfrm>
            <a:off x="479376" y="2492514"/>
            <a:ext cx="11161240" cy="369332"/>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empno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7788</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DUMPFILE</a:t>
            </a:r>
            <a:r>
              <a:rPr lang="en-IN" dirty="0">
                <a:latin typeface="Liberation Mono"/>
                <a:cs typeface="Arial" panose="020B0604020202020204" pitchFamily="34" charset="0"/>
              </a:rPr>
              <a:t> </a:t>
            </a:r>
            <a:r>
              <a:rPr lang="en-IN" dirty="0">
                <a:solidFill>
                  <a:srgbClr val="669900"/>
                </a:solidFill>
                <a:latin typeface="Liberation Mono"/>
              </a:rPr>
              <a:t>"/tmp/emp.txt"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1764902352"/>
      </p:ext>
    </p:extLst>
  </p:cSld>
  <p:clrMapOvr>
    <a:masterClrMapping/>
  </p:clrMapOvr>
  <p:transition/>
</p:sld>
</file>

<file path=ppt/slides/slide3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D454D-9222-45A6-9F64-58FED461D323}"/>
              </a:ext>
            </a:extLst>
          </p:cNvPr>
          <p:cNvSpPr txBox="1">
            <a:spLocks/>
          </p:cNvSpPr>
          <p:nvPr/>
        </p:nvSpPr>
        <p:spPr>
          <a:xfrm>
            <a:off x="1676400" y="4431906"/>
            <a:ext cx="8839200" cy="6858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dirty="0">
                <a:solidFill>
                  <a:srgbClr val="DC525C"/>
                </a:solidFill>
                <a:latin typeface="Segoe UI Light" panose="020B0502040204020203" pitchFamily="34" charset="0"/>
                <a:cs typeface="Segoe UI Light" panose="020B0502040204020203" pitchFamily="34" charset="0"/>
              </a:rPr>
              <a:t>snapshots</a:t>
            </a:r>
          </a:p>
        </p:txBody>
      </p:sp>
      <p:sp>
        <p:nvSpPr>
          <p:cNvPr id="8" name="Rectangle 7">
            <a:extLst>
              <a:ext uri="{FF2B5EF4-FFF2-40B4-BE49-F238E27FC236}">
                <a16:creationId xmlns:a16="http://schemas.microsoft.com/office/drawing/2014/main" id="{348997DD-D4D6-4A65-84C0-0854E91CC15F}"/>
              </a:ext>
            </a:extLst>
          </p:cNvPr>
          <p:cNvSpPr/>
          <p:nvPr/>
        </p:nvSpPr>
        <p:spPr>
          <a:xfrm>
            <a:off x="335360" y="5378443"/>
            <a:ext cx="11521280" cy="132343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Palatino Linotype" panose="02040502050505030304" pitchFamily="18" charset="0"/>
              </a:rPr>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9" name="Rectangle 8">
            <a:extLst>
              <a:ext uri="{FF2B5EF4-FFF2-40B4-BE49-F238E27FC236}">
                <a16:creationId xmlns:a16="http://schemas.microsoft.com/office/drawing/2014/main" id="{2E523377-0A94-4852-8E2D-AC796C0D79C8}"/>
              </a:ext>
            </a:extLst>
          </p:cNvPr>
          <p:cNvSpPr/>
          <p:nvPr/>
        </p:nvSpPr>
        <p:spPr>
          <a:xfrm>
            <a:off x="191344" y="156119"/>
            <a:ext cx="11809312" cy="427809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latin typeface="Liberation Mono"/>
                <a:cs typeface="Arial" panose="020B0604020202020204" pitchFamily="34" charset="0"/>
              </a:rPr>
              <a:t>mysqldump -uroot -p db1 </a:t>
            </a:r>
            <a:r>
              <a:rPr lang="en-US" sz="2000" dirty="0">
                <a:solidFill>
                  <a:srgbClr val="2658E6"/>
                </a:solidFill>
                <a:latin typeface="Liberation Mono"/>
                <a:cs typeface="Arial" panose="020B0604020202020204" pitchFamily="34" charset="0"/>
              </a:rPr>
              <a:t>&gt;&gt;</a:t>
            </a:r>
            <a:r>
              <a:rPr lang="en-US" sz="2000" dirty="0">
                <a:latin typeface="Liberation Mono"/>
                <a:cs typeface="Arial" panose="020B0604020202020204" pitchFamily="34" charset="0"/>
              </a:rPr>
              <a:t> d:\bk.sql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-u[username] -p[password] --all-databases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a:t>
            </a:r>
            <a:r>
              <a:rPr lang="en-US" sz="2000" b="1" dirty="0">
                <a:latin typeface="Liberation Mono"/>
                <a:cs typeface="Arial" panose="020B0604020202020204" pitchFamily="34" charset="0"/>
              </a:rPr>
              <a:t>db_name</a:t>
            </a:r>
            <a:r>
              <a:rPr lang="en-US" sz="2000" dirty="0">
                <a:latin typeface="Liberation Mono"/>
                <a:cs typeface="Arial" panose="020B0604020202020204" pitchFamily="34" charset="0"/>
              </a:rPr>
              <a:t>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a:t>
            </a:r>
            <a:r>
              <a:rPr lang="en-US" sz="2000" b="1" dirty="0">
                <a:latin typeface="Liberation Mono"/>
                <a:cs typeface="Arial" panose="020B0604020202020204" pitchFamily="34" charset="0"/>
              </a:rPr>
              <a:t>db_name table_name</a:t>
            </a:r>
            <a:r>
              <a:rPr lang="en-US" sz="2000" dirty="0">
                <a:latin typeface="Liberation Mono"/>
                <a:cs typeface="Arial" panose="020B0604020202020204" pitchFamily="34" charset="0"/>
              </a:rPr>
              <a:t>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a:t>
            </a:r>
            <a:r>
              <a:rPr lang="en-US" sz="2000" b="1" dirty="0">
                <a:latin typeface="Liberation Mono"/>
                <a:cs typeface="Arial" panose="020B0604020202020204" pitchFamily="34" charset="0"/>
              </a:rPr>
              <a:t>db_name table_name</a:t>
            </a:r>
            <a:r>
              <a:rPr lang="en-US" sz="2000" dirty="0">
                <a:latin typeface="Liberation Mono"/>
                <a:cs typeface="Arial" panose="020B0604020202020204" pitchFamily="34" charset="0"/>
              </a:rPr>
              <a:t>  </a:t>
            </a:r>
            <a:r>
              <a:rPr lang="en-US" sz="2000" b="1" dirty="0">
                <a:latin typeface="Liberation Mono"/>
                <a:cs typeface="Arial" panose="020B0604020202020204" pitchFamily="34" charset="0"/>
              </a:rPr>
              <a:t>--WHERE ="deptno=10"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a:t>
            </a:r>
            <a:r>
              <a:rPr lang="en-US" sz="2000" b="1" dirty="0">
                <a:latin typeface="Liberation Mono"/>
                <a:cs typeface="Arial" panose="020B0604020202020204" pitchFamily="34" charset="0"/>
              </a:rPr>
              <a:t>db_name table_name</a:t>
            </a:r>
            <a:r>
              <a:rPr lang="en-US" sz="2000" dirty="0">
                <a:latin typeface="Liberation Mono"/>
                <a:cs typeface="Arial" panose="020B0604020202020204" pitchFamily="34" charset="0"/>
              </a:rPr>
              <a:t>  </a:t>
            </a:r>
            <a:r>
              <a:rPr lang="en-US" sz="2000" b="1" dirty="0">
                <a:latin typeface="Liberation Mono"/>
                <a:cs typeface="Arial" panose="020B0604020202020204" pitchFamily="34" charset="0"/>
              </a:rPr>
              <a:t>--WHERE ="job='manager'"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a:t>
            </a:r>
            <a:r>
              <a:rPr lang="en-US" sz="2000" dirty="0">
                <a:solidFill>
                  <a:srgbClr val="2658E6"/>
                </a:solidFill>
                <a:latin typeface="Liberation Mono"/>
                <a:cs typeface="Arial" panose="020B0604020202020204" pitchFamily="34" charset="0"/>
              </a:rPr>
              <a:t>--column-statistics=0  </a:t>
            </a:r>
            <a:r>
              <a:rPr lang="en-US" sz="2000" dirty="0">
                <a:latin typeface="Liberation Mono"/>
                <a:cs typeface="Arial" panose="020B0604020202020204" pitchFamily="34" charset="0"/>
              </a:rPr>
              <a:t>-P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db_name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 -P </a:t>
            </a:r>
            <a:r>
              <a:rPr lang="en-US" sz="2000" dirty="0">
                <a:solidFill>
                  <a:srgbClr val="990055"/>
                </a:solidFill>
                <a:latin typeface="Liberation Mono"/>
              </a:rPr>
              <a:t>3306</a:t>
            </a:r>
            <a:r>
              <a:rPr lang="en-US" sz="2000" dirty="0">
                <a:latin typeface="Liberation Mono"/>
                <a:cs typeface="Arial" panose="020B0604020202020204" pitchFamily="34" charset="0"/>
              </a:rPr>
              <a:t> –h</a:t>
            </a:r>
            <a:r>
              <a:rPr lang="en-US" sz="2000" dirty="0">
                <a:solidFill>
                  <a:srgbClr val="990055"/>
                </a:solidFill>
                <a:latin typeface="Liberation Mono"/>
              </a:rPr>
              <a:t>192.168.100.74</a:t>
            </a:r>
            <a:r>
              <a:rPr lang="en-US" sz="2000" dirty="0">
                <a:latin typeface="Liberation Mono"/>
                <a:cs typeface="Arial" panose="020B0604020202020204" pitchFamily="34" charset="0"/>
              </a:rPr>
              <a:t>  -uroot -proot db2 </a:t>
            </a:r>
            <a:r>
              <a:rPr lang="en-US" sz="2000" dirty="0">
                <a:solidFill>
                  <a:srgbClr val="2658E6"/>
                </a:solidFill>
                <a:latin typeface="Liberation Mono"/>
                <a:cs typeface="Arial" panose="020B0604020202020204" pitchFamily="34" charset="0"/>
              </a:rPr>
              <a:t>&lt;</a:t>
            </a:r>
            <a:r>
              <a:rPr lang="en-US" sz="2000" dirty="0">
                <a:latin typeface="Liberation Mono"/>
                <a:cs typeface="Arial" panose="020B0604020202020204" pitchFamily="34" charset="0"/>
              </a:rPr>
              <a:t> d:\ backup_fileName.sql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 -P </a:t>
            </a:r>
            <a:r>
              <a:rPr lang="en-US" sz="2000" dirty="0">
                <a:solidFill>
                  <a:srgbClr val="990055"/>
                </a:solidFill>
                <a:latin typeface="Liberation Mono"/>
              </a:rPr>
              <a:t>3306</a:t>
            </a:r>
            <a:r>
              <a:rPr lang="en-US" sz="2000" dirty="0">
                <a:latin typeface="Liberation Mono"/>
                <a:cs typeface="Arial" panose="020B0604020202020204" pitchFamily="34" charset="0"/>
              </a:rPr>
              <a:t> –h</a:t>
            </a:r>
            <a:r>
              <a:rPr lang="en-US" sz="2000" dirty="0">
                <a:solidFill>
                  <a:srgbClr val="990055"/>
                </a:solidFill>
                <a:latin typeface="Liberation Mono"/>
              </a:rPr>
              <a:t>192.168.100.74</a:t>
            </a:r>
            <a:r>
              <a:rPr lang="en-US" sz="2000" dirty="0">
                <a:latin typeface="Liberation Mono"/>
                <a:cs typeface="Arial" panose="020B0604020202020204" pitchFamily="34" charset="0"/>
              </a:rPr>
              <a:t>  -uroot -proot </a:t>
            </a:r>
            <a:r>
              <a:rPr lang="en-US" sz="2000" dirty="0">
                <a:solidFill>
                  <a:srgbClr val="2658E6"/>
                </a:solidFill>
                <a:latin typeface="Liberation Mono"/>
                <a:cs typeface="Arial" panose="020B0604020202020204" pitchFamily="34" charset="0"/>
              </a:rPr>
              <a:t>&lt;</a:t>
            </a:r>
            <a:r>
              <a:rPr lang="en-US" sz="2000" dirty="0">
                <a:latin typeface="Liberation Mono"/>
                <a:cs typeface="Arial" panose="020B0604020202020204" pitchFamily="34" charset="0"/>
              </a:rPr>
              <a:t> d:\ backup_fileName.sql db2</a:t>
            </a:r>
          </a:p>
        </p:txBody>
      </p:sp>
      <p:cxnSp>
        <p:nvCxnSpPr>
          <p:cNvPr id="10" name="Straight Connector 9">
            <a:extLst>
              <a:ext uri="{FF2B5EF4-FFF2-40B4-BE49-F238E27FC236}">
                <a16:creationId xmlns:a16="http://schemas.microsoft.com/office/drawing/2014/main" id="{74E99FB4-69D0-4CFD-808E-9A16AEEB36E6}"/>
              </a:ext>
            </a:extLst>
          </p:cNvPr>
          <p:cNvCxnSpPr/>
          <p:nvPr/>
        </p:nvCxnSpPr>
        <p:spPr>
          <a:xfrm>
            <a:off x="191344" y="4541642"/>
            <a:ext cx="11665296" cy="0"/>
          </a:xfrm>
          <a:prstGeom prst="line">
            <a:avLst/>
          </a:prstGeom>
          <a:ln w="19050">
            <a:solidFill>
              <a:srgbClr val="FE121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833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3197512"/>
            <a:ext cx="8838049"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import .csv / .tsv file</a:t>
            </a:r>
          </a:p>
        </p:txBody>
      </p:sp>
      <p:sp>
        <p:nvSpPr>
          <p:cNvPr id="10" name="TextBox 9">
            <a:extLst>
              <a:ext uri="{FF2B5EF4-FFF2-40B4-BE49-F238E27FC236}">
                <a16:creationId xmlns:a16="http://schemas.microsoft.com/office/drawing/2014/main" id="{00413FDF-F9A7-4847-8DC1-12549D61962B}"/>
              </a:ext>
            </a:extLst>
          </p:cNvPr>
          <p:cNvSpPr txBox="1"/>
          <p:nvPr/>
        </p:nvSpPr>
        <p:spPr>
          <a:xfrm>
            <a:off x="407368" y="4022608"/>
            <a:ext cx="4741490"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countries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CountryName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CapitalName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CapitalLatitude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CapitalLongitude </a:t>
            </a:r>
            <a:r>
              <a:rPr lang="en-IN" dirty="0">
                <a:solidFill>
                  <a:srgbClr val="834689"/>
                </a:solidFill>
                <a:latin typeface="Liberation Mono"/>
                <a:cs typeface="Arial" panose="020B0604020202020204" pitchFamily="34" charset="0"/>
              </a:rPr>
              <a:t>VARCHAR</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CountryCode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ContinentName </a:t>
            </a:r>
            <a:r>
              <a:rPr lang="en-IN" dirty="0">
                <a:solidFill>
                  <a:srgbClr val="834689"/>
                </a:solidFill>
                <a:latin typeface="Liberation Mono"/>
                <a:cs typeface="Arial" panose="020B0604020202020204" pitchFamily="34" charset="0"/>
              </a:rPr>
              <a:t>VARCHAR</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remark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13" name="TextBox 12">
            <a:extLst>
              <a:ext uri="{FF2B5EF4-FFF2-40B4-BE49-F238E27FC236}">
                <a16:creationId xmlns:a16="http://schemas.microsoft.com/office/drawing/2014/main" id="{57DE445F-5E84-488E-BEDB-218FB109DEEB}"/>
              </a:ext>
            </a:extLst>
          </p:cNvPr>
          <p:cNvSpPr txBox="1"/>
          <p:nvPr/>
        </p:nvSpPr>
        <p:spPr>
          <a:xfrm>
            <a:off x="5447928" y="4437112"/>
            <a:ext cx="6469682" cy="1323439"/>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LOAD DATA INFILE </a:t>
            </a:r>
            <a:r>
              <a:rPr lang="en-IN" sz="2000" dirty="0">
                <a:latin typeface="Liberation Mono"/>
              </a:rPr>
              <a:t>'path/file-name.csv' </a:t>
            </a:r>
            <a:r>
              <a:rPr lang="en-IN" sz="2000" dirty="0">
                <a:solidFill>
                  <a:srgbClr val="0077AA"/>
                </a:solidFill>
                <a:latin typeface="Liberation Mono"/>
                <a:cs typeface="Arial" panose="020B0604020202020204" pitchFamily="34" charset="0"/>
              </a:rPr>
              <a:t>INTO TABLE </a:t>
            </a:r>
            <a:r>
              <a:rPr lang="en-IN" sz="2000" dirty="0">
                <a:latin typeface="Liberation Mono"/>
              </a:rPr>
              <a:t>countries</a:t>
            </a:r>
          </a:p>
          <a:p>
            <a:r>
              <a:rPr lang="en-IN" sz="2000" dirty="0">
                <a:solidFill>
                  <a:srgbClr val="0077AA"/>
                </a:solidFill>
                <a:latin typeface="Liberation Mono"/>
                <a:cs typeface="Arial" panose="020B0604020202020204" pitchFamily="34" charset="0"/>
              </a:rPr>
              <a:t>FIELDS TERMINATED BY ','  </a:t>
            </a:r>
            <a:r>
              <a:rPr lang="en-IN" sz="2000" dirty="0">
                <a:solidFill>
                  <a:srgbClr val="FF0000"/>
                </a:solidFill>
                <a:latin typeface="Liberation Mono"/>
                <a:cs typeface="Arial" panose="020B0604020202020204" pitchFamily="34" charset="0"/>
              </a:rPr>
              <a:t>or</a:t>
            </a:r>
            <a:r>
              <a:rPr lang="en-IN" sz="2000" dirty="0">
                <a:solidFill>
                  <a:srgbClr val="0077AA"/>
                </a:solidFill>
                <a:latin typeface="Liberation Mono"/>
                <a:cs typeface="Arial" panose="020B0604020202020204" pitchFamily="34" charset="0"/>
              </a:rPr>
              <a:t> FIELDS TERMINATED BY '\t'</a:t>
            </a:r>
          </a:p>
          <a:p>
            <a:r>
              <a:rPr lang="en-IN" sz="2000" dirty="0">
                <a:solidFill>
                  <a:srgbClr val="0077AA"/>
                </a:solidFill>
                <a:latin typeface="Liberation Mono"/>
                <a:cs typeface="Arial" panose="020B0604020202020204" pitchFamily="34" charset="0"/>
              </a:rPr>
              <a:t>LINES TERMINATED BY '\n' </a:t>
            </a:r>
          </a:p>
          <a:p>
            <a:r>
              <a:rPr lang="en-IN" sz="2000" dirty="0">
                <a:solidFill>
                  <a:srgbClr val="0077AA"/>
                </a:solidFill>
                <a:latin typeface="Liberation Mono"/>
                <a:cs typeface="Arial" panose="020B0604020202020204" pitchFamily="34" charset="0"/>
              </a:rPr>
              <a:t>IGNORE 1 ROWS;</a:t>
            </a:r>
          </a:p>
        </p:txBody>
      </p:sp>
      <p:sp>
        <p:nvSpPr>
          <p:cNvPr id="8" name="TextBox 7">
            <a:extLst>
              <a:ext uri="{FF2B5EF4-FFF2-40B4-BE49-F238E27FC236}">
                <a16:creationId xmlns:a16="http://schemas.microsoft.com/office/drawing/2014/main" id="{85250B21-3EA6-4B1D-8757-EFD86FD3C7E0}"/>
              </a:ext>
            </a:extLst>
          </p:cNvPr>
          <p:cNvSpPr txBox="1"/>
          <p:nvPr/>
        </p:nvSpPr>
        <p:spPr>
          <a:xfrm>
            <a:off x="202382" y="116632"/>
            <a:ext cx="11870282" cy="2893100"/>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CountryName,CapitalName,CapitalLatitude,CapitalLongitude,CountryCode,ContinentName,remark</a:t>
            </a:r>
          </a:p>
          <a:p>
            <a:r>
              <a:rPr lang="en-IN" dirty="0">
                <a:latin typeface="Liberation Mono"/>
              </a:rPr>
              <a:t>Somaliland,Hargeisa,9.55,44.05,NULL,Africa,</a:t>
            </a:r>
          </a:p>
          <a:p>
            <a:r>
              <a:rPr lang="en-IN" dirty="0">
                <a:latin typeface="Liberation Mono"/>
              </a:rPr>
              <a:t>South Georgia and South Sandwich Islands,King Edward Point,-54.283333,-36.5,GS,Antarctica,</a:t>
            </a:r>
          </a:p>
          <a:p>
            <a:r>
              <a:rPr lang="en-IN" dirty="0">
                <a:latin typeface="Liberation Mono"/>
              </a:rPr>
              <a:t>French Southern and Antarctic Lands,Port-aux-Français,-49.35,70.216667,TF,Antarctica,</a:t>
            </a:r>
          </a:p>
          <a:p>
            <a:r>
              <a:rPr lang="en-IN" dirty="0">
                <a:latin typeface="Liberation Mono"/>
              </a:rPr>
              <a:t>Palestine,Jerusalem,31.76666667,35.233333,PS,Asia,</a:t>
            </a:r>
          </a:p>
          <a:p>
            <a:r>
              <a:rPr lang="en-IN" dirty="0">
                <a:latin typeface="Liberation Mono"/>
              </a:rPr>
              <a:t>Aland Islands,Mariehamn,60.116667,19.9,AX,Europe,</a:t>
            </a:r>
          </a:p>
          <a:p>
            <a:r>
              <a:rPr lang="en-IN" dirty="0">
                <a:latin typeface="Liberation Mono"/>
              </a:rPr>
              <a:t>Nauru,Yaren,-0.5477,166.920867,NR,Australia,</a:t>
            </a:r>
          </a:p>
          <a:p>
            <a:r>
              <a:rPr lang="en-IN" dirty="0">
                <a:latin typeface="Liberation Mono"/>
              </a:rPr>
              <a:t>Saint Martin,Marigot,18.0731,-63.0822,MF,North America,</a:t>
            </a:r>
          </a:p>
          <a:p>
            <a:r>
              <a:rPr lang="en-IN" dirty="0">
                <a:latin typeface="Liberation Mono"/>
              </a:rPr>
              <a:t>Tokelau,Atafu,-9.166667,-171.833333,TK,Australia,</a:t>
            </a:r>
          </a:p>
          <a:p>
            <a:r>
              <a:rPr lang="en-IN" dirty="0">
                <a:latin typeface="Liberation Mono"/>
              </a:rPr>
              <a:t>Western Sahara,El-Aaiún,27.153611,-13.203333,EH,Africa,</a:t>
            </a:r>
          </a:p>
        </p:txBody>
      </p:sp>
      <p:sp>
        <p:nvSpPr>
          <p:cNvPr id="7" name="TextBox 6">
            <a:extLst>
              <a:ext uri="{FF2B5EF4-FFF2-40B4-BE49-F238E27FC236}">
                <a16:creationId xmlns:a16="http://schemas.microsoft.com/office/drawing/2014/main" id="{DC96FF26-69F5-4429-93E7-4906E6EA1048}"/>
              </a:ext>
            </a:extLst>
          </p:cNvPr>
          <p:cNvSpPr txBox="1"/>
          <p:nvPr/>
        </p:nvSpPr>
        <p:spPr>
          <a:xfrm>
            <a:off x="4871864" y="6038541"/>
            <a:ext cx="7045746" cy="646331"/>
          </a:xfrm>
          <a:prstGeom prst="rect">
            <a:avLst/>
          </a:prstGeom>
          <a:noFill/>
        </p:spPr>
        <p:txBody>
          <a:bodyPr wrap="square">
            <a:spAutoFit/>
          </a:bodyPr>
          <a:lstStyle/>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"DEPT"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"DNAME"</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"LOC"</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"PWD"</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"STARTEDON"</a:t>
            </a:r>
            <a:r>
              <a:rPr lang="en-US" dirty="0">
                <a:latin typeface="Liberation Mono"/>
                <a:cs typeface="Arial" panose="020B0604020202020204" pitchFamily="34" charset="0"/>
              </a:rPr>
              <a:t> UNION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endParaRPr lang="en-IN" dirty="0">
              <a:latin typeface="Liberation Mono"/>
              <a:cs typeface="Arial" panose="020B0604020202020204" pitchFamily="34" charset="0"/>
            </a:endParaRPr>
          </a:p>
        </p:txBody>
      </p:sp>
      <p:sp>
        <p:nvSpPr>
          <p:cNvPr id="4" name="TextBox 3">
            <a:extLst>
              <a:ext uri="{FF2B5EF4-FFF2-40B4-BE49-F238E27FC236}">
                <a16:creationId xmlns:a16="http://schemas.microsoft.com/office/drawing/2014/main" id="{BC90A2C6-20AA-D380-5AAB-DB080D1E3FB0}"/>
              </a:ext>
            </a:extLst>
          </p:cNvPr>
          <p:cNvSpPr txBox="1"/>
          <p:nvPr/>
        </p:nvSpPr>
        <p:spPr>
          <a:xfrm>
            <a:off x="5879976" y="1772816"/>
            <a:ext cx="6096000" cy="923330"/>
          </a:xfrm>
          <a:prstGeom prst="rect">
            <a:avLst/>
          </a:prstGeom>
          <a:noFill/>
        </p:spPr>
        <p:txBody>
          <a:bodyPr wrap="square">
            <a:spAutoFit/>
          </a:bodyPr>
          <a:lstStyle/>
          <a:p>
            <a:r>
              <a:rPr lang="en-IN" dirty="0"/>
              <a:t>load data </a:t>
            </a:r>
            <a:r>
              <a:rPr lang="en-IN" dirty="0" err="1"/>
              <a:t>infile</a:t>
            </a:r>
            <a:r>
              <a:rPr lang="en-IN" dirty="0"/>
              <a:t> "D:\abc1.csv" into table a fields terminated by "," ignore 1 rows (</a:t>
            </a:r>
            <a:r>
              <a:rPr lang="en-IN" dirty="0" err="1"/>
              <a:t>id,name,@dt</a:t>
            </a:r>
            <a:r>
              <a:rPr lang="en-IN" dirty="0"/>
              <a:t>) SET dt = STR_TO_DATE(@dt,'%d-%m-%Y');</a:t>
            </a:r>
          </a:p>
        </p:txBody>
      </p:sp>
    </p:spTree>
    <p:extLst>
      <p:ext uri="{BB962C8B-B14F-4D97-AF65-F5344CB8AC3E}">
        <p14:creationId xmlns:p14="http://schemas.microsoft.com/office/powerpoint/2010/main" val="192293459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0413FDF-F9A7-4847-8DC1-12549D61962B}"/>
              </a:ext>
            </a:extLst>
          </p:cNvPr>
          <p:cNvSpPr txBox="1"/>
          <p:nvPr/>
        </p:nvSpPr>
        <p:spPr>
          <a:xfrm>
            <a:off x="407368" y="4022608"/>
            <a:ext cx="4741490" cy="1754326"/>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module </a:t>
            </a:r>
            <a:r>
              <a:rPr lang="en-IN" dirty="0">
                <a:solidFill>
                  <a:schemeClr val="bg1">
                    <a:lumMod val="65000"/>
                  </a:schemeClr>
                </a:solidFill>
                <a:latin typeface="Liberation Mono"/>
                <a:cs typeface="Arial" panose="020B0604020202020204" pitchFamily="34" charset="0"/>
              </a:rPr>
              <a:t>(</a:t>
            </a:r>
          </a:p>
          <a:p>
            <a:r>
              <a:rPr lang="en-IN" dirty="0">
                <a:latin typeface="Liberation Mono"/>
              </a:rPr>
              <a:t>moduleID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moduleName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duration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startedON </a:t>
            </a:r>
            <a:r>
              <a:rPr lang="en-IN" dirty="0">
                <a:solidFill>
                  <a:srgbClr val="834689"/>
                </a:solidFill>
                <a:latin typeface="Liberation Mono"/>
                <a:cs typeface="Arial" panose="020B0604020202020204" pitchFamily="34" charset="0"/>
              </a:rPr>
              <a:t>DATE</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13" name="TextBox 12">
            <a:extLst>
              <a:ext uri="{FF2B5EF4-FFF2-40B4-BE49-F238E27FC236}">
                <a16:creationId xmlns:a16="http://schemas.microsoft.com/office/drawing/2014/main" id="{57DE445F-5E84-488E-BEDB-218FB109DEEB}"/>
              </a:ext>
            </a:extLst>
          </p:cNvPr>
          <p:cNvSpPr txBox="1"/>
          <p:nvPr/>
        </p:nvSpPr>
        <p:spPr>
          <a:xfrm>
            <a:off x="5375920" y="4005064"/>
            <a:ext cx="6469682" cy="2246769"/>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LOAD DATA INFILE </a:t>
            </a:r>
            <a:r>
              <a:rPr lang="en-IN" sz="2000" dirty="0">
                <a:latin typeface="Liberation Mono"/>
              </a:rPr>
              <a:t>'path/file-name.csv' </a:t>
            </a:r>
            <a:r>
              <a:rPr lang="en-IN" sz="2000" dirty="0">
                <a:solidFill>
                  <a:srgbClr val="0077AA"/>
                </a:solidFill>
                <a:latin typeface="Liberation Mono"/>
                <a:cs typeface="Arial" panose="020B0604020202020204" pitchFamily="34" charset="0"/>
              </a:rPr>
              <a:t>INTO TABLE </a:t>
            </a:r>
            <a:r>
              <a:rPr lang="en-IN" sz="2000" dirty="0">
                <a:latin typeface="Liberation Mono"/>
              </a:rPr>
              <a:t>module</a:t>
            </a:r>
          </a:p>
          <a:p>
            <a:r>
              <a:rPr lang="en-IN" sz="2000" dirty="0">
                <a:solidFill>
                  <a:srgbClr val="0077AA"/>
                </a:solidFill>
                <a:latin typeface="Liberation Mono"/>
                <a:cs typeface="Arial" panose="020B0604020202020204" pitchFamily="34" charset="0"/>
              </a:rPr>
              <a:t>FIELDS TERMINATED BY </a:t>
            </a:r>
            <a:r>
              <a:rPr lang="en-IN" sz="2000" dirty="0">
                <a:latin typeface="Liberation Mono"/>
                <a:cs typeface="Arial" panose="020B0604020202020204" pitchFamily="34" charset="0"/>
              </a:rPr>
              <a:t>','</a:t>
            </a:r>
          </a:p>
          <a:p>
            <a:r>
              <a:rPr lang="en-IN" sz="2000" dirty="0">
                <a:solidFill>
                  <a:srgbClr val="0077AA"/>
                </a:solidFill>
                <a:latin typeface="Liberation Mono"/>
                <a:cs typeface="Arial" panose="020B0604020202020204" pitchFamily="34" charset="0"/>
              </a:rPr>
              <a:t>LINES TERMINATED BY </a:t>
            </a:r>
            <a:r>
              <a:rPr lang="en-IN" sz="2000" dirty="0">
                <a:latin typeface="Liberation Mono"/>
                <a:cs typeface="Arial" panose="020B0604020202020204" pitchFamily="34" charset="0"/>
              </a:rPr>
              <a:t>'\n'</a:t>
            </a:r>
            <a:r>
              <a:rPr lang="en-IN" sz="2000" dirty="0">
                <a:solidFill>
                  <a:srgbClr val="0077AA"/>
                </a:solidFill>
                <a:latin typeface="Liberation Mono"/>
                <a:cs typeface="Arial" panose="020B0604020202020204" pitchFamily="34" charset="0"/>
              </a:rPr>
              <a:t> </a:t>
            </a:r>
          </a:p>
          <a:p>
            <a:r>
              <a:rPr lang="en-IN" sz="2000" dirty="0">
                <a:solidFill>
                  <a:srgbClr val="0077AA"/>
                </a:solidFill>
                <a:latin typeface="Liberation Mono"/>
                <a:cs typeface="Arial" panose="020B0604020202020204" pitchFamily="34" charset="0"/>
              </a:rPr>
              <a:t>IGNORE 1 ROWS</a:t>
            </a:r>
          </a:p>
          <a:p>
            <a:r>
              <a:rPr lang="en-IN"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moduleID,modulename,moduleDuration,</a:t>
            </a:r>
            <a:r>
              <a:rPr lang="en-IN" dirty="0">
                <a:solidFill>
                  <a:srgbClr val="A67F59"/>
                </a:solidFill>
                <a:latin typeface="Liberation Mono"/>
              </a:rPr>
              <a:t>@</a:t>
            </a:r>
            <a:r>
              <a:rPr lang="en-IN" dirty="0">
                <a:latin typeface="Liberation Mono"/>
              </a:rPr>
              <a:t>startedOn</a:t>
            </a:r>
            <a:r>
              <a:rPr lang="en-IN" dirty="0">
                <a:solidFill>
                  <a:schemeClr val="bg1">
                    <a:lumMod val="65000"/>
                  </a:schemeClr>
                </a:solidFill>
                <a:latin typeface="Liberation Mono"/>
                <a:cs typeface="Arial" panose="020B0604020202020204" pitchFamily="34" charset="0"/>
              </a:rPr>
              <a:t>)</a:t>
            </a:r>
          </a:p>
          <a:p>
            <a:r>
              <a:rPr lang="en-IN" sz="2000" dirty="0">
                <a:solidFill>
                  <a:srgbClr val="0077AA"/>
                </a:solidFill>
                <a:latin typeface="Liberation Mono"/>
                <a:cs typeface="Arial" panose="020B0604020202020204" pitchFamily="34" charset="0"/>
              </a:rPr>
              <a:t>SET </a:t>
            </a:r>
            <a:r>
              <a:rPr lang="en-IN" sz="2000" dirty="0">
                <a:latin typeface="Liberation Mono"/>
                <a:cs typeface="Arial" panose="020B0604020202020204" pitchFamily="34" charset="0"/>
              </a:rPr>
              <a:t>startedOn </a:t>
            </a:r>
            <a:r>
              <a:rPr lang="en-IN" sz="2000" dirty="0">
                <a:solidFill>
                  <a:srgbClr val="0077AA"/>
                </a:solidFill>
                <a:latin typeface="Liberation Mono"/>
                <a:cs typeface="Arial" panose="020B0604020202020204" pitchFamily="34" charset="0"/>
              </a:rPr>
              <a:t>= STR_TO_DATE</a:t>
            </a:r>
            <a:r>
              <a:rPr lang="en-IN" dirty="0">
                <a:solidFill>
                  <a:schemeClr val="bg1">
                    <a:lumMod val="6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rPr>
              <a:t>startedOn</a:t>
            </a:r>
            <a:r>
              <a:rPr lang="en-IN" sz="2000" dirty="0">
                <a:latin typeface="Liberation Mono"/>
                <a:cs typeface="Arial" panose="020B0604020202020204" pitchFamily="34" charset="0"/>
              </a:rPr>
              <a:t>,'%d-%m-%Y'</a:t>
            </a:r>
            <a:r>
              <a:rPr lang="en-IN" dirty="0">
                <a:solidFill>
                  <a:schemeClr val="bg1">
                    <a:lumMod val="65000"/>
                  </a:schemeClr>
                </a:solidFill>
                <a:latin typeface="Liberation Mono"/>
                <a:cs typeface="Arial" panose="020B0604020202020204" pitchFamily="34" charset="0"/>
              </a:rPr>
              <a:t>)</a:t>
            </a:r>
          </a:p>
          <a:p>
            <a:r>
              <a:rPr lang="en-IN" sz="2000" dirty="0">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85250B21-3EA6-4B1D-8757-EFD86FD3C7E0}"/>
              </a:ext>
            </a:extLst>
          </p:cNvPr>
          <p:cNvSpPr txBox="1"/>
          <p:nvPr/>
        </p:nvSpPr>
        <p:spPr>
          <a:xfrm>
            <a:off x="191344" y="904652"/>
            <a:ext cx="11870282" cy="2308324"/>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moduleID,moduleName,duration,startedON</a:t>
            </a:r>
          </a:p>
          <a:p>
            <a:r>
              <a:rPr lang="en-IN" dirty="0">
                <a:latin typeface="Liberation Mono"/>
                <a:cs typeface="Arial" panose="020B0604020202020204" pitchFamily="34" charset="0"/>
              </a:rPr>
              <a:t>1,OracleCR,6 months,23-10-2022</a:t>
            </a:r>
          </a:p>
          <a:p>
            <a:r>
              <a:rPr lang="en-IN" dirty="0">
                <a:latin typeface="Liberation Mono"/>
                <a:cs typeface="Arial" panose="020B0604020202020204" pitchFamily="34" charset="0"/>
              </a:rPr>
              <a:t>2,PIG,2 months,12-10-2022</a:t>
            </a:r>
          </a:p>
          <a:p>
            <a:r>
              <a:rPr lang="en-IN" dirty="0">
                <a:latin typeface="Liberation Mono"/>
                <a:cs typeface="Arial" panose="020B0604020202020204" pitchFamily="34" charset="0"/>
              </a:rPr>
              <a:t>3,Neo4j,4 months,20-10-2022</a:t>
            </a:r>
          </a:p>
          <a:p>
            <a:r>
              <a:rPr lang="en-IN" dirty="0">
                <a:latin typeface="Liberation Mono"/>
                <a:cs typeface="Arial" panose="020B0604020202020204" pitchFamily="34" charset="0"/>
              </a:rPr>
              <a:t>4,Cassandra,7 months,03-10-2022</a:t>
            </a:r>
          </a:p>
          <a:p>
            <a:r>
              <a:rPr lang="en-IN" dirty="0">
                <a:latin typeface="Liberation Mono"/>
                <a:cs typeface="Arial" panose="020B0604020202020204" pitchFamily="34" charset="0"/>
              </a:rPr>
              <a:t>5,HIVE,3 months,09-10-2022</a:t>
            </a:r>
          </a:p>
          <a:p>
            <a:r>
              <a:rPr lang="en-IN" dirty="0">
                <a:latin typeface="Liberation Mono"/>
                <a:cs typeface="Arial" panose="020B0604020202020204" pitchFamily="34" charset="0"/>
              </a:rPr>
              <a:t>6,MongoDB,2 months,25-10-2022</a:t>
            </a:r>
          </a:p>
          <a:p>
            <a:r>
              <a:rPr lang="en-IN" dirty="0">
                <a:latin typeface="Liberation Mono"/>
                <a:cs typeface="Arial" panose="020B0604020202020204" pitchFamily="34" charset="0"/>
              </a:rPr>
              <a:t>7,Redis,1 months,06-10-2022</a:t>
            </a:r>
          </a:p>
        </p:txBody>
      </p:sp>
      <p:sp>
        <p:nvSpPr>
          <p:cNvPr id="6" name="Rectangle 5">
            <a:extLst>
              <a:ext uri="{FF2B5EF4-FFF2-40B4-BE49-F238E27FC236}">
                <a16:creationId xmlns:a16="http://schemas.microsoft.com/office/drawing/2014/main" id="{E3DAE33D-BAAD-C5DE-7CED-83F7E7FED84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Import .CSV file with dateFormat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19957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p14="http://schemas.microsoft.com/office/powerpoint/2010/main" val="791138314"/>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35360" y="3276601"/>
            <a:ext cx="11377264" cy="646331"/>
          </a:xfrm>
          <a:prstGeom prst="rect">
            <a:avLst/>
          </a:prstGeom>
        </p:spPr>
        <p:txBody>
          <a:bodyPr wrap="square">
            <a:spAutoFit/>
          </a:bodyPr>
          <a:lstStyle/>
          <a:p>
            <a:r>
              <a:rPr lang="en-US" dirty="0">
                <a:latin typeface="Palatino Linotype" panose="02040502050505030304" pitchFamily="18" charset="0"/>
              </a:rPr>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60848"/>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data dictionary</a:t>
            </a:r>
          </a:p>
        </p:txBody>
      </p:sp>
      <p:sp>
        <p:nvSpPr>
          <p:cNvPr id="4" name="TextBox 3">
            <a:extLst>
              <a:ext uri="{FF2B5EF4-FFF2-40B4-BE49-F238E27FC236}">
                <a16:creationId xmlns:a16="http://schemas.microsoft.com/office/drawing/2014/main" id="{CD61D6CD-7247-451B-9373-31D915A9AC63}"/>
              </a:ext>
            </a:extLst>
          </p:cNvPr>
          <p:cNvSpPr txBox="1"/>
          <p:nvPr/>
        </p:nvSpPr>
        <p:spPr>
          <a:xfrm>
            <a:off x="304800" y="3119477"/>
            <a:ext cx="11479832" cy="3477875"/>
          </a:xfrm>
          <a:prstGeom prst="rect">
            <a:avLst/>
          </a:prstGeom>
        </p:spPr>
        <p:txBody>
          <a:bodyPr wrap="square">
            <a:spAutoFit/>
          </a:bodyPr>
          <a:lstStyle>
            <a:defPPr>
              <a:defRPr lang="en-US"/>
            </a:defPPr>
            <a:lvl1pPr algn="just">
              <a:defRPr sz="2000">
                <a:latin typeface="Palatino Linotype" panose="02040502050505030304" pitchFamily="18" charset="0"/>
                <a:cs typeface="Segoe UI Light" panose="020B0502040204020203" pitchFamily="34" charset="0"/>
              </a:defRPr>
            </a:lvl1pPr>
          </a:lstStyle>
          <a:p>
            <a:r>
              <a:rPr lang="en-US" dirty="0"/>
              <a:t>A data dictionary contains metadata </a:t>
            </a:r>
            <a:r>
              <a:rPr lang="en-US" dirty="0" err="1"/>
              <a:t>i.e</a:t>
            </a:r>
            <a:r>
              <a:rPr lang="en-US" dirty="0"/>
              <a:t> data about the database. The data dictionary is very important as it contains information such as what is in the database, who is allowed to access it, where is the database physically stored etc. The users of the database normally don't interact with the data dictionary, it is only handled by the database administrators.</a:t>
            </a:r>
          </a:p>
          <a:p>
            <a:r>
              <a:rPr lang="en-US" dirty="0"/>
              <a:t>The data dictionary in general contains information about the following −</a:t>
            </a:r>
          </a:p>
          <a:p>
            <a:pPr marL="342900" indent="-342900">
              <a:buFont typeface="Arial" panose="020B0604020202020204" pitchFamily="34" charset="0"/>
              <a:buChar char="•"/>
            </a:pPr>
            <a:r>
              <a:rPr lang="en-US" dirty="0"/>
              <a:t>Names of all the database tables and their schemas.</a:t>
            </a:r>
          </a:p>
          <a:p>
            <a:pPr marL="342900" indent="-342900">
              <a:buFont typeface="Arial" panose="020B0604020202020204" pitchFamily="34" charset="0"/>
              <a:buChar char="•"/>
            </a:pPr>
            <a:r>
              <a:rPr lang="en-US" dirty="0"/>
              <a:t>Details about all the tables in the database, such as their owners, their security constraints, when they were created etc.</a:t>
            </a:r>
          </a:p>
          <a:p>
            <a:pPr marL="342900" indent="-342900">
              <a:buFont typeface="Arial" panose="020B0604020202020204" pitchFamily="34" charset="0"/>
              <a:buChar char="•"/>
            </a:pPr>
            <a:r>
              <a:rPr lang="en-US" dirty="0"/>
              <a:t>Physical information about the tables such as where they are stored and how.</a:t>
            </a:r>
          </a:p>
          <a:p>
            <a:pPr marL="342900" indent="-342900">
              <a:buFont typeface="Arial" panose="020B0604020202020204" pitchFamily="34" charset="0"/>
              <a:buChar char="•"/>
            </a:pPr>
            <a:r>
              <a:rPr lang="en-US" dirty="0"/>
              <a:t>Table constraints such as primary key attributes, foreign key information etc.</a:t>
            </a:r>
          </a:p>
          <a:p>
            <a:pPr marL="342900" indent="-342900">
              <a:buFont typeface="Arial" panose="020B0604020202020204" pitchFamily="34" charset="0"/>
              <a:buChar char="•"/>
            </a:pPr>
            <a:r>
              <a:rPr lang="en-US" dirty="0"/>
              <a:t>Information about the database views that are visible.</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dictionary - information_schema</a:t>
            </a:r>
            <a:endParaRPr lang="en-IN" sz="3200" i="1" dirty="0">
              <a:solidFill>
                <a:srgbClr val="FF99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676400" y="838200"/>
          <a:ext cx="8839200" cy="3966210"/>
        </p:xfrm>
        <a:graphic>
          <a:graphicData uri="http://schemas.openxmlformats.org/drawingml/2006/table">
            <a:tbl>
              <a:tblPr firstRow="1" bandRow="1">
                <a:tableStyleId>{7E9639D4-E3E2-4D34-9284-5A2195B3D0D7}</a:tableStyleId>
              </a:tblPr>
              <a:tblGrid>
                <a:gridCol w="8839200">
                  <a:extLst>
                    <a:ext uri="{9D8B030D-6E8A-4147-A177-3AD203B41FA5}">
                      <a16:colId xmlns:a16="http://schemas.microsoft.com/office/drawing/2014/main" val="20000"/>
                    </a:ext>
                  </a:extLst>
                </a:gridCol>
              </a:tblGrid>
              <a:tr h="440690">
                <a:tc>
                  <a:txBody>
                    <a:bodyPr/>
                    <a:lstStyle/>
                    <a:p>
                      <a:r>
                        <a:rPr kumimoji="0" lang="en-US" b="1" kern="1200" dirty="0">
                          <a:solidFill>
                            <a:srgbClr val="B7F7E2"/>
                          </a:solidFill>
                          <a:latin typeface="Arial" panose="020B0604020202020204" pitchFamily="34" charset="0"/>
                          <a:ea typeface="+mn-ea"/>
                          <a:cs typeface="Arial" panose="020B0604020202020204" pitchFamily="34" charset="0"/>
                        </a:rPr>
                        <a:t>Data</a:t>
                      </a:r>
                      <a:r>
                        <a:rPr lang="en-US" sz="1600" baseline="0" dirty="0">
                          <a:latin typeface="Arial" panose="020B0604020202020204" pitchFamily="34" charset="0"/>
                          <a:cs typeface="Arial" panose="020B0604020202020204" pitchFamily="34" charset="0"/>
                        </a:rPr>
                        <a:t> </a:t>
                      </a:r>
                      <a:r>
                        <a:rPr kumimoji="0" lang="en-US" b="1" kern="1200" dirty="0">
                          <a:solidFill>
                            <a:srgbClr val="B7F7E2"/>
                          </a:solidFill>
                          <a:latin typeface="Arial" panose="020B0604020202020204" pitchFamily="34" charset="0"/>
                          <a:ea typeface="+mn-ea"/>
                          <a:cs typeface="Arial" panose="020B0604020202020204" pitchFamily="34" charset="0"/>
                        </a:rPr>
                        <a:t>Dictionary</a:t>
                      </a:r>
                    </a:p>
                  </a:txBody>
                  <a:tcPr/>
                </a:tc>
                <a:extLst>
                  <a:ext uri="{0D108BD9-81ED-4DB2-BD59-A6C34878D82A}">
                    <a16:rowId xmlns:a16="http://schemas.microsoft.com/office/drawing/2014/main" val="10000"/>
                  </a:ext>
                </a:extLst>
              </a:tr>
              <a:tr h="440690">
                <a:tc>
                  <a:txBody>
                    <a:bodyPr/>
                    <a:lstStyle/>
                    <a:p>
                      <a:r>
                        <a:rPr lang="en-US" sz="1600" dirty="0">
                          <a:latin typeface="Arial" panose="020B0604020202020204" pitchFamily="34" charset="0"/>
                          <a:cs typeface="Arial" panose="020B0604020202020204" pitchFamily="34" charset="0"/>
                        </a:rPr>
                        <a:t>INFORMATION_SCHEMA.</a:t>
                      </a:r>
                      <a:r>
                        <a:rPr lang="en-US" sz="1800" kern="1200" dirty="0">
                          <a:solidFill>
                            <a:srgbClr val="298AE5"/>
                          </a:solidFill>
                          <a:latin typeface="Arial" panose="020B0604020202020204" pitchFamily="34" charset="0"/>
                          <a:ea typeface="+mn-ea"/>
                          <a:cs typeface="Arial" panose="020B0604020202020204" pitchFamily="34" charset="0"/>
                        </a:rPr>
                        <a:t>COLUMNS</a:t>
                      </a:r>
                    </a:p>
                  </a:txBody>
                  <a:tcPr anchor="ctr"/>
                </a:tc>
                <a:extLst>
                  <a:ext uri="{0D108BD9-81ED-4DB2-BD59-A6C34878D82A}">
                    <a16:rowId xmlns:a16="http://schemas.microsoft.com/office/drawing/2014/main" val="10001"/>
                  </a:ext>
                </a:extLst>
              </a:tr>
              <a:tr h="440690">
                <a:tc>
                  <a:txBody>
                    <a:bodyPr/>
                    <a:lstStyle/>
                    <a:p>
                      <a:r>
                        <a:rPr lang="en-US" sz="1600" dirty="0">
                          <a:latin typeface="Arial" panose="020B0604020202020204" pitchFamily="34" charset="0"/>
                          <a:cs typeface="Arial" panose="020B0604020202020204" pitchFamily="34" charset="0"/>
                        </a:rPr>
                        <a:t>INFORMATION_SCHEMA.</a:t>
                      </a:r>
                      <a:r>
                        <a:rPr lang="en-US" sz="1800" kern="1200" dirty="0">
                          <a:solidFill>
                            <a:srgbClr val="298AE5"/>
                          </a:solidFill>
                          <a:latin typeface="Arial" panose="020B0604020202020204" pitchFamily="34" charset="0"/>
                          <a:ea typeface="+mn-ea"/>
                          <a:cs typeface="Arial" panose="020B0604020202020204" pitchFamily="34" charset="0"/>
                        </a:rPr>
                        <a:t>TABLES</a:t>
                      </a:r>
                    </a:p>
                  </a:txBody>
                  <a:tcPr anchor="ctr"/>
                </a:tc>
                <a:extLst>
                  <a:ext uri="{0D108BD9-81ED-4DB2-BD59-A6C34878D82A}">
                    <a16:rowId xmlns:a16="http://schemas.microsoft.com/office/drawing/2014/main" val="10002"/>
                  </a:ext>
                </a:extLst>
              </a:tr>
              <a:tr h="440690">
                <a:tc>
                  <a:txBody>
                    <a:bodyPr/>
                    <a:lstStyle/>
                    <a:p>
                      <a:r>
                        <a:rPr lang="en-US" sz="1600" dirty="0">
                          <a:latin typeface="Arial" panose="020B0604020202020204" pitchFamily="34" charset="0"/>
                          <a:cs typeface="Arial" panose="020B0604020202020204" pitchFamily="34" charset="0"/>
                        </a:rPr>
                        <a:t>INFORMATION_SCHEMA.</a:t>
                      </a:r>
                      <a:r>
                        <a:rPr lang="en-US" sz="1800" kern="1200" dirty="0">
                          <a:solidFill>
                            <a:srgbClr val="298AE5"/>
                          </a:solidFill>
                          <a:latin typeface="Arial" panose="020B0604020202020204" pitchFamily="34" charset="0"/>
                          <a:ea typeface="+mn-ea"/>
                          <a:cs typeface="Arial" panose="020B0604020202020204" pitchFamily="34" charset="0"/>
                        </a:rPr>
                        <a:t>TABLE_CONSTRAINTS</a:t>
                      </a:r>
                    </a:p>
                  </a:txBody>
                  <a:tcPr anchor="ctr"/>
                </a:tc>
                <a:extLst>
                  <a:ext uri="{0D108BD9-81ED-4DB2-BD59-A6C34878D82A}">
                    <a16:rowId xmlns:a16="http://schemas.microsoft.com/office/drawing/2014/main" val="10003"/>
                  </a:ext>
                </a:extLst>
              </a:tr>
              <a:tr h="440690">
                <a:tc>
                  <a:txBody>
                    <a:bodyPr/>
                    <a:lstStyle/>
                    <a:p>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STATISTICS</a:t>
                      </a:r>
                    </a:p>
                  </a:txBody>
                  <a:tcPr anchor="ctr"/>
                </a:tc>
                <a:extLst>
                  <a:ext uri="{0D108BD9-81ED-4DB2-BD59-A6C34878D82A}">
                    <a16:rowId xmlns:a16="http://schemas.microsoft.com/office/drawing/2014/main" val="10004"/>
                  </a:ext>
                </a:extLst>
              </a:tr>
              <a:tr h="440690">
                <a:tc>
                  <a:txBody>
                    <a:bodyPr/>
                    <a:lstStyle/>
                    <a:p>
                      <a:pPr marL="0" algn="l" rtl="0" eaLnBrk="1" latinLnBrk="0" hangingPunct="1"/>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KEY_COLUMN_USAGE</a:t>
                      </a:r>
                    </a:p>
                  </a:txBody>
                  <a:tcPr anchor="ctr"/>
                </a:tc>
                <a:extLst>
                  <a:ext uri="{0D108BD9-81ED-4DB2-BD59-A6C34878D82A}">
                    <a16:rowId xmlns:a16="http://schemas.microsoft.com/office/drawing/2014/main" val="10005"/>
                  </a:ext>
                </a:extLst>
              </a:tr>
              <a:tr h="440690">
                <a:tc>
                  <a:txBody>
                    <a:bodyPr/>
                    <a:lstStyle/>
                    <a:p>
                      <a:pPr marL="0" algn="l" rtl="0" eaLnBrk="1" latinLnBrk="0" hangingPunct="1"/>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ROUTINES</a:t>
                      </a:r>
                    </a:p>
                  </a:txBody>
                  <a:tcPr anchor="ctr"/>
                </a:tc>
                <a:extLst>
                  <a:ext uri="{0D108BD9-81ED-4DB2-BD59-A6C34878D82A}">
                    <a16:rowId xmlns:a16="http://schemas.microsoft.com/office/drawing/2014/main" val="10006"/>
                  </a:ext>
                </a:extLst>
              </a:tr>
              <a:tr h="440690">
                <a:tc>
                  <a:txBody>
                    <a:bodyPr/>
                    <a:lstStyle/>
                    <a:p>
                      <a:pPr marL="0" algn="l" rtl="0" eaLnBrk="1" latinLnBrk="0" hangingPunct="1"/>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PARAMETERS</a:t>
                      </a:r>
                    </a:p>
                  </a:txBody>
                  <a:tcPr anchor="ctr"/>
                </a:tc>
                <a:extLst>
                  <a:ext uri="{0D108BD9-81ED-4DB2-BD59-A6C34878D82A}">
                    <a16:rowId xmlns:a16="http://schemas.microsoft.com/office/drawing/2014/main" val="10007"/>
                  </a:ext>
                </a:extLst>
              </a:tr>
              <a:tr h="440690">
                <a:tc>
                  <a:txBody>
                    <a:bodyPr/>
                    <a:lstStyle/>
                    <a:p>
                      <a:pPr marL="0" algn="l" rtl="0" eaLnBrk="1" latinLnBrk="0" hangingPunct="1"/>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TRIGGERS</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290467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p>
        </p:txBody>
      </p:sp>
      <p:sp>
        <p:nvSpPr>
          <p:cNvPr id="3" name="Rectangle 2"/>
          <p:cNvSpPr/>
          <p:nvPr/>
        </p:nvSpPr>
        <p:spPr>
          <a:xfrm>
            <a:off x="335360" y="3352801"/>
            <a:ext cx="11521280" cy="707886"/>
          </a:xfrm>
          <a:prstGeom prst="rect">
            <a:avLst/>
          </a:prstGeom>
        </p:spPr>
        <p:txBody>
          <a:bodyPr wrap="square">
            <a:spAutoFit/>
          </a:bodyPr>
          <a:lstStyle/>
          <a:p>
            <a:pPr algn="just"/>
            <a:r>
              <a:rPr lang="en-IN" sz="2000" dirty="0">
                <a:latin typeface="Palatino Linotype" panose="02040502050505030304" pitchFamily="18"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69375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a:t>
            </a:r>
          </a:p>
          <a:p>
            <a:pPr algn="ctr"/>
            <a:r>
              <a:rPr lang="en-IN" sz="4800" dirty="0">
                <a:solidFill>
                  <a:srgbClr val="DC525C"/>
                </a:solidFill>
                <a:latin typeface="Segoe UI Light" panose="020B0502040204020203" pitchFamily="34" charset="0"/>
                <a:cs typeface="Segoe UI Light" panose="020B0502040204020203" pitchFamily="34" charset="0"/>
              </a:rPr>
              <a:t>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087E69C5-420A-4BB5-9D75-63EDE6D52E76}"/>
              </a:ext>
            </a:extLst>
          </p:cNvPr>
          <p:cNvSpPr/>
          <p:nvPr/>
        </p:nvSpPr>
        <p:spPr>
          <a:xfrm>
            <a:off x="191344" y="188640"/>
            <a:ext cx="11809312" cy="2708434"/>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solidFill>
                <a:srgbClr val="006C86"/>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2">
                    <a:lumMod val="75000"/>
                  </a:schemeClr>
                </a:solidFill>
                <a:latin typeface="Palatino Linotype" panose="02040502050505030304" pitchFamily="18" charset="0"/>
              </a:rPr>
              <a:t>Statements that return a </a:t>
            </a:r>
            <a:r>
              <a:rPr lang="en-IN" sz="2400" b="1" dirty="0">
                <a:solidFill>
                  <a:schemeClr val="tx2">
                    <a:lumMod val="75000"/>
                  </a:schemeClr>
                </a:solidFill>
                <a:latin typeface="Palatino Linotype" panose="02040502050505030304" pitchFamily="18" charset="0"/>
              </a:rPr>
              <a:t>result set </a:t>
            </a:r>
            <a:r>
              <a:rPr lang="en-IN" dirty="0">
                <a:solidFill>
                  <a:schemeClr val="tx2">
                    <a:lumMod val="75000"/>
                  </a:schemeClr>
                </a:solidFill>
                <a:latin typeface="Palatino Linotype" panose="02040502050505030304" pitchFamily="18" charset="0"/>
              </a:rPr>
              <a:t>can be used within a STORED PROCEDURE but </a:t>
            </a:r>
            <a:r>
              <a:rPr lang="en-IN" sz="2400" dirty="0">
                <a:solidFill>
                  <a:srgbClr val="FF0000"/>
                </a:solidFill>
                <a:latin typeface="Palatino Linotype" panose="02040502050505030304" pitchFamily="18" charset="0"/>
              </a:rPr>
              <a:t>not</a:t>
            </a:r>
            <a:r>
              <a:rPr lang="en-IN" dirty="0">
                <a:solidFill>
                  <a:schemeClr val="tx2">
                    <a:lumMod val="75000"/>
                  </a:schemeClr>
                </a:solidFill>
                <a:latin typeface="Palatino Linotype" panose="02040502050505030304" pitchFamily="18" charset="0"/>
              </a:rPr>
              <a:t> within a STORED FUNCTION. This prohibition includes </a:t>
            </a:r>
            <a:r>
              <a:rPr lang="en-IN" dirty="0">
                <a:solidFill>
                  <a:srgbClr val="006C86"/>
                </a:solidFill>
                <a:latin typeface="Palatino Linotype" panose="02040502050505030304" pitchFamily="18" charset="0"/>
              </a:rPr>
              <a:t>SELECT</a:t>
            </a:r>
            <a:r>
              <a:rPr lang="en-IN" dirty="0">
                <a:solidFill>
                  <a:schemeClr val="tx2">
                    <a:lumMod val="75000"/>
                  </a:schemeClr>
                </a:solidFill>
                <a:latin typeface="Palatino Linotype" panose="02040502050505030304" pitchFamily="18" charset="0"/>
              </a:rPr>
              <a:t> statements that do not have an </a:t>
            </a:r>
            <a:r>
              <a:rPr lang="en-IN" dirty="0">
                <a:solidFill>
                  <a:srgbClr val="006C86"/>
                </a:solidFill>
                <a:latin typeface="Palatino Linotype" panose="02040502050505030304" pitchFamily="18" charset="0"/>
              </a:rPr>
              <a:t>INTO</a:t>
            </a:r>
            <a:r>
              <a:rPr lang="en-IN" dirty="0">
                <a:solidFill>
                  <a:schemeClr val="tx2">
                    <a:lumMod val="75000"/>
                  </a:schemeClr>
                </a:solidFill>
                <a:latin typeface="Palatino Linotype" panose="02040502050505030304" pitchFamily="18" charset="0"/>
              </a:rPr>
              <a:t> </a:t>
            </a:r>
            <a:r>
              <a:rPr lang="en-IN" dirty="0">
                <a:solidFill>
                  <a:srgbClr val="006C86"/>
                </a:solidFill>
                <a:latin typeface="Palatino Linotype" panose="02040502050505030304" pitchFamily="18" charset="0"/>
              </a:rPr>
              <a:t>var_list </a:t>
            </a:r>
            <a:r>
              <a:rPr lang="en-IN" dirty="0">
                <a:solidFill>
                  <a:schemeClr val="tx2">
                    <a:lumMod val="75000"/>
                  </a:schemeClr>
                </a:solidFill>
                <a:latin typeface="Palatino Linotype" panose="02040502050505030304" pitchFamily="18" charset="0"/>
              </a:rPr>
              <a:t>clause.</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DDL statements, such as </a:t>
            </a:r>
            <a:r>
              <a:rPr lang="en-US" dirty="0">
                <a:solidFill>
                  <a:srgbClr val="006C86"/>
                </a:solidFill>
                <a:latin typeface="Palatino Linotype" panose="02040502050505030304" pitchFamily="18" charset="0"/>
              </a:rPr>
              <a:t>CREATE</a:t>
            </a:r>
            <a:r>
              <a:rPr lang="en-US" dirty="0">
                <a:solidFill>
                  <a:schemeClr val="tx2">
                    <a:lumMod val="75000"/>
                  </a:schemeClr>
                </a:solidFill>
                <a:latin typeface="Palatino Linotype" panose="02040502050505030304" pitchFamily="18" charset="0"/>
              </a:rPr>
              <a:t>, </a:t>
            </a:r>
            <a:r>
              <a:rPr lang="en-US" dirty="0">
                <a:solidFill>
                  <a:srgbClr val="006C86"/>
                </a:solidFill>
                <a:latin typeface="Palatino Linotype" panose="02040502050505030304" pitchFamily="18" charset="0"/>
              </a:rPr>
              <a:t>ALTER</a:t>
            </a:r>
            <a:r>
              <a:rPr lang="en-US" dirty="0">
                <a:solidFill>
                  <a:schemeClr val="tx2">
                    <a:lumMod val="75000"/>
                  </a:schemeClr>
                </a:solidFill>
                <a:latin typeface="Palatino Linotype" panose="02040502050505030304" pitchFamily="18" charset="0"/>
              </a:rPr>
              <a:t>, and </a:t>
            </a:r>
            <a:r>
              <a:rPr lang="en-US" dirty="0">
                <a:solidFill>
                  <a:srgbClr val="006C86"/>
                </a:solidFill>
                <a:latin typeface="Palatino Linotype" panose="02040502050505030304" pitchFamily="18" charset="0"/>
              </a:rPr>
              <a:t>DROP</a:t>
            </a:r>
            <a:r>
              <a:rPr lang="en-US" dirty="0">
                <a:solidFill>
                  <a:schemeClr val="tx2">
                    <a:lumMod val="75000"/>
                  </a:schemeClr>
                </a:solidFill>
                <a:latin typeface="Palatino Linotype" panose="02040502050505030304" pitchFamily="18" charset="0"/>
              </a:rPr>
              <a:t> etc. are permits STORED PROCEDURES, (</a:t>
            </a:r>
            <a:r>
              <a:rPr lang="en-US" sz="2000" b="1" dirty="0">
                <a:solidFill>
                  <a:srgbClr val="C00000"/>
                </a:solidFill>
                <a:latin typeface="Palatino Linotype" panose="02040502050505030304" pitchFamily="18" charset="0"/>
              </a:rPr>
              <a:t>but not in </a:t>
            </a:r>
            <a:r>
              <a:rPr lang="en-US" dirty="0">
                <a:solidFill>
                  <a:schemeClr val="tx2">
                    <a:lumMod val="75000"/>
                  </a:schemeClr>
                </a:solidFill>
                <a:latin typeface="Palatino Linotype" panose="02040502050505030304" pitchFamily="18" charset="0"/>
              </a:rPr>
              <a:t>STORED FUNCTIONS).</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ERROR 1314 (0A000): USE command is not allowed in stored procedures</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Stored PROCEDURES and FUNCTIONS name can have max 64 char.</a:t>
            </a:r>
          </a:p>
        </p:txBody>
      </p:sp>
      <p:sp>
        <p:nvSpPr>
          <p:cNvPr id="8" name="TextBox 7">
            <a:extLst>
              <a:ext uri="{FF2B5EF4-FFF2-40B4-BE49-F238E27FC236}">
                <a16:creationId xmlns:a16="http://schemas.microsoft.com/office/drawing/2014/main" id="{C2EEBB75-D77D-4CBB-9F7C-CC85AFDC35F6}"/>
              </a:ext>
            </a:extLst>
          </p:cNvPr>
          <p:cNvSpPr txBox="1"/>
          <p:nvPr/>
        </p:nvSpPr>
        <p:spPr>
          <a:xfrm>
            <a:off x="1676400" y="4449306"/>
            <a:ext cx="8839200"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GRANT</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EXECUTE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cs typeface="Segoe UI Semilight" panose="020B0402040204020203" pitchFamily="34" charset="0"/>
              </a:rPr>
              <a:t> [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cs typeface="Segoe UI Semilight" panose="020B0402040204020203" pitchFamily="34" charset="0"/>
              </a:rPr>
              <a:t> ] object_name </a:t>
            </a:r>
            <a:r>
              <a:rPr lang="en-IN" dirty="0">
                <a:solidFill>
                  <a:srgbClr val="0077AA"/>
                </a:solidFill>
                <a:latin typeface="Segoe UI Semilight" panose="020B0402040204020203" pitchFamily="34" charset="0"/>
                <a:cs typeface="Segoe UI Semilight" panose="020B0402040204020203" pitchFamily="34" charset="0"/>
              </a:rPr>
              <a:t>TO</a:t>
            </a:r>
            <a:r>
              <a:rPr lang="en-IN" dirty="0">
                <a:latin typeface="Segoe UI Semilight" panose="020B0402040204020203" pitchFamily="34" charset="0"/>
                <a:cs typeface="Segoe UI Semilight" panose="020B0402040204020203" pitchFamily="34" charset="0"/>
              </a:rPr>
              <a:t> user;</a:t>
            </a:r>
          </a:p>
          <a:p>
            <a:endParaRPr lang="en-IN" sz="4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REVOKE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EXECUTE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cs typeface="Segoe UI Semilight" panose="020B0402040204020203" pitchFamily="34" charset="0"/>
              </a:rPr>
              <a:t> [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latin typeface="Segoe UI Semilight" panose="020B0402040204020203" pitchFamily="34" charset="0"/>
                <a:cs typeface="Segoe UI Semilight" panose="020B0402040204020203" pitchFamily="34" charset="0"/>
              </a:rPr>
              <a:t> | </a:t>
            </a:r>
            <a:r>
              <a:rPr lang="en-US" dirty="0">
                <a:solidFill>
                  <a:srgbClr val="0077AA"/>
                </a:solidFill>
                <a:latin typeface="Segoe UI Semilight" panose="020B0402040204020203" pitchFamily="34" charset="0"/>
                <a:cs typeface="Segoe UI Semilight" panose="020B0402040204020203" pitchFamily="34" charset="0"/>
              </a:rPr>
              <a:t>FUNCTION</a:t>
            </a:r>
            <a:r>
              <a:rPr lang="en-US" dirty="0">
                <a:latin typeface="Segoe UI Semilight" panose="020B0402040204020203" pitchFamily="34" charset="0"/>
                <a:cs typeface="Segoe UI Semilight" panose="020B0402040204020203" pitchFamily="34" charset="0"/>
              </a:rPr>
              <a:t> ] object_name </a:t>
            </a:r>
            <a:r>
              <a:rPr lang="en-US" dirty="0">
                <a:solidFill>
                  <a:srgbClr val="0077AA"/>
                </a:solidFill>
                <a:latin typeface="Segoe UI Semilight" panose="020B0402040204020203" pitchFamily="34" charset="0"/>
                <a:cs typeface="Segoe UI Semilight" panose="020B0402040204020203" pitchFamily="34" charset="0"/>
              </a:rPr>
              <a:t>FROM</a:t>
            </a:r>
            <a:r>
              <a:rPr lang="en-US" dirty="0">
                <a:latin typeface="Segoe UI Semilight" panose="020B0402040204020203" pitchFamily="34" charset="0"/>
                <a:cs typeface="Segoe UI Semilight" panose="020B0402040204020203" pitchFamily="34" charset="0"/>
              </a:rPr>
              <a:t> user;</a:t>
            </a:r>
            <a:endParaRPr lang="en-IN" dirty="0">
              <a:latin typeface="Segoe UI Semilight" panose="020B0402040204020203" pitchFamily="34" charset="0"/>
              <a:cs typeface="Segoe UI Semilight" panose="020B0402040204020203" pitchFamily="34" charset="0"/>
            </a:endParaRPr>
          </a:p>
        </p:txBody>
      </p:sp>
      <p:sp>
        <p:nvSpPr>
          <p:cNvPr id="7" name="TextBox 6">
            <a:extLst>
              <a:ext uri="{FF2B5EF4-FFF2-40B4-BE49-F238E27FC236}">
                <a16:creationId xmlns:a16="http://schemas.microsoft.com/office/drawing/2014/main" id="{4718AB44-4E64-4B8A-80BC-E689E8609A5A}"/>
              </a:ext>
            </a:extLst>
          </p:cNvPr>
          <p:cNvSpPr txBox="1"/>
          <p:nvPr/>
        </p:nvSpPr>
        <p:spPr>
          <a:xfrm>
            <a:off x="191344" y="5827911"/>
            <a:ext cx="6096000" cy="738664"/>
          </a:xfrm>
          <a:prstGeom prst="rect">
            <a:avLst/>
          </a:prstGeom>
          <a:noFill/>
        </p:spPr>
        <p:txBody>
          <a:bodyPr wrap="square">
            <a:spAutoFit/>
          </a:bodyPr>
          <a:lstStyle/>
          <a:p>
            <a:pPr marL="285750" indent="-285750">
              <a:buFont typeface="Arial" panose="020B0604020202020204" pitchFamily="34" charset="0"/>
              <a:buChar char="•"/>
            </a:pPr>
            <a:r>
              <a:rPr lang="en-IN" dirty="0">
                <a:latin typeface="Segoe UI Semilight" panose="020B0402040204020203" pitchFamily="34" charset="0"/>
                <a:cs typeface="Segoe UI Semilight" panose="020B0402040204020203" pitchFamily="34" charset="0"/>
              </a:rPr>
              <a:t>SHOW</a:t>
            </a:r>
            <a:r>
              <a:rPr lang="en-IN" dirty="0"/>
              <a:t> </a:t>
            </a:r>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cs typeface="Segoe UI Semilight" panose="020B0402040204020203" pitchFamily="34" charset="0"/>
              </a:rPr>
              <a:t>&lt;routine_name&gt;</a:t>
            </a:r>
          </a:p>
          <a:p>
            <a:pPr marL="171450" indent="-171450">
              <a:buFont typeface="Arial" panose="020B0604020202020204" pitchFamily="34" charset="0"/>
              <a:buChar char="•"/>
            </a:pPr>
            <a:endParaRPr lang="en-IN" sz="600" dirty="0">
              <a:solidFill>
                <a:srgbClr val="0077AA"/>
              </a:solidFill>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latin typeface="Segoe UI Semilight" panose="020B0402040204020203" pitchFamily="34" charset="0"/>
                <a:cs typeface="Segoe UI Semilight" panose="020B0402040204020203" pitchFamily="34" charset="0"/>
              </a:rPr>
              <a:t>SHOW</a:t>
            </a:r>
            <a:r>
              <a:rPr lang="en-IN" dirty="0">
                <a:solidFill>
                  <a:srgbClr val="0077AA"/>
                </a:solidFill>
                <a:latin typeface="Segoe UI Semilight" panose="020B0402040204020203" pitchFamily="34" charset="0"/>
                <a:cs typeface="Segoe UI Semilight" panose="020B0402040204020203" pitchFamily="34" charset="0"/>
              </a:rPr>
              <a:t> CREATE FUNCTION </a:t>
            </a:r>
            <a:r>
              <a:rPr lang="en-IN" dirty="0">
                <a:latin typeface="Segoe UI Semilight" panose="020B0402040204020203" pitchFamily="34" charset="0"/>
                <a:cs typeface="Segoe UI Semilight" panose="020B0402040204020203" pitchFamily="34" charset="0"/>
              </a:rPr>
              <a:t>&lt;routine_name&gt;</a:t>
            </a:r>
          </a:p>
        </p:txBody>
      </p:sp>
    </p:spTree>
    <p:extLst>
      <p:ext uri="{BB962C8B-B14F-4D97-AF65-F5344CB8AC3E}">
        <p14:creationId xmlns:p14="http://schemas.microsoft.com/office/powerpoint/2010/main" val="369113892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sp>
        <p:nvSpPr>
          <p:cNvPr id="3" name="Rectangle 2"/>
          <p:cNvSpPr/>
          <p:nvPr/>
        </p:nvSpPr>
        <p:spPr>
          <a:xfrm>
            <a:off x="263352" y="692696"/>
            <a:ext cx="1169012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3495" y="1419160"/>
            <a:ext cx="9949705" cy="2369880"/>
          </a:xfrm>
          <a:prstGeom prst="rect">
            <a:avLst/>
          </a:prstGeom>
          <a:solidFill>
            <a:schemeClr val="bg1"/>
          </a:solidFill>
        </p:spPr>
        <p:txBody>
          <a:bodyPr wrap="square">
            <a:spAutoFit/>
          </a:bodyPr>
          <a:lstStyle/>
          <a:p>
            <a:r>
              <a:rPr lang="en-IN" sz="2000" dirty="0">
                <a:solidFill>
                  <a:srgbClr val="0077AA"/>
                </a:solidFill>
                <a:latin typeface="Liberation Mono"/>
              </a:rPr>
              <a:t>CREATE PROCEDURE sp_name ([proc_parameter[,...]])</a:t>
            </a:r>
          </a:p>
          <a:p>
            <a:r>
              <a:rPr lang="en-IN" sz="2000" dirty="0">
                <a:solidFill>
                  <a:srgbClr val="0077AA"/>
                </a:solidFill>
                <a:latin typeface="Liberation Mono"/>
              </a:rPr>
              <a:t>proc_parameter:</a:t>
            </a:r>
          </a:p>
          <a:p>
            <a:r>
              <a:rPr lang="en-IN" sz="2000" dirty="0">
                <a:solidFill>
                  <a:srgbClr val="0077AA"/>
                </a:solidFill>
                <a:latin typeface="Liberation Mono"/>
              </a:rPr>
              <a:t>    [ IN | OUT | INOUT ] param_name type</a:t>
            </a:r>
          </a:p>
          <a:p>
            <a:endParaRPr lang="en-IN" sz="2000" dirty="0">
              <a:solidFill>
                <a:srgbClr val="0077AA"/>
              </a:solidFill>
              <a:latin typeface="Liberation Mono"/>
            </a:endParaRPr>
          </a:p>
          <a:p>
            <a:endParaRPr lang="en-IN" sz="800" dirty="0">
              <a:solidFill>
                <a:srgbClr val="0077AA"/>
              </a:solidFill>
              <a:latin typeface="Liberation Mono"/>
            </a:endParaRPr>
          </a:p>
          <a:p>
            <a:r>
              <a:rPr lang="en-IN" sz="2000" dirty="0">
                <a:solidFill>
                  <a:srgbClr val="0077AA"/>
                </a:solidFill>
                <a:latin typeface="Liberation Mono"/>
              </a:rPr>
              <a:t>CREATE FUNCTION sp_name ([func_parameter[,...]])</a:t>
            </a:r>
          </a:p>
          <a:p>
            <a:r>
              <a:rPr lang="en-IN" sz="2000" dirty="0">
                <a:solidFill>
                  <a:srgbClr val="0077AA"/>
                </a:solidFill>
                <a:latin typeface="Liberation Mono"/>
              </a:rPr>
              <a:t>    RETURNS type</a:t>
            </a:r>
          </a:p>
          <a:p>
            <a:r>
              <a:rPr lang="en-IN" sz="2000" dirty="0">
                <a:solidFill>
                  <a:srgbClr val="0077AA"/>
                </a:solidFill>
                <a:latin typeface="Liberation Mono"/>
              </a:rPr>
              <a:t>DETERMINISTIC</a:t>
            </a:r>
          </a:p>
        </p:txBody>
      </p:sp>
      <p:sp>
        <p:nvSpPr>
          <p:cNvPr id="6" name="Rectangle 5"/>
          <p:cNvSpPr/>
          <p:nvPr/>
        </p:nvSpPr>
        <p:spPr>
          <a:xfrm>
            <a:off x="9876212" y="2708920"/>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p>
        </p:txBody>
      </p:sp>
      <p:sp>
        <p:nvSpPr>
          <p:cNvPr id="7" name="Rectangle 6"/>
          <p:cNvSpPr/>
          <p:nvPr/>
        </p:nvSpPr>
        <p:spPr>
          <a:xfrm>
            <a:off x="6591068" y="1890410"/>
            <a:ext cx="5375920"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
        <p:nvSpPr>
          <p:cNvPr id="9" name="TextBox 8">
            <a:extLst>
              <a:ext uri="{FF2B5EF4-FFF2-40B4-BE49-F238E27FC236}">
                <a16:creationId xmlns:a16="http://schemas.microsoft.com/office/drawing/2014/main" id="{AF32A960-C42B-437F-AAFB-22E1766A3FC9}"/>
              </a:ext>
            </a:extLst>
          </p:cNvPr>
          <p:cNvSpPr txBox="1"/>
          <p:nvPr/>
        </p:nvSpPr>
        <p:spPr>
          <a:xfrm>
            <a:off x="244244" y="6165304"/>
            <a:ext cx="11618118" cy="707886"/>
          </a:xfrm>
          <a:prstGeom prst="rect">
            <a:avLst/>
          </a:prstGeom>
          <a:noFill/>
        </p:spPr>
        <p:txBody>
          <a:bodyPr wrap="square">
            <a:spAutoFit/>
          </a:bodyPr>
          <a:lstStyle/>
          <a:p>
            <a:r>
              <a:rPr lang="en-IN" sz="2000" b="1" dirty="0">
                <a:latin typeface="Liberation Mono"/>
              </a:rPr>
              <a:t>Parameter</a:t>
            </a:r>
            <a:r>
              <a:rPr lang="en-IN" sz="2000" dirty="0">
                <a:latin typeface="Liberation Mono"/>
              </a:rPr>
              <a:t>: Is an unknown thing. Means it exists but don’t know it. </a:t>
            </a:r>
          </a:p>
          <a:p>
            <a:r>
              <a:rPr lang="en-IN" sz="2000" dirty="0">
                <a:solidFill>
                  <a:srgbClr val="FF0000"/>
                </a:solidFill>
                <a:latin typeface="Liberation Mono"/>
              </a:rPr>
              <a:t>e.g. </a:t>
            </a:r>
            <a:r>
              <a:rPr lang="en-IN" sz="2000" dirty="0">
                <a:latin typeface="Liberation Mono"/>
              </a:rPr>
              <a:t>Blood sugar it exists but we don’t know it.</a:t>
            </a:r>
            <a:endParaRPr lang="en-IN" sz="2000" dirty="0"/>
          </a:p>
        </p:txBody>
      </p:sp>
      <p:sp>
        <p:nvSpPr>
          <p:cNvPr id="10" name="Rectangle 9">
            <a:extLst>
              <a:ext uri="{FF2B5EF4-FFF2-40B4-BE49-F238E27FC236}">
                <a16:creationId xmlns:a16="http://schemas.microsoft.com/office/drawing/2014/main" id="{7427CB8D-6244-44BF-A312-A2C020168846}"/>
              </a:ext>
            </a:extLst>
          </p:cNvPr>
          <p:cNvSpPr/>
          <p:nvPr/>
        </p:nvSpPr>
        <p:spPr>
          <a:xfrm>
            <a:off x="361027" y="4011448"/>
            <a:ext cx="4942091" cy="209288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11" name="Rectangle 10">
            <a:extLst>
              <a:ext uri="{FF2B5EF4-FFF2-40B4-BE49-F238E27FC236}">
                <a16:creationId xmlns:a16="http://schemas.microsoft.com/office/drawing/2014/main" id="{AB1789F4-D14B-436B-9B95-1FD934D4F8C2}"/>
              </a:ext>
            </a:extLst>
          </p:cNvPr>
          <p:cNvSpPr/>
          <p:nvPr/>
        </p:nvSpPr>
        <p:spPr>
          <a:xfrm>
            <a:off x="6158328" y="3518715"/>
            <a:ext cx="5808660" cy="261610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EXISTS functionname;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r>
              <a:rPr lang="en-IN" dirty="0">
                <a:solidFill>
                  <a:srgbClr val="0077AA"/>
                </a:solidFill>
                <a:latin typeface="Liberation Mono"/>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 (something);</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6351979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proc_parameter - out | inout param-name type</a:t>
            </a:r>
          </a:p>
        </p:txBody>
      </p:sp>
      <p:sp>
        <p:nvSpPr>
          <p:cNvPr id="3" name="Rectangle 2"/>
          <p:cNvSpPr/>
          <p:nvPr/>
        </p:nvSpPr>
        <p:spPr>
          <a:xfrm>
            <a:off x="263352" y="692696"/>
            <a:ext cx="1169012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3495" y="1419160"/>
            <a:ext cx="9949705" cy="1015663"/>
          </a:xfrm>
          <a:prstGeom prst="rect">
            <a:avLst/>
          </a:prstGeom>
          <a:solidFill>
            <a:schemeClr val="bg1"/>
          </a:solidFill>
        </p:spPr>
        <p:txBody>
          <a:bodyPr wrap="square">
            <a:spAutoFit/>
          </a:bodyPr>
          <a:lstStyle/>
          <a:p>
            <a:r>
              <a:rPr lang="en-IN" sz="2000" dirty="0">
                <a:solidFill>
                  <a:srgbClr val="0077AA"/>
                </a:solidFill>
                <a:latin typeface="Liberation Mono"/>
              </a:rPr>
              <a:t>CREATE PROCEDURE sp_name ([proc_parameter[,...]])</a:t>
            </a:r>
          </a:p>
          <a:p>
            <a:r>
              <a:rPr lang="en-IN" sz="2000" dirty="0">
                <a:latin typeface="Liberation Mono"/>
              </a:rPr>
              <a:t>proc_parameter:</a:t>
            </a:r>
          </a:p>
          <a:p>
            <a:r>
              <a:rPr lang="en-IN" sz="2000" dirty="0">
                <a:solidFill>
                  <a:srgbClr val="0077AA"/>
                </a:solidFill>
                <a:latin typeface="Liberation Mono"/>
              </a:rPr>
              <a:t>    </a:t>
            </a:r>
            <a:r>
              <a:rPr lang="en-IN" sz="2000" dirty="0">
                <a:solidFill>
                  <a:schemeClr val="bg1">
                    <a:lumMod val="50000"/>
                  </a:schemeClr>
                </a:solidFill>
                <a:latin typeface="Liberation Mono"/>
              </a:rPr>
              <a:t>[</a:t>
            </a:r>
            <a:r>
              <a:rPr lang="en-IN" sz="2000" dirty="0">
                <a:solidFill>
                  <a:srgbClr val="FD8603"/>
                </a:solidFill>
                <a:latin typeface="Liberation Mono"/>
              </a:rPr>
              <a:t> IN </a:t>
            </a:r>
            <a:r>
              <a:rPr lang="en-IN" sz="2000" dirty="0">
                <a:solidFill>
                  <a:schemeClr val="bg1">
                    <a:lumMod val="50000"/>
                  </a:schemeClr>
                </a:solidFill>
                <a:latin typeface="Liberation Mono"/>
              </a:rPr>
              <a:t>|</a:t>
            </a:r>
            <a:r>
              <a:rPr lang="en-IN" sz="2000" dirty="0">
                <a:solidFill>
                  <a:srgbClr val="FD8603"/>
                </a:solidFill>
                <a:latin typeface="Liberation Mono"/>
              </a:rPr>
              <a:t> OUT </a:t>
            </a:r>
            <a:r>
              <a:rPr lang="en-IN" sz="2000" dirty="0">
                <a:solidFill>
                  <a:schemeClr val="bg1">
                    <a:lumMod val="50000"/>
                  </a:schemeClr>
                </a:solidFill>
                <a:latin typeface="Liberation Mono"/>
              </a:rPr>
              <a:t>|</a:t>
            </a:r>
            <a:r>
              <a:rPr lang="en-IN" sz="2000" dirty="0">
                <a:solidFill>
                  <a:srgbClr val="FD8603"/>
                </a:solidFill>
                <a:latin typeface="Liberation Mono"/>
              </a:rPr>
              <a:t> INOUT </a:t>
            </a:r>
            <a:r>
              <a:rPr lang="en-IN" sz="2000" dirty="0">
                <a:solidFill>
                  <a:schemeClr val="bg1">
                    <a:lumMod val="50000"/>
                  </a:schemeClr>
                </a:solidFill>
                <a:latin typeface="Liberation Mono"/>
              </a:rPr>
              <a:t>]</a:t>
            </a:r>
            <a:r>
              <a:rPr lang="en-IN" sz="2000" dirty="0">
                <a:solidFill>
                  <a:srgbClr val="FD8603"/>
                </a:solidFill>
                <a:latin typeface="Liberation Mono"/>
              </a:rPr>
              <a:t> param_name type</a:t>
            </a:r>
          </a:p>
        </p:txBody>
      </p:sp>
      <p:sp>
        <p:nvSpPr>
          <p:cNvPr id="12" name="TextBox 11">
            <a:extLst>
              <a:ext uri="{FF2B5EF4-FFF2-40B4-BE49-F238E27FC236}">
                <a16:creationId xmlns:a16="http://schemas.microsoft.com/office/drawing/2014/main" id="{42473276-B36C-41DA-8448-22E4B9842446}"/>
              </a:ext>
            </a:extLst>
          </p:cNvPr>
          <p:cNvSpPr txBox="1"/>
          <p:nvPr/>
        </p:nvSpPr>
        <p:spPr>
          <a:xfrm>
            <a:off x="413494" y="2924944"/>
            <a:ext cx="11155114" cy="1785104"/>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algn="just"/>
            <a:endParaRPr lang="en-IN" sz="800" dirty="0">
              <a:latin typeface="Palatino Linotype" panose="02040502050505030304" pitchFamily="18" charset="0"/>
            </a:endParaRPr>
          </a:p>
          <a:p>
            <a:pPr marL="285750" indent="-285750" algn="just">
              <a:buFont typeface="Arial" panose="020B0604020202020204" pitchFamily="34" charset="0"/>
              <a:buChar char="•"/>
            </a:pPr>
            <a:r>
              <a:rPr lang="en-IN" dirty="0">
                <a:latin typeface="Palatino Linotype" panose="02040502050505030304" pitchFamily="18" charset="0"/>
              </a:rPr>
              <a:t>For each </a:t>
            </a:r>
            <a:r>
              <a:rPr lang="en-IN" b="1" dirty="0">
                <a:latin typeface="Palatino Linotype" panose="02040502050505030304" pitchFamily="18" charset="0"/>
              </a:rPr>
              <a:t>OUT</a:t>
            </a:r>
            <a:r>
              <a:rPr lang="en-IN" dirty="0">
                <a:latin typeface="Palatino Linotype" panose="02040502050505030304" pitchFamily="18" charset="0"/>
              </a:rPr>
              <a:t> or </a:t>
            </a:r>
            <a:r>
              <a:rPr lang="en-IN" b="1" dirty="0">
                <a:latin typeface="Palatino Linotype" panose="02040502050505030304" pitchFamily="18" charset="0"/>
              </a:rPr>
              <a:t>INOUT</a:t>
            </a:r>
            <a:r>
              <a:rPr lang="en-IN" dirty="0">
                <a:latin typeface="Palatino Linotype" panose="02040502050505030304" pitchFamily="18" charset="0"/>
              </a:rPr>
              <a:t> parameter, pass a user-defined variable in the </a:t>
            </a:r>
            <a:r>
              <a:rPr lang="en-IN" b="1" dirty="0">
                <a:latin typeface="Palatino Linotype" panose="02040502050505030304" pitchFamily="18" charset="0"/>
              </a:rPr>
              <a:t>CALL</a:t>
            </a:r>
            <a:r>
              <a:rPr lang="en-IN" dirty="0">
                <a:latin typeface="Palatino Linotype" panose="02040502050505030304" pitchFamily="18" charset="0"/>
              </a:rPr>
              <a:t> statement that invokes the PROCEDURE. So that you can obtain its value when the PROCEDURE returns.</a:t>
            </a:r>
          </a:p>
          <a:p>
            <a:pPr marL="285750" indent="-285750" algn="just">
              <a:buFont typeface="Arial" panose="020B0604020202020204" pitchFamily="34" charset="0"/>
              <a:buChar char="•"/>
            </a:pPr>
            <a:endParaRPr lang="en-IN" sz="800" dirty="0">
              <a:latin typeface="Palatino Linotype" panose="02040502050505030304" pitchFamily="18" charset="0"/>
            </a:endParaRPr>
          </a:p>
          <a:p>
            <a:pPr marL="285750" indent="-285750" algn="just">
              <a:buFont typeface="Arial" panose="020B0604020202020204" pitchFamily="34" charset="0"/>
              <a:buChar char="•"/>
            </a:pPr>
            <a:r>
              <a:rPr lang="en-IN" dirty="0">
                <a:latin typeface="Palatino Linotype" panose="02040502050505030304" pitchFamily="18" charset="0"/>
              </a:rPr>
              <a:t>If you are calling the PROCEDURE from within another stored PROCEDURE or FUNCTION, you can also pass a routine parameter or local routine variable as an </a:t>
            </a:r>
            <a:r>
              <a:rPr lang="en-IN" b="1" dirty="0">
                <a:latin typeface="Palatino Linotype" panose="02040502050505030304" pitchFamily="18" charset="0"/>
              </a:rPr>
              <a:t>OUT</a:t>
            </a:r>
            <a:r>
              <a:rPr lang="en-IN" dirty="0">
                <a:latin typeface="Palatino Linotype" panose="02040502050505030304" pitchFamily="18" charset="0"/>
              </a:rPr>
              <a:t> or </a:t>
            </a:r>
            <a:r>
              <a:rPr lang="en-IN" b="1" dirty="0">
                <a:latin typeface="Palatino Linotype" panose="02040502050505030304" pitchFamily="18" charset="0"/>
              </a:rPr>
              <a:t>INOUT</a:t>
            </a:r>
            <a:r>
              <a:rPr lang="en-IN" dirty="0">
                <a:latin typeface="Palatino Linotype" panose="02040502050505030304" pitchFamily="18" charset="0"/>
              </a:rPr>
              <a:t> parameter.</a:t>
            </a:r>
          </a:p>
        </p:txBody>
      </p:sp>
    </p:spTree>
    <p:extLst>
      <p:ext uri="{BB962C8B-B14F-4D97-AF65-F5344CB8AC3E}">
        <p14:creationId xmlns:p14="http://schemas.microsoft.com/office/powerpoint/2010/main" val="2425644158"/>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59" y="4038601"/>
            <a:ext cx="11521279" cy="96853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b="1" dirty="0">
                <a:latin typeface="Palatino Linotype" panose="02040502050505030304" pitchFamily="18" charset="0"/>
              </a:rPr>
              <a:t>Parameter</a:t>
            </a:r>
            <a:r>
              <a:rPr lang="en-IN" sz="2000" dirty="0">
                <a:latin typeface="Palatino Linotype" panose="02040502050505030304" pitchFamily="18" charset="0"/>
              </a:rPr>
              <a:t> is variable in the declaration of </a:t>
            </a:r>
            <a:r>
              <a:rPr lang="en-IN" sz="2000" b="1" i="1" dirty="0">
                <a:latin typeface="Palatino Linotype" panose="02040502050505030304" pitchFamily="18" charset="0"/>
              </a:rPr>
              <a:t>procedure</a:t>
            </a:r>
            <a:r>
              <a:rPr lang="en-IN" sz="2000" dirty="0">
                <a:latin typeface="Palatino Linotype" panose="02040502050505030304" pitchFamily="18" charset="0"/>
              </a:rPr>
              <a:t> or a </a:t>
            </a:r>
            <a:r>
              <a:rPr lang="en-IN" sz="2000" b="1" i="1" dirty="0">
                <a:latin typeface="Palatino Linotype" panose="02040502050505030304" pitchFamily="18" charset="0"/>
              </a:rPr>
              <a:t>function</a:t>
            </a:r>
            <a:r>
              <a:rPr lang="en-IN" sz="2000" dirty="0">
                <a:latin typeface="Palatino Linotype" panose="02040502050505030304" pitchFamily="18" charset="0"/>
              </a:rPr>
              <a:t>.</a:t>
            </a:r>
          </a:p>
          <a:p>
            <a:pPr marL="342900" indent="-342900">
              <a:lnSpc>
                <a:spcPct val="150000"/>
              </a:lnSpc>
              <a:buFont typeface="Arial" panose="020B0604020202020204" pitchFamily="34" charset="0"/>
              <a:buChar char="•"/>
            </a:pPr>
            <a:r>
              <a:rPr lang="en-IN" sz="2000" b="1" dirty="0">
                <a:latin typeface="Palatino Linotype" panose="02040502050505030304" pitchFamily="18" charset="0"/>
              </a:rPr>
              <a:t>Argument</a:t>
            </a:r>
            <a:r>
              <a:rPr lang="en-IN" sz="2000" dirty="0">
                <a:latin typeface="Palatino Linotype" panose="02040502050505030304" pitchFamily="18" charset="0"/>
              </a:rPr>
              <a:t> is the actual value of this variable that gets passed to a </a:t>
            </a:r>
            <a:r>
              <a:rPr lang="en-IN" sz="2000" b="1" i="1" dirty="0">
                <a:latin typeface="Palatino Linotype" panose="02040502050505030304" pitchFamily="18" charset="0"/>
              </a:rPr>
              <a:t>procedure</a:t>
            </a:r>
            <a:r>
              <a:rPr lang="en-IN" sz="2000" dirty="0">
                <a:latin typeface="Palatino Linotype" panose="02040502050505030304" pitchFamily="18" charset="0"/>
              </a:rPr>
              <a:t> or a </a:t>
            </a:r>
            <a:r>
              <a:rPr lang="en-IN" sz="2000" b="1" i="1" dirty="0">
                <a:latin typeface="Palatino Linotype" panose="02040502050505030304" pitchFamily="18" charset="0"/>
              </a:rPr>
              <a:t>function</a:t>
            </a:r>
            <a:r>
              <a:rPr lang="en-IN" sz="2000" dirty="0">
                <a:latin typeface="Palatino Linotype" panose="02040502050505030304" pitchFamily="18" charset="0"/>
              </a:rPr>
              <a:t>.</a:t>
            </a:r>
          </a:p>
        </p:txBody>
      </p:sp>
      <p:sp>
        <p:nvSpPr>
          <p:cNvPr id="5" name="Rectangle 4"/>
          <p:cNvSpPr/>
          <p:nvPr/>
        </p:nvSpPr>
        <p:spPr>
          <a:xfrm>
            <a:off x="335360" y="247472"/>
            <a:ext cx="11521279" cy="923330"/>
          </a:xfrm>
          <a:prstGeom prst="rect">
            <a:avLst/>
          </a:prstGeom>
        </p:spPr>
        <p:txBody>
          <a:bodyPr wrap="square">
            <a:spAutoFit/>
          </a:bodyPr>
          <a:lstStyle/>
          <a:p>
            <a:pPr algn="just"/>
            <a:r>
              <a:rPr lang="en-IN" dirty="0">
                <a:latin typeface="Palatino Linotype" panose="02040502050505030304" pitchFamily="18" charset="0"/>
              </a:rPr>
              <a:t>A parameter is a variable in a method definition. When a method is called, the arguments are the data you pass into the method's parameters.  Parameter  is variable in the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grpSp>
        <p:nvGrpSpPr>
          <p:cNvPr id="3" name="Group 2"/>
          <p:cNvGrpSpPr/>
          <p:nvPr/>
        </p:nvGrpSpPr>
        <p:grpSpPr>
          <a:xfrm>
            <a:off x="2159769" y="1078468"/>
            <a:ext cx="7627399" cy="4255532"/>
            <a:chOff x="177800" y="914400"/>
            <a:chExt cx="6933999" cy="425553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701981" cy="369332"/>
            </a:xfrm>
            <a:prstGeom prst="rect">
              <a:avLst/>
            </a:prstGeom>
            <a:solidFill>
              <a:srgbClr val="CFFF21"/>
            </a:solidFill>
          </p:spPr>
          <p:txBody>
            <a:bodyPr wrap="none">
              <a:spAutoFit/>
            </a:bodyPr>
            <a:lstStyle/>
            <a:p>
              <a:r>
                <a:rPr lang="en-IN" b="1" dirty="0"/>
                <a:t>Parameter</a:t>
              </a:r>
              <a:r>
                <a:rPr lang="en-IN" dirty="0"/>
                <a:t>  </a:t>
              </a:r>
              <a:r>
                <a:rPr lang="en-IN" b="1" dirty="0"/>
                <a:t>List</a:t>
              </a:r>
            </a:p>
          </p:txBody>
        </p:sp>
        <p:sp>
          <p:nvSpPr>
            <p:cNvPr id="17" name="Rectangle 16"/>
            <p:cNvSpPr/>
            <p:nvPr/>
          </p:nvSpPr>
          <p:spPr>
            <a:xfrm>
              <a:off x="2670403" y="4800600"/>
              <a:ext cx="1603295" cy="369332"/>
            </a:xfrm>
            <a:prstGeom prst="rect">
              <a:avLst/>
            </a:prstGeom>
            <a:solidFill>
              <a:srgbClr val="CFFF21"/>
            </a:solidFill>
          </p:spPr>
          <p:txBody>
            <a:bodyPr wrap="none">
              <a:spAutoFit/>
            </a:bodyPr>
            <a:lstStyle/>
            <a:p>
              <a:r>
                <a:rPr lang="en-IN" b="1" dirty="0"/>
                <a:t>Argument</a:t>
              </a:r>
              <a:r>
                <a:rPr lang="en-IN" dirty="0"/>
                <a:t> </a:t>
              </a:r>
              <a:r>
                <a:rPr lang="en-IN" b="1" dirty="0"/>
                <a:t>List</a:t>
              </a:r>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sp>
        <p:nvSpPr>
          <p:cNvPr id="6" name="Rectangle 5">
            <a:extLst>
              <a:ext uri="{FF2B5EF4-FFF2-40B4-BE49-F238E27FC236}">
                <a16:creationId xmlns:a16="http://schemas.microsoft.com/office/drawing/2014/main" id="{E9A2D1C9-1561-460B-BE5E-5BB2A50A12A5}"/>
              </a:ext>
            </a:extLst>
          </p:cNvPr>
          <p:cNvSpPr/>
          <p:nvPr/>
        </p:nvSpPr>
        <p:spPr>
          <a:xfrm>
            <a:off x="227348" y="928671"/>
            <a:ext cx="11737304" cy="307776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Palatino Linotype" panose="02040502050505030304" pitchFamily="18" charset="0"/>
              </a:rPr>
              <a:t>A FUNCTION always returns a value using the return statement. PROCEDURE may return one or more values through OUT parameter(s) or may not return any at all.</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FUNCTIONS are normally used for computations where as PROCEDURES are normally used for executing business logic.</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returns 1 value only. PROCEDURE can return multiple values (max 1024).</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can be called directly by SQL statement like select func_name from dual while PROCEDURES cannot.</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dose  not allow the use of DDL statements (like: CREATE, ALTER, DROP etc.) while PROCEDURE  can.</a:t>
            </a:r>
          </a:p>
        </p:txBody>
      </p:sp>
      <p:sp>
        <p:nvSpPr>
          <p:cNvPr id="7" name="Rectangle 6">
            <a:extLst>
              <a:ext uri="{FF2B5EF4-FFF2-40B4-BE49-F238E27FC236}">
                <a16:creationId xmlns:a16="http://schemas.microsoft.com/office/drawing/2014/main" id="{E154FDA3-6358-4826-A655-B2127B6A1EF6}"/>
              </a:ext>
            </a:extLst>
          </p:cNvPr>
          <p:cNvSpPr/>
          <p:nvPr/>
        </p:nvSpPr>
        <p:spPr>
          <a:xfrm>
            <a:off x="227348" y="4031193"/>
            <a:ext cx="11737304" cy="830997"/>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
        <p:nvSpPr>
          <p:cNvPr id="8" name="TextBox 7">
            <a:extLst>
              <a:ext uri="{FF2B5EF4-FFF2-40B4-BE49-F238E27FC236}">
                <a16:creationId xmlns:a16="http://schemas.microsoft.com/office/drawing/2014/main" id="{4F29923A-1946-4AD1-AB53-B1F1112C5E6B}"/>
              </a:ext>
            </a:extLst>
          </p:cNvPr>
          <p:cNvSpPr txBox="1"/>
          <p:nvPr/>
        </p:nvSpPr>
        <p:spPr>
          <a:xfrm>
            <a:off x="227348" y="5006206"/>
            <a:ext cx="11737304" cy="116955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p>
          <a:p>
            <a:pPr marL="285750" indent="-285750">
              <a:buFont typeface="Arial" panose="020B0604020202020204" pitchFamily="34" charset="0"/>
              <a:buChar char="•"/>
            </a:pPr>
            <a:r>
              <a:rPr lang="en-IN" dirty="0">
                <a:latin typeface="Palatino Linotype" panose="02040502050505030304" pitchFamily="18" charset="0"/>
              </a:rPr>
              <a:t>MySQL permits routines to contain DDL statements, such as CREATE, ALTER and DROP in </a:t>
            </a:r>
            <a:r>
              <a:rPr lang="en-IN" b="1" dirty="0">
                <a:latin typeface="Palatino Linotype" panose="02040502050505030304" pitchFamily="18" charset="0"/>
              </a:rPr>
              <a:t>stored procedure,</a:t>
            </a:r>
          </a:p>
          <a:p>
            <a:pPr marL="285750" indent="-285750">
              <a:buFont typeface="Arial" panose="020B0604020202020204" pitchFamily="34" charset="0"/>
              <a:buChar char="•"/>
            </a:pPr>
            <a:endParaRPr lang="en-IN" sz="400" b="1"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but DDL statements, such as CREATE, ALTER and DROP are not permits in </a:t>
            </a:r>
            <a:r>
              <a:rPr lang="en-IN" b="1" dirty="0">
                <a:latin typeface="Palatino Linotype" panose="02040502050505030304" pitchFamily="18" charset="0"/>
              </a:rPr>
              <a:t>stored function</a:t>
            </a:r>
            <a:r>
              <a:rPr lang="en-IN" dirty="0">
                <a:latin typeface="Palatino Linotype" panose="02040502050505030304" pitchFamily="18" charset="0"/>
              </a:rPr>
              <a:t>.</a:t>
            </a:r>
          </a:p>
        </p:txBody>
      </p:sp>
    </p:spTree>
    <p:extLst>
      <p:ext uri="{BB962C8B-B14F-4D97-AF65-F5344CB8AC3E}">
        <p14:creationId xmlns:p14="http://schemas.microsoft.com/office/powerpoint/2010/main" val="333302152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calling procedure from function and contrariwise</a:t>
            </a:r>
          </a:p>
        </p:txBody>
      </p:sp>
      <p:grpSp>
        <p:nvGrpSpPr>
          <p:cNvPr id="16" name="Group 15">
            <a:extLst>
              <a:ext uri="{FF2B5EF4-FFF2-40B4-BE49-F238E27FC236}">
                <a16:creationId xmlns:a16="http://schemas.microsoft.com/office/drawing/2014/main" id="{6BCAFF7B-35C5-415A-B74F-D75DB45F537E}"/>
              </a:ext>
            </a:extLst>
          </p:cNvPr>
          <p:cNvGrpSpPr/>
          <p:nvPr/>
        </p:nvGrpSpPr>
        <p:grpSpPr>
          <a:xfrm>
            <a:off x="551384" y="908720"/>
            <a:ext cx="11017224" cy="5641868"/>
            <a:chOff x="551384" y="1066798"/>
            <a:chExt cx="11017224" cy="5641868"/>
          </a:xfrm>
        </p:grpSpPr>
        <p:sp>
          <p:nvSpPr>
            <p:cNvPr id="2" name="Rectangle 1"/>
            <p:cNvSpPr/>
            <p:nvPr/>
          </p:nvSpPr>
          <p:spPr>
            <a:xfrm>
              <a:off x="551384" y="1066798"/>
              <a:ext cx="11017224" cy="563231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F1() 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r>
                <a:rPr lang="en-IN" sz="1800" dirty="0">
                  <a:solidFill>
                    <a:srgbClr val="0077AA"/>
                  </a:solidFill>
                  <a:latin typeface="Liberation Mono"/>
                </a:rPr>
                <a:t>DETERMINISTIC</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 default </a:t>
              </a:r>
              <a:r>
                <a:rPr lang="en-IN" dirty="0">
                  <a:solidFill>
                    <a:srgbClr val="669900"/>
                  </a:solidFill>
                  <a:latin typeface="Segoe UI Semilight" panose="020B0402040204020203" pitchFamily="34" charset="0"/>
                  <a:cs typeface="Segoe UI Semilight" panose="020B0402040204020203" pitchFamily="34" charset="0"/>
                </a:rPr>
                <a:t>'Hello World'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 SELECT </a:t>
              </a:r>
              <a:r>
                <a:rPr lang="en-IN" dirty="0">
                  <a:solidFill>
                    <a:srgbClr val="669900"/>
                  </a:solidFill>
                  <a:latin typeface="Segoe UI Semilight" panose="020B0402040204020203" pitchFamily="34" charset="0"/>
                  <a:cs typeface="Segoe UI Semilight" panose="020B0402040204020203" pitchFamily="34" charset="0"/>
                </a:rPr>
                <a:t>"Hello World"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call p1(x);</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return x;</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 SELECT </a:t>
              </a:r>
              <a:r>
                <a:rPr lang="en-IN" dirty="0">
                  <a:solidFill>
                    <a:srgbClr val="669900"/>
                  </a:solidFill>
                  <a:latin typeface="Segoe UI Semilight" panose="020B0402040204020203" pitchFamily="34" charset="0"/>
                  <a:cs typeface="Segoe UI Semilight" panose="020B0402040204020203" pitchFamily="34" charset="0"/>
                </a:rPr>
                <a:t>"Hello World123"</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669900"/>
                  </a:solidFill>
                  <a:latin typeface="Segoe UI Semilight" panose="020B0402040204020203" pitchFamily="34" charset="0"/>
                  <a:cs typeface="Segoe UI Semilight" panose="020B0402040204020203" pitchFamily="34" charset="0"/>
                </a:rPr>
                <a:t>"Hello World123"</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INTO para1;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grpSp>
          <p:nvGrpSpPr>
            <p:cNvPr id="9" name="Group 8"/>
            <p:cNvGrpSpPr/>
            <p:nvPr/>
          </p:nvGrpSpPr>
          <p:grpSpPr>
            <a:xfrm>
              <a:off x="2919122" y="6117084"/>
              <a:ext cx="2463188" cy="591582"/>
              <a:chOff x="2009383" y="5812286"/>
              <a:chExt cx="2067394" cy="591582"/>
            </a:xfrm>
            <a:noFill/>
          </p:grpSpPr>
          <p:grpSp>
            <p:nvGrpSpPr>
              <p:cNvPr id="6" name="Group 5"/>
              <p:cNvGrpSpPr/>
              <p:nvPr/>
            </p:nvGrpSpPr>
            <p:grpSpPr>
              <a:xfrm>
                <a:off x="2009383" y="5812286"/>
                <a:ext cx="876301" cy="381000"/>
                <a:chOff x="2009384" y="5668052"/>
                <a:chExt cx="876301" cy="381000"/>
              </a:xfrm>
              <a:grpFill/>
            </p:grpSpPr>
            <p:cxnSp>
              <p:nvCxnSpPr>
                <p:cNvPr id="13" name="Straight Connector 12"/>
                <p:cNvCxnSpPr/>
                <p:nvPr/>
              </p:nvCxnSpPr>
              <p:spPr>
                <a:xfrm>
                  <a:off x="2009384" y="5668052"/>
                  <a:ext cx="0" cy="381000"/>
                </a:xfrm>
                <a:prstGeom prst="line">
                  <a:avLst/>
                </a:prstGeom>
                <a:grpFill/>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009385" y="6049052"/>
                  <a:ext cx="876300" cy="0"/>
                </a:xfrm>
                <a:prstGeom prst="line">
                  <a:avLst/>
                </a:prstGeom>
                <a:grpFill/>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802227" y="6034536"/>
                <a:ext cx="1274550" cy="369332"/>
              </a:xfrm>
              <a:prstGeom prst="rect">
                <a:avLst/>
              </a:prstGeom>
              <a:grpFill/>
            </p:spPr>
            <p:txBody>
              <a:bodyPr wrap="none" rtlCol="0">
                <a:spAutoFit/>
              </a:bodyPr>
              <a:lstStyle/>
              <a:p>
                <a:r>
                  <a:rPr lang="en-IN" dirty="0">
                    <a:solidFill>
                      <a:srgbClr val="00B050"/>
                    </a:solidFill>
                    <a:latin typeface="Gill Sans MT (Body)"/>
                  </a:rPr>
                  <a:t>This will work</a:t>
                </a:r>
              </a:p>
            </p:txBody>
          </p:sp>
        </p:grpSp>
        <p:grpSp>
          <p:nvGrpSpPr>
            <p:cNvPr id="10" name="Group 9">
              <a:extLst>
                <a:ext uri="{FF2B5EF4-FFF2-40B4-BE49-F238E27FC236}">
                  <a16:creationId xmlns:a16="http://schemas.microsoft.com/office/drawing/2014/main" id="{50589387-586F-4D07-8AA1-43FA9A437145}"/>
                </a:ext>
              </a:extLst>
            </p:cNvPr>
            <p:cNvGrpSpPr/>
            <p:nvPr/>
          </p:nvGrpSpPr>
          <p:grpSpPr>
            <a:xfrm>
              <a:off x="3993696" y="5387072"/>
              <a:ext cx="7430960" cy="646331"/>
              <a:chOff x="3993696" y="5387072"/>
              <a:chExt cx="7430960" cy="646331"/>
            </a:xfrm>
          </p:grpSpPr>
          <p:sp>
            <p:nvSpPr>
              <p:cNvPr id="3" name="Rectangle 2"/>
              <p:cNvSpPr/>
              <p:nvPr/>
            </p:nvSpPr>
            <p:spPr>
              <a:xfrm>
                <a:off x="6662974" y="5387072"/>
                <a:ext cx="4761682" cy="646331"/>
              </a:xfrm>
              <a:prstGeom prst="rect">
                <a:avLst/>
              </a:prstGeom>
              <a:noFill/>
            </p:spPr>
            <p:txBody>
              <a:bodyPr wrap="square">
                <a:spAutoFit/>
              </a:bodyPr>
              <a:lstStyle/>
              <a:p>
                <a:r>
                  <a:rPr lang="en-IN" dirty="0">
                    <a:solidFill>
                      <a:srgbClr val="00B050"/>
                    </a:solidFill>
                  </a:rPr>
                  <a:t> # ERROR 1415 (0A000): Not allowed to </a:t>
                </a:r>
              </a:p>
              <a:p>
                <a:r>
                  <a:rPr lang="en-IN" dirty="0">
                    <a:solidFill>
                      <a:srgbClr val="00B050"/>
                    </a:solidFill>
                  </a:rPr>
                  <a:t>    return a result set from a function</a:t>
                </a:r>
              </a:p>
            </p:txBody>
          </p:sp>
          <p:cxnSp>
            <p:nvCxnSpPr>
              <p:cNvPr id="11" name="Straight Arrow Connector 10"/>
              <p:cNvCxnSpPr/>
              <p:nvPr/>
            </p:nvCxnSpPr>
            <p:spPr>
              <a:xfrm>
                <a:off x="3993696" y="5682347"/>
                <a:ext cx="2707623" cy="0"/>
              </a:xfrm>
              <a:prstGeom prst="straightConnector1">
                <a:avLst/>
              </a:prstGeom>
              <a:noFill/>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352C8475-32E3-403B-B82A-8F932C4C9852}"/>
                </a:ext>
              </a:extLst>
            </p:cNvPr>
            <p:cNvGrpSpPr/>
            <p:nvPr/>
          </p:nvGrpSpPr>
          <p:grpSpPr>
            <a:xfrm>
              <a:off x="3993696" y="2646007"/>
              <a:ext cx="7430960" cy="646331"/>
              <a:chOff x="3993696" y="2646007"/>
              <a:chExt cx="7430960" cy="646331"/>
            </a:xfrm>
          </p:grpSpPr>
          <p:sp>
            <p:nvSpPr>
              <p:cNvPr id="14" name="Rectangle 13"/>
              <p:cNvSpPr/>
              <p:nvPr/>
            </p:nvSpPr>
            <p:spPr>
              <a:xfrm>
                <a:off x="6662974" y="2646007"/>
                <a:ext cx="4761682" cy="646331"/>
              </a:xfrm>
              <a:prstGeom prst="rect">
                <a:avLst/>
              </a:prstGeom>
              <a:noFill/>
            </p:spPr>
            <p:txBody>
              <a:bodyPr wrap="square">
                <a:spAutoFit/>
              </a:bodyPr>
              <a:lstStyle/>
              <a:p>
                <a:r>
                  <a:rPr lang="en-IN" dirty="0">
                    <a:solidFill>
                      <a:srgbClr val="00B050"/>
                    </a:solidFill>
                  </a:rPr>
                  <a:t> # ERROR 1415 (0A000): Not allowed to </a:t>
                </a:r>
              </a:p>
              <a:p>
                <a:r>
                  <a:rPr lang="en-IN" dirty="0">
                    <a:solidFill>
                      <a:srgbClr val="00B050"/>
                    </a:solidFill>
                  </a:rPr>
                  <a:t>    return a result set from a function</a:t>
                </a:r>
              </a:p>
            </p:txBody>
          </p:sp>
          <p:cxnSp>
            <p:nvCxnSpPr>
              <p:cNvPr id="15" name="Straight Arrow Connector 14"/>
              <p:cNvCxnSpPr/>
              <p:nvPr/>
            </p:nvCxnSpPr>
            <p:spPr>
              <a:xfrm>
                <a:off x="3993696" y="2941282"/>
                <a:ext cx="2707623" cy="0"/>
              </a:xfrm>
              <a:prstGeom prst="straightConnector1">
                <a:avLst/>
              </a:prstGeom>
              <a:noFill/>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486013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and call stored procedure</a:t>
            </a:r>
          </a:p>
        </p:txBody>
      </p:sp>
      <p:sp>
        <p:nvSpPr>
          <p:cNvPr id="3" name="Rectangle 2"/>
          <p:cNvSpPr/>
          <p:nvPr/>
        </p:nvSpPr>
        <p:spPr>
          <a:xfrm>
            <a:off x="455787" y="692696"/>
            <a:ext cx="11184829"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84881" y="1484784"/>
            <a:ext cx="10900469" cy="769441"/>
          </a:xfrm>
          <a:prstGeom prst="rect">
            <a:avLst/>
          </a:prstGeom>
          <a:solidFill>
            <a:schemeClr val="bg1"/>
          </a:solidFill>
        </p:spPr>
        <p:txBody>
          <a:bodyPr wrap="square">
            <a:spAutoFit/>
          </a:bodyPr>
          <a:lstStyle/>
          <a:p>
            <a:r>
              <a:rPr lang="en-IN" dirty="0">
                <a:solidFill>
                  <a:srgbClr val="0077AA"/>
                </a:solidFill>
                <a:latin typeface="Liberation Mono"/>
              </a:rPr>
              <a:t>source </a:t>
            </a:r>
            <a:r>
              <a:rPr lang="en-IN" i="1" dirty="0" err="1">
                <a:solidFill>
                  <a:srgbClr val="000000"/>
                </a:solidFill>
                <a:latin typeface="Liberation Mono"/>
              </a:rPr>
              <a:t>file_name.sql</a:t>
            </a:r>
            <a:endParaRPr lang="en-IN" i="1" dirty="0">
              <a:solidFill>
                <a:srgbClr val="000000"/>
              </a:solidFill>
              <a:latin typeface="Liberation Mono"/>
            </a:endParaRPr>
          </a:p>
          <a:p>
            <a:endParaRPr lang="en-IN" sz="800" dirty="0">
              <a:solidFill>
                <a:srgbClr val="0077AA"/>
              </a:solidFill>
              <a:latin typeface="Liberation Mono"/>
            </a:endParaRPr>
          </a:p>
          <a:p>
            <a:r>
              <a:rPr lang="en-IN" dirty="0">
                <a:solidFill>
                  <a:srgbClr val="0077AA"/>
                </a:solidFill>
                <a:latin typeface="Liberation Mono"/>
              </a:rPr>
              <a:t>\. </a:t>
            </a:r>
            <a:r>
              <a:rPr lang="en-IN" i="1" dirty="0" err="1">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551383" y="2494637"/>
            <a:ext cx="10995255"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Liberation Mono"/>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Liberation Mono"/>
                <a:ea typeface="Segoe UI Symbol" panose="020B0502040204020203" pitchFamily="34" charset="0"/>
                <a:cs typeface="Segoe UI Semilight" panose="020B0402040204020203" pitchFamily="34" charset="0"/>
              </a:rPr>
              <a:t>MySQL&gt; \. </a:t>
            </a:r>
            <a:r>
              <a:rPr lang="en-IN" dirty="0" err="1">
                <a:solidFill>
                  <a:srgbClr val="006C86"/>
                </a:solidFill>
                <a:latin typeface="Liberation Mono"/>
                <a:ea typeface="Segoe UI Symbol" panose="020B0502040204020203" pitchFamily="34" charset="0"/>
                <a:cs typeface="Segoe UI Semilight" panose="020B0402040204020203" pitchFamily="34" charset="0"/>
              </a:rPr>
              <a:t>file_name.sql</a:t>
            </a:r>
            <a:r>
              <a:rPr lang="en-IN" dirty="0">
                <a:solidFill>
                  <a:srgbClr val="006C86"/>
                </a:solidFill>
                <a:latin typeface="Liberation Mono"/>
                <a:ea typeface="Segoe UI Symbol" panose="020B0502040204020203" pitchFamily="34" charset="0"/>
                <a:cs typeface="Segoe UI Semilight" panose="020B0402040204020203" pitchFamily="34" charset="0"/>
              </a:rPr>
              <a:t>;</a:t>
            </a:r>
          </a:p>
        </p:txBody>
      </p:sp>
      <p:sp>
        <p:nvSpPr>
          <p:cNvPr id="6" name="Rectangle 5"/>
          <p:cNvSpPr/>
          <p:nvPr/>
        </p:nvSpPr>
        <p:spPr>
          <a:xfrm>
            <a:off x="455787" y="3513782"/>
            <a:ext cx="11184829"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sp_name and CALL sp_name() 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551383" y="5662989"/>
            <a:ext cx="10995255"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Liberation Mono"/>
                <a:ea typeface="Segoe UI Symbol" panose="020B0502040204020203" pitchFamily="34" charset="0"/>
                <a:cs typeface="Segoe UI Semilight" panose="020B0402040204020203" pitchFamily="34" charset="0"/>
              </a:rPr>
              <a:t>MySQL&gt; call sp_name;</a:t>
            </a:r>
          </a:p>
          <a:p>
            <a:r>
              <a:rPr lang="en-IN" dirty="0">
                <a:solidFill>
                  <a:srgbClr val="006C86"/>
                </a:solidFill>
                <a:latin typeface="Liberation Mono"/>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551383" y="4646121"/>
            <a:ext cx="5687201" cy="769441"/>
          </a:xfrm>
          <a:prstGeom prst="rect">
            <a:avLst/>
          </a:prstGeom>
        </p:spPr>
        <p:txBody>
          <a:bodyPr wrap="square">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endParaRPr lang="en-IN" sz="800" dirty="0">
              <a:solidFill>
                <a:srgbClr val="999999"/>
              </a:solidFill>
              <a:latin typeface="Liberation Mono"/>
            </a:endParaRP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p>
        </p:txBody>
      </p:sp>
      <p:sp>
        <p:nvSpPr>
          <p:cNvPr id="3" name="Rectangle 2"/>
          <p:cNvSpPr/>
          <p:nvPr/>
        </p:nvSpPr>
        <p:spPr>
          <a:xfrm>
            <a:off x="371364" y="3225969"/>
            <a:ext cx="11449272" cy="1015663"/>
          </a:xfrm>
          <a:prstGeom prst="rect">
            <a:avLst/>
          </a:prstGeom>
          <a:noFill/>
        </p:spPr>
        <p:txBody>
          <a:bodyPr wrap="square">
            <a:spAutoFit/>
          </a:bodyPr>
          <a:lstStyle/>
          <a:p>
            <a:pPr algn="just"/>
            <a:r>
              <a:rPr lang="en-IN" sz="2000" dirty="0">
                <a:latin typeface="Palatino Linotype" panose="02040502050505030304" pitchFamily="18"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077888" y="2636912"/>
            <a:ext cx="10036224"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a:t>
            </a:r>
          </a:p>
          <a:p>
            <a:pPr algn="ctr"/>
            <a:r>
              <a:rPr lang="en-US" sz="4800" dirty="0">
                <a:solidFill>
                  <a:srgbClr val="DC525C"/>
                </a:solidFill>
                <a:latin typeface="Segoe UI Light" panose="020B0502040204020203" pitchFamily="34" charset="0"/>
                <a:cs typeface="Segoe UI Light" panose="020B0502040204020203" pitchFamily="34" charset="0"/>
              </a:rPr>
              <a:t>compound-statement</a:t>
            </a:r>
          </a:p>
        </p:txBody>
      </p:sp>
      <p:sp>
        <p:nvSpPr>
          <p:cNvPr id="3" name="Rectangle 2"/>
          <p:cNvSpPr/>
          <p:nvPr/>
        </p:nvSpPr>
        <p:spPr>
          <a:xfrm>
            <a:off x="551384" y="4289028"/>
            <a:ext cx="11089232" cy="2308324"/>
          </a:xfrm>
          <a:prstGeom prst="rect">
            <a:avLst/>
          </a:prstGeom>
          <a:noFill/>
        </p:spPr>
        <p:txBody>
          <a:bodyPr wrap="square">
            <a:spAutoFit/>
          </a:bodyPr>
          <a:lstStyle/>
          <a:p>
            <a:pPr algn="just"/>
            <a:r>
              <a:rPr lang="en-IN" sz="2200" dirty="0">
                <a:latin typeface="Palatino Linotype" panose="02040502050505030304" pitchFamily="18" charset="0"/>
                <a:cs typeface="Arial" panose="020B0604020202020204" pitchFamily="34" charset="0"/>
              </a:rPr>
              <a:t>A compound statement is a block that can contain:</a:t>
            </a:r>
          </a:p>
          <a:p>
            <a:pPr algn="just"/>
            <a:endParaRPr lang="en-IN" sz="200" dirty="0">
              <a:latin typeface="Palatino Linotype" panose="02040502050505030304" pitchFamily="18" charset="0"/>
              <a:cs typeface="Arial" panose="020B0604020202020204" pitchFamily="34" charset="0"/>
            </a:endParaRP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other blocks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variables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cursors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exception handlers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compound statements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flow control constructs such as loops and conditional tests</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156EF34E-4EDC-478C-A30C-4560F43935D5}"/>
              </a:ext>
            </a:extLst>
          </p:cNvPr>
          <p:cNvSpPr/>
          <p:nvPr/>
        </p:nvSpPr>
        <p:spPr>
          <a:xfrm>
            <a:off x="577845" y="260648"/>
            <a:ext cx="4942091" cy="209288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a:extLst>
              <a:ext uri="{FF2B5EF4-FFF2-40B4-BE49-F238E27FC236}">
                <a16:creationId xmlns:a16="http://schemas.microsoft.com/office/drawing/2014/main" id="{42266D04-809B-41C7-BD10-8AAA2350448F}"/>
              </a:ext>
            </a:extLst>
          </p:cNvPr>
          <p:cNvSpPr/>
          <p:nvPr/>
        </p:nvSpPr>
        <p:spPr>
          <a:xfrm>
            <a:off x="6047980" y="260648"/>
            <a:ext cx="5808660" cy="261610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r>
              <a:rPr lang="en-IN" dirty="0">
                <a:solidFill>
                  <a:srgbClr val="0077AA"/>
                </a:solidFill>
                <a:latin typeface="Liberation Mono"/>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 (something);</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19808519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begin ... end</a:t>
            </a:r>
          </a:p>
        </p:txBody>
      </p:sp>
      <p:sp>
        <p:nvSpPr>
          <p:cNvPr id="3" name="Rectangle 2"/>
          <p:cNvSpPr/>
          <p:nvPr/>
        </p:nvSpPr>
        <p:spPr>
          <a:xfrm>
            <a:off x="407368" y="838200"/>
            <a:ext cx="11305256"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07368" y="2570890"/>
            <a:ext cx="8763000" cy="2554545"/>
          </a:xfrm>
          <a:prstGeom prst="rect">
            <a:avLst/>
          </a:prstGeom>
          <a:solidFill>
            <a:schemeClr val="bg1"/>
          </a:solidFill>
        </p:spPr>
        <p:txBody>
          <a:bodyPr wrap="square">
            <a:spAutoFit/>
          </a:bodyPr>
          <a:lstStyle/>
          <a:p>
            <a:r>
              <a:rPr lang="en-IN" sz="2000" dirty="0">
                <a:solidFill>
                  <a:srgbClr val="0077AA"/>
                </a:solidFill>
                <a:latin typeface="Liberation Mono"/>
              </a:rPr>
              <a:t>[begin_label:] BEGIN</a:t>
            </a:r>
          </a:p>
          <a:p>
            <a:r>
              <a:rPr lang="en-IN" sz="2000" dirty="0">
                <a:solidFill>
                  <a:srgbClr val="0077AA"/>
                </a:solidFill>
                <a:latin typeface="Liberation Mono"/>
              </a:rPr>
              <a:t>   </a:t>
            </a:r>
          </a:p>
          <a:p>
            <a:r>
              <a:rPr lang="en-IN" sz="2000" dirty="0">
                <a:solidFill>
                  <a:srgbClr val="0077AA"/>
                </a:solidFill>
                <a:latin typeface="Liberation Mono"/>
              </a:rPr>
              <a:t>     [statement_list]</a:t>
            </a:r>
          </a:p>
          <a:p>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 .</a:t>
            </a:r>
          </a:p>
          <a:p>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 .</a:t>
            </a:r>
          </a:p>
          <a:p>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 .</a:t>
            </a:r>
          </a:p>
          <a:p>
            <a:endParaRPr lang="en-IN" sz="2000" dirty="0">
              <a:solidFill>
                <a:srgbClr val="0077AA"/>
              </a:solidFill>
              <a:latin typeface="Liberation Mono"/>
            </a:endParaRPr>
          </a:p>
          <a:p>
            <a:r>
              <a:rPr lang="en-IN" sz="2000" dirty="0">
                <a:solidFill>
                  <a:srgbClr val="0077AA"/>
                </a:solidFill>
                <a:latin typeface="Liberation Mono"/>
              </a:rPr>
              <a:t>END [end_label]</a:t>
            </a:r>
          </a:p>
        </p:txBody>
      </p:sp>
      <p:sp>
        <p:nvSpPr>
          <p:cNvPr id="6" name="TextBox 5">
            <a:extLst>
              <a:ext uri="{FF2B5EF4-FFF2-40B4-BE49-F238E27FC236}">
                <a16:creationId xmlns:a16="http://schemas.microsoft.com/office/drawing/2014/main" id="{87A349F8-DD82-4E14-A6A9-CB7806A61976}"/>
              </a:ext>
            </a:extLst>
          </p:cNvPr>
          <p:cNvSpPr txBox="1"/>
          <p:nvPr/>
        </p:nvSpPr>
        <p:spPr>
          <a:xfrm>
            <a:off x="4795233" y="2903453"/>
            <a:ext cx="6093724" cy="347787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false;</a:t>
            </a:r>
          </a:p>
          <a:p>
            <a:pPr marL="273050"/>
            <a:r>
              <a:rPr lang="en-IN" dirty="0">
                <a:solidFill>
                  <a:srgbClr val="0077AA"/>
                </a:solidFill>
                <a:latin typeface="Segoe UI Semilight" panose="020B0402040204020203" pitchFamily="34" charset="0"/>
                <a:cs typeface="Segoe UI Semilight" panose="020B0402040204020203" pitchFamily="34" charset="0"/>
              </a:rPr>
              <a:t>   begin</a:t>
            </a:r>
          </a:p>
          <a:p>
            <a:pPr marL="273050"/>
            <a:r>
              <a:rPr lang="en-IN" dirty="0">
                <a:latin typeface="Segoe UI Semilight" panose="020B04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SELECT x;</a:t>
            </a:r>
          </a:p>
          <a:p>
            <a:pPr marL="273050"/>
            <a:r>
              <a:rPr lang="en-IN" dirty="0">
                <a:solidFill>
                  <a:srgbClr val="0077AA"/>
                </a:solidFill>
                <a:latin typeface="Segoe UI Semilight" panose="020B0402040204020203" pitchFamily="34" charset="0"/>
                <a:cs typeface="Segoe UI Semilight" panose="020B0402040204020203" pitchFamily="34" charset="0"/>
              </a:rPr>
              <a:t>   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   SELECT y;</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9278079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45775266"/>
              </p:ext>
            </p:extLst>
          </p:nvPr>
        </p:nvGraphicFramePr>
        <p:xfrm>
          <a:off x="7464152" y="730622"/>
          <a:ext cx="4680520" cy="426720"/>
        </p:xfrm>
        <a:graphic>
          <a:graphicData uri="http://schemas.openxmlformats.org/drawingml/2006/table">
            <a:tbl>
              <a:tblPr/>
              <a:tblGrid>
                <a:gridCol w="4680520">
                  <a:extLst>
                    <a:ext uri="{9D8B030D-6E8A-4147-A177-3AD203B41FA5}">
                      <a16:colId xmlns:a16="http://schemas.microsoft.com/office/drawing/2014/main" val="20000"/>
                    </a:ext>
                  </a:extLst>
                </a:gridCol>
              </a:tblGrid>
              <a:tr h="0">
                <a:tc>
                  <a:txBody>
                    <a:bodyPr/>
                    <a:lstStyle/>
                    <a:p>
                      <a:pPr algn="l" fontAlgn="t" latinLnBrk="1"/>
                      <a:r>
                        <a:rPr lang="en-IN" sz="2200" dirty="0">
                          <a:solidFill>
                            <a:srgbClr val="FECF84"/>
                          </a:solidFill>
                          <a:effectLst/>
                          <a:latin typeface="inherit"/>
                        </a:rPr>
                        <a:t>DECLARE</a:t>
                      </a:r>
                      <a:r>
                        <a:rPr lang="en-IN" sz="2200" dirty="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p>
                  </a:txBody>
                  <a:tcPr>
                    <a:lnL>
                      <a:noFill/>
                    </a:lnL>
                    <a:lnR>
                      <a:noFill/>
                    </a:lnR>
                    <a:lnT>
                      <a:noFill/>
                    </a:lnT>
                    <a:lnB>
                      <a:noFill/>
                    </a:lnB>
                    <a:solidFill>
                      <a:srgbClr val="2D2D2D"/>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9865096" y="188640"/>
            <a:ext cx="2279576" cy="369332"/>
          </a:xfrm>
          <a:prstGeom prst="rect">
            <a:avLst/>
          </a:prstGeom>
        </p:spPr>
        <p:txBody>
          <a:bodyPr wrap="square">
            <a:spAutoFit/>
          </a:bodyPr>
          <a:lstStyle/>
          <a:p>
            <a:r>
              <a:rPr lang="en-IN" dirty="0">
                <a:solidFill>
                  <a:srgbClr val="000000"/>
                </a:solidFill>
                <a:latin typeface="Open Sans"/>
              </a:rPr>
              <a:t>Declaring variables</a:t>
            </a:r>
          </a:p>
        </p:txBody>
      </p:sp>
      <p:sp>
        <p:nvSpPr>
          <p:cNvPr id="7" name="Rectangle 6"/>
          <p:cNvSpPr/>
          <p:nvPr/>
        </p:nvSpPr>
        <p:spPr>
          <a:xfrm>
            <a:off x="9840416" y="1324071"/>
            <a:ext cx="2304256" cy="369332"/>
          </a:xfrm>
          <a:prstGeom prst="rect">
            <a:avLst/>
          </a:prstGeom>
        </p:spPr>
        <p:txBody>
          <a:bodyPr wrap="square">
            <a:spAutoFit/>
          </a:bodyPr>
          <a:lstStyle/>
          <a:p>
            <a:r>
              <a:rPr lang="en-IN"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3254880247"/>
              </p:ext>
            </p:extLst>
          </p:nvPr>
        </p:nvGraphicFramePr>
        <p:xfrm>
          <a:off x="7464152" y="1766899"/>
          <a:ext cx="4680520" cy="640080"/>
        </p:xfrm>
        <a:graphic>
          <a:graphicData uri="http://schemas.openxmlformats.org/drawingml/2006/table">
            <a:tbl>
              <a:tblPr/>
              <a:tblGrid>
                <a:gridCol w="234675">
                  <a:extLst>
                    <a:ext uri="{9D8B030D-6E8A-4147-A177-3AD203B41FA5}">
                      <a16:colId xmlns:a16="http://schemas.microsoft.com/office/drawing/2014/main" val="20000"/>
                    </a:ext>
                  </a:extLst>
                </a:gridCol>
                <a:gridCol w="4445845">
                  <a:extLst>
                    <a:ext uri="{9D8B030D-6E8A-4147-A177-3AD203B41FA5}">
                      <a16:colId xmlns:a16="http://schemas.microsoft.com/office/drawing/2014/main" val="20001"/>
                    </a:ext>
                  </a:extLst>
                </a:gridCol>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a:solidFill>
                            <a:srgbClr val="FFFFFF"/>
                          </a:solidFill>
                          <a:effectLst/>
                          <a:latin typeface="inherit"/>
                        </a:rPr>
                        <a:t>z</a:t>
                      </a:r>
                      <a:r>
                        <a:rPr lang="en-IN" dirty="0">
                          <a:solidFill>
                            <a:srgbClr val="82ADC9"/>
                          </a:solidFill>
                          <a:effectLst/>
                          <a:latin typeface="inherit"/>
                        </a:rPr>
                        <a:t> </a:t>
                      </a:r>
                      <a:r>
                        <a:rPr lang="en-IN" dirty="0">
                          <a:solidFill>
                            <a:srgbClr val="FECF84"/>
                          </a:solidFill>
                          <a:effectLst/>
                          <a:latin typeface="inherit"/>
                        </a:rPr>
                        <a:t>INT</a:t>
                      </a:r>
                      <a:r>
                        <a:rPr lang="en-IN" dirty="0">
                          <a:solidFill>
                            <a:srgbClr val="FFFFFF"/>
                          </a:solidFill>
                          <a:effectLst/>
                          <a:latin typeface="inherit"/>
                        </a:rPr>
                        <a:t>;</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a:solidFill>
                            <a:srgbClr val="FFFFFF"/>
                          </a:solidFill>
                          <a:effectLst/>
                          <a:latin typeface="inherit"/>
                        </a:rPr>
                        <a:t>z</a:t>
                      </a:r>
                      <a:r>
                        <a:rPr lang="en-IN" dirty="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extLst>
                  <a:ext uri="{0D108BD9-81ED-4DB2-BD59-A6C34878D82A}">
                    <a16:rowId xmlns:a16="http://schemas.microsoft.com/office/drawing/2014/main" val="10000"/>
                  </a:ext>
                </a:extLst>
              </a:tr>
            </a:tbl>
          </a:graphicData>
        </a:graphic>
      </p:graphicFrame>
      <p:graphicFrame>
        <p:nvGraphicFramePr>
          <p:cNvPr id="10" name="Table 10">
            <a:extLst>
              <a:ext uri="{FF2B5EF4-FFF2-40B4-BE49-F238E27FC236}">
                <a16:creationId xmlns:a16="http://schemas.microsoft.com/office/drawing/2014/main" id="{3F172B1E-4033-426E-BFBA-4A88D0906D67}"/>
              </a:ext>
            </a:extLst>
          </p:cNvPr>
          <p:cNvGraphicFramePr>
            <a:graphicFrameLocks noGrp="1"/>
          </p:cNvGraphicFramePr>
          <p:nvPr>
            <p:extLst>
              <p:ext uri="{D42A27DB-BD31-4B8C-83A1-F6EECF244321}">
                <p14:modId xmlns:p14="http://schemas.microsoft.com/office/powerpoint/2010/main" val="3370665896"/>
              </p:ext>
            </p:extLst>
          </p:nvPr>
        </p:nvGraphicFramePr>
        <p:xfrm>
          <a:off x="335360" y="813832"/>
          <a:ext cx="3762215" cy="1828800"/>
        </p:xfrm>
        <a:graphic>
          <a:graphicData uri="http://schemas.openxmlformats.org/drawingml/2006/table">
            <a:tbl>
              <a:tblPr firstRow="1" bandRow="1">
                <a:tableStyleId>{BDBED569-4797-4DF1-A0F4-6AAB3CD982D8}</a:tableStyleId>
              </a:tblPr>
              <a:tblGrid>
                <a:gridCol w="451466">
                  <a:extLst>
                    <a:ext uri="{9D8B030D-6E8A-4147-A177-3AD203B41FA5}">
                      <a16:colId xmlns:a16="http://schemas.microsoft.com/office/drawing/2014/main" val="1380068625"/>
                    </a:ext>
                  </a:extLst>
                </a:gridCol>
                <a:gridCol w="3310749">
                  <a:extLst>
                    <a:ext uri="{9D8B030D-6E8A-4147-A177-3AD203B41FA5}">
                      <a16:colId xmlns:a16="http://schemas.microsoft.com/office/drawing/2014/main" val="4212706371"/>
                    </a:ext>
                  </a:extLst>
                </a:gridCol>
              </a:tblGrid>
              <a:tr h="370840">
                <a:tc>
                  <a:txBody>
                    <a:bodyPr/>
                    <a:lstStyle/>
                    <a:p>
                      <a:r>
                        <a:rPr lang="en-US" sz="1800" b="0" kern="1200" dirty="0">
                          <a:solidFill>
                            <a:srgbClr val="006C86"/>
                          </a:solidFill>
                          <a:latin typeface="Palatino Linotype" panose="02040502050505030304" pitchFamily="18" charset="0"/>
                          <a:ea typeface="+mn-ea"/>
                          <a:cs typeface="+mn-cs"/>
                        </a:rPr>
                        <a:t> 1.</a:t>
                      </a:r>
                    </a:p>
                    <a:p>
                      <a:r>
                        <a:rPr lang="en-US" sz="1800" b="0" kern="1200" dirty="0">
                          <a:solidFill>
                            <a:srgbClr val="006C86"/>
                          </a:solidFill>
                          <a:latin typeface="Palatino Linotype" panose="02040502050505030304" pitchFamily="18" charset="0"/>
                          <a:ea typeface="+mn-ea"/>
                          <a:cs typeface="+mn-cs"/>
                        </a:rPr>
                        <a:t> </a:t>
                      </a:r>
                    </a:p>
                    <a:p>
                      <a:endParaRPr lang="en-US" sz="1200" b="0" kern="1200" dirty="0">
                        <a:solidFill>
                          <a:srgbClr val="006C86"/>
                        </a:solidFill>
                        <a:latin typeface="Palatino Linotype" panose="02040502050505030304" pitchFamily="18" charset="0"/>
                        <a:ea typeface="+mn-ea"/>
                        <a:cs typeface="+mn-cs"/>
                      </a:endParaRPr>
                    </a:p>
                    <a:p>
                      <a:r>
                        <a:rPr lang="en-US" sz="1800" b="0" kern="1200" dirty="0">
                          <a:solidFill>
                            <a:srgbClr val="006C86"/>
                          </a:solidFill>
                          <a:latin typeface="Palatino Linotype" panose="02040502050505030304" pitchFamily="18" charset="0"/>
                          <a:ea typeface="+mn-ea"/>
                          <a:cs typeface="+mn-cs"/>
                        </a:rPr>
                        <a:t> 2.</a:t>
                      </a:r>
                    </a:p>
                    <a:p>
                      <a:endParaRPr lang="en-IN" sz="1800" b="0" kern="1200" dirty="0">
                        <a:solidFill>
                          <a:srgbClr val="006C86"/>
                        </a:solidFill>
                        <a:latin typeface="Palatino Linotype" panose="02040502050505030304" pitchFamily="18" charset="0"/>
                        <a:ea typeface="+mn-ea"/>
                        <a:cs typeface="+mn-cs"/>
                      </a:endParaRPr>
                    </a:p>
                    <a:p>
                      <a:endParaRPr lang="en-IN" sz="1200" b="0" kern="1200" dirty="0">
                        <a:solidFill>
                          <a:srgbClr val="006C86"/>
                        </a:solidFill>
                        <a:latin typeface="Palatino Linotype" panose="02040502050505030304" pitchFamily="18" charset="0"/>
                        <a:ea typeface="+mn-ea"/>
                        <a:cs typeface="+mn-cs"/>
                      </a:endParaRPr>
                    </a:p>
                    <a:p>
                      <a:r>
                        <a:rPr lang="en-IN" sz="1800" b="0" kern="1200" dirty="0">
                          <a:solidFill>
                            <a:srgbClr val="006C86"/>
                          </a:solidFill>
                          <a:latin typeface="Palatino Linotype" panose="02040502050505030304" pitchFamily="18" charset="0"/>
                          <a:ea typeface="+mn-ea"/>
                          <a:cs typeface="+mn-cs"/>
                        </a:rPr>
                        <a:t> 3. </a:t>
                      </a:r>
                    </a:p>
                  </a:txBody>
                  <a:tcPr/>
                </a:tc>
                <a:tc>
                  <a:txBody>
                    <a:bodyPr/>
                    <a:lstStyle/>
                    <a:p>
                      <a:pPr algn="l" fontAlgn="t" latinLnBrk="1"/>
                      <a:r>
                        <a:rPr lang="en-IN" sz="1800" b="0" kern="1200" dirty="0">
                          <a:solidFill>
                            <a:srgbClr val="006C86"/>
                          </a:solidFill>
                          <a:latin typeface="Palatino Linotype" panose="02040502050505030304" pitchFamily="18" charset="0"/>
                          <a:ea typeface="+mn-ea"/>
                          <a:cs typeface="+mn-cs"/>
                        </a:rPr>
                        <a:t>declare x INT DEFAULT 0;</a:t>
                      </a:r>
                    </a:p>
                    <a:p>
                      <a:pPr algn="l" fontAlgn="t" latinLnBrk="1"/>
                      <a:r>
                        <a:rPr lang="en-IN" sz="1800" b="0" kern="1200" dirty="0">
                          <a:solidFill>
                            <a:srgbClr val="006C86"/>
                          </a:solidFill>
                          <a:latin typeface="Palatino Linotype" panose="02040502050505030304" pitchFamily="18" charset="0"/>
                          <a:ea typeface="+mn-ea"/>
                          <a:cs typeface="+mn-cs"/>
                        </a:rPr>
                        <a:t>SET x := 10;</a:t>
                      </a:r>
                    </a:p>
                    <a:p>
                      <a:endParaRPr lang="en-IN" sz="1200" b="0" kern="1200" dirty="0">
                        <a:solidFill>
                          <a:srgbClr val="006C86"/>
                        </a:solidFill>
                        <a:latin typeface="Palatino Linotype" panose="02040502050505030304" pitchFamily="18" charset="0"/>
                        <a:ea typeface="+mn-ea"/>
                        <a:cs typeface="+mn-cs"/>
                      </a:endParaRPr>
                    </a:p>
                    <a:p>
                      <a:pPr algn="l" fontAlgn="t" latinLnBrk="1"/>
                      <a:r>
                        <a:rPr lang="en-IN" sz="1800" b="0" kern="1200" dirty="0">
                          <a:solidFill>
                            <a:srgbClr val="006C86"/>
                          </a:solidFill>
                          <a:latin typeface="Palatino Linotype" panose="02040502050505030304" pitchFamily="18" charset="0"/>
                          <a:ea typeface="+mn-ea"/>
                          <a:cs typeface="+mn-cs"/>
                        </a:rPr>
                        <a:t>declare y INT;</a:t>
                      </a:r>
                    </a:p>
                    <a:p>
                      <a:pPr algn="l" fontAlgn="t" latinLnBrk="1"/>
                      <a:r>
                        <a:rPr lang="en-IN" sz="1800" b="0" kern="1200" dirty="0">
                          <a:solidFill>
                            <a:srgbClr val="006C86"/>
                          </a:solidFill>
                          <a:latin typeface="Palatino Linotype" panose="02040502050505030304" pitchFamily="18" charset="0"/>
                          <a:ea typeface="+mn-ea"/>
                          <a:cs typeface="+mn-cs"/>
                        </a:rPr>
                        <a:t>SET y := 10;</a:t>
                      </a:r>
                    </a:p>
                    <a:p>
                      <a:pPr algn="l" fontAlgn="t" latinLnBrk="1"/>
                      <a:endParaRPr lang="en-IN" sz="1200" b="0" kern="1200" dirty="0">
                        <a:solidFill>
                          <a:srgbClr val="006C86"/>
                        </a:solidFill>
                        <a:latin typeface="Palatino Linotype" panose="02040502050505030304" pitchFamily="18" charset="0"/>
                        <a:ea typeface="+mn-ea"/>
                        <a:cs typeface="+mn-cs"/>
                      </a:endParaRPr>
                    </a:p>
                    <a:p>
                      <a:pPr algn="l" fontAlgn="t" latinLnBrk="1"/>
                      <a:r>
                        <a:rPr lang="en-US" dirty="0">
                          <a:solidFill>
                            <a:srgbClr val="006C86"/>
                          </a:solidFill>
                          <a:latin typeface="Palatino Linotype" panose="02040502050505030304" pitchFamily="18" charset="0"/>
                        </a:rPr>
                        <a:t>SET x := </a:t>
                      </a:r>
                      <a:r>
                        <a:rPr lang="en-US" dirty="0">
                          <a:solidFill>
                            <a:schemeClr val="bg1">
                              <a:lumMod val="65000"/>
                            </a:schemeClr>
                          </a:solidFill>
                          <a:latin typeface="Palatino Linotype" panose="02040502050505030304" pitchFamily="18" charset="0"/>
                        </a:rPr>
                        <a:t>(</a:t>
                      </a:r>
                      <a:r>
                        <a:rPr lang="en-US" dirty="0">
                          <a:solidFill>
                            <a:srgbClr val="006C86"/>
                          </a:solidFill>
                          <a:latin typeface="Palatino Linotype" panose="02040502050505030304" pitchFamily="18" charset="0"/>
                        </a:rPr>
                        <a:t>SELECT 1001</a:t>
                      </a:r>
                      <a:r>
                        <a:rPr lang="en-US" dirty="0">
                          <a:solidFill>
                            <a:schemeClr val="bg1">
                              <a:lumMod val="65000"/>
                            </a:schemeClr>
                          </a:solidFill>
                          <a:latin typeface="Palatino Linotype" panose="02040502050505030304" pitchFamily="18" charset="0"/>
                        </a:rPr>
                        <a:t>)</a:t>
                      </a:r>
                      <a:r>
                        <a:rPr lang="en-US" dirty="0">
                          <a:solidFill>
                            <a:srgbClr val="006C86"/>
                          </a:solidFill>
                          <a:latin typeface="Palatino Linotype" panose="02040502050505030304" pitchFamily="18" charset="0"/>
                        </a:rPr>
                        <a:t> </a:t>
                      </a:r>
                      <a:endParaRPr lang="en-IN" sz="1800" b="0" kern="1200" dirty="0">
                        <a:solidFill>
                          <a:srgbClr val="006C86"/>
                        </a:solidFill>
                        <a:latin typeface="Palatino Linotype" panose="02040502050505030304" pitchFamily="18" charset="0"/>
                        <a:ea typeface="+mn-ea"/>
                        <a:cs typeface="+mn-cs"/>
                      </a:endParaRPr>
                    </a:p>
                  </a:txBody>
                  <a:tcPr/>
                </a:tc>
                <a:extLst>
                  <a:ext uri="{0D108BD9-81ED-4DB2-BD59-A6C34878D82A}">
                    <a16:rowId xmlns:a16="http://schemas.microsoft.com/office/drawing/2014/main" val="485078474"/>
                  </a:ext>
                </a:extLst>
              </a:tr>
            </a:tbl>
          </a:graphicData>
        </a:graphic>
      </p:graphicFrame>
      <p:graphicFrame>
        <p:nvGraphicFramePr>
          <p:cNvPr id="12" name="Table 11">
            <a:extLst>
              <a:ext uri="{FF2B5EF4-FFF2-40B4-BE49-F238E27FC236}">
                <a16:creationId xmlns:a16="http://schemas.microsoft.com/office/drawing/2014/main" id="{B49C3EEB-4DB9-432E-8F3C-A19C6AA9D636}"/>
              </a:ext>
            </a:extLst>
          </p:cNvPr>
          <p:cNvGraphicFramePr>
            <a:graphicFrameLocks noGrp="1"/>
          </p:cNvGraphicFramePr>
          <p:nvPr>
            <p:extLst>
              <p:ext uri="{D42A27DB-BD31-4B8C-83A1-F6EECF244321}">
                <p14:modId xmlns:p14="http://schemas.microsoft.com/office/powerpoint/2010/main" val="1115958814"/>
              </p:ext>
            </p:extLst>
          </p:nvPr>
        </p:nvGraphicFramePr>
        <p:xfrm>
          <a:off x="245553" y="258276"/>
          <a:ext cx="7938679" cy="396240"/>
        </p:xfrm>
        <a:graphic>
          <a:graphicData uri="http://schemas.openxmlformats.org/drawingml/2006/table">
            <a:tbl>
              <a:tblPr/>
              <a:tblGrid>
                <a:gridCol w="7938679">
                  <a:extLst>
                    <a:ext uri="{9D8B030D-6E8A-4147-A177-3AD203B41FA5}">
                      <a16:colId xmlns:a16="http://schemas.microsoft.com/office/drawing/2014/main" val="20000"/>
                    </a:ext>
                  </a:extLst>
                </a:gridCol>
              </a:tblGrid>
              <a:tr h="0">
                <a:tc>
                  <a:txBody>
                    <a:bodyPr/>
                    <a:lstStyle/>
                    <a:p>
                      <a:pPr algn="l" fontAlgn="t" latinLnBrk="1"/>
                      <a:r>
                        <a:rPr lang="en-IN" sz="2000" kern="1200" dirty="0">
                          <a:solidFill>
                            <a:srgbClr val="0077AA"/>
                          </a:solidFill>
                          <a:latin typeface="Liberation Mono"/>
                          <a:ea typeface="+mn-ea"/>
                          <a:cs typeface="+mn-cs"/>
                        </a:rPr>
                        <a:t>DECLARE</a:t>
                      </a:r>
                      <a:r>
                        <a:rPr lang="en-IN" sz="2000" dirty="0">
                          <a:solidFill>
                            <a:schemeClr val="tx1"/>
                          </a:solidFill>
                          <a:effectLst/>
                          <a:latin typeface="Liberation Mono"/>
                        </a:rPr>
                        <a:t> variable_name </a:t>
                      </a:r>
                      <a:r>
                        <a:rPr lang="en-IN" sz="2000" kern="1200" dirty="0">
                          <a:solidFill>
                            <a:srgbClr val="0077AA"/>
                          </a:solidFill>
                          <a:latin typeface="Liberation Mono"/>
                          <a:ea typeface="+mn-ea"/>
                          <a:cs typeface="+mn-cs"/>
                        </a:rPr>
                        <a:t>datatype</a:t>
                      </a:r>
                      <a:r>
                        <a:rPr lang="en-IN" sz="2000" dirty="0">
                          <a:solidFill>
                            <a:schemeClr val="tx1"/>
                          </a:solidFill>
                          <a:effectLst/>
                          <a:latin typeface="Liberation Mono"/>
                        </a:rPr>
                        <a:t>(size) [ </a:t>
                      </a:r>
                      <a:r>
                        <a:rPr lang="en-IN" sz="2000" kern="1200" dirty="0">
                          <a:solidFill>
                            <a:srgbClr val="0077AA"/>
                          </a:solidFill>
                          <a:latin typeface="Liberation Mono"/>
                          <a:ea typeface="+mn-ea"/>
                          <a:cs typeface="+mn-cs"/>
                        </a:rPr>
                        <a:t>DEFAULT</a:t>
                      </a:r>
                      <a:r>
                        <a:rPr lang="en-IN" sz="2000" dirty="0">
                          <a:solidFill>
                            <a:schemeClr val="tx1"/>
                          </a:solidFill>
                          <a:effectLst/>
                          <a:latin typeface="Liberation Mono"/>
                        </a:rPr>
                        <a:t> default_value ];</a:t>
                      </a:r>
                    </a:p>
                  </a:txBody>
                  <a:tcPr marL="91428" marR="91428">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15" name="Title 1">
            <a:extLst>
              <a:ext uri="{FF2B5EF4-FFF2-40B4-BE49-F238E27FC236}">
                <a16:creationId xmlns:a16="http://schemas.microsoft.com/office/drawing/2014/main" id="{88C4D779-39FC-4B32-8EA9-DD5BE4BF17F1}"/>
              </a:ext>
            </a:extLst>
          </p:cNvPr>
          <p:cNvSpPr txBox="1">
            <a:spLocks/>
          </p:cNvSpPr>
          <p:nvPr/>
        </p:nvSpPr>
        <p:spPr>
          <a:xfrm>
            <a:off x="1865669" y="2434208"/>
            <a:ext cx="8838049"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p>
        </p:txBody>
      </p:sp>
      <p:sp>
        <p:nvSpPr>
          <p:cNvPr id="16" name="Rectangle 15">
            <a:extLst>
              <a:ext uri="{FF2B5EF4-FFF2-40B4-BE49-F238E27FC236}">
                <a16:creationId xmlns:a16="http://schemas.microsoft.com/office/drawing/2014/main" id="{9BDC5B3B-282A-4C8D-B82D-EC4F2D495477}"/>
              </a:ext>
            </a:extLst>
          </p:cNvPr>
          <p:cNvSpPr/>
          <p:nvPr/>
        </p:nvSpPr>
        <p:spPr>
          <a:xfrm>
            <a:off x="296068" y="4494599"/>
            <a:ext cx="11487769" cy="2246769"/>
          </a:xfrm>
          <a:prstGeom prst="rect">
            <a:avLst/>
          </a:prstGeom>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800" dirty="0">
              <a:solidFill>
                <a:schemeClr val="tx1">
                  <a:lumMod val="95000"/>
                  <a:lumOff val="5000"/>
                </a:schemeClr>
              </a:solidFill>
              <a:latin typeface="Palatino Linotype" panose="02040502050505030304" pitchFamily="18" charset="0"/>
              <a:cs typeface="Segoe UI Light" panose="020B0502040204020203" pitchFamily="34" charset="0"/>
            </a:endParaRPr>
          </a:p>
          <a:p>
            <a:pPr marL="342900" indent="-342900" algn="just">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Segoe UI Light" panose="020B0502040204020203" pitchFamily="34" charset="0"/>
              </a:rPr>
              <a:t>First, you specify the variable name after the DECLARE keyword. The variable name must follow the naming rules of MySQL table column names.</a:t>
            </a:r>
          </a:p>
          <a:p>
            <a:pPr marL="342900" indent="-342900" algn="just">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Segoe UI Light" panose="020B0502040204020203" pitchFamily="34" charset="0"/>
              </a:rPr>
              <a:t>Second, you specify the data type of the variable and its size. A variable can have any MySQL data types such as INT, VARCHAR , and DATETIME.</a:t>
            </a:r>
          </a:p>
          <a:p>
            <a:pPr marL="342900" indent="-342900" algn="just">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Segoe UI Light" panose="020B0502040204020203" pitchFamily="34" charset="0"/>
              </a:rPr>
              <a:t>Third, when you declare a variable, its initial value is NULL. You can assign the variable a default value using the </a:t>
            </a:r>
            <a:r>
              <a:rPr lang="en-IN" i="1" dirty="0">
                <a:solidFill>
                  <a:schemeClr val="tx1">
                    <a:lumMod val="95000"/>
                    <a:lumOff val="5000"/>
                  </a:schemeClr>
                </a:solidFill>
                <a:latin typeface="Palatino Linotype" panose="02040502050505030304" pitchFamily="18" charset="0"/>
                <a:cs typeface="Segoe UI Light" panose="020B0502040204020203" pitchFamily="34" charset="0"/>
              </a:rPr>
              <a:t>DEFAULT</a:t>
            </a:r>
            <a:r>
              <a:rPr lang="en-IN" dirty="0">
                <a:solidFill>
                  <a:schemeClr val="tx1">
                    <a:lumMod val="95000"/>
                    <a:lumOff val="5000"/>
                  </a:schemeClr>
                </a:solidFill>
                <a:latin typeface="Palatino Linotype" panose="02040502050505030304" pitchFamily="18" charset="0"/>
                <a:cs typeface="Segoe UI Light" panose="020B0502040204020203" pitchFamily="34" charset="0"/>
              </a:rPr>
              <a:t> keyword.</a:t>
            </a:r>
          </a:p>
        </p:txBody>
      </p:sp>
      <p:sp>
        <p:nvSpPr>
          <p:cNvPr id="17" name="Rectangle 16">
            <a:extLst>
              <a:ext uri="{FF2B5EF4-FFF2-40B4-BE49-F238E27FC236}">
                <a16:creationId xmlns:a16="http://schemas.microsoft.com/office/drawing/2014/main" id="{13AA09E0-DD4B-4DE7-AF9E-2C0042441DCC}"/>
              </a:ext>
            </a:extLst>
          </p:cNvPr>
          <p:cNvSpPr/>
          <p:nvPr/>
        </p:nvSpPr>
        <p:spPr>
          <a:xfrm>
            <a:off x="296069" y="2924944"/>
            <a:ext cx="11487768" cy="1538883"/>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solidFill>
                <a:srgbClr val="006C86"/>
              </a:solidFill>
              <a:latin typeface="Palatino Linotype" panose="02040502050505030304" pitchFamily="18" charset="0"/>
            </a:endParaRPr>
          </a:p>
          <a:p>
            <a:pPr marL="285750" indent="-285750">
              <a:buFont typeface="Arial" panose="020B0604020202020204" pitchFamily="34" charset="0"/>
              <a:buChar char="•"/>
            </a:pPr>
            <a:r>
              <a:rPr lang="en-IN" dirty="0">
                <a:solidFill>
                  <a:srgbClr val="006C86"/>
                </a:solidFill>
                <a:latin typeface="Palatino Linotype" panose="02040502050505030304" pitchFamily="18" charset="0"/>
              </a:rPr>
              <a:t>DECLARE </a:t>
            </a:r>
            <a:r>
              <a:rPr lang="en-IN" dirty="0">
                <a:solidFill>
                  <a:schemeClr val="tx2">
                    <a:lumMod val="75000"/>
                  </a:schemeClr>
                </a:solidFill>
                <a:latin typeface="Palatino Linotype" panose="02040502050505030304" pitchFamily="18" charset="0"/>
              </a:rPr>
              <a:t>is permitted only inside a </a:t>
            </a:r>
            <a:r>
              <a:rPr lang="en-IN" dirty="0">
                <a:solidFill>
                  <a:srgbClr val="006C86"/>
                </a:solidFill>
                <a:latin typeface="Palatino Linotype" panose="02040502050505030304" pitchFamily="18" charset="0"/>
              </a:rPr>
              <a:t>BEGIN ... END</a:t>
            </a:r>
            <a:r>
              <a:rPr lang="en-IN" dirty="0">
                <a:solidFill>
                  <a:schemeClr val="tx2">
                    <a:lumMod val="75000"/>
                  </a:schemeClr>
                </a:solidFill>
                <a:latin typeface="Palatino Linotype" panose="02040502050505030304" pitchFamily="18" charset="0"/>
              </a:rPr>
              <a:t> compound statement and must be at its start, before any other statements.</a:t>
            </a:r>
          </a:p>
          <a:p>
            <a:pPr marL="285750" indent="-285750">
              <a:buFont typeface="Arial" panose="020B0604020202020204" pitchFamily="34" charset="0"/>
              <a:buChar char="•"/>
            </a:pPr>
            <a:endParaRPr lang="en-IN" sz="2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Only scalar values can be assigned. For example, a statement such as </a:t>
            </a:r>
            <a:r>
              <a:rPr lang="en-US" dirty="0">
                <a:solidFill>
                  <a:srgbClr val="006C86"/>
                </a:solidFill>
                <a:latin typeface="Palatino Linotype" panose="02040502050505030304" pitchFamily="18" charset="0"/>
              </a:rPr>
              <a:t>SET x = (SELECT 1, 2) </a:t>
            </a:r>
            <a:r>
              <a:rPr lang="en-US" sz="2400" dirty="0">
                <a:solidFill>
                  <a:srgbClr val="C00000"/>
                </a:solidFill>
                <a:latin typeface="Palatino Linotype" panose="02040502050505030304" pitchFamily="18" charset="0"/>
              </a:rPr>
              <a:t>is invalid</a:t>
            </a:r>
            <a:r>
              <a:rPr lang="en-US" dirty="0">
                <a:solidFill>
                  <a:schemeClr val="tx2">
                    <a:lumMod val="75000"/>
                  </a:schemeClr>
                </a:solidFill>
                <a:latin typeface="Palatino Linotype" panose="02040502050505030304" pitchFamily="18" charset="0"/>
              </a:rPr>
              <a:t>.</a:t>
            </a:r>
            <a:endParaRPr lang="en-IN" dirty="0">
              <a:solidFill>
                <a:schemeClr val="tx2">
                  <a:lumMod val="75000"/>
                </a:schemeClr>
              </a:solidFill>
              <a:latin typeface="Palatino Linotype" panose="02040502050505030304" pitchFamily="18" charset="0"/>
            </a:endParaRPr>
          </a:p>
        </p:txBody>
      </p:sp>
    </p:spTree>
    <p:extLst>
      <p:ext uri="{BB962C8B-B14F-4D97-AF65-F5344CB8AC3E}">
        <p14:creationId xmlns:p14="http://schemas.microsoft.com/office/powerpoint/2010/main" val="34651244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703512" y="0"/>
            <a:ext cx="10044608"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 and user-defined variables </a:t>
            </a:r>
          </a:p>
        </p:txBody>
      </p:sp>
      <p:sp>
        <p:nvSpPr>
          <p:cNvPr id="3" name="Rectangle 2"/>
          <p:cNvSpPr/>
          <p:nvPr/>
        </p:nvSpPr>
        <p:spPr>
          <a:xfrm>
            <a:off x="407368" y="838200"/>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1875" y="16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9304" y="4073004"/>
            <a:ext cx="5468664"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 default </a:t>
            </a:r>
            <a:r>
              <a:rPr lang="en-IN" dirty="0">
                <a:solidFill>
                  <a:srgbClr val="669900"/>
                </a:solidFill>
                <a:latin typeface="Segoe UI Semilight" panose="020B0402040204020203" pitchFamily="34" charset="0"/>
                <a:cs typeface="Segoe UI Semilight" panose="020B0402040204020203" pitchFamily="34" charset="0"/>
              </a:rPr>
              <a:t>'Infoway'</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   SELECT x;</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
        <p:nvSpPr>
          <p:cNvPr id="6" name="Rectangle 5"/>
          <p:cNvSpPr/>
          <p:nvPr/>
        </p:nvSpPr>
        <p:spPr>
          <a:xfrm>
            <a:off x="339304" y="2438653"/>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411875" y="3316922"/>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240016" y="4069308"/>
            <a:ext cx="561268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set @x = </a:t>
            </a:r>
            <a:r>
              <a:rPr lang="en-IN" dirty="0">
                <a:solidFill>
                  <a:srgbClr val="669900"/>
                </a:solidFill>
                <a:latin typeface="Segoe UI Semilight" panose="020B0402040204020203" pitchFamily="34" charset="0"/>
                <a:cs typeface="Segoe UI Semilight" panose="020B0402040204020203" pitchFamily="34" charset="0"/>
              </a:rPr>
              <a:t>'Infoway'</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SELECT @x;</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405249" y="2276872"/>
            <a:ext cx="11342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9223630" cy="1323439"/>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grpSp>
        <p:nvGrpSpPr>
          <p:cNvPr id="23" name="Group 22">
            <a:extLst>
              <a:ext uri="{FF2B5EF4-FFF2-40B4-BE49-F238E27FC236}">
                <a16:creationId xmlns:a16="http://schemas.microsoft.com/office/drawing/2014/main" id="{39BBDCA1-26A5-C1CE-FE97-8AB8785DD545}"/>
              </a:ext>
            </a:extLst>
          </p:cNvPr>
          <p:cNvGrpSpPr/>
          <p:nvPr/>
        </p:nvGrpSpPr>
        <p:grpSpPr>
          <a:xfrm>
            <a:off x="9792550" y="4437112"/>
            <a:ext cx="2245156" cy="1981171"/>
            <a:chOff x="9874933" y="3958791"/>
            <a:chExt cx="2245156" cy="1981171"/>
          </a:xfrm>
        </p:grpSpPr>
        <p:sp>
          <p:nvSpPr>
            <p:cNvPr id="7" name="Rectangle 6">
              <a:extLst>
                <a:ext uri="{FF2B5EF4-FFF2-40B4-BE49-F238E27FC236}">
                  <a16:creationId xmlns:a16="http://schemas.microsoft.com/office/drawing/2014/main" id="{60E04438-E074-F27F-9F4D-3E888A3F974B}"/>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Entity</a:t>
              </a:r>
            </a:p>
          </p:txBody>
        </p:sp>
        <p:sp>
          <p:nvSpPr>
            <p:cNvPr id="14" name="Rectangle 13">
              <a:extLst>
                <a:ext uri="{FF2B5EF4-FFF2-40B4-BE49-F238E27FC236}">
                  <a16:creationId xmlns:a16="http://schemas.microsoft.com/office/drawing/2014/main" id="{8A1E1EDB-7BE3-D789-8417-0FF8C58F5F10}"/>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1</a:t>
              </a:r>
            </a:p>
          </p:txBody>
        </p:sp>
        <p:cxnSp>
          <p:nvCxnSpPr>
            <p:cNvPr id="17" name="Straight Arrow Connector 16">
              <a:extLst>
                <a:ext uri="{FF2B5EF4-FFF2-40B4-BE49-F238E27FC236}">
                  <a16:creationId xmlns:a16="http://schemas.microsoft.com/office/drawing/2014/main" id="{BE6CB586-4D09-C232-DB22-98BF72A55FA2}"/>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09EF36-5219-D238-D655-1EAEBCEEC8D1}"/>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5E2A1D6-1D8C-4316-4514-DFC2EDC0B923}"/>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24" name="Rectangle 23">
              <a:extLst>
                <a:ext uri="{FF2B5EF4-FFF2-40B4-BE49-F238E27FC236}">
                  <a16:creationId xmlns:a16="http://schemas.microsoft.com/office/drawing/2014/main" id="{003C602D-73BF-A6EA-40A0-93BBF4557755}"/>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2</a:t>
              </a:r>
            </a:p>
          </p:txBody>
        </p:sp>
        <p:sp>
          <p:nvSpPr>
            <p:cNvPr id="25" name="Rectangle 24">
              <a:extLst>
                <a:ext uri="{FF2B5EF4-FFF2-40B4-BE49-F238E27FC236}">
                  <a16:creationId xmlns:a16="http://schemas.microsoft.com/office/drawing/2014/main" id="{0C481D22-48AB-D605-F28A-AFF0565AD9A3}"/>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3</a:t>
              </a:r>
            </a:p>
          </p:txBody>
        </p:sp>
        <p:sp>
          <p:nvSpPr>
            <p:cNvPr id="26" name="Rectangle 25">
              <a:extLst>
                <a:ext uri="{FF2B5EF4-FFF2-40B4-BE49-F238E27FC236}">
                  <a16:creationId xmlns:a16="http://schemas.microsoft.com/office/drawing/2014/main" id="{8874B126-45BD-8357-111C-3D14F74AE168}"/>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4</a:t>
              </a:r>
            </a:p>
          </p:txBody>
        </p:sp>
        <p:sp>
          <p:nvSpPr>
            <p:cNvPr id="27" name="Rectangle 26">
              <a:extLst>
                <a:ext uri="{FF2B5EF4-FFF2-40B4-BE49-F238E27FC236}">
                  <a16:creationId xmlns:a16="http://schemas.microsoft.com/office/drawing/2014/main" id="{75316CF2-A403-D883-CC06-B16B38B18B4D}"/>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cxnSp>
          <p:nvCxnSpPr>
            <p:cNvPr id="28" name="Straight Arrow Connector 27">
              <a:extLst>
                <a:ext uri="{FF2B5EF4-FFF2-40B4-BE49-F238E27FC236}">
                  <a16:creationId xmlns:a16="http://schemas.microsoft.com/office/drawing/2014/main" id="{99130A10-A074-F5B9-CF80-6CFE961D2087}"/>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C3891F2-6BE6-E0D3-318A-1398487E0BF9}"/>
                </a:ext>
              </a:extLst>
            </p:cNvPr>
            <p:cNvSpPr/>
            <p:nvPr/>
          </p:nvSpPr>
          <p:spPr>
            <a:xfrm>
              <a:off x="1032213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0" name="Straight Arrow Connector 29">
              <a:extLst>
                <a:ext uri="{FF2B5EF4-FFF2-40B4-BE49-F238E27FC236}">
                  <a16:creationId xmlns:a16="http://schemas.microsoft.com/office/drawing/2014/main" id="{DBFD7156-1226-ECDB-EB10-E5553D26BEF1}"/>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4657F5F-CE66-C2FE-C6E7-0F319BC88E85}"/>
                </a:ext>
              </a:extLst>
            </p:cNvPr>
            <p:cNvSpPr/>
            <p:nvPr/>
          </p:nvSpPr>
          <p:spPr>
            <a:xfrm>
              <a:off x="1076045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3</a:t>
              </a:r>
            </a:p>
          </p:txBody>
        </p:sp>
        <p:cxnSp>
          <p:nvCxnSpPr>
            <p:cNvPr id="32" name="Straight Arrow Connector 31">
              <a:extLst>
                <a:ext uri="{FF2B5EF4-FFF2-40B4-BE49-F238E27FC236}">
                  <a16:creationId xmlns:a16="http://schemas.microsoft.com/office/drawing/2014/main" id="{56BD4AB5-D942-A66D-ED74-DDD0E3E53CB5}"/>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445858B-A1D0-D37F-C3F3-48D9C2C1DB6F}"/>
                </a:ext>
              </a:extLst>
            </p:cNvPr>
            <p:cNvSpPr/>
            <p:nvPr/>
          </p:nvSpPr>
          <p:spPr>
            <a:xfrm>
              <a:off x="1121103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4</a:t>
              </a:r>
            </a:p>
          </p:txBody>
        </p:sp>
        <p:cxnSp>
          <p:nvCxnSpPr>
            <p:cNvPr id="34" name="Straight Arrow Connector 33">
              <a:extLst>
                <a:ext uri="{FF2B5EF4-FFF2-40B4-BE49-F238E27FC236}">
                  <a16:creationId xmlns:a16="http://schemas.microsoft.com/office/drawing/2014/main" id="{7698045C-6F97-072C-7EB9-86387C1C3C9A}"/>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DB3DB90-EFF1-9E99-FF9E-E3C4715B1218}"/>
                </a:ext>
              </a:extLst>
            </p:cNvPr>
            <p:cNvSpPr/>
            <p:nvPr/>
          </p:nvSpPr>
          <p:spPr>
            <a:xfrm>
              <a:off x="1162866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
        <p:nvSpPr>
          <p:cNvPr id="8" name="TextBox 7">
            <a:extLst>
              <a:ext uri="{FF2B5EF4-FFF2-40B4-BE49-F238E27FC236}">
                <a16:creationId xmlns:a16="http://schemas.microsoft.com/office/drawing/2014/main" id="{ABAFAE02-F1D4-2E2A-90DF-B4ADD1F11AEF}"/>
              </a:ext>
            </a:extLst>
          </p:cNvPr>
          <p:cNvSpPr txBox="1"/>
          <p:nvPr/>
        </p:nvSpPr>
        <p:spPr>
          <a:xfrm>
            <a:off x="184737" y="1872318"/>
            <a:ext cx="11486199" cy="369332"/>
          </a:xfrm>
          <a:prstGeom prst="rect">
            <a:avLst/>
          </a:prstGeom>
          <a:noFill/>
        </p:spPr>
        <p:txBody>
          <a:bodyPr wrap="square">
            <a:spAutoFit/>
          </a:bodyPr>
          <a:lstStyle/>
          <a:p>
            <a:r>
              <a:rPr lang="en-US" b="0"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b="0" i="0" dirty="0">
                <a:solidFill>
                  <a:srgbClr val="374151"/>
                </a:solidFill>
                <a:effectLst/>
                <a:latin typeface="Palatino Linotype" panose="02040502050505030304" pitchFamily="18" charset="0"/>
              </a:rPr>
              <a:t> is used to represent missing or unknown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3512" y="0"/>
            <a:ext cx="10044608"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 and user-defined variables </a:t>
            </a:r>
          </a:p>
        </p:txBody>
      </p:sp>
      <p:sp>
        <p:nvSpPr>
          <p:cNvPr id="3" name="Rectangle 2"/>
          <p:cNvSpPr/>
          <p:nvPr/>
        </p:nvSpPr>
        <p:spPr>
          <a:xfrm>
            <a:off x="407368" y="838200"/>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1875" y="16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9304" y="4073004"/>
            <a:ext cx="5468664"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SET x:= (SELECT 1001);</a:t>
            </a:r>
          </a:p>
          <a:p>
            <a:pPr marL="261938"/>
            <a:r>
              <a:rPr lang="en-US" dirty="0">
                <a:latin typeface="Segoe UI Semilight" panose="020B0402040204020203" pitchFamily="34" charset="0"/>
                <a:cs typeface="Segoe UI Semilight" panose="020B0402040204020203" pitchFamily="34" charset="0"/>
              </a:rPr>
              <a:t>   SET @y := (SELECT 2001);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
        <p:nvSpPr>
          <p:cNvPr id="6" name="Rectangle 5"/>
          <p:cNvSpPr/>
          <p:nvPr/>
        </p:nvSpPr>
        <p:spPr>
          <a:xfrm>
            <a:off x="339304" y="2438653"/>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411875" y="3316922"/>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5663952" y="4069308"/>
            <a:ext cx="618874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latin typeface="Segoe UI Semilight" panose="020B04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RETURNS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SET x := (SELECT 1002);</a:t>
            </a:r>
          </a:p>
          <a:p>
            <a:pPr marL="261938"/>
            <a:r>
              <a:rPr lang="en-US" dirty="0">
                <a:latin typeface="Segoe UI Semilight" panose="020B0402040204020203" pitchFamily="34" charset="0"/>
                <a:cs typeface="Segoe UI Semilight" panose="020B0402040204020203" pitchFamily="34" charset="0"/>
              </a:rPr>
              <a:t>    SET @y := (SELECT 2002);</a:t>
            </a:r>
          </a:p>
          <a:p>
            <a:pPr marL="261938"/>
            <a:r>
              <a:rPr lang="en-US" dirty="0">
                <a:latin typeface="Segoe UI Semilight" panose="020B04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cs typeface="Segoe UI Semilight" panose="020B0402040204020203" pitchFamily="34" charset="0"/>
              </a:rPr>
              <a:t>(x);</a:t>
            </a:r>
            <a:r>
              <a:rPr lang="en-IN" dirty="0">
                <a:latin typeface="Segoe UI Semilight" panose="020B0402040204020203" pitchFamily="34" charset="0"/>
                <a:cs typeface="Segoe UI Semilight" panose="020B0402040204020203" pitchFamily="34" charset="0"/>
              </a:rPr>
              <a:t> </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405249" y="2276872"/>
            <a:ext cx="11342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A7075B-EDB3-4B50-A0AB-CD0369F3C1B5}"/>
              </a:ext>
            </a:extLst>
          </p:cNvPr>
          <p:cNvSpPr txBox="1"/>
          <p:nvPr/>
        </p:nvSpPr>
        <p:spPr>
          <a:xfrm>
            <a:off x="6888088" y="1607361"/>
            <a:ext cx="6096000" cy="369332"/>
          </a:xfrm>
          <a:prstGeom prst="rect">
            <a:avLst/>
          </a:prstGeom>
          <a:noFill/>
        </p:spPr>
        <p:txBody>
          <a:bodyPr wrap="square">
            <a:spAutoFit/>
          </a:bodyPr>
          <a:lstStyle/>
          <a:p>
            <a:r>
              <a:rPr lang="en-IN" dirty="0">
                <a:solidFill>
                  <a:srgbClr val="834689"/>
                </a:solidFill>
                <a:latin typeface="Segoe UI Semilight" panose="020B0402040204020203" pitchFamily="34" charset="0"/>
                <a:cs typeface="Segoe UI Semilight" panose="020B0402040204020203" pitchFamily="34" charset="0"/>
              </a:rPr>
              <a:t>VARCHAR</a:t>
            </a:r>
            <a:endParaRPr lang="en-IN" dirty="0"/>
          </a:p>
        </p:txBody>
      </p:sp>
    </p:spTree>
    <p:extLst>
      <p:ext uri="{BB962C8B-B14F-4D97-AF65-F5344CB8AC3E}">
        <p14:creationId xmlns:p14="http://schemas.microsoft.com/office/powerpoint/2010/main" val="378844275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a:t>
            </a:r>
          </a:p>
        </p:txBody>
      </p:sp>
      <p:sp>
        <p:nvSpPr>
          <p:cNvPr id="3" name="Rectangle 2"/>
          <p:cNvSpPr/>
          <p:nvPr/>
        </p:nvSpPr>
        <p:spPr>
          <a:xfrm>
            <a:off x="335360" y="838200"/>
            <a:ext cx="11377264"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51699" y="1799511"/>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5360" y="2780928"/>
            <a:ext cx="8839200" cy="261610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cs typeface="Segoe UI Semilight" panose="020B0402040204020203" pitchFamily="34" charset="0"/>
              </a:rPr>
              <a:t>$$</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rgbClr val="669900"/>
                </a:solidFill>
                <a:latin typeface="Segoe UI Semilight" panose="020B0402040204020203" pitchFamily="34" charset="0"/>
                <a:cs typeface="Segoe UI Semilight" panose="020B0402040204020203" pitchFamily="34" charset="0"/>
              </a:rPr>
              <a:t>'Hello World'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cs typeface="Segoe UI Semilight" panose="020B0402040204020203" pitchFamily="34" charset="0"/>
              </a:rPr>
              <a:t>$$</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377371" y="2348880"/>
            <a:ext cx="113352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a:t>
            </a:r>
          </a:p>
        </p:txBody>
      </p:sp>
      <p:sp>
        <p:nvSpPr>
          <p:cNvPr id="2" name="Rectangle 1"/>
          <p:cNvSpPr/>
          <p:nvPr/>
        </p:nvSpPr>
        <p:spPr>
          <a:xfrm>
            <a:off x="551384" y="942975"/>
            <a:ext cx="1011661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10;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b, c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a = a + </a:t>
            </a:r>
            <a:r>
              <a:rPr lang="en-IN" dirty="0">
                <a:solidFill>
                  <a:srgbClr val="990055"/>
                </a:solidFill>
                <a:latin typeface="Segoe UI Semilight" panose="020B0402040204020203" pitchFamily="34" charset="0"/>
                <a:cs typeface="Segoe UI Semilight" panose="020B0402040204020203" pitchFamily="34" charset="0"/>
              </a:rPr>
              <a:t>100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b = </a:t>
            </a:r>
            <a:r>
              <a:rPr lang="en-IN" dirty="0">
                <a:solidFill>
                  <a:srgbClr val="990055"/>
                </a:solidFill>
                <a:latin typeface="Segoe UI Semilight" panose="020B0402040204020203" pitchFamily="34" charset="0"/>
                <a:cs typeface="Segoe UI Semilight" panose="020B0402040204020203" pitchFamily="34" charset="0"/>
              </a:rPr>
              <a:t>2</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c = a + b;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c = </a:t>
            </a:r>
            <a:r>
              <a:rPr lang="en-IN" dirty="0">
                <a:solidFill>
                  <a:srgbClr val="990055"/>
                </a:solidFill>
                <a:latin typeface="Segoe UI Semilight" panose="020B0402040204020203" pitchFamily="34" charset="0"/>
                <a:cs typeface="Segoe UI Semilight" panose="020B0402040204020203" pitchFamily="34" charset="0"/>
              </a:rPr>
              <a:t>5</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 b, c;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 b, c;</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36875057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p>
        </p:txBody>
      </p:sp>
      <p:sp>
        <p:nvSpPr>
          <p:cNvPr id="3" name="Rectangle 2"/>
          <p:cNvSpPr/>
          <p:nvPr/>
        </p:nvSpPr>
        <p:spPr>
          <a:xfrm>
            <a:off x="1752600" y="3581401"/>
            <a:ext cx="8686800"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begin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669900"/>
                </a:solidFill>
                <a:latin typeface="Segoe UI Semilight" panose="020B0402040204020203" pitchFamily="34" charset="0"/>
                <a:cs typeface="Segoe UI Semilight" panose="020B0402040204020203" pitchFamily="34" charset="0"/>
              </a:rPr>
              <a:t>"Hello World123"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INTO para1;</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a:t>
            </a:r>
          </a:p>
        </p:txBody>
      </p:sp>
    </p:spTree>
    <p:extLst>
      <p:ext uri="{BB962C8B-B14F-4D97-AF65-F5344CB8AC3E}">
        <p14:creationId xmlns:p14="http://schemas.microsoft.com/office/powerpoint/2010/main" val="1617805976"/>
      </p:ext>
    </p:extLst>
  </p:cSld>
  <p:clrMapOvr>
    <a:masterClrMapping/>
  </p:clrMapOvr>
  <p:transition/>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p>
        </p:txBody>
      </p:sp>
    </p:spTree>
    <p:extLst>
      <p:ext uri="{BB962C8B-B14F-4D97-AF65-F5344CB8AC3E}">
        <p14:creationId xmlns:p14="http://schemas.microsoft.com/office/powerpoint/2010/main" val="2612566419"/>
      </p:ext>
    </p:extLst>
  </p:cSld>
  <p:clrMapOvr>
    <a:masterClrMapping/>
  </p:clrMapOvr>
  <p:transition/>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if and loop </a:t>
            </a:r>
            <a:endParaRPr lang="en-IN" sz="3200" i="1" dirty="0">
              <a:solidFill>
                <a:srgbClr val="FF9900"/>
              </a:solidFill>
              <a:latin typeface="Arial" pitchFamily="34" charset="0"/>
              <a:cs typeface="Arial" pitchFamily="34" charset="0"/>
            </a:endParaRPr>
          </a:p>
        </p:txBody>
      </p:sp>
      <p:sp>
        <p:nvSpPr>
          <p:cNvPr id="7" name="Rectangle 6"/>
          <p:cNvSpPr/>
          <p:nvPr/>
        </p:nvSpPr>
        <p:spPr>
          <a:xfrm>
            <a:off x="1676400" y="3150276"/>
            <a:ext cx="8839200" cy="2031325"/>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a:solidFill>
                  <a:srgbClr val="0077AA"/>
                </a:solidFill>
                <a:latin typeface="Liberation Mono"/>
              </a:rPr>
              <a:t>ITERATE label</a:t>
            </a:r>
          </a:p>
          <a:p>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22920"/>
      </p:ext>
    </p:extLst>
  </p:cSld>
  <p:clrMapOvr>
    <a:masterClrMapping/>
  </p:clrMapOvr>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1"/>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if</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5" y="725849"/>
            <a:ext cx="8838049"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sp>
        <p:nvSpPr>
          <p:cNvPr id="9" name="Rectangle 8">
            <a:extLst>
              <a:ext uri="{FF2B5EF4-FFF2-40B4-BE49-F238E27FC236}">
                <a16:creationId xmlns:a16="http://schemas.microsoft.com/office/drawing/2014/main" id="{CFDB9D3A-20BB-44F6-9C72-E6436184571D}"/>
              </a:ext>
            </a:extLst>
          </p:cNvPr>
          <p:cNvSpPr/>
          <p:nvPr/>
        </p:nvSpPr>
        <p:spPr>
          <a:xfrm>
            <a:off x="263352" y="2622973"/>
            <a:ext cx="11521280" cy="3693319"/>
          </a:xfrm>
          <a:prstGeom prst="rect">
            <a:avLst/>
          </a:prstGeom>
          <a:noFill/>
        </p:spPr>
        <p:txBody>
          <a:bodyPr wrap="square">
            <a:spAutoFit/>
          </a:bodyPr>
          <a:lstStyle/>
          <a:p>
            <a:r>
              <a:rPr lang="en-US" dirty="0">
                <a:solidFill>
                  <a:srgbClr val="0077AA"/>
                </a:solidFill>
                <a:latin typeface="Segoe UI Semilight" panose="020B0402040204020203" pitchFamily="34" charset="0"/>
                <a:cs typeface="Segoe UI Semilight" panose="020B0402040204020203" pitchFamily="34" charset="0"/>
              </a:rPr>
              <a:t>DROP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r>
              <a:rPr lang="en-US" dirty="0">
                <a:solidFill>
                  <a:srgbClr val="0077AA"/>
                </a:solidFill>
                <a:latin typeface="Segoe UI Semilight" panose="020B0402040204020203" pitchFamily="34" charset="0"/>
                <a:cs typeface="Segoe UI Semilight" panose="020B0402040204020203" pitchFamily="34" charset="0"/>
              </a:rPr>
              <a:t>CREATE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(v_value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 v_value = </a:t>
            </a:r>
            <a:r>
              <a:rPr lang="en-US" dirty="0">
                <a:solidFill>
                  <a:srgbClr val="990055"/>
                </a:solidFill>
                <a:latin typeface="Segoe UI Semilight" panose="020B0402040204020203" pitchFamily="34" charset="0"/>
                <a:cs typeface="Segoe UI Semilight" panose="020B0402040204020203" pitchFamily="34" charset="0"/>
              </a:rPr>
              <a:t>0</a:t>
            </a:r>
            <a:r>
              <a:rPr lang="en-US" dirty="0">
                <a:latin typeface="Segoe UI Semilight" panose="020B0402040204020203" pitchFamily="34" charset="0"/>
                <a:cs typeface="Segoe UI Semilight" panose="020B0402040204020203" pitchFamily="34" charset="0"/>
              </a:rPr>
              <a:t> then</a:t>
            </a:r>
          </a:p>
          <a:p>
            <a:r>
              <a:rPr lang="en-US" dirty="0">
                <a:latin typeface="Segoe UI Semilight" panose="020B0402040204020203" pitchFamily="34" charset="0"/>
                <a:cs typeface="Segoe UI Semilight" panose="020B0402040204020203" pitchFamily="34" charset="0"/>
              </a:rPr>
              <a:t>      SELECT </a:t>
            </a:r>
            <a:r>
              <a:rPr lang="en-US" dirty="0">
                <a:solidFill>
                  <a:srgbClr val="669900"/>
                </a:solidFill>
                <a:latin typeface="Segoe UI Semilight" panose="020B0402040204020203" pitchFamily="34" charset="0"/>
                <a:cs typeface="Segoe UI Semilight" panose="020B0402040204020203" pitchFamily="34" charset="0"/>
              </a:rPr>
              <a:t>'The enter value is 0' </a:t>
            </a:r>
            <a:r>
              <a:rPr lang="en-US" dirty="0">
                <a:latin typeface="Segoe UI Semilight" panose="020B0402040204020203" pitchFamily="34" charset="0"/>
                <a:cs typeface="Segoe UI Semilight" panose="020B0402040204020203" pitchFamily="34" charset="0"/>
              </a:rPr>
              <a:t>as "Message Box";</a:t>
            </a:r>
          </a:p>
          <a:p>
            <a:r>
              <a:rPr lang="en-US" dirty="0">
                <a:latin typeface="Segoe UI Semilight" panose="020B0402040204020203" pitchFamily="34" charset="0"/>
                <a:cs typeface="Segoe UI Semilight" panose="020B0402040204020203" pitchFamily="34" charset="0"/>
              </a:rPr>
              <a:t>   elseif v_value = </a:t>
            </a:r>
            <a:r>
              <a:rPr lang="en-US" dirty="0">
                <a:solidFill>
                  <a:srgbClr val="990055"/>
                </a:solidFill>
                <a:latin typeface="Segoe UI Semilight" panose="020B0402040204020203" pitchFamily="34" charset="0"/>
                <a:cs typeface="Segoe UI Semilight" panose="020B0402040204020203" pitchFamily="34" charset="0"/>
              </a:rPr>
              <a:t>1</a:t>
            </a:r>
            <a:r>
              <a:rPr lang="en-US" dirty="0">
                <a:latin typeface="Segoe UI Semilight" panose="020B0402040204020203" pitchFamily="34" charset="0"/>
                <a:cs typeface="Segoe UI Semilight" panose="020B0402040204020203" pitchFamily="34" charset="0"/>
              </a:rPr>
              <a:t> THEN</a:t>
            </a:r>
          </a:p>
          <a:p>
            <a:r>
              <a:rPr lang="en-US" dirty="0">
                <a:latin typeface="Segoe UI Semilight" panose="020B0402040204020203" pitchFamily="34" charset="0"/>
                <a:cs typeface="Segoe UI Semilight" panose="020B0402040204020203" pitchFamily="34" charset="0"/>
              </a:rPr>
              <a:t>      SELECT </a:t>
            </a:r>
            <a:r>
              <a:rPr lang="en-US" dirty="0">
                <a:solidFill>
                  <a:srgbClr val="669900"/>
                </a:solidFill>
                <a:latin typeface="Segoe UI Semilight" panose="020B0402040204020203" pitchFamily="34" charset="0"/>
                <a:cs typeface="Segoe UI Semilight" panose="020B0402040204020203" pitchFamily="34" charset="0"/>
              </a:rPr>
              <a:t>'The enter value is 1' </a:t>
            </a:r>
            <a:r>
              <a:rPr lang="en-US" dirty="0">
                <a:latin typeface="Segoe UI Semilight" panose="020B0402040204020203" pitchFamily="34" charset="0"/>
                <a:cs typeface="Segoe UI Semilight" panose="020B0402040204020203" pitchFamily="34" charset="0"/>
              </a:rPr>
              <a:t>as "Message Box";</a:t>
            </a:r>
          </a:p>
          <a:p>
            <a:r>
              <a:rPr lang="en-US" dirty="0">
                <a:latin typeface="Segoe UI Semilight" panose="020B0402040204020203" pitchFamily="34" charset="0"/>
                <a:cs typeface="Segoe UI Semilight" panose="020B0402040204020203" pitchFamily="34" charset="0"/>
              </a:rPr>
              <a:t>   else</a:t>
            </a:r>
          </a:p>
          <a:p>
            <a:r>
              <a:rPr lang="en-US" dirty="0">
                <a:latin typeface="Segoe UI Semilight" panose="020B0402040204020203" pitchFamily="34" charset="0"/>
                <a:cs typeface="Segoe UI Semilight" panose="020B0402040204020203" pitchFamily="34" charset="0"/>
              </a:rPr>
              <a:t>      SELECT </a:t>
            </a:r>
            <a:r>
              <a:rPr lang="en-US" dirty="0">
                <a:solidFill>
                  <a:srgbClr val="669900"/>
                </a:solidFill>
                <a:latin typeface="Segoe UI Semilight" panose="020B0402040204020203" pitchFamily="34" charset="0"/>
                <a:cs typeface="Segoe UI Semilight" panose="020B0402040204020203" pitchFamily="34" charset="0"/>
              </a:rPr>
              <a:t>'The enter value is neither 0 or 1'</a:t>
            </a:r>
            <a:r>
              <a:rPr lang="en-US" dirty="0">
                <a:latin typeface="Segoe UI Semilight" panose="020B0402040204020203" pitchFamily="34" charset="0"/>
                <a:cs typeface="Segoe UI Semilight" panose="020B0402040204020203" pitchFamily="34" charset="0"/>
              </a:rPr>
              <a:t> as "Message Box";</a:t>
            </a:r>
          </a:p>
          <a:p>
            <a:r>
              <a:rPr lang="en-US" dirty="0">
                <a:latin typeface="Segoe UI Semilight" panose="020B0402040204020203" pitchFamily="34" charset="0"/>
                <a:cs typeface="Segoe UI Semilight" panose="020B0402040204020203" pitchFamily="34" charset="0"/>
              </a:rPr>
              <a:t>   end if;</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10" name="Rectangle 9">
            <a:extLst>
              <a:ext uri="{FF2B5EF4-FFF2-40B4-BE49-F238E27FC236}">
                <a16:creationId xmlns:a16="http://schemas.microsoft.com/office/drawing/2014/main" id="{E634C28E-FF7B-4533-BDA3-B589B3C86FB3}"/>
              </a:ext>
            </a:extLst>
          </p:cNvPr>
          <p:cNvSpPr/>
          <p:nvPr/>
        </p:nvSpPr>
        <p:spPr>
          <a:xfrm>
            <a:off x="263353" y="2204864"/>
            <a:ext cx="11665297" cy="369332"/>
          </a:xfrm>
          <a:prstGeom prst="rect">
            <a:avLst/>
          </a:prstGeom>
          <a:noFill/>
        </p:spPr>
        <p:txBody>
          <a:bodyPr wrap="square">
            <a:spAutoFit/>
          </a:bodyPr>
          <a:lstStyle/>
          <a:p>
            <a:pPr algn="just"/>
            <a:r>
              <a:rPr lang="en-IN" dirty="0">
                <a:solidFill>
                  <a:srgbClr val="FF0000"/>
                </a:solidFill>
                <a:latin typeface="Arial" panose="020B0604020202020204" pitchFamily="34" charset="0"/>
                <a:cs typeface="Arial" panose="020B0604020202020204" pitchFamily="34" charset="0"/>
              </a:rPr>
              <a:t>e.g.</a:t>
            </a:r>
          </a:p>
        </p:txBody>
      </p:sp>
    </p:spTree>
    <p:extLst>
      <p:ext uri="{BB962C8B-B14F-4D97-AF65-F5344CB8AC3E}">
        <p14:creationId xmlns:p14="http://schemas.microsoft.com/office/powerpoint/2010/main" val="4034865704"/>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1"/>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loop </a:t>
            </a:r>
            <a:endParaRPr lang="en-IN" sz="3200" i="1" dirty="0">
              <a:solidFill>
                <a:srgbClr val="FF9900"/>
              </a:solidFill>
              <a:latin typeface="Arial" pitchFamily="34" charset="0"/>
              <a:cs typeface="Arial" pitchFamily="34" charset="0"/>
            </a:endParaRPr>
          </a:p>
        </p:txBody>
      </p:sp>
      <p:sp>
        <p:nvSpPr>
          <p:cNvPr id="7" name="Rectangle 6"/>
          <p:cNvSpPr/>
          <p:nvPr/>
        </p:nvSpPr>
        <p:spPr>
          <a:xfrm>
            <a:off x="335362" y="692696"/>
            <a:ext cx="3240360" cy="1754326"/>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ITERATE label</a:t>
            </a:r>
          </a:p>
          <a:p>
            <a:pPr marL="285750" indent="-285750">
              <a:buFont typeface="Arial" panose="020B0604020202020204" pitchFamily="34" charset="0"/>
              <a:buChar char="•"/>
            </a:pPr>
            <a:r>
              <a:rPr lang="en-IN" dirty="0">
                <a:solidFill>
                  <a:srgbClr val="0077AA"/>
                </a:solidFill>
                <a:latin typeface="Liberation Mono"/>
              </a:rPr>
              <a:t>LEAVE label</a:t>
            </a:r>
          </a:p>
        </p:txBody>
      </p:sp>
      <p:sp>
        <p:nvSpPr>
          <p:cNvPr id="2" name="Rectangle 1"/>
          <p:cNvSpPr/>
          <p:nvPr/>
        </p:nvSpPr>
        <p:spPr>
          <a:xfrm>
            <a:off x="3575721" y="692696"/>
            <a:ext cx="8616279"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6" name="Rectangle 5">
            <a:extLst>
              <a:ext uri="{FF2B5EF4-FFF2-40B4-BE49-F238E27FC236}">
                <a16:creationId xmlns:a16="http://schemas.microsoft.com/office/drawing/2014/main" id="{66537FE0-C0BD-4C9E-9CDF-A7824BBDE068}"/>
              </a:ext>
            </a:extLst>
          </p:cNvPr>
          <p:cNvSpPr/>
          <p:nvPr/>
        </p:nvSpPr>
        <p:spPr>
          <a:xfrm>
            <a:off x="263352" y="2780928"/>
            <a:ext cx="11521280" cy="3970318"/>
          </a:xfrm>
          <a:prstGeom prst="rect">
            <a:avLst/>
          </a:prstGeom>
          <a:noFill/>
        </p:spPr>
        <p:txBody>
          <a:bodyPr wrap="square">
            <a:spAutoFit/>
          </a:bodyPr>
          <a:lstStyle/>
          <a:p>
            <a:r>
              <a:rPr lang="en-US" dirty="0">
                <a:solidFill>
                  <a:srgbClr val="0077AA"/>
                </a:solidFill>
                <a:latin typeface="Segoe UI Semilight" panose="020B0402040204020203" pitchFamily="34" charset="0"/>
                <a:cs typeface="Segoe UI Semilight" panose="020B0402040204020203" pitchFamily="34" charset="0"/>
              </a:rPr>
              <a:t>DROP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 IF EXISTS</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r>
              <a:rPr lang="en-US" dirty="0">
                <a:solidFill>
                  <a:srgbClr val="0077AA"/>
                </a:solidFill>
                <a:latin typeface="Segoe UI Semilight" panose="020B0402040204020203" pitchFamily="34" charset="0"/>
                <a:cs typeface="Segoe UI Semilight" panose="020B0402040204020203" pitchFamily="34" charset="0"/>
              </a:rPr>
              <a:t>CREATE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cs typeface="Segoe UI Semilight" panose="020B0402040204020203" pitchFamily="34" charset="0"/>
              </a:rPr>
              <a: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v_value </a:t>
            </a:r>
            <a:r>
              <a:rPr lang="en-US" dirty="0">
                <a:solidFill>
                  <a:srgbClr val="834689"/>
                </a:solidFill>
                <a:latin typeface="Liberation Mono"/>
                <a:cs typeface="Arial" panose="020B0604020202020204" pitchFamily="34" charset="0"/>
              </a:rPr>
              <a:t>INT</a:t>
            </a:r>
            <a:r>
              <a:rPr lang="en-US" dirty="0">
                <a:latin typeface="Segoe UI Semilight" panose="020B0402040204020203" pitchFamily="34" charset="0"/>
                <a:cs typeface="Segoe UI Semilight" panose="020B0402040204020203" pitchFamily="34" charset="0"/>
              </a:rPr>
              <a:t>)</a:t>
            </a:r>
          </a:p>
          <a:p>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default 0;</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a:t>
            </a:r>
            <a:r>
              <a:rPr lang="en-US" dirty="0">
                <a:solidFill>
                  <a:srgbClr val="0077AA"/>
                </a:solidFill>
                <a:latin typeface="Segoe UI Semilight" panose="020B0402040204020203" pitchFamily="34" charset="0"/>
                <a:cs typeface="Segoe UI Semilight" panose="020B0402040204020203" pitchFamily="34" charset="0"/>
              </a:rPr>
              <a:t>loop</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set x = x + </a:t>
            </a:r>
            <a:r>
              <a:rPr lang="en-US" dirty="0">
                <a:solidFill>
                  <a:srgbClr val="990055"/>
                </a:solidFill>
                <a:latin typeface="Segoe UI Semilight" panose="020B0402040204020203" pitchFamily="34" charset="0"/>
                <a:cs typeface="Segoe UI Semilight" panose="020B0402040204020203" pitchFamily="34" charset="0"/>
              </a:rPr>
              <a:t>1</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x;</a:t>
            </a:r>
          </a:p>
          <a:p>
            <a:r>
              <a:rPr lang="en-US" dirty="0">
                <a:latin typeface="Segoe UI Semilight" panose="020B0402040204020203" pitchFamily="34" charset="0"/>
                <a:cs typeface="Segoe UI Semilight" panose="020B0402040204020203" pitchFamily="34" charset="0"/>
              </a:rPr>
              <a:t>        if x  = v_value then</a:t>
            </a:r>
          </a:p>
          <a:p>
            <a:r>
              <a:rPr lang="en-US" dirty="0">
                <a:latin typeface="Segoe UI Semilight" panose="020B0402040204020203" pitchFamily="34" charset="0"/>
                <a:cs typeface="Segoe UI Semilight" panose="020B0402040204020203" pitchFamily="34" charset="0"/>
              </a:rPr>
              <a:t>           leave lbl;</a:t>
            </a:r>
          </a:p>
          <a:p>
            <a:r>
              <a:rPr lang="en-US" dirty="0">
                <a:latin typeface="Segoe UI Semilight" panose="020B0402040204020203" pitchFamily="34" charset="0"/>
                <a:cs typeface="Segoe UI Semilight" panose="020B0402040204020203" pitchFamily="34" charset="0"/>
              </a:rPr>
              <a:t>        end if;</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loop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750EF2A8-B4EB-47F3-9701-17CE69DB7816}"/>
              </a:ext>
            </a:extLst>
          </p:cNvPr>
          <p:cNvSpPr/>
          <p:nvPr/>
        </p:nvSpPr>
        <p:spPr>
          <a:xfrm>
            <a:off x="263353" y="2348880"/>
            <a:ext cx="11665297" cy="369332"/>
          </a:xfrm>
          <a:prstGeom prst="rect">
            <a:avLst/>
          </a:prstGeom>
          <a:noFill/>
        </p:spPr>
        <p:txBody>
          <a:bodyPr wrap="square">
            <a:spAutoFit/>
          </a:bodyPr>
          <a:lstStyle/>
          <a:p>
            <a:pPr algn="just"/>
            <a:r>
              <a:rPr lang="en-IN" dirty="0">
                <a:solidFill>
                  <a:srgbClr val="FF0000"/>
                </a:solidFill>
                <a:latin typeface="Arial" panose="020B0604020202020204" pitchFamily="34" charset="0"/>
                <a:cs typeface="Arial" panose="020B0604020202020204" pitchFamily="34" charset="0"/>
              </a:rPr>
              <a:t>e.g.</a:t>
            </a:r>
          </a:p>
        </p:txBody>
      </p:sp>
    </p:spTree>
    <p:extLst>
      <p:ext uri="{BB962C8B-B14F-4D97-AF65-F5344CB8AC3E}">
        <p14:creationId xmlns:p14="http://schemas.microsoft.com/office/powerpoint/2010/main" val="20068793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5" name="Rectangle 4">
            <a:extLst>
              <a:ext uri="{FF2B5EF4-FFF2-40B4-BE49-F238E27FC236}">
                <a16:creationId xmlns:a16="http://schemas.microsoft.com/office/drawing/2014/main" id="{0C32BCA3-032A-4E2E-95A3-B978B1F49C73}"/>
              </a:ext>
            </a:extLst>
          </p:cNvPr>
          <p:cNvSpPr/>
          <p:nvPr/>
        </p:nvSpPr>
        <p:spPr>
          <a:xfrm>
            <a:off x="2062758" y="3228945"/>
            <a:ext cx="8838049" cy="400110"/>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 procedure is a group of PL/SQL statements that you can call by name.</a:t>
            </a:r>
          </a:p>
        </p:txBody>
      </p:sp>
      <p:sp>
        <p:nvSpPr>
          <p:cNvPr id="6" name="Rectangle 5">
            <a:extLst>
              <a:ext uri="{FF2B5EF4-FFF2-40B4-BE49-F238E27FC236}">
                <a16:creationId xmlns:a16="http://schemas.microsoft.com/office/drawing/2014/main" id="{89D4B3DA-2B20-48BD-916D-D58F609BC0F2}"/>
              </a:ext>
            </a:extLst>
          </p:cNvPr>
          <p:cNvSpPr/>
          <p:nvPr/>
        </p:nvSpPr>
        <p:spPr>
          <a:xfrm>
            <a:off x="550590" y="3933056"/>
            <a:ext cx="10873208" cy="2369880"/>
          </a:xfrm>
          <a:prstGeom prst="rect">
            <a:avLst/>
          </a:prstGeom>
          <a:solidFill>
            <a:schemeClr val="bg1"/>
          </a:solidFill>
        </p:spPr>
        <p:txBody>
          <a:bodyPr wrap="square">
            <a:spAutoFit/>
          </a:bodyPr>
          <a:lstStyle/>
          <a:p>
            <a:pPr>
              <a:buFont typeface="Arial" panose="020B0604020202020204" pitchFamily="34" charset="0"/>
              <a:buNone/>
            </a:pPr>
            <a:r>
              <a:rPr lang="en-IN" sz="2200" dirty="0">
                <a:solidFill>
                  <a:srgbClr val="FF0000"/>
                </a:solidFill>
                <a:latin typeface="Arial" panose="020B0604020202020204" pitchFamily="34" charset="0"/>
                <a:cs typeface="Arial" panose="020B0604020202020204" pitchFamily="34" charset="0"/>
              </a:rPr>
              <a:t>Remember:</a:t>
            </a:r>
          </a:p>
          <a:p>
            <a:pPr>
              <a:buFont typeface="Arial" panose="020B0604020202020204" pitchFamily="34" charset="0"/>
              <a:buNone/>
            </a:pPr>
            <a:endParaRPr lang="en-IN" sz="800" dirty="0">
              <a:solidFill>
                <a:srgbClr val="FF0000"/>
              </a:solidFill>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It is </a:t>
            </a:r>
            <a:r>
              <a:rPr lang="en-IN" b="1" dirty="0">
                <a:latin typeface="Palatino Linotype" panose="02040502050505030304" pitchFamily="18" charset="0"/>
                <a:cs typeface="Segoe UI Light" panose="020B0502040204020203" pitchFamily="34" charset="0"/>
              </a:rPr>
              <a:t>not permitted </a:t>
            </a:r>
            <a:r>
              <a:rPr lang="en-IN" dirty="0">
                <a:latin typeface="Palatino Linotype" panose="02040502050505030304" pitchFamily="18" charset="0"/>
                <a:cs typeface="Segoe UI Light" panose="020B0502040204020203" pitchFamily="34" charset="0"/>
              </a:rPr>
              <a:t>to assign the value DEFAULT to stored PROCEDURE or FUNCTION parameters</a:t>
            </a:r>
          </a:p>
          <a:p>
            <a:r>
              <a:rPr lang="en-IN" dirty="0">
                <a:latin typeface="Palatino Linotype" panose="02040502050505030304" pitchFamily="18" charset="0"/>
                <a:cs typeface="Segoe UI Light" panose="020B0502040204020203" pitchFamily="34" charset="0"/>
              </a:rPr>
              <a:t>     </a:t>
            </a:r>
            <a:r>
              <a:rPr lang="en-IN" dirty="0">
                <a:solidFill>
                  <a:srgbClr val="FF0000"/>
                </a:solidFill>
                <a:latin typeface="Palatino Linotype" panose="02040502050505030304" pitchFamily="18" charset="0"/>
                <a:cs typeface="Segoe UI Light" panose="020B0502040204020203" pitchFamily="34" charset="0"/>
              </a:rPr>
              <a:t>e.g. </a:t>
            </a:r>
          </a:p>
          <a:p>
            <a:r>
              <a:rPr lang="en-IN" dirty="0">
                <a:solidFill>
                  <a:srgbClr val="FF0000"/>
                </a:solidFill>
                <a:latin typeface="Palatino Linotype" panose="02040502050505030304" pitchFamily="18" charset="0"/>
                <a:cs typeface="Segoe UI Light" panose="020B05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p_ID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DEFAULT</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10)</a:t>
            </a:r>
          </a:p>
          <a:p>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Or stored program local variables</a:t>
            </a:r>
          </a:p>
          <a:p>
            <a:r>
              <a:rPr lang="en-IN" dirty="0">
                <a:latin typeface="Palatino Linotype" panose="02040502050505030304" pitchFamily="18" charset="0"/>
                <a:cs typeface="Segoe UI Light" panose="020B0502040204020203" pitchFamily="34" charset="0"/>
              </a:rPr>
              <a:t>     </a:t>
            </a:r>
            <a:r>
              <a:rPr lang="en-IN" dirty="0">
                <a:solidFill>
                  <a:srgbClr val="FF0000"/>
                </a:solidFill>
                <a:latin typeface="Palatino Linotype" panose="02040502050505030304" pitchFamily="18" charset="0"/>
                <a:cs typeface="Segoe UI Light" panose="020B0502040204020203" pitchFamily="34" charset="0"/>
              </a:rPr>
              <a:t>e.g. </a:t>
            </a:r>
          </a:p>
          <a:p>
            <a:r>
              <a:rPr lang="en-IN" dirty="0">
                <a:latin typeface="Palatino Linotype" panose="02040502050505030304" pitchFamily="18" charset="0"/>
                <a:cs typeface="Segoe UI Light" panose="020B05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SET</a:t>
            </a:r>
            <a:r>
              <a:rPr lang="en-IN" dirty="0">
                <a:latin typeface="Segoe UI Semilight" panose="020B0402040204020203" pitchFamily="34" charset="0"/>
                <a:cs typeface="Segoe UI Semilight" panose="020B0402040204020203" pitchFamily="34" charset="0"/>
              </a:rPr>
              <a:t> var_name = </a:t>
            </a:r>
            <a:r>
              <a:rPr lang="en-IN" dirty="0">
                <a:solidFill>
                  <a:srgbClr val="0077AA"/>
                </a:solidFill>
                <a:latin typeface="Segoe UI Semilight" panose="020B0402040204020203" pitchFamily="34" charset="0"/>
                <a:cs typeface="Segoe UI Semilight" panose="020B0402040204020203" pitchFamily="34" charset="0"/>
              </a:rPr>
              <a:t>DEFAULT</a:t>
            </a:r>
            <a:r>
              <a:rPr lang="en-IN" dirty="0">
                <a:latin typeface="Segoe UI Semilight" panose="020B0402040204020203" pitchFamily="34" charset="0"/>
                <a:cs typeface="Segoe UI Semilight" panose="020B0402040204020203" pitchFamily="34" charset="0"/>
              </a:rPr>
              <a:t> some_value.</a:t>
            </a:r>
          </a:p>
        </p:txBody>
      </p:sp>
    </p:spTree>
    <p:extLst>
      <p:ext uri="{BB962C8B-B14F-4D97-AF65-F5344CB8AC3E}">
        <p14:creationId xmlns:p14="http://schemas.microsoft.com/office/powerpoint/2010/main" val="120844497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7" name="Rectangle 6"/>
          <p:cNvSpPr/>
          <p:nvPr/>
        </p:nvSpPr>
        <p:spPr>
          <a:xfrm>
            <a:off x="479376" y="765364"/>
            <a:ext cx="10112424"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479376" y="3261171"/>
            <a:ext cx="10112424"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 </a:t>
            </a:r>
            <a:r>
              <a:rPr lang="en-IN" dirty="0">
                <a:solidFill>
                  <a:srgbClr val="990055"/>
                </a:solidFill>
                <a:latin typeface="Segoe UI Semilight" panose="020B0402040204020203" pitchFamily="34" charset="0"/>
                <a:cs typeface="Segoe UI Semilight" panose="020B0402040204020203" pitchFamily="34" charset="0"/>
              </a:rPr>
              <a:t>7788</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20000"/>
                    </a:ext>
                  </a:extLst>
                </a:gridCol>
                <a:gridCol w="2117035">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577008">
                  <a:extLst>
                    <a:ext uri="{9D8B030D-6E8A-4147-A177-3AD203B41FA5}">
                      <a16:colId xmlns:a16="http://schemas.microsoft.com/office/drawing/2014/main" val="20003"/>
                    </a:ext>
                  </a:extLst>
                </a:gridCol>
                <a:gridCol w="1089991">
                  <a:extLst>
                    <a:ext uri="{9D8B030D-6E8A-4147-A177-3AD203B41FA5}">
                      <a16:colId xmlns:a16="http://schemas.microsoft.com/office/drawing/2014/main"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a16="http://schemas.microsoft.com/office/drawing/2014/main"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a16="http://schemas.microsoft.com/office/drawing/2014/main"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a16="http://schemas.microsoft.com/office/drawing/2014/main"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a16="http://schemas.microsoft.com/office/drawing/2014/main"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a16="http://schemas.microsoft.com/office/drawing/2014/main"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243956014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736700"/>
            <a:ext cx="10040416"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657601"/>
            <a:ext cx="10040416"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15</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9376" y="767478"/>
            <a:ext cx="10112424" cy="206210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 WHERE job = para1;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9376" y="3269883"/>
            <a:ext cx="1036915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j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 = para1;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9376" y="767478"/>
            <a:ext cx="10112424"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if (SELECT true FROM dept WHERE deptno = x)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emp WHERE deptno = 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"Data Not Found";</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7780729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739676"/>
            <a:ext cx="10040416"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p2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p3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p4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311113"/>
            <a:ext cx="10040416" cy="206210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myprocedure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p1 = p1+2;</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551384" y="5602014"/>
            <a:ext cx="6039916" cy="923330"/>
          </a:xfrm>
          <a:prstGeom prst="rect">
            <a:avLst/>
          </a:prstGeom>
          <a:noFill/>
        </p:spPr>
        <p:txBody>
          <a:bodyPr wrap="square" rtlCol="0">
            <a:spAutoFit/>
          </a:bodyPr>
          <a:lstStyle/>
          <a:p>
            <a:r>
              <a:rPr lang="en-IN" dirty="0">
                <a:solidFill>
                  <a:schemeClr val="accent5">
                    <a:lumMod val="50000"/>
                  </a:schemeClr>
                </a:solidFill>
                <a:latin typeface="Liberation Mono"/>
              </a:rPr>
              <a:t>mysql&gt; </a:t>
            </a:r>
            <a:r>
              <a:rPr lang="en-IN" dirty="0">
                <a:latin typeface="Liberation Mono"/>
              </a:rPr>
              <a:t>SET </a:t>
            </a:r>
            <a:r>
              <a:rPr lang="en-IN" i="1" dirty="0">
                <a:latin typeface="Liberation Mono"/>
              </a:rPr>
              <a:t>@x </a:t>
            </a:r>
            <a:r>
              <a:rPr lang="en-IN" dirty="0">
                <a:latin typeface="Liberation Mono"/>
              </a:rPr>
              <a:t>= </a:t>
            </a:r>
            <a:r>
              <a:rPr lang="en-IN" dirty="0">
                <a:solidFill>
                  <a:srgbClr val="990055"/>
                </a:solidFill>
                <a:latin typeface="Segoe UI Semilight" panose="020B0402040204020203" pitchFamily="34" charset="0"/>
                <a:cs typeface="Segoe UI Semilight" panose="020B0402040204020203" pitchFamily="34" charset="0"/>
              </a:rPr>
              <a:t>10</a:t>
            </a:r>
          </a:p>
          <a:p>
            <a:r>
              <a:rPr lang="en-IN" dirty="0">
                <a:solidFill>
                  <a:schemeClr val="accent5">
                    <a:lumMod val="50000"/>
                  </a:schemeClr>
                </a:solidFill>
                <a:latin typeface="Liberation Mono"/>
              </a:rPr>
              <a:t>mysql&gt; </a:t>
            </a:r>
            <a:r>
              <a:rPr lang="en-IN" dirty="0">
                <a:latin typeface="Liberation Mono"/>
              </a:rPr>
              <a:t>CALL procudeureName(</a:t>
            </a:r>
            <a:r>
              <a:rPr lang="en-IN" i="1" dirty="0">
                <a:latin typeface="Liberation Mono"/>
              </a:rPr>
              <a:t>@x</a:t>
            </a:r>
            <a:r>
              <a:rPr lang="en-IN" dirty="0">
                <a:latin typeface="Liberation Mono"/>
              </a:rPr>
              <a:t>);</a:t>
            </a:r>
          </a:p>
          <a:p>
            <a:r>
              <a:rPr lang="en-IN" dirty="0">
                <a:solidFill>
                  <a:schemeClr val="accent5">
                    <a:lumMod val="50000"/>
                  </a:schemeClr>
                </a:solidFill>
                <a:latin typeface="Liberation Mono"/>
              </a:rPr>
              <a:t>mysql&gt;</a:t>
            </a:r>
            <a:r>
              <a:rPr lang="en-IN" dirty="0">
                <a:latin typeface="Liberation Mono"/>
              </a:rPr>
              <a:t> SELECT </a:t>
            </a:r>
            <a:r>
              <a:rPr lang="en-IN" i="1" dirty="0">
                <a:latin typeface="Liberation Mono"/>
              </a:rPr>
              <a:t>@x</a:t>
            </a:r>
            <a:endParaRPr lang="en-IN" dirty="0">
              <a:latin typeface="Liberation Mono"/>
            </a:endParaRPr>
          </a:p>
        </p:txBody>
      </p:sp>
    </p:spTree>
    <p:extLst>
      <p:ext uri="{BB962C8B-B14F-4D97-AF65-F5344CB8AC3E}">
        <p14:creationId xmlns:p14="http://schemas.microsoft.com/office/powerpoint/2010/main" val="3030627995"/>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404664"/>
            <a:ext cx="1094521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CREATE TABLE temp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col1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2549803"/>
            <a:ext cx="1144927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v2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v3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v4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478800" y="4782051"/>
            <a:ext cx="1094521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var1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 LIMIT var1;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6" name="Rectangle 5"/>
          <p:cNvSpPr/>
          <p:nvPr/>
        </p:nvSpPr>
        <p:spPr>
          <a:xfrm>
            <a:off x="478800" y="711876"/>
            <a:ext cx="996840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CREATE TABLE temp (col1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3D7C80D8-7987-4255-AD31-512DA2BD6169}"/>
              </a:ext>
            </a:extLst>
          </p:cNvPr>
          <p:cNvSpPr/>
          <p:nvPr/>
        </p:nvSpPr>
        <p:spPr>
          <a:xfrm>
            <a:off x="478800" y="3284984"/>
            <a:ext cx="1130583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#ALTER TABLE temp ADD col2 INT;</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#DROP TABLE temp;</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346939616"/>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6" name="Rectangle 5"/>
          <p:cNvSpPr/>
          <p:nvPr/>
        </p:nvSpPr>
        <p:spPr>
          <a:xfrm>
            <a:off x="478800" y="711876"/>
            <a:ext cx="996840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declare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exit handler for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1146 CREATE TABLE abc(id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ename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 FROM abc;</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5631398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7" name="Rectangle 6"/>
          <p:cNvSpPr/>
          <p:nvPr/>
        </p:nvSpPr>
        <p:spPr>
          <a:xfrm>
            <a:off x="478800" y="712800"/>
            <a:ext cx="11089808" cy="36625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z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z1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x + y;</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z1 = x * y;</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endParaRPr lang="en-IN" sz="800" dirty="0">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endParaRPr lang="en-IN" sz="800" dirty="0">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SET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SET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@b</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CALL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pro1</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5</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4</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@b</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4012764133"/>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p>
        </p:txBody>
      </p:sp>
      <p:sp>
        <p:nvSpPr>
          <p:cNvPr id="3" name="Rectangle 2">
            <a:extLst>
              <a:ext uri="{FF2B5EF4-FFF2-40B4-BE49-F238E27FC236}">
                <a16:creationId xmlns:a16="http://schemas.microsoft.com/office/drawing/2014/main" id="{7C400657-0178-47A6-AD55-0ECBCBDF787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dynamic </a:t>
            </a:r>
            <a:r>
              <a:rPr lang="en-IN" sz="3200" i="1">
                <a:solidFill>
                  <a:srgbClr val="FF9900"/>
                </a:solidFill>
                <a:latin typeface="Arial" pitchFamily="34" charset="0"/>
                <a:cs typeface="Arial" pitchFamily="34" charset="0"/>
              </a:rPr>
              <a:t>stored procedure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998519304"/>
      </p:ext>
    </p:extLst>
  </p:cSld>
  <p:clrMapOvr>
    <a:masterClrMapping/>
  </p:clrMapOvr>
  <p:transition/>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prepared sql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479376" y="838200"/>
            <a:ext cx="1123324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stmt_name. The prepared statement is executed with EXECUTE and released with DEALLOCATE PREPARE.</a:t>
            </a:r>
          </a:p>
        </p:txBody>
      </p:sp>
      <p:sp>
        <p:nvSpPr>
          <p:cNvPr id="7" name="Rectangle 6"/>
          <p:cNvSpPr/>
          <p:nvPr/>
        </p:nvSpPr>
        <p:spPr>
          <a:xfrm>
            <a:off x="479376" y="1979474"/>
            <a:ext cx="11233248" cy="1938992"/>
          </a:xfrm>
          <a:prstGeom prst="rect">
            <a:avLst/>
          </a:prstGeom>
        </p:spPr>
        <p:txBody>
          <a:bodyPr wrap="square">
            <a:spAutoFit/>
          </a:bodyPr>
          <a:lstStyle/>
          <a:p>
            <a:r>
              <a:rPr lang="en-IN" sz="2000" dirty="0">
                <a:solidFill>
                  <a:schemeClr val="accent5">
                    <a:lumMod val="75000"/>
                  </a:schemeClr>
                </a:solidFill>
                <a:latin typeface="Liberation Mono"/>
              </a:rPr>
              <a:t>PREPARE</a:t>
            </a:r>
            <a:r>
              <a:rPr lang="en-IN" sz="2000" dirty="0">
                <a:solidFill>
                  <a:srgbClr val="0077AA"/>
                </a:solidFill>
                <a:latin typeface="Liberation Mono"/>
              </a:rPr>
              <a:t> </a:t>
            </a:r>
            <a:r>
              <a:rPr lang="en-IN" sz="2000" dirty="0">
                <a:latin typeface="Liberation Mono"/>
              </a:rPr>
              <a:t>stmt_name </a:t>
            </a:r>
            <a:r>
              <a:rPr lang="en-IN" sz="2000" dirty="0">
                <a:solidFill>
                  <a:schemeClr val="accent5">
                    <a:lumMod val="75000"/>
                  </a:schemeClr>
                </a:solidFill>
                <a:latin typeface="Liberation Mono"/>
              </a:rPr>
              <a:t>FROM</a:t>
            </a:r>
            <a:r>
              <a:rPr lang="en-IN" sz="2000" dirty="0">
                <a:solidFill>
                  <a:srgbClr val="0077AA"/>
                </a:solidFill>
                <a:latin typeface="Liberation Mono"/>
              </a:rPr>
              <a:t> preparable_stmt</a:t>
            </a:r>
          </a:p>
          <a:p>
            <a:endParaRPr lang="en-IN" sz="2000" dirty="0">
              <a:solidFill>
                <a:srgbClr val="0077AA"/>
              </a:solidFill>
              <a:latin typeface="Liberation Mono"/>
            </a:endParaRPr>
          </a:p>
          <a:p>
            <a:r>
              <a:rPr lang="en-IN" sz="2000" dirty="0">
                <a:solidFill>
                  <a:schemeClr val="accent5">
                    <a:lumMod val="75000"/>
                  </a:schemeClr>
                </a:solidFill>
                <a:latin typeface="Liberation Mono"/>
              </a:rPr>
              <a:t>EXECUTE</a:t>
            </a:r>
            <a:r>
              <a:rPr lang="en-IN" sz="2000" dirty="0">
                <a:solidFill>
                  <a:srgbClr val="0077AA"/>
                </a:solidFill>
                <a:latin typeface="Liberation Mono"/>
              </a:rPr>
              <a:t> </a:t>
            </a:r>
            <a:r>
              <a:rPr lang="en-IN" sz="2000" dirty="0">
                <a:latin typeface="Liberation Mono"/>
              </a:rPr>
              <a:t>stmt_name</a:t>
            </a:r>
          </a:p>
          <a:p>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0077AA"/>
                </a:solidFill>
                <a:latin typeface="Liberation Mono"/>
              </a:rPr>
              <a:t> </a:t>
            </a:r>
            <a:r>
              <a:rPr lang="en-IN" sz="2000" dirty="0">
                <a:solidFill>
                  <a:schemeClr val="accent5">
                    <a:lumMod val="75000"/>
                  </a:schemeClr>
                </a:solidFill>
                <a:latin typeface="Liberation Mono"/>
              </a:rPr>
              <a:t>USING</a:t>
            </a:r>
            <a:r>
              <a:rPr lang="en-IN" sz="2000" dirty="0">
                <a:solidFill>
                  <a:srgbClr val="0077AA"/>
                </a:solidFill>
                <a:latin typeface="Liberation Mono"/>
              </a:rPr>
              <a:t> </a:t>
            </a:r>
            <a:r>
              <a:rPr lang="en-IN" sz="2000" dirty="0">
                <a:solidFill>
                  <a:schemeClr val="accent5">
                    <a:lumMod val="75000"/>
                  </a:schemeClr>
                </a:solidFill>
                <a:latin typeface="Liberation Mono"/>
              </a:rPr>
              <a:t>@var_name </a:t>
            </a:r>
            <a:r>
              <a:rPr lang="en-IN" sz="2000" dirty="0">
                <a:solidFill>
                  <a:schemeClr val="tx1">
                    <a:lumMod val="85000"/>
                    <a:lumOff val="15000"/>
                  </a:schemeClr>
                </a:solidFill>
                <a:latin typeface="Liberation Mono"/>
              </a:rPr>
              <a:t>[,</a:t>
            </a:r>
            <a:r>
              <a:rPr lang="en-IN" sz="2000" dirty="0">
                <a:solidFill>
                  <a:srgbClr val="0077AA"/>
                </a:solidFill>
                <a:latin typeface="Liberation Mono"/>
              </a:rPr>
              <a:t> </a:t>
            </a:r>
            <a:r>
              <a:rPr lang="en-IN" sz="2000" dirty="0">
                <a:solidFill>
                  <a:schemeClr val="accent5">
                    <a:lumMod val="75000"/>
                  </a:schemeClr>
                </a:solidFill>
                <a:latin typeface="Liberation Mono"/>
              </a:rPr>
              <a:t>@var_name </a:t>
            </a:r>
            <a:r>
              <a:rPr lang="en-IN" sz="2000" dirty="0">
                <a:solidFill>
                  <a:schemeClr val="tx1">
                    <a:lumMod val="85000"/>
                    <a:lumOff val="15000"/>
                  </a:schemeClr>
                </a:solidFill>
                <a:latin typeface="Liberation Mono"/>
              </a:rPr>
              <a:t>]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a:t>
            </a:r>
            <a:r>
              <a:rPr lang="en-IN" sz="2000" dirty="0">
                <a:solidFill>
                  <a:schemeClr val="tx1">
                    <a:lumMod val="85000"/>
                    <a:lumOff val="15000"/>
                  </a:schemeClr>
                </a:solidFill>
                <a:latin typeface="Liberation Mono"/>
              </a:rPr>
              <a:t>]</a:t>
            </a:r>
          </a:p>
          <a:p>
            <a:endParaRPr lang="en-IN" sz="2000" dirty="0">
              <a:solidFill>
                <a:srgbClr val="0077AA"/>
              </a:solidFill>
              <a:latin typeface="Liberation Mono"/>
            </a:endParaRPr>
          </a:p>
          <a:p>
            <a:r>
              <a:rPr lang="en-US" sz="2000" dirty="0">
                <a:solidFill>
                  <a:schemeClr val="tx1">
                    <a:lumMod val="85000"/>
                    <a:lumOff val="15000"/>
                  </a:schemeClr>
                </a:solidFill>
                <a:latin typeface="Liberation Mono"/>
              </a:rPr>
              <a:t>{</a:t>
            </a:r>
            <a:r>
              <a:rPr lang="en-US" sz="2000" dirty="0">
                <a:solidFill>
                  <a:srgbClr val="0077AA"/>
                </a:solidFill>
                <a:latin typeface="Liberation Mono"/>
              </a:rPr>
              <a:t> </a:t>
            </a:r>
            <a:r>
              <a:rPr lang="en-US" sz="2000" dirty="0">
                <a:solidFill>
                  <a:schemeClr val="accent5">
                    <a:lumMod val="75000"/>
                  </a:schemeClr>
                </a:solidFill>
                <a:latin typeface="Liberation Mono"/>
              </a:rPr>
              <a:t>DEALLOCATE</a:t>
            </a:r>
            <a:r>
              <a:rPr lang="en-US" sz="2000" dirty="0">
                <a:solidFill>
                  <a:srgbClr val="0077AA"/>
                </a:solidFill>
                <a:latin typeface="Liberation Mono"/>
              </a:rPr>
              <a:t> </a:t>
            </a:r>
            <a:r>
              <a:rPr lang="en-US" sz="2000" dirty="0">
                <a:solidFill>
                  <a:schemeClr val="tx1">
                    <a:lumMod val="85000"/>
                    <a:lumOff val="15000"/>
                  </a:schemeClr>
                </a:solidFill>
                <a:latin typeface="Liberation Mono"/>
              </a:rPr>
              <a:t>|</a:t>
            </a:r>
            <a:r>
              <a:rPr lang="en-US" sz="2000" dirty="0">
                <a:solidFill>
                  <a:srgbClr val="0077AA"/>
                </a:solidFill>
                <a:latin typeface="Liberation Mono"/>
              </a:rPr>
              <a:t> </a:t>
            </a:r>
            <a:r>
              <a:rPr lang="en-US" sz="2000" dirty="0">
                <a:solidFill>
                  <a:schemeClr val="accent5">
                    <a:lumMod val="75000"/>
                  </a:schemeClr>
                </a:solidFill>
                <a:latin typeface="Liberation Mono"/>
              </a:rPr>
              <a:t>DROP </a:t>
            </a:r>
            <a:r>
              <a:rPr lang="en-US" sz="2000" dirty="0">
                <a:solidFill>
                  <a:schemeClr val="tx1">
                    <a:lumMod val="85000"/>
                    <a:lumOff val="15000"/>
                  </a:schemeClr>
                </a:solidFill>
                <a:latin typeface="Liberation Mono"/>
              </a:rPr>
              <a:t>}</a:t>
            </a:r>
            <a:r>
              <a:rPr lang="en-US" sz="2000" dirty="0">
                <a:solidFill>
                  <a:srgbClr val="0077AA"/>
                </a:solidFill>
                <a:latin typeface="Liberation Mono"/>
              </a:rPr>
              <a:t> </a:t>
            </a:r>
            <a:r>
              <a:rPr lang="en-US" sz="2000" dirty="0">
                <a:solidFill>
                  <a:schemeClr val="accent5">
                    <a:lumMod val="75000"/>
                  </a:schemeClr>
                </a:solidFill>
                <a:latin typeface="Liberation Mono"/>
              </a:rPr>
              <a:t>PREPARE</a:t>
            </a:r>
            <a:r>
              <a:rPr lang="en-US" sz="2000" dirty="0">
                <a:solidFill>
                  <a:srgbClr val="0077AA"/>
                </a:solidFill>
                <a:latin typeface="Liberation Mono"/>
              </a:rPr>
              <a:t> </a:t>
            </a:r>
            <a:r>
              <a:rPr lang="en-US" sz="2000" dirty="0">
                <a:latin typeface="Liberation Mono"/>
              </a:rPr>
              <a:t>stmt_name</a:t>
            </a:r>
          </a:p>
        </p:txBody>
      </p:sp>
      <p:sp>
        <p:nvSpPr>
          <p:cNvPr id="8" name="TextBox 7">
            <a:extLst>
              <a:ext uri="{FF2B5EF4-FFF2-40B4-BE49-F238E27FC236}">
                <a16:creationId xmlns:a16="http://schemas.microsoft.com/office/drawing/2014/main" id="{E6B0F847-147B-445B-AB79-53D27D12AC09}"/>
              </a:ext>
            </a:extLst>
          </p:cNvPr>
          <p:cNvSpPr txBox="1"/>
          <p:nvPr/>
        </p:nvSpPr>
        <p:spPr>
          <a:xfrm>
            <a:off x="460061" y="5098323"/>
            <a:ext cx="11233248" cy="923330"/>
          </a:xfrm>
          <a:prstGeom prst="rect">
            <a:avLst/>
          </a:prstGeom>
          <a:noFill/>
        </p:spPr>
        <p:txBody>
          <a:bodyPr wrap="square">
            <a:spAutoFit/>
          </a:bodyPr>
          <a:lstStyle/>
          <a:p>
            <a:r>
              <a:rPr lang="en-US" b="0" i="0" dirty="0">
                <a:solidFill>
                  <a:srgbClr val="0077AA"/>
                </a:solidFill>
                <a:effectLst/>
                <a:latin typeface="Liberation Mono"/>
              </a:rPr>
              <a:t>SET</a:t>
            </a:r>
            <a:r>
              <a:rPr lang="en-US" b="0" i="0" dirty="0">
                <a:solidFill>
                  <a:srgbClr val="000000"/>
                </a:solidFill>
                <a:effectLst/>
                <a:latin typeface="Liberation Mono"/>
              </a:rPr>
              <a:t> </a:t>
            </a:r>
            <a:r>
              <a:rPr lang="en-US" b="0" i="0" dirty="0">
                <a:solidFill>
                  <a:srgbClr val="EE9900"/>
                </a:solidFill>
                <a:effectLst/>
                <a:latin typeface="Liberation Mono"/>
              </a:rPr>
              <a:t>@skip</a:t>
            </a:r>
            <a:r>
              <a:rPr lang="en-US" b="0" i="0" dirty="0">
                <a:solidFill>
                  <a:srgbClr val="A67F59"/>
                </a:solidFill>
                <a:effectLst/>
                <a:latin typeface="Liberation Mono"/>
              </a:rPr>
              <a:t>=</a:t>
            </a:r>
            <a:r>
              <a:rPr lang="en-US" b="0" i="0" dirty="0">
                <a:solidFill>
                  <a:srgbClr val="990055"/>
                </a:solidFill>
                <a:effectLst/>
                <a:latin typeface="Liberation Mono"/>
              </a:rPr>
              <a: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SET</a:t>
            </a:r>
            <a:r>
              <a:rPr lang="en-US" b="0" i="0" dirty="0">
                <a:solidFill>
                  <a:srgbClr val="000000"/>
                </a:solidFill>
                <a:effectLst/>
                <a:latin typeface="Liberation Mono"/>
              </a:rPr>
              <a:t> </a:t>
            </a:r>
            <a:r>
              <a:rPr lang="en-US" b="0" i="0" dirty="0">
                <a:solidFill>
                  <a:srgbClr val="EE9900"/>
                </a:solidFill>
                <a:effectLst/>
                <a:latin typeface="Liberation Mono"/>
              </a:rPr>
              <a:t>@numrows</a:t>
            </a:r>
            <a:r>
              <a:rPr lang="en-US" b="0" i="0" dirty="0">
                <a:solidFill>
                  <a:srgbClr val="A67F59"/>
                </a:solidFill>
                <a:effectLst/>
                <a:latin typeface="Liberation Mono"/>
              </a:rPr>
              <a:t>=</a:t>
            </a:r>
            <a:r>
              <a:rPr lang="en-US" b="0" i="0" dirty="0">
                <a:solidFill>
                  <a:srgbClr val="990055"/>
                </a:solidFill>
                <a:effectLst/>
                <a:latin typeface="Liberation Mono"/>
              </a:rPr>
              <a:t>5</a:t>
            </a:r>
            <a:r>
              <a:rPr lang="en-US" b="0" i="0" dirty="0">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PREPARE</a:t>
            </a:r>
            <a:r>
              <a:rPr lang="en-US" b="0" i="0" dirty="0">
                <a:solidFill>
                  <a:srgbClr val="000000"/>
                </a:solidFill>
                <a:effectLst/>
                <a:latin typeface="Liberation Mono"/>
              </a:rPr>
              <a:t> STMT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0" i="0" dirty="0">
                <a:solidFill>
                  <a:srgbClr val="669900"/>
                </a:solidFill>
                <a:effectLst/>
                <a:latin typeface="Liberation Mono"/>
              </a:rPr>
              <a:t>'SELECT * FROM table_name LIMIT ?, ?'</a:t>
            </a:r>
            <a:r>
              <a:rPr lang="en-US" b="0" i="0" dirty="0">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EXECUTE</a:t>
            </a:r>
            <a:r>
              <a:rPr lang="en-US" b="0" i="0" dirty="0">
                <a:solidFill>
                  <a:srgbClr val="000000"/>
                </a:solidFill>
                <a:effectLst/>
                <a:latin typeface="Liberation Mono"/>
              </a:rPr>
              <a:t> STMT </a:t>
            </a:r>
            <a:r>
              <a:rPr lang="en-US" b="0" i="0" dirty="0">
                <a:solidFill>
                  <a:srgbClr val="0077AA"/>
                </a:solidFill>
                <a:effectLst/>
                <a:latin typeface="Liberation Mono"/>
              </a:rPr>
              <a:t>USING</a:t>
            </a:r>
            <a:r>
              <a:rPr lang="en-US" b="0" i="0" dirty="0">
                <a:solidFill>
                  <a:srgbClr val="000000"/>
                </a:solidFill>
                <a:effectLst/>
                <a:latin typeface="Liberation Mono"/>
              </a:rPr>
              <a:t> </a:t>
            </a:r>
            <a:r>
              <a:rPr lang="en-US" b="0" i="0" dirty="0">
                <a:solidFill>
                  <a:srgbClr val="EE9900"/>
                </a:solidFill>
                <a:effectLst/>
                <a:latin typeface="Liberation Mono"/>
              </a:rPr>
              <a:t>@skip</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EE9900"/>
                </a:solidFill>
                <a:effectLst/>
                <a:latin typeface="Liberation Mono"/>
              </a:rPr>
              <a:t>@numrows</a:t>
            </a:r>
            <a:r>
              <a:rPr lang="en-US" b="0" i="0" dirty="0">
                <a:effectLst/>
                <a:latin typeface="Liberation Mono"/>
              </a:rPr>
              <a:t>;</a:t>
            </a:r>
            <a:endParaRPr lang="en-IN" dirty="0"/>
          </a:p>
        </p:txBody>
      </p:sp>
    </p:spTree>
    <p:extLst>
      <p:ext uri="{BB962C8B-B14F-4D97-AF65-F5344CB8AC3E}">
        <p14:creationId xmlns:p14="http://schemas.microsoft.com/office/powerpoint/2010/main" val="351727319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a16="http://schemas.microsoft.com/office/drawing/2014/main"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prepared sql statement</a:t>
            </a:r>
            <a:endParaRPr lang="en-IN" sz="3200" i="1" dirty="0">
              <a:solidFill>
                <a:srgbClr val="FF9900"/>
              </a:solidFill>
              <a:latin typeface="Arial" pitchFamily="34" charset="0"/>
              <a:cs typeface="Arial" pitchFamily="34" charset="0"/>
            </a:endParaRPr>
          </a:p>
        </p:txBody>
      </p:sp>
      <p:sp>
        <p:nvSpPr>
          <p:cNvPr id="8" name="Rectangle 7"/>
          <p:cNvSpPr/>
          <p:nvPr/>
        </p:nvSpPr>
        <p:spPr>
          <a:xfrm>
            <a:off x="407368" y="1320226"/>
            <a:ext cx="10108232" cy="646331"/>
          </a:xfrm>
          <a:prstGeom prst="rect">
            <a:avLst/>
          </a:prstGeom>
        </p:spPr>
        <p:txBody>
          <a:bodyPr wrap="square">
            <a:spAutoFit/>
          </a:bodyPr>
          <a:lstStyle/>
          <a:p>
            <a:pPr marL="285750" indent="-285750">
              <a:buFont typeface="Arial" panose="020B0604020202020204" pitchFamily="34" charset="0"/>
              <a:buChar char="•"/>
            </a:pPr>
            <a:r>
              <a:rPr lang="en-IN" dirty="0">
                <a:solidFill>
                  <a:schemeClr val="accent5">
                    <a:lumMod val="75000"/>
                  </a:schemeClr>
                </a:solidFill>
                <a:latin typeface="Liberation Mono"/>
                <a:cs typeface="Arial" panose="020B0604020202020204" pitchFamily="34" charset="0"/>
              </a:rPr>
              <a:t>PREPARE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EXECUTE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a:t>
            </a:r>
          </a:p>
        </p:txBody>
      </p:sp>
      <p:sp>
        <p:nvSpPr>
          <p:cNvPr id="9" name="Rectangle 8"/>
          <p:cNvSpPr/>
          <p:nvPr/>
        </p:nvSpPr>
        <p:spPr>
          <a:xfrm>
            <a:off x="404821" y="2253471"/>
            <a:ext cx="10108232" cy="923330"/>
          </a:xfrm>
          <a:prstGeom prst="rect">
            <a:avLst/>
          </a:prstGeom>
        </p:spPr>
        <p:txBody>
          <a:bodyPr wrap="square">
            <a:spAutoFit/>
          </a:bodyPr>
          <a:lstStyle/>
          <a:p>
            <a:pPr marL="285750" indent="-285750">
              <a:buFont typeface="Arial" panose="020B0604020202020204" pitchFamily="34" charset="0"/>
              <a:buChar char="•"/>
            </a:pPr>
            <a:r>
              <a:rPr lang="en-IN" dirty="0">
                <a:latin typeface="Liberation Mono"/>
                <a:cs typeface="Arial" panose="020B0604020202020204" pitchFamily="34" charset="0"/>
              </a:rPr>
              <a:t>SET @x :=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deptno = 10';</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PREPARE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FROM</a:t>
            </a:r>
            <a:r>
              <a:rPr lang="en-IN" dirty="0">
                <a:latin typeface="Liberation Mono"/>
                <a:cs typeface="Arial" panose="020B0604020202020204" pitchFamily="34" charset="0"/>
              </a:rPr>
              <a:t> @x;</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EXECUTE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a:t>
            </a:r>
          </a:p>
        </p:txBody>
      </p:sp>
      <p:sp>
        <p:nvSpPr>
          <p:cNvPr id="10" name="Rectangle 9"/>
          <p:cNvSpPr/>
          <p:nvPr/>
        </p:nvSpPr>
        <p:spPr>
          <a:xfrm>
            <a:off x="404821" y="3429000"/>
            <a:ext cx="10108232"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tx1">
                    <a:lumMod val="85000"/>
                    <a:lumOff val="15000"/>
                  </a:schemeClr>
                </a:solidFill>
                <a:latin typeface="Liberation Mono"/>
                <a:cs typeface="Arial" panose="020B0604020202020204" pitchFamily="34" charset="0"/>
              </a:rPr>
              <a:t>SET</a:t>
            </a:r>
            <a:r>
              <a:rPr lang="en-IN" dirty="0">
                <a:latin typeface="Liberation Mono"/>
                <a:cs typeface="Arial" panose="020B0604020202020204" pitchFamily="34" charset="0"/>
              </a:rPr>
              <a:t> @x:=10;</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PREPARE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FROM</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deptno = ?';</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EXECUTE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USING</a:t>
            </a:r>
            <a:r>
              <a:rPr lang="en-IN" dirty="0">
                <a:latin typeface="Liberation Mono"/>
                <a:cs typeface="Arial" panose="020B0604020202020204" pitchFamily="34" charset="0"/>
              </a:rPr>
              <a:t> @x;</a:t>
            </a:r>
          </a:p>
        </p:txBody>
      </p:sp>
      <p:sp>
        <p:nvSpPr>
          <p:cNvPr id="11" name="Rectangle 10"/>
          <p:cNvSpPr/>
          <p:nvPr/>
        </p:nvSpPr>
        <p:spPr>
          <a:xfrm>
            <a:off x="407368" y="690028"/>
            <a:ext cx="9143999" cy="400110"/>
          </a:xfrm>
          <a:prstGeom prst="rect">
            <a:avLst/>
          </a:prstGeom>
          <a:noFill/>
        </p:spPr>
        <p:txBody>
          <a:bodyPr wrap="square">
            <a:spAutoFit/>
          </a:bodyPr>
          <a:lstStyle/>
          <a:p>
            <a:r>
              <a:rPr lang="en-IN" sz="2000" b="1" dirty="0">
                <a:solidFill>
                  <a:schemeClr val="accent6">
                    <a:lumMod val="75000"/>
                  </a:schemeClr>
                </a:solidFill>
                <a:latin typeface="Arial" panose="020B0604020202020204" pitchFamily="34" charset="0"/>
                <a:cs typeface="Arial" panose="020B0604020202020204" pitchFamily="34" charset="0"/>
              </a:rPr>
              <a:t>Example of prepared statement</a:t>
            </a:r>
          </a:p>
        </p:txBody>
      </p:sp>
      <p:sp>
        <p:nvSpPr>
          <p:cNvPr id="12" name="Rectangle 11"/>
          <p:cNvSpPr/>
          <p:nvPr/>
        </p:nvSpPr>
        <p:spPr>
          <a:xfrm>
            <a:off x="404821" y="4593902"/>
            <a:ext cx="10108232"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tx1">
                    <a:lumMod val="85000"/>
                    <a:lumOff val="15000"/>
                  </a:schemeClr>
                </a:solidFill>
                <a:latin typeface="Liberation Mono"/>
                <a:cs typeface="Arial" panose="020B0604020202020204" pitchFamily="34" charset="0"/>
              </a:rPr>
              <a:t>SET</a:t>
            </a:r>
            <a:r>
              <a:rPr lang="en-IN" dirty="0">
                <a:latin typeface="Liberation Mono"/>
                <a:cs typeface="Arial" panose="020B0604020202020204" pitchFamily="34" charset="0"/>
              </a:rPr>
              <a:t> @x:=10, @y := 3000;</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PREPARE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FROM</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deptno = ? and sal &gt;= ?';</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EXECUTE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USING</a:t>
            </a:r>
            <a:r>
              <a:rPr lang="en-IN" dirty="0">
                <a:latin typeface="Liberation Mono"/>
                <a:cs typeface="Arial" panose="020B0604020202020204" pitchFamily="34" charset="0"/>
              </a:rPr>
              <a:t> @x, @y;</a:t>
            </a:r>
          </a:p>
        </p:txBody>
      </p:sp>
      <p:sp>
        <p:nvSpPr>
          <p:cNvPr id="2" name="Rectangle 1"/>
          <p:cNvSpPr/>
          <p:nvPr/>
        </p:nvSpPr>
        <p:spPr>
          <a:xfrm>
            <a:off x="404821" y="6161289"/>
            <a:ext cx="3992881" cy="338554"/>
          </a:xfrm>
          <a:prstGeom prst="rect">
            <a:avLst/>
          </a:prstGeom>
        </p:spPr>
        <p:txBody>
          <a:bodyPr wrap="squar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PREPARE stat1;</a:t>
            </a:r>
          </a:p>
        </p:txBody>
      </p:sp>
    </p:spTree>
    <p:extLst>
      <p:ext uri="{BB962C8B-B14F-4D97-AF65-F5344CB8AC3E}">
        <p14:creationId xmlns:p14="http://schemas.microsoft.com/office/powerpoint/2010/main" val="1222184239"/>
      </p:ext>
    </p:extLst>
  </p:cSld>
  <p:clrMapOvr>
    <a:masterClrMapping/>
  </p:clrMapOvr>
  <p:transition/>
</p:sld>
</file>

<file path=ppt/slides/slide35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478800" y="870467"/>
            <a:ext cx="99017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(table_name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10</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@t1 = CONCAT</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 table_name </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PREPARE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@t1;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EXECUTE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645024"/>
            <a:ext cx="99017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(c1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10</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x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10</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@t1 = CONCAT('SELECT ', c1 ,' FROM ',x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PREPARE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@t1;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EXECUTE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a:extLst>
              <a:ext uri="{FF2B5EF4-FFF2-40B4-BE49-F238E27FC236}">
                <a16:creationId xmlns:a16="http://schemas.microsoft.com/office/drawing/2014/main" id="{24C20387-5DD7-43DE-9A72-5A2CB9B8888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dynamic stored procedure - examples</a:t>
            </a:r>
          </a:p>
        </p:txBody>
      </p:sp>
    </p:spTree>
    <p:extLst>
      <p:ext uri="{BB962C8B-B14F-4D97-AF65-F5344CB8AC3E}">
        <p14:creationId xmlns:p14="http://schemas.microsoft.com/office/powerpoint/2010/main" val="208104543"/>
      </p:ext>
    </p:extLst>
  </p:cSld>
  <p:clrMapOvr>
    <a:masterClrMapping/>
  </p:clrMapOvr>
  <p:transition/>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78800" y="870467"/>
            <a:ext cx="11233824" cy="42473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procedurename(in _DEPTNO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_DNAME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_LOC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_PWD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@a := _DEPTNO;</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@b := _DNAME;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@c := _LOC;</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@d := _PWD;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concat("INSERT INTO dept VALUES(?, ?,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PREPARE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@x;</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EXECUTE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USING @a, @b, @c ,@d;</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a:extLst>
              <a:ext uri="{FF2B5EF4-FFF2-40B4-BE49-F238E27FC236}">
                <a16:creationId xmlns:a16="http://schemas.microsoft.com/office/drawing/2014/main" id="{24C20387-5DD7-43DE-9A72-5A2CB9B8888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dynamic stored procedure - examples</a:t>
            </a:r>
          </a:p>
        </p:txBody>
      </p:sp>
    </p:spTree>
    <p:extLst>
      <p:ext uri="{BB962C8B-B14F-4D97-AF65-F5344CB8AC3E}">
        <p14:creationId xmlns:p14="http://schemas.microsoft.com/office/powerpoint/2010/main" val="3464422178"/>
      </p:ext>
    </p:extLst>
  </p:cSld>
  <p:clrMapOvr>
    <a:masterClrMapping/>
  </p:clrMapOvr>
  <p:transition/>
</p:sld>
</file>

<file path=ppt/slides/slide3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44217"/>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p>
        </p:txBody>
      </p:sp>
      <p:sp>
        <p:nvSpPr>
          <p:cNvPr id="3" name="Rectangle 2"/>
          <p:cNvSpPr/>
          <p:nvPr/>
        </p:nvSpPr>
        <p:spPr>
          <a:xfrm>
            <a:off x="647718" y="5579536"/>
            <a:ext cx="11316186" cy="1107996"/>
          </a:xfrm>
          <a:prstGeom prst="rect">
            <a:avLst/>
          </a:prstGeom>
          <a:noFill/>
        </p:spPr>
        <p:txBody>
          <a:bodyPr wrap="square">
            <a:spAutoFit/>
          </a:bodyPr>
          <a:lstStyle/>
          <a:p>
            <a:pPr>
              <a:buFont typeface="Arial" panose="020B0604020202020204" pitchFamily="34" charset="0"/>
              <a:buNone/>
            </a:pPr>
            <a:r>
              <a:rPr lang="en-IN" sz="2200" dirty="0">
                <a:solidFill>
                  <a:srgbClr val="FF0000"/>
                </a:solidFill>
                <a:latin typeface="Arial" panose="020B0604020202020204" pitchFamily="34" charset="0"/>
                <a:cs typeface="Arial" panose="020B0604020202020204" pitchFamily="34" charset="0"/>
              </a:rPr>
              <a:t>Note:</a:t>
            </a:r>
          </a:p>
          <a:p>
            <a:pPr>
              <a:buFont typeface="Arial" panose="020B0604020202020204" pitchFamily="34" charset="0"/>
              <a:buNone/>
            </a:pPr>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Cursor declarations must appear before handler declarations. Variable and condition declarations must appear before cursor or handler declarations.</a:t>
            </a:r>
          </a:p>
        </p:txBody>
      </p:sp>
      <p:grpSp>
        <p:nvGrpSpPr>
          <p:cNvPr id="4" name="Group 3">
            <a:extLst>
              <a:ext uri="{FF2B5EF4-FFF2-40B4-BE49-F238E27FC236}">
                <a16:creationId xmlns:a16="http://schemas.microsoft.com/office/drawing/2014/main" id="{DC43F8D2-1A42-4C35-BC63-1A8AD08BDEDB}"/>
              </a:ext>
            </a:extLst>
          </p:cNvPr>
          <p:cNvGrpSpPr/>
          <p:nvPr/>
        </p:nvGrpSpPr>
        <p:grpSpPr>
          <a:xfrm>
            <a:off x="898753" y="731392"/>
            <a:ext cx="10093791" cy="1617488"/>
            <a:chOff x="647718" y="440568"/>
            <a:chExt cx="10093791" cy="1617488"/>
          </a:xfrm>
        </p:grpSpPr>
        <p:grpSp>
          <p:nvGrpSpPr>
            <p:cNvPr id="5" name="Group 4">
              <a:extLst>
                <a:ext uri="{FF2B5EF4-FFF2-40B4-BE49-F238E27FC236}">
                  <a16:creationId xmlns:a16="http://schemas.microsoft.com/office/drawing/2014/main" id="{95856DA0-474F-4317-A927-C84BFE77C0BF}"/>
                </a:ext>
              </a:extLst>
            </p:cNvPr>
            <p:cNvGrpSpPr/>
            <p:nvPr/>
          </p:nvGrpSpPr>
          <p:grpSpPr>
            <a:xfrm>
              <a:off x="647718" y="628938"/>
              <a:ext cx="10093791" cy="1429118"/>
              <a:chOff x="647718" y="628938"/>
              <a:chExt cx="10093791" cy="1429118"/>
            </a:xfrm>
          </p:grpSpPr>
          <p:grpSp>
            <p:nvGrpSpPr>
              <p:cNvPr id="8" name="Group 7">
                <a:extLst>
                  <a:ext uri="{FF2B5EF4-FFF2-40B4-BE49-F238E27FC236}">
                    <a16:creationId xmlns:a16="http://schemas.microsoft.com/office/drawing/2014/main" id="{B5FEA38A-C033-4199-AC95-2DECC68117DA}"/>
                  </a:ext>
                </a:extLst>
              </p:cNvPr>
              <p:cNvGrpSpPr/>
              <p:nvPr/>
            </p:nvGrpSpPr>
            <p:grpSpPr>
              <a:xfrm>
                <a:off x="647718" y="1296056"/>
                <a:ext cx="10093791" cy="762000"/>
                <a:chOff x="119336" y="792000"/>
                <a:chExt cx="10093791" cy="762000"/>
              </a:xfrm>
            </p:grpSpPr>
            <p:grpSp>
              <p:nvGrpSpPr>
                <p:cNvPr id="13" name="Group 12">
                  <a:extLst>
                    <a:ext uri="{FF2B5EF4-FFF2-40B4-BE49-F238E27FC236}">
                      <a16:creationId xmlns:a16="http://schemas.microsoft.com/office/drawing/2014/main" id="{B5EB268D-E90C-4FA0-B436-A8B18BD40034}"/>
                    </a:ext>
                  </a:extLst>
                </p:cNvPr>
                <p:cNvGrpSpPr/>
                <p:nvPr/>
              </p:nvGrpSpPr>
              <p:grpSpPr>
                <a:xfrm>
                  <a:off x="119336" y="799648"/>
                  <a:ext cx="10093791" cy="703131"/>
                  <a:chOff x="1163574" y="466218"/>
                  <a:chExt cx="9561060" cy="514510"/>
                </a:xfrm>
              </p:grpSpPr>
              <p:grpSp>
                <p:nvGrpSpPr>
                  <p:cNvPr id="17" name="Group 16">
                    <a:extLst>
                      <a:ext uri="{FF2B5EF4-FFF2-40B4-BE49-F238E27FC236}">
                        <a16:creationId xmlns:a16="http://schemas.microsoft.com/office/drawing/2014/main" id="{C6CDE622-C042-42BD-A595-CBE0155F7CF3}"/>
                      </a:ext>
                    </a:extLst>
                  </p:cNvPr>
                  <p:cNvGrpSpPr/>
                  <p:nvPr/>
                </p:nvGrpSpPr>
                <p:grpSpPr>
                  <a:xfrm>
                    <a:off x="1163574" y="476672"/>
                    <a:ext cx="1993026" cy="504056"/>
                    <a:chOff x="-106283" y="476672"/>
                    <a:chExt cx="1993026" cy="504056"/>
                  </a:xfrm>
                </p:grpSpPr>
                <p:sp>
                  <p:nvSpPr>
                    <p:cNvPr id="31" name="Rectangle 30">
                      <a:extLst>
                        <a:ext uri="{FF2B5EF4-FFF2-40B4-BE49-F238E27FC236}">
                          <a16:creationId xmlns:a16="http://schemas.microsoft.com/office/drawing/2014/main" id="{4C504192-D77B-4709-92EC-A71A012FEF81}"/>
                        </a:ext>
                      </a:extLst>
                    </p:cNvPr>
                    <p:cNvSpPr/>
                    <p:nvPr/>
                  </p:nvSpPr>
                  <p:spPr>
                    <a:xfrm>
                      <a:off x="-106283" y="476672"/>
                      <a:ext cx="163092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4C2FFB71-4A0D-4C29-88E7-25BE1F5B386D}"/>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980CB93-B278-4D58-977C-4F9A155FC6D4}"/>
                        </a:ext>
                      </a:extLst>
                    </p:cNvPr>
                    <p:cNvSpPr txBox="1"/>
                    <p:nvPr/>
                  </p:nvSpPr>
                  <p:spPr>
                    <a:xfrm>
                      <a:off x="-1517" y="579200"/>
                      <a:ext cx="1469955"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DECLARE</a:t>
                      </a:r>
                      <a:endParaRPr lang="en-IN" sz="2000" dirty="0">
                        <a:latin typeface="Arial" panose="020B0604020202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198BD154-0921-40D0-9B23-D2277B4AFA48}"/>
                      </a:ext>
                    </a:extLst>
                  </p:cNvPr>
                  <p:cNvGrpSpPr/>
                  <p:nvPr/>
                </p:nvGrpSpPr>
                <p:grpSpPr>
                  <a:xfrm>
                    <a:off x="3215680" y="476672"/>
                    <a:ext cx="3364464" cy="504056"/>
                    <a:chOff x="4001955" y="476672"/>
                    <a:chExt cx="3364464" cy="504056"/>
                  </a:xfrm>
                </p:grpSpPr>
                <p:grpSp>
                  <p:nvGrpSpPr>
                    <p:cNvPr id="24" name="Group 23">
                      <a:extLst>
                        <a:ext uri="{FF2B5EF4-FFF2-40B4-BE49-F238E27FC236}">
                          <a16:creationId xmlns:a16="http://schemas.microsoft.com/office/drawing/2014/main" id="{A8DDEB8A-C2B1-4F1E-8C8B-805D7C9F907A}"/>
                        </a:ext>
                      </a:extLst>
                    </p:cNvPr>
                    <p:cNvGrpSpPr/>
                    <p:nvPr/>
                  </p:nvGrpSpPr>
                  <p:grpSpPr>
                    <a:xfrm>
                      <a:off x="4001955" y="476672"/>
                      <a:ext cx="2003296" cy="504056"/>
                      <a:chOff x="288049" y="476672"/>
                      <a:chExt cx="2003296" cy="504056"/>
                    </a:xfrm>
                  </p:grpSpPr>
                  <p:sp>
                    <p:nvSpPr>
                      <p:cNvPr id="28" name="Rectangle 27">
                        <a:extLst>
                          <a:ext uri="{FF2B5EF4-FFF2-40B4-BE49-F238E27FC236}">
                            <a16:creationId xmlns:a16="http://schemas.microsoft.com/office/drawing/2014/main" id="{8935AA7F-847E-4334-BB24-1762B3573F7D}"/>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0DBCFEE7-5CE4-41FE-9C04-F1C85E626D98}"/>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AE61A716-84A5-42C0-B999-F537DEE37D66}"/>
                          </a:ext>
                        </a:extLst>
                      </p:cNvPr>
                      <p:cNvSpPr txBox="1"/>
                      <p:nvPr/>
                    </p:nvSpPr>
                    <p:spPr>
                      <a:xfrm>
                        <a:off x="598461" y="579200"/>
                        <a:ext cx="985599"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OPEN</a:t>
                        </a:r>
                        <a:endParaRPr lang="en-IN" sz="2000" dirty="0">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D79E2DF3-84C0-42E0-BBED-1D13F0758B91}"/>
                        </a:ext>
                      </a:extLst>
                    </p:cNvPr>
                    <p:cNvGrpSpPr/>
                    <p:nvPr/>
                  </p:nvGrpSpPr>
                  <p:grpSpPr>
                    <a:xfrm>
                      <a:off x="6077741" y="476672"/>
                      <a:ext cx="1288678" cy="504056"/>
                      <a:chOff x="119336" y="476672"/>
                      <a:chExt cx="1288678" cy="504056"/>
                    </a:xfrm>
                  </p:grpSpPr>
                  <p:sp>
                    <p:nvSpPr>
                      <p:cNvPr id="26" name="Rectangle 25">
                        <a:extLst>
                          <a:ext uri="{FF2B5EF4-FFF2-40B4-BE49-F238E27FC236}">
                            <a16:creationId xmlns:a16="http://schemas.microsoft.com/office/drawing/2014/main" id="{5E856735-A8F8-46E8-A987-B0F51EFF39BF}"/>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CE6B1135-2F6F-42C8-9073-A3C888954EE1}"/>
                          </a:ext>
                        </a:extLst>
                      </p:cNvPr>
                      <p:cNvSpPr txBox="1"/>
                      <p:nvPr/>
                    </p:nvSpPr>
                    <p:spPr>
                      <a:xfrm>
                        <a:off x="269121" y="579200"/>
                        <a:ext cx="1048459"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FETCH</a:t>
                        </a:r>
                        <a:endParaRPr lang="en-IN" sz="2000" dirty="0">
                          <a:latin typeface="Arial" panose="020B0604020202020204" pitchFamily="34" charset="0"/>
                          <a:cs typeface="Arial" panose="020B0604020202020204" pitchFamily="34" charset="0"/>
                        </a:endParaRPr>
                      </a:p>
                    </p:txBody>
                  </p:sp>
                </p:grpSp>
              </p:grpSp>
              <p:sp>
                <p:nvSpPr>
                  <p:cNvPr id="19" name="Arrow: Right 18">
                    <a:extLst>
                      <a:ext uri="{FF2B5EF4-FFF2-40B4-BE49-F238E27FC236}">
                        <a16:creationId xmlns:a16="http://schemas.microsoft.com/office/drawing/2014/main" id="{21C56DAC-A922-41B9-9202-95D3A534987D}"/>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284214E1-B210-4AED-A811-3AC1864887C3}"/>
                      </a:ext>
                    </a:extLst>
                  </p:cNvPr>
                  <p:cNvGrpSpPr/>
                  <p:nvPr/>
                </p:nvGrpSpPr>
                <p:grpSpPr>
                  <a:xfrm>
                    <a:off x="9393646" y="466218"/>
                    <a:ext cx="1330988" cy="504056"/>
                    <a:chOff x="1265910" y="-654489"/>
                    <a:chExt cx="1330988" cy="504056"/>
                  </a:xfrm>
                </p:grpSpPr>
                <p:sp>
                  <p:nvSpPr>
                    <p:cNvPr id="22" name="Rectangle 21">
                      <a:extLst>
                        <a:ext uri="{FF2B5EF4-FFF2-40B4-BE49-F238E27FC236}">
                          <a16:creationId xmlns:a16="http://schemas.microsoft.com/office/drawing/2014/main" id="{A94FA904-054C-45CA-A192-C7FD40AF42BB}"/>
                        </a:ext>
                      </a:extLst>
                    </p:cNvPr>
                    <p:cNvSpPr/>
                    <p:nvPr/>
                  </p:nvSpPr>
                  <p:spPr>
                    <a:xfrm>
                      <a:off x="1265910" y="-654489"/>
                      <a:ext cx="133098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E01C3F5A-08AD-4BD8-8B36-B57EA91619E1}"/>
                        </a:ext>
                      </a:extLst>
                    </p:cNvPr>
                    <p:cNvSpPr txBox="1"/>
                    <p:nvPr/>
                  </p:nvSpPr>
                  <p:spPr>
                    <a:xfrm>
                      <a:off x="1402325" y="-562879"/>
                      <a:ext cx="1030835"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CLOSE</a:t>
                      </a:r>
                      <a:endParaRPr lang="en-IN" sz="2000" dirty="0">
                        <a:latin typeface="Arial" panose="020B0604020202020204" pitchFamily="34" charset="0"/>
                        <a:cs typeface="Arial" panose="020B0604020202020204" pitchFamily="34" charset="0"/>
                      </a:endParaRPr>
                    </a:p>
                  </p:txBody>
                </p:sp>
              </p:grpSp>
              <p:sp>
                <p:nvSpPr>
                  <p:cNvPr id="21" name="Arrow: Right 20">
                    <a:extLst>
                      <a:ext uri="{FF2B5EF4-FFF2-40B4-BE49-F238E27FC236}">
                        <a16:creationId xmlns:a16="http://schemas.microsoft.com/office/drawing/2014/main" id="{CC7F035D-016B-42AD-AC0E-869306174EBA}"/>
                      </a:ext>
                    </a:extLst>
                  </p:cNvPr>
                  <p:cNvSpPr/>
                  <p:nvPr/>
                </p:nvSpPr>
                <p:spPr>
                  <a:xfrm>
                    <a:off x="8695749" y="559756"/>
                    <a:ext cx="629689"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E8CA374F-7E42-4F6A-8BFB-3F21119A0D30}"/>
                    </a:ext>
                  </a:extLst>
                </p:cNvPr>
                <p:cNvGrpSpPr/>
                <p:nvPr/>
              </p:nvGrpSpPr>
              <p:grpSpPr>
                <a:xfrm>
                  <a:off x="6312024" y="792000"/>
                  <a:ext cx="1680360" cy="762000"/>
                  <a:chOff x="10351369" y="764789"/>
                  <a:chExt cx="1680360" cy="732941"/>
                </a:xfrm>
              </p:grpSpPr>
              <p:sp>
                <p:nvSpPr>
                  <p:cNvPr id="15" name="Diamond 14">
                    <a:extLst>
                      <a:ext uri="{FF2B5EF4-FFF2-40B4-BE49-F238E27FC236}">
                        <a16:creationId xmlns:a16="http://schemas.microsoft.com/office/drawing/2014/main" id="{4705E544-E5B9-4C76-9118-9196592E960A}"/>
                      </a:ext>
                    </a:extLst>
                  </p:cNvPr>
                  <p:cNvSpPr/>
                  <p:nvPr/>
                </p:nvSpPr>
                <p:spPr>
                  <a:xfrm>
                    <a:off x="10351369" y="764789"/>
                    <a:ext cx="1680360" cy="732941"/>
                  </a:xfrm>
                  <a:prstGeom prst="diamond">
                    <a:avLst/>
                  </a:prstGeom>
                  <a:pattFill prst="pct5">
                    <a:fgClr>
                      <a:schemeClr val="accent1"/>
                    </a:fgClr>
                    <a:bgClr>
                      <a:schemeClr val="bg1"/>
                    </a:bgClr>
                  </a:pattFill>
                  <a:ln w="25400">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CB7BE17-FB7C-4C00-B932-0B8462A22892}"/>
                      </a:ext>
                    </a:extLst>
                  </p:cNvPr>
                  <p:cNvSpPr txBox="1"/>
                  <p:nvPr/>
                </p:nvSpPr>
                <p:spPr>
                  <a:xfrm>
                    <a:off x="10705233" y="944791"/>
                    <a:ext cx="1069586" cy="400110"/>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EMPTY</a:t>
                    </a:r>
                    <a:endParaRPr lang="en-IN" sz="2000" dirty="0">
                      <a:latin typeface="Arial" panose="020B0604020202020204" pitchFamily="34" charset="0"/>
                      <a:cs typeface="Arial" panose="020B0604020202020204" pitchFamily="34" charset="0"/>
                    </a:endParaRPr>
                  </a:p>
                </p:txBody>
              </p:sp>
            </p:grpSp>
          </p:grpSp>
          <p:grpSp>
            <p:nvGrpSpPr>
              <p:cNvPr id="9" name="Group 8">
                <a:extLst>
                  <a:ext uri="{FF2B5EF4-FFF2-40B4-BE49-F238E27FC236}">
                    <a16:creationId xmlns:a16="http://schemas.microsoft.com/office/drawing/2014/main" id="{63EA6A4A-1A02-4B27-9741-C6F651D290F3}"/>
                  </a:ext>
                </a:extLst>
              </p:cNvPr>
              <p:cNvGrpSpPr/>
              <p:nvPr/>
            </p:nvGrpSpPr>
            <p:grpSpPr>
              <a:xfrm>
                <a:off x="7420923" y="628938"/>
                <a:ext cx="492032" cy="644985"/>
                <a:chOff x="7420923" y="764704"/>
                <a:chExt cx="492032" cy="520445"/>
              </a:xfrm>
            </p:grpSpPr>
            <p:sp>
              <p:nvSpPr>
                <p:cNvPr id="11" name="Arrow: Right 10">
                  <a:extLst>
                    <a:ext uri="{FF2B5EF4-FFF2-40B4-BE49-F238E27FC236}">
                      <a16:creationId xmlns:a16="http://schemas.microsoft.com/office/drawing/2014/main" id="{CCB4DC65-D9C7-405B-8B00-DB07842682CF}"/>
                    </a:ext>
                  </a:extLst>
                </p:cNvPr>
                <p:cNvSpPr/>
                <p:nvPr/>
              </p:nvSpPr>
              <p:spPr>
                <a:xfrm rot="16200000">
                  <a:off x="7416834" y="768793"/>
                  <a:ext cx="500209" cy="492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CEBC3A7-31E8-44BD-87D2-85FA5EB3DEB9}"/>
                    </a:ext>
                  </a:extLst>
                </p:cNvPr>
                <p:cNvSpPr txBox="1"/>
                <p:nvPr/>
              </p:nvSpPr>
              <p:spPr>
                <a:xfrm>
                  <a:off x="7521159" y="862958"/>
                  <a:ext cx="244674" cy="422191"/>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N</a:t>
                  </a:r>
                </a:p>
                <a:p>
                  <a:r>
                    <a:rPr lang="en-US" sz="1400" b="1" dirty="0">
                      <a:latin typeface="Arial" panose="020B0604020202020204" pitchFamily="34" charset="0"/>
                      <a:cs typeface="Arial" panose="020B0604020202020204" pitchFamily="34" charset="0"/>
                    </a:rPr>
                    <a:t>O</a:t>
                  </a:r>
                  <a:endParaRPr lang="en-IN" b="1" dirty="0">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8B0A0AAB-38A9-49A1-B251-24881B571E5D}"/>
                  </a:ext>
                </a:extLst>
              </p:cNvPr>
              <p:cNvSpPr txBox="1"/>
              <p:nvPr/>
            </p:nvSpPr>
            <p:spPr>
              <a:xfrm>
                <a:off x="8617720" y="1533260"/>
                <a:ext cx="664775" cy="307777"/>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YES</a:t>
                </a:r>
                <a:endParaRPr lang="en-IN" b="1" dirty="0">
                  <a:latin typeface="Arial" panose="020B0604020202020204" pitchFamily="34" charset="0"/>
                  <a:cs typeface="Arial" panose="020B0604020202020204" pitchFamily="34" charset="0"/>
                </a:endParaRPr>
              </a:p>
            </p:txBody>
          </p:sp>
        </p:grpSp>
        <p:cxnSp>
          <p:nvCxnSpPr>
            <p:cNvPr id="6" name="Connector: Elbow 5">
              <a:extLst>
                <a:ext uri="{FF2B5EF4-FFF2-40B4-BE49-F238E27FC236}">
                  <a16:creationId xmlns:a16="http://schemas.microsoft.com/office/drawing/2014/main" id="{D0BCA60E-4CCF-4BF1-BDB1-9E1242F08544}"/>
                </a:ext>
              </a:extLst>
            </p:cNvPr>
            <p:cNvCxnSpPr>
              <a:cxnSpLocks/>
            </p:cNvCxnSpPr>
            <p:nvPr/>
          </p:nvCxnSpPr>
          <p:spPr>
            <a:xfrm rot="16200000" flipV="1">
              <a:off x="6124114" y="-895953"/>
              <a:ext cx="197532" cy="2892630"/>
            </a:xfrm>
            <a:prstGeom prst="bentConnector2">
              <a:avLst/>
            </a:prstGeom>
            <a:ln w="19050">
              <a:solidFill>
                <a:srgbClr val="2658E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D1B068-9C8B-43D6-9884-81EC565C6CE7}"/>
                </a:ext>
              </a:extLst>
            </p:cNvPr>
            <p:cNvCxnSpPr>
              <a:cxnSpLocks/>
            </p:cNvCxnSpPr>
            <p:nvPr/>
          </p:nvCxnSpPr>
          <p:spPr>
            <a:xfrm>
              <a:off x="4764845" y="440568"/>
              <a:ext cx="0" cy="925874"/>
            </a:xfrm>
            <a:prstGeom prst="straightConnector1">
              <a:avLst/>
            </a:prstGeom>
            <a:ln w="19050">
              <a:solidFill>
                <a:srgbClr val="2658E6"/>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BC874E16-5F19-455D-96B1-0AEB2252C355}"/>
              </a:ext>
            </a:extLst>
          </p:cNvPr>
          <p:cNvSpPr txBox="1"/>
          <p:nvPr/>
        </p:nvSpPr>
        <p:spPr>
          <a:xfrm>
            <a:off x="479377" y="3034209"/>
            <a:ext cx="11484528" cy="400110"/>
          </a:xfrm>
          <a:prstGeom prst="rect">
            <a:avLst/>
          </a:prstGeom>
          <a:noFill/>
        </p:spPr>
        <p:txBody>
          <a:bodyPr wrap="square">
            <a:spAutoFit/>
          </a:bodyPr>
          <a:lstStyle/>
          <a:p>
            <a:r>
              <a:rPr lang="en-US" sz="2000" b="0" i="0" dirty="0">
                <a:solidFill>
                  <a:srgbClr val="000000"/>
                </a:solidFill>
                <a:effectLst/>
                <a:latin typeface="Palatino Linotype" panose="02040502050505030304" pitchFamily="18" charset="0"/>
              </a:rPr>
              <a:t>A cursor allows you to </a:t>
            </a:r>
            <a:r>
              <a:rPr lang="en-US" sz="2000" b="0" i="0" u="none" strike="noStrike" dirty="0">
                <a:effectLst/>
                <a:latin typeface="Palatino Linotype" panose="02040502050505030304" pitchFamily="18" charset="0"/>
              </a:rPr>
              <a:t>iterate </a:t>
            </a:r>
            <a:r>
              <a:rPr lang="en-US" sz="2000" b="0" i="0" dirty="0">
                <a:solidFill>
                  <a:srgbClr val="000000"/>
                </a:solidFill>
                <a:effectLst/>
                <a:latin typeface="Palatino Linotype" panose="02040502050505030304" pitchFamily="18" charset="0"/>
              </a:rPr>
              <a:t>a set of rows returned by a query and process each row individually.</a:t>
            </a:r>
            <a:endParaRPr lang="en-IN" sz="2000" dirty="0">
              <a:latin typeface="Palatino Linotype" panose="02040502050505030304" pitchFamily="18" charset="0"/>
            </a:endParaRPr>
          </a:p>
        </p:txBody>
      </p:sp>
      <p:sp>
        <p:nvSpPr>
          <p:cNvPr id="38" name="TextBox 37">
            <a:extLst>
              <a:ext uri="{FF2B5EF4-FFF2-40B4-BE49-F238E27FC236}">
                <a16:creationId xmlns:a16="http://schemas.microsoft.com/office/drawing/2014/main" id="{E9047D83-67D5-45DA-8779-31C9F4627A8F}"/>
              </a:ext>
            </a:extLst>
          </p:cNvPr>
          <p:cNvSpPr txBox="1"/>
          <p:nvPr/>
        </p:nvSpPr>
        <p:spPr>
          <a:xfrm>
            <a:off x="647718" y="3573016"/>
            <a:ext cx="10884138" cy="193899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Read only: </a:t>
            </a:r>
            <a:r>
              <a:rPr lang="en-US" dirty="0">
                <a:latin typeface="Arial" panose="020B0604020202020204" pitchFamily="34" charset="0"/>
                <a:cs typeface="Arial" panose="020B0604020202020204" pitchFamily="34" charset="0"/>
              </a:rPr>
              <a:t>Not updatable.</a:t>
            </a:r>
          </a:p>
          <a:p>
            <a:pPr marL="285750" indent="-28575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Nonscrollable:</a:t>
            </a:r>
            <a:r>
              <a:rPr lang="en-US" dirty="0">
                <a:latin typeface="Arial" panose="020B0604020202020204" pitchFamily="34" charset="0"/>
                <a:cs typeface="Arial" panose="020B0604020202020204" pitchFamily="34" charset="0"/>
              </a:rPr>
              <a:t> Can be traversed only in one direction and cannot skip rows.</a:t>
            </a:r>
          </a:p>
          <a:p>
            <a:pPr marL="285750" indent="-285750">
              <a:buFont typeface="Arial" panose="020B0604020202020204" pitchFamily="34" charset="0"/>
              <a:buChar char="•"/>
            </a:pPr>
            <a:r>
              <a:rPr lang="en-IN" dirty="0">
                <a:solidFill>
                  <a:srgbClr val="006C86"/>
                </a:solidFill>
                <a:latin typeface="Arial" panose="020B0604020202020204" pitchFamily="34" charset="0"/>
                <a:cs typeface="Arial" panose="020B0604020202020204" pitchFamily="34" charset="0"/>
              </a:rPr>
              <a:t>Asensitive:</a:t>
            </a:r>
            <a:r>
              <a:rPr lang="en-IN" dirty="0">
                <a:latin typeface="Arial" panose="020B0604020202020204" pitchFamily="34" charset="0"/>
                <a:cs typeface="Arial" panose="020B0604020202020204" pitchFamily="34" charset="0"/>
              </a:rPr>
              <a:t> there are two kinds of cursors: asensitive cursor and insensitive cursor. An asensitive cursor points to the actual data, whereas an insensitive cursor uses a temporary copy of the data. </a:t>
            </a:r>
            <a:r>
              <a:rPr lang="en-IN" b="0" i="0" dirty="0">
                <a:solidFill>
                  <a:srgbClr val="000000"/>
                </a:solidFill>
                <a:effectLst/>
                <a:latin typeface="Arial" panose="020B0604020202020204" pitchFamily="34" charset="0"/>
                <a:cs typeface="Arial" panose="020B0604020202020204" pitchFamily="34" charset="0"/>
              </a:rPr>
              <a:t>MySQL cursor is asensitive.</a:t>
            </a:r>
            <a:endParaRPr lang="en-IN"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2974D3FB-E441-4B08-B990-0E68E379C449}"/>
              </a:ext>
            </a:extLst>
          </p:cNvPr>
          <p:cNvSpPr txBox="1"/>
          <p:nvPr/>
        </p:nvSpPr>
        <p:spPr>
          <a:xfrm>
            <a:off x="20587" y="153889"/>
            <a:ext cx="5571357"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cursor</a:t>
            </a:r>
            <a:r>
              <a:rPr lang="en-US" b="0" i="0" dirty="0">
                <a:solidFill>
                  <a:srgbClr val="222222"/>
                </a:solidFill>
                <a:effectLst/>
                <a:latin typeface="arial" panose="020B0604020202020204" pitchFamily="34" charset="0"/>
              </a:rPr>
              <a:t> is a temporary work area created in the system memory when a SQL statement is executed.</a:t>
            </a:r>
            <a:endParaRPr lang="en-IN" dirty="0"/>
          </a:p>
        </p:txBody>
      </p:sp>
    </p:spTree>
    <p:extLst>
      <p:ext uri="{BB962C8B-B14F-4D97-AF65-F5344CB8AC3E}">
        <p14:creationId xmlns:p14="http://schemas.microsoft.com/office/powerpoint/2010/main" val="3844564716"/>
      </p:ext>
    </p:extLst>
  </p:cSld>
  <p:clrMapOvr>
    <a:masterClrMapping/>
  </p:clrMapOvr>
  <p:transition/>
</p:sld>
</file>

<file path=ppt/slides/slide3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870228-14E9-4F50-B170-62647BEAFAD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
        <p:nvSpPr>
          <p:cNvPr id="5" name="Rectangle 4">
            <a:extLst>
              <a:ext uri="{FF2B5EF4-FFF2-40B4-BE49-F238E27FC236}">
                <a16:creationId xmlns:a16="http://schemas.microsoft.com/office/drawing/2014/main" id="{D7DCC006-7D08-49E2-B8F9-52BCA0813FAD}"/>
              </a:ext>
            </a:extLst>
          </p:cNvPr>
          <p:cNvSpPr/>
          <p:nvPr/>
        </p:nvSpPr>
        <p:spPr>
          <a:xfrm>
            <a:off x="262558" y="620688"/>
            <a:ext cx="11593288" cy="5663089"/>
          </a:xfrm>
          <a:prstGeom prst="rect">
            <a:avLst/>
          </a:prstGeom>
        </p:spPr>
        <p:txBody>
          <a:bodyPr wrap="square">
            <a:spAutoFit/>
          </a:bodyPr>
          <a:lstStyle/>
          <a:p>
            <a:r>
              <a:rPr lang="en-IN" sz="2400" dirty="0">
                <a:solidFill>
                  <a:srgbClr val="FF0000"/>
                </a:solidFill>
                <a:latin typeface="Palatino Linotype" panose="02040502050505030304" pitchFamily="18" charset="0"/>
                <a:cs typeface="Arial" panose="020B0604020202020204" pitchFamily="34" charset="0"/>
              </a:rPr>
              <a:t>STEPS:</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0077AA"/>
                </a:solidFill>
                <a:latin typeface="Liberation Mono"/>
              </a:rPr>
              <a:t>DECLARE cursor_name CURSOR FOR select_statement</a:t>
            </a:r>
            <a:endParaRPr lang="en-IN" dirty="0">
              <a:solidFill>
                <a:srgbClr val="0077AA"/>
              </a:solidFill>
              <a:latin typeface="Liberation Mono"/>
            </a:endParaRPr>
          </a:p>
          <a:p>
            <a:pPr marL="261938"/>
            <a:endParaRPr lang="en-IN" sz="800" dirty="0">
              <a:solidFill>
                <a:srgbClr val="FF0000"/>
              </a:solidFill>
              <a:latin typeface="Palatino Linotype" panose="02040502050505030304" pitchFamily="18" charset="0"/>
              <a:cs typeface="Arial" panose="020B0604020202020204" pitchFamily="34" charset="0"/>
            </a:endParaRPr>
          </a:p>
          <a:p>
            <a:pPr marL="261938"/>
            <a:endParaRPr lang="en-IN" sz="800" dirty="0">
              <a:solidFill>
                <a:srgbClr val="FF0000"/>
              </a:solidFill>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This statement declares a cursor and associates it with a SELECT statement that retrieves the rows to be traversed by the cursor.</a:t>
            </a:r>
          </a:p>
          <a:p>
            <a:pPr marL="261938"/>
            <a:endParaRPr lang="en-IN" sz="800" dirty="0">
              <a:solidFill>
                <a:srgbClr val="0077AA"/>
              </a:solidFill>
              <a:latin typeface="Palatino Linotype" panose="02040502050505030304" pitchFamily="18" charset="0"/>
            </a:endParaRPr>
          </a:p>
          <a:p>
            <a:pPr marL="261938"/>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OPEN cursor_name</a:t>
            </a:r>
            <a:endParaRPr lang="en-IN" dirty="0">
              <a:solidFill>
                <a:srgbClr val="0077AA"/>
              </a:solidFill>
              <a:latin typeface="Liberation Mono"/>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61938"/>
            <a:r>
              <a:rPr lang="en-IN" dirty="0">
                <a:latin typeface="Palatino Linotype" panose="02040502050505030304" pitchFamily="18" charset="0"/>
                <a:cs typeface="Arial" panose="020B0604020202020204" pitchFamily="34" charset="0"/>
              </a:rPr>
              <a:t>This statement opens a previously declared cursor.</a:t>
            </a:r>
          </a:p>
          <a:p>
            <a:pPr marL="261938"/>
            <a:endParaRPr lang="en-IN" sz="800" dirty="0">
              <a:solidFill>
                <a:srgbClr val="0077AA"/>
              </a:solidFill>
              <a:latin typeface="Palatino Linotype" panose="02040502050505030304" pitchFamily="18" charset="0"/>
            </a:endParaRPr>
          </a:p>
          <a:p>
            <a:pPr marL="261938"/>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FETCH [[NEXT] FROM] cursor_name INTO var_name [, var_name] </a:t>
            </a:r>
            <a:r>
              <a:rPr lang="en-IN" sz="2000" dirty="0">
                <a:solidFill>
                  <a:schemeClr val="bg1">
                    <a:lumMod val="50000"/>
                  </a:schemeClr>
                </a:solidFill>
                <a:latin typeface="Liberation Mono"/>
              </a:rPr>
              <a:t>. . .</a:t>
            </a:r>
            <a:endParaRPr lang="en-IN" dirty="0">
              <a:solidFill>
                <a:schemeClr val="bg1">
                  <a:lumMod val="50000"/>
                </a:schemeClr>
              </a:solidFill>
              <a:latin typeface="Liberation Mono"/>
            </a:endParaRPr>
          </a:p>
          <a:p>
            <a:pPr marL="285750" indent="-285750">
              <a:buFont typeface="Arial" panose="020B0604020202020204" pitchFamily="34" charset="0"/>
              <a:buChar char="•"/>
            </a:pPr>
            <a:endParaRPr lang="en-IN" sz="400" dirty="0">
              <a:solidFill>
                <a:srgbClr val="0077AA"/>
              </a:solidFill>
              <a:latin typeface="Palatino Linotype" panose="02040502050505030304" pitchFamily="18" charset="0"/>
            </a:endParaRPr>
          </a:p>
          <a:p>
            <a:pPr marL="261938"/>
            <a:r>
              <a:rPr lang="en-IN" dirty="0">
                <a:latin typeface="Palatino Linotype" panose="02040502050505030304" pitchFamily="18"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p>
          <a:p>
            <a:pPr marL="261938"/>
            <a:endParaRPr lang="en-IN" sz="800" dirty="0">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If no more rows are available, a </a:t>
            </a:r>
            <a:r>
              <a:rPr lang="en-IN" b="1" dirty="0">
                <a:latin typeface="Palatino Linotype" panose="02040502050505030304" pitchFamily="18" charset="0"/>
                <a:cs typeface="Arial" panose="020B0604020202020204" pitchFamily="34" charset="0"/>
              </a:rPr>
              <a:t>No Data condition</a:t>
            </a:r>
            <a:r>
              <a:rPr lang="en-IN" dirty="0">
                <a:latin typeface="Palatino Linotype" panose="02040502050505030304" pitchFamily="18" charset="0"/>
                <a:cs typeface="Arial" panose="020B0604020202020204" pitchFamily="34" charset="0"/>
              </a:rPr>
              <a:t>.</a:t>
            </a:r>
            <a:endParaRPr lang="en-IN" b="1"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CLOSE cursor_name</a:t>
            </a:r>
            <a:endParaRPr lang="en-IN" dirty="0">
              <a:solidFill>
                <a:srgbClr val="0077AA"/>
              </a:solidFill>
              <a:latin typeface="Liberation Mono"/>
            </a:endParaRPr>
          </a:p>
          <a:p>
            <a:endParaRPr lang="en-IN" sz="400" dirty="0">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This statement closes a previously opened cursor.</a:t>
            </a:r>
            <a:endParaRPr lang="en-IN" dirty="0">
              <a:solidFill>
                <a:schemeClr val="bg1"/>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840930367"/>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3354D7-970D-4888-9F46-BFFCD1A8C4A7}"/>
              </a:ext>
            </a:extLst>
          </p:cNvPr>
          <p:cNvSpPr/>
          <p:nvPr/>
        </p:nvSpPr>
        <p:spPr>
          <a:xfrm>
            <a:off x="263352" y="711472"/>
            <a:ext cx="11665296" cy="369332"/>
          </a:xfrm>
          <a:prstGeom prst="rect">
            <a:avLst/>
          </a:prstGeom>
          <a:noFill/>
        </p:spPr>
        <p:txBody>
          <a:bodyPr wrap="square">
            <a:spAutoFit/>
          </a:bodyPr>
          <a:lstStyle/>
          <a:p>
            <a:pPr defTabSz="900113"/>
            <a:r>
              <a:rPr lang="en-IN" dirty="0">
                <a:latin typeface="Arial" panose="020B0604020202020204" pitchFamily="34" charset="0"/>
                <a:cs typeface="Arial" panose="020B0604020202020204" pitchFamily="34" charset="0"/>
              </a:rPr>
              <a:t>Q1. Using cursor get all student details. </a:t>
            </a:r>
          </a:p>
        </p:txBody>
      </p:sp>
      <p:sp>
        <p:nvSpPr>
          <p:cNvPr id="10" name="Rectangle 9">
            <a:extLst>
              <a:ext uri="{FF2B5EF4-FFF2-40B4-BE49-F238E27FC236}">
                <a16:creationId xmlns:a16="http://schemas.microsoft.com/office/drawing/2014/main" id="{A6AAE254-1EBD-419D-86B0-D26ECDDC8284}"/>
              </a:ext>
            </a:extLst>
          </p:cNvPr>
          <p:cNvSpPr/>
          <p:nvPr/>
        </p:nvSpPr>
        <p:spPr>
          <a:xfrm>
            <a:off x="551384" y="1173619"/>
            <a:ext cx="11377264" cy="5078313"/>
          </a:xfrm>
          <a:prstGeom prst="rect">
            <a:avLst/>
          </a:prstGeom>
          <a:noFill/>
        </p:spPr>
        <p:txBody>
          <a:bodyPr wrap="square">
            <a:spAutoFit/>
          </a:bodyPr>
          <a:lstStyle/>
          <a:p>
            <a:r>
              <a:rPr lang="en-US" dirty="0">
                <a:solidFill>
                  <a:srgbClr val="0077AA"/>
                </a:solidFill>
                <a:latin typeface="Segoe UI Semilight" panose="020B0402040204020203" pitchFamily="34" charset="0"/>
                <a:cs typeface="Segoe UI Semilight" panose="020B0402040204020203" pitchFamily="34" charset="0"/>
              </a:rPr>
              <a:t>DROP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 IF EXISTS </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getAllStudent;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r>
              <a:rPr lang="en-US" dirty="0">
                <a:solidFill>
                  <a:srgbClr val="0077AA"/>
                </a:solidFill>
                <a:latin typeface="Segoe UI Semilight" panose="020B0402040204020203" pitchFamily="34" charset="0"/>
                <a:cs typeface="Segoe UI Semilight" panose="020B0402040204020203" pitchFamily="34" charset="0"/>
              </a:rPr>
              <a:t>CREATE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getAllStudent()</a:t>
            </a:r>
          </a:p>
          <a:p>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a:t>
            </a:r>
            <a:r>
              <a:rPr lang="en-US" dirty="0">
                <a:solidFill>
                  <a:srgbClr val="834689"/>
                </a:solidFill>
                <a:latin typeface="Segoe UI Semilight" panose="020B0402040204020203" pitchFamily="34" charset="0"/>
                <a:cs typeface="Segoe UI Semilight" panose="020B0402040204020203"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v_namefirst, v_namelast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(45);</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834689"/>
                </a:solidFill>
                <a:latin typeface="Segoe UI Semilight" panose="020B0402040204020203" pitchFamily="34" charset="0"/>
                <a:cs typeface="Segoe UI Semilight" panose="020B0402040204020203" pitchFamily="34" charset="0"/>
              </a:rPr>
              <a:t>DATE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(128);</a:t>
            </a:r>
          </a:p>
          <a:p>
            <a:r>
              <a:rPr lang="en-US" dirty="0">
                <a:latin typeface="Segoe UI Semilight" panose="020B0402040204020203" pitchFamily="34" charset="0"/>
                <a:cs typeface="Segoe UI Semilight" panose="020B0402040204020203" pitchFamily="34" charset="0"/>
              </a:rPr>
              <a:t>    declare c1 </a:t>
            </a:r>
            <a:r>
              <a:rPr lang="en-US" dirty="0">
                <a:solidFill>
                  <a:srgbClr val="834689"/>
                </a:solidFill>
                <a:latin typeface="Segoe UI Semilight" panose="020B0402040204020203" pitchFamily="34" charset="0"/>
                <a:cs typeface="Segoe UI Semilight" panose="020B0402040204020203" pitchFamily="34" charset="0"/>
              </a:rPr>
              <a:t>CURSOR</a:t>
            </a:r>
            <a:r>
              <a:rPr lang="en-US" dirty="0">
                <a:latin typeface="Segoe UI Semilight" panose="020B0402040204020203" pitchFamily="34" charset="0"/>
                <a:cs typeface="Segoe UI Semilight" panose="020B0402040204020203" pitchFamily="34" charset="0"/>
              </a:rPr>
              <a:t> FOR 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cs typeface="Segoe UI Semilight" panose="020B0402040204020203" pitchFamily="34" charset="0"/>
              </a:rPr>
              <a:t> FROM student;</a:t>
            </a:r>
          </a:p>
          <a:p>
            <a:r>
              <a:rPr lang="en-US" dirty="0">
                <a:latin typeface="Segoe UI Semilight" panose="020B0402040204020203" pitchFamily="34" charset="0"/>
                <a:cs typeface="Segoe UI Semilight" panose="020B0402040204020203" pitchFamily="34" charset="0"/>
              </a:rPr>
              <a:t>    declare </a:t>
            </a:r>
            <a:r>
              <a:rPr lang="en-US" dirty="0">
                <a:solidFill>
                  <a:srgbClr val="F63122"/>
                </a:solidFill>
                <a:latin typeface="Segoe UI Semilight" panose="020B0402040204020203" pitchFamily="34" charset="0"/>
                <a:cs typeface="Segoe UI Semilight" panose="020B0402040204020203" pitchFamily="34" charset="0"/>
              </a:rPr>
              <a:t>EXIT HANDLER FOR NOT FOUND </a:t>
            </a:r>
            <a:r>
              <a:rPr lang="en-US" dirty="0">
                <a:latin typeface="Segoe UI Semilight" panose="020B0402040204020203" pitchFamily="34" charset="0"/>
                <a:cs typeface="Segoe UI Semilight" panose="020B0402040204020203" pitchFamily="34" charset="0"/>
              </a:rPr>
              <a:t>SELECT </a:t>
            </a:r>
            <a:r>
              <a:rPr lang="en-US" dirty="0">
                <a:solidFill>
                  <a:srgbClr val="669900"/>
                </a:solidFill>
                <a:latin typeface="Segoe UI Semilight" panose="020B0402040204020203" pitchFamily="34" charset="0"/>
                <a:cs typeface="Segoe UI Semilight" panose="020B0402040204020203" pitchFamily="34" charset="0"/>
              </a:rPr>
              <a:t>"No more student found"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OPEN</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 </a:t>
            </a:r>
            <a:r>
              <a:rPr lang="en-US" dirty="0">
                <a:solidFill>
                  <a:srgbClr val="0077AA"/>
                </a:solidFill>
                <a:latin typeface="Segoe UI Semilight" panose="020B0402040204020203" pitchFamily="34" charset="0"/>
                <a:cs typeface="Segoe UI Semilight" panose="020B0402040204020203" pitchFamily="34" charset="0"/>
              </a:rPr>
              <a:t>loop</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FETCH</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 </a:t>
            </a:r>
            <a:r>
              <a:rPr lang="en-US" dirty="0">
                <a:solidFill>
                  <a:srgbClr val="0077AA"/>
                </a:solidFill>
                <a:latin typeface="Segoe UI Semilight" panose="020B0402040204020203" pitchFamily="34" charset="0"/>
                <a:cs typeface="Segoe UI Semilight" panose="020B0402040204020203" pitchFamily="34" charset="0"/>
              </a:rPr>
              <a:t>INTO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v_namefirst, v_namelast,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v_namefirst, v_namelast,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loop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CLOSE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085C0840-4AF8-4CBF-96CC-7C9B8D5C525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Tree>
    <p:extLst>
      <p:ext uri="{BB962C8B-B14F-4D97-AF65-F5344CB8AC3E}">
        <p14:creationId xmlns:p14="http://schemas.microsoft.com/office/powerpoint/2010/main" val="306308074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19336" y="483051"/>
            <a:ext cx="11953328" cy="618630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procedurename(_custID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b1:</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(SELECT true FROM customer WHERE custid = _custID)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b2: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_orderdate, _shipdate </a:t>
            </a:r>
            <a:r>
              <a:rPr lang="en-IN" dirty="0">
                <a:solidFill>
                  <a:srgbClr val="834689"/>
                </a:solidFill>
                <a:latin typeface="Segoe UI Semilight" panose="020B0402040204020203" pitchFamily="34" charset="0"/>
                <a:cs typeface="Segoe UI Semilight" panose="020B0402040204020203" pitchFamily="34" charset="0"/>
              </a:rPr>
              <a:t>DATETIME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_status, _commplan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_total </a:t>
            </a:r>
            <a:r>
              <a:rPr lang="en-IN" dirty="0">
                <a:solidFill>
                  <a:srgbClr val="834689"/>
                </a:solidFill>
                <a:latin typeface="Segoe UI Semilight" panose="020B0402040204020203" pitchFamily="34" charset="0"/>
                <a:cs typeface="Segoe UI Semilight" panose="020B0402040204020203" pitchFamily="34" charset="0"/>
              </a:rPr>
              <a:t>FLOAT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(8,2);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ordID, orderdate, commplan, shipdate, status, total FROM ord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WHERE custid = _custID;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 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b1 $$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40B538A9-8474-4DE9-BFA5-2BAF98F7A07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8343510"/>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19336" y="278060"/>
            <a:ext cx="11953328" cy="646330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procedurename(_custID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_status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b1: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(SELECT true FROM customer WHERE custid= _custID)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 FROM customer WHERE custid= _custID;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b2: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_orderdate, _shipdate </a:t>
            </a:r>
            <a:r>
              <a:rPr lang="en-IN" dirty="0">
                <a:solidFill>
                  <a:srgbClr val="834689"/>
                </a:solidFill>
                <a:latin typeface="Segoe UI Semilight" panose="020B0402040204020203" pitchFamily="34" charset="0"/>
                <a:cs typeface="Segoe UI Semilight" panose="020B0402040204020203" pitchFamily="34" charset="0"/>
              </a:rPr>
              <a:t>DATETIME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_commplan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_total </a:t>
            </a:r>
            <a:r>
              <a:rPr lang="en-IN" dirty="0">
                <a:solidFill>
                  <a:srgbClr val="834689"/>
                </a:solidFill>
                <a:latin typeface="Segoe UI Semilight" panose="020B0402040204020203" pitchFamily="34" charset="0"/>
                <a:cs typeface="Segoe UI Semilight" panose="020B0402040204020203" pitchFamily="34" charset="0"/>
              </a:rPr>
              <a:t>FLOAT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(8,2);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ordID, orderdate, commplan, shipdate, total   FROM ord WHERE custid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_custID  and status= _status;</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_ordID, _orderdate, _commplan, _shipdate,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b1 $$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3BFBE10C-E9A3-4EDE-834C-EE180EE209E1}"/>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26916352"/>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3354D7-970D-4888-9F46-BFFCD1A8C4A7}"/>
              </a:ext>
            </a:extLst>
          </p:cNvPr>
          <p:cNvSpPr/>
          <p:nvPr/>
        </p:nvSpPr>
        <p:spPr>
          <a:xfrm>
            <a:off x="0" y="523221"/>
            <a:ext cx="9649072" cy="369332"/>
          </a:xfrm>
          <a:prstGeom prst="rect">
            <a:avLst/>
          </a:prstGeom>
          <a:noFill/>
        </p:spPr>
        <p:txBody>
          <a:bodyPr wrap="square">
            <a:spAutoFit/>
          </a:bodyPr>
          <a:lstStyle/>
          <a:p>
            <a:pPr defTabSz="900113"/>
            <a:r>
              <a:rPr lang="en-IN" dirty="0">
                <a:latin typeface="Arial" panose="020B0604020202020204" pitchFamily="34" charset="0"/>
                <a:cs typeface="Arial" panose="020B0604020202020204" pitchFamily="34" charset="0"/>
              </a:rPr>
              <a:t>Q2 Write a program to enter studentID and using cursor get his student qualification details. </a:t>
            </a:r>
          </a:p>
        </p:txBody>
      </p:sp>
      <p:sp>
        <p:nvSpPr>
          <p:cNvPr id="10" name="Rectangle 9">
            <a:extLst>
              <a:ext uri="{FF2B5EF4-FFF2-40B4-BE49-F238E27FC236}">
                <a16:creationId xmlns:a16="http://schemas.microsoft.com/office/drawing/2014/main" id="{A6AAE254-1EBD-419D-86B0-D26ECDDC8284}"/>
              </a:ext>
            </a:extLst>
          </p:cNvPr>
          <p:cNvSpPr/>
          <p:nvPr/>
        </p:nvSpPr>
        <p:spPr>
          <a:xfrm>
            <a:off x="795" y="908721"/>
            <a:ext cx="12190412" cy="6063198"/>
          </a:xfrm>
          <a:prstGeom prst="rect">
            <a:avLst/>
          </a:prstGeom>
          <a:noFill/>
        </p:spPr>
        <p:txBody>
          <a:bodyPr wrap="square">
            <a:spAutoFit/>
          </a:bodyPr>
          <a:lstStyle/>
          <a:p>
            <a:r>
              <a:rPr lang="en-US" sz="1600" dirty="0">
                <a:solidFill>
                  <a:srgbClr val="0077AA"/>
                </a:solidFill>
                <a:latin typeface="Segoe UI Semilight" panose="020B0402040204020203" pitchFamily="34" charset="0"/>
                <a:cs typeface="Segoe UI Semilight" panose="020B0402040204020203" pitchFamily="34" charset="0"/>
              </a:rPr>
              <a:t>DROP</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PROCEDURE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if EXISTS getStudentQualification;</a:t>
            </a:r>
          </a:p>
          <a:p>
            <a:r>
              <a:rPr lang="en-US" sz="1600" dirty="0">
                <a:solidFill>
                  <a:srgbClr val="0077AA"/>
                </a:solidFill>
                <a:latin typeface="Segoe UI Semilight" panose="020B0402040204020203" pitchFamily="34" charset="0"/>
                <a:cs typeface="Segoe UI Semilight" panose="020B0402040204020203" pitchFamily="34" charset="0"/>
              </a:rPr>
              <a:t>CREATE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PROCEDURE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getStudentQualification(v_ID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b1:</a:t>
            </a:r>
            <a:r>
              <a:rPr lang="en-US" sz="1600" dirty="0">
                <a:solidFill>
                  <a:srgbClr val="0077AA"/>
                </a:solidFill>
                <a:latin typeface="Segoe UI Semilight" panose="020B0402040204020203" pitchFamily="34" charset="0"/>
                <a:cs typeface="Segoe UI Semilight" panose="020B0402040204020203" pitchFamily="34" charset="0"/>
              </a:rPr>
              <a:t>begin</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SELECT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ID into x </a:t>
            </a:r>
            <a:r>
              <a:rPr lang="en-US" sz="1600" dirty="0">
                <a:solidFill>
                  <a:srgbClr val="0077AA"/>
                </a:solidFill>
                <a:latin typeface="Segoe UI Semilight" panose="020B0402040204020203" pitchFamily="34" charset="0"/>
                <a:cs typeface="Segoe UI Semilight" panose="020B0402040204020203" pitchFamily="34" charset="0"/>
              </a:rPr>
              <a:t>FROM</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student </a:t>
            </a:r>
            <a:r>
              <a:rPr lang="en-US" sz="1600" dirty="0">
                <a:solidFill>
                  <a:srgbClr val="0077AA"/>
                </a:solidFill>
                <a:latin typeface="Segoe UI Semilight" panose="020B0402040204020203" pitchFamily="34" charset="0"/>
                <a:cs typeface="Segoe UI Semilight" panose="020B0402040204020203" pitchFamily="34" charset="0"/>
              </a:rPr>
              <a:t>WHERE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ID = v_ID;</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if x is null then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SELECT "Student not found....";</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else</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b="1"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b2: </a:t>
            </a:r>
            <a:r>
              <a:rPr lang="en-US" sz="1600" dirty="0">
                <a:solidFill>
                  <a:srgbClr val="0077AA"/>
                </a:solidFill>
                <a:latin typeface="Segoe UI Semilight" panose="020B0402040204020203" pitchFamily="34" charset="0"/>
                <a:cs typeface="Segoe UI Semilight" panose="020B0402040204020203" pitchFamily="34" charset="0"/>
              </a:rPr>
              <a:t>begin</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v_name, v_college, v_university </a:t>
            </a:r>
            <a:r>
              <a:rPr lang="en-US" sz="1600" dirty="0">
                <a:solidFill>
                  <a:srgbClr val="834689"/>
                </a:solidFill>
                <a:latin typeface="Segoe UI Semilight" panose="020B0402040204020203" pitchFamily="34" charset="0"/>
                <a:cs typeface="Segoe UI Semilight" panose="020B0402040204020203" pitchFamily="34" charset="0"/>
              </a:rPr>
              <a:t>VARCHAR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(128);</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v_marks </a:t>
            </a:r>
            <a:r>
              <a:rPr lang="en-US" sz="1600" dirty="0">
                <a:solidFill>
                  <a:srgbClr val="834689"/>
                </a:solidFill>
                <a:latin typeface="Segoe UI Semilight" panose="020B0402040204020203" pitchFamily="34" charset="0"/>
                <a:cs typeface="Segoe UI Semilight" panose="020B0402040204020203" pitchFamily="34" charset="0"/>
              </a:rPr>
              <a:t>VARCHAR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(45);</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v_year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c1 </a:t>
            </a:r>
            <a:r>
              <a:rPr lang="en-US" sz="1600" dirty="0">
                <a:solidFill>
                  <a:srgbClr val="834689"/>
                </a:solidFill>
                <a:latin typeface="Segoe UI Semilight" panose="020B0402040204020203" pitchFamily="34" charset="0"/>
                <a:cs typeface="Segoe UI Semilight" panose="020B0402040204020203" pitchFamily="34" charset="0"/>
              </a:rPr>
              <a:t>CURSOR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for SELECT name, college, university, marks, year FROM student_qualifications where studentID = x;</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a:t>
            </a:r>
            <a:r>
              <a:rPr lang="en-US" sz="1600" dirty="0">
                <a:solidFill>
                  <a:srgbClr val="F63122"/>
                </a:solidFill>
                <a:latin typeface="Segoe UI Semilight" panose="020B0402040204020203" pitchFamily="34" charset="0"/>
                <a:cs typeface="Segoe UI Semilight" panose="020B0402040204020203" pitchFamily="34" charset="0"/>
              </a:rPr>
              <a:t>EXIT HANDLER FOR NOT FOUND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SELECT </a:t>
            </a:r>
            <a:r>
              <a:rPr lang="en-US" sz="1600" dirty="0">
                <a:solidFill>
                  <a:srgbClr val="669900"/>
                </a:solidFill>
                <a:latin typeface="Segoe UI Semilight" panose="020B0402040204020203" pitchFamily="34" charset="0"/>
                <a:cs typeface="Segoe UI Semilight" panose="020B0402040204020203" pitchFamily="34" charset="0"/>
              </a:rPr>
              <a:t>"Done"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OPEN</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lbl:</a:t>
            </a:r>
            <a:r>
              <a:rPr lang="en-US" dirty="0">
                <a:solidFill>
                  <a:srgbClr val="0077AA"/>
                </a:solidFill>
                <a:latin typeface="Segoe UI Semilight" panose="020B0402040204020203" pitchFamily="34" charset="0"/>
                <a:cs typeface="Segoe UI Semilight" panose="020B0402040204020203" pitchFamily="34" charset="0"/>
              </a:rPr>
              <a:t>loop</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FETCH</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 </a:t>
            </a:r>
            <a:r>
              <a:rPr lang="en-US" sz="1600" dirty="0">
                <a:solidFill>
                  <a:srgbClr val="0077AA"/>
                </a:solidFill>
                <a:latin typeface="Segoe UI Semilight" panose="020B0402040204020203" pitchFamily="34" charset="0"/>
                <a:cs typeface="Segoe UI Semilight" panose="020B0402040204020203" pitchFamily="34" charset="0"/>
              </a:rPr>
              <a:t>INTO</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v_name, v_college, v_university, v_marks, v_year;</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SELECT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v_name, v_college, v_university, v_marks, v_year;</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 loop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lbl;</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CLOSE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end</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b2;</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end if;</a:t>
            </a:r>
          </a:p>
          <a:p>
            <a:r>
              <a:rPr lang="en-US" sz="1600" dirty="0">
                <a:solidFill>
                  <a:srgbClr val="0077AA"/>
                </a:solidFill>
                <a:latin typeface="Segoe UI Semilight" panose="020B0402040204020203" pitchFamily="34" charset="0"/>
                <a:cs typeface="Segoe UI Semilight" panose="020B0402040204020203" pitchFamily="34" charset="0"/>
              </a:rPr>
              <a:t>end</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b1 $$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sz="1600"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0449B06B-43AC-4CCA-8A25-4325CFD78F7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Tree>
    <p:extLst>
      <p:ext uri="{BB962C8B-B14F-4D97-AF65-F5344CB8AC3E}">
        <p14:creationId xmlns:p14="http://schemas.microsoft.com/office/powerpoint/2010/main" val="103317766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
        <p:nvSpPr>
          <p:cNvPr id="3" name="Rectangle 2"/>
          <p:cNvSpPr/>
          <p:nvPr/>
        </p:nvSpPr>
        <p:spPr>
          <a:xfrm>
            <a:off x="623392" y="652896"/>
            <a:ext cx="10945216" cy="58785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25</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done </a:t>
            </a:r>
            <a:r>
              <a:rPr lang="en-IN" dirty="0">
                <a:solidFill>
                  <a:srgbClr val="834689"/>
                </a:solidFill>
                <a:latin typeface="Segoe UI Semilight" panose="020B0402040204020203" pitchFamily="34" charset="0"/>
                <a:cs typeface="Segoe UI Semilight" panose="020B0402040204020203" pitchFamily="34" charset="0"/>
              </a:rPr>
              <a:t>TINYINT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FALSE;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varempno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varename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empno, ename FROM emp WHERE job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F63122"/>
                </a:solidFill>
                <a:latin typeface="Segoe UI Semilight" panose="020B0402040204020203" pitchFamily="34" charset="0"/>
                <a:cs typeface="Segoe UI Semilight" panose="020B0402040204020203" pitchFamily="34" charset="0"/>
              </a:rPr>
              <a:t>EXIT HANDLER FOR NOT FOUND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set done=true;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 </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varempno, varename;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done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 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a16="http://schemas.microsoft.com/office/drawing/2014/main"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
        <p:nvSpPr>
          <p:cNvPr id="3" name="Rectangle 2"/>
          <p:cNvSpPr/>
          <p:nvPr/>
        </p:nvSpPr>
        <p:spPr>
          <a:xfrm>
            <a:off x="623392" y="652896"/>
            <a:ext cx="1094521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p, q, r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 FROM d;</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F63122"/>
                </a:solidFill>
                <a:latin typeface="Segoe UI Semilight" panose="020B0402040204020203" pitchFamily="34" charset="0"/>
                <a:cs typeface="Segoe UI Semilight" panose="020B0402040204020203" pitchFamily="34" charset="0"/>
              </a:rPr>
              <a:t>EXIT HANDLER FOR 1329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a:t>
            </a:r>
            <a:r>
              <a:rPr lang="en-IN" dirty="0">
                <a:solidFill>
                  <a:srgbClr val="669900"/>
                </a:solidFill>
                <a:latin typeface="Segoe UI Semilight" panose="020B0402040204020203" pitchFamily="34" charset="0"/>
                <a:cs typeface="Segoe UI Semilight" panose="020B0402040204020203" pitchFamily="34" charset="0"/>
              </a:rPr>
              <a:t>"No More data to extract"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as R1;</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73050"/>
            <a:r>
              <a:rPr lang="en-IN" dirty="0">
                <a:highlight>
                  <a:srgbClr val="FFFF00"/>
                </a:highlight>
                <a:latin typeface="Segoe UI Semilight" panose="020B0402040204020203" pitchFamily="34" charset="0"/>
                <a:ea typeface="Segoe UI Symbol" panose="020B0502040204020203" pitchFamily="34" charset="0"/>
                <a:cs typeface="Segoe UI Semilight" panose="020B0402040204020203" pitchFamily="34" charset="0"/>
              </a:rPr>
              <a:t>      SELECT sleep(20);</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p, q, r;</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p, q, r;</a:t>
            </a:r>
          </a:p>
          <a:p>
            <a:pPr marL="273050"/>
            <a:r>
              <a:rPr lang="en-IN" dirty="0">
                <a:solidFill>
                  <a:srgbClr val="0077AA"/>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loop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TextBox 4">
            <a:extLst>
              <a:ext uri="{FF2B5EF4-FFF2-40B4-BE49-F238E27FC236}">
                <a16:creationId xmlns:a16="http://schemas.microsoft.com/office/drawing/2014/main" id="{57160957-32A6-4BAB-94CF-1CBFB3F96C6E}"/>
              </a:ext>
            </a:extLst>
          </p:cNvPr>
          <p:cNvSpPr txBox="1"/>
          <p:nvPr/>
        </p:nvSpPr>
        <p:spPr>
          <a:xfrm>
            <a:off x="4655840" y="5385410"/>
            <a:ext cx="2592288" cy="707886"/>
          </a:xfrm>
          <a:prstGeom prst="rect">
            <a:avLst/>
          </a:prstGeom>
          <a:noFill/>
        </p:spPr>
        <p:txBody>
          <a:bodyPr wrap="square">
            <a:spAutoFit/>
          </a:bodyPr>
          <a:lstStyle/>
          <a:p>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USER root session 1</a:t>
            </a:r>
          </a:p>
          <a:p>
            <a:endParaRPr lang="en-IN" sz="4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call pro1();</a:t>
            </a:r>
          </a:p>
        </p:txBody>
      </p:sp>
      <p:sp>
        <p:nvSpPr>
          <p:cNvPr id="8" name="TextBox 7">
            <a:extLst>
              <a:ext uri="{FF2B5EF4-FFF2-40B4-BE49-F238E27FC236}">
                <a16:creationId xmlns:a16="http://schemas.microsoft.com/office/drawing/2014/main" id="{3051BD50-626E-4BD3-AC66-6A9D61787751}"/>
              </a:ext>
            </a:extLst>
          </p:cNvPr>
          <p:cNvSpPr txBox="1"/>
          <p:nvPr/>
        </p:nvSpPr>
        <p:spPr>
          <a:xfrm>
            <a:off x="7236994" y="5385410"/>
            <a:ext cx="4691654" cy="984885"/>
          </a:xfrm>
          <a:prstGeom prst="rect">
            <a:avLst/>
          </a:prstGeom>
          <a:noFill/>
        </p:spPr>
        <p:txBody>
          <a:bodyPr wrap="square">
            <a:spAutoFit/>
          </a:bodyPr>
          <a:lstStyle/>
          <a:p>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USER root session 2</a:t>
            </a:r>
          </a:p>
          <a:p>
            <a:endParaRPr lang="en-IN" sz="4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INTO</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VALUES</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(1,1,1,1);</a:t>
            </a: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commit;</a:t>
            </a:r>
            <a:endParaRPr lang="en-IN"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531540046"/>
      </p:ext>
    </p:extLst>
  </p:cSld>
  <p:clrMapOvr>
    <a:masterClrMapping/>
  </p:clrMapOvr>
  <p:transition/>
</p:sld>
</file>

<file path=ppt/slides/slide36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p>
        </p:txBody>
      </p:sp>
    </p:spTree>
    <p:extLst>
      <p:ext uri="{BB962C8B-B14F-4D97-AF65-F5344CB8AC3E}">
        <p14:creationId xmlns:p14="http://schemas.microsoft.com/office/powerpoint/2010/main" val="3663969365"/>
      </p:ext>
    </p:extLst>
  </p:cSld>
  <p:clrMapOvr>
    <a:masterClrMapping/>
  </p:clrMapOvr>
  <p:transition/>
</p:sld>
</file>

<file path=ppt/slides/slide36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exception / signal </a:t>
            </a:r>
          </a:p>
        </p:txBody>
      </p:sp>
      <p:sp>
        <p:nvSpPr>
          <p:cNvPr id="8" name="Rectangle 7"/>
          <p:cNvSpPr/>
          <p:nvPr/>
        </p:nvSpPr>
        <p:spPr>
          <a:xfrm>
            <a:off x="478800" y="767478"/>
            <a:ext cx="10040416" cy="507831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101;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pPr marL="261938"/>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 = 10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'ok';</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p:transition/>
</p:sld>
</file>

<file path=ppt/slides/slide3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p>
        </p:txBody>
      </p:sp>
      <p:sp>
        <p:nvSpPr>
          <p:cNvPr id="4" name="Rectangle 3"/>
          <p:cNvSpPr/>
          <p:nvPr/>
        </p:nvSpPr>
        <p:spPr>
          <a:xfrm>
            <a:off x="498746" y="3103660"/>
            <a:ext cx="11377264" cy="707886"/>
          </a:xfrm>
          <a:prstGeom prst="rect">
            <a:avLst/>
          </a:prstGeom>
          <a:noFill/>
        </p:spPr>
        <p:txBody>
          <a:bodyPr wrap="square">
            <a:spAutoFit/>
          </a:bodyPr>
          <a:lstStyle/>
          <a:p>
            <a:pPr algn="just"/>
            <a:r>
              <a:rPr lang="en-IN" dirty="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RETURNS</a:t>
            </a:r>
            <a:r>
              <a:rPr lang="en-IN" sz="16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 may be specified </a:t>
            </a:r>
            <a:r>
              <a:rPr lang="en-IN" i="1" dirty="0">
                <a:latin typeface="Arial" panose="020B0604020202020204" pitchFamily="34" charset="0"/>
                <a:cs typeface="Arial" panose="020B0604020202020204" pitchFamily="34" charset="0"/>
              </a:rPr>
              <a:t>only for a FUNCTION</a:t>
            </a:r>
            <a:r>
              <a:rPr lang="en-IN" dirty="0">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latin typeface="Arial" panose="020B0604020202020204" pitchFamily="34" charset="0"/>
                <a:cs typeface="Arial" panose="020B0604020202020204" pitchFamily="34" charset="0"/>
              </a:rPr>
              <a:t>RETURN</a:t>
            </a:r>
            <a:r>
              <a:rPr lang="en-IN" dirty="0">
                <a:latin typeface="Arial" panose="020B0604020202020204" pitchFamily="34" charset="0"/>
                <a:cs typeface="Arial" panose="020B0604020202020204" pitchFamily="34" charset="0"/>
              </a:rPr>
              <a:t> value statement.</a:t>
            </a:r>
          </a:p>
        </p:txBody>
      </p:sp>
      <p:sp>
        <p:nvSpPr>
          <p:cNvPr id="5" name="Rectangle 4"/>
          <p:cNvSpPr/>
          <p:nvPr/>
        </p:nvSpPr>
        <p:spPr>
          <a:xfrm>
            <a:off x="299356" y="3894277"/>
            <a:ext cx="11576654"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  </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1415 (0A000): Not allowed to return a result set from a function</a:t>
            </a:r>
          </a:p>
          <a:p>
            <a:pPr lvl="1"/>
            <a:r>
              <a:rPr lang="en-IN" dirty="0">
                <a:solidFill>
                  <a:srgbClr val="FF0000"/>
                </a:solidFill>
                <a:latin typeface="Arial" panose="020B0604020202020204" pitchFamily="34" charset="0"/>
                <a:cs typeface="Arial" panose="020B0604020202020204" pitchFamily="34" charset="0"/>
              </a:rPr>
              <a:t>e.g</a:t>
            </a:r>
            <a:r>
              <a:rPr lang="en-IN"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"Hello World"</a:t>
            </a:r>
            <a:r>
              <a:rPr lang="en-IN"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will not work in FUNCTION</a:t>
            </a:r>
          </a:p>
          <a:p>
            <a:pPr lvl="1"/>
            <a:endParaRPr lang="en-IN" sz="400" dirty="0">
              <a:solidFill>
                <a:srgbClr val="92D050"/>
              </a:solidFill>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669900"/>
                </a:solidFill>
                <a:latin typeface="Segoe UI Semilight" panose="020B0402040204020203" pitchFamily="34" charset="0"/>
                <a:cs typeface="Segoe UI Semilight" panose="020B0402040204020203" pitchFamily="34" charset="0"/>
              </a:rPr>
              <a:t>"Hello</a:t>
            </a:r>
            <a:r>
              <a:rPr lang="en-IN" dirty="0">
                <a:latin typeface="Arial" panose="020B0604020202020204" pitchFamily="34" charset="0"/>
                <a:cs typeface="Arial" panose="020B0604020202020204" pitchFamily="34" charset="0"/>
              </a:rPr>
              <a:t> </a:t>
            </a:r>
            <a:r>
              <a:rPr lang="en-IN" dirty="0">
                <a:solidFill>
                  <a:srgbClr val="669900"/>
                </a:solidFill>
                <a:latin typeface="Segoe UI Semilight" panose="020B0402040204020203" pitchFamily="34" charset="0"/>
                <a:cs typeface="Segoe UI Semilight" panose="020B0402040204020203" pitchFamily="34" charset="0"/>
              </a:rPr>
              <a:t>World"</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INTO</a:t>
            </a:r>
            <a:r>
              <a:rPr lang="en-IN" dirty="0">
                <a:latin typeface="Arial" panose="020B0604020202020204" pitchFamily="34" charset="0"/>
                <a:cs typeface="Arial" panose="020B0604020202020204" pitchFamily="34" charset="0"/>
              </a:rPr>
              <a:t> x;     </a:t>
            </a:r>
            <a:r>
              <a:rPr lang="en-IN" dirty="0">
                <a:solidFill>
                  <a:srgbClr val="92D050"/>
                </a:solidFill>
                <a:latin typeface="Arial" panose="020B0604020202020204" pitchFamily="34" charset="0"/>
                <a:cs typeface="Arial" panose="020B0604020202020204" pitchFamily="34" charset="0"/>
              </a:rPr>
              <a:t>// will work in FUNCTION</a:t>
            </a:r>
          </a:p>
          <a:p>
            <a:pPr marL="285750" lvl="1"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1336 (0A000) : Dynamic SQL is not allowed in </a:t>
            </a:r>
            <a:r>
              <a:rPr lang="en-IN" b="1" dirty="0">
                <a:latin typeface="Arial" panose="020B0604020202020204" pitchFamily="34" charset="0"/>
                <a:cs typeface="Arial" panose="020B0604020202020204" pitchFamily="34" charset="0"/>
              </a:rPr>
              <a:t>stored function</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trigger</a:t>
            </a:r>
            <a:r>
              <a:rPr lang="en-IN" dirty="0">
                <a:latin typeface="Arial" panose="020B0604020202020204" pitchFamily="34" charset="0"/>
                <a:cs typeface="Arial" panose="020B0604020202020204" pitchFamily="34" charset="0"/>
              </a:rPr>
              <a:t>.</a:t>
            </a:r>
          </a:p>
          <a:p>
            <a:pPr marL="285750" lvl="1"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1422 (HY000) : Explicit or implicit commit is not allowed in </a:t>
            </a:r>
            <a:r>
              <a:rPr lang="en-IN" b="1" dirty="0">
                <a:latin typeface="Arial" panose="020B0604020202020204" pitchFamily="34" charset="0"/>
                <a:cs typeface="Arial" panose="020B0604020202020204" pitchFamily="34" charset="0"/>
              </a:rPr>
              <a:t>stored function</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trigger</a:t>
            </a:r>
            <a:r>
              <a:rPr lang="en-IN" dirty="0">
                <a:latin typeface="Arial" panose="020B0604020202020204" pitchFamily="34" charset="0"/>
                <a:cs typeface="Arial" panose="020B0604020202020204" pitchFamily="34" charset="0"/>
              </a:rPr>
              <a:t>.</a:t>
            </a:r>
          </a:p>
        </p:txBody>
      </p:sp>
      <p:sp>
        <p:nvSpPr>
          <p:cNvPr id="6" name="Rectangle 5"/>
          <p:cNvSpPr/>
          <p:nvPr/>
        </p:nvSpPr>
        <p:spPr>
          <a:xfrm>
            <a:off x="6384032" y="1158114"/>
            <a:ext cx="5929354" cy="400110"/>
          </a:xfrm>
          <a:prstGeom prst="rect">
            <a:avLst/>
          </a:prstGeom>
        </p:spPr>
        <p:txBody>
          <a:bodyPr wrap="square">
            <a:spAutoFit/>
          </a:bodyPr>
          <a:lstStyle/>
          <a:p>
            <a:r>
              <a:rPr lang="en-US" sz="2000" dirty="0">
                <a:solidFill>
                  <a:schemeClr val="accent2">
                    <a:lumMod val="50000"/>
                  </a:schemeClr>
                </a:solidFill>
              </a:rPr>
              <a:t>SET GLOBAL log_bin_trust_function_creators = 1;</a:t>
            </a:r>
          </a:p>
        </p:txBody>
      </p:sp>
      <p:sp>
        <p:nvSpPr>
          <p:cNvPr id="7" name="Rectangle 6">
            <a:extLst>
              <a:ext uri="{FF2B5EF4-FFF2-40B4-BE49-F238E27FC236}">
                <a16:creationId xmlns:a16="http://schemas.microsoft.com/office/drawing/2014/main" id="{60FC5E54-DB6D-4370-90FA-4BBF1F55F28E}"/>
              </a:ext>
            </a:extLst>
          </p:cNvPr>
          <p:cNvSpPr/>
          <p:nvPr/>
        </p:nvSpPr>
        <p:spPr>
          <a:xfrm>
            <a:off x="258024" y="1178328"/>
            <a:ext cx="11617986" cy="1107996"/>
          </a:xfrm>
          <a:prstGeom prst="rect">
            <a:avLst/>
          </a:prstGeom>
          <a:noFill/>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Arial" panose="020B0604020202020204" pitchFamily="34" charset="0"/>
                <a:cs typeface="Arial" panose="020B0604020202020204" pitchFamily="34" charset="0"/>
              </a:rPr>
              <a:t>:</a:t>
            </a:r>
          </a:p>
          <a:p>
            <a:pPr algn="just"/>
            <a:endParaRPr lang="en-IN" sz="8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By default, all parameters are IN parameters.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You cannot specify IN , OUT or INOUT modifiers to the parameters.</a:t>
            </a:r>
          </a:p>
        </p:txBody>
      </p:sp>
      <p:sp>
        <p:nvSpPr>
          <p:cNvPr id="10" name="TextBox 9">
            <a:extLst>
              <a:ext uri="{FF2B5EF4-FFF2-40B4-BE49-F238E27FC236}">
                <a16:creationId xmlns:a16="http://schemas.microsoft.com/office/drawing/2014/main" id="{0A8DBDF6-3BA6-41CD-9D0F-E7CED0CD30F7}"/>
              </a:ext>
            </a:extLst>
          </p:cNvPr>
          <p:cNvSpPr txBox="1"/>
          <p:nvPr/>
        </p:nvSpPr>
        <p:spPr>
          <a:xfrm>
            <a:off x="159697" y="147568"/>
            <a:ext cx="11814640" cy="877163"/>
          </a:xfrm>
          <a:prstGeom prst="rect">
            <a:avLst/>
          </a:prstGeom>
          <a:noFill/>
        </p:spPr>
        <p:txBody>
          <a:bodyPr wrap="square">
            <a:spAutoFit/>
          </a:bodyPr>
          <a:lstStyle/>
          <a:p>
            <a:r>
              <a:rPr lang="en-IN" sz="1700" dirty="0"/>
              <a:t>A deterministic function always returns the same result for the same input parameters whereas a non-deterministic function returns different results for the same input parameters. If you don’t use DETERMINISTIC or NOT DETERMINISTIC , MySQL uses the NOT DETERMINISTIC option by default.</a:t>
            </a:r>
          </a:p>
        </p:txBody>
      </p:sp>
    </p:spTree>
    <p:extLst>
      <p:ext uri="{BB962C8B-B14F-4D97-AF65-F5344CB8AC3E}">
        <p14:creationId xmlns:p14="http://schemas.microsoft.com/office/powerpoint/2010/main" val="64507137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8" name="Rectangle 7"/>
          <p:cNvSpPr/>
          <p:nvPr/>
        </p:nvSpPr>
        <p:spPr>
          <a:xfrm>
            <a:off x="478800" y="767478"/>
            <a:ext cx="1018443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1001;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868013"/>
            <a:ext cx="1018443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total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SUM</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sal</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INTO total FROM emp WHERE job=para1;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total</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8" name="Rectangle 7"/>
          <p:cNvSpPr/>
          <p:nvPr/>
        </p:nvSpPr>
        <p:spPr>
          <a:xfrm>
            <a:off x="479376" y="1070734"/>
            <a:ext cx="1123324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return (SELECT MAX(deptno) + 1  FROM dept);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F9150500-D075-4434-B795-9ABB4C13BF18}"/>
              </a:ext>
            </a:extLst>
          </p:cNvPr>
          <p:cNvSpPr/>
          <p:nvPr/>
        </p:nvSpPr>
        <p:spPr>
          <a:xfrm>
            <a:off x="479376" y="3663022"/>
            <a:ext cx="1123324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CONCAT(UPPER(LEFT(x,1)), SUBSTR(LOWER(x), 2 ));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8C9F9D44-9CFB-4069-BE75-0742C52A58DE}"/>
              </a:ext>
            </a:extLst>
          </p:cNvPr>
          <p:cNvSpPr/>
          <p:nvPr/>
        </p:nvSpPr>
        <p:spPr>
          <a:xfrm>
            <a:off x="479376" y="1069200"/>
            <a:ext cx="11233248"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FUNCTION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(40)</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deterministic</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x, y, z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(40) default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cnt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default 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CAST(CHAR(FLOOR(65 + RAND() * 27)) as CHAR) INTO y;</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CAST(CHAR(FLOOR( 97 + RAND() * 27)) as CHAR) INTO z;</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x := CONCAT(x, y, z);</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if cnt &gt; 2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cnt := cnt + 1;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US" dirty="0">
                <a:solidFill>
                  <a:srgbClr val="FD8603"/>
                </a:solidFill>
                <a:latin typeface="Segoe UI Semilight" panose="020B0402040204020203" pitchFamily="34" charset="0"/>
                <a:cs typeface="Segoe UI Semilight" panose="020B0402040204020203" pitchFamily="34" charset="0"/>
              </a:rPr>
              <a:t>    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(x);</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2594162759"/>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8C9F9D44-9CFB-4069-BE75-0742C52A58DE}"/>
              </a:ext>
            </a:extLst>
          </p:cNvPr>
          <p:cNvSpPr/>
          <p:nvPr/>
        </p:nvSpPr>
        <p:spPr>
          <a:xfrm>
            <a:off x="479376" y="1069200"/>
            <a:ext cx="11233248"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(xx </a:t>
            </a:r>
            <a:r>
              <a:rPr lang="en-IN"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50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solidFill>
                <a:srgbClr val="0077AA"/>
              </a:solidFill>
              <a:latin typeface="Segoe UI Semilight" panose="020B04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DETERMINISTIC</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BOOL</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True INTO x FROM emp WHERE empno = xx;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if x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return (SELECT CONCAT(ename, " ", job, " ", sal) FROM emp WHERE empno = xx);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"deptno is not valid";</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	</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615445566"/>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397031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872744135"/>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r>
              <a:rPr lang="en-IN" dirty="0">
                <a:solidFill>
                  <a:srgbClr val="0077AA"/>
                </a:solidFill>
                <a:latin typeface="Segoe UI Semilight" panose="020B0402040204020203" pitchFamily="34" charset="0"/>
                <a:cs typeface="Segoe UI Semilight" panose="020B0402040204020203" pitchFamily="34" charset="0"/>
              </a:rPr>
              <a:t>begin</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TRIM</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CONCAT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1,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1944216" cy="369332"/>
          </a:xfrm>
          <a:prstGeom prst="rect">
            <a:avLst/>
          </a:prstGeom>
          <a:noFill/>
        </p:spPr>
        <p:txBody>
          <a:bodyPr wrap="square">
            <a:spAutoFit/>
          </a:bodyPr>
          <a:lstStyle/>
          <a:p>
            <a:r>
              <a:rPr lang="en-IN" dirty="0">
                <a:solidFill>
                  <a:srgbClr val="C00000"/>
                </a:solidFill>
              </a:rPr>
              <a:t>GITA     | G,I,T,A</a:t>
            </a:r>
          </a:p>
        </p:txBody>
      </p:sp>
    </p:spTree>
    <p:extLst>
      <p:ext uri="{BB962C8B-B14F-4D97-AF65-F5344CB8AC3E}">
        <p14:creationId xmlns:p14="http://schemas.microsoft.com/office/powerpoint/2010/main" val="2421746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r>
              <a:rPr lang="en-IN" dirty="0">
                <a:solidFill>
                  <a:srgbClr val="0077AA"/>
                </a:solidFill>
                <a:latin typeface="Segoe UI Semilight" panose="020B0402040204020203" pitchFamily="34" charset="0"/>
                <a:cs typeface="Segoe UI Semilight" panose="020B0402040204020203" pitchFamily="34" charset="0"/>
              </a:rPr>
              <a:t>begin</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ASCII</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NOT BETWEEN 48 AND 57 then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CONCAT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TRIM</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2160240" cy="369332"/>
          </a:xfrm>
          <a:prstGeom prst="rect">
            <a:avLst/>
          </a:prstGeom>
          <a:noFill/>
        </p:spPr>
        <p:txBody>
          <a:bodyPr wrap="square">
            <a:spAutoFit/>
          </a:bodyPr>
          <a:lstStyle/>
          <a:p>
            <a:r>
              <a:rPr lang="en-IN" dirty="0">
                <a:solidFill>
                  <a:srgbClr val="C00000"/>
                </a:solidFill>
              </a:rPr>
              <a:t>6001GITA     | GITA</a:t>
            </a:r>
          </a:p>
        </p:txBody>
      </p:sp>
    </p:spTree>
    <p:extLst>
      <p:ext uri="{BB962C8B-B14F-4D97-AF65-F5344CB8AC3E}">
        <p14:creationId xmlns:p14="http://schemas.microsoft.com/office/powerpoint/2010/main" val="178436456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191344" y="1069200"/>
            <a:ext cx="11809312"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 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begin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INT default 0;</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VARCHAR(1000) default "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ASCII(SUBSTR( x, y, 1 )) NOT BETWEEN 65 AND 90 and  ASCII(SUBSTR( x, y, 1 )) not between 97 AND  122 then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CONCAT( z, SUBSTR( x, y, 1 ));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LENGTH(x) then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(SUBSTR(TRIM(z),1, LENGTH(z)));</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2160240" cy="369332"/>
          </a:xfrm>
          <a:prstGeom prst="rect">
            <a:avLst/>
          </a:prstGeom>
          <a:noFill/>
        </p:spPr>
        <p:txBody>
          <a:bodyPr wrap="square">
            <a:spAutoFit/>
          </a:bodyPr>
          <a:lstStyle/>
          <a:p>
            <a:r>
              <a:rPr lang="en-IN" dirty="0">
                <a:solidFill>
                  <a:srgbClr val="C00000"/>
                </a:solidFill>
              </a:rPr>
              <a:t>GITA6001     | 6001</a:t>
            </a:r>
          </a:p>
        </p:txBody>
      </p:sp>
    </p:spTree>
    <p:extLst>
      <p:ext uri="{BB962C8B-B14F-4D97-AF65-F5344CB8AC3E}">
        <p14:creationId xmlns:p14="http://schemas.microsoft.com/office/powerpoint/2010/main" val="2820884003"/>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6" name="Rectangle 5">
            <a:extLst>
              <a:ext uri="{FF2B5EF4-FFF2-40B4-BE49-F238E27FC236}">
                <a16:creationId xmlns:a16="http://schemas.microsoft.com/office/drawing/2014/main" id="{83BB7B94-80FB-40D9-9578-D7FC4C5D6C39}"/>
              </a:ext>
            </a:extLst>
          </p:cNvPr>
          <p:cNvSpPr/>
          <p:nvPr/>
        </p:nvSpPr>
        <p:spPr>
          <a:xfrm>
            <a:off x="478800" y="1069200"/>
            <a:ext cx="1130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#CREATE TABLE temp (col1 INT);</a:t>
            </a:r>
          </a:p>
          <a:p>
            <a:pPr marL="261938"/>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   #ALTER TABLE temp ADD col2 INT;</a:t>
            </a:r>
          </a:p>
          <a:p>
            <a:pPr marL="261938"/>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   #DROP TABLE temp;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"done";</a:t>
            </a:r>
            <a:endPar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TextBox 6">
            <a:extLst>
              <a:ext uri="{FF2B5EF4-FFF2-40B4-BE49-F238E27FC236}">
                <a16:creationId xmlns:a16="http://schemas.microsoft.com/office/drawing/2014/main" id="{6436E620-69BD-4155-898A-F51C2C057C49}"/>
              </a:ext>
            </a:extLst>
          </p:cNvPr>
          <p:cNvSpPr txBox="1"/>
          <p:nvPr/>
        </p:nvSpPr>
        <p:spPr>
          <a:xfrm>
            <a:off x="479376" y="4415946"/>
            <a:ext cx="11303424" cy="400110"/>
          </a:xfrm>
          <a:prstGeom prst="rect">
            <a:avLst/>
          </a:prstGeom>
          <a:noFill/>
        </p:spPr>
        <p:txBody>
          <a:bodyPr wrap="square">
            <a:spAutoFit/>
          </a:bodyPr>
          <a:lstStyle/>
          <a:p>
            <a:r>
              <a:rPr lang="en-US" sz="2000"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ERROR 1422 (HY000): </a:t>
            </a:r>
            <a:r>
              <a:rPr lang="en-US" sz="2000" b="1"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Explicit or implicit commit </a:t>
            </a:r>
            <a:r>
              <a:rPr lang="en-US" sz="2000"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is not allowed in stored function or trigger.</a:t>
            </a:r>
            <a:endParaRPr lang="en-IN" sz="2000" dirty="0"/>
          </a:p>
        </p:txBody>
      </p:sp>
    </p:spTree>
    <p:extLst>
      <p:ext uri="{BB962C8B-B14F-4D97-AF65-F5344CB8AC3E}">
        <p14:creationId xmlns:p14="http://schemas.microsoft.com/office/powerpoint/2010/main" val="1440917904"/>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98884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p>
        </p:txBody>
      </p:sp>
      <p:sp>
        <p:nvSpPr>
          <p:cNvPr id="6" name="TextBox 5">
            <a:extLst>
              <a:ext uri="{FF2B5EF4-FFF2-40B4-BE49-F238E27FC236}">
                <a16:creationId xmlns:a16="http://schemas.microsoft.com/office/drawing/2014/main" id="{FFB0035A-44FA-4390-A025-9F457B0836DC}"/>
              </a:ext>
            </a:extLst>
          </p:cNvPr>
          <p:cNvSpPr txBox="1"/>
          <p:nvPr/>
        </p:nvSpPr>
        <p:spPr>
          <a:xfrm>
            <a:off x="335360" y="2983632"/>
            <a:ext cx="11629292" cy="1323439"/>
          </a:xfrm>
          <a:prstGeom prst="rect">
            <a:avLst/>
          </a:prstGeom>
          <a:noFill/>
        </p:spPr>
        <p:txBody>
          <a:bodyPr wrap="square">
            <a:spAutoFit/>
          </a:bodyPr>
          <a:lstStyle/>
          <a:p>
            <a:r>
              <a:rPr lang="en-US" sz="2000" b="0" i="0" dirty="0">
                <a:solidFill>
                  <a:srgbClr val="171717"/>
                </a:solidFill>
                <a:effectLst/>
                <a:latin typeface="Palatino Linotype" panose="02040502050505030304" pitchFamily="18" charset="0"/>
              </a:rPr>
              <a:t>A trigger is a special type of stored procedure that automatically runs when an event occurs in the database server. DML triggers run when a user tries to modify data through a data manipulation language (DML) event. DML events are INSERT, UPDATE, or DELETE statements on a TABLE or VIEW.</a:t>
            </a:r>
            <a:endParaRPr lang="en-IN" sz="2000" dirty="0">
              <a:latin typeface="Palatino Linotype" panose="02040502050505030304" pitchFamily="18" charset="0"/>
            </a:endParaRPr>
          </a:p>
        </p:txBody>
      </p:sp>
      <p:sp>
        <p:nvSpPr>
          <p:cNvPr id="8" name="Rectangle 7">
            <a:extLst>
              <a:ext uri="{FF2B5EF4-FFF2-40B4-BE49-F238E27FC236}">
                <a16:creationId xmlns:a16="http://schemas.microsoft.com/office/drawing/2014/main" id="{ECDA4E93-A1B0-4A58-964C-C1AAE3632EB3}"/>
              </a:ext>
            </a:extLst>
          </p:cNvPr>
          <p:cNvSpPr/>
          <p:nvPr/>
        </p:nvSpPr>
        <p:spPr>
          <a:xfrm>
            <a:off x="406574" y="4320386"/>
            <a:ext cx="11377264" cy="2492990"/>
          </a:xfrm>
          <a:prstGeom prst="rect">
            <a:avLst/>
          </a:prstGeom>
          <a:solidFill>
            <a:schemeClr val="bg1"/>
          </a:solidFill>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Arial" panose="020B0604020202020204" pitchFamily="34" charset="0"/>
                <a:cs typeface="Arial" panose="020B0604020202020204" pitchFamily="34" charset="0"/>
              </a:rPr>
              <a:t>:</a:t>
            </a:r>
          </a:p>
          <a:p>
            <a:pPr algn="just"/>
            <a:endParaRPr lang="en-IN" sz="8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trigger is always associated with the table named tbl_name, which must refer to a permanent table.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You cannot associate a trigger with a TEMPORARY table or a VIEW.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you drop a table, any triggers for the table are also dropped.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ERROR 1415 (0A000): Not allowed to return a result set from a trigger.</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
        <p:nvSpPr>
          <p:cNvPr id="7" name="TextBox 6">
            <a:extLst>
              <a:ext uri="{FF2B5EF4-FFF2-40B4-BE49-F238E27FC236}">
                <a16:creationId xmlns:a16="http://schemas.microsoft.com/office/drawing/2014/main" id="{9109F0B2-5C1E-4B43-A5A7-180639AB1DA6}"/>
              </a:ext>
            </a:extLst>
          </p:cNvPr>
          <p:cNvSpPr txBox="1"/>
          <p:nvPr/>
        </p:nvSpPr>
        <p:spPr>
          <a:xfrm>
            <a:off x="119336" y="71333"/>
            <a:ext cx="11414062" cy="2185214"/>
          </a:xfrm>
          <a:prstGeom prst="rect">
            <a:avLst/>
          </a:prstGeom>
          <a:noFill/>
        </p:spPr>
        <p:txBody>
          <a:bodyPr wrap="square">
            <a:spAutoFit/>
          </a:bodyPr>
          <a:lstStyle/>
          <a:p>
            <a:pPr algn="l"/>
            <a:r>
              <a:rPr lang="en-US" b="1" i="0" dirty="0">
                <a:solidFill>
                  <a:srgbClr val="3A3A3A"/>
                </a:solidFill>
                <a:effectLst/>
                <a:latin typeface="Work Sans" panose="020B0604020202020204" pitchFamily="2" charset="0"/>
              </a:rPr>
              <a:t>Triggers are mainly required for the following purposes:</a:t>
            </a:r>
          </a:p>
          <a:p>
            <a:pPr algn="l"/>
            <a:endParaRPr lang="en-US" sz="8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To maintain complex integrity constraints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Auditing table information by recording the changes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Signaling other program actions when changes are made to the table</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Enforcing complex business rules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Preventing invalid transactions</a:t>
            </a:r>
          </a:p>
        </p:txBody>
      </p:sp>
      <p:sp>
        <p:nvSpPr>
          <p:cNvPr id="4" name="TextBox 3">
            <a:extLst>
              <a:ext uri="{FF2B5EF4-FFF2-40B4-BE49-F238E27FC236}">
                <a16:creationId xmlns:a16="http://schemas.microsoft.com/office/drawing/2014/main" id="{452EE37F-CA72-763E-17C9-EDB94FF33AD8}"/>
              </a:ext>
            </a:extLst>
          </p:cNvPr>
          <p:cNvSpPr txBox="1"/>
          <p:nvPr/>
        </p:nvSpPr>
        <p:spPr>
          <a:xfrm>
            <a:off x="9048328" y="106757"/>
            <a:ext cx="3024336" cy="923330"/>
          </a:xfrm>
          <a:prstGeom prst="rect">
            <a:avLst/>
          </a:prstGeom>
          <a:noFill/>
        </p:spPr>
        <p:txBody>
          <a:bodyPr wrap="square">
            <a:spAutoFit/>
          </a:bodyPr>
          <a:lstStyle/>
          <a:p>
            <a:r>
              <a:rPr lang="en-US" i="0" dirty="0">
                <a:solidFill>
                  <a:srgbClr val="C00000"/>
                </a:solidFill>
                <a:effectLst/>
                <a:latin typeface="Open Sans" panose="020B0606030504020204" pitchFamily="34" charset="0"/>
              </a:rPr>
              <a:t>Triggers activate only for changes made to tables by SQL statements.</a:t>
            </a:r>
            <a:endParaRPr lang="en-IN" dirty="0">
              <a:solidFill>
                <a:srgbClr val="C00000"/>
              </a:solidFill>
            </a:endParaRPr>
          </a:p>
        </p:txBody>
      </p:sp>
    </p:spTree>
    <p:extLst>
      <p:ext uri="{BB962C8B-B14F-4D97-AF65-F5344CB8AC3E}">
        <p14:creationId xmlns:p14="http://schemas.microsoft.com/office/powerpoint/2010/main" val="202411739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trigger </a:t>
            </a:r>
            <a:endParaRPr lang="en-IN" sz="3200" i="1" dirty="0">
              <a:solidFill>
                <a:srgbClr val="FF9900"/>
              </a:solidFill>
              <a:latin typeface="Arial" pitchFamily="34" charset="0"/>
              <a:cs typeface="Arial" pitchFamily="34" charset="0"/>
            </a:endParaRPr>
          </a:p>
        </p:txBody>
      </p:sp>
      <p:sp>
        <p:nvSpPr>
          <p:cNvPr id="9" name="Rectangle 8"/>
          <p:cNvSpPr/>
          <p:nvPr/>
        </p:nvSpPr>
        <p:spPr>
          <a:xfrm>
            <a:off x="490690" y="1624732"/>
            <a:ext cx="11005910" cy="2154436"/>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sz="800"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490690" y="838200"/>
            <a:ext cx="1100591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p>
        </p:txBody>
      </p:sp>
      <p:sp>
        <p:nvSpPr>
          <p:cNvPr id="7" name="Rectangle 6"/>
          <p:cNvSpPr/>
          <p:nvPr/>
        </p:nvSpPr>
        <p:spPr>
          <a:xfrm>
            <a:off x="490690" y="4283804"/>
            <a:ext cx="10819369" cy="36933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SHOW CREATE TRIGGER </a:t>
            </a:r>
            <a:r>
              <a:rPr lang="en-IN" dirty="0">
                <a:latin typeface="Liberation Mono"/>
              </a:rPr>
              <a:t>trigger_name</a:t>
            </a:r>
          </a:p>
        </p:txBody>
      </p:sp>
      <p:sp>
        <p:nvSpPr>
          <p:cNvPr id="2" name="Rectangle 1"/>
          <p:cNvSpPr/>
          <p:nvPr/>
        </p:nvSpPr>
        <p:spPr>
          <a:xfrm>
            <a:off x="490690" y="5117122"/>
            <a:ext cx="6981957"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p>
        </p:txBody>
      </p:sp>
    </p:spTree>
    <p:extLst>
      <p:ext uri="{BB962C8B-B14F-4D97-AF65-F5344CB8AC3E}">
        <p14:creationId xmlns:p14="http://schemas.microsoft.com/office/powerpoint/2010/main" val="188818721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trigger</a:t>
            </a:r>
            <a:endParaRPr lang="en-IN" sz="3200" i="1" dirty="0">
              <a:solidFill>
                <a:srgbClr val="FF9900"/>
              </a:solidFill>
              <a:latin typeface="Arial" pitchFamily="34" charset="0"/>
              <a:cs typeface="Arial" pitchFamily="34" charset="0"/>
            </a:endParaRPr>
          </a:p>
        </p:txBody>
      </p:sp>
      <p:sp>
        <p:nvSpPr>
          <p:cNvPr id="2" name="Rectangle 1"/>
          <p:cNvSpPr/>
          <p:nvPr/>
        </p:nvSpPr>
        <p:spPr>
          <a:xfrm>
            <a:off x="407368" y="992917"/>
            <a:ext cx="11377264" cy="4524315"/>
          </a:xfrm>
          <a:prstGeom prst="rect">
            <a:avLst/>
          </a:prstGeom>
          <a:solidFill>
            <a:schemeClr val="bg1"/>
          </a:solidFill>
        </p:spPr>
        <p:txBody>
          <a:bodyPr wrap="square">
            <a:spAutoFit/>
          </a:bodyPr>
          <a:lstStyle/>
          <a:p>
            <a:pPr algn="just"/>
            <a:r>
              <a:rPr lang="en-IN" dirty="0">
                <a:latin typeface="Palatino Linotype" panose="02040502050505030304" pitchFamily="18"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trigger_time  and  trigger_event ?</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982469"/>
            <a:ext cx="11449272" cy="646331"/>
          </a:xfrm>
          <a:prstGeom prst="rect">
            <a:avLst/>
          </a:prstGeom>
        </p:spPr>
        <p:txBody>
          <a:bodyPr wrap="square">
            <a:spAutoFit/>
          </a:bodyPr>
          <a:lstStyle/>
          <a:p>
            <a:pPr algn="just"/>
            <a:r>
              <a:rPr lang="en-US" b="1" dirty="0">
                <a:latin typeface="Palatino Linotype" panose="02040502050505030304" pitchFamily="18" charset="0"/>
                <a:cs typeface="Arial" panose="020B0604020202020204" pitchFamily="34" charset="0"/>
              </a:rPr>
              <a:t>trigger_time</a:t>
            </a:r>
            <a:r>
              <a:rPr lang="en-US" dirty="0">
                <a:latin typeface="Palatino Linotype" panose="02040502050505030304" pitchFamily="18" charset="0"/>
                <a:cs typeface="Arial" panose="020B0604020202020204" pitchFamily="34" charset="0"/>
              </a:rPr>
              <a:t> : trigger_time is the trigger action time. It can be </a:t>
            </a:r>
            <a:r>
              <a:rPr lang="en-US" b="1" dirty="0">
                <a:latin typeface="Palatino Linotype" panose="02040502050505030304" pitchFamily="18" charset="0"/>
                <a:cs typeface="Arial" panose="020B0604020202020204" pitchFamily="34" charset="0"/>
              </a:rPr>
              <a:t>BEFORE</a:t>
            </a:r>
            <a:r>
              <a:rPr lang="en-US" dirty="0">
                <a:latin typeface="Palatino Linotype" panose="02040502050505030304" pitchFamily="18" charset="0"/>
                <a:cs typeface="Arial" panose="020B0604020202020204" pitchFamily="34" charset="0"/>
              </a:rPr>
              <a:t> or </a:t>
            </a:r>
            <a:r>
              <a:rPr lang="en-US" b="1" dirty="0">
                <a:latin typeface="Palatino Linotype" panose="02040502050505030304" pitchFamily="18" charset="0"/>
                <a:cs typeface="Arial" panose="020B0604020202020204" pitchFamily="34" charset="0"/>
              </a:rPr>
              <a:t>AFTER</a:t>
            </a:r>
            <a:r>
              <a:rPr lang="en-US" dirty="0">
                <a:latin typeface="Palatino Linotype" panose="02040502050505030304" pitchFamily="18" charset="0"/>
                <a:cs typeface="Arial" panose="020B0604020202020204" pitchFamily="34" charset="0"/>
              </a:rPr>
              <a:t> to indicate that the trigger activates before or after each row to be modified.</a:t>
            </a:r>
          </a:p>
        </p:txBody>
      </p:sp>
      <p:sp>
        <p:nvSpPr>
          <p:cNvPr id="6" name="Rectangle 5"/>
          <p:cNvSpPr/>
          <p:nvPr/>
        </p:nvSpPr>
        <p:spPr>
          <a:xfrm>
            <a:off x="407368" y="1916832"/>
            <a:ext cx="11449272" cy="369332"/>
          </a:xfrm>
          <a:prstGeom prst="rect">
            <a:avLst/>
          </a:prstGeom>
        </p:spPr>
        <p:txBody>
          <a:bodyPr wrap="square">
            <a:spAutoFit/>
          </a:bodyPr>
          <a:lstStyle/>
          <a:p>
            <a:r>
              <a:rPr lang="en-US" b="1" dirty="0">
                <a:latin typeface="Palatino Linotype" panose="02040502050505030304" pitchFamily="18" charset="0"/>
                <a:cs typeface="Arial" panose="020B0604020202020204" pitchFamily="34" charset="0"/>
              </a:rPr>
              <a:t>trigger_event</a:t>
            </a:r>
            <a:r>
              <a:rPr lang="en-US" dirty="0">
                <a:latin typeface="Palatino Linotype" panose="02040502050505030304" pitchFamily="18" charset="0"/>
                <a:cs typeface="Arial" panose="020B0604020202020204" pitchFamily="34" charset="0"/>
              </a:rPr>
              <a:t> : trigger_event indicates the kind of operation that activates the trigger.</a:t>
            </a:r>
          </a:p>
        </p:txBody>
      </p:sp>
      <p:sp>
        <p:nvSpPr>
          <p:cNvPr id="2" name="Rectangle 1">
            <a:extLst>
              <a:ext uri="{FF2B5EF4-FFF2-40B4-BE49-F238E27FC236}">
                <a16:creationId xmlns:a16="http://schemas.microsoft.com/office/drawing/2014/main" id="{8B8A6DB7-8E54-4182-9E74-0791D0F68CDA}"/>
              </a:ext>
            </a:extLst>
          </p:cNvPr>
          <p:cNvSpPr/>
          <p:nvPr/>
        </p:nvSpPr>
        <p:spPr>
          <a:xfrm>
            <a:off x="463972" y="4797152"/>
            <a:ext cx="11103842" cy="1415772"/>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TABLE and TRUNCATE TABLE statements on the table do not activate this trigger, because they do not use DELETE.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Dropping a partition does not activate DELETE triggers, either.</a:t>
            </a:r>
          </a:p>
        </p:txBody>
      </p:sp>
      <p:sp>
        <p:nvSpPr>
          <p:cNvPr id="9" name="Rectangle 8">
            <a:extLst>
              <a:ext uri="{FF2B5EF4-FFF2-40B4-BE49-F238E27FC236}">
                <a16:creationId xmlns:a16="http://schemas.microsoft.com/office/drawing/2014/main" id="{3AD3FAF4-D22C-4669-90CE-B70FFE3947F9}"/>
              </a:ext>
            </a:extLst>
          </p:cNvPr>
          <p:cNvSpPr/>
          <p:nvPr/>
        </p:nvSpPr>
        <p:spPr>
          <a:xfrm>
            <a:off x="478582" y="2636912"/>
            <a:ext cx="11089232" cy="1785104"/>
          </a:xfrm>
          <a:prstGeom prst="rect">
            <a:avLst/>
          </a:prstGeom>
        </p:spPr>
        <p:txBody>
          <a:bodyPr wrap="square">
            <a:spAutoFit/>
          </a:bodyPr>
          <a:lstStyle/>
          <a:p>
            <a:pPr algn="just"/>
            <a:r>
              <a:rPr lang="en-IN" b="1" dirty="0">
                <a:latin typeface="Palatino Linotype" panose="02040502050505030304" pitchFamily="18" charset="0"/>
                <a:cs typeface="Arial" panose="020B0604020202020204" pitchFamily="34" charset="0"/>
              </a:rPr>
              <a:t>INSERT</a:t>
            </a:r>
            <a:r>
              <a:rPr lang="en-IN" dirty="0">
                <a:latin typeface="Palatino Linotype" panose="02040502050505030304" pitchFamily="18" charset="0"/>
                <a:cs typeface="Arial" panose="020B0604020202020204" pitchFamily="34" charset="0"/>
              </a:rPr>
              <a:t>: The trigger activates whenever a new row is inserted into the table; for example</a:t>
            </a:r>
            <a:r>
              <a:rPr lang="en-IN" b="1" dirty="0">
                <a:latin typeface="Palatino Linotype" panose="02040502050505030304" pitchFamily="18" charset="0"/>
                <a:cs typeface="Arial" panose="020B0604020202020204" pitchFamily="34" charset="0"/>
              </a:rPr>
              <a:t>, through INSERT statements.</a:t>
            </a:r>
          </a:p>
          <a:p>
            <a:pPr algn="just"/>
            <a:endParaRPr lang="en-IN" sz="1000" dirty="0">
              <a:latin typeface="Palatino Linotype" panose="02040502050505030304" pitchFamily="18" charset="0"/>
              <a:cs typeface="Arial" panose="020B0604020202020204" pitchFamily="34" charset="0"/>
            </a:endParaRPr>
          </a:p>
          <a:p>
            <a:pPr algn="just"/>
            <a:r>
              <a:rPr lang="en-IN" b="1" dirty="0">
                <a:latin typeface="Palatino Linotype" panose="02040502050505030304" pitchFamily="18" charset="0"/>
                <a:cs typeface="Arial" panose="020B0604020202020204" pitchFamily="34" charset="0"/>
              </a:rPr>
              <a:t>UPDATE</a:t>
            </a:r>
            <a:r>
              <a:rPr lang="en-IN" dirty="0">
                <a:latin typeface="Palatino Linotype" panose="02040502050505030304" pitchFamily="18" charset="0"/>
                <a:cs typeface="Arial" panose="020B0604020202020204" pitchFamily="34" charset="0"/>
              </a:rPr>
              <a:t>: The trigger activates whenever a row is modified; for example, </a:t>
            </a:r>
            <a:r>
              <a:rPr lang="en-IN" b="1" dirty="0">
                <a:latin typeface="Palatino Linotype" panose="02040502050505030304" pitchFamily="18" charset="0"/>
                <a:cs typeface="Arial" panose="020B0604020202020204" pitchFamily="34" charset="0"/>
              </a:rPr>
              <a:t>through UPDATE statements.</a:t>
            </a:r>
          </a:p>
          <a:p>
            <a:pPr algn="just"/>
            <a:endParaRPr lang="en-IN" sz="1000" b="1" dirty="0">
              <a:latin typeface="Palatino Linotype" panose="02040502050505030304" pitchFamily="18" charset="0"/>
              <a:cs typeface="Arial" panose="020B0604020202020204" pitchFamily="34" charset="0"/>
            </a:endParaRPr>
          </a:p>
          <a:p>
            <a:pPr algn="just"/>
            <a:r>
              <a:rPr lang="en-IN" b="1" dirty="0">
                <a:latin typeface="Palatino Linotype" panose="02040502050505030304" pitchFamily="18" charset="0"/>
                <a:cs typeface="Arial" panose="020B0604020202020204" pitchFamily="34" charset="0"/>
              </a:rPr>
              <a:t>DELETE</a:t>
            </a:r>
            <a:r>
              <a:rPr lang="en-IN" dirty="0">
                <a:latin typeface="Palatino Linotype" panose="02040502050505030304" pitchFamily="18" charset="0"/>
                <a:cs typeface="Arial" panose="020B0604020202020204" pitchFamily="34" charset="0"/>
              </a:rPr>
              <a:t>: The trigger activates whenever a row is deleted from the table; for example, </a:t>
            </a:r>
            <a:r>
              <a:rPr lang="en-IN" b="1" dirty="0">
                <a:latin typeface="Palatino Linotype" panose="02040502050505030304" pitchFamily="18" charset="0"/>
                <a:cs typeface="Arial" panose="020B0604020202020204" pitchFamily="34" charset="0"/>
              </a:rPr>
              <a:t>through DELETE and REPLACE statements.</a:t>
            </a:r>
            <a:r>
              <a:rPr lang="en-IN" dirty="0">
                <a:latin typeface="Palatino Linotype" panose="02040502050505030304" pitchFamily="18" charset="0"/>
                <a:cs typeface="Arial" panose="020B0604020202020204" pitchFamily="34" charset="0"/>
              </a:rPr>
              <a:t> </a:t>
            </a:r>
          </a:p>
        </p:txBody>
      </p:sp>
    </p:spTree>
    <p:extLst>
      <p:ext uri="{BB962C8B-B14F-4D97-AF65-F5344CB8AC3E}">
        <p14:creationId xmlns:p14="http://schemas.microsoft.com/office/powerpoint/2010/main" val="2722119115"/>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before and after</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90601"/>
            <a:ext cx="11521280" cy="2585323"/>
          </a:xfrm>
          <a:prstGeom prst="rect">
            <a:avLst/>
          </a:prstGeom>
        </p:spPr>
        <p:txBody>
          <a:bodyPr wrap="square">
            <a:spAutoFit/>
          </a:bodyPr>
          <a:lstStyle/>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If a BEFORE trigger fails, the operation on the corresponding row is not performed.</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 BEFORE trigger is activated by the attempt to insert or modify the row or delete the row, regardless of whether the attempt subsequently succeeds.</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An AFTER trigger is executed only if any BEFORE triggers and the row operation execute successfully.</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new and old</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838201"/>
            <a:ext cx="11306224" cy="646331"/>
          </a:xfrm>
          <a:prstGeom prst="rect">
            <a:avLst/>
          </a:prstGeom>
        </p:spPr>
        <p:txBody>
          <a:bodyPr wrap="square">
            <a:spAutoFit/>
          </a:bodyPr>
          <a:lstStyle/>
          <a:p>
            <a:pPr algn="just"/>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OLD</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NEW</a:t>
            </a:r>
            <a:r>
              <a:rPr lang="en-IN" dirty="0">
                <a:latin typeface="Palatino Linotype" panose="02040502050505030304" pitchFamily="18" charset="0"/>
                <a:cs typeface="Arial" panose="020B0604020202020204" pitchFamily="34" charset="0"/>
              </a:rPr>
              <a:t> keywords enable you to access columns in the rows affected by a trigger. </a:t>
            </a:r>
            <a:r>
              <a:rPr lang="en-IN" b="1" dirty="0">
                <a:latin typeface="Palatino Linotype" panose="02040502050505030304" pitchFamily="18" charset="0"/>
                <a:cs typeface="Arial" panose="020B0604020202020204" pitchFamily="34" charset="0"/>
              </a:rPr>
              <a:t>OLD</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NEW</a:t>
            </a:r>
            <a:r>
              <a:rPr lang="en-IN" dirty="0">
                <a:latin typeface="Palatino Linotype" panose="02040502050505030304" pitchFamily="18" charset="0"/>
                <a:cs typeface="Arial" panose="020B0604020202020204" pitchFamily="34" charset="0"/>
              </a:rPr>
              <a:t> are MySQL extensions to triggers; they are not case sensitive.</a:t>
            </a:r>
            <a:endParaRPr lang="en-US" dirty="0">
              <a:latin typeface="Palatino Linotype" panose="02040502050505030304" pitchFamily="18" charset="0"/>
              <a:cs typeface="Arial" panose="020B0604020202020204" pitchFamily="34" charset="0"/>
            </a:endParaRPr>
          </a:p>
        </p:txBody>
      </p:sp>
      <p:sp>
        <p:nvSpPr>
          <p:cNvPr id="7" name="Rectangle 6"/>
          <p:cNvSpPr/>
          <p:nvPr/>
        </p:nvSpPr>
        <p:spPr>
          <a:xfrm>
            <a:off x="479376" y="1688069"/>
            <a:ext cx="11305256" cy="707886"/>
          </a:xfrm>
          <a:prstGeom prst="rect">
            <a:avLst/>
          </a:prstGeom>
          <a:noFill/>
        </p:spPr>
        <p:txBody>
          <a:bodyPr wrap="square">
            <a:spAutoFit/>
          </a:bodyPr>
          <a:lstStyle/>
          <a:p>
            <a:r>
              <a:rPr lang="en-IN" sz="2000" dirty="0">
                <a:solidFill>
                  <a:schemeClr val="bg2">
                    <a:lumMod val="50000"/>
                  </a:schemeClr>
                </a:solidFill>
                <a:latin typeface="Palatino Linotype" panose="02040502050505030304" pitchFamily="18"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479376" y="2630270"/>
            <a:ext cx="11305256" cy="1446550"/>
          </a:xfrm>
          <a:prstGeom prst="rect">
            <a:avLst/>
          </a:prstGeom>
        </p:spPr>
        <p:txBody>
          <a:bodyPr wrap="square">
            <a:spAutoFit/>
          </a:bodyPr>
          <a:lstStyle/>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an INSERT trigger, only </a:t>
            </a:r>
            <a:r>
              <a:rPr lang="en-IN" b="1" dirty="0">
                <a:latin typeface="Palatino Linotype" panose="02040502050505030304" pitchFamily="18" charset="0"/>
                <a:cs typeface="Arial" panose="020B0604020202020204" pitchFamily="34" charset="0"/>
              </a:rPr>
              <a:t>NEW.col_name</a:t>
            </a:r>
            <a:r>
              <a:rPr lang="en-IN" dirty="0">
                <a:latin typeface="Palatino Linotype" panose="02040502050505030304" pitchFamily="18" charset="0"/>
                <a:cs typeface="Arial" panose="020B0604020202020204" pitchFamily="34" charset="0"/>
              </a:rPr>
              <a:t> can be used; there is no </a:t>
            </a:r>
            <a:r>
              <a:rPr lang="en-IN" b="1" dirty="0">
                <a:latin typeface="Palatino Linotype" panose="02040502050505030304" pitchFamily="18" charset="0"/>
                <a:cs typeface="Arial" panose="020B0604020202020204" pitchFamily="34" charset="0"/>
              </a:rPr>
              <a:t>OLD </a:t>
            </a:r>
            <a:r>
              <a:rPr lang="en-IN" dirty="0">
                <a:latin typeface="Palatino Linotype" panose="02040502050505030304" pitchFamily="18" charset="0"/>
                <a:cs typeface="Arial" panose="020B0604020202020204" pitchFamily="34" charset="0"/>
              </a:rPr>
              <a:t>row. </a:t>
            </a:r>
          </a:p>
          <a:p>
            <a:pPr marL="285750" indent="-285750" algn="just">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 DELETE trigger, only </a:t>
            </a:r>
            <a:r>
              <a:rPr lang="en-IN" b="1" dirty="0">
                <a:latin typeface="Palatino Linotype" panose="02040502050505030304" pitchFamily="18" charset="0"/>
                <a:cs typeface="Arial" panose="020B0604020202020204" pitchFamily="34" charset="0"/>
              </a:rPr>
              <a:t>OLD.col_name</a:t>
            </a:r>
            <a:r>
              <a:rPr lang="en-IN" dirty="0">
                <a:latin typeface="Palatino Linotype" panose="02040502050505030304" pitchFamily="18" charset="0"/>
                <a:cs typeface="Arial" panose="020B0604020202020204" pitchFamily="34" charset="0"/>
              </a:rPr>
              <a:t> can be used; there is no </a:t>
            </a:r>
            <a:r>
              <a:rPr lang="en-IN" b="1" dirty="0">
                <a:latin typeface="Palatino Linotype" panose="02040502050505030304" pitchFamily="18" charset="0"/>
                <a:cs typeface="Arial" panose="020B0604020202020204" pitchFamily="34" charset="0"/>
              </a:rPr>
              <a:t>NEW </a:t>
            </a:r>
            <a:r>
              <a:rPr lang="en-IN" dirty="0">
                <a:latin typeface="Palatino Linotype" panose="02040502050505030304" pitchFamily="18" charset="0"/>
                <a:cs typeface="Arial" panose="020B0604020202020204" pitchFamily="34" charset="0"/>
              </a:rPr>
              <a:t>row. </a:t>
            </a:r>
          </a:p>
          <a:p>
            <a:pPr marL="285750" indent="-285750" algn="just">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an UPDATE trigger, you can use </a:t>
            </a:r>
            <a:r>
              <a:rPr lang="en-IN" b="1" dirty="0">
                <a:latin typeface="Palatino Linotype" panose="02040502050505030304" pitchFamily="18" charset="0"/>
                <a:cs typeface="Arial" panose="020B0604020202020204" pitchFamily="34" charset="0"/>
              </a:rPr>
              <a:t>OLD.col_name</a:t>
            </a:r>
            <a:r>
              <a:rPr lang="en-IN" dirty="0">
                <a:latin typeface="Palatino Linotype" panose="02040502050505030304" pitchFamily="18" charset="0"/>
                <a:cs typeface="Arial" panose="020B0604020202020204" pitchFamily="34" charset="0"/>
              </a:rPr>
              <a:t> to refer to the columns of a row before it is updated and </a:t>
            </a:r>
            <a:r>
              <a:rPr lang="en-IN" b="1" dirty="0">
                <a:latin typeface="Palatino Linotype" panose="02040502050505030304" pitchFamily="18" charset="0"/>
                <a:cs typeface="Arial" panose="020B0604020202020204" pitchFamily="34" charset="0"/>
              </a:rPr>
              <a:t>NEW.col_name</a:t>
            </a:r>
            <a:r>
              <a:rPr lang="en-IN" dirty="0">
                <a:latin typeface="Palatino Linotype" panose="02040502050505030304" pitchFamily="18" charset="0"/>
                <a:cs typeface="Arial" panose="020B0604020202020204" pitchFamily="34" charset="0"/>
              </a:rPr>
              <a:t> to refer to the columns of the row after it is updated.</a:t>
            </a:r>
            <a:endParaRPr lang="en-US" dirty="0">
              <a:latin typeface="Palatino Linotype" panose="02040502050505030304" pitchFamily="18" charset="0"/>
              <a:cs typeface="Arial" panose="020B0604020202020204" pitchFamily="34" charset="0"/>
            </a:endParaRPr>
          </a:p>
        </p:txBody>
      </p:sp>
      <p:sp>
        <p:nvSpPr>
          <p:cNvPr id="2" name="Rectangle 1"/>
          <p:cNvSpPr/>
          <p:nvPr/>
        </p:nvSpPr>
        <p:spPr>
          <a:xfrm>
            <a:off x="479376" y="4419601"/>
            <a:ext cx="11305256" cy="1323439"/>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6803460" y="6085821"/>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NOTE</a:t>
            </a:r>
            <a:endParaRPr lang="en-IN" sz="3200" i="1" dirty="0">
              <a:solidFill>
                <a:srgbClr val="FF9900"/>
              </a:solidFill>
              <a:latin typeface="Arial" pitchFamily="34" charset="0"/>
              <a:cs typeface="Arial" pitchFamily="34" charset="0"/>
            </a:endParaRPr>
          </a:p>
        </p:txBody>
      </p:sp>
      <p:sp>
        <p:nvSpPr>
          <p:cNvPr id="5" name="Rectangle 4"/>
          <p:cNvSpPr/>
          <p:nvPr/>
        </p:nvSpPr>
        <p:spPr>
          <a:xfrm>
            <a:off x="119336" y="838200"/>
            <a:ext cx="12072664" cy="646331"/>
          </a:xfrm>
          <a:prstGeom prst="rect">
            <a:avLst/>
          </a:prstGeom>
        </p:spPr>
        <p:txBody>
          <a:bodyPr wrap="square">
            <a:spAutoFit/>
          </a:bodyPr>
          <a:lstStyle/>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The trigger cannot use the </a:t>
            </a:r>
            <a:r>
              <a:rPr lang="en-IN" b="1" i="1" dirty="0">
                <a:latin typeface="Palatino Linotype" panose="02040502050505030304" pitchFamily="18" charset="0"/>
                <a:cs typeface="Arial" panose="020B0604020202020204" pitchFamily="34" charset="0"/>
              </a:rPr>
              <a:t>CALL</a:t>
            </a:r>
            <a:r>
              <a:rPr lang="en-IN" dirty="0">
                <a:latin typeface="Palatino Linotype" panose="02040502050505030304" pitchFamily="18"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trigger </a:t>
            </a:r>
            <a:endParaRPr lang="en-IN" sz="3200" i="1" dirty="0">
              <a:solidFill>
                <a:srgbClr val="FF9900"/>
              </a:solidFill>
              <a:latin typeface="Arial" pitchFamily="34" charset="0"/>
              <a:cs typeface="Arial" pitchFamily="34" charset="0"/>
            </a:endParaRPr>
          </a:p>
        </p:txBody>
      </p:sp>
      <p:sp>
        <p:nvSpPr>
          <p:cNvPr id="9" name="Rectangle 8"/>
          <p:cNvSpPr/>
          <p:nvPr/>
        </p:nvSpPr>
        <p:spPr>
          <a:xfrm>
            <a:off x="591133" y="1881664"/>
            <a:ext cx="11014038"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496221" y="838201"/>
            <a:ext cx="11203935"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591133" y="2648129"/>
            <a:ext cx="1101403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695400" y="3886201"/>
            <a:ext cx="11004756" cy="923330"/>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8" name="Rectangle 7"/>
          <p:cNvSpPr/>
          <p:nvPr/>
        </p:nvSpPr>
        <p:spPr>
          <a:xfrm>
            <a:off x="623392" y="788076"/>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'Hello World';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#error</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623392" y="34290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2677887"/>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UPDATE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d1 VALUES</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OLD.dname, NEW.dname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78800" y="4761362"/>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DELETE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 VALUES</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OLD.deptno, OLD.dname, OLD.loc, OLD.pwd, now(), user()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478800" y="548680"/>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d1 VALUES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NEW.deptno, NEW.dname, NEW.loc, NEW.pwd</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F3C017-98D1-42FC-9180-E0A00845CAF3}"/>
              </a:ext>
            </a:extLst>
          </p:cNvPr>
          <p:cNvGrpSpPr/>
          <p:nvPr/>
        </p:nvGrpSpPr>
        <p:grpSpPr>
          <a:xfrm>
            <a:off x="133326" y="1474906"/>
            <a:ext cx="11843244" cy="3416320"/>
            <a:chOff x="133326" y="1474906"/>
            <a:chExt cx="11843244" cy="3416320"/>
          </a:xfrm>
        </p:grpSpPr>
        <p:sp>
          <p:nvSpPr>
            <p:cNvPr id="3" name="Rectangle 2"/>
            <p:cNvSpPr/>
            <p:nvPr/>
          </p:nvSpPr>
          <p:spPr>
            <a:xfrm>
              <a:off x="133326" y="1474906"/>
              <a:ext cx="5746650"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BEFORE INSERT ON</a:t>
              </a:r>
              <a:r>
                <a:rPr lang="en-US" dirty="0">
                  <a:latin typeface="Segoe UI Semilight" panose="020B04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SELECT COUNT(*) INTO x FROM dept;</a:t>
              </a:r>
            </a:p>
            <a:p>
              <a:pPr marL="273050"/>
              <a:r>
                <a:rPr lang="en-US" dirty="0">
                  <a:latin typeface="Segoe UI Semilight" panose="020B0402040204020203" pitchFamily="34" charset="0"/>
                  <a:cs typeface="Segoe UI Semilight" panose="020B0402040204020203" pitchFamily="34" charset="0"/>
                </a:rPr>
                <a:t>  if x &gt; 4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'error’</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  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2" name="Rectangle 1">
              <a:extLst>
                <a:ext uri="{FF2B5EF4-FFF2-40B4-BE49-F238E27FC236}">
                  <a16:creationId xmlns:a16="http://schemas.microsoft.com/office/drawing/2014/main" id="{1A3A7B6B-591C-4455-8079-F429127ABC83}"/>
                </a:ext>
              </a:extLst>
            </p:cNvPr>
            <p:cNvSpPr/>
            <p:nvPr/>
          </p:nvSpPr>
          <p:spPr>
            <a:xfrm>
              <a:off x="6066606" y="1474906"/>
              <a:ext cx="5909964"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AFTER INSERT ON</a:t>
              </a:r>
              <a:r>
                <a:rPr lang="en-US" dirty="0">
                  <a:latin typeface="Segoe UI Semilight" panose="020B04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SELECT COUNT(*) INTO x FROM dept;</a:t>
              </a:r>
            </a:p>
            <a:p>
              <a:pPr marL="273050"/>
              <a:r>
                <a:rPr lang="en-US" dirty="0">
                  <a:latin typeface="Segoe UI Semilight" panose="020B0402040204020203" pitchFamily="34" charset="0"/>
                  <a:cs typeface="Segoe UI Semilight" panose="020B0402040204020203" pitchFamily="34" charset="0"/>
                </a:rPr>
                <a:t>  if x &gt; 4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'error’</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  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grpSp>
      <p:sp>
        <p:nvSpPr>
          <p:cNvPr id="9" name="TextBox 8">
            <a:extLst>
              <a:ext uri="{FF2B5EF4-FFF2-40B4-BE49-F238E27FC236}">
                <a16:creationId xmlns:a16="http://schemas.microsoft.com/office/drawing/2014/main" id="{282BC04E-60FA-4CFD-84B3-21AD84FEF675}"/>
              </a:ext>
            </a:extLst>
          </p:cNvPr>
          <p:cNvSpPr txBox="1"/>
          <p:nvPr/>
        </p:nvSpPr>
        <p:spPr>
          <a:xfrm>
            <a:off x="190224" y="683196"/>
            <a:ext cx="6985895" cy="430887"/>
          </a:xfrm>
          <a:prstGeom prst="rect">
            <a:avLst/>
          </a:prstGeom>
          <a:noFill/>
        </p:spPr>
        <p:txBody>
          <a:bodyPr wrap="square">
            <a:spAutoFit/>
          </a:bodyPr>
          <a:lstStyle/>
          <a:p>
            <a:r>
              <a:rPr lang="en-US" sz="2200" dirty="0">
                <a:solidFill>
                  <a:schemeClr val="accent4">
                    <a:lumMod val="50000"/>
                  </a:schemeClr>
                </a:solidFill>
                <a:latin typeface="arial" panose="020B0604020202020204" pitchFamily="34" charset="0"/>
              </a:rPr>
              <a:t>Difference between BEFORE and AFTER trigger.</a:t>
            </a:r>
            <a:endParaRPr lang="en-IN" sz="2200" dirty="0">
              <a:solidFill>
                <a:schemeClr val="accent4">
                  <a:lumMod val="50000"/>
                </a:schemeClr>
              </a:solidFill>
            </a:endParaRPr>
          </a:p>
        </p:txBody>
      </p:sp>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771627430"/>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293463-C338-4ED6-BBAC-2AC83CC8E867}"/>
              </a:ext>
            </a:extLst>
          </p:cNvPr>
          <p:cNvGrpSpPr/>
          <p:nvPr/>
        </p:nvGrpSpPr>
        <p:grpSpPr>
          <a:xfrm>
            <a:off x="109292" y="2924944"/>
            <a:ext cx="11963372" cy="2308324"/>
            <a:chOff x="156192" y="1474906"/>
            <a:chExt cx="11916472" cy="2308324"/>
          </a:xfrm>
        </p:grpSpPr>
        <p:sp>
          <p:nvSpPr>
            <p:cNvPr id="3" name="Rectangle 2"/>
            <p:cNvSpPr/>
            <p:nvPr/>
          </p:nvSpPr>
          <p:spPr>
            <a:xfrm>
              <a:off x="156192" y="1474906"/>
              <a:ext cx="610669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BEFORE INSERT ON</a:t>
              </a:r>
              <a:r>
                <a:rPr lang="en-US" dirty="0">
                  <a:latin typeface="Segoe UI Semilight" panose="020B0402040204020203" pitchFamily="34" charset="0"/>
                  <a:cs typeface="Segoe UI Semilight" panose="020B0402040204020203" pitchFamily="34" charset="0"/>
                </a:rPr>
                <a:t> temp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INSERT INTO temp1 VALUES(NEW.c1);</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2" name="Rectangle 1">
              <a:extLst>
                <a:ext uri="{FF2B5EF4-FFF2-40B4-BE49-F238E27FC236}">
                  <a16:creationId xmlns:a16="http://schemas.microsoft.com/office/drawing/2014/main" id="{1A3A7B6B-591C-4455-8079-F429127ABC83}"/>
                </a:ext>
              </a:extLst>
            </p:cNvPr>
            <p:cNvSpPr/>
            <p:nvPr/>
          </p:nvSpPr>
          <p:spPr>
            <a:xfrm>
              <a:off x="6192094" y="1474906"/>
              <a:ext cx="588057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AFTER INSERT ON</a:t>
              </a:r>
              <a:r>
                <a:rPr lang="en-US" dirty="0">
                  <a:latin typeface="Segoe UI Semilight" panose="020B0402040204020203" pitchFamily="34" charset="0"/>
                  <a:cs typeface="Segoe UI Semilight" panose="020B0402040204020203" pitchFamily="34" charset="0"/>
                </a:rPr>
                <a:t> temp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INSERT INTO temp1 VALUES(NEW.c1);</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grpSp>
      <p:sp>
        <p:nvSpPr>
          <p:cNvPr id="9" name="TextBox 8">
            <a:extLst>
              <a:ext uri="{FF2B5EF4-FFF2-40B4-BE49-F238E27FC236}">
                <a16:creationId xmlns:a16="http://schemas.microsoft.com/office/drawing/2014/main" id="{282BC04E-60FA-4CFD-84B3-21AD84FEF675}"/>
              </a:ext>
            </a:extLst>
          </p:cNvPr>
          <p:cNvSpPr txBox="1"/>
          <p:nvPr/>
        </p:nvSpPr>
        <p:spPr>
          <a:xfrm>
            <a:off x="190224" y="683196"/>
            <a:ext cx="6985895" cy="430887"/>
          </a:xfrm>
          <a:prstGeom prst="rect">
            <a:avLst/>
          </a:prstGeom>
          <a:noFill/>
        </p:spPr>
        <p:txBody>
          <a:bodyPr wrap="square">
            <a:spAutoFit/>
          </a:bodyPr>
          <a:lstStyle/>
          <a:p>
            <a:r>
              <a:rPr lang="en-US" sz="2200" dirty="0">
                <a:solidFill>
                  <a:schemeClr val="accent4">
                    <a:lumMod val="50000"/>
                  </a:schemeClr>
                </a:solidFill>
                <a:latin typeface="arial" panose="020B0604020202020204" pitchFamily="34" charset="0"/>
              </a:rPr>
              <a:t>Difference between BEFORE and AFTER trigger.</a:t>
            </a:r>
            <a:endParaRPr lang="en-IN" sz="2200" dirty="0">
              <a:solidFill>
                <a:schemeClr val="accent4">
                  <a:lumMod val="50000"/>
                </a:schemeClr>
              </a:solidFill>
            </a:endParaRPr>
          </a:p>
        </p:txBody>
      </p:sp>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D44C41F2-17AC-4261-AA8B-0272FE88CC20}"/>
              </a:ext>
            </a:extLst>
          </p:cNvPr>
          <p:cNvSpPr txBox="1"/>
          <p:nvPr/>
        </p:nvSpPr>
        <p:spPr>
          <a:xfrm>
            <a:off x="190224" y="1556792"/>
            <a:ext cx="7345936"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TABLE</a:t>
            </a:r>
            <a:r>
              <a:rPr lang="en-IN" dirty="0">
                <a:latin typeface="Segoe UI Semilight" panose="020B0402040204020203" pitchFamily="34" charset="0"/>
                <a:cs typeface="Segoe UI Semilight" panose="020B0402040204020203" pitchFamily="34" charset="0"/>
              </a:rPr>
              <a:t> temp(c1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cs typeface="Segoe UI Semilight" panose="020B0402040204020203" pitchFamily="34" charset="0"/>
              </a:rPr>
              <a:t>PRIMARY KEY AUTO_INCREMENT</a:t>
            </a:r>
            <a:r>
              <a:rPr lang="en-IN" dirty="0">
                <a:latin typeface="Segoe UI Semilight" panose="020B0402040204020203" pitchFamily="34" charset="0"/>
                <a:cs typeface="Segoe UI Semilight" panose="020B0402040204020203" pitchFamily="34" charset="0"/>
              </a:rPr>
              <a:t>, c2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endParaRPr lang="en-IN" sz="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TABLE</a:t>
            </a:r>
            <a:r>
              <a:rPr lang="en-IN" dirty="0">
                <a:latin typeface="Segoe UI Semilight" panose="020B0402040204020203" pitchFamily="34" charset="0"/>
                <a:cs typeface="Segoe UI Semilight" panose="020B0402040204020203" pitchFamily="34" charset="0"/>
              </a:rPr>
              <a:t> temp1(c1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p:txBody>
      </p:sp>
      <p:sp>
        <p:nvSpPr>
          <p:cNvPr id="10" name="TextBox 9">
            <a:extLst>
              <a:ext uri="{FF2B5EF4-FFF2-40B4-BE49-F238E27FC236}">
                <a16:creationId xmlns:a16="http://schemas.microsoft.com/office/drawing/2014/main" id="{ED6AB609-4DBC-4041-8E45-D7BB642149F7}"/>
              </a:ext>
            </a:extLst>
          </p:cNvPr>
          <p:cNvSpPr txBox="1"/>
          <p:nvPr/>
        </p:nvSpPr>
        <p:spPr>
          <a:xfrm>
            <a:off x="190224" y="5647313"/>
            <a:ext cx="309746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SELECT </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FROM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a:t>
            </a:r>
            <a:endParaRPr lang="en-IN" dirty="0">
              <a:solidFill>
                <a:srgbClr val="0077AA"/>
              </a:solidFill>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886CB166-697D-4944-9E10-3B12164A2756}"/>
              </a:ext>
            </a:extLst>
          </p:cNvPr>
          <p:cNvSpPr txBox="1"/>
          <p:nvPr/>
        </p:nvSpPr>
        <p:spPr>
          <a:xfrm>
            <a:off x="6209567" y="5647313"/>
            <a:ext cx="309746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SELECT </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FROM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a:t>
            </a:r>
            <a:endParaRPr lang="en-IN" dirty="0">
              <a:solidFill>
                <a:srgbClr val="0077AA"/>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47590011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2422043"/>
            <a:ext cx="11089232" cy="42473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dump </a:t>
            </a:r>
            <a:r>
              <a:rPr lang="en-IN" dirty="0">
                <a:solidFill>
                  <a:srgbClr val="0077AA"/>
                </a:solidFill>
                <a:latin typeface="Segoe UI Semilight" panose="020B0402040204020203" pitchFamily="34" charset="0"/>
                <a:cs typeface="Segoe UI Semilight" panose="020B0402040204020203" pitchFamily="34" charset="0"/>
              </a:rPr>
              <a:t>FOR EACH ROW</a:t>
            </a: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NEW.id mod 3;</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if x = 0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disk3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elseif x = 2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disk2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elseif x = 1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disk1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TextBox 8">
            <a:extLst>
              <a:ext uri="{FF2B5EF4-FFF2-40B4-BE49-F238E27FC236}">
                <a16:creationId xmlns:a16="http://schemas.microsoft.com/office/drawing/2014/main" id="{57FB6DC8-63C9-47B9-9C7C-0EE641AE7636}"/>
              </a:ext>
            </a:extLst>
          </p:cNvPr>
          <p:cNvSpPr txBox="1"/>
          <p:nvPr/>
        </p:nvSpPr>
        <p:spPr>
          <a:xfrm>
            <a:off x="478800" y="727536"/>
            <a:ext cx="1108923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TABLE IF EXISTS </a:t>
            </a:r>
            <a:r>
              <a:rPr lang="en-IN" dirty="0">
                <a:latin typeface="Segoe UI Semilight" panose="020B0402040204020203" pitchFamily="34" charset="0"/>
                <a:cs typeface="Segoe UI Semilight" panose="020B0402040204020203" pitchFamily="34" charset="0"/>
              </a:rPr>
              <a:t>dump, disk1, disk2, disk3;</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dump(id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primary key auto_increment,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disk1(id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disk2(id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disk3(id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3510713375"/>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2" name="Rectangle 1"/>
          <p:cNvSpPr/>
          <p:nvPr/>
        </p:nvSpPr>
        <p:spPr>
          <a:xfrm>
            <a:off x="478800" y="2948684"/>
            <a:ext cx="1003203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DATE_FORMAT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a:t>
            </a:r>
            <a:r>
              <a:rPr lang="en-IN" dirty="0">
                <a:solidFill>
                  <a:srgbClr val="669900"/>
                </a:solidFill>
                <a:latin typeface="Segoe UI Semilight" panose="020B0402040204020203" pitchFamily="34" charset="0"/>
                <a:cs typeface="Segoe UI Semilight" panose="020B0402040204020203" pitchFamily="34" charset="0"/>
              </a:rPr>
              <a:t>'Wednesday'</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478800" y="585330"/>
            <a:ext cx="100320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NEW.deptno, NEW.dname, NEW.loc, NEW.pwd,  now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user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455761"/>
            <a:ext cx="10873208" cy="369331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msg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NEW.dname = </a:t>
            </a:r>
            <a:r>
              <a:rPr lang="en-IN" dirty="0">
                <a:solidFill>
                  <a:srgbClr val="669900"/>
                </a:solidFill>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NEW.dname = </a:t>
            </a:r>
            <a:r>
              <a:rPr lang="en-IN" dirty="0">
                <a:solidFill>
                  <a:srgbClr val="669900"/>
                </a:solidFill>
                <a:latin typeface="Segoe UI Semilight" panose="020B0402040204020203" pitchFamily="34" charset="0"/>
                <a:cs typeface="Segoe UI Semilight" panose="020B0402040204020203" pitchFamily="34" charset="0"/>
              </a:rPr>
              <a:t>'Apple'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msg = </a:t>
            </a:r>
            <a:r>
              <a:rPr lang="en-IN" dirty="0">
                <a:solidFill>
                  <a:srgbClr val="669900"/>
                </a:solidFill>
                <a:latin typeface="Segoe UI Semilight" panose="020B0402040204020203" pitchFamily="34" charset="0"/>
                <a:cs typeface="Segoe UI Semilight" panose="020B0402040204020203" pitchFamily="34" charset="0"/>
              </a:rPr>
              <a:t>'My error message'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msg;</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a:extLst>
              <a:ext uri="{FF2B5EF4-FFF2-40B4-BE49-F238E27FC236}">
                <a16:creationId xmlns:a16="http://schemas.microsoft.com/office/drawing/2014/main" id="{3667C4A6-9CA5-463F-907A-8BA24251252E}"/>
              </a:ext>
            </a:extLst>
          </p:cNvPr>
          <p:cNvSpPr/>
          <p:nvPr/>
        </p:nvSpPr>
        <p:spPr>
          <a:xfrm>
            <a:off x="479376" y="4149080"/>
            <a:ext cx="1116124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NEW.deptno &lt; 50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 department number'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17148394"/>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p:cNvSpPr/>
          <p:nvPr/>
        </p:nvSpPr>
        <p:spPr>
          <a:xfrm>
            <a:off x="479376" y="3623609"/>
            <a:ext cx="11161240"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.sal &lt;= 0 </a:t>
            </a:r>
            <a:r>
              <a:rPr lang="en-US" dirty="0">
                <a:latin typeface="Segoe UI Semilight" panose="020B0402040204020203" pitchFamily="34" charset="0"/>
                <a:cs typeface="Segoe UI Semilight" panose="020B0402040204020203" pitchFamily="34" charset="0"/>
              </a:rPr>
              <a:t>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a:t>
            </a:r>
            <a:r>
              <a:rPr lang="en-US"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.sal = 25000;</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end</a:t>
            </a:r>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31903" y="4916270"/>
            <a:ext cx="5256585" cy="646331"/>
          </a:xfrm>
          <a:prstGeom prst="rect">
            <a:avLst/>
          </a:prstGeom>
        </p:spPr>
        <p:txBody>
          <a:bodyPr wrap="square">
            <a:spAutoFit/>
          </a:bodyPr>
          <a:lstStyle/>
          <a:p>
            <a:r>
              <a:rPr lang="en-US" dirty="0">
                <a:solidFill>
                  <a:srgbClr val="FF0000"/>
                </a:solidFill>
              </a:rPr>
              <a:t>ERROR 1362 (HY000): Updating of NEW row is not allowed in after trigger</a:t>
            </a:r>
          </a:p>
        </p:txBody>
      </p:sp>
      <p:sp>
        <p:nvSpPr>
          <p:cNvPr id="8" name="Rectangle 7"/>
          <p:cNvSpPr/>
          <p:nvPr/>
        </p:nvSpPr>
        <p:spPr>
          <a:xfrm>
            <a:off x="479376" y="6265275"/>
            <a:ext cx="9577064" cy="369332"/>
          </a:xfrm>
          <a:prstGeom prst="rect">
            <a:avLst/>
          </a:prstGeom>
        </p:spPr>
        <p:txBody>
          <a:bodyPr wrap="square">
            <a:spAutoFit/>
          </a:bodyPr>
          <a:lstStyle/>
          <a:p>
            <a:r>
              <a:rPr lang="en-US" dirty="0">
                <a:solidFill>
                  <a:schemeClr val="accent5">
                    <a:lumMod val="50000"/>
                  </a:schemeClr>
                </a:solidFill>
                <a:latin typeface="Liberation Mono"/>
              </a:rPr>
              <a:t>mysql&gt;</a:t>
            </a:r>
            <a:r>
              <a:rPr lang="en-US" dirty="0">
                <a:latin typeface="Liberation Mono"/>
              </a:rPr>
              <a:t> INSERT INTO emp (empno,  ename,  sal,  mgr,  deptno) VALUES(1, ‘ abc',   -10000,  7788, 10);</a:t>
            </a:r>
          </a:p>
        </p:txBody>
      </p:sp>
      <p:sp>
        <p:nvSpPr>
          <p:cNvPr id="9" name="Rectangle 8">
            <a:extLst>
              <a:ext uri="{FF2B5EF4-FFF2-40B4-BE49-F238E27FC236}">
                <a16:creationId xmlns:a16="http://schemas.microsoft.com/office/drawing/2014/main" id="{07A1832A-034E-4739-AE64-A9C8C30F83AD}"/>
              </a:ext>
            </a:extLst>
          </p:cNvPr>
          <p:cNvSpPr/>
          <p:nvPr/>
        </p:nvSpPr>
        <p:spPr>
          <a:xfrm>
            <a:off x="479376" y="620688"/>
            <a:ext cx="11161240" cy="2585323"/>
          </a:xfrm>
          <a:prstGeom prst="rect">
            <a:avLst/>
          </a:prstGeom>
          <a:noFill/>
        </p:spPr>
        <p:txBody>
          <a:bodyPr wrap="square">
            <a:spAutoFit/>
          </a:bodyPr>
          <a:lstStyle/>
          <a:p>
            <a:pPr marL="285750" indent="-285750">
              <a:buFont typeface="Arial" panose="020B0604020202020204" pitchFamily="34" charset="0"/>
              <a:buChar char="•"/>
            </a:pPr>
            <a:r>
              <a:rPr lang="en-IN">
                <a:solidFill>
                  <a:srgbClr val="0077AA"/>
                </a:solidFill>
                <a:latin typeface="Segoe UI Semilight" panose="020B0402040204020203" pitchFamily="34" charset="0"/>
                <a:cs typeface="Segoe UI Semilight" panose="020B0402040204020203" pitchFamily="34" charset="0"/>
              </a:rPr>
              <a:t>DROP TRIGGER IF EXISTS</a:t>
            </a:r>
            <a:r>
              <a:rPr lang="en-IN">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a:solidFill>
                  <a:srgbClr val="0077AA"/>
                </a:solidFill>
                <a:latin typeface="Segoe UI Semilight" panose="020B0402040204020203" pitchFamily="34" charset="0"/>
                <a:cs typeface="Segoe UI Semilight" panose="020B0402040204020203" pitchFamily="34" charset="0"/>
              </a:rPr>
              <a:t>CREATE</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TRIGGER</a:t>
            </a:r>
            <a:r>
              <a:rPr lang="en-IN">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a:solidFill>
                  <a:srgbClr val="0077AA"/>
                </a:solidFill>
                <a:latin typeface="Segoe UI Semilight" panose="020B0402040204020203" pitchFamily="34" charset="0"/>
                <a:cs typeface="Segoe UI Semilight" panose="020B0402040204020203" pitchFamily="34" charset="0"/>
              </a:rPr>
              <a:t>BEFORE</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INSERT</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ON</a:t>
            </a:r>
            <a:r>
              <a:rPr lang="en-IN">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a:solidFill>
                  <a:srgbClr val="0077AA"/>
                </a:solidFill>
                <a:latin typeface="Segoe UI Semilight" panose="020B0402040204020203" pitchFamily="34" charset="0"/>
                <a:cs typeface="Segoe UI Semilight" panose="020B0402040204020203" pitchFamily="34" charset="0"/>
              </a:rPr>
              <a:t>FOR</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EACH</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ROW</a:t>
            </a:r>
          </a:p>
          <a:p>
            <a:pPr marL="261938"/>
            <a:r>
              <a:rPr lang="en-IN">
                <a:solidFill>
                  <a:srgbClr val="0077AA"/>
                </a:solidFill>
                <a:latin typeface="Segoe UI Semilight" panose="020B0402040204020203" pitchFamily="34" charset="0"/>
                <a:cs typeface="Segoe UI Semilight" panose="020B0402040204020203" pitchFamily="34" charset="0"/>
              </a:rPr>
              <a:t>begin</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if</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a:latin typeface="Segoe UI Semilight" panose="020B0402040204020203" pitchFamily="34" charset="0"/>
                <a:ea typeface="Segoe UI Symbol" panose="020B0502040204020203" pitchFamily="34" charset="0"/>
                <a:cs typeface="Segoe UI Semilight" panose="020B0402040204020203" pitchFamily="34" charset="0"/>
              </a:rPr>
              <a:t>.deptno &lt; 50 </a:t>
            </a:r>
            <a:r>
              <a:rPr lang="en-IN">
                <a:latin typeface="Segoe UI Semilight" panose="020B0402040204020203" pitchFamily="34" charset="0"/>
                <a:cs typeface="Segoe UI Semilight" panose="020B0402040204020203" pitchFamily="34" charset="0"/>
              </a:rPr>
              <a:t>then</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a:solidFill>
                  <a:srgbClr val="669900"/>
                </a:solidFill>
                <a:latin typeface="Segoe UI Semilight" panose="020B0402040204020203" pitchFamily="34" charset="0"/>
                <a:cs typeface="Segoe UI Semilight" panose="020B0402040204020203" pitchFamily="34" charset="0"/>
              </a:rPr>
              <a:t>'42000'</a:t>
            </a:r>
            <a:r>
              <a:rPr lang="en-IN">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a:solidFill>
                  <a:srgbClr val="669900"/>
                </a:solidFill>
                <a:latin typeface="Segoe UI Semilight" panose="020B0402040204020203" pitchFamily="34" charset="0"/>
                <a:cs typeface="Segoe UI Semilight" panose="020B0402040204020203" pitchFamily="34" charset="0"/>
              </a:rPr>
              <a:t>'Invalid department number'</a:t>
            </a:r>
            <a:r>
              <a:rPr lang="en-IN">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end</a:t>
            </a:r>
            <a:r>
              <a:rPr lang="en-IN">
                <a:solidFill>
                  <a:srgbClr val="0077AA"/>
                </a:solidFill>
                <a:latin typeface="Segoe UI Semilight" panose="020B04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if</a:t>
            </a:r>
            <a:r>
              <a:rPr lang="en-IN">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a:solidFill>
                  <a:srgbClr val="0077AA"/>
                </a:solidFill>
                <a:latin typeface="Segoe UI Semilight" panose="020B0402040204020203" pitchFamily="34" charset="0"/>
                <a:cs typeface="Segoe UI Semilight" panose="020B0402040204020203" pitchFamily="34" charset="0"/>
              </a:rPr>
              <a:t>end</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092632628"/>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605586"/>
            <a:ext cx="1152128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city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msg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.c1 &lt;&gt;  </a:t>
            </a:r>
            <a:r>
              <a:rPr lang="en-IN" dirty="0">
                <a:solidFill>
                  <a:srgbClr val="669900"/>
                </a:solidFill>
                <a:latin typeface="Segoe UI Semilight" panose="020B0402040204020203" pitchFamily="34" charset="0"/>
                <a:cs typeface="Segoe UI Semilight" panose="020B0402040204020203" pitchFamily="34" charset="0"/>
              </a:rPr>
              <a:t>'Pune'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msg = </a:t>
            </a:r>
            <a:r>
              <a:rPr lang="en-IN" dirty="0">
                <a:solidFill>
                  <a:srgbClr val="669900"/>
                </a:solidFill>
                <a:latin typeface="Segoe UI Semilight" panose="020B0402040204020203" pitchFamily="34" charset="0"/>
                <a:cs typeface="Segoe UI Semilight" panose="020B0402040204020203" pitchFamily="34" charset="0"/>
              </a:rPr>
              <a:t>'Invalid city name'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msg;</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a:extLst>
              <a:ext uri="{FF2B5EF4-FFF2-40B4-BE49-F238E27FC236}">
                <a16:creationId xmlns:a16="http://schemas.microsoft.com/office/drawing/2014/main" id="{30C44DC3-D275-48FE-8DA2-C2054FE74334}"/>
              </a:ext>
            </a:extLst>
          </p:cNvPr>
          <p:cNvSpPr/>
          <p:nvPr/>
        </p:nvSpPr>
        <p:spPr>
          <a:xfrm>
            <a:off x="479376" y="3919118"/>
            <a:ext cx="1152128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NEW.dname = upper</a:t>
            </a:r>
            <a:r>
              <a:rPr lang="en-US"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NEW.dname</a:t>
            </a:r>
            <a:r>
              <a:rPr lang="en-US"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5FBEB6CC-5B69-4BBA-AF90-E880A109FB7F}"/>
              </a:ext>
            </a:extLst>
          </p:cNvPr>
          <p:cNvSpPr/>
          <p:nvPr/>
        </p:nvSpPr>
        <p:spPr>
          <a:xfrm>
            <a:off x="767408" y="5965805"/>
            <a:ext cx="4724400" cy="369332"/>
          </a:xfrm>
          <a:prstGeom prst="rect">
            <a:avLst/>
          </a:prstGeom>
        </p:spPr>
        <p:txBody>
          <a:bodyPr wrap="square">
            <a:spAutoFit/>
          </a:bodyPr>
          <a:lstStyle/>
          <a:p>
            <a:r>
              <a:rPr lang="en-US" dirty="0">
                <a:solidFill>
                  <a:schemeClr val="accent5">
                    <a:lumMod val="50000"/>
                  </a:schemeClr>
                </a:solidFill>
                <a:latin typeface="Liberation Mono"/>
              </a:rPr>
              <a:t>mysql&gt;</a:t>
            </a:r>
            <a:r>
              <a:rPr lang="en-US" dirty="0">
                <a:latin typeface="Liberation Mono"/>
              </a:rPr>
              <a:t> INSERT INTO dept VALUES(2, </a:t>
            </a:r>
            <a:r>
              <a:rPr lang="en-US" dirty="0">
                <a:solidFill>
                  <a:srgbClr val="669900"/>
                </a:solidFill>
                <a:latin typeface="Segoe UI Semilight" panose="020B0402040204020203" pitchFamily="34" charset="0"/>
                <a:cs typeface="Segoe UI Semilight" panose="020B0402040204020203" pitchFamily="34" charset="0"/>
              </a:rPr>
              <a:t>'abc'</a:t>
            </a:r>
            <a:r>
              <a:rPr lang="en-US" dirty="0">
                <a:latin typeface="Liberation Mono"/>
              </a:rPr>
              <a:t>, 2, 2);</a:t>
            </a:r>
          </a:p>
        </p:txBody>
      </p:sp>
    </p:spTree>
    <p:extLst>
      <p:ext uri="{BB962C8B-B14F-4D97-AF65-F5344CB8AC3E}">
        <p14:creationId xmlns:p14="http://schemas.microsoft.com/office/powerpoint/2010/main" val="1092632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3435270"/>
            <a:ext cx="113772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MAX(deptno) + 1 FROM dept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.deptno = x;</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6345288B-F7CC-4554-903D-B6833EF300A9}"/>
              </a:ext>
            </a:extLst>
          </p:cNvPr>
          <p:cNvSpPr txBox="1"/>
          <p:nvPr/>
        </p:nvSpPr>
        <p:spPr>
          <a:xfrm>
            <a:off x="478800" y="605586"/>
            <a:ext cx="100091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default 0;</a:t>
            </a:r>
          </a:p>
          <a:p>
            <a:pPr marL="273050"/>
            <a:r>
              <a:rPr lang="en-IN" dirty="0">
                <a:latin typeface="Segoe UI Semilight" panose="020B0402040204020203" pitchFamily="34" charset="0"/>
                <a:cs typeface="Segoe UI Semilight" panose="020B0402040204020203" pitchFamily="34" charset="0"/>
              </a:rPr>
              <a:t>    SELECT MAX(id) + 1 INTO x FROM log;</a:t>
            </a:r>
          </a:p>
          <a:p>
            <a:pPr marL="273050"/>
            <a:r>
              <a:rPr lang="en-IN" dirty="0">
                <a:latin typeface="Segoe UI Semilight" panose="020B0402040204020203" pitchFamily="34" charset="0"/>
                <a:cs typeface="Segoe UI Semilight" panose="020B0402040204020203" pitchFamily="34" charset="0"/>
              </a:rPr>
              <a:t>    INSERT INTO log VALUES</a:t>
            </a:r>
            <a:r>
              <a:rPr lang="en-IN" dirty="0">
                <a:solidFill>
                  <a:schemeClr val="bg1">
                    <a:lumMod val="50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x, </a:t>
            </a:r>
            <a:r>
              <a:rPr lang="en-IN" dirty="0">
                <a:solidFill>
                  <a:srgbClr val="669900"/>
                </a:solidFill>
                <a:latin typeface="Segoe UI Semilight" panose="020B0402040204020203" pitchFamily="34" charset="0"/>
                <a:cs typeface="Segoe UI Semilight" panose="020B0402040204020203" pitchFamily="34" charset="0"/>
              </a:rPr>
              <a:t>'Data inserted'</a:t>
            </a:r>
            <a:r>
              <a:rPr lang="en-IN" dirty="0">
                <a:latin typeface="Segoe UI Semilight" panose="020B0402040204020203" pitchFamily="34" charset="0"/>
                <a:cs typeface="Segoe UI Semilight" panose="020B0402040204020203" pitchFamily="34" charset="0"/>
              </a:rPr>
              <a:t>, curdate(),curtime(), user()</a:t>
            </a:r>
            <a:r>
              <a:rPr lang="en-IN" dirty="0">
                <a:solidFill>
                  <a:schemeClr val="bg1">
                    <a:lumMod val="50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38955438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35594" y="3723997"/>
            <a:ext cx="10585176"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triggerName;</a:t>
            </a:r>
          </a:p>
          <a:p>
            <a:pPr marL="261938"/>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Liberation Mono"/>
              </a:rPr>
              <a:t>tempCustomer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FOR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default 0;</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MAX(CAST(SUBSTR(customerID, 6) </a:t>
            </a:r>
            <a:r>
              <a:rPr lang="en-US" dirty="0">
                <a:latin typeface="Segoe UI Semilight" panose="020B0402040204020203" pitchFamily="34" charset="0"/>
                <a:cs typeface="Segoe UI Semilight" panose="020B0402040204020203" pitchFamily="34" charset="0"/>
              </a:rPr>
              <a:t>AS</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signed)) + 1 </a:t>
            </a:r>
            <a:r>
              <a:rPr lang="en-US" dirty="0">
                <a:latin typeface="Segoe UI Semilight" panose="020B0402040204020203" pitchFamily="34" charset="0"/>
                <a:cs typeface="Segoe UI Semilight" panose="020B0402040204020203" pitchFamily="34" charset="0"/>
              </a:rPr>
              <a:t>INTO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x FR</a:t>
            </a:r>
            <a:r>
              <a:rPr lang="en-US" dirty="0">
                <a:latin typeface="Segoe UI Semilight" panose="020B0402040204020203" pitchFamily="34" charset="0"/>
                <a:cs typeface="Segoe UI Semilight" panose="020B0402040204020203" pitchFamily="34" charset="0"/>
              </a:rPr>
              <a: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M tempCustomer;</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NEW.customerID := concat('Cust-', x);</a:t>
            </a:r>
            <a:endParaRPr lang="en-IN" dirty="0">
              <a:solidFill>
                <a:schemeClr val="tx1">
                  <a:lumMod val="95000"/>
                  <a:lumOff val="5000"/>
                </a:schemeClr>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p>
          <a:p>
            <a:pPr marL="261938"/>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p:txBody>
      </p:sp>
      <p:sp>
        <p:nvSpPr>
          <p:cNvPr id="9" name="Rectangle 8">
            <a:extLst>
              <a:ext uri="{FF2B5EF4-FFF2-40B4-BE49-F238E27FC236}">
                <a16:creationId xmlns:a16="http://schemas.microsoft.com/office/drawing/2014/main" id="{16C2D93E-389C-479B-B637-C96FB8F04BC8}"/>
              </a:ext>
            </a:extLst>
          </p:cNvPr>
          <p:cNvSpPr/>
          <p:nvPr/>
        </p:nvSpPr>
        <p:spPr>
          <a:xfrm>
            <a:off x="335594" y="332656"/>
            <a:ext cx="3384142"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tempCustomer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customerName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4" name="TextBox 13">
            <a:extLst>
              <a:ext uri="{FF2B5EF4-FFF2-40B4-BE49-F238E27FC236}">
                <a16:creationId xmlns:a16="http://schemas.microsoft.com/office/drawing/2014/main" id="{2409FC44-2E9D-4DF1-9E94-13B80E322985}"/>
              </a:ext>
            </a:extLst>
          </p:cNvPr>
          <p:cNvSpPr txBox="1"/>
          <p:nvPr/>
        </p:nvSpPr>
        <p:spPr>
          <a:xfrm>
            <a:off x="335594" y="1628800"/>
            <a:ext cx="6096000" cy="1754326"/>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cs typeface="Segoe UI Semilight" panose="020B0402040204020203" pitchFamily="34" charset="0"/>
              </a:rPr>
              <a:t>'Cust-1001'</a:t>
            </a:r>
            <a:r>
              <a:rPr lang="en-IN" dirty="0">
                <a:latin typeface="Liberation Mono"/>
              </a:rPr>
              <a:t>, </a:t>
            </a:r>
            <a:r>
              <a:rPr lang="en-IN" dirty="0">
                <a:solidFill>
                  <a:srgbClr val="669900"/>
                </a:solidFill>
                <a:latin typeface="Liberation Mono"/>
                <a:cs typeface="Segoe UI Semilight" panose="020B0402040204020203" pitchFamily="34" charset="0"/>
              </a:rPr>
              <a:t>'saleel'</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'Cust-2001'</a:t>
            </a:r>
            <a:r>
              <a:rPr lang="en-IN" dirty="0">
                <a:latin typeface="Liberation Mono"/>
              </a:rPr>
              <a:t>, </a:t>
            </a:r>
            <a:r>
              <a:rPr lang="en-IN" dirty="0">
                <a:solidFill>
                  <a:srgbClr val="669900"/>
                </a:solidFill>
                <a:latin typeface="Liberation Mono"/>
                <a:cs typeface="Segoe UI Semilight" panose="020B0402040204020203" pitchFamily="34" charset="0"/>
              </a:rPr>
              <a:t>'sharmin'</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'Cust-003'</a:t>
            </a:r>
            <a:r>
              <a:rPr lang="en-IN" dirty="0">
                <a:latin typeface="Liberation Mono"/>
              </a:rPr>
              <a:t>, </a:t>
            </a:r>
            <a:r>
              <a:rPr lang="en-IN" dirty="0">
                <a:solidFill>
                  <a:srgbClr val="669900"/>
                </a:solidFill>
                <a:latin typeface="Liberation Mono"/>
                <a:cs typeface="Segoe UI Semilight" panose="020B0402040204020203" pitchFamily="34" charset="0"/>
              </a:rPr>
              <a:t>'ruhan'</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'Cust-0075'</a:t>
            </a:r>
            <a:r>
              <a:rPr lang="en-IN" dirty="0">
                <a:latin typeface="Liberation Mono"/>
              </a:rPr>
              <a:t>, </a:t>
            </a:r>
            <a:r>
              <a:rPr lang="en-IN" dirty="0">
                <a:solidFill>
                  <a:srgbClr val="669900"/>
                </a:solidFill>
                <a:latin typeface="Liberation Mono"/>
                <a:cs typeface="Segoe UI Semilight" panose="020B0402040204020203" pitchFamily="34" charset="0"/>
              </a:rPr>
              <a:t>'sangita'</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'Cust-75'</a:t>
            </a:r>
            <a:r>
              <a:rPr lang="en-IN" dirty="0">
                <a:latin typeface="Liberation Mono"/>
              </a:rPr>
              <a:t>, </a:t>
            </a:r>
            <a:r>
              <a:rPr lang="en-IN" dirty="0">
                <a:solidFill>
                  <a:srgbClr val="669900"/>
                </a:solidFill>
                <a:latin typeface="Liberation Mono"/>
                <a:cs typeface="Segoe UI Semilight" panose="020B0402040204020203" pitchFamily="34" charset="0"/>
              </a:rPr>
              <a:t>'</a:t>
            </a:r>
            <a:r>
              <a:rPr lang="en-IN" dirty="0" err="1">
                <a:solidFill>
                  <a:srgbClr val="669900"/>
                </a:solidFill>
                <a:latin typeface="Liberation Mono"/>
                <a:cs typeface="Segoe UI Semilight" panose="020B0402040204020203" pitchFamily="34" charset="0"/>
              </a:rPr>
              <a:t>bandish</a:t>
            </a:r>
            <a:r>
              <a:rPr lang="en-IN" dirty="0">
                <a:solidFill>
                  <a:srgbClr val="669900"/>
                </a:solidFill>
                <a:latin typeface="Liberation Mono"/>
                <a:cs typeface="Segoe UI Semilight" panose="020B0402040204020203" pitchFamily="34" charset="0"/>
              </a:rPr>
              <a:t>'</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'Cust-5'</a:t>
            </a:r>
            <a:r>
              <a:rPr lang="en-IN" dirty="0">
                <a:latin typeface="Liberation Mono"/>
              </a:rPr>
              <a:t>, </a:t>
            </a:r>
            <a:r>
              <a:rPr lang="en-IN" dirty="0">
                <a:solidFill>
                  <a:srgbClr val="669900"/>
                </a:solidFill>
                <a:latin typeface="Liberation Mono"/>
                <a:cs typeface="Segoe UI Semilight" panose="020B0402040204020203" pitchFamily="34" charset="0"/>
              </a:rPr>
              <a:t>'vrushali'</a:t>
            </a:r>
            <a:r>
              <a:rPr lang="en-IN" dirty="0">
                <a:solidFill>
                  <a:schemeClr val="bg1">
                    <a:lumMod val="50000"/>
                  </a:schemeClr>
                </a:solidFill>
                <a:latin typeface="Liberation Mono"/>
              </a:rPr>
              <a:t>)</a:t>
            </a:r>
            <a:r>
              <a:rPr lang="en-IN" dirty="0">
                <a:latin typeface="Liberation Mono"/>
              </a:rPr>
              <a:t>;</a:t>
            </a:r>
          </a:p>
        </p:txBody>
      </p:sp>
      <p:sp>
        <p:nvSpPr>
          <p:cNvPr id="10" name="Rectangle 9">
            <a:extLst>
              <a:ext uri="{FF2B5EF4-FFF2-40B4-BE49-F238E27FC236}">
                <a16:creationId xmlns:a16="http://schemas.microsoft.com/office/drawing/2014/main" id="{A35C84F3-5942-4FDC-80E3-9D486B6FD50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34878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3" name="Rectangle 2"/>
          <p:cNvSpPr/>
          <p:nvPr/>
        </p:nvSpPr>
        <p:spPr>
          <a:xfrm>
            <a:off x="478800" y="584776"/>
            <a:ext cx="11377264"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deptno FROM dept WHERE deptno =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.deptno</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is null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'error’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TextBox 4">
            <a:extLst>
              <a:ext uri="{FF2B5EF4-FFF2-40B4-BE49-F238E27FC236}">
                <a16:creationId xmlns:a16="http://schemas.microsoft.com/office/drawing/2014/main" id="{C882E143-B49B-46DD-BDEE-03ADC4C5798D}"/>
              </a:ext>
            </a:extLst>
          </p:cNvPr>
          <p:cNvSpPr txBox="1"/>
          <p:nvPr/>
        </p:nvSpPr>
        <p:spPr>
          <a:xfrm>
            <a:off x="478800" y="3933056"/>
            <a:ext cx="113772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SELECT MAX(deptno)  + 1 INTO x FROM dept;</a:t>
            </a:r>
          </a:p>
          <a:p>
            <a:pPr marL="273050"/>
            <a:r>
              <a:rPr lang="en-IN" dirty="0">
                <a:latin typeface="Segoe UI Semilight" panose="020B0402040204020203" pitchFamily="34" charset="0"/>
                <a:cs typeface="Segoe UI Semilight" panose="020B0402040204020203" pitchFamily="34" charset="0"/>
              </a:rPr>
              <a:t>    set NEW.deptno := x;</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C583B77F-1010-48DE-B5CC-A778EA82FA26}"/>
              </a:ext>
            </a:extLst>
          </p:cNvPr>
          <p:cNvSpPr txBox="1"/>
          <p:nvPr/>
        </p:nvSpPr>
        <p:spPr>
          <a:xfrm>
            <a:off x="479376" y="584775"/>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set NEW.dname = TRIM(NEW.dname);</a:t>
            </a:r>
          </a:p>
          <a:p>
            <a:pPr marL="273050"/>
            <a:r>
              <a:rPr lang="en-IN" dirty="0">
                <a:latin typeface="Segoe UI Semilight" panose="020B0402040204020203" pitchFamily="34" charset="0"/>
                <a:cs typeface="Segoe UI Semilight" panose="020B0402040204020203" pitchFamily="34" charset="0"/>
              </a:rPr>
              <a:t>  set NEW.loc = TRIM(NEW.loc);</a:t>
            </a:r>
          </a:p>
          <a:p>
            <a:pPr marL="273050"/>
            <a:r>
              <a:rPr lang="en-IN" dirty="0">
                <a:latin typeface="Segoe UI Semilight" panose="020B0402040204020203" pitchFamily="34" charset="0"/>
                <a:cs typeface="Segoe UI Semilight" panose="020B0402040204020203" pitchFamily="34" charset="0"/>
              </a:rPr>
              <a:t>  set NEW.pwd = TRIM(NEW.pwd);</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707546765"/>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959237"/>
            <a:ext cx="11449848" cy="347787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IF EXISTS </a:t>
            </a:r>
            <a:r>
              <a:rPr lang="en-IN" dirty="0">
                <a:latin typeface="Liberation Mono"/>
                <a:cs typeface="Segoe UI Semilight" panose="020B0402040204020203" pitchFamily="34" charset="0"/>
              </a:rPr>
              <a:t>item;</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IN" dirty="0">
                <a:latin typeface="Liberation Mono"/>
              </a:rPr>
              <a:t>warehouse;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US" dirty="0">
                <a:latin typeface="Liberation Mono"/>
                <a:cs typeface="Leelawadee UI Semilight" panose="020B0402040204020203" pitchFamily="34" charset="-34"/>
              </a:rPr>
              <a:t>item_in_warehouse</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IN" dirty="0">
                <a:latin typeface="Liberation Mono"/>
                <a:cs typeface="Segoe UI Semilight" panose="020B0402040204020203" pitchFamily="34" charset="0"/>
              </a:rPr>
              <a:t>item_ordered;</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Segoe UI Semilight" panose="020B0402040204020203" pitchFamily="34" charset="0"/>
              </a:rPr>
              <a:t> item</a:t>
            </a:r>
            <a:r>
              <a:rPr lang="en-IN" dirty="0">
                <a:solidFill>
                  <a:schemeClr val="bg1">
                    <a:lumMod val="50000"/>
                  </a:schemeClr>
                </a:solidFill>
                <a:latin typeface="Liberation Mono"/>
                <a:cs typeface="Segoe UI Semilight" panose="020B0402040204020203" pitchFamily="34" charset="0"/>
              </a:rPr>
              <a:t>(</a:t>
            </a:r>
            <a:r>
              <a:rPr lang="en-IN" dirty="0" err="1">
                <a:latin typeface="Liberation Mono"/>
                <a:cs typeface="Segoe UI Semilight" panose="020B0402040204020203" pitchFamily="34" charset="0"/>
              </a:rPr>
              <a:t>itemid</a:t>
            </a:r>
            <a:r>
              <a:rPr lang="en-IN" dirty="0">
                <a:latin typeface="Liberation Mono"/>
                <a:cs typeface="Segoe UI Semilight" panose="020B0402040204020203" pitchFamily="34" charset="0"/>
              </a:rPr>
              <a:t> </a:t>
            </a:r>
            <a:r>
              <a:rPr lang="en-IN" dirty="0">
                <a:solidFill>
                  <a:srgbClr val="834689"/>
                </a:solidFill>
                <a:latin typeface="Liberation Mono"/>
                <a:cs typeface="Segoe UI Semilight" panose="020B0402040204020203" pitchFamily="34" charset="0"/>
              </a:rPr>
              <a:t>INT</a:t>
            </a:r>
            <a:r>
              <a:rPr lang="en-IN" dirty="0">
                <a:latin typeface="Liberation Mono"/>
                <a:cs typeface="Segoe UI Semilight" panose="020B0402040204020203" pitchFamily="34" charset="0"/>
              </a:rPr>
              <a:t>, itemname </a:t>
            </a:r>
            <a:r>
              <a:rPr lang="en-IN" dirty="0">
                <a:solidFill>
                  <a:srgbClr val="834689"/>
                </a:solidFill>
                <a:latin typeface="Liberation Mono"/>
                <a:cs typeface="Segoe UI Semilight" panose="020B0402040204020203" pitchFamily="34" charset="0"/>
              </a:rPr>
              <a:t>VARCHAR</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20</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endParaRPr lang="en-IN"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CREATE TABLE </a:t>
            </a:r>
            <a:r>
              <a:rPr lang="en-IN" dirty="0">
                <a:latin typeface="Liberation Mono"/>
              </a:rPr>
              <a:t>warehouse</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warehouse_id </a:t>
            </a:r>
            <a:r>
              <a:rPr lang="en-IN" dirty="0">
                <a:solidFill>
                  <a:srgbClr val="834689"/>
                </a:solidFill>
                <a:latin typeface="Liberation Mono"/>
                <a:cs typeface="Leelawadee UI Semilight" panose="020B0402040204020203" pitchFamily="34" charset="-34"/>
              </a:rPr>
              <a:t>INT</a:t>
            </a:r>
            <a:r>
              <a:rPr lang="en-IN" dirty="0">
                <a:latin typeface="Liberation Mono"/>
              </a:rPr>
              <a:t>, warehouse_name </a:t>
            </a:r>
            <a:r>
              <a:rPr lang="en-IN" dirty="0">
                <a:solidFill>
                  <a:srgbClr val="834689"/>
                </a:solidFill>
                <a:latin typeface="Liberation Mono"/>
                <a:cs typeface="Leelawadee UI Semilight" panose="020B0402040204020203" pitchFamily="34" charset="-34"/>
              </a:rPr>
              <a:t>VARCHAR</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255</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 channel_id </a:t>
            </a:r>
            <a:r>
              <a:rPr lang="en-IN" dirty="0">
                <a:solidFill>
                  <a:srgbClr val="834689"/>
                </a:solidFill>
                <a:latin typeface="Liberation Mono"/>
                <a:cs typeface="Leelawadee UI Semilight" panose="020B0402040204020203" pitchFamily="34" charset="-34"/>
              </a:rPr>
              <a:t>INT</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CREATE</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item_in_warehouse</a:t>
            </a:r>
            <a:r>
              <a:rPr lang="en-US" dirty="0">
                <a:solidFill>
                  <a:schemeClr val="bg1">
                    <a:lumMod val="50000"/>
                  </a:schemeClr>
                </a:solidFill>
                <a:latin typeface="Liberation Mono"/>
                <a:cs typeface="Leelawadee UI Semilight" panose="020B0402040204020203" pitchFamily="34" charset="-34"/>
              </a:rPr>
              <a:t>(</a:t>
            </a:r>
            <a:r>
              <a:rPr lang="en-US" dirty="0">
                <a:latin typeface="Liberation Mono"/>
                <a:cs typeface="Leelawadee UI Semilight" panose="020B0402040204020203" pitchFamily="34" charset="-34"/>
              </a:rPr>
              <a:t>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a:t>
            </a:r>
            <a:r>
              <a:rPr lang="en-US" dirty="0">
                <a:solidFill>
                  <a:srgbClr val="C00000"/>
                </a:solidFill>
                <a:latin typeface="Liberation Mono"/>
                <a:cs typeface="Leelawadee UI Semilight" panose="020B0402040204020203" pitchFamily="34" charset="-34"/>
              </a:rPr>
              <a:t>PRIMARY KEY AUTO_INCREMENT</a:t>
            </a:r>
            <a:r>
              <a:rPr lang="en-US" dirty="0">
                <a:latin typeface="Liberation Mono"/>
                <a:cs typeface="Leelawadee UI Semilight" panose="020B0402040204020203" pitchFamily="34" charset="-34"/>
              </a:rPr>
              <a:t>, item_id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warehouse_id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minimum_stock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rol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stock </a:t>
            </a:r>
            <a:r>
              <a:rPr lang="en-IN" dirty="0">
                <a:solidFill>
                  <a:srgbClr val="834689"/>
                </a:solidFill>
                <a:latin typeface="Liberation Mono"/>
                <a:cs typeface="Leelawadee UI Semilight" panose="020B0402040204020203" pitchFamily="34" charset="-34"/>
              </a:rPr>
              <a:t>INT</a:t>
            </a:r>
            <a:r>
              <a:rPr lang="en-US" dirty="0">
                <a:solidFill>
                  <a:schemeClr val="bg1">
                    <a:lumMod val="50000"/>
                  </a:schemeClr>
                </a:solidFill>
                <a:latin typeface="Liberation Mono"/>
                <a:cs typeface="Leelawadee UI Semilight" panose="020B0402040204020203" pitchFamily="34" charset="-34"/>
              </a:rPr>
              <a:t>)</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CREATE</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TABLE</a:t>
            </a:r>
            <a:r>
              <a:rPr lang="en-IN" dirty="0">
                <a:latin typeface="Liberation Mono"/>
                <a:cs typeface="Leelawadee UI Semilight" panose="020B0402040204020203" pitchFamily="34" charset="-34"/>
              </a:rPr>
              <a:t> item_ordered</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cs typeface="Leelawadee UI Semilight" panose="020B0402040204020203" pitchFamily="34" charset="-34"/>
              </a:rPr>
              <a:t>orderID </a:t>
            </a:r>
            <a:r>
              <a:rPr lang="en-IN" dirty="0">
                <a:solidFill>
                  <a:srgbClr val="834689"/>
                </a:solidFill>
                <a:latin typeface="Liberation Mono"/>
                <a:cs typeface="Leelawadee UI Semilight" panose="020B0402040204020203" pitchFamily="34" charset="-34"/>
              </a:rPr>
              <a:t>INT</a:t>
            </a:r>
            <a:r>
              <a:rPr lang="en-IN" dirty="0">
                <a:latin typeface="Liberation Mono"/>
                <a:cs typeface="Leelawadee UI Semilight" panose="020B0402040204020203" pitchFamily="34" charset="-34"/>
              </a:rPr>
              <a:t>,   itemID </a:t>
            </a:r>
            <a:r>
              <a:rPr lang="en-IN" dirty="0">
                <a:solidFill>
                  <a:srgbClr val="834689"/>
                </a:solidFill>
                <a:latin typeface="Liberation Mono"/>
                <a:cs typeface="Leelawadee UI Semilight" panose="020B0402040204020203" pitchFamily="34" charset="-34"/>
              </a:rPr>
              <a:t>INT</a:t>
            </a:r>
            <a:r>
              <a:rPr lang="en-IN" dirty="0">
                <a:latin typeface="Liberation Mono"/>
                <a:cs typeface="Leelawadee UI Semilight" panose="020B0402040204020203" pitchFamily="34" charset="-34"/>
              </a:rPr>
              <a:t>, orderDate </a:t>
            </a:r>
            <a:r>
              <a:rPr lang="en-IN" dirty="0">
                <a:solidFill>
                  <a:srgbClr val="834689"/>
                </a:solidFill>
                <a:latin typeface="Liberation Mono"/>
                <a:cs typeface="Leelawadee UI Semilight" panose="020B0402040204020203" pitchFamily="34" charset="-34"/>
              </a:rPr>
              <a:t>DATE</a:t>
            </a:r>
            <a:r>
              <a:rPr lang="en-IN" dirty="0">
                <a:latin typeface="Liberation Mono"/>
                <a:cs typeface="Leelawadee UI Semilight" panose="020B0402040204020203" pitchFamily="34" charset="-34"/>
              </a:rPr>
              <a:t>, orderTime </a:t>
            </a:r>
            <a:r>
              <a:rPr lang="en-IN" dirty="0">
                <a:solidFill>
                  <a:srgbClr val="834689"/>
                </a:solidFill>
                <a:latin typeface="Liberation Mono"/>
                <a:cs typeface="Leelawadee UI Semilight" panose="020B0402040204020203" pitchFamily="34" charset="-34"/>
              </a:rPr>
              <a:t>TIME</a:t>
            </a:r>
            <a:r>
              <a:rPr lang="en-IN" dirty="0">
                <a:latin typeface="Liberation Mono"/>
                <a:cs typeface="Leelawadee UI Semilight" panose="020B0402040204020203" pitchFamily="34" charset="-34"/>
              </a:rPr>
              <a:t>, qty </a:t>
            </a:r>
            <a:r>
              <a:rPr lang="en-IN" dirty="0">
                <a:solidFill>
                  <a:srgbClr val="834689"/>
                </a:solidFill>
                <a:latin typeface="Liberation Mono"/>
                <a:cs typeface="Leelawadee UI Semilight" panose="020B0402040204020203" pitchFamily="34" charset="-34"/>
              </a:rPr>
              <a:t>INT</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cs typeface="Leelawadee UI Semilight" panose="020B0402040204020203" pitchFamily="34" charset="-34"/>
              </a:rPr>
              <a:t>;</a:t>
            </a:r>
          </a:p>
        </p:txBody>
      </p:sp>
      <p:sp>
        <p:nvSpPr>
          <p:cNvPr id="4" name="Rectangle 3">
            <a:extLst>
              <a:ext uri="{FF2B5EF4-FFF2-40B4-BE49-F238E27FC236}">
                <a16:creationId xmlns:a16="http://schemas.microsoft.com/office/drawing/2014/main" id="{61992F61-D3C0-4BE9-9A5C-5D020D9587FF}"/>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215193652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936000"/>
            <a:ext cx="8352928" cy="397031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1, </a:t>
            </a:r>
            <a:r>
              <a:rPr lang="en-IN" dirty="0">
                <a:solidFill>
                  <a:srgbClr val="669900"/>
                </a:solidFill>
                <a:latin typeface="Liberation Mono"/>
                <a:cs typeface="Segoe UI Semilight" panose="020B0402040204020203" pitchFamily="34" charset="0"/>
              </a:rPr>
              <a:t>'SPORTS</a:t>
            </a:r>
            <a:r>
              <a:rPr lang="en-IN" dirty="0">
                <a:latin typeface="Liberation Mono"/>
                <a:cs typeface="Segoe UI Semilight" panose="020B0402040204020203" pitchFamily="34" charset="0"/>
              </a:rPr>
              <a:t> </a:t>
            </a:r>
            <a:r>
              <a:rPr lang="en-IN" dirty="0">
                <a:solidFill>
                  <a:srgbClr val="669900"/>
                </a:solidFill>
                <a:latin typeface="Liberation Mono"/>
                <a:cs typeface="Segoe UI Semilight" panose="020B0402040204020203" pitchFamily="34" charset="0"/>
              </a:rPr>
              <a:t>SHOES'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2, </a:t>
            </a:r>
            <a:r>
              <a:rPr lang="en-IN" dirty="0">
                <a:solidFill>
                  <a:srgbClr val="669900"/>
                </a:solidFill>
                <a:latin typeface="Liberation Mono"/>
                <a:cs typeface="Segoe UI Semilight" panose="020B0402040204020203" pitchFamily="34" charset="0"/>
              </a:rPr>
              <a:t>'CASUAL SHOES'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3, </a:t>
            </a:r>
            <a:r>
              <a:rPr lang="en-IN" dirty="0">
                <a:solidFill>
                  <a:srgbClr val="669900"/>
                </a:solidFill>
                <a:latin typeface="Liberation Mono"/>
                <a:cs typeface="Segoe UI Semilight" panose="020B0402040204020203" pitchFamily="34" charset="0"/>
              </a:rPr>
              <a:t>'T-SHIRTS'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4, </a:t>
            </a:r>
            <a:r>
              <a:rPr lang="en-IN" dirty="0">
                <a:solidFill>
                  <a:srgbClr val="669900"/>
                </a:solidFill>
                <a:latin typeface="Liberation Mono"/>
                <a:cs typeface="Segoe UI Semilight" panose="020B0402040204020203" pitchFamily="34" charset="0"/>
              </a:rPr>
              <a:t>'JEANS'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5, </a:t>
            </a:r>
            <a:r>
              <a:rPr lang="en-IN" dirty="0">
                <a:solidFill>
                  <a:srgbClr val="669900"/>
                </a:solidFill>
                <a:latin typeface="Liberation Mono"/>
                <a:cs typeface="Segoe UI Semilight" panose="020B0402040204020203" pitchFamily="34" charset="0"/>
              </a:rPr>
              <a:t>'JACKETS'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6, </a:t>
            </a:r>
            <a:r>
              <a:rPr lang="en-IN" dirty="0">
                <a:solidFill>
                  <a:srgbClr val="669900"/>
                </a:solidFill>
                <a:latin typeface="Liberation Mono"/>
                <a:cs typeface="Segoe UI Semilight" panose="020B0402040204020203" pitchFamily="34" charset="0"/>
              </a:rPr>
              <a:t>'SWEATERS'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7, </a:t>
            </a:r>
            <a:r>
              <a:rPr lang="en-IN" dirty="0">
                <a:solidFill>
                  <a:srgbClr val="669900"/>
                </a:solidFill>
                <a:latin typeface="Liberation Mono"/>
                <a:cs typeface="Segoe UI Semilight" panose="020B0402040204020203" pitchFamily="34" charset="0"/>
              </a:rPr>
              <a:t>'WATCHES’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endParaRPr lang="en-IN" dirty="0">
              <a:latin typeface="Liberation Mono"/>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143, </a:t>
            </a:r>
            <a:r>
              <a:rPr lang="en-IN" dirty="0">
                <a:solidFill>
                  <a:srgbClr val="669900"/>
                </a:solidFill>
                <a:latin typeface="Liberation Mono"/>
                <a:cs typeface="Segoe UI Semilight" panose="020B0402040204020203" pitchFamily="34" charset="0"/>
              </a:rPr>
              <a:t>'AC Warehouse'</a:t>
            </a:r>
            <a:r>
              <a:rPr lang="en-IN" dirty="0">
                <a:latin typeface="Liberation Mono"/>
              </a:rPr>
              <a:t>, 1</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156, </a:t>
            </a:r>
            <a:r>
              <a:rPr lang="en-IN" dirty="0">
                <a:solidFill>
                  <a:srgbClr val="669900"/>
                </a:solidFill>
                <a:latin typeface="Liberation Mono"/>
                <a:cs typeface="Segoe UI Semilight" panose="020B0402040204020203" pitchFamily="34" charset="0"/>
              </a:rPr>
              <a:t>'National'</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231, </a:t>
            </a:r>
            <a:r>
              <a:rPr lang="en-IN" dirty="0">
                <a:solidFill>
                  <a:srgbClr val="669900"/>
                </a:solidFill>
                <a:latin typeface="Liberation Mono"/>
                <a:cs typeface="Segoe UI Semilight" panose="020B0402040204020203" pitchFamily="34" charset="0"/>
              </a:rPr>
              <a:t>'Global'</a:t>
            </a:r>
            <a:r>
              <a:rPr lang="en-IN" dirty="0">
                <a:latin typeface="Liberation Mono"/>
              </a:rPr>
              <a:t>, 3);</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254, </a:t>
            </a:r>
            <a:r>
              <a:rPr lang="en-IN" dirty="0">
                <a:solidFill>
                  <a:srgbClr val="669900"/>
                </a:solidFill>
                <a:latin typeface="Liberation Mono"/>
                <a:cs typeface="Segoe UI Semilight" panose="020B0402040204020203" pitchFamily="34" charset="0"/>
              </a:rPr>
              <a:t>'NON-STOP'</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321, </a:t>
            </a:r>
            <a:r>
              <a:rPr lang="en-IN" dirty="0">
                <a:solidFill>
                  <a:srgbClr val="669900"/>
                </a:solidFill>
                <a:latin typeface="Liberation Mono"/>
                <a:cs typeface="Segoe UI Semilight" panose="020B0402040204020203" pitchFamily="34" charset="0"/>
              </a:rPr>
              <a:t>'Migrant System'</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464, </a:t>
            </a:r>
            <a:r>
              <a:rPr lang="en-IN" dirty="0">
                <a:solidFill>
                  <a:srgbClr val="669900"/>
                </a:solidFill>
                <a:latin typeface="Liberation Mono"/>
                <a:cs typeface="Segoe UI Semilight" panose="020B0402040204020203" pitchFamily="34" charset="0"/>
              </a:rPr>
              <a:t>'Blaze'</a:t>
            </a:r>
            <a:r>
              <a:rPr lang="en-IN" dirty="0">
                <a:latin typeface="Liberation Mono"/>
              </a:rPr>
              <a:t>, 1</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p:txBody>
      </p:sp>
      <p:sp>
        <p:nvSpPr>
          <p:cNvPr id="9" name="Rectangle 8">
            <a:extLst>
              <a:ext uri="{FF2B5EF4-FFF2-40B4-BE49-F238E27FC236}">
                <a16:creationId xmlns:a16="http://schemas.microsoft.com/office/drawing/2014/main" id="{57810155-3707-4DF3-9D4F-CC883A912F7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2367358978"/>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682818"/>
            <a:ext cx="11582367"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1, 143</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2, 156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3, 231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5, 254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7, 464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5, 464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4, 321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6, 231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16ACC886-76E2-44F9-9C25-2CF3E9F52C29}"/>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3751010554"/>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9376" y="584776"/>
            <a:ext cx="9793088" cy="369331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insert_in_item_ordered;</a:t>
            </a:r>
          </a:p>
          <a:p>
            <a:pPr marL="273050"/>
            <a:r>
              <a:rPr lang="en-US"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insert_in_item_ordered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item_ordered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set NEW.orderDate := current_date();</a:t>
            </a:r>
          </a:p>
          <a:p>
            <a:pPr marL="273050"/>
            <a:r>
              <a:rPr lang="en-US" dirty="0">
                <a:latin typeface="Segoe UI Semilight" panose="020B0402040204020203" pitchFamily="34" charset="0"/>
                <a:cs typeface="Segoe UI Semilight" panose="020B0402040204020203" pitchFamily="34" charset="0"/>
              </a:rPr>
              <a:t>  set NEW.orderTime := current_time();</a:t>
            </a:r>
          </a:p>
          <a:p>
            <a:pPr marL="273050"/>
            <a:r>
              <a:rPr lang="en-US" dirty="0">
                <a:latin typeface="Segoe UI Semilight" panose="020B0402040204020203" pitchFamily="34" charset="0"/>
                <a:cs typeface="Segoe UI Semilight" panose="020B0402040204020203" pitchFamily="34" charset="0"/>
              </a:rPr>
              <a:t>  SELECT itemID INTO x FROM item WHERE itemID = NEW.itemID;</a:t>
            </a:r>
          </a:p>
          <a:p>
            <a:pPr marL="273050"/>
            <a:r>
              <a:rPr lang="en-US" dirty="0">
                <a:latin typeface="Segoe UI Semilight" panose="020B0402040204020203" pitchFamily="34" charset="0"/>
                <a:cs typeface="Segoe UI Semilight" panose="020B0402040204020203" pitchFamily="34" charset="0"/>
              </a:rPr>
              <a:t>  if x is null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"Item not found in item table!"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37C7D726-9A13-4D3D-BF6F-B0BF701C1EDF}"/>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4100681704"/>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9376" y="573629"/>
            <a:ext cx="1166529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err="1">
                <a:latin typeface="Segoe UI Semilight" panose="020B0402040204020203" pitchFamily="34" charset="0"/>
                <a:cs typeface="Segoe UI Semilight" panose="020B0402040204020203" pitchFamily="34" charset="0"/>
              </a:rPr>
              <a:t>itemid_primarykey</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err="1">
                <a:latin typeface="Segoe UI Semilight" panose="020B0402040204020203" pitchFamily="34" charset="0"/>
                <a:cs typeface="Segoe UI Semilight" panose="020B0402040204020203" pitchFamily="34" charset="0"/>
              </a:rPr>
              <a:t>itemid_primarykey</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AFTER INSERT ON </a:t>
            </a:r>
            <a:r>
              <a:rPr lang="en-IN" dirty="0">
                <a:latin typeface="Segoe UI Semilight" panose="020B0402040204020203" pitchFamily="34" charset="0"/>
                <a:cs typeface="Segoe UI Semilight" panose="020B0402040204020203" pitchFamily="34" charset="0"/>
              </a:rPr>
              <a:t>item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SELECT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INTO x FROM item WHERE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 </a:t>
            </a:r>
            <a:r>
              <a:rPr lang="en-IN" dirty="0" err="1">
                <a:latin typeface="Segoe UI Semilight" panose="020B0402040204020203" pitchFamily="34" charset="0"/>
                <a:cs typeface="Segoe UI Semilight" panose="020B0402040204020203" pitchFamily="34" charset="0"/>
              </a:rPr>
              <a:t>NEW.itemid</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if x is null then</a:t>
            </a:r>
          </a:p>
          <a:p>
            <a:pPr marL="261938"/>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'itemid already present, cannot insert duplicate </a:t>
            </a:r>
            <a:r>
              <a:rPr lang="en-IN" dirty="0" err="1">
                <a:solidFill>
                  <a:srgbClr val="669900"/>
                </a:solidFill>
                <a:latin typeface="Segoe UI Semilight" panose="020B0402040204020203" pitchFamily="34" charset="0"/>
                <a:cs typeface="Segoe UI Semilight" panose="020B0402040204020203" pitchFamily="34" charset="0"/>
              </a:rPr>
              <a:t>itemid</a:t>
            </a:r>
            <a:r>
              <a:rPr lang="en-IN" dirty="0">
                <a:solidFill>
                  <a:srgbClr val="669900"/>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61938"/>
            <a:r>
              <a:rPr lang="en-IN" dirty="0">
                <a:latin typeface="Segoe UI Semilight" panose="020B04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9CEA5C6-2E3E-4698-95E3-B732D8FCC3FD}"/>
              </a:ext>
            </a:extLst>
          </p:cNvPr>
          <p:cNvSpPr txBox="1"/>
          <p:nvPr/>
        </p:nvSpPr>
        <p:spPr>
          <a:xfrm>
            <a:off x="479376" y="4005064"/>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readOnlyItemName;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readOnlyItemName </a:t>
            </a:r>
            <a:r>
              <a:rPr lang="en-IN" dirty="0">
                <a:solidFill>
                  <a:srgbClr val="0077AA"/>
                </a:solidFill>
                <a:latin typeface="Segoe UI Semilight" panose="020B0402040204020203" pitchFamily="34" charset="0"/>
                <a:cs typeface="Segoe UI Semilight" panose="020B0402040204020203" pitchFamily="34" charset="0"/>
              </a:rPr>
              <a:t>AFTER UPDATE ON </a:t>
            </a:r>
            <a:r>
              <a:rPr lang="en-IN" dirty="0">
                <a:latin typeface="Segoe UI Semilight" panose="020B0402040204020203" pitchFamily="34" charset="0"/>
                <a:cs typeface="Segoe UI Semilight" panose="020B0402040204020203" pitchFamily="34" charset="0"/>
              </a:rPr>
              <a:t>item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 </a:t>
            </a:r>
            <a:r>
              <a:rPr lang="en-IN" dirty="0">
                <a:latin typeface="Segoe UI Semilight" panose="020B0402040204020203" pitchFamily="34" charset="0"/>
                <a:cs typeface="Segoe UI Semilight" panose="020B0402040204020203" pitchFamily="34" charset="0"/>
              </a:rPr>
              <a:t>set message_text = </a:t>
            </a:r>
            <a:r>
              <a:rPr lang="en-IN" dirty="0">
                <a:solidFill>
                  <a:srgbClr val="669900"/>
                </a:solidFill>
                <a:latin typeface="Segoe UI Semilight" panose="020B0402040204020203" pitchFamily="34" charset="0"/>
                <a:cs typeface="Segoe UI Semilight" panose="020B0402040204020203" pitchFamily="34" charset="0"/>
              </a:rPr>
              <a:t>'Product name is read-only and it can not be changed.'</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73050"/>
            <a:r>
              <a:rPr lang="en-IN" dirty="0">
                <a:latin typeface="Segoe UI Semilight" panose="020B0402040204020203" pitchFamily="34" charset="0"/>
                <a:cs typeface="Segoe UI Semilight" panose="020B0402040204020203" pitchFamily="34" charset="0"/>
              </a:rPr>
              <a:t>delimiter ;</a:t>
            </a:r>
          </a:p>
        </p:txBody>
      </p:sp>
      <p:sp>
        <p:nvSpPr>
          <p:cNvPr id="7" name="Rectangle 6">
            <a:extLst>
              <a:ext uri="{FF2B5EF4-FFF2-40B4-BE49-F238E27FC236}">
                <a16:creationId xmlns:a16="http://schemas.microsoft.com/office/drawing/2014/main" id="{2D208877-6FD4-4CCD-A97A-885D95EA2D56}"/>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991331016"/>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440A4DFC-C86F-4349-A30F-6755D7B4E3C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
        <p:nvSpPr>
          <p:cNvPr id="5" name="TextBox 4">
            <a:extLst>
              <a:ext uri="{FF2B5EF4-FFF2-40B4-BE49-F238E27FC236}">
                <a16:creationId xmlns:a16="http://schemas.microsoft.com/office/drawing/2014/main" id="{FBDD2534-BE8F-421F-86AE-6CF5065482DD}"/>
              </a:ext>
            </a:extLst>
          </p:cNvPr>
          <p:cNvSpPr txBox="1"/>
          <p:nvPr/>
        </p:nvSpPr>
        <p:spPr>
          <a:xfrm>
            <a:off x="478800" y="616034"/>
            <a:ext cx="11233824" cy="452431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insert_item_in_warehouse;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a:t>
            </a:r>
            <a:r>
              <a:rPr lang="en-IN" dirty="0">
                <a:latin typeface="Segoe UI Semilight" panose="020B0402040204020203" pitchFamily="34" charset="0"/>
                <a:cs typeface="Segoe UI Semilight" panose="020B0402040204020203" pitchFamily="34" charset="0"/>
              </a:rPr>
              <a:t> insert_item_in_warehouse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item_in_warehouse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itemNotFound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declare warehouseNotFound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SELECT False INTO warehouseNotFound FROM item WHERE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 NEW.item_id;</a:t>
            </a:r>
          </a:p>
          <a:p>
            <a:pPr marL="273050"/>
            <a:r>
              <a:rPr lang="en-IN" dirty="0">
                <a:latin typeface="Segoe UI Semilight" panose="020B0402040204020203" pitchFamily="34" charset="0"/>
                <a:cs typeface="Segoe UI Semilight" panose="020B0402040204020203" pitchFamily="34" charset="0"/>
              </a:rPr>
              <a:t>   SELECT False INTO warehouseFound FROM warehouse WHERE warehouse_id = NEW.warehouse_id;</a:t>
            </a:r>
          </a:p>
          <a:p>
            <a:pPr marL="273050"/>
            <a:r>
              <a:rPr lang="en-IN" dirty="0">
                <a:latin typeface="Segoe UI Semilight" panose="020B0402040204020203" pitchFamily="34" charset="0"/>
                <a:cs typeface="Segoe UI Semilight" panose="020B0402040204020203" pitchFamily="34" charset="0"/>
              </a:rPr>
              <a:t>   if itemNotFound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'Item not found!’</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latin typeface="Segoe UI Semilight" panose="020B0402040204020203" pitchFamily="34" charset="0"/>
                <a:cs typeface="Segoe UI Semilight" panose="020B0402040204020203" pitchFamily="34" charset="0"/>
              </a:rPr>
              <a:t>   if warehouseNotFound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'Warehouse not found!’</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17364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440A4DFC-C86F-4349-A30F-6755D7B4E3C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
        <p:nvSpPr>
          <p:cNvPr id="5" name="TextBox 4">
            <a:extLst>
              <a:ext uri="{FF2B5EF4-FFF2-40B4-BE49-F238E27FC236}">
                <a16:creationId xmlns:a16="http://schemas.microsoft.com/office/drawing/2014/main" id="{FBDD2534-BE8F-421F-86AE-6CF5065482DD}"/>
              </a:ext>
            </a:extLst>
          </p:cNvPr>
          <p:cNvSpPr txBox="1"/>
          <p:nvPr/>
        </p:nvSpPr>
        <p:spPr>
          <a:xfrm>
            <a:off x="478800" y="616034"/>
            <a:ext cx="11665296" cy="3416320"/>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calculate_minimum_stock_ROL;</a:t>
            </a:r>
          </a:p>
          <a:p>
            <a:r>
              <a:rPr lang="en-IN" dirty="0">
                <a:latin typeface="Segoe UI Semilight" panose="020B04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calculate_minimum_stock_ROL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item_in_warehouse </a:t>
            </a:r>
            <a:r>
              <a:rPr lang="en-IN" dirty="0">
                <a:solidFill>
                  <a:srgbClr val="0077AA"/>
                </a:solidFill>
                <a:latin typeface="Segoe UI Semilight" panose="020B0402040204020203" pitchFamily="34" charset="0"/>
                <a:cs typeface="Segoe UI Semilight" panose="020B0402040204020203" pitchFamily="34" charset="0"/>
              </a:rPr>
              <a:t>FOR EACH ROW</a:t>
            </a: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cs typeface="Segoe UI Semilight" panose="020B0402040204020203" pitchFamily="34" charset="0"/>
              </a:rPr>
              <a:t>    declare _minimum_stock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r>
              <a:rPr lang="en-IN" dirty="0">
                <a:latin typeface="Segoe UI Semilight" panose="020B0402040204020203" pitchFamily="34" charset="0"/>
                <a:cs typeface="Segoe UI Semilight" panose="020B0402040204020203" pitchFamily="34" charset="0"/>
              </a:rPr>
              <a:t>    declare _ROL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r>
              <a:rPr lang="en-IN" dirty="0">
                <a:latin typeface="Segoe UI Semilight" panose="020B0402040204020203" pitchFamily="34" charset="0"/>
                <a:cs typeface="Segoe UI Semilight" panose="020B0402040204020203" pitchFamily="34" charset="0"/>
              </a:rPr>
              <a:t>    set _minimum_stock := NEW.stock / 2;</a:t>
            </a:r>
          </a:p>
          <a:p>
            <a:r>
              <a:rPr lang="en-IN" dirty="0">
                <a:latin typeface="Segoe UI Semilight" panose="020B0402040204020203" pitchFamily="34" charset="0"/>
                <a:cs typeface="Segoe UI Semilight" panose="020B0402040204020203" pitchFamily="34" charset="0"/>
              </a:rPr>
              <a:t>    set _ROL := _minimum_stock * .25;</a:t>
            </a:r>
          </a:p>
          <a:p>
            <a:r>
              <a:rPr lang="en-IN" dirty="0">
                <a:latin typeface="Segoe UI Semilight" panose="020B0402040204020203" pitchFamily="34" charset="0"/>
                <a:cs typeface="Segoe UI Semilight" panose="020B0402040204020203" pitchFamily="34" charset="0"/>
              </a:rPr>
              <a:t>    set NEW.minimum_stock := _minimum_stock;</a:t>
            </a:r>
          </a:p>
          <a:p>
            <a:r>
              <a:rPr lang="en-IN" dirty="0">
                <a:latin typeface="Segoe UI Semilight" panose="020B0402040204020203" pitchFamily="34" charset="0"/>
                <a:cs typeface="Segoe UI Semilight" panose="020B0402040204020203" pitchFamily="34" charset="0"/>
              </a:rPr>
              <a:t>    set NEW.ROL := _ROL;</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108700960"/>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8800" y="936000"/>
            <a:ext cx="11665296"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Segoe UI Semilight" panose="020B0402040204020203" pitchFamily="34" charset="0"/>
              </a:rPr>
              <a:t>DROP TABLE IF EXISTS </a:t>
            </a:r>
            <a:r>
              <a:rPr lang="en-US" dirty="0">
                <a:latin typeface="Liberation Mono"/>
                <a:cs typeface="Segoe UI Semilight" panose="020B0402040204020203" pitchFamily="34" charset="0"/>
              </a:rPr>
              <a:t>customer_Account;</a:t>
            </a:r>
          </a:p>
          <a:p>
            <a:endParaRPr lang="en-US" dirty="0">
              <a:latin typeface="Liberation Mono"/>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Liberation Mono"/>
                <a:cs typeface="Segoe UI Semilight" panose="020B0402040204020203" pitchFamily="34" charset="0"/>
              </a:rPr>
              <a:t>CREATE</a:t>
            </a:r>
            <a:r>
              <a:rPr lang="en-US" dirty="0">
                <a:latin typeface="Liberation Mono"/>
                <a:cs typeface="Segoe UI Semilight" panose="020B0402040204020203" pitchFamily="34" charset="0"/>
              </a:rPr>
              <a:t> </a:t>
            </a:r>
            <a:r>
              <a:rPr lang="en-US" dirty="0">
                <a:solidFill>
                  <a:srgbClr val="0077AA"/>
                </a:solidFill>
                <a:latin typeface="Liberation Mono"/>
                <a:cs typeface="Segoe UI Semilight" panose="020B0402040204020203" pitchFamily="34" charset="0"/>
              </a:rPr>
              <a:t>TABLE</a:t>
            </a:r>
            <a:r>
              <a:rPr lang="en-US" dirty="0">
                <a:latin typeface="Liberation Mono"/>
                <a:cs typeface="Segoe UI Semilight" panose="020B0402040204020203" pitchFamily="34" charset="0"/>
              </a:rPr>
              <a:t> customer_Account </a:t>
            </a:r>
            <a:r>
              <a:rPr lang="en-US" dirty="0">
                <a:solidFill>
                  <a:schemeClr val="bg1">
                    <a:lumMod val="65000"/>
                  </a:schemeClr>
                </a:solidFill>
                <a:latin typeface="Liberation Mono"/>
                <a:cs typeface="Segoe UI Semilight" panose="020B0402040204020203" pitchFamily="34" charset="0"/>
              </a:rPr>
              <a:t>(</a:t>
            </a:r>
          </a:p>
          <a:p>
            <a:pPr marL="266700"/>
            <a:r>
              <a:rPr lang="en-US" dirty="0">
                <a:latin typeface="Liberation Mono"/>
                <a:cs typeface="Segoe UI Semilight" panose="020B0402040204020203" pitchFamily="34" charset="0"/>
              </a:rPr>
              <a:t>   accountID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customerName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account_Type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openDate </a:t>
            </a:r>
            <a:r>
              <a:rPr lang="en-US" dirty="0">
                <a:solidFill>
                  <a:srgbClr val="834689"/>
                </a:solidFill>
                <a:latin typeface="Liberation Mono"/>
                <a:cs typeface="Segoe UI Semilight" panose="020B0402040204020203" pitchFamily="34" charset="0"/>
              </a:rPr>
              <a:t>DATE</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phone_number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12</a:t>
            </a:r>
            <a:r>
              <a:rPr lang="en-US" dirty="0">
                <a:solidFill>
                  <a:schemeClr val="bg1">
                    <a:lumMod val="65000"/>
                  </a:schemeClr>
                </a:solidFill>
                <a:latin typeface="Liberation Mono"/>
                <a:cs typeface="Segoe UI Semilight" panose="020B0402040204020203" pitchFamily="34" charset="0"/>
              </a:rPr>
              <a:t>)</a:t>
            </a:r>
          </a:p>
          <a:p>
            <a:pPr marL="266700"/>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a:t>
            </a:r>
            <a:endParaRPr lang="en-IN" dirty="0">
              <a:latin typeface="Liberation Mono"/>
              <a:cs typeface="Segoe UI Semilight" panose="020B0402040204020203" pitchFamily="34" charset="0"/>
            </a:endParaRP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0856AA4E-94C6-45FE-9743-0EE35ADFD50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1225826224"/>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64C1E5B4-5DF3-4C0C-AE80-DF7E33D0CBAF}"/>
              </a:ext>
            </a:extLst>
          </p:cNvPr>
          <p:cNvSpPr txBox="1"/>
          <p:nvPr/>
        </p:nvSpPr>
        <p:spPr>
          <a:xfrm>
            <a:off x="478800" y="572400"/>
            <a:ext cx="11161816" cy="480131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IF EXISTS </a:t>
            </a:r>
            <a:r>
              <a:rPr lang="en-US" dirty="0">
                <a:latin typeface="Segoe UI Semilight" panose="020B0402040204020203" pitchFamily="34" charset="0"/>
                <a:cs typeface="Segoe UI Semilight" panose="020B0402040204020203" pitchFamily="34" charset="0"/>
              </a:rPr>
              <a:t>customer_AccountID;</a:t>
            </a:r>
          </a:p>
          <a:p>
            <a:r>
              <a:rPr lang="en-US" dirty="0">
                <a:latin typeface="Segoe UI Semilight" panose="020B0402040204020203" pitchFamily="34" charset="0"/>
                <a:cs typeface="Segoe UI Semilight" panose="020B0402040204020203" pitchFamily="34" charset="0"/>
              </a:rPr>
              <a:t>     delimiter $$</a:t>
            </a:r>
          </a:p>
          <a:p>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cs typeface="Segoe UI Semilight" panose="020B0402040204020203" pitchFamily="34" charset="0"/>
              </a:rPr>
              <a:t> customer_AccountID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cs typeface="Segoe UI Semilight" panose="020B0402040204020203" pitchFamily="34" charset="0"/>
              </a:rPr>
              <a:t> customer_account </a:t>
            </a:r>
            <a:r>
              <a:rPr lang="en-US" dirty="0">
                <a:solidFill>
                  <a:srgbClr val="0077AA"/>
                </a:solidFill>
                <a:latin typeface="Segoe UI Semilight" panose="020B0402040204020203" pitchFamily="34" charset="0"/>
                <a:cs typeface="Segoe UI Semilight" panose="020B0402040204020203" pitchFamily="34" charset="0"/>
              </a:rPr>
              <a:t>FOR</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EACH</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ROW</a:t>
            </a:r>
          </a:p>
          <a:p>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latin typeface="Segoe UI Semilight" panose="020B0402040204020203" pitchFamily="34" charset="0"/>
                <a:cs typeface="Segoe UI Semilight" panose="020B0402040204020203" pitchFamily="34" charset="0"/>
              </a:rPr>
              <a:t>         declare x int;</a:t>
            </a:r>
          </a:p>
          <a:p>
            <a:r>
              <a:rPr lang="en-US" dirty="0">
                <a:latin typeface="Segoe UI Semilight" panose="020B0402040204020203" pitchFamily="34" charset="0"/>
                <a:cs typeface="Segoe UI Semilight" panose="020B0402040204020203" pitchFamily="34" charset="0"/>
              </a:rPr>
              <a:t>         SELECT ifnull(max(cast(substr(accountID, 5) AS UNSIGNED)),0 ) + 1 INTO x FROM customer_account   </a:t>
            </a:r>
          </a:p>
          <a:p>
            <a:r>
              <a:rPr lang="en-US" dirty="0">
                <a:latin typeface="Segoe UI Semilight" panose="020B0402040204020203" pitchFamily="34" charset="0"/>
                <a:cs typeface="Segoe UI Semilight" panose="020B0402040204020203" pitchFamily="34" charset="0"/>
              </a:rPr>
              <a:t>         WHERE account_Type = NEW.account_Type;</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         if NEW.account_Type = </a:t>
            </a:r>
            <a:r>
              <a:rPr lang="en-US" dirty="0">
                <a:solidFill>
                  <a:srgbClr val="669900"/>
                </a:solidFill>
                <a:latin typeface="Segoe UI Semilight" panose="020B0402040204020203" pitchFamily="34" charset="0"/>
                <a:cs typeface="Segoe UI Semilight" panose="020B0402040204020203" pitchFamily="34" charset="0"/>
              </a:rPr>
              <a:t>'saving'</a:t>
            </a:r>
            <a:r>
              <a:rPr lang="en-US" dirty="0">
                <a:latin typeface="Segoe UI Semilight" panose="020B0402040204020203" pitchFamily="34" charset="0"/>
                <a:cs typeface="Segoe UI Semilight" panose="020B0402040204020203" pitchFamily="34" charset="0"/>
              </a:rPr>
              <a:t> then</a:t>
            </a:r>
          </a:p>
          <a:p>
            <a:r>
              <a:rPr lang="en-US" dirty="0">
                <a:latin typeface="Segoe UI Semilight" panose="020B0402040204020203" pitchFamily="34" charset="0"/>
                <a:cs typeface="Segoe UI Semilight" panose="020B0402040204020203" pitchFamily="34" charset="0"/>
              </a:rPr>
              <a:t>	set NEW.accountID = concat('S/A-', x);</a:t>
            </a:r>
          </a:p>
          <a:p>
            <a:r>
              <a:rPr lang="en-US" dirty="0">
                <a:latin typeface="Segoe UI Semilight" panose="020B0402040204020203" pitchFamily="34" charset="0"/>
                <a:cs typeface="Segoe UI Semilight" panose="020B0402040204020203" pitchFamily="34" charset="0"/>
              </a:rPr>
              <a:t>         elseif NEW.account_Type = </a:t>
            </a:r>
            <a:r>
              <a:rPr lang="en-US" dirty="0">
                <a:solidFill>
                  <a:srgbClr val="669900"/>
                </a:solidFill>
                <a:latin typeface="Segoe UI Semilight" panose="020B0402040204020203" pitchFamily="34" charset="0"/>
                <a:cs typeface="Segoe UI Semilight" panose="020B0402040204020203" pitchFamily="34" charset="0"/>
              </a:rPr>
              <a:t>'current' </a:t>
            </a:r>
            <a:r>
              <a:rPr lang="en-US" dirty="0">
                <a:latin typeface="Segoe UI Semilight" panose="020B0402040204020203" pitchFamily="34" charset="0"/>
                <a:cs typeface="Segoe UI Semilight" panose="020B0402040204020203" pitchFamily="34" charset="0"/>
              </a:rPr>
              <a:t>then</a:t>
            </a:r>
          </a:p>
          <a:p>
            <a:r>
              <a:rPr lang="en-US" dirty="0">
                <a:latin typeface="Segoe UI Semilight" panose="020B0402040204020203" pitchFamily="34" charset="0"/>
                <a:cs typeface="Segoe UI Semilight" panose="020B0402040204020203" pitchFamily="34" charset="0"/>
              </a:rPr>
              <a:t>	set NEW.accountID = concat('C/A-', x);</a:t>
            </a:r>
          </a:p>
          <a:p>
            <a:r>
              <a:rPr lang="en-US" dirty="0">
                <a:latin typeface="Segoe UI Semilight" panose="020B0402040204020203" pitchFamily="34" charset="0"/>
                <a:cs typeface="Segoe UI Semilight" panose="020B0402040204020203" pitchFamily="34" charset="0"/>
              </a:rPr>
              <a:t>         else</a:t>
            </a:r>
          </a:p>
          <a:p>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"Invalid Account Type!"</a:t>
            </a:r>
            <a:r>
              <a:rPr lang="en-US" dirty="0">
                <a:latin typeface="Segoe UI Semilight" panose="020B0402040204020203" pitchFamily="34" charset="0"/>
                <a:cs typeface="Segoe UI Semilight" panose="020B0402040204020203" pitchFamily="34" charset="0"/>
              </a:rPr>
              <a:t>;</a:t>
            </a:r>
          </a:p>
          <a:p>
            <a:r>
              <a:rPr lang="en-US" dirty="0">
                <a:latin typeface="Segoe UI Semilight" panose="020B0402040204020203" pitchFamily="34" charset="0"/>
                <a:cs typeface="Segoe UI Semilight" panose="020B0402040204020203" pitchFamily="34" charset="0"/>
              </a:rPr>
              <a:t>         end if;</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r>
              <a:rPr lang="en-US"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938133107"/>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18862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 IF EXISTS </a:t>
            </a:r>
            <a:r>
              <a:rPr lang="en-IN" dirty="0">
                <a:latin typeface="Segoe UI Semilight" panose="020B0402040204020203" pitchFamily="34" charset="0"/>
                <a:cs typeface="Segoe UI Semilight" panose="020B0402040204020203" pitchFamily="34" charset="0"/>
              </a:rPr>
              <a:t>customer_phone;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customer_phone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customer_account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set NEW.phone_number := rpad(left(NEW.phone_number, 4), 10, 'x');</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
        <p:nvSpPr>
          <p:cNvPr id="10" name="TextBox 9">
            <a:extLst>
              <a:ext uri="{FF2B5EF4-FFF2-40B4-BE49-F238E27FC236}">
                <a16:creationId xmlns:a16="http://schemas.microsoft.com/office/drawing/2014/main" id="{6DE62BB4-2975-41E3-AADF-08C159EDC90C}"/>
              </a:ext>
            </a:extLst>
          </p:cNvPr>
          <p:cNvSpPr txBox="1"/>
          <p:nvPr/>
        </p:nvSpPr>
        <p:spPr>
          <a:xfrm>
            <a:off x="478800" y="3068960"/>
            <a:ext cx="10188623"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 IF EXISTS </a:t>
            </a:r>
            <a:r>
              <a:rPr lang="en-IN" dirty="0">
                <a:latin typeface="Segoe UI Semilight" panose="020B0402040204020203" pitchFamily="34" charset="0"/>
                <a:cs typeface="Segoe UI Semilight" panose="020B0402040204020203" pitchFamily="34" charset="0"/>
              </a:rPr>
              <a:t>open_date;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open_date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customer_account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if NEW.opendate &gt; curDate()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 Opening Date!'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900503693"/>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188623"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PROCEDURE IF EXISTS </a:t>
            </a:r>
            <a:r>
              <a:rPr lang="en-US" dirty="0">
                <a:latin typeface="Segoe UI Semilight" panose="020B0402040204020203" pitchFamily="34" charset="0"/>
                <a:cs typeface="Segoe UI Semilight" panose="020B0402040204020203" pitchFamily="34" charset="0"/>
              </a:rPr>
              <a:t>showCustomerAccount;</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PROCEDURE </a:t>
            </a:r>
            <a:r>
              <a:rPr lang="en-US" dirty="0">
                <a:latin typeface="Segoe UI Semilight" panose="020B0402040204020203" pitchFamily="34" charset="0"/>
                <a:cs typeface="Segoe UI Semilight" panose="020B0402040204020203" pitchFamily="34" charset="0"/>
              </a:rPr>
              <a:t>showCustomerAccount()</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 * FROM customer_Account;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6DE62BB4-2975-41E3-AADF-08C159EDC90C}"/>
              </a:ext>
            </a:extLst>
          </p:cNvPr>
          <p:cNvSpPr txBox="1"/>
          <p:nvPr/>
        </p:nvSpPr>
        <p:spPr>
          <a:xfrm>
            <a:off x="478800" y="2870934"/>
            <a:ext cx="10188623"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lock_issue_card;</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lock_issue_card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credit_card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cs typeface="Segoe UI Semilight" panose="020B0402040204020203" pitchFamily="34" charset="0"/>
              </a:rPr>
              <a:t>   if @TRIGGER_DISABLED is False or cast(@TRIGGER_DISABLED as char) is null then</a:t>
            </a:r>
          </a:p>
          <a:p>
            <a:pPr marL="261938"/>
            <a:r>
              <a:rPr lang="en-US" dirty="0">
                <a:latin typeface="Segoe UI Semilight" panose="020B0402040204020203" pitchFamily="34" charset="0"/>
                <a:cs typeface="Segoe UI Semilight" panose="020B0402040204020203" pitchFamily="34" charset="0"/>
              </a:rPr>
              <a:t>      set @TRIGGER_DISABLED := True;</a:t>
            </a:r>
          </a:p>
          <a:p>
            <a:pPr marL="261938"/>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'You cannot insert data in issue_card table'</a:t>
            </a:r>
            <a:r>
              <a:rPr lang="en-US" dirty="0">
                <a:latin typeface="Segoe UI Semilight" panose="020B0402040204020203" pitchFamily="34" charset="0"/>
                <a:cs typeface="Segoe UI Semilight" panose="020B0402040204020203" pitchFamily="34" charset="0"/>
              </a:rPr>
              <a:t>;</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224308270"/>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404648"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issue_card;</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issue_card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credit_card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cs typeface="Segoe UI Semilight" panose="020B0402040204020203" pitchFamily="34" charset="0"/>
              </a:rPr>
              <a:t>(20);</a:t>
            </a:r>
          </a:p>
          <a:p>
            <a:pPr marL="261938"/>
            <a:r>
              <a:rPr lang="en-US" dirty="0">
                <a:latin typeface="Segoe UI Semilight" panose="020B0402040204020203" pitchFamily="34" charset="0"/>
                <a:cs typeface="Segoe UI Semilight" panose="020B0402040204020203" pitchFamily="34" charset="0"/>
              </a:rPr>
              <a:t>   if @TRIGGER_DISABLED is True then</a:t>
            </a:r>
          </a:p>
          <a:p>
            <a:pPr marL="261938"/>
            <a:r>
              <a:rPr lang="en-US" dirty="0">
                <a:latin typeface="Segoe UI Semilight" panose="020B0402040204020203" pitchFamily="34" charset="0"/>
                <a:cs typeface="Segoe UI Semilight" panose="020B0402040204020203" pitchFamily="34" charset="0"/>
              </a:rPr>
              <a:t>      set @TRIGGER_DISABLED := False;</a:t>
            </a:r>
          </a:p>
          <a:p>
            <a:pPr marL="261938"/>
            <a:r>
              <a:rPr lang="en-US" dirty="0">
                <a:latin typeface="Segoe UI Semilight" panose="020B0402040204020203" pitchFamily="34" charset="0"/>
                <a:cs typeface="Segoe UI Semilight" panose="020B0402040204020203" pitchFamily="34" charset="0"/>
              </a:rPr>
              <a:t>      SELECT  accountID INTO x FROM customer_Account WHERE accountID = NEW.accountID; </a:t>
            </a:r>
          </a:p>
          <a:p>
            <a:pPr marL="261938"/>
            <a:r>
              <a:rPr lang="en-US" dirty="0">
                <a:latin typeface="Segoe UI Semilight" panose="020B0402040204020203" pitchFamily="34" charset="0"/>
                <a:cs typeface="Segoe UI Semilight" panose="020B0402040204020203" pitchFamily="34" charset="0"/>
              </a:rPr>
              <a:t>      if x is null then</a:t>
            </a:r>
          </a:p>
          <a:p>
            <a:pPr marL="812800" indent="-550863"/>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'Invalid Account Number, card cannot be issued! "Contact customer care!“'</a:t>
            </a:r>
            <a:r>
              <a:rPr lang="en-US" dirty="0">
                <a:latin typeface="Segoe UI Semilight" panose="020B0402040204020203" pitchFamily="34" charset="0"/>
                <a:cs typeface="Segoe UI Semilight" panose="020B0402040204020203" pitchFamily="34" charset="0"/>
              </a:rPr>
              <a:t>;</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32678528"/>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801776"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cs typeface="Segoe UI Semilight" panose="020B0402040204020203" pitchFamily="34" charset="0"/>
              </a:rPr>
              <a:t>issueCard;</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cs typeface="Segoe UI Semilight" panose="020B0402040204020203" pitchFamily="34" charset="0"/>
              </a:rPr>
              <a:t>issueCard(in _accountID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_issueDate </a:t>
            </a:r>
            <a:r>
              <a:rPr lang="en-IN" dirty="0">
                <a:solidFill>
                  <a:srgbClr val="834689"/>
                </a:solidFill>
                <a:latin typeface="Segoe UI Semilight" panose="020B0402040204020203" pitchFamily="34" charset="0"/>
                <a:cs typeface="Segoe UI Semilight" panose="020B0402040204020203" pitchFamily="34" charset="0"/>
              </a:rPr>
              <a:t>DATE</a:t>
            </a:r>
            <a:r>
              <a:rPr lang="en-IN" dirty="0">
                <a:latin typeface="Segoe UI Semilight" panose="020B0402040204020203" pitchFamily="34" charset="0"/>
                <a:cs typeface="Segoe UI Semilight" panose="020B0402040204020203" pitchFamily="34" charset="0"/>
              </a:rPr>
              <a:t>, _pin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_</a:t>
            </a:r>
            <a:r>
              <a:rPr lang="en-IN" dirty="0" err="1">
                <a:latin typeface="Segoe UI Semilight" panose="020B0402040204020203" pitchFamily="34" charset="0"/>
                <a:cs typeface="Segoe UI Semilight" panose="020B0402040204020203" pitchFamily="34" charset="0"/>
              </a:rPr>
              <a:t>isactive</a:t>
            </a:r>
            <a:r>
              <a:rPr lang="en-IN" dirty="0">
                <a:latin typeface="Segoe UI Semilight" panose="020B04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if @TRIGGER_DISABLED is True then </a:t>
            </a:r>
          </a:p>
          <a:p>
            <a:pPr marL="261938"/>
            <a:r>
              <a:rPr lang="en-IN" dirty="0">
                <a:latin typeface="Segoe UI Semilight" panose="020B0402040204020203" pitchFamily="34" charset="0"/>
                <a:cs typeface="Segoe UI Semilight" panose="020B0402040204020203" pitchFamily="34" charset="0"/>
              </a:rPr>
              <a:t>       INSERT INTO credit_card VALUES(_accountID, _issueDate, _pin, _</a:t>
            </a:r>
            <a:r>
              <a:rPr lang="en-IN" dirty="0" err="1">
                <a:latin typeface="Segoe UI Semilight" panose="020B0402040204020203" pitchFamily="34" charset="0"/>
                <a:cs typeface="Segoe UI Semilight" panose="020B0402040204020203" pitchFamily="34" charset="0"/>
              </a:rPr>
              <a:t>isactive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573911516"/>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SQL Injection</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Injection in Insert/Update</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Load- XML</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XML file</a:t>
            </a:r>
          </a:p>
        </p:txBody>
      </p:sp>
      <p:sp>
        <p:nvSpPr>
          <p:cNvPr id="5" name="Rectangle 4"/>
          <p:cNvSpPr/>
          <p:nvPr/>
        </p:nvSpPr>
        <p:spPr>
          <a:xfrm>
            <a:off x="1738282" y="1214422"/>
            <a:ext cx="4929222" cy="5016758"/>
          </a:xfrm>
          <a:prstGeom prst="rect">
            <a:avLst/>
          </a:prstGeom>
        </p:spPr>
        <p:txBody>
          <a:bodyPr wrap="square">
            <a:spAutoFit/>
          </a:bodyPr>
          <a:lstStyle/>
          <a:p>
            <a:r>
              <a:rPr lang="en-US" sz="2000" dirty="0">
                <a:solidFill>
                  <a:srgbClr val="2658E6"/>
                </a:solidFill>
              </a:rPr>
              <a:t>&lt;?xml version="1.0" encoding="utf-16"?&gt;</a:t>
            </a:r>
          </a:p>
          <a:p>
            <a:r>
              <a:rPr lang="en-US" sz="2000" dirty="0">
                <a:solidFill>
                  <a:srgbClr val="C74C49"/>
                </a:solidFill>
              </a:rPr>
              <a:t>&lt;employees&gt;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r>
              <a:rPr lang="en-US" sz="2000" dirty="0">
                <a:solidFill>
                  <a:schemeClr val="accent2">
                    <a:lumMod val="75000"/>
                  </a:schemeClr>
                </a:solidFill>
              </a:rPr>
              <a:t>&lt;id&gt;</a:t>
            </a:r>
            <a:r>
              <a:rPr lang="en-US" sz="2000" dirty="0">
                <a:solidFill>
                  <a:srgbClr val="2658E6"/>
                </a:solidFill>
              </a:rPr>
              <a:t> </a:t>
            </a:r>
            <a:r>
              <a:rPr lang="en-US" sz="2000" dirty="0"/>
              <a:t>be129</a:t>
            </a:r>
            <a:r>
              <a:rPr lang="en-US" sz="2000" dirty="0">
                <a:solidFill>
                  <a:srgbClr val="2658E6"/>
                </a:solidFill>
              </a:rPr>
              <a:t> </a:t>
            </a:r>
            <a:r>
              <a:rPr lang="en-US" sz="2000" dirty="0">
                <a:solidFill>
                  <a:schemeClr val="accent2">
                    <a:lumMod val="75000"/>
                  </a:schemeClr>
                </a:solidFill>
              </a:rPr>
              <a:t>&lt;/id&gt;</a:t>
            </a:r>
          </a:p>
          <a:p>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Jane</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Engineer</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p>
          <a:p>
            <a:r>
              <a:rPr lang="en-US" sz="2000" dirty="0">
                <a:solidFill>
                  <a:srgbClr val="2658E6"/>
                </a:solidFill>
              </a:rPr>
              <a:t>      </a:t>
            </a:r>
            <a:r>
              <a:rPr lang="en-US" sz="2000" dirty="0">
                <a:solidFill>
                  <a:schemeClr val="accent4">
                    <a:lumMod val="50000"/>
                  </a:schemeClr>
                </a:solidFill>
              </a:rPr>
              <a:t>&lt;employee&gt;</a:t>
            </a:r>
          </a:p>
          <a:p>
            <a:r>
              <a:rPr lang="en-US" sz="2000" dirty="0">
                <a:solidFill>
                  <a:schemeClr val="accent2">
                    <a:lumMod val="75000"/>
                  </a:schemeClr>
                </a:solidFill>
              </a:rPr>
              <a:t>           &lt;id&gt;</a:t>
            </a:r>
            <a:r>
              <a:rPr lang="en-US" sz="2000" dirty="0">
                <a:solidFill>
                  <a:srgbClr val="2658E6"/>
                </a:solidFill>
              </a:rPr>
              <a:t> </a:t>
            </a:r>
            <a:r>
              <a:rPr lang="en-US" sz="2000" dirty="0"/>
              <a:t>be130</a:t>
            </a:r>
            <a:r>
              <a:rPr lang="en-US" sz="2000" dirty="0">
                <a:solidFill>
                  <a:srgbClr val="2658E6"/>
                </a:solidFill>
              </a:rPr>
              <a:t> </a:t>
            </a:r>
            <a:r>
              <a:rPr lang="en-US" sz="2000" dirty="0">
                <a:solidFill>
                  <a:schemeClr val="accent2">
                    <a:lumMod val="75000"/>
                  </a:schemeClr>
                </a:solidFill>
              </a:rPr>
              <a:t>&lt;/id&gt;</a:t>
            </a:r>
          </a:p>
          <a:p>
            <a:r>
              <a:rPr lang="en-US" sz="2000" dirty="0">
                <a:solidFill>
                  <a:schemeClr val="accent2">
                    <a:lumMod val="75000"/>
                  </a:schemeClr>
                </a:solidFill>
              </a:rPr>
              <a:t>           &lt;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William</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Defoe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Accountant</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C74C49"/>
                </a:solidFill>
              </a:rPr>
              <a:t>&lt;/employees&gt;</a:t>
            </a:r>
          </a:p>
        </p:txBody>
      </p:sp>
      <p:sp>
        <p:nvSpPr>
          <p:cNvPr id="6" name="TextBox 5"/>
          <p:cNvSpPr txBox="1"/>
          <p:nvPr/>
        </p:nvSpPr>
        <p:spPr>
          <a:xfrm>
            <a:off x="1809720" y="785794"/>
            <a:ext cx="1117614" cy="400110"/>
          </a:xfrm>
          <a:prstGeom prst="rect">
            <a:avLst/>
          </a:prstGeom>
          <a:noFill/>
        </p:spPr>
        <p:txBody>
          <a:bodyPr wrap="none" rtlCol="0">
            <a:spAutoFit/>
          </a:bodyPr>
          <a:lstStyle/>
          <a:p>
            <a:r>
              <a:rPr lang="en-US" sz="2000" dirty="0">
                <a:solidFill>
                  <a:srgbClr val="00B050"/>
                </a:solidFill>
              </a:rPr>
              <a:t>XML File</a:t>
            </a:r>
          </a:p>
        </p:txBody>
      </p:sp>
    </p:spTree>
    <p:extLst>
      <p:ext uri="{BB962C8B-B14F-4D97-AF65-F5344CB8AC3E}">
        <p14:creationId xmlns:p14="http://schemas.microsoft.com/office/powerpoint/2010/main" val="2250237353"/>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85794"/>
            <a:ext cx="1156086" cy="400110"/>
          </a:xfrm>
          <a:prstGeom prst="rect">
            <a:avLst/>
          </a:prstGeom>
          <a:noFill/>
        </p:spPr>
        <p:txBody>
          <a:bodyPr wrap="none" rtlCol="0">
            <a:spAutoFit/>
          </a:bodyPr>
          <a:lstStyle/>
          <a:p>
            <a:r>
              <a:rPr lang="en-US" sz="2000" dirty="0">
                <a:solidFill>
                  <a:srgbClr val="00B050"/>
                </a:solidFill>
              </a:rPr>
              <a:t>Example: </a:t>
            </a:r>
          </a:p>
        </p:txBody>
      </p:sp>
      <p:sp>
        <p:nvSpPr>
          <p:cNvPr id="7" name="Rectangle 6"/>
          <p:cNvSpPr/>
          <p:nvPr/>
        </p:nvSpPr>
        <p:spPr>
          <a:xfrm>
            <a:off x="1595438" y="3864122"/>
            <a:ext cx="9001156" cy="707886"/>
          </a:xfrm>
          <a:prstGeom prst="rect">
            <a:avLst/>
          </a:prstGeom>
        </p:spPr>
        <p:txBody>
          <a:bodyPr wrap="square">
            <a:spAutoFit/>
          </a:bodyPr>
          <a:lstStyle/>
          <a:p>
            <a:r>
              <a:rPr lang="en-US" sz="2000" dirty="0">
                <a:solidFill>
                  <a:srgbClr val="0077AA"/>
                </a:solidFill>
                <a:latin typeface="Arial" panose="020B0604020202020204" pitchFamily="34" charset="0"/>
                <a:ea typeface="Times New Roman" panose="02020603050405020304" pitchFamily="18" charset="0"/>
              </a:rPr>
              <a:t>LOAD XML INFILE </a:t>
            </a:r>
            <a:r>
              <a:rPr lang="en-US" sz="2000" dirty="0">
                <a:solidFill>
                  <a:srgbClr val="FFC000"/>
                </a:solidFill>
                <a:latin typeface="Arial" panose="020B0604020202020204" pitchFamily="34" charset="0"/>
                <a:ea typeface="Times New Roman" panose="02020603050405020304" pitchFamily="18" charset="0"/>
              </a:rPr>
              <a:t>‘C:\\EMPLOYEE.XML'</a:t>
            </a:r>
            <a:r>
              <a:rPr lang="en-US" sz="2000" dirty="0">
                <a:solidFill>
                  <a:srgbClr val="0077AA"/>
                </a:solidFill>
                <a:latin typeface="Arial" panose="020B0604020202020204" pitchFamily="34" charset="0"/>
                <a:ea typeface="Times New Roman" panose="02020603050405020304" pitchFamily="18" charset="0"/>
              </a:rPr>
              <a:t> INTO TABLE </a:t>
            </a:r>
            <a:r>
              <a:rPr lang="en-US" sz="2000" dirty="0">
                <a:latin typeface="Arial" panose="020B0604020202020204" pitchFamily="34" charset="0"/>
                <a:ea typeface="Times New Roman" panose="02020603050405020304" pitchFamily="18" charset="0"/>
              </a:rPr>
              <a:t>EMPLOYEE</a:t>
            </a:r>
            <a:r>
              <a:rPr lang="en-US" sz="2000" dirty="0">
                <a:solidFill>
                  <a:srgbClr val="0077AA"/>
                </a:solidFill>
                <a:latin typeface="Arial" panose="020B0604020202020204" pitchFamily="34" charset="0"/>
                <a:ea typeface="Times New Roman" panose="02020603050405020304" pitchFamily="18" charset="0"/>
              </a:rPr>
              <a:t> ROWS IDENTIFIED BY </a:t>
            </a:r>
            <a:r>
              <a:rPr lang="en-US" sz="2000" dirty="0">
                <a:solidFill>
                  <a:srgbClr val="FFC000"/>
                </a:solidFill>
                <a:latin typeface="Arial" panose="020B0604020202020204" pitchFamily="34" charset="0"/>
                <a:ea typeface="Times New Roman" panose="02020603050405020304" pitchFamily="18" charset="0"/>
              </a:rPr>
              <a:t>'&lt;employee&gt;'</a:t>
            </a:r>
            <a:r>
              <a:rPr lang="en-US" sz="2000" dirty="0">
                <a:solidFill>
                  <a:srgbClr val="0077AA"/>
                </a:solidFill>
                <a:latin typeface="Arial" panose="020B0604020202020204" pitchFamily="34" charset="0"/>
                <a:ea typeface="Times New Roman" panose="02020603050405020304" pitchFamily="18" charset="0"/>
              </a:rPr>
              <a:t>;</a:t>
            </a:r>
          </a:p>
        </p:txBody>
      </p:sp>
      <p:sp>
        <p:nvSpPr>
          <p:cNvPr id="9" name="Rectangle 8"/>
          <p:cNvSpPr/>
          <p:nvPr/>
        </p:nvSpPr>
        <p:spPr>
          <a:xfrm>
            <a:off x="1809720" y="1428736"/>
            <a:ext cx="8501122" cy="1938992"/>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`EMPLOYEE` </a:t>
            </a:r>
            <a:r>
              <a:rPr lang="en-US" sz="2000" dirty="0"/>
              <a:t>(  </a:t>
            </a:r>
          </a:p>
          <a:p>
            <a:r>
              <a:rPr lang="en-US" sz="2000" dirty="0"/>
              <a:t>	`</a:t>
            </a:r>
            <a:r>
              <a:rPr lang="en-US" sz="2000" dirty="0">
                <a:solidFill>
                  <a:schemeClr val="accent5">
                    <a:lumMod val="75000"/>
                  </a:schemeClr>
                </a:solidFill>
              </a:rPr>
              <a:t>id</a:t>
            </a:r>
            <a:r>
              <a:rPr lang="en-US" sz="2000" dirty="0"/>
              <a:t>` </a:t>
            </a:r>
            <a:r>
              <a:rPr lang="en-US" sz="2000" dirty="0">
                <a:solidFill>
                  <a:schemeClr val="accent2">
                    <a:lumMod val="75000"/>
                  </a:schemeClr>
                </a:solidFill>
              </a:rPr>
              <a:t>varchar </a:t>
            </a:r>
            <a:r>
              <a:rPr lang="en-US" sz="2000" dirty="0"/>
              <a:t>(</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err="1">
                <a:solidFill>
                  <a:schemeClr val="accent5">
                    <a:lumMod val="75000"/>
                  </a:schemeClr>
                </a:solidFill>
              </a:rPr>
              <a:t>firstname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a:solidFill>
                  <a:schemeClr val="accent5">
                    <a:lumMod val="75000"/>
                  </a:schemeClr>
                </a:solidFill>
              </a:rPr>
              <a:t>lastname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a:solidFill>
                  <a:schemeClr val="accent5">
                    <a:lumMod val="75000"/>
                  </a:schemeClr>
                </a:solidFill>
              </a:rPr>
              <a:t>title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p>
          <a:p>
            <a:r>
              <a:rPr lang="en-US" sz="2000" dirty="0"/>
              <a:t>);</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structure for XML file and load XML file.</a:t>
            </a:r>
          </a:p>
        </p:txBody>
      </p:sp>
      <p:sp>
        <p:nvSpPr>
          <p:cNvPr id="11" name="Rectangle 10"/>
          <p:cNvSpPr/>
          <p:nvPr/>
        </p:nvSpPr>
        <p:spPr>
          <a:xfrm>
            <a:off x="1595406" y="5000636"/>
            <a:ext cx="4500594" cy="400110"/>
          </a:xfrm>
          <a:prstGeom prst="rect">
            <a:avLst/>
          </a:prstGeom>
        </p:spPr>
        <p:txBody>
          <a:bodyPr wrap="square">
            <a:spAutoFit/>
          </a:bodyPr>
          <a:lstStyle/>
          <a:p>
            <a:r>
              <a:rPr lang="en-US" sz="2000" dirty="0">
                <a:solidFill>
                  <a:srgbClr val="0077AA"/>
                </a:solidFill>
                <a:latin typeface="Arial" panose="020B0604020202020204" pitchFamily="34" charset="0"/>
                <a:ea typeface="Times New Roman" panose="02020603050405020304" pitchFamily="18" charset="0"/>
              </a:rPr>
              <a:t>SELECT </a:t>
            </a:r>
            <a:r>
              <a:rPr lang="en-US" sz="2000" dirty="0">
                <a:latin typeface="Arial" panose="020B0604020202020204" pitchFamily="34" charset="0"/>
                <a:ea typeface="Times New Roman" panose="02020603050405020304" pitchFamily="18" charset="0"/>
              </a:rPr>
              <a:t>*</a:t>
            </a:r>
            <a:r>
              <a:rPr lang="en-US" sz="2000" dirty="0">
                <a:solidFill>
                  <a:srgbClr val="0077AA"/>
                </a:solidFill>
                <a:latin typeface="Arial" panose="020B0604020202020204" pitchFamily="34" charset="0"/>
                <a:ea typeface="Times New Roman" panose="02020603050405020304" pitchFamily="18" charset="0"/>
              </a:rPr>
              <a:t> FROM </a:t>
            </a:r>
            <a:r>
              <a:rPr lang="en-US" sz="2000" dirty="0">
                <a:latin typeface="Arial" panose="020B0604020202020204" pitchFamily="34" charset="0"/>
                <a:ea typeface="Times New Roman" panose="02020603050405020304" pitchFamily="18" charset="0"/>
              </a:rPr>
              <a:t>EMPLOYEE</a:t>
            </a:r>
            <a:r>
              <a:rPr lang="en-US" sz="2000" dirty="0">
                <a:solidFill>
                  <a:srgbClr val="0077AA"/>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5023735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85794"/>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809720" y="1357299"/>
            <a:ext cx="8501122" cy="4401205"/>
          </a:xfrm>
          <a:prstGeom prst="rect">
            <a:avLst/>
          </a:prstGeom>
        </p:spPr>
        <p:txBody>
          <a:bodyPr wrap="square">
            <a:spAutoFit/>
          </a:bodyPr>
          <a:lstStyle/>
          <a:p>
            <a:r>
              <a:rPr lang="en-US" sz="2000" dirty="0">
                <a:solidFill>
                  <a:srgbClr val="006C86"/>
                </a:solidFill>
              </a:rPr>
              <a:t>SELECT</a:t>
            </a:r>
            <a:r>
              <a:rPr lang="en-US" sz="2000" dirty="0"/>
              <a:t> ExtractValue( </a:t>
            </a:r>
            <a:r>
              <a:rPr lang="en-US" sz="2000" dirty="0">
                <a:solidFill>
                  <a:srgbClr val="FFC000"/>
                </a:solidFill>
              </a:rPr>
              <a:t>'&lt;?xml version="1.0" encoding="UTF-8"?&gt;</a:t>
            </a:r>
          </a:p>
          <a:p>
            <a:r>
              <a:rPr lang="en-US" sz="2000" dirty="0">
                <a:solidFill>
                  <a:srgbClr val="FFC000"/>
                </a:solidFill>
              </a:rPr>
              <a:t>	&lt;student&gt;</a:t>
            </a:r>
          </a:p>
          <a:p>
            <a:r>
              <a:rPr lang="en-US" sz="2000" dirty="0">
                <a:solidFill>
                  <a:srgbClr val="FFC000"/>
                </a:solidFill>
              </a:rPr>
              <a:t>	    &lt;p1&gt;</a:t>
            </a:r>
          </a:p>
          <a:p>
            <a:r>
              <a:rPr lang="en-US" sz="2000" dirty="0">
                <a:solidFill>
                  <a:srgbClr val="FFC000"/>
                </a:solidFill>
              </a:rPr>
              <a:t>		&lt;id&gt;1001&lt;/id&gt;</a:t>
            </a:r>
          </a:p>
          <a:p>
            <a:r>
              <a:rPr lang="en-US" sz="2000" dirty="0">
                <a:solidFill>
                  <a:srgbClr val="FFC000"/>
                </a:solidFill>
              </a:rPr>
              <a:t>		&lt;name&gt; Saleel Bagde &lt;/name&gt;</a:t>
            </a:r>
          </a:p>
          <a:p>
            <a:r>
              <a:rPr lang="en-US" sz="2000" dirty="0">
                <a:solidFill>
                  <a:srgbClr val="FFC000"/>
                </a:solidFill>
              </a:rPr>
              <a:t>		&lt;email&gt; saleelbagde@gmail.com &lt;/email&gt;	</a:t>
            </a:r>
          </a:p>
          <a:p>
            <a:r>
              <a:rPr lang="en-US" sz="2000" dirty="0">
                <a:solidFill>
                  <a:srgbClr val="FFC000"/>
                </a:solidFill>
              </a:rPr>
              <a:t>	             &lt;email&gt; saleel.bagde@yahoomail.com &lt;/email&gt;</a:t>
            </a:r>
          </a:p>
          <a:p>
            <a:r>
              <a:rPr lang="en-US" sz="2000" dirty="0">
                <a:solidFill>
                  <a:srgbClr val="FFC000"/>
                </a:solidFill>
              </a:rPr>
              <a:t> 	   &lt;/p1&gt;</a:t>
            </a:r>
          </a:p>
          <a:p>
            <a:r>
              <a:rPr lang="en-US" sz="2000" dirty="0">
                <a:solidFill>
                  <a:srgbClr val="FFC000"/>
                </a:solidFill>
              </a:rPr>
              <a:t>    	   &lt;p1&gt;</a:t>
            </a:r>
          </a:p>
          <a:p>
            <a:r>
              <a:rPr lang="en-US" sz="2000" dirty="0">
                <a:solidFill>
                  <a:srgbClr val="FFC000"/>
                </a:solidFill>
              </a:rPr>
              <a:t>		&lt;id&gt;1002&lt;/id&gt;</a:t>
            </a:r>
          </a:p>
          <a:p>
            <a:r>
              <a:rPr lang="en-US" sz="2000" dirty="0">
                <a:solidFill>
                  <a:srgbClr val="FFC000"/>
                </a:solidFill>
              </a:rPr>
              <a:t>		&lt;name&gt; Sharmin Bagde &lt;/name&gt;</a:t>
            </a:r>
          </a:p>
          <a:p>
            <a:r>
              <a:rPr lang="en-US" sz="2000" dirty="0">
                <a:solidFill>
                  <a:srgbClr val="FFC000"/>
                </a:solidFill>
              </a:rPr>
              <a:t>		&lt;email&gt; sharminbagde@gmail.com &lt;/email&gt;	</a:t>
            </a:r>
          </a:p>
          <a:p>
            <a:r>
              <a:rPr lang="en-US" sz="2000" dirty="0">
                <a:solidFill>
                  <a:srgbClr val="FFC000"/>
                </a:solidFill>
              </a:rPr>
              <a:t>	  &lt;/p1&gt;</a:t>
            </a:r>
          </a:p>
          <a:p>
            <a:r>
              <a:rPr lang="en-US" sz="2000" dirty="0">
                <a:solidFill>
                  <a:srgbClr val="FFC000"/>
                </a:solidFill>
              </a:rPr>
              <a:t>&lt;/student&gt;'</a:t>
            </a:r>
            <a:r>
              <a:rPr lang="en-US" sz="2000" dirty="0"/>
              <a:t>,</a:t>
            </a:r>
            <a:r>
              <a:rPr lang="en-US" sz="2000" dirty="0">
                <a:solidFill>
                  <a:srgbClr val="FFC000"/>
                </a:solidFill>
              </a:rPr>
              <a:t> '//student//p1[$1]//email[$2]'</a:t>
            </a:r>
            <a:r>
              <a:rPr lang="en-US" sz="2000" dirty="0"/>
              <a:t>);</a:t>
            </a:r>
          </a:p>
        </p:txBody>
      </p:sp>
      <p:sp>
        <p:nvSpPr>
          <p:cNvPr id="11" name="Rectangle 10"/>
          <p:cNvSpPr/>
          <p:nvPr/>
        </p:nvSpPr>
        <p:spPr>
          <a:xfrm>
            <a:off x="1524000" y="0"/>
            <a:ext cx="914400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data from XML using MySQL ExtractValue function</a:t>
            </a:r>
          </a:p>
        </p:txBody>
      </p:sp>
    </p:spTree>
    <p:extLst>
      <p:ext uri="{BB962C8B-B14F-4D97-AF65-F5344CB8AC3E}">
        <p14:creationId xmlns:p14="http://schemas.microsoft.com/office/powerpoint/2010/main" val="225023735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571480"/>
            <a:ext cx="1156086" cy="400110"/>
          </a:xfrm>
          <a:prstGeom prst="rect">
            <a:avLst/>
          </a:prstGeom>
          <a:noFill/>
        </p:spPr>
        <p:txBody>
          <a:bodyPr wrap="none" rtlCol="0">
            <a:spAutoFit/>
          </a:bodyPr>
          <a:lstStyle/>
          <a:p>
            <a:r>
              <a:rPr lang="en-US" sz="2000" dirty="0">
                <a:solidFill>
                  <a:srgbClr val="00B050"/>
                </a:solidFill>
              </a:rPr>
              <a:t>Example: </a:t>
            </a:r>
          </a:p>
        </p:txBody>
      </p:sp>
      <p:sp>
        <p:nvSpPr>
          <p:cNvPr id="9" name="Rectangle 8"/>
          <p:cNvSpPr/>
          <p:nvPr/>
        </p:nvSpPr>
        <p:spPr>
          <a:xfrm>
            <a:off x="1809720" y="928670"/>
            <a:ext cx="8501122" cy="400110"/>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`xmlTable` </a:t>
            </a:r>
            <a:r>
              <a:rPr lang="en-US" sz="2000" dirty="0"/>
              <a:t>( `</a:t>
            </a:r>
            <a:r>
              <a:rPr lang="en-US" sz="2000" dirty="0">
                <a:solidFill>
                  <a:schemeClr val="accent5">
                    <a:lumMod val="75000"/>
                  </a:schemeClr>
                </a:solidFill>
              </a:rPr>
              <a:t>xmlData</a:t>
            </a:r>
            <a:r>
              <a:rPr lang="en-US" sz="2000" dirty="0"/>
              <a:t>` </a:t>
            </a:r>
            <a:r>
              <a:rPr lang="en-US" sz="2000" dirty="0">
                <a:solidFill>
                  <a:schemeClr val="accent2">
                    <a:lumMod val="75000"/>
                  </a:schemeClr>
                </a:solidFill>
              </a:rPr>
              <a:t>text</a:t>
            </a:r>
            <a:r>
              <a:rPr lang="en-US" sz="2000" dirty="0"/>
              <a:t>);</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Inserting XML script in table.</a:t>
            </a:r>
          </a:p>
        </p:txBody>
      </p:sp>
      <p:sp>
        <p:nvSpPr>
          <p:cNvPr id="5" name="Rectangle 4"/>
          <p:cNvSpPr/>
          <p:nvPr/>
        </p:nvSpPr>
        <p:spPr>
          <a:xfrm>
            <a:off x="1738282" y="1357299"/>
            <a:ext cx="8643998" cy="5078313"/>
          </a:xfrm>
          <a:prstGeom prst="rect">
            <a:avLst/>
          </a:prstGeom>
        </p:spPr>
        <p:txBody>
          <a:bodyPr wrap="square">
            <a:spAutoFit/>
          </a:bodyPr>
          <a:lstStyle/>
          <a:p>
            <a:r>
              <a:rPr lang="en-US" dirty="0">
                <a:solidFill>
                  <a:schemeClr val="accent2">
                    <a:lumMod val="75000"/>
                  </a:schemeClr>
                </a:solidFill>
              </a:rPr>
              <a:t>INSERT</a:t>
            </a:r>
            <a:r>
              <a:rPr lang="en-US" dirty="0"/>
              <a:t> </a:t>
            </a:r>
            <a:r>
              <a:rPr lang="en-US" dirty="0">
                <a:solidFill>
                  <a:schemeClr val="accent2">
                    <a:lumMod val="75000"/>
                  </a:schemeClr>
                </a:solidFill>
              </a:rPr>
              <a:t>INTO</a:t>
            </a:r>
            <a:r>
              <a:rPr lang="en-US" dirty="0"/>
              <a:t> XMLTABLE </a:t>
            </a:r>
            <a:r>
              <a:rPr lang="en-US" dirty="0">
                <a:solidFill>
                  <a:schemeClr val="accent2">
                    <a:lumMod val="75000"/>
                  </a:schemeClr>
                </a:solidFill>
              </a:rPr>
              <a:t>VALUES</a:t>
            </a:r>
            <a:r>
              <a:rPr lang="en-US" dirty="0"/>
              <a:t> (</a:t>
            </a:r>
            <a:r>
              <a:rPr lang="en-US" dirty="0">
                <a:solidFill>
                  <a:srgbClr val="FFC000"/>
                </a:solidFill>
              </a:rPr>
              <a:t>“</a:t>
            </a:r>
          </a:p>
          <a:p>
            <a:r>
              <a:rPr lang="en-US" dirty="0">
                <a:solidFill>
                  <a:srgbClr val="FFC000"/>
                </a:solidFill>
              </a:rPr>
              <a:t>&lt;Students&gt;</a:t>
            </a:r>
            <a:r>
              <a:rPr lang="en-US" dirty="0"/>
              <a:t>      </a:t>
            </a:r>
          </a:p>
          <a:p>
            <a:r>
              <a:rPr lang="en-US" dirty="0"/>
              <a:t>	</a:t>
            </a:r>
            <a:r>
              <a:rPr lang="en-US" dirty="0">
                <a:solidFill>
                  <a:srgbClr val="FFC000"/>
                </a:solidFill>
              </a:rPr>
              <a:t>&lt;student1&gt;</a:t>
            </a:r>
          </a:p>
          <a:p>
            <a:r>
              <a:rPr lang="en-US" dirty="0">
                <a:solidFill>
                  <a:srgbClr val="FFC000"/>
                </a:solidFill>
              </a:rPr>
              <a:t>	     &lt;RollNumber&gt;1&lt;/RollNumber&gt;</a:t>
            </a:r>
          </a:p>
          <a:p>
            <a:r>
              <a:rPr lang="en-US" dirty="0">
                <a:solidFill>
                  <a:srgbClr val="FFC000"/>
                </a:solidFill>
              </a:rPr>
              <a:t>	     &lt;Name&gt; Saleel &lt;/Name&gt;</a:t>
            </a:r>
          </a:p>
          <a:p>
            <a:r>
              <a:rPr lang="en-US" dirty="0">
                <a:solidFill>
                  <a:srgbClr val="FFC000"/>
                </a:solidFill>
              </a:rPr>
              <a:t>                   &lt;email&gt; saleelbagde@gmail.com &lt;/email&gt;</a:t>
            </a:r>
          </a:p>
          <a:p>
            <a:r>
              <a:rPr lang="en-US" dirty="0">
                <a:solidFill>
                  <a:srgbClr val="FFC000"/>
                </a:solidFill>
              </a:rPr>
              <a:t>                   &lt;email&gt; saleelbagde@yahoomail.com &lt;/email&gt;      	&lt;/student1&gt; </a:t>
            </a:r>
          </a:p>
          <a:p>
            <a:r>
              <a:rPr lang="en-US" dirty="0">
                <a:solidFill>
                  <a:srgbClr val="FFC000"/>
                </a:solidFill>
              </a:rPr>
              <a:t>              &lt;student2&gt;</a:t>
            </a:r>
          </a:p>
          <a:p>
            <a:r>
              <a:rPr lang="en-US" dirty="0">
                <a:solidFill>
                  <a:srgbClr val="FFC000"/>
                </a:solidFill>
              </a:rPr>
              <a:t>    	    &lt;RollNumber&gt; 2 &lt;/RollNumber&gt;</a:t>
            </a:r>
          </a:p>
          <a:p>
            <a:r>
              <a:rPr lang="en-US" dirty="0">
                <a:solidFill>
                  <a:srgbClr val="FFC000"/>
                </a:solidFill>
              </a:rPr>
              <a:t>                  &lt;Name&gt; Vrushali &lt;/Name&gt;</a:t>
            </a:r>
          </a:p>
          <a:p>
            <a:r>
              <a:rPr lang="en-US" dirty="0">
                <a:solidFill>
                  <a:srgbClr val="FFC000"/>
                </a:solidFill>
              </a:rPr>
              <a:t>                  &lt;email&gt; vrushalibagde@gmail.com &lt;/email&gt;</a:t>
            </a:r>
          </a:p>
          <a:p>
            <a:r>
              <a:rPr lang="en-US" dirty="0">
                <a:solidFill>
                  <a:srgbClr val="FFC000"/>
                </a:solidFill>
              </a:rPr>
              <a:t>              &lt;/student2&gt;</a:t>
            </a:r>
          </a:p>
          <a:p>
            <a:r>
              <a:rPr lang="en-US" dirty="0">
                <a:solidFill>
                  <a:srgbClr val="FFC000"/>
                </a:solidFill>
              </a:rPr>
              <a:t>              &lt;student3&gt;</a:t>
            </a:r>
          </a:p>
          <a:p>
            <a:r>
              <a:rPr lang="en-US" dirty="0">
                <a:solidFill>
                  <a:srgbClr val="FFC000"/>
                </a:solidFill>
              </a:rPr>
              <a:t>     	    &lt;RollNumber&gt; 3 &lt;/RollNumber&gt;</a:t>
            </a:r>
          </a:p>
          <a:p>
            <a:r>
              <a:rPr lang="en-US" dirty="0">
                <a:solidFill>
                  <a:srgbClr val="FFC000"/>
                </a:solidFill>
              </a:rPr>
              <a:t>                  &lt;Name&gt; Sharmin &lt;/Name&gt;        </a:t>
            </a:r>
          </a:p>
          <a:p>
            <a:r>
              <a:rPr lang="en-US" dirty="0">
                <a:solidFill>
                  <a:srgbClr val="FFC000"/>
                </a:solidFill>
              </a:rPr>
              <a:t>                  &lt;email&gt; sharminbagde@gmail.com &lt;/email&gt; </a:t>
            </a:r>
          </a:p>
          <a:p>
            <a:r>
              <a:rPr lang="en-US" dirty="0">
                <a:solidFill>
                  <a:srgbClr val="FFC000"/>
                </a:solidFill>
              </a:rPr>
              <a:t>              &lt;/student3&gt;</a:t>
            </a:r>
          </a:p>
          <a:p>
            <a:r>
              <a:rPr lang="en-US" dirty="0">
                <a:solidFill>
                  <a:srgbClr val="FFC000"/>
                </a:solidFill>
              </a:rPr>
              <a:t>&lt;/Students&gt;"</a:t>
            </a:r>
            <a:r>
              <a:rPr lang="en-US" dirty="0"/>
              <a:t>);</a:t>
            </a:r>
          </a:p>
        </p:txBody>
      </p:sp>
    </p:spTree>
    <p:extLst>
      <p:ext uri="{BB962C8B-B14F-4D97-AF65-F5344CB8AC3E}">
        <p14:creationId xmlns:p14="http://schemas.microsoft.com/office/powerpoint/2010/main" val="2250237353"/>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from XML script from table.</a:t>
            </a:r>
          </a:p>
        </p:txBody>
      </p:sp>
      <p:sp>
        <p:nvSpPr>
          <p:cNvPr id="7" name="Rectangle 6"/>
          <p:cNvSpPr/>
          <p:nvPr/>
        </p:nvSpPr>
        <p:spPr>
          <a:xfrm>
            <a:off x="1595406" y="1935296"/>
            <a:ext cx="8929718" cy="707886"/>
          </a:xfrm>
          <a:prstGeom prst="rect">
            <a:avLst/>
          </a:prstGeom>
        </p:spPr>
        <p:txBody>
          <a:bodyPr wrap="square">
            <a:spAutoFit/>
          </a:bodyPr>
          <a:lstStyle/>
          <a:p>
            <a:r>
              <a:rPr lang="en-US" sz="2000" dirty="0">
                <a:solidFill>
                  <a:schemeClr val="accent2">
                    <a:lumMod val="75000"/>
                  </a:schemeClr>
                </a:solidFill>
              </a:rPr>
              <a:t>SELECT</a:t>
            </a:r>
            <a:r>
              <a:rPr lang="en-US" sz="2000" dirty="0"/>
              <a:t> </a:t>
            </a:r>
            <a:r>
              <a:rPr lang="en-US" sz="2000" dirty="0">
                <a:solidFill>
                  <a:schemeClr val="accent5">
                    <a:lumMod val="75000"/>
                  </a:schemeClr>
                </a:solidFill>
              </a:rPr>
              <a:t>EXTRACTVALUE</a:t>
            </a:r>
            <a:r>
              <a:rPr lang="en-US" sz="2000" dirty="0"/>
              <a:t> (</a:t>
            </a:r>
            <a:r>
              <a:rPr lang="en-US" sz="2000" dirty="0">
                <a:solidFill>
                  <a:schemeClr val="accent5">
                    <a:lumMod val="75000"/>
                  </a:schemeClr>
                </a:solidFill>
              </a:rPr>
              <a:t>xmlData</a:t>
            </a:r>
            <a:r>
              <a:rPr lang="en-US" sz="2000" dirty="0"/>
              <a:t>,</a:t>
            </a:r>
            <a:r>
              <a:rPr lang="en-US" sz="2000" dirty="0">
                <a:solidFill>
                  <a:srgbClr val="FFC000"/>
                </a:solidFill>
              </a:rPr>
              <a:t>"//Students//student1//email[$2]"</a:t>
            </a:r>
            <a:r>
              <a:rPr lang="en-US" sz="2000" dirty="0"/>
              <a:t>) </a:t>
            </a:r>
            <a:r>
              <a:rPr lang="en-US" sz="2000" dirty="0">
                <a:solidFill>
                  <a:schemeClr val="accent2">
                    <a:lumMod val="75000"/>
                  </a:schemeClr>
                </a:solidFill>
              </a:rPr>
              <a:t>FROM</a:t>
            </a:r>
            <a:r>
              <a:rPr lang="en-US" sz="2000" dirty="0"/>
              <a:t> XMLTABLE;</a:t>
            </a:r>
          </a:p>
        </p:txBody>
      </p:sp>
    </p:spTree>
    <p:extLst>
      <p:ext uri="{BB962C8B-B14F-4D97-AF65-F5344CB8AC3E}">
        <p14:creationId xmlns:p14="http://schemas.microsoft.com/office/powerpoint/2010/main" val="2250237353"/>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Inserting XML script in table.</a:t>
            </a:r>
          </a:p>
        </p:txBody>
      </p:sp>
      <p:sp>
        <p:nvSpPr>
          <p:cNvPr id="4" name="TextBox 3"/>
          <p:cNvSpPr txBox="1"/>
          <p:nvPr/>
        </p:nvSpPr>
        <p:spPr>
          <a:xfrm>
            <a:off x="1809720" y="571480"/>
            <a:ext cx="1156086" cy="400110"/>
          </a:xfrm>
          <a:prstGeom prst="rect">
            <a:avLst/>
          </a:prstGeom>
          <a:noFill/>
        </p:spPr>
        <p:txBody>
          <a:bodyPr wrap="none" rtlCol="0">
            <a:spAutoFit/>
          </a:bodyPr>
          <a:lstStyle/>
          <a:p>
            <a:r>
              <a:rPr lang="en-US" sz="2000" dirty="0">
                <a:solidFill>
                  <a:srgbClr val="00B050"/>
                </a:solidFill>
              </a:rPr>
              <a:t>Example: </a:t>
            </a:r>
          </a:p>
        </p:txBody>
      </p:sp>
      <p:sp>
        <p:nvSpPr>
          <p:cNvPr id="5" name="Rectangle 4"/>
          <p:cNvSpPr/>
          <p:nvPr/>
        </p:nvSpPr>
        <p:spPr>
          <a:xfrm>
            <a:off x="1809720" y="928670"/>
            <a:ext cx="8501122" cy="400110"/>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`xmlTable` </a:t>
            </a:r>
            <a:r>
              <a:rPr lang="en-US" sz="2000" dirty="0"/>
              <a:t>( `</a:t>
            </a:r>
            <a:r>
              <a:rPr lang="en-US" sz="2000" dirty="0">
                <a:solidFill>
                  <a:schemeClr val="accent5">
                    <a:lumMod val="75000"/>
                  </a:schemeClr>
                </a:solidFill>
              </a:rPr>
              <a:t>xmlData</a:t>
            </a:r>
            <a:r>
              <a:rPr lang="en-US" sz="2000" dirty="0"/>
              <a:t>` </a:t>
            </a:r>
            <a:r>
              <a:rPr lang="en-US" sz="2000" dirty="0">
                <a:solidFill>
                  <a:schemeClr val="accent2">
                    <a:lumMod val="75000"/>
                  </a:schemeClr>
                </a:solidFill>
              </a:rPr>
              <a:t>text</a:t>
            </a:r>
            <a:r>
              <a:rPr lang="en-US" sz="2000" dirty="0"/>
              <a:t>);</a:t>
            </a:r>
          </a:p>
        </p:txBody>
      </p:sp>
      <p:sp>
        <p:nvSpPr>
          <p:cNvPr id="6" name="Rectangle 5"/>
          <p:cNvSpPr/>
          <p:nvPr/>
        </p:nvSpPr>
        <p:spPr>
          <a:xfrm>
            <a:off x="1738282" y="1357298"/>
            <a:ext cx="8643998" cy="5386090"/>
          </a:xfrm>
          <a:prstGeom prst="rect">
            <a:avLst/>
          </a:prstGeom>
        </p:spPr>
        <p:txBody>
          <a:bodyPr wrap="square">
            <a:spAutoFit/>
          </a:bodyPr>
          <a:lstStyle/>
          <a:p>
            <a:r>
              <a:rPr lang="en-US" sz="2000" dirty="0">
                <a:solidFill>
                  <a:schemeClr val="accent2">
                    <a:lumMod val="75000"/>
                  </a:schemeClr>
                </a:solidFill>
              </a:rPr>
              <a:t>INSERT</a:t>
            </a:r>
            <a:r>
              <a:rPr lang="en-US" dirty="0"/>
              <a:t> </a:t>
            </a:r>
            <a:r>
              <a:rPr lang="en-US" sz="2000" dirty="0">
                <a:solidFill>
                  <a:schemeClr val="accent2">
                    <a:lumMod val="75000"/>
                  </a:schemeClr>
                </a:solidFill>
              </a:rPr>
              <a:t>INTO</a:t>
            </a:r>
            <a:r>
              <a:rPr lang="en-US" dirty="0"/>
              <a:t> XMLTABLE </a:t>
            </a:r>
            <a:r>
              <a:rPr lang="en-US" sz="2000" dirty="0">
                <a:solidFill>
                  <a:schemeClr val="accent2">
                    <a:lumMod val="75000"/>
                  </a:schemeClr>
                </a:solidFill>
              </a:rPr>
              <a:t>VALUES</a:t>
            </a:r>
            <a:r>
              <a:rPr lang="en-US" dirty="0"/>
              <a:t> (</a:t>
            </a:r>
            <a:r>
              <a:rPr lang="en-US" dirty="0">
                <a:solidFill>
                  <a:srgbClr val="FFC000"/>
                </a:solidFill>
              </a:rPr>
              <a:t>“</a:t>
            </a:r>
          </a:p>
          <a:p>
            <a:r>
              <a:rPr lang="en-US" dirty="0">
                <a:solidFill>
                  <a:srgbClr val="FFC000"/>
                </a:solidFill>
              </a:rPr>
              <a:t>&lt;Students&gt;</a:t>
            </a:r>
            <a:r>
              <a:rPr lang="en-US" dirty="0"/>
              <a:t>      </a:t>
            </a:r>
          </a:p>
          <a:p>
            <a:r>
              <a:rPr lang="en-US" dirty="0"/>
              <a:t>	</a:t>
            </a:r>
            <a:r>
              <a:rPr lang="en-US" dirty="0">
                <a:solidFill>
                  <a:srgbClr val="FFC000"/>
                </a:solidFill>
              </a:rPr>
              <a:t>&lt;student&gt;</a:t>
            </a:r>
          </a:p>
          <a:p>
            <a:r>
              <a:rPr lang="en-US" dirty="0">
                <a:solidFill>
                  <a:srgbClr val="FFC000"/>
                </a:solidFill>
              </a:rPr>
              <a:t>	     &lt;RollNumber&gt;1&lt;/RollNumber&gt;</a:t>
            </a:r>
          </a:p>
          <a:p>
            <a:r>
              <a:rPr lang="en-US" dirty="0">
                <a:solidFill>
                  <a:srgbClr val="FFC000"/>
                </a:solidFill>
              </a:rPr>
              <a:t>	     &lt;Name&gt; Saleel &lt;/Name&gt;</a:t>
            </a:r>
          </a:p>
          <a:p>
            <a:r>
              <a:rPr lang="en-US" dirty="0">
                <a:solidFill>
                  <a:srgbClr val="FFC000"/>
                </a:solidFill>
              </a:rPr>
              <a:t>                   &lt;email&gt; saleelbagde@gmail.com &lt;/email&gt;</a:t>
            </a:r>
          </a:p>
          <a:p>
            <a:r>
              <a:rPr lang="en-US" dirty="0">
                <a:solidFill>
                  <a:srgbClr val="FFC000"/>
                </a:solidFill>
              </a:rPr>
              <a:t>                   &lt;email&gt; saleelbagde@yahoomail.com &lt;/email&gt;</a:t>
            </a:r>
          </a:p>
          <a:p>
            <a:r>
              <a:rPr lang="en-US" dirty="0">
                <a:solidFill>
                  <a:srgbClr val="FFC000"/>
                </a:solidFill>
              </a:rPr>
              <a:t>      	&lt;/student&gt; </a:t>
            </a:r>
          </a:p>
          <a:p>
            <a:r>
              <a:rPr lang="en-US" dirty="0">
                <a:solidFill>
                  <a:srgbClr val="FFC000"/>
                </a:solidFill>
              </a:rPr>
              <a:t>              &lt;student&gt;</a:t>
            </a:r>
          </a:p>
          <a:p>
            <a:r>
              <a:rPr lang="en-US" dirty="0">
                <a:solidFill>
                  <a:srgbClr val="FFC000"/>
                </a:solidFill>
              </a:rPr>
              <a:t>    	    &lt;RollNumber&gt; 2 &lt;/RollNumber&gt;</a:t>
            </a:r>
          </a:p>
          <a:p>
            <a:r>
              <a:rPr lang="en-US" dirty="0">
                <a:solidFill>
                  <a:srgbClr val="FFC000"/>
                </a:solidFill>
              </a:rPr>
              <a:t>                  &lt;Name&gt; Vrushali &lt;/Name&gt;</a:t>
            </a:r>
          </a:p>
          <a:p>
            <a:r>
              <a:rPr lang="en-US" dirty="0">
                <a:solidFill>
                  <a:srgbClr val="FFC000"/>
                </a:solidFill>
              </a:rPr>
              <a:t>                  &lt;email&gt; vrushalibagde@gmail.com &lt;/email&gt;</a:t>
            </a:r>
          </a:p>
          <a:p>
            <a:r>
              <a:rPr lang="en-US" dirty="0">
                <a:solidFill>
                  <a:srgbClr val="FFC000"/>
                </a:solidFill>
              </a:rPr>
              <a:t>              &lt;/student&gt;</a:t>
            </a:r>
          </a:p>
          <a:p>
            <a:r>
              <a:rPr lang="en-US" dirty="0">
                <a:solidFill>
                  <a:srgbClr val="FFC000"/>
                </a:solidFill>
              </a:rPr>
              <a:t>              &lt;student&gt;</a:t>
            </a:r>
          </a:p>
          <a:p>
            <a:r>
              <a:rPr lang="en-US" dirty="0">
                <a:solidFill>
                  <a:srgbClr val="FFC000"/>
                </a:solidFill>
              </a:rPr>
              <a:t>     	    &lt;RollNumber&gt; 3 &lt;/RollNumber&gt;</a:t>
            </a:r>
          </a:p>
          <a:p>
            <a:r>
              <a:rPr lang="en-US" dirty="0">
                <a:solidFill>
                  <a:srgbClr val="FFC000"/>
                </a:solidFill>
              </a:rPr>
              <a:t>                  &lt;Name&gt; Sharmin &lt;/Name&gt;        </a:t>
            </a:r>
          </a:p>
          <a:p>
            <a:r>
              <a:rPr lang="en-US" dirty="0">
                <a:solidFill>
                  <a:srgbClr val="FFC000"/>
                </a:solidFill>
              </a:rPr>
              <a:t>                  &lt;email&gt; sharminbagde@gmail.com &lt;/email&gt; </a:t>
            </a:r>
          </a:p>
          <a:p>
            <a:r>
              <a:rPr lang="en-US" dirty="0">
                <a:solidFill>
                  <a:srgbClr val="FFC000"/>
                </a:solidFill>
              </a:rPr>
              <a:t>              &lt;/student&gt;</a:t>
            </a:r>
          </a:p>
          <a:p>
            <a:r>
              <a:rPr lang="en-US" dirty="0">
                <a:solidFill>
                  <a:srgbClr val="FFC000"/>
                </a:solidFill>
              </a:rPr>
              <a:t>&lt;/Students&gt;"</a:t>
            </a:r>
            <a:r>
              <a:rPr lang="en-US" dirty="0"/>
              <a:t>);</a:t>
            </a:r>
          </a:p>
        </p:txBody>
      </p:sp>
    </p:spTree>
    <p:extLst>
      <p:ext uri="{BB962C8B-B14F-4D97-AF65-F5344CB8AC3E}">
        <p14:creationId xmlns:p14="http://schemas.microsoft.com/office/powerpoint/2010/main" val="2250237353"/>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from XML script from table.</a:t>
            </a:r>
          </a:p>
        </p:txBody>
      </p:sp>
      <p:sp>
        <p:nvSpPr>
          <p:cNvPr id="7" name="Rectangle 6"/>
          <p:cNvSpPr/>
          <p:nvPr/>
        </p:nvSpPr>
        <p:spPr>
          <a:xfrm>
            <a:off x="1595406" y="1935296"/>
            <a:ext cx="8929718" cy="707886"/>
          </a:xfrm>
          <a:prstGeom prst="rect">
            <a:avLst/>
          </a:prstGeom>
        </p:spPr>
        <p:txBody>
          <a:bodyPr wrap="square">
            <a:spAutoFit/>
          </a:bodyPr>
          <a:lstStyle/>
          <a:p>
            <a:r>
              <a:rPr lang="en-US" sz="2000" dirty="0">
                <a:solidFill>
                  <a:schemeClr val="accent2">
                    <a:lumMod val="75000"/>
                  </a:schemeClr>
                </a:solidFill>
              </a:rPr>
              <a:t>SELECT</a:t>
            </a:r>
            <a:r>
              <a:rPr lang="en-US" sz="2000" dirty="0"/>
              <a:t> </a:t>
            </a:r>
            <a:r>
              <a:rPr lang="en-US" sz="2000" dirty="0">
                <a:solidFill>
                  <a:schemeClr val="accent5">
                    <a:lumMod val="75000"/>
                  </a:schemeClr>
                </a:solidFill>
              </a:rPr>
              <a:t>EXTRACTVALUE</a:t>
            </a:r>
            <a:r>
              <a:rPr lang="en-US" sz="2000" dirty="0"/>
              <a:t>(</a:t>
            </a:r>
            <a:r>
              <a:rPr lang="en-US" sz="2000" dirty="0">
                <a:solidFill>
                  <a:schemeClr val="accent5">
                    <a:lumMod val="75000"/>
                  </a:schemeClr>
                </a:solidFill>
              </a:rPr>
              <a:t>xmlData</a:t>
            </a:r>
            <a:r>
              <a:rPr lang="en-US" sz="2000" dirty="0"/>
              <a:t>,</a:t>
            </a:r>
            <a:r>
              <a:rPr lang="en-US" sz="2000" dirty="0">
                <a:solidFill>
                  <a:srgbClr val="FFC000"/>
                </a:solidFill>
              </a:rPr>
              <a:t>"//Students//student[$1]//email[$2]"</a:t>
            </a:r>
            <a:r>
              <a:rPr lang="en-US" sz="2000" dirty="0"/>
              <a:t>) </a:t>
            </a:r>
            <a:r>
              <a:rPr lang="en-US" sz="2000" dirty="0">
                <a:solidFill>
                  <a:schemeClr val="accent2">
                    <a:lumMod val="75000"/>
                  </a:schemeClr>
                </a:solidFill>
              </a:rPr>
              <a:t>FROM</a:t>
            </a:r>
            <a:r>
              <a:rPr lang="en-US" sz="2000" dirty="0"/>
              <a:t> XMLTABLE;</a:t>
            </a:r>
          </a:p>
        </p:txBody>
      </p:sp>
    </p:spTree>
    <p:extLst>
      <p:ext uri="{BB962C8B-B14F-4D97-AF65-F5344CB8AC3E}">
        <p14:creationId xmlns:p14="http://schemas.microsoft.com/office/powerpoint/2010/main" val="225023735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XML file</a:t>
            </a:r>
          </a:p>
        </p:txBody>
      </p:sp>
      <p:sp>
        <p:nvSpPr>
          <p:cNvPr id="5" name="Rectangle 4"/>
          <p:cNvSpPr/>
          <p:nvPr/>
        </p:nvSpPr>
        <p:spPr>
          <a:xfrm>
            <a:off x="1738282" y="1214422"/>
            <a:ext cx="4929222" cy="5016758"/>
          </a:xfrm>
          <a:prstGeom prst="rect">
            <a:avLst/>
          </a:prstGeom>
        </p:spPr>
        <p:txBody>
          <a:bodyPr wrap="square">
            <a:spAutoFit/>
          </a:bodyPr>
          <a:lstStyle/>
          <a:p>
            <a:r>
              <a:rPr lang="en-US" sz="2000" dirty="0">
                <a:solidFill>
                  <a:srgbClr val="2658E6"/>
                </a:solidFill>
              </a:rPr>
              <a:t>&lt;?xml version="1.0" encoding="utf-16"?&gt;</a:t>
            </a:r>
          </a:p>
          <a:p>
            <a:r>
              <a:rPr lang="en-US" sz="2000" dirty="0">
                <a:solidFill>
                  <a:srgbClr val="C74C49"/>
                </a:solidFill>
              </a:rPr>
              <a:t>&lt;employees&gt;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r>
              <a:rPr lang="en-US" sz="2000" dirty="0">
                <a:solidFill>
                  <a:schemeClr val="accent2">
                    <a:lumMod val="75000"/>
                  </a:schemeClr>
                </a:solidFill>
              </a:rPr>
              <a:t>&lt;id&gt;</a:t>
            </a:r>
            <a:r>
              <a:rPr lang="en-US" sz="2000" dirty="0">
                <a:solidFill>
                  <a:srgbClr val="2658E6"/>
                </a:solidFill>
              </a:rPr>
              <a:t> </a:t>
            </a:r>
            <a:r>
              <a:rPr lang="en-US" sz="2000" dirty="0"/>
              <a:t>be129</a:t>
            </a:r>
            <a:r>
              <a:rPr lang="en-US" sz="2000" dirty="0">
                <a:solidFill>
                  <a:srgbClr val="2658E6"/>
                </a:solidFill>
              </a:rPr>
              <a:t> </a:t>
            </a:r>
            <a:r>
              <a:rPr lang="en-US" sz="2000" dirty="0">
                <a:solidFill>
                  <a:schemeClr val="accent2">
                    <a:lumMod val="75000"/>
                  </a:schemeClr>
                </a:solidFill>
              </a:rPr>
              <a:t>&lt;/id&gt;</a:t>
            </a:r>
          </a:p>
          <a:p>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Jane</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Engineer</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p>
          <a:p>
            <a:r>
              <a:rPr lang="en-US" sz="2000" dirty="0">
                <a:solidFill>
                  <a:srgbClr val="2658E6"/>
                </a:solidFill>
              </a:rPr>
              <a:t>      </a:t>
            </a:r>
            <a:r>
              <a:rPr lang="en-US" sz="2000" dirty="0">
                <a:solidFill>
                  <a:schemeClr val="accent4">
                    <a:lumMod val="50000"/>
                  </a:schemeClr>
                </a:solidFill>
              </a:rPr>
              <a:t>&lt;employee&gt;</a:t>
            </a:r>
          </a:p>
          <a:p>
            <a:r>
              <a:rPr lang="en-US" sz="2000" dirty="0">
                <a:solidFill>
                  <a:schemeClr val="accent2">
                    <a:lumMod val="75000"/>
                  </a:schemeClr>
                </a:solidFill>
              </a:rPr>
              <a:t>           &lt;id&gt;</a:t>
            </a:r>
            <a:r>
              <a:rPr lang="en-US" sz="2000" dirty="0">
                <a:solidFill>
                  <a:srgbClr val="2658E6"/>
                </a:solidFill>
              </a:rPr>
              <a:t> </a:t>
            </a:r>
            <a:r>
              <a:rPr lang="en-US" sz="2000" dirty="0"/>
              <a:t>be130</a:t>
            </a:r>
            <a:r>
              <a:rPr lang="en-US" sz="2000" dirty="0">
                <a:solidFill>
                  <a:srgbClr val="2658E6"/>
                </a:solidFill>
              </a:rPr>
              <a:t> </a:t>
            </a:r>
            <a:r>
              <a:rPr lang="en-US" sz="2000" dirty="0">
                <a:solidFill>
                  <a:schemeClr val="accent2">
                    <a:lumMod val="75000"/>
                  </a:schemeClr>
                </a:solidFill>
              </a:rPr>
              <a:t>&lt;/id&gt;</a:t>
            </a:r>
          </a:p>
          <a:p>
            <a:r>
              <a:rPr lang="en-US" sz="2000" dirty="0">
                <a:solidFill>
                  <a:schemeClr val="accent2">
                    <a:lumMod val="75000"/>
                  </a:schemeClr>
                </a:solidFill>
              </a:rPr>
              <a:t>           &lt;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William</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Defoe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Accountant</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C74C49"/>
                </a:solidFill>
              </a:rPr>
              <a:t>&lt;/employees&gt;</a:t>
            </a:r>
          </a:p>
        </p:txBody>
      </p:sp>
      <p:sp>
        <p:nvSpPr>
          <p:cNvPr id="6" name="TextBox 5"/>
          <p:cNvSpPr txBox="1"/>
          <p:nvPr/>
        </p:nvSpPr>
        <p:spPr>
          <a:xfrm>
            <a:off x="1809721" y="714356"/>
            <a:ext cx="2053447" cy="400110"/>
          </a:xfrm>
          <a:prstGeom prst="rect">
            <a:avLst/>
          </a:prstGeom>
          <a:noFill/>
        </p:spPr>
        <p:txBody>
          <a:bodyPr wrap="none" rtlCol="0">
            <a:spAutoFit/>
          </a:bodyPr>
          <a:lstStyle/>
          <a:p>
            <a:r>
              <a:rPr lang="en-US" sz="2000" dirty="0">
                <a:solidFill>
                  <a:srgbClr val="00B050"/>
                </a:solidFill>
              </a:rPr>
              <a:t>Employee.xml File</a:t>
            </a:r>
          </a:p>
        </p:txBody>
      </p:sp>
    </p:spTree>
    <p:extLst>
      <p:ext uri="{BB962C8B-B14F-4D97-AF65-F5344CB8AC3E}">
        <p14:creationId xmlns:p14="http://schemas.microsoft.com/office/powerpoint/2010/main" val="225023735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Load and select  data from external XML file</a:t>
            </a:r>
          </a:p>
        </p:txBody>
      </p:sp>
      <p:sp>
        <p:nvSpPr>
          <p:cNvPr id="10" name="Rectangle 9"/>
          <p:cNvSpPr/>
          <p:nvPr/>
        </p:nvSpPr>
        <p:spPr>
          <a:xfrm>
            <a:off x="1809720" y="1500174"/>
            <a:ext cx="8572560" cy="1477328"/>
          </a:xfrm>
          <a:prstGeom prst="rect">
            <a:avLst/>
          </a:prstGeom>
        </p:spPr>
        <p:txBody>
          <a:bodyPr wrap="square">
            <a:spAutoFit/>
          </a:bodyPr>
          <a:lstStyle/>
          <a:p>
            <a:pPr>
              <a:lnSpc>
                <a:spcPct val="150000"/>
              </a:lnSpc>
            </a:pPr>
            <a:r>
              <a:rPr lang="en-US" sz="2000" dirty="0">
                <a:solidFill>
                  <a:schemeClr val="accent2">
                    <a:lumMod val="75000"/>
                  </a:schemeClr>
                </a:solidFill>
              </a:rPr>
              <a:t>SET</a:t>
            </a:r>
            <a:r>
              <a:rPr lang="en-US" sz="2000" dirty="0"/>
              <a:t> @</a:t>
            </a:r>
            <a:r>
              <a:rPr lang="en-US" sz="2000" dirty="0">
                <a:solidFill>
                  <a:schemeClr val="accent2">
                    <a:lumMod val="75000"/>
                  </a:schemeClr>
                </a:solidFill>
              </a:rPr>
              <a:t>xml</a:t>
            </a:r>
            <a:r>
              <a:rPr lang="en-US" sz="2000" dirty="0"/>
              <a:t> = </a:t>
            </a:r>
            <a:r>
              <a:rPr lang="en-US" sz="2000" dirty="0">
                <a:solidFill>
                  <a:schemeClr val="accent5">
                    <a:lumMod val="75000"/>
                  </a:schemeClr>
                </a:solidFill>
              </a:rPr>
              <a:t>LOAD_FILE</a:t>
            </a:r>
            <a:r>
              <a:rPr lang="en-US" sz="2000" dirty="0"/>
              <a:t>(</a:t>
            </a:r>
            <a:r>
              <a:rPr lang="en-US" sz="2000" dirty="0">
                <a:solidFill>
                  <a:srgbClr val="FFC000"/>
                </a:solidFill>
              </a:rPr>
              <a:t>"E:/employee.xml"</a:t>
            </a:r>
            <a:r>
              <a:rPr lang="en-US" sz="2000" dirty="0"/>
              <a:t>);</a:t>
            </a:r>
          </a:p>
          <a:p>
            <a:pPr>
              <a:lnSpc>
                <a:spcPct val="150000"/>
              </a:lnSpc>
            </a:pPr>
            <a:r>
              <a:rPr lang="en-US" sz="2000" dirty="0">
                <a:solidFill>
                  <a:schemeClr val="accent2">
                    <a:lumMod val="75000"/>
                  </a:schemeClr>
                </a:solidFill>
              </a:rPr>
              <a:t>SELECT</a:t>
            </a:r>
            <a:r>
              <a:rPr lang="en-US" sz="2000" dirty="0"/>
              <a:t> </a:t>
            </a:r>
            <a:r>
              <a:rPr lang="en-US" sz="2000" dirty="0">
                <a:solidFill>
                  <a:schemeClr val="accent2">
                    <a:lumMod val="75000"/>
                  </a:schemeClr>
                </a:solidFill>
              </a:rPr>
              <a:t>CONVERT(</a:t>
            </a:r>
            <a:r>
              <a:rPr lang="en-US" sz="2000" dirty="0">
                <a:solidFill>
                  <a:schemeClr val="accent5">
                    <a:lumMod val="75000"/>
                  </a:schemeClr>
                </a:solidFill>
              </a:rPr>
              <a:t>EXTRACTVALUE</a:t>
            </a:r>
            <a:r>
              <a:rPr lang="en-US" sz="2000" dirty="0"/>
              <a:t>(@</a:t>
            </a:r>
            <a:r>
              <a:rPr lang="en-US" sz="2000" dirty="0">
                <a:solidFill>
                  <a:schemeClr val="accent2">
                    <a:lumMod val="75000"/>
                  </a:schemeClr>
                </a:solidFill>
              </a:rPr>
              <a:t>xml</a:t>
            </a:r>
            <a:r>
              <a:rPr lang="en-US" sz="2000" dirty="0"/>
              <a:t>,</a:t>
            </a:r>
            <a:r>
              <a:rPr lang="en-US" sz="2000" dirty="0">
                <a:solidFill>
                  <a:srgbClr val="FFC000"/>
                </a:solidFill>
              </a:rPr>
              <a:t>"//employee[$1]//</a:t>
            </a:r>
            <a:r>
              <a:rPr lang="en-US" sz="2000" dirty="0" err="1">
                <a:solidFill>
                  <a:srgbClr val="FFC000"/>
                </a:solidFill>
              </a:rPr>
              <a:t>firstname</a:t>
            </a:r>
            <a:r>
              <a:rPr lang="en-US" sz="2000" dirty="0">
                <a:solidFill>
                  <a:srgbClr val="FFC000"/>
                </a:solidFill>
              </a:rPr>
              <a:t>"</a:t>
            </a:r>
            <a:r>
              <a:rPr lang="en-US" sz="2000" dirty="0"/>
              <a:t>), </a:t>
            </a:r>
            <a:r>
              <a:rPr lang="en-US" sz="2000" dirty="0">
                <a:solidFill>
                  <a:schemeClr val="accent2">
                    <a:lumMod val="75000"/>
                  </a:schemeClr>
                </a:solidFill>
              </a:rPr>
              <a:t>CHAR</a:t>
            </a:r>
            <a:r>
              <a:rPr lang="en-US" sz="2000" dirty="0"/>
              <a:t>);</a:t>
            </a:r>
          </a:p>
        </p:txBody>
      </p:sp>
    </p:spTree>
    <p:extLst>
      <p:ext uri="{BB962C8B-B14F-4D97-AF65-F5344CB8AC3E}">
        <p14:creationId xmlns:p14="http://schemas.microsoft.com/office/powerpoint/2010/main" val="225023735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335360" y="685800"/>
            <a:ext cx="11521280" cy="769441"/>
          </a:xfrm>
          <a:prstGeom prst="rect">
            <a:avLst/>
          </a:prstGeom>
        </p:spPr>
        <p:txBody>
          <a:bodyPr wrap="square">
            <a:spAutoFit/>
          </a:bodyPr>
          <a:lstStyle/>
          <a:p>
            <a:pPr marL="342900" indent="-342900">
              <a:buAutoNum type="arabicPeriod"/>
            </a:pPr>
            <a:r>
              <a:rPr lang="en-IN" b="1" dirty="0">
                <a:latin typeface="Liberation Mono"/>
                <a:cs typeface="Calibri" panose="020F0502020204030204" pitchFamily="34" charset="0"/>
              </a:rPr>
              <a:t>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highest salary</a:t>
            </a:r>
            <a:r>
              <a:rPr lang="en-IN" dirty="0">
                <a:latin typeface="Liberation Mono"/>
                <a:cs typeface="Calibri" panose="020F0502020204030204" pitchFamily="34" charset="0"/>
              </a:rPr>
              <a:t>.</a:t>
            </a:r>
          </a:p>
          <a:p>
            <a:pPr marL="342900" indent="-342900">
              <a:buAutoNum type="arabicPeriod"/>
            </a:pPr>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&lt;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a:t>
            </a:r>
          </a:p>
        </p:txBody>
      </p:sp>
      <p:sp>
        <p:nvSpPr>
          <p:cNvPr id="6" name="Rectangle 5"/>
          <p:cNvSpPr/>
          <p:nvPr/>
        </p:nvSpPr>
        <p:spPr>
          <a:xfrm>
            <a:off x="335360" y="1600200"/>
            <a:ext cx="11521280" cy="769441"/>
          </a:xfrm>
          <a:prstGeom prst="rect">
            <a:avLst/>
          </a:prstGeom>
        </p:spPr>
        <p:txBody>
          <a:bodyPr wrap="square">
            <a:spAutoFit/>
          </a:bodyPr>
          <a:lstStyle/>
          <a:p>
            <a:r>
              <a:rPr lang="en-IN" b="1" dirty="0">
                <a:latin typeface="Liberation Mono"/>
                <a:cs typeface="Calibri" panose="020F0502020204030204" pitchFamily="34" charset="0"/>
              </a:rPr>
              <a:t>2.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lowest salary</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&gt;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a:t>
            </a:r>
          </a:p>
        </p:txBody>
      </p:sp>
      <p:sp>
        <p:nvSpPr>
          <p:cNvPr id="7" name="Rectangle 6"/>
          <p:cNvSpPr/>
          <p:nvPr/>
        </p:nvSpPr>
        <p:spPr>
          <a:xfrm>
            <a:off x="335360" y="2587551"/>
            <a:ext cx="11521280" cy="769441"/>
          </a:xfrm>
          <a:prstGeom prst="rect">
            <a:avLst/>
          </a:prstGeom>
        </p:spPr>
        <p:txBody>
          <a:bodyPr wrap="square">
            <a:spAutoFit/>
          </a:bodyPr>
          <a:lstStyle/>
          <a:p>
            <a:r>
              <a:rPr lang="en-IN" b="1" dirty="0">
                <a:latin typeface="Liberation Mono"/>
                <a:cs typeface="Calibri" panose="020F0502020204030204" pitchFamily="34" charset="0"/>
              </a:rPr>
              <a:t>3.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highest salary of each department</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a:t>
            </a:r>
            <a:r>
              <a:rPr lang="en-IN" dirty="0">
                <a:solidFill>
                  <a:schemeClr val="accent5">
                    <a:lumMod val="50000"/>
                  </a:schemeClr>
                </a:solidFill>
                <a:latin typeface="Liberation Mono"/>
                <a:cs typeface="Calibri" panose="020F0502020204030204" pitchFamily="34" charset="0"/>
              </a:rPr>
              <a:t>NOT</a:t>
            </a:r>
            <a:r>
              <a:rPr lang="en-IN" dirty="0">
                <a:latin typeface="Liberation Mono"/>
                <a:cs typeface="Calibri" panose="020F0502020204030204" pitchFamily="34" charset="0"/>
              </a:rPr>
              <a:t> </a:t>
            </a:r>
            <a:r>
              <a:rPr lang="en-IN" dirty="0">
                <a:solidFill>
                  <a:schemeClr val="accent5">
                    <a:lumMod val="50000"/>
                  </a:schemeClr>
                </a:solidFill>
                <a:latin typeface="Liberation Mono"/>
                <a:cs typeface="Calibri" panose="020F0502020204030204" pitchFamily="34" charset="0"/>
              </a:rPr>
              <a:t>IN</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p>
        </p:txBody>
      </p:sp>
      <p:sp>
        <p:nvSpPr>
          <p:cNvPr id="8" name="Rectangle 7"/>
          <p:cNvSpPr/>
          <p:nvPr/>
        </p:nvSpPr>
        <p:spPr>
          <a:xfrm>
            <a:off x="335360" y="3654310"/>
            <a:ext cx="11521280" cy="769441"/>
          </a:xfrm>
          <a:prstGeom prst="rect">
            <a:avLst/>
          </a:prstGeom>
        </p:spPr>
        <p:txBody>
          <a:bodyPr wrap="square">
            <a:spAutoFit/>
          </a:bodyPr>
          <a:lstStyle/>
          <a:p>
            <a:r>
              <a:rPr lang="en-IN" b="1" dirty="0">
                <a:latin typeface="Liberation Mono"/>
                <a:cs typeface="Calibri" panose="020F0502020204030204" pitchFamily="34" charset="0"/>
              </a:rPr>
              <a:t>4.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lowest salary of each department</a:t>
            </a:r>
            <a:r>
              <a:rPr lang="en-IN" dirty="0">
                <a:latin typeface="Liberation Mono"/>
                <a:cs typeface="Calibri" panose="020F0502020204030204" pitchFamily="34" charset="0"/>
              </a:rPr>
              <a:t>.</a:t>
            </a:r>
            <a:endParaRPr lang="en-IN" dirty="0">
              <a:solidFill>
                <a:srgbClr val="006C86"/>
              </a:solidFill>
              <a:latin typeface="Liberation Mono"/>
              <a:cs typeface="Calibri" panose="020F0502020204030204" pitchFamily="34" charset="0"/>
            </a:endParaRP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a:t>
            </a:r>
            <a:r>
              <a:rPr lang="en-IN" dirty="0">
                <a:solidFill>
                  <a:schemeClr val="accent5">
                    <a:lumMod val="50000"/>
                  </a:schemeClr>
                </a:solidFill>
                <a:latin typeface="Liberation Mono"/>
                <a:cs typeface="Calibri" panose="020F0502020204030204" pitchFamily="34" charset="0"/>
              </a:rPr>
              <a:t>NOT</a:t>
            </a:r>
            <a:r>
              <a:rPr lang="en-IN" dirty="0">
                <a:latin typeface="Liberation Mono"/>
                <a:cs typeface="Calibri" panose="020F0502020204030204" pitchFamily="34" charset="0"/>
              </a:rPr>
              <a:t> </a:t>
            </a:r>
            <a:r>
              <a:rPr lang="en-IN" dirty="0">
                <a:solidFill>
                  <a:schemeClr val="accent5">
                    <a:lumMod val="50000"/>
                  </a:schemeClr>
                </a:solidFill>
                <a:latin typeface="Liberation Mono"/>
                <a:cs typeface="Calibri" panose="020F0502020204030204" pitchFamily="34" charset="0"/>
              </a:rPr>
              <a:t>IN</a:t>
            </a:r>
            <a:r>
              <a:rPr lang="en-IN" dirty="0">
                <a:latin typeface="Liberation Mono"/>
                <a:cs typeface="Calibri" panose="020F0502020204030204" pitchFamily="34" charset="0"/>
              </a:rPr>
              <a: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p>
        </p:txBody>
      </p:sp>
      <p:sp>
        <p:nvSpPr>
          <p:cNvPr id="10" name="Rectangle 9"/>
          <p:cNvSpPr/>
          <p:nvPr/>
        </p:nvSpPr>
        <p:spPr>
          <a:xfrm>
            <a:off x="335360" y="5661248"/>
            <a:ext cx="11521280" cy="1046440"/>
          </a:xfrm>
          <a:prstGeom prst="rect">
            <a:avLst/>
          </a:prstGeom>
        </p:spPr>
        <p:txBody>
          <a:bodyPr wrap="square">
            <a:spAutoFit/>
          </a:bodyPr>
          <a:lstStyle/>
          <a:p>
            <a:r>
              <a:rPr lang="en-IN" b="1" dirty="0">
                <a:latin typeface="Liberation Mono"/>
                <a:cs typeface="Calibri" panose="020F0502020204030204" pitchFamily="34" charset="0"/>
              </a:rPr>
              <a:t>6. Serial number jobwise</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@CNT := </a:t>
            </a:r>
            <a:r>
              <a:rPr lang="en-IN" dirty="0">
                <a:solidFill>
                  <a:srgbClr val="0077AA"/>
                </a:solidFill>
                <a:latin typeface="Liberation Mono"/>
                <a:cs typeface="Arial" panose="020B0604020202020204" pitchFamily="34" charset="0"/>
              </a:rPr>
              <a:t>CASE</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WHEN</a:t>
            </a:r>
            <a:r>
              <a:rPr lang="en-IN" dirty="0">
                <a:latin typeface="Liberation Mono"/>
                <a:cs typeface="Calibri" panose="020F0502020204030204" pitchFamily="34" charset="0"/>
              </a:rPr>
              <a:t> job = @JB </a:t>
            </a:r>
            <a:r>
              <a:rPr lang="en-IN" dirty="0">
                <a:solidFill>
                  <a:srgbClr val="0077AA"/>
                </a:solidFill>
                <a:latin typeface="Liberation Mono"/>
                <a:cs typeface="Arial" panose="020B0604020202020204" pitchFamily="34" charset="0"/>
              </a:rPr>
              <a:t>THEN</a:t>
            </a:r>
            <a:r>
              <a:rPr lang="en-IN" dirty="0">
                <a:latin typeface="Liberation Mono"/>
                <a:cs typeface="Calibri" panose="020F0502020204030204" pitchFamily="34" charset="0"/>
              </a:rPr>
              <a:t> @CNT + 1 </a:t>
            </a:r>
            <a:r>
              <a:rPr lang="en-IN" dirty="0">
                <a:solidFill>
                  <a:srgbClr val="0077AA"/>
                </a:solidFill>
                <a:latin typeface="Liberation Mono"/>
                <a:cs typeface="Arial" panose="020B0604020202020204" pitchFamily="34" charset="0"/>
              </a:rPr>
              <a:t>ELSE</a:t>
            </a:r>
            <a:r>
              <a:rPr lang="en-IN" dirty="0">
                <a:latin typeface="Liberation Mono"/>
                <a:cs typeface="Calibri" panose="020F0502020204030204" pitchFamily="34" charset="0"/>
              </a:rPr>
              <a:t> 1 </a:t>
            </a:r>
            <a:r>
              <a:rPr lang="en-IN" dirty="0">
                <a:solidFill>
                  <a:srgbClr val="0077AA"/>
                </a:solidFill>
                <a:latin typeface="Liberation Mono"/>
                <a:cs typeface="Arial" panose="020B0604020202020204" pitchFamily="34" charset="0"/>
              </a:rPr>
              <a:t>END</a:t>
            </a:r>
            <a:r>
              <a:rPr lang="en-IN" dirty="0">
                <a:latin typeface="Liberation Mono"/>
                <a:cs typeface="Calibri" panose="020F0502020204030204" pitchFamily="34" charset="0"/>
              </a:rPr>
              <a:t> R1, @JB := JOB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@CNT :=0, @JB := ''</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E </a:t>
            </a:r>
            <a:r>
              <a:rPr lang="en-IN" dirty="0">
                <a:solidFill>
                  <a:srgbClr val="0077AA"/>
                </a:solidFill>
                <a:latin typeface="Liberation Mono"/>
                <a:cs typeface="Arial" panose="020B0604020202020204" pitchFamily="34" charset="0"/>
              </a:rPr>
              <a:t>ORDER</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job;</a:t>
            </a:r>
          </a:p>
        </p:txBody>
      </p:sp>
      <p:sp>
        <p:nvSpPr>
          <p:cNvPr id="9" name="Rectangle 8">
            <a:extLst>
              <a:ext uri="{FF2B5EF4-FFF2-40B4-BE49-F238E27FC236}">
                <a16:creationId xmlns:a16="http://schemas.microsoft.com/office/drawing/2014/main" id="{BC74A5AF-5598-493E-AD2F-8EACF8DCE6FB}"/>
              </a:ext>
            </a:extLst>
          </p:cNvPr>
          <p:cNvSpPr/>
          <p:nvPr/>
        </p:nvSpPr>
        <p:spPr>
          <a:xfrm>
            <a:off x="335360" y="4603775"/>
            <a:ext cx="11521280" cy="769441"/>
          </a:xfrm>
          <a:prstGeom prst="rect">
            <a:avLst/>
          </a:prstGeom>
        </p:spPr>
        <p:txBody>
          <a:bodyPr wrap="square">
            <a:spAutoFit/>
          </a:bodyPr>
          <a:lstStyle/>
          <a:p>
            <a:r>
              <a:rPr lang="en-IN" b="1" dirty="0">
                <a:latin typeface="Liberation Mono"/>
                <a:cs typeface="Calibri" panose="020F0502020204030204" pitchFamily="34" charset="0"/>
              </a:rPr>
              <a:t>5. Find top 3 highest paid salary</a:t>
            </a:r>
            <a:endParaRPr lang="en-IN" dirty="0">
              <a:latin typeface="Liberation Mono"/>
              <a:cs typeface="Calibri" panose="020F0502020204030204" pitchFamily="34" charset="0"/>
            </a:endParaRPr>
          </a:p>
          <a:p>
            <a:endParaRPr lang="en-IN" sz="800"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 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sal &gt;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ORD</a:t>
            </a:r>
            <a:r>
              <a:rPr lang="en-US" dirty="0">
                <a:solidFill>
                  <a:srgbClr val="0077AA"/>
                </a:solidFill>
                <a:latin typeface="Liberation Mono"/>
                <a:cs typeface="Arial" panose="020B0604020202020204" pitchFamily="34" charset="0"/>
              </a:rPr>
              <a:t>E</a:t>
            </a:r>
            <a:r>
              <a:rPr lang="en-US" dirty="0">
                <a:latin typeface="Liberation Mono"/>
                <a:cs typeface="Calibri" panose="020F0502020204030204" pitchFamily="34" charset="0"/>
              </a:rPr>
              <a:t>R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 limit 3, 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a:t>
            </a:r>
            <a:endParaRPr lang="en-IN" dirty="0">
              <a:latin typeface="Liberation Mono"/>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335360" y="685801"/>
            <a:ext cx="11449272" cy="2031325"/>
          </a:xfrm>
          <a:prstGeom prst="rect">
            <a:avLst/>
          </a:prstGeom>
        </p:spPr>
        <p:txBody>
          <a:bodyPr wrap="square">
            <a:spAutoFit/>
          </a:bodyPr>
          <a:lstStyle/>
          <a:p>
            <a:r>
              <a:rPr lang="en-IN" b="1" dirty="0">
                <a:latin typeface="Liberation Mono"/>
                <a:cs typeface="Calibri" panose="020F0502020204030204" pitchFamily="34" charset="0"/>
              </a:rPr>
              <a:t>6. Find only the duplicate records</a:t>
            </a:r>
            <a:r>
              <a:rPr lang="en-IN" dirty="0">
                <a:latin typeface="Liberation Mono"/>
                <a:cs typeface="Calibri" panose="020F0502020204030204" pitchFamily="34" charset="0"/>
              </a:rPr>
              <a:t>.</a:t>
            </a: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d1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c1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c1)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d1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a:t>
            </a:r>
          </a:p>
          <a:p>
            <a:endParaRPr lang="en-US"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@cnt1 := @cnt1+1 R1, duplicate.</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@cnt1:=0</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t2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t2.R1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@cnt := @cnt+1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R1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@cnt:=0</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t4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a:t>
            </a:r>
          </a:p>
        </p:txBody>
      </p:sp>
      <p:sp>
        <p:nvSpPr>
          <p:cNvPr id="6" name="Rectangle 5"/>
          <p:cNvSpPr/>
          <p:nvPr/>
        </p:nvSpPr>
        <p:spPr>
          <a:xfrm>
            <a:off x="335360" y="4772806"/>
            <a:ext cx="11449272" cy="677108"/>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8. </a:t>
            </a:r>
            <a:r>
              <a:rPr lang="en-IN" sz="2000" b="1" dirty="0">
                <a:latin typeface="Liberation Mono"/>
                <a:cs typeface="Calibri" panose="020F0502020204030204" pitchFamily="34" charset="0"/>
              </a:rPr>
              <a:t>Display employee name with highest salary in each job.</a:t>
            </a: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ename, job, 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(job, sal)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job, MAX(sal)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job)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job;</a:t>
            </a:r>
            <a:endParaRPr lang="en-IN" dirty="0">
              <a:latin typeface="Liberation Mono"/>
              <a:cs typeface="Calibri" panose="020F0502020204030204" pitchFamily="34" charset="0"/>
            </a:endParaRPr>
          </a:p>
        </p:txBody>
      </p:sp>
      <p:sp>
        <p:nvSpPr>
          <p:cNvPr id="9" name="TextBox 8">
            <a:extLst>
              <a:ext uri="{FF2B5EF4-FFF2-40B4-BE49-F238E27FC236}">
                <a16:creationId xmlns:a16="http://schemas.microsoft.com/office/drawing/2014/main" id="{10BCCC6F-72B1-4101-B528-2A931501189F}"/>
              </a:ext>
            </a:extLst>
          </p:cNvPr>
          <p:cNvSpPr txBox="1"/>
          <p:nvPr/>
        </p:nvSpPr>
        <p:spPr>
          <a:xfrm>
            <a:off x="335360" y="2893628"/>
            <a:ext cx="11449272" cy="1631216"/>
          </a:xfrm>
          <a:prstGeom prst="rect">
            <a:avLst/>
          </a:prstGeom>
          <a:noFill/>
        </p:spPr>
        <p:txBody>
          <a:bodyPr wrap="square">
            <a:spAutoFit/>
          </a:bodyPr>
          <a:lstStyle/>
          <a:p>
            <a:r>
              <a:rPr lang="en-IN" b="1" dirty="0">
                <a:latin typeface="Liberation Mono"/>
                <a:cs typeface="Calibri" panose="020F0502020204030204" pitchFamily="34" charset="0"/>
              </a:rPr>
              <a:t>7. Delete only the duplicate records</a:t>
            </a:r>
            <a:r>
              <a:rPr lang="en-IN" dirty="0">
                <a:latin typeface="Liberation Mono"/>
                <a:cs typeface="Calibri" panose="020F0502020204030204" pitchFamily="34" charset="0"/>
              </a:rPr>
              <a:t>.</a:t>
            </a:r>
          </a:p>
          <a:p>
            <a:r>
              <a:rPr lang="en-US" dirty="0">
                <a:solidFill>
                  <a:srgbClr val="0077AA"/>
                </a:solidFill>
                <a:latin typeface="Liberation Mono"/>
                <a:cs typeface="Arial" panose="020B0604020202020204" pitchFamily="34" charset="0"/>
              </a:rPr>
              <a:t>DELETE</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id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 d </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a:t>
            </a:r>
          </a:p>
          <a:p>
            <a:endParaRPr lang="en-US" sz="1000"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DELETE</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id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id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t1 </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a:t>
            </a:r>
          </a:p>
        </p:txBody>
      </p:sp>
      <p:sp>
        <p:nvSpPr>
          <p:cNvPr id="7" name="Rectangle 6">
            <a:extLst>
              <a:ext uri="{FF2B5EF4-FFF2-40B4-BE49-F238E27FC236}">
                <a16:creationId xmlns:a16="http://schemas.microsoft.com/office/drawing/2014/main" id="{8471A10E-AC2D-38CC-528A-F85881BB989E}"/>
              </a:ext>
            </a:extLst>
          </p:cNvPr>
          <p:cNvSpPr/>
          <p:nvPr/>
        </p:nvSpPr>
        <p:spPr>
          <a:xfrm>
            <a:off x="335360" y="5696029"/>
            <a:ext cx="11449272" cy="677108"/>
          </a:xfrm>
          <a:prstGeom prst="rect">
            <a:avLst/>
          </a:prstGeom>
        </p:spPr>
        <p:txBody>
          <a:bodyPr wrap="square">
            <a:spAutoFit/>
          </a:bodyPr>
          <a:lstStyle/>
          <a:p>
            <a:r>
              <a:rPr lang="en-IN" sz="2000" b="1" dirty="0">
                <a:latin typeface="Liberation Mono"/>
                <a:cs typeface="Calibri" panose="020F0502020204030204" pitchFamily="34" charset="0"/>
              </a:rPr>
              <a:t>9. Display employee having the same salary</a:t>
            </a:r>
          </a:p>
          <a:p>
            <a:r>
              <a:rPr lang="en-IN" dirty="0">
                <a:solidFill>
                  <a:srgbClr val="0077AA"/>
                </a:solidFill>
                <a:latin typeface="Liberation Mono"/>
                <a:cs typeface="Arial" panose="020B0604020202020204" pitchFamily="34" charset="0"/>
              </a:rPr>
              <a:t>SELECT</a:t>
            </a:r>
            <a:r>
              <a:rPr lang="en-IN" dirty="0">
                <a:latin typeface="Liberation Mono"/>
              </a:rPr>
              <a:t> distinct e1.* </a:t>
            </a:r>
            <a:r>
              <a:rPr lang="en-IN" dirty="0">
                <a:solidFill>
                  <a:srgbClr val="0077AA"/>
                </a:solidFill>
                <a:latin typeface="Liberation Mono"/>
                <a:cs typeface="Arial" panose="020B0604020202020204" pitchFamily="34" charset="0"/>
              </a:rPr>
              <a:t>FROM</a:t>
            </a:r>
            <a:r>
              <a:rPr lang="en-IN" dirty="0">
                <a:latin typeface="Liberation Mono"/>
              </a:rPr>
              <a:t> emp e1 , emp e2 </a:t>
            </a:r>
            <a:r>
              <a:rPr lang="en-IN" dirty="0">
                <a:solidFill>
                  <a:srgbClr val="0077AA"/>
                </a:solidFill>
                <a:latin typeface="Liberation Mono"/>
                <a:cs typeface="Arial" panose="020B0604020202020204" pitchFamily="34" charset="0"/>
              </a:rPr>
              <a:t>WHERE</a:t>
            </a:r>
            <a:r>
              <a:rPr lang="en-IN" dirty="0">
                <a:latin typeface="Liberation Mono"/>
              </a:rPr>
              <a:t> e1.sal = e2.sal </a:t>
            </a:r>
            <a:r>
              <a:rPr lang="en-IN" dirty="0">
                <a:solidFill>
                  <a:schemeClr val="accent5">
                    <a:lumMod val="50000"/>
                  </a:schemeClr>
                </a:solidFill>
                <a:latin typeface="Liberation Mono"/>
                <a:cs typeface="Calibri" panose="020F0502020204030204" pitchFamily="34" charset="0"/>
              </a:rPr>
              <a:t>AND</a:t>
            </a:r>
            <a:r>
              <a:rPr lang="en-IN" dirty="0">
                <a:latin typeface="Liberation Mono"/>
              </a:rPr>
              <a:t> e1.empno != e2.empno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a:t>
            </a:r>
            <a:r>
              <a:rPr lang="en-IN" dirty="0">
                <a:latin typeface="Liberation Mono"/>
              </a:rPr>
              <a:t>e1.sal;</a:t>
            </a:r>
          </a:p>
        </p:txBody>
      </p:sp>
    </p:spTree>
    <p:extLst>
      <p:ext uri="{BB962C8B-B14F-4D97-AF65-F5344CB8AC3E}">
        <p14:creationId xmlns:p14="http://schemas.microsoft.com/office/powerpoint/2010/main" val="2778608303"/>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Interview questions</a:t>
            </a:r>
          </a:p>
        </p:txBody>
      </p:sp>
      <p:sp>
        <p:nvSpPr>
          <p:cNvPr id="5" name="Rectangle 4"/>
          <p:cNvSpPr/>
          <p:nvPr/>
        </p:nvSpPr>
        <p:spPr>
          <a:xfrm>
            <a:off x="407368" y="4797152"/>
            <a:ext cx="11089232" cy="369332"/>
          </a:xfrm>
          <a:prstGeom prst="rect">
            <a:avLst/>
          </a:prstGeom>
        </p:spPr>
        <p:txBody>
          <a:bodyPr wrap="square">
            <a:spAutoFit/>
          </a:bodyPr>
          <a:lstStyle/>
          <a:p>
            <a:r>
              <a:rPr lang="en-IN" dirty="0"/>
              <a:t>select count(*), e.* from e group by empno, ename, job, mgr, hiredate, sal, comm, deptno, bonusid, `user name`, pwd;</a:t>
            </a:r>
          </a:p>
        </p:txBody>
      </p:sp>
      <p:sp>
        <p:nvSpPr>
          <p:cNvPr id="2" name="Rectangle 1"/>
          <p:cNvSpPr/>
          <p:nvPr/>
        </p:nvSpPr>
        <p:spPr>
          <a:xfrm>
            <a:off x="407368" y="914400"/>
            <a:ext cx="11377264" cy="3693319"/>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CHAR and VARCHAR?</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DELETE, DROP, AND TRUNCATE.</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DELETE TABLE and TRUNCATE TABLE commands in MySQL?</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Inner Join and Natural Join.</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are types of joins in MySQL?</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primary key and unique key?</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do you mean my Joins and explain different types of MySQL Joins?</a:t>
            </a:r>
          </a:p>
        </p:txBody>
      </p:sp>
      <p:sp>
        <p:nvSpPr>
          <p:cNvPr id="6" name="TextBox 5">
            <a:extLst>
              <a:ext uri="{FF2B5EF4-FFF2-40B4-BE49-F238E27FC236}">
                <a16:creationId xmlns:a16="http://schemas.microsoft.com/office/drawing/2014/main" id="{DB030C01-488F-46CF-A9A1-398852584EF2}"/>
              </a:ext>
            </a:extLst>
          </p:cNvPr>
          <p:cNvSpPr txBox="1"/>
          <p:nvPr/>
        </p:nvSpPr>
        <p:spPr>
          <a:xfrm>
            <a:off x="263352" y="5357427"/>
            <a:ext cx="11377264" cy="1200329"/>
          </a:xfrm>
          <a:prstGeom prst="rect">
            <a:avLst/>
          </a:prstGeom>
          <a:noFill/>
        </p:spPr>
        <p:txBody>
          <a:bodyPr wrap="square">
            <a:spAutoFit/>
          </a:bodyPr>
          <a:lstStyle/>
          <a:p>
            <a:r>
              <a:rPr lang="en-IN" dirty="0"/>
              <a:t>select * from plumber, service, plumber_service_map where pid = plumberId and serviceID = sid and pid in (select plumberid from plumber_service_map where serviceid in (1, 2, 7) group by plumberid having count(*) =(select max(R1) from (select plumberid, count(plumberid) R1 from plumber_service_map where serviceid in (1, 2, 7) group by plumberid) t1)) order by plumberid, serviceid;</a:t>
            </a:r>
          </a:p>
        </p:txBody>
      </p:sp>
    </p:spTree>
    <p:extLst>
      <p:ext uri="{BB962C8B-B14F-4D97-AF65-F5344CB8AC3E}">
        <p14:creationId xmlns:p14="http://schemas.microsoft.com/office/powerpoint/2010/main" val="424265540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extLst>
                    <a:ext uri="{9D8B030D-6E8A-4147-A177-3AD203B41FA5}">
                      <a16:colId xmlns:a16="http://schemas.microsoft.com/office/drawing/2014/main" val="20000"/>
                    </a:ext>
                  </a:extLst>
                </a:gridCol>
                <a:gridCol w="1637785">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1</a:t>
                      </a:r>
                    </a:p>
                  </a:txBody>
                  <a:tcPr/>
                </a:tc>
                <a:tc>
                  <a:txBody>
                    <a:bodyPr/>
                    <a:lstStyle/>
                    <a:p>
                      <a:r>
                        <a:rPr kumimoji="0" lang="en-IN" sz="1600" b="0" i="0" kern="1200" dirty="0">
                          <a:solidFill>
                            <a:schemeClr val="tx1"/>
                          </a:solidFill>
                          <a:effectLst/>
                          <a:latin typeface="+mn-lt"/>
                          <a:ea typeface="+mn-ea"/>
                          <a:cs typeface="+mn-cs"/>
                        </a:rPr>
                        <a:t>CROCIN</a:t>
                      </a:r>
                      <a:endParaRPr lang="en-IN" sz="1600" dirty="0"/>
                    </a:p>
                  </a:txBody>
                  <a:tcPr/>
                </a:tc>
                <a:tc>
                  <a:txBody>
                    <a:bodyPr/>
                    <a:lstStyle/>
                    <a:p>
                      <a:r>
                        <a:rPr kumimoji="0" lang="en-IN" sz="1600" b="0" i="0" kern="1200" dirty="0">
                          <a:solidFill>
                            <a:schemeClr val="tx1"/>
                          </a:solidFill>
                          <a:effectLst/>
                          <a:latin typeface="+mn-lt"/>
                          <a:ea typeface="+mn-ea"/>
                          <a:cs typeface="+mn-cs"/>
                        </a:rPr>
                        <a:t>PARACETAMOL </a:t>
                      </a:r>
                      <a:endParaRPr lang="en-IN" sz="1600" dirty="0"/>
                    </a:p>
                  </a:txBody>
                  <a:tcPr/>
                </a:tc>
                <a:tc>
                  <a:txBody>
                    <a:bodyPr/>
                    <a:lstStyle/>
                    <a:p>
                      <a:r>
                        <a:rPr lang="en-IN" sz="1600" dirty="0"/>
                        <a:t>100mg</a:t>
                      </a:r>
                    </a:p>
                  </a:txBody>
                  <a:tcPr/>
                </a:tc>
                <a:extLst>
                  <a:ext uri="{0D108BD9-81ED-4DB2-BD59-A6C34878D82A}">
                    <a16:rowId xmlns:a16="http://schemas.microsoft.com/office/drawing/2014/main" val="10001"/>
                  </a:ext>
                </a:extLst>
              </a:tr>
              <a:tr h="370840">
                <a:tc>
                  <a:txBody>
                    <a:bodyPr/>
                    <a:lstStyle/>
                    <a:p>
                      <a:r>
                        <a:rPr lang="en-IN" sz="1600" dirty="0"/>
                        <a:t>2</a:t>
                      </a:r>
                    </a:p>
                  </a:txBody>
                  <a:tcPr/>
                </a:tc>
                <a:tc>
                  <a:txBody>
                    <a:bodyPr/>
                    <a:lstStyle/>
                    <a:p>
                      <a:r>
                        <a:rPr lang="en-IN" sz="1600" dirty="0"/>
                        <a:t>COMBIFLAM</a:t>
                      </a:r>
                    </a:p>
                  </a:txBody>
                  <a:tcPr/>
                </a:tc>
                <a:tc>
                  <a:txBody>
                    <a:bodyPr/>
                    <a:lstStyle/>
                    <a:p>
                      <a:r>
                        <a:rPr kumimoji="0" lang="en-IN" sz="1600" b="0" i="0" kern="1200" dirty="0">
                          <a:solidFill>
                            <a:schemeClr val="tx1"/>
                          </a:solidFill>
                          <a:effectLst/>
                          <a:latin typeface="+mn-lt"/>
                          <a:ea typeface="+mn-ea"/>
                          <a:cs typeface="+mn-cs"/>
                        </a:rPr>
                        <a:t>PARACETAMOL, IBUPROFEN</a:t>
                      </a:r>
                      <a:endParaRPr lang="en-IN" sz="1600" b="0" dirty="0"/>
                    </a:p>
                  </a:txBody>
                  <a:tcPr/>
                </a:tc>
                <a:tc>
                  <a:txBody>
                    <a:bodyPr/>
                    <a:lstStyle/>
                    <a:p>
                      <a:r>
                        <a:rPr lang="en-IN" sz="1600" b="0" dirty="0"/>
                        <a:t>25mg</a:t>
                      </a:r>
                    </a:p>
                  </a:txBody>
                  <a:tcPr/>
                </a:tc>
                <a:extLst>
                  <a:ext uri="{0D108BD9-81ED-4DB2-BD59-A6C34878D82A}">
                    <a16:rowId xmlns:a16="http://schemas.microsoft.com/office/drawing/2014/main" val="10002"/>
                  </a:ext>
                </a:extLst>
              </a:tr>
              <a:tr h="370840">
                <a:tc>
                  <a:txBody>
                    <a:bodyPr/>
                    <a:lstStyle/>
                    <a:p>
                      <a:r>
                        <a:rPr lang="en-IN" sz="1600" dirty="0"/>
                        <a:t>3</a:t>
                      </a:r>
                    </a:p>
                  </a:txBody>
                  <a:tcPr/>
                </a:tc>
                <a:tc>
                  <a:txBody>
                    <a:bodyPr/>
                    <a:lstStyle/>
                    <a:p>
                      <a:r>
                        <a:rPr lang="en-IN" sz="1600" dirty="0"/>
                        <a:t>DIVON PLUS</a:t>
                      </a:r>
                    </a:p>
                  </a:txBody>
                  <a:tcPr/>
                </a:tc>
                <a:tc>
                  <a:txBody>
                    <a:bodyPr/>
                    <a:lstStyle/>
                    <a:p>
                      <a:r>
                        <a:rPr kumimoji="0" lang="en-IN" sz="1600" b="0" i="0" kern="1200" dirty="0">
                          <a:solidFill>
                            <a:schemeClr val="tx1"/>
                          </a:solidFill>
                          <a:effectLst/>
                          <a:latin typeface="+mn-lt"/>
                          <a:ea typeface="+mn-ea"/>
                          <a:cs typeface="+mn-cs"/>
                        </a:rPr>
                        <a:t>PARACETAMOL, DICLOFENAC</a:t>
                      </a:r>
                    </a:p>
                  </a:txBody>
                  <a:tcPr/>
                </a:tc>
                <a:tc>
                  <a:txBody>
                    <a:bodyPr/>
                    <a:lstStyle/>
                    <a:p>
                      <a:r>
                        <a:rPr kumimoji="0" lang="en-IN" sz="1600" b="0" i="0" kern="1200" dirty="0">
                          <a:solidFill>
                            <a:schemeClr val="tx1"/>
                          </a:solidFill>
                          <a:effectLst/>
                          <a:latin typeface="+mn-lt"/>
                          <a:ea typeface="+mn-ea"/>
                          <a:cs typeface="+mn-cs"/>
                        </a:rPr>
                        <a:t>30mg</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extLst>
                    <a:ext uri="{9D8B030D-6E8A-4147-A177-3AD203B41FA5}">
                      <a16:colId xmlns:a16="http://schemas.microsoft.com/office/drawing/2014/main" val="20000"/>
                    </a:ext>
                  </a:extLst>
                </a:gridCol>
                <a:gridCol w="1638039">
                  <a:extLst>
                    <a:ext uri="{9D8B030D-6E8A-4147-A177-3AD203B41FA5}">
                      <a16:colId xmlns:a16="http://schemas.microsoft.com/office/drawing/2014/main" val="20001"/>
                    </a:ext>
                  </a:extLst>
                </a:gridCol>
                <a:gridCol w="3888000">
                  <a:extLst>
                    <a:ext uri="{9D8B030D-6E8A-4147-A177-3AD203B41FA5}">
                      <a16:colId xmlns:a16="http://schemas.microsoft.com/office/drawing/2014/main" val="20002"/>
                    </a:ext>
                  </a:extLst>
                </a:gridCol>
                <a:gridCol w="16020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11</a:t>
                      </a:r>
                    </a:p>
                  </a:txBody>
                  <a:tcPr/>
                </a:tc>
                <a:tc>
                  <a:txBody>
                    <a:bodyPr/>
                    <a:lstStyle/>
                    <a:p>
                      <a:r>
                        <a:rPr kumimoji="0" lang="en-IN" sz="1600" b="0" i="0" kern="1200" dirty="0">
                          <a:solidFill>
                            <a:schemeClr val="tx1"/>
                          </a:solidFill>
                          <a:effectLst/>
                          <a:latin typeface="+mn-lt"/>
                          <a:ea typeface="+mn-ea"/>
                          <a:cs typeface="+mn-cs"/>
                        </a:rPr>
                        <a:t>BENADRYL</a:t>
                      </a:r>
                      <a:endParaRPr lang="en-IN" sz="1600" dirty="0"/>
                    </a:p>
                  </a:txBody>
                  <a:tcPr/>
                </a:tc>
                <a:tc>
                  <a:txBody>
                    <a:bodyPr/>
                    <a:lstStyle/>
                    <a:p>
                      <a:r>
                        <a:rPr kumimoji="0" lang="en-IN" sz="1600" b="0" i="0" kern="1200" dirty="0">
                          <a:solidFill>
                            <a:schemeClr val="tx1"/>
                          </a:solidFill>
                          <a:effectLst/>
                          <a:latin typeface="+mn-lt"/>
                          <a:ea typeface="+mn-ea"/>
                          <a:cs typeface="+mn-cs"/>
                        </a:rPr>
                        <a:t>DIPHENHYDRAMINE</a:t>
                      </a:r>
                      <a:endParaRPr lang="en-IN" sz="1600" dirty="0"/>
                    </a:p>
                  </a:txBody>
                  <a:tcPr/>
                </a:tc>
                <a:tc>
                  <a:txBody>
                    <a:bodyPr/>
                    <a:lstStyle/>
                    <a:p>
                      <a:r>
                        <a:rPr lang="en-IN" sz="1600" dirty="0"/>
                        <a:t>.7mg</a:t>
                      </a:r>
                    </a:p>
                  </a:txBody>
                  <a:tcPr/>
                </a:tc>
                <a:extLst>
                  <a:ext uri="{0D108BD9-81ED-4DB2-BD59-A6C34878D82A}">
                    <a16:rowId xmlns:a16="http://schemas.microsoft.com/office/drawing/2014/main" val="10001"/>
                  </a:ext>
                </a:extLst>
              </a:tr>
              <a:tr h="370840">
                <a:tc>
                  <a:txBody>
                    <a:bodyPr/>
                    <a:lstStyle/>
                    <a:p>
                      <a:r>
                        <a:rPr lang="en-IN" sz="1600" dirty="0"/>
                        <a:t>12</a:t>
                      </a:r>
                    </a:p>
                  </a:txBody>
                  <a:tcPr/>
                </a:tc>
                <a:tc>
                  <a:txBody>
                    <a:bodyPr/>
                    <a:lstStyle/>
                    <a:p>
                      <a:r>
                        <a:rPr lang="en-IN" sz="1600" dirty="0"/>
                        <a:t>COMBIFLAM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PARACETAMOL, IBUPROFEN</a:t>
                      </a:r>
                      <a:endParaRPr lang="en-IN" sz="1600" b="0" dirty="0"/>
                    </a:p>
                  </a:txBody>
                  <a:tcPr/>
                </a:tc>
                <a:tc>
                  <a:txBody>
                    <a:bodyPr/>
                    <a:lstStyle/>
                    <a:p>
                      <a:r>
                        <a:rPr lang="en-IN" sz="1600" b="0" dirty="0"/>
                        <a:t>0.12mg</a:t>
                      </a:r>
                    </a:p>
                  </a:txBody>
                  <a:tcPr/>
                </a:tc>
                <a:extLst>
                  <a:ext uri="{0D108BD9-81ED-4DB2-BD59-A6C34878D82A}">
                    <a16:rowId xmlns:a16="http://schemas.microsoft.com/office/drawing/2014/main" val="10002"/>
                  </a:ext>
                </a:extLst>
              </a:tr>
              <a:tr h="370840">
                <a:tc>
                  <a:txBody>
                    <a:bodyPr/>
                    <a:lstStyle/>
                    <a:p>
                      <a:r>
                        <a:rPr kumimoji="0" lang="en-IN" sz="1600" b="0" i="0" kern="1200" dirty="0">
                          <a:solidFill>
                            <a:schemeClr val="tx1"/>
                          </a:solidFill>
                          <a:effectLst/>
                          <a:latin typeface="+mn-lt"/>
                          <a:ea typeface="+mn-ea"/>
                          <a:cs typeface="+mn-cs"/>
                        </a:rPr>
                        <a:t>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CHLORPHENAMINE</a:t>
                      </a:r>
                    </a:p>
                  </a:txBody>
                  <a:tcPr/>
                </a:tc>
                <a:tc>
                  <a:txBody>
                    <a:bodyPr/>
                    <a:lstStyle/>
                    <a:p>
                      <a:r>
                        <a:rPr kumimoji="0" lang="en-IN" sz="1600" b="0" i="0" kern="1200" dirty="0">
                          <a:solidFill>
                            <a:schemeClr val="tx1"/>
                          </a:solidFill>
                          <a:effectLst/>
                          <a:latin typeface="+mn-lt"/>
                          <a:ea typeface="+mn-ea"/>
                          <a:cs typeface="+mn-cs"/>
                        </a:rPr>
                        <a:t>2.3mg</a:t>
                      </a:r>
                    </a:p>
                  </a:txBody>
                  <a:tcPr/>
                </a:tc>
                <a:extLst>
                  <a:ext uri="{0D108BD9-81ED-4DB2-BD59-A6C34878D82A}">
                    <a16:rowId xmlns:a16="http://schemas.microsoft.com/office/drawing/2014/main" val="10003"/>
                  </a:ext>
                </a:extLst>
              </a:tr>
              <a:tr h="370840">
                <a:tc>
                  <a:txBody>
                    <a:bodyPr/>
                    <a:lstStyle/>
                    <a:p>
                      <a:r>
                        <a:rPr kumimoji="0" lang="en-IN" sz="1600" b="0" i="0" kern="1200" dirty="0">
                          <a:solidFill>
                            <a:schemeClr val="tx1"/>
                          </a:solidFill>
                          <a:effectLst/>
                          <a:latin typeface="+mn-lt"/>
                          <a:ea typeface="+mn-ea"/>
                          <a:cs typeface="+mn-cs"/>
                        </a:rPr>
                        <a:t>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0.06mg</a:t>
                      </a:r>
                    </a:p>
                  </a:txBody>
                  <a:tcPr/>
                </a:tc>
                <a:extLst>
                  <a:ext uri="{0D108BD9-81ED-4DB2-BD59-A6C34878D82A}">
                    <a16:rowId xmlns:a16="http://schemas.microsoft.com/office/drawing/2014/main" val="10004"/>
                  </a:ext>
                </a:extLst>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extLst>
                    <a:ext uri="{9D8B030D-6E8A-4147-A177-3AD203B41FA5}">
                      <a16:colId xmlns:a16="http://schemas.microsoft.com/office/drawing/2014/main" val="20000"/>
                    </a:ext>
                  </a:extLst>
                </a:gridCol>
                <a:gridCol w="1637740">
                  <a:extLst>
                    <a:ext uri="{9D8B030D-6E8A-4147-A177-3AD203B41FA5}">
                      <a16:colId xmlns:a16="http://schemas.microsoft.com/office/drawing/2014/main" val="20001"/>
                    </a:ext>
                  </a:extLst>
                </a:gridCol>
                <a:gridCol w="3888000">
                  <a:extLst>
                    <a:ext uri="{9D8B030D-6E8A-4147-A177-3AD203B41FA5}">
                      <a16:colId xmlns:a16="http://schemas.microsoft.com/office/drawing/2014/main" val="20002"/>
                    </a:ext>
                  </a:extLst>
                </a:gridCol>
                <a:gridCol w="16020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21</a:t>
                      </a:r>
                    </a:p>
                  </a:txBody>
                  <a:tcPr/>
                </a:tc>
                <a:tc>
                  <a:txBody>
                    <a:bodyPr/>
                    <a:lstStyle/>
                    <a:p>
                      <a:r>
                        <a:rPr lang="en-IN" sz="1600" dirty="0"/>
                        <a:t>BRUFEN</a:t>
                      </a:r>
                    </a:p>
                  </a:txBody>
                  <a:tcPr/>
                </a:tc>
                <a:tc>
                  <a:txBody>
                    <a:bodyPr/>
                    <a:lstStyle/>
                    <a:p>
                      <a:r>
                        <a:rPr kumimoji="0" lang="en-IN" sz="1600" b="0" i="0" kern="1200" dirty="0">
                          <a:solidFill>
                            <a:schemeClr val="tx1"/>
                          </a:solidFill>
                          <a:effectLst/>
                          <a:latin typeface="+mn-lt"/>
                          <a:ea typeface="+mn-ea"/>
                          <a:cs typeface="+mn-cs"/>
                        </a:rPr>
                        <a:t>IBUPROFEN</a:t>
                      </a:r>
                      <a:endParaRPr lang="en-IN" sz="1600" dirty="0"/>
                    </a:p>
                  </a:txBody>
                  <a:tcPr/>
                </a:tc>
                <a:tc>
                  <a:txBody>
                    <a:bodyPr/>
                    <a:lstStyle/>
                    <a:p>
                      <a:r>
                        <a:rPr lang="en-IN" sz="1600" dirty="0"/>
                        <a:t>0.10mg</a:t>
                      </a:r>
                    </a:p>
                  </a:txBody>
                  <a:tcPr/>
                </a:tc>
                <a:extLst>
                  <a:ext uri="{0D108BD9-81ED-4DB2-BD59-A6C34878D82A}">
                    <a16:rowId xmlns:a16="http://schemas.microsoft.com/office/drawing/2014/main" val="10001"/>
                  </a:ext>
                </a:extLst>
              </a:tr>
              <a:tr h="370840">
                <a:tc>
                  <a:txBody>
                    <a:bodyPr/>
                    <a:lstStyle/>
                    <a:p>
                      <a:r>
                        <a:rPr lang="en-IN" sz="1600" dirty="0"/>
                        <a:t>22</a:t>
                      </a:r>
                    </a:p>
                  </a:txBody>
                  <a:tcPr/>
                </a:tc>
                <a:tc>
                  <a:txBody>
                    <a:bodyPr/>
                    <a:lstStyle/>
                    <a:p>
                      <a:r>
                        <a:rPr lang="en-IN" sz="1600" dirty="0"/>
                        <a:t>CPM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CHLORPHENAMINE</a:t>
                      </a:r>
                      <a:endParaRPr lang="en-IN" sz="1600" b="0" dirty="0"/>
                    </a:p>
                  </a:txBody>
                  <a:tcPr/>
                </a:tc>
                <a:tc>
                  <a:txBody>
                    <a:bodyPr/>
                    <a:lstStyle/>
                    <a:p>
                      <a:r>
                        <a:rPr lang="en-IN" sz="1600" b="0" dirty="0"/>
                        <a:t>0.25mg</a:t>
                      </a:r>
                    </a:p>
                  </a:txBody>
                  <a:tcPr/>
                </a:tc>
                <a:extLst>
                  <a:ext uri="{0D108BD9-81ED-4DB2-BD59-A6C34878D82A}">
                    <a16:rowId xmlns:a16="http://schemas.microsoft.com/office/drawing/2014/main" val="10002"/>
                  </a:ext>
                </a:extLst>
              </a:tr>
              <a:tr h="370840">
                <a:tc>
                  <a:txBody>
                    <a:bodyPr/>
                    <a:lstStyle/>
                    <a:p>
                      <a:r>
                        <a:rPr kumimoji="0" lang="en-IN" sz="1600" b="0" i="0" kern="1200" dirty="0">
                          <a:solidFill>
                            <a:schemeClr val="tx1"/>
                          </a:solidFill>
                          <a:effectLst/>
                          <a:latin typeface="+mn-lt"/>
                          <a:ea typeface="+mn-ea"/>
                          <a:cs typeface="+mn-cs"/>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DICLOFENAC</a:t>
                      </a:r>
                    </a:p>
                  </a:txBody>
                  <a:tcPr/>
                </a:tc>
                <a:tc>
                  <a:txBody>
                    <a:bodyPr/>
                    <a:lstStyle/>
                    <a:p>
                      <a:r>
                        <a:rPr kumimoji="0" lang="en-IN" sz="1600" b="0" i="0" kern="1200" dirty="0">
                          <a:solidFill>
                            <a:schemeClr val="tx1"/>
                          </a:solidFill>
                          <a:effectLst/>
                          <a:latin typeface="+mn-lt"/>
                          <a:ea typeface="+mn-ea"/>
                          <a:cs typeface="+mn-cs"/>
                        </a:rPr>
                        <a:t>0.09mg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08743922"/>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cstate="print"/>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cstate="print"/>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shell commands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191344" y="764704"/>
            <a:ext cx="11809312" cy="1477328"/>
          </a:xfrm>
          <a:prstGeom prst="rect">
            <a:avLst/>
          </a:prstGeom>
        </p:spPr>
        <p:txBody>
          <a:bodyPr wrap="square">
            <a:spAutoFit/>
          </a:bodyPr>
          <a:lstStyle/>
          <a:p>
            <a:r>
              <a:rPr lang="en-IN" dirty="0">
                <a:solidFill>
                  <a:srgbClr val="0077AA"/>
                </a:solidFill>
                <a:latin typeface="Liberation Mono"/>
                <a:cs typeface="Times New Roman" panose="02020603050405020304" pitchFamily="18" charset="0"/>
              </a:rPr>
              <a:t> MySQL  JS &gt; function fn(x ,y) {</a:t>
            </a:r>
          </a:p>
          <a:p>
            <a:r>
              <a:rPr lang="en-IN" dirty="0">
                <a:solidFill>
                  <a:srgbClr val="0077AA"/>
                </a:solidFill>
                <a:latin typeface="Liberation Mono"/>
                <a:cs typeface="Times New Roman" panose="02020603050405020304" pitchFamily="18" charset="0"/>
              </a:rPr>
              <a:t>                   -&gt; print(x + y);</a:t>
            </a:r>
          </a:p>
          <a:p>
            <a:r>
              <a:rPr lang="en-IN" dirty="0">
                <a:solidFill>
                  <a:srgbClr val="0077AA"/>
                </a:solidFill>
                <a:latin typeface="Liberation Mono"/>
                <a:cs typeface="Times New Roman" panose="02020603050405020304" pitchFamily="18" charset="0"/>
              </a:rPr>
              <a:t>                   -&gt; }</a:t>
            </a:r>
          </a:p>
          <a:p>
            <a:r>
              <a:rPr lang="en-IN" dirty="0">
                <a:solidFill>
                  <a:srgbClr val="0077AA"/>
                </a:solidFill>
                <a:latin typeface="Liberation Mono"/>
                <a:cs typeface="Times New Roman" panose="02020603050405020304" pitchFamily="18" charset="0"/>
              </a:rPr>
              <a:t>                    -&gt;</a:t>
            </a:r>
          </a:p>
          <a:p>
            <a:r>
              <a:rPr lang="en-IN" dirty="0">
                <a:solidFill>
                  <a:srgbClr val="0077AA"/>
                </a:solidFill>
                <a:latin typeface="Liberation Mono"/>
                <a:cs typeface="Times New Roman" panose="02020603050405020304" pitchFamily="18" charset="0"/>
              </a:rPr>
              <a:t> MySQL  JS &gt;  fn(10,20);</a:t>
            </a:r>
          </a:p>
        </p:txBody>
      </p:sp>
      <p:sp>
        <p:nvSpPr>
          <p:cNvPr id="4" name="TextBox 3">
            <a:extLst>
              <a:ext uri="{FF2B5EF4-FFF2-40B4-BE49-F238E27FC236}">
                <a16:creationId xmlns:a16="http://schemas.microsoft.com/office/drawing/2014/main" id="{2C3A27E2-B7E1-05F5-423A-D0E890176176}"/>
              </a:ext>
            </a:extLst>
          </p:cNvPr>
          <p:cNvSpPr txBox="1"/>
          <p:nvPr/>
        </p:nvSpPr>
        <p:spPr>
          <a:xfrm>
            <a:off x="191082" y="2505670"/>
            <a:ext cx="11593549" cy="3416320"/>
          </a:xfrm>
          <a:prstGeom prst="rect">
            <a:avLst/>
          </a:prstGeom>
        </p:spPr>
        <p:txBody>
          <a:bodyPr wrap="square">
            <a:spAutoFit/>
          </a:bodyPr>
          <a:lstStyle>
            <a:defPPr>
              <a:defRPr lang="en-US"/>
            </a:defPPr>
            <a:lvl1pPr>
              <a:defRPr>
                <a:solidFill>
                  <a:srgbClr val="0077AA"/>
                </a:solidFill>
                <a:latin typeface="Liberation Mono"/>
                <a:cs typeface="Times New Roman" panose="02020603050405020304" pitchFamily="18" charset="0"/>
              </a:defRPr>
            </a:lvl1pPr>
          </a:lstStyle>
          <a:p>
            <a:r>
              <a:rPr lang="en-IN" dirty="0"/>
              <a:t> MySQL  JS &gt; \SQL</a:t>
            </a:r>
          </a:p>
          <a:p>
            <a:r>
              <a:rPr lang="en-IN" dirty="0"/>
              <a:t>  Switching to SQL mode... Commands end with ;</a:t>
            </a:r>
          </a:p>
          <a:p>
            <a:endParaRPr lang="en-IN" dirty="0"/>
          </a:p>
          <a:p>
            <a:r>
              <a:rPr lang="en-IN" dirty="0"/>
              <a:t>  MySQL  SQL &gt; \connect root@localhost</a:t>
            </a:r>
          </a:p>
          <a:p>
            <a:r>
              <a:rPr lang="en-IN" dirty="0"/>
              <a:t>  Creating a session to 'root@localhost’</a:t>
            </a:r>
          </a:p>
          <a:p>
            <a:r>
              <a:rPr lang="en-IN" dirty="0"/>
              <a:t>  Please provide the password for 'root@localhost': ****</a:t>
            </a:r>
          </a:p>
          <a:p>
            <a:r>
              <a:rPr lang="en-IN" dirty="0"/>
              <a:t>  Save password for 'root@localhost'? [Y]es/[N]o/Ne[v]er (default No): n</a:t>
            </a:r>
          </a:p>
          <a:p>
            <a:r>
              <a:rPr lang="en-IN" dirty="0"/>
              <a:t>  Fetching global names for auto-completion... Press ^C to stop.</a:t>
            </a:r>
          </a:p>
          <a:p>
            <a:r>
              <a:rPr lang="en-IN" dirty="0"/>
              <a:t>  Your MySQL connection id is 18 (X protocol)</a:t>
            </a:r>
          </a:p>
          <a:p>
            <a:r>
              <a:rPr lang="en-IN" dirty="0"/>
              <a:t>  Server version: 8.0.31 MySQL Community Server - GPL</a:t>
            </a:r>
          </a:p>
          <a:p>
            <a:r>
              <a:rPr lang="en-IN" dirty="0"/>
              <a:t>  No default schema selected; type \use &lt;schema&gt; to set one.</a:t>
            </a:r>
          </a:p>
          <a:p>
            <a:r>
              <a:rPr lang="en-IN" dirty="0"/>
              <a:t> MySQL  localhost:33060+ </a:t>
            </a:r>
            <a:r>
              <a:rPr lang="en-IN" dirty="0" err="1"/>
              <a:t>ssl</a:t>
            </a:r>
            <a:r>
              <a:rPr lang="en-IN" dirty="0"/>
              <a:t>  SQL &gt; USE DB1;</a:t>
            </a:r>
          </a:p>
        </p:txBody>
      </p:sp>
    </p:spTree>
    <p:extLst>
      <p:ext uri="{BB962C8B-B14F-4D97-AF65-F5344CB8AC3E}">
        <p14:creationId xmlns:p14="http://schemas.microsoft.com/office/powerpoint/2010/main" val="466239436"/>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B69CD3-6AE9-43A8-90F5-CB4005D45A5F}"/>
              </a:ext>
            </a:extLst>
          </p:cNvPr>
          <p:cNvSpPr txBox="1"/>
          <p:nvPr/>
        </p:nvSpPr>
        <p:spPr>
          <a:xfrm>
            <a:off x="191344" y="620688"/>
            <a:ext cx="11377264" cy="1200329"/>
          </a:xfrm>
          <a:prstGeom prst="rect">
            <a:avLst/>
          </a:prstGeom>
          <a:noFill/>
        </p:spPr>
        <p:txBody>
          <a:bodyPr wrap="square">
            <a:spAutoFit/>
          </a:bodyPr>
          <a:lstStyle/>
          <a:p>
            <a:r>
              <a:rPr lang="en-IN" dirty="0"/>
              <a:t>select * from plumber, service, plumber_service_map where pid = plumberId and serviceID = sid and pid in (select plumberid from plumber_service_map where serviceid in (1,2,7) group by plumberid having count(*) =(select max(R1) from (select plumberid, count(plumberid) R1 from plumber_service_map where serviceid in (1, 2,7) group by plumberid) t1)) order by plumberid, serviceid;</a:t>
            </a:r>
          </a:p>
        </p:txBody>
      </p:sp>
      <p:sp>
        <p:nvSpPr>
          <p:cNvPr id="5" name="TextBox 4">
            <a:extLst>
              <a:ext uri="{FF2B5EF4-FFF2-40B4-BE49-F238E27FC236}">
                <a16:creationId xmlns:a16="http://schemas.microsoft.com/office/drawing/2014/main" id="{37DFFA23-374E-4FBD-B45A-64561C2FBB64}"/>
              </a:ext>
            </a:extLst>
          </p:cNvPr>
          <p:cNvSpPr txBox="1"/>
          <p:nvPr/>
        </p:nvSpPr>
        <p:spPr>
          <a:xfrm>
            <a:off x="263352" y="3933056"/>
            <a:ext cx="11665296" cy="892552"/>
          </a:xfrm>
          <a:prstGeom prst="rect">
            <a:avLst/>
          </a:prstGeom>
          <a:noFill/>
        </p:spPr>
        <p:txBody>
          <a:bodyPr wrap="square">
            <a:spAutoFit/>
          </a:bodyPr>
          <a:lstStyle/>
          <a:p>
            <a:r>
              <a:rPr lang="en-IN" sz="2400" b="0" i="0" dirty="0">
                <a:effectLst/>
                <a:latin typeface="NexusSans"/>
              </a:rPr>
              <a:t>Binary Numbers</a:t>
            </a:r>
          </a:p>
          <a:p>
            <a:endParaRPr lang="en-US" sz="800" b="0" i="0" dirty="0">
              <a:solidFill>
                <a:srgbClr val="2E2E2E"/>
              </a:solidFill>
              <a:effectLst/>
              <a:latin typeface="NexusSans"/>
            </a:endParaRPr>
          </a:p>
          <a:p>
            <a:r>
              <a:rPr lang="en-US" sz="2000" b="0" i="0" dirty="0">
                <a:solidFill>
                  <a:srgbClr val="2E2E2E"/>
                </a:solidFill>
                <a:effectLst/>
                <a:latin typeface="NexusSans"/>
              </a:rPr>
              <a:t>1, 2, 4, 8, 16, 32, 64, 128, 256, 512, 1024, 2048, 4096, 8192, 16384, 32768, 65536, and so on.</a:t>
            </a:r>
            <a:endParaRPr lang="en-IN" sz="2000" dirty="0"/>
          </a:p>
        </p:txBody>
      </p:sp>
    </p:spTree>
    <p:extLst>
      <p:ext uri="{BB962C8B-B14F-4D97-AF65-F5344CB8AC3E}">
        <p14:creationId xmlns:p14="http://schemas.microsoft.com/office/powerpoint/2010/main" val="1802076133"/>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25B7A9B-57E0-09B0-5B92-4F110D809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122464"/>
            <a:ext cx="11737304" cy="669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90312"/>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tabases: Converting weak entity in ER diagram to RDBMS relation">
            <a:extLst>
              <a:ext uri="{FF2B5EF4-FFF2-40B4-BE49-F238E27FC236}">
                <a16:creationId xmlns:a16="http://schemas.microsoft.com/office/drawing/2014/main" id="{C6914BAC-6A33-1CBE-8369-6C42550C9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959"/>
            <a:ext cx="6397940" cy="44644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xplain Weak entity set with suitable example.">
            <a:extLst>
              <a:ext uri="{FF2B5EF4-FFF2-40B4-BE49-F238E27FC236}">
                <a16:creationId xmlns:a16="http://schemas.microsoft.com/office/drawing/2014/main" id="{0A34147D-2DAC-DD7B-6355-59BA4F67E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25" y="2204864"/>
            <a:ext cx="7985175"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851535"/>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551D2-C802-3D5B-4F19-5F2954D05198}"/>
              </a:ext>
            </a:extLst>
          </p:cNvPr>
          <p:cNvPicPr>
            <a:picLocks noChangeAspect="1"/>
          </p:cNvPicPr>
          <p:nvPr/>
        </p:nvPicPr>
        <p:blipFill>
          <a:blip r:embed="rId2"/>
          <a:stretch>
            <a:fillRect/>
          </a:stretch>
        </p:blipFill>
        <p:spPr>
          <a:xfrm>
            <a:off x="1223776" y="1268760"/>
            <a:ext cx="9744447" cy="4896544"/>
          </a:xfrm>
          <a:prstGeom prst="rect">
            <a:avLst/>
          </a:prstGeom>
        </p:spPr>
      </p:pic>
    </p:spTree>
    <p:extLst>
      <p:ext uri="{BB962C8B-B14F-4D97-AF65-F5344CB8AC3E}">
        <p14:creationId xmlns:p14="http://schemas.microsoft.com/office/powerpoint/2010/main" val="3421851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86232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will always have a primary key. Strong entities are represented by a single rectangle.</a:t>
            </a:r>
          </a:p>
          <a:p>
            <a:endParaRPr lang="en-IN" dirty="0">
              <a:latin typeface="Palatino Linotype" panose="02040502050505030304" pitchFamily="18" charset="0"/>
              <a:cs typeface="Arial" panose="020B0604020202020204" pitchFamily="34" charset="0"/>
            </a:endParaRP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a16="http://schemas.microsoft.com/office/drawing/2014/main" id="{79D24554-8406-C6D7-48A3-731CB26F60FF}"/>
              </a:ext>
            </a:extLst>
          </p:cNvPr>
          <p:cNvSpPr txBox="1"/>
          <p:nvPr/>
        </p:nvSpPr>
        <p:spPr>
          <a:xfrm>
            <a:off x="479376" y="386104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dependents list entity can not be created if the employee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035178-885F-91DB-6301-F4F257819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332656"/>
            <a:ext cx="4968552" cy="6192688"/>
          </a:xfrm>
          <a:prstGeom prst="rect">
            <a:avLst/>
          </a:prstGeom>
        </p:spPr>
      </p:pic>
    </p:spTree>
    <p:extLst>
      <p:ext uri="{BB962C8B-B14F-4D97-AF65-F5344CB8AC3E}">
        <p14:creationId xmlns:p14="http://schemas.microsoft.com/office/powerpoint/2010/main" val="2264136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types of Keys</a:t>
            </a:r>
            <a:r>
              <a:rPr lang="en-IN" sz="4800" dirty="0">
                <a:solidFill>
                  <a:srgbClr val="DC525C"/>
                </a:solidFill>
                <a:latin typeface="Segoe UI Light" panose="020B0502040204020203" pitchFamily="34" charset="0"/>
                <a:cs typeface="Segoe UI Light" panose="020B0502040204020203" pitchFamily="34" charset="0"/>
              </a:rPr>
              <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780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 RDBMS | NoSQL</a:t>
            </a:r>
            <a:r>
              <a:rPr lang="en-US" sz="2000" dirty="0">
                <a:latin typeface="Gill Sans MT (Body)"/>
              </a:rPr>
              <a:t> } </a:t>
            </a: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pic>
        <p:nvPicPr>
          <p:cNvPr id="1026" name="Picture 2" descr="1-Tier Architecture Diagram">
            <a:extLst>
              <a:ext uri="{FF2B5EF4-FFF2-40B4-BE49-F238E27FC236}">
                <a16:creationId xmlns:a16="http://schemas.microsoft.com/office/drawing/2014/main" id="{A071065B-9567-D57F-2EDF-17B157F86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3645024"/>
            <a:ext cx="3312368" cy="26078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73F7CF2-D60F-D64A-7012-CE14F7FF9EF1}"/>
              </a:ext>
            </a:extLst>
          </p:cNvPr>
          <p:cNvPicPr>
            <a:picLocks noChangeAspect="1"/>
          </p:cNvPicPr>
          <p:nvPr/>
        </p:nvPicPr>
        <p:blipFill>
          <a:blip r:embed="rId3"/>
          <a:stretch>
            <a:fillRect/>
          </a:stretch>
        </p:blipFill>
        <p:spPr>
          <a:xfrm>
            <a:off x="7446315" y="3648697"/>
            <a:ext cx="4680520" cy="2164123"/>
          </a:xfrm>
          <a:prstGeom prst="rect">
            <a:avLst/>
          </a:prstGeom>
        </p:spPr>
      </p:pic>
      <p:pic>
        <p:nvPicPr>
          <p:cNvPr id="5" name="Picture 4">
            <a:extLst>
              <a:ext uri="{FF2B5EF4-FFF2-40B4-BE49-F238E27FC236}">
                <a16:creationId xmlns:a16="http://schemas.microsoft.com/office/drawing/2014/main" id="{5B07BC83-F9D7-21E1-2643-0C6CA392C34F}"/>
              </a:ext>
            </a:extLst>
          </p:cNvPr>
          <p:cNvPicPr>
            <a:picLocks noChangeAspect="1"/>
          </p:cNvPicPr>
          <p:nvPr/>
        </p:nvPicPr>
        <p:blipFill>
          <a:blip r:embed="rId4"/>
          <a:stretch>
            <a:fillRect/>
          </a:stretch>
        </p:blipFill>
        <p:spPr>
          <a:xfrm>
            <a:off x="3935760" y="3630568"/>
            <a:ext cx="2952328" cy="3078856"/>
          </a:xfrm>
          <a:prstGeom prst="rect">
            <a:avLst/>
          </a:prstGeom>
        </p:spPr>
      </p:pic>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a16="http://schemas.microsoft.com/office/drawing/2014/main"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a16="http://schemas.microsoft.com/office/drawing/2014/main"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a16="http://schemas.microsoft.com/office/drawing/2014/main"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a16="http://schemas.microsoft.com/office/drawing/2014/main"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6084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3885913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binary</a:t>
            </a:r>
          </a:p>
        </p:txBody>
      </p:sp>
      <p:sp>
        <p:nvSpPr>
          <p:cNvPr id="3" name="Rectangle 2"/>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68" y="325845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Tree>
    <p:extLst>
      <p:ext uri="{BB962C8B-B14F-4D97-AF65-F5344CB8AC3E}">
        <p14:creationId xmlns:p14="http://schemas.microsoft.com/office/powerpoint/2010/main" val="45027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unary</a:t>
            </a:r>
          </a:p>
        </p:txBody>
      </p:sp>
      <p:pic>
        <p:nvPicPr>
          <p:cNvPr id="3074" name="Picture 2" descr="U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371" y="2996952"/>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873D4C9-C8A3-47AA-9EA7-94F3288E24E8}"/>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3" name="Rectangle 12">
            <a:extLst>
              <a:ext uri="{FF2B5EF4-FFF2-40B4-BE49-F238E27FC236}">
                <a16:creationId xmlns:a16="http://schemas.microsoft.com/office/drawing/2014/main" id="{38139BD4-C2D0-4F31-A33A-99D6E814FE2F}"/>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spTree>
    <p:extLst>
      <p:ext uri="{BB962C8B-B14F-4D97-AF65-F5344CB8AC3E}">
        <p14:creationId xmlns:p14="http://schemas.microsoft.com/office/powerpoint/2010/main" val="3674630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ternary</a:t>
            </a:r>
          </a:p>
        </p:txBody>
      </p:sp>
      <p:pic>
        <p:nvPicPr>
          <p:cNvPr id="2050" name="Picture 2" descr="Ter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376" y="2820775"/>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ADFD213-71FC-4932-8C92-33C46D76CA1E}"/>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4" name="Rectangle 13">
            <a:extLst>
              <a:ext uri="{FF2B5EF4-FFF2-40B4-BE49-F238E27FC236}">
                <a16:creationId xmlns:a16="http://schemas.microsoft.com/office/drawing/2014/main" id="{80A4E90E-C8B2-44CC-B214-DC0B063B4E00}"/>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spTree>
    <p:extLst>
      <p:ext uri="{BB962C8B-B14F-4D97-AF65-F5344CB8AC3E}">
        <p14:creationId xmlns:p14="http://schemas.microsoft.com/office/powerpoint/2010/main" val="3830724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Common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416" y="1143001"/>
            <a:ext cx="1058517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620688"/>
            <a:ext cx="11593287" cy="6150114"/>
          </a:xfrm>
          <a:prstGeom prst="rect">
            <a:avLst/>
          </a:prstGeom>
        </p:spPr>
      </p:pic>
    </p:spTree>
    <p:extLst>
      <p:ext uri="{BB962C8B-B14F-4D97-AF65-F5344CB8AC3E}">
        <p14:creationId xmlns:p14="http://schemas.microsoft.com/office/powerpoint/2010/main" val="16712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045180"/>
            <a:ext cx="11377264"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A layer refers to pieces of software that are logically separated, but typically live within the same process and machine.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instead, refers to pieces of software that live in distinct processes or AppDomains or machines.</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refers to physical separation; a layer is about logical separation.</a:t>
            </a: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2711710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455" y="44624"/>
            <a:ext cx="9577065"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a16="http://schemas.microsoft.com/office/drawing/2014/main"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a16="http://schemas.microsoft.com/office/drawing/2014/main"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a16="http://schemas.microsoft.com/office/drawing/2014/main"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a16="http://schemas.microsoft.com/office/drawing/2014/main"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a16="http://schemas.microsoft.com/office/drawing/2014/main"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a16="http://schemas.microsoft.com/office/drawing/2014/main"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a16="http://schemas.microsoft.com/office/drawing/2014/main"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a16="http://schemas.microsoft.com/office/drawing/2014/main"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a16="http://schemas.microsoft.com/office/drawing/2014/main"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a16="http://schemas.microsoft.com/office/drawing/2014/main"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a16="http://schemas.microsoft.com/office/drawing/2014/main"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a16="http://schemas.microsoft.com/office/drawing/2014/main"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a16="http://schemas.microsoft.com/office/drawing/2014/main"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a16="http://schemas.microsoft.com/office/drawing/2014/main"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a16="http://schemas.microsoft.com/office/drawing/2014/main"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a16="http://schemas.microsoft.com/office/drawing/2014/main"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a16="http://schemas.microsoft.com/office/drawing/2014/main"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p14="http://schemas.microsoft.com/office/powerpoint/2010/main" val="729306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 name="Rectangle 1">
            <a:extLst>
              <a:ext uri="{FF2B5EF4-FFF2-40B4-BE49-F238E27FC236}">
                <a16:creationId xmlns:a16="http://schemas.microsoft.com/office/drawing/2014/main" id="{8D01DEB1-6941-4DC8-9B8D-37C0F1059586}"/>
              </a:ext>
            </a:extLst>
          </p:cNvPr>
          <p:cNvSpPr/>
          <p:nvPr/>
        </p:nvSpPr>
        <p:spPr>
          <a:xfrm>
            <a:off x="231412" y="692696"/>
            <a:ext cx="5000492"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a16="http://schemas.microsoft.com/office/drawing/2014/main"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a16="http://schemas.microsoft.com/office/drawing/2014/main" id="{45F8953D-24B5-42CE-950A-FB7EC0831A68}"/>
              </a:ext>
            </a:extLst>
          </p:cNvPr>
          <p:cNvPicPr>
            <a:picLocks noChangeAspect="1"/>
          </p:cNvPicPr>
          <p:nvPr/>
        </p:nvPicPr>
        <p:blipFill>
          <a:blip r:embed="rId3"/>
          <a:stretch>
            <a:fillRect/>
          </a:stretch>
        </p:blipFill>
        <p:spPr>
          <a:xfrm>
            <a:off x="7685333" y="417120"/>
            <a:ext cx="4315658" cy="3155895"/>
          </a:xfrm>
          <a:prstGeom prst="rect">
            <a:avLst/>
          </a:prstGeom>
        </p:spPr>
      </p:pic>
      <p:pic>
        <p:nvPicPr>
          <p:cNvPr id="10" name="Picture 9">
            <a:extLst>
              <a:ext uri="{FF2B5EF4-FFF2-40B4-BE49-F238E27FC236}">
                <a16:creationId xmlns:a16="http://schemas.microsoft.com/office/drawing/2014/main"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
        <p:nvSpPr>
          <p:cNvPr id="8" name="Rectangle 7">
            <a:extLst>
              <a:ext uri="{FF2B5EF4-FFF2-40B4-BE49-F238E27FC236}">
                <a16:creationId xmlns:a16="http://schemas.microsoft.com/office/drawing/2014/main"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21613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a16="http://schemas.microsoft.com/office/drawing/2014/main"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a16="http://schemas.microsoft.com/office/drawing/2014/main"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a16="http://schemas.microsoft.com/office/drawing/2014/main"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p14="http://schemas.microsoft.com/office/powerpoint/2010/main" val="1792769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a16="http://schemas.microsoft.com/office/drawing/2014/main"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a16="http://schemas.microsoft.com/office/drawing/2014/main"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p14="http://schemas.microsoft.com/office/powerpoint/2010/main" val="17582177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a16="http://schemas.microsoft.com/office/drawing/2014/main"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p14="http://schemas.microsoft.com/office/powerpoint/2010/main" val="40369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a16="http://schemas.microsoft.com/office/drawing/2014/main"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6" name="Picture 5">
            <a:extLst>
              <a:ext uri="{FF2B5EF4-FFF2-40B4-BE49-F238E27FC236}">
                <a16:creationId xmlns:a16="http://schemas.microsoft.com/office/drawing/2014/main" id="{8DAEBAA2-3D0F-407E-9778-0A95E177AA07}"/>
              </a:ext>
            </a:extLst>
          </p:cNvPr>
          <p:cNvPicPr>
            <a:picLocks noChangeAspect="1"/>
          </p:cNvPicPr>
          <p:nvPr/>
        </p:nvPicPr>
        <p:blipFill>
          <a:blip r:embed="rId3"/>
          <a:stretch>
            <a:fillRect/>
          </a:stretch>
        </p:blipFill>
        <p:spPr>
          <a:xfrm>
            <a:off x="191343" y="3717032"/>
            <a:ext cx="3839958" cy="2952328"/>
          </a:xfrm>
          <a:prstGeom prst="rect">
            <a:avLst/>
          </a:prstGeom>
        </p:spPr>
      </p:pic>
      <p:sp>
        <p:nvSpPr>
          <p:cNvPr id="3" name="TextBox 2">
            <a:extLst>
              <a:ext uri="{FF2B5EF4-FFF2-40B4-BE49-F238E27FC236}">
                <a16:creationId xmlns:a16="http://schemas.microsoft.com/office/drawing/2014/main" id="{3B8EEF22-B18D-EAD9-176D-E35C458DA900}"/>
              </a:ext>
            </a:extLst>
          </p:cNvPr>
          <p:cNvSpPr txBox="1"/>
          <p:nvPr/>
        </p:nvSpPr>
        <p:spPr>
          <a:xfrm>
            <a:off x="5375920" y="860812"/>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7" name="TextBox 6">
            <a:extLst>
              <a:ext uri="{FF2B5EF4-FFF2-40B4-BE49-F238E27FC236}">
                <a16:creationId xmlns:a16="http://schemas.microsoft.com/office/drawing/2014/main" id="{195A19A4-B0AE-A308-5BDF-0C85DB3305DF}"/>
              </a:ext>
            </a:extLst>
          </p:cNvPr>
          <p:cNvSpPr txBox="1"/>
          <p:nvPr/>
        </p:nvSpPr>
        <p:spPr>
          <a:xfrm>
            <a:off x="5375920" y="3573016"/>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1564077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a16="http://schemas.microsoft.com/office/drawing/2014/main" id="{9E736947-440E-4A07-82C2-2AD04F98D4FA}"/>
              </a:ext>
            </a:extLst>
          </p:cNvPr>
          <p:cNvSpPr txBox="1"/>
          <p:nvPr/>
        </p:nvSpPr>
        <p:spPr>
          <a:xfrm>
            <a:off x="191345" y="116632"/>
            <a:ext cx="5760639" cy="670952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rPr>
              <a:t>userID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 PRIMARY 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endParaRPr lang="en-IN" dirty="0">
              <a:latin typeface="Liberation Mono"/>
            </a:endParaRP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fk_users_login_loginID1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userID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FE1212"/>
                </a:solidFill>
                <a:latin typeface="Liberation Mono"/>
                <a:cs typeface="Arial" panose="020B0604020202020204" pitchFamily="34" charset="0"/>
              </a:rPr>
              <a:t>   UNIQUE</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fk_users_login_loginID2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7" name="Picture 6">
            <a:extLst>
              <a:ext uri="{FF2B5EF4-FFF2-40B4-BE49-F238E27FC236}">
                <a16:creationId xmlns:a16="http://schemas.microsoft.com/office/drawing/2014/main" id="{AA8AC147-1FFC-1F17-D908-A724F39B046D}"/>
              </a:ext>
            </a:extLst>
          </p:cNvPr>
          <p:cNvPicPr>
            <a:picLocks noChangeAspect="1"/>
          </p:cNvPicPr>
          <p:nvPr/>
        </p:nvPicPr>
        <p:blipFill>
          <a:blip r:embed="rId2"/>
          <a:stretch>
            <a:fillRect/>
          </a:stretch>
        </p:blipFill>
        <p:spPr>
          <a:xfrm>
            <a:off x="6506719" y="1814351"/>
            <a:ext cx="5565945" cy="3229298"/>
          </a:xfrm>
          <a:prstGeom prst="rect">
            <a:avLst/>
          </a:prstGeom>
        </p:spPr>
      </p:pic>
    </p:spTree>
    <p:extLst>
      <p:ext uri="{BB962C8B-B14F-4D97-AF65-F5344CB8AC3E}">
        <p14:creationId xmlns:p14="http://schemas.microsoft.com/office/powerpoint/2010/main" val="1644897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a16="http://schemas.microsoft.com/office/drawing/2014/main"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rPr>
              <a:t>     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a:t>
            </a:r>
            <a:r>
              <a:rPr lang="en-US" dirty="0">
                <a:solidFill>
                  <a:srgbClr val="0077AA"/>
                </a:solidFill>
                <a:latin typeface="Liberation Mono"/>
                <a:ea typeface="Times New Roman" panose="02020603050405020304" pitchFamily="18" charset="0"/>
              </a:rPr>
              <a:t>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a16="http://schemas.microsoft.com/office/drawing/2014/main"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p14="http://schemas.microsoft.com/office/powerpoint/2010/main" val="33865661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a16="http://schemas.microsoft.com/office/drawing/2014/main"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p14="http://schemas.microsoft.com/office/powerpoint/2010/main" val="161895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9D341-54A5-4EC9-9716-C5E492FD3BF4}"/>
              </a:ext>
            </a:extLst>
          </p:cNvPr>
          <p:cNvSpPr/>
          <p:nvPr/>
        </p:nvSpPr>
        <p:spPr>
          <a:xfrm>
            <a:off x="407368" y="1382286"/>
            <a:ext cx="11233248" cy="248215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4 Important Roles of Database in Industry.</a:t>
            </a:r>
          </a:p>
          <a:p>
            <a:endParaRPr lang="en-US" sz="1500" dirty="0">
              <a:latin typeface="Arial" panose="020B0604020202020204" pitchFamily="34" charset="0"/>
              <a:cs typeface="Arial" panose="020B0604020202020204" pitchFamily="34" charset="0"/>
            </a:endParaRP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for data access within the company.</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to maintain strong relationships between data.</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This system allows newer(latest) and better updates.</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helps to search data in a better manner.</a:t>
            </a:r>
          </a:p>
        </p:txBody>
      </p:sp>
      <p:sp>
        <p:nvSpPr>
          <p:cNvPr id="4" name="Title 1">
            <a:extLst>
              <a:ext uri="{FF2B5EF4-FFF2-40B4-BE49-F238E27FC236}">
                <a16:creationId xmlns:a16="http://schemas.microsoft.com/office/drawing/2014/main" id="{04E72E37-85DF-4E4D-BC22-7EC8EE7856D0}"/>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11481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val="1085403226"/>
                    </a:ext>
                  </a:extLst>
                </a:gridCol>
                <a:gridCol w="6192688">
                  <a:extLst>
                    <a:ext uri="{9D8B030D-6E8A-4147-A177-3AD203B41FA5}">
                      <a16:colId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a16="http://schemas.microsoft.com/office/drawing/2014/main"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val="3868028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048"/>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322601"/>
            <a:ext cx="6477000" cy="1169551"/>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sz="6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707886"/>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p>
          <a:p>
            <a:r>
              <a:rPr lang="en-IN" sz="2000" dirty="0">
                <a:solidFill>
                  <a:srgbClr val="0077AA"/>
                </a:solidFill>
                <a:latin typeface="Liberation Mono"/>
              </a:rPr>
              <a:t>\U</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val="15247336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  </a:t>
            </a:r>
          </a:p>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ALTER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alter database</a:t>
            </a:r>
          </a:p>
        </p:txBody>
      </p:sp>
      <p:sp>
        <p:nvSpPr>
          <p:cNvPr id="6" name="Rectangle 5"/>
          <p:cNvSpPr/>
          <p:nvPr/>
        </p:nvSpPr>
        <p:spPr>
          <a:xfrm>
            <a:off x="263352" y="292494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411596"/>
            <a:ext cx="8136904" cy="400110"/>
          </a:xfrm>
          <a:prstGeom prst="rect">
            <a:avLst/>
          </a:prstGeom>
          <a:noFill/>
        </p:spPr>
        <p:txBody>
          <a:bodyPr wrap="square">
            <a:spAutoFit/>
          </a:bodyPr>
          <a:lstStyle/>
          <a:p>
            <a:r>
              <a:rPr lang="en-IN" sz="2000"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
        <p:nvSpPr>
          <p:cNvPr id="10" name="TextBox 9">
            <a:extLst>
              <a:ext uri="{FF2B5EF4-FFF2-40B4-BE49-F238E27FC236}">
                <a16:creationId xmlns:a16="http://schemas.microsoft.com/office/drawing/2014/main" id="{73257A9A-2BAA-41CB-F9DC-4BCEDD062D4B}"/>
              </a:ext>
            </a:extLst>
          </p:cNvPr>
          <p:cNvSpPr txBox="1"/>
          <p:nvPr/>
        </p:nvSpPr>
        <p:spPr>
          <a:xfrm>
            <a:off x="253774" y="4021337"/>
            <a:ext cx="8938570"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 DATABASE </a:t>
            </a:r>
            <a:r>
              <a:rPr lang="en-IN" dirty="0">
                <a:latin typeface="Liberation Mono"/>
              </a:rPr>
              <a:t>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0; </a:t>
            </a:r>
            <a:r>
              <a:rPr lang="en-IN" dirty="0">
                <a:solidFill>
                  <a:srgbClr val="41C60C"/>
                </a:solidFill>
                <a:latin typeface="Liberation Mono"/>
              </a:rPr>
              <a:t>// </a:t>
            </a:r>
            <a:r>
              <a:rPr lang="en-US" dirty="0">
                <a:solidFill>
                  <a:srgbClr val="41C60C"/>
                </a:solidFill>
                <a:latin typeface="Liberation Mono"/>
              </a:rPr>
              <a:t>is in read write mode.</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a:t>
            </a:r>
            <a:r>
              <a:rPr lang="en-IN" dirty="0">
                <a:latin typeface="Liberation Mono"/>
              </a:rPr>
              <a:t> </a:t>
            </a:r>
            <a:r>
              <a:rPr lang="en-IN" dirty="0">
                <a:solidFill>
                  <a:srgbClr val="0070C0"/>
                </a:solidFill>
                <a:latin typeface="Liberation Mono"/>
                <a:ea typeface="Arial Unicode MS"/>
                <a:cs typeface="Arial" panose="020B0604020202020204" pitchFamily="34" charset="0"/>
              </a:rPr>
              <a:t>DATABASE</a:t>
            </a:r>
            <a:r>
              <a:rPr lang="en-IN" dirty="0">
                <a:latin typeface="Liberation Mono"/>
              </a:rPr>
              <a:t> 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1;  </a:t>
            </a:r>
            <a:r>
              <a:rPr lang="en-IN" dirty="0">
                <a:solidFill>
                  <a:srgbClr val="41C60C"/>
                </a:solidFill>
                <a:latin typeface="Liberation Mono"/>
              </a:rPr>
              <a:t>// </a:t>
            </a:r>
            <a:r>
              <a:rPr lang="en-US" dirty="0">
                <a:solidFill>
                  <a:srgbClr val="41C60C"/>
                </a:solidFill>
                <a:latin typeface="Liberation Mono"/>
              </a:rPr>
              <a:t>is in read only mode.</a:t>
            </a:r>
            <a:endParaRPr lang="en-IN" dirty="0">
              <a:solidFill>
                <a:srgbClr val="41C60C"/>
              </a:solidFill>
              <a:latin typeface="Liberation Mono"/>
            </a:endParaRPr>
          </a:p>
        </p:txBody>
      </p:sp>
      <p:sp>
        <p:nvSpPr>
          <p:cNvPr id="12" name="TextBox 11">
            <a:extLst>
              <a:ext uri="{FF2B5EF4-FFF2-40B4-BE49-F238E27FC236}">
                <a16:creationId xmlns:a16="http://schemas.microsoft.com/office/drawing/2014/main" id="{5CDD656E-781F-245A-BBD9-C4D40513EC20}"/>
              </a:ext>
            </a:extLst>
          </p:cNvPr>
          <p:cNvSpPr txBox="1"/>
          <p:nvPr/>
        </p:nvSpPr>
        <p:spPr>
          <a:xfrm>
            <a:off x="263352" y="4931307"/>
            <a:ext cx="11593288" cy="1754326"/>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a:t>
            </a:r>
            <a:r>
              <a:rPr lang="en-IN" b="1" i="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possible to Create, Alter, Drop any object, and Write (Insert, Update, and Delete rows) in a read-only database.</a:t>
            </a:r>
          </a:p>
          <a:p>
            <a:pPr marL="171450" indent="-1714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TEMPORARY tables; it is possible to create, alter, drop, and write (Insert, Update, and Delete rows) to TEMPORARY tables in a read-only database.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35423"/>
            <a:ext cx="8773885"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a:p>
            <a:pPr eaLnBrk="0" fontAlgn="base" hangingPunct="0">
              <a:spcBef>
                <a:spcPct val="0"/>
              </a:spcBef>
              <a:spcAft>
                <a:spcPct val="0"/>
              </a:spcAft>
            </a:pPr>
            <a:endParaRPr lang="en-IN" sz="4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ALTER {DATABASE | SCHEMA} [db_name] READ ONLY [=] { 0 | 1}</a:t>
            </a:r>
          </a:p>
        </p:txBody>
      </p:sp>
    </p:spTree>
    <p:extLst>
      <p:ext uri="{BB962C8B-B14F-4D97-AF65-F5344CB8AC3E}">
        <p14:creationId xmlns:p14="http://schemas.microsoft.com/office/powerpoint/2010/main" val="250504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B854859D-AA44-96A7-43C0-53A64C39D046}"/>
              </a:ext>
            </a:extLst>
          </p:cNvPr>
          <p:cNvSpPr/>
          <p:nvPr/>
        </p:nvSpPr>
        <p:spPr>
          <a:xfrm>
            <a:off x="223458" y="5089247"/>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5"/>
            <a:ext cx="8719457" cy="1668405"/>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77AA"/>
                </a:solidFill>
                <a:latin typeface="Liberation Mono"/>
              </a:rPr>
              <a:t>\.</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609600" y="2402176"/>
            <a:ext cx="9906000" cy="147732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FULL</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FF0000"/>
                </a:solidFill>
                <a:latin typeface="Liberation Mono"/>
                <a:ea typeface="Arial Unicode MS"/>
                <a:cs typeface="Arial" panose="020B0604020202020204" pitchFamily="34" charset="0"/>
              </a:rPr>
              <a:t>// WITH TABLE TYPE</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USER01;</a:t>
            </a:r>
            <a:endParaRPr lang="en-IN" dirty="0">
              <a:solidFill>
                <a:srgbClr val="FF0000"/>
              </a:solidFill>
              <a:latin typeface="Liberation Mono"/>
              <a:ea typeface="Arial Unicode MS"/>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'E%' </a:t>
            </a:r>
            <a:r>
              <a:rPr lang="en-IN" dirty="0">
                <a:solidFill>
                  <a:srgbClr val="0077AA"/>
                </a:solidFill>
                <a:latin typeface="Liberation Mono"/>
                <a:ea typeface="Times New Roman" panose="02020603050405020304" pitchFamily="18" charset="0"/>
              </a:rPr>
              <a:t>OR</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'B%';</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a:t>
            </a:r>
            <a:r>
              <a:rPr lang="en-IN" dirty="0">
                <a:latin typeface="Liberation Mono"/>
                <a:ea typeface="Arial Unicode MS"/>
                <a:cs typeface="Arial" panose="020B0604020202020204" pitchFamily="34" charset="0"/>
              </a:rPr>
              <a:t> </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'EMP'</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a:t>
            </a:r>
          </a:p>
        </p:txBody>
      </p:sp>
      <p:sp>
        <p:nvSpPr>
          <p:cNvPr id="4" name="Rectangle 3"/>
          <p:cNvSpPr/>
          <p:nvPr/>
        </p:nvSpPr>
        <p:spPr>
          <a:xfrm>
            <a:off x="609600" y="1411070"/>
            <a:ext cx="7986730"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TABLES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db_name</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19635066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65408159"/>
              </p:ext>
            </p:extLst>
          </p:nvPr>
        </p:nvGraphicFramePr>
        <p:xfrm>
          <a:off x="1636408" y="2545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11717217"/>
              </p:ext>
            </p:extLst>
          </p:nvPr>
        </p:nvGraphicFramePr>
        <p:xfrm>
          <a:off x="1648130" y="47806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5" name="Rectangle 4">
            <a:extLst>
              <a:ext uri="{FF2B5EF4-FFF2-40B4-BE49-F238E27FC236}">
                <a16:creationId xmlns:a16="http://schemas.microsoft.com/office/drawing/2014/main" id="{E6D86212-23A7-43A8-9035-5D9324C85E6D}"/>
              </a:ext>
            </a:extLst>
          </p:cNvPr>
          <p:cNvSpPr/>
          <p:nvPr/>
        </p:nvSpPr>
        <p:spPr>
          <a:xfrm>
            <a:off x="6560133" y="97670"/>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2" name="TextBox 11">
            <a:extLst>
              <a:ext uri="{FF2B5EF4-FFF2-40B4-BE49-F238E27FC236}">
                <a16:creationId xmlns:a16="http://schemas.microsoft.com/office/drawing/2014/main"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'PAD_CHAR_TO_FULL_LENGTH';</a:t>
            </a:r>
          </a:p>
        </p:txBody>
      </p:sp>
    </p:spTree>
    <p:extLst>
      <p:ext uri="{BB962C8B-B14F-4D97-AF65-F5344CB8AC3E}">
        <p14:creationId xmlns:p14="http://schemas.microsoft.com/office/powerpoint/2010/main" val="2214742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bl>
          </a:graphicData>
        </a:graphic>
      </p:graphicFrame>
      <p:grpSp>
        <p:nvGrpSpPr>
          <p:cNvPr id="6" name="Group 5">
            <a:extLst>
              <a:ext uri="{FF2B5EF4-FFF2-40B4-BE49-F238E27FC236}">
                <a16:creationId xmlns:a16="http://schemas.microsoft.com/office/drawing/2014/main"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a16="http://schemas.microsoft.com/office/drawing/2014/main"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a16="http://schemas.microsoft.com/office/drawing/2014/main"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a16="http://schemas.microsoft.com/office/drawing/2014/main" id="{DE611490-F9AA-433E-9E68-9AAF7CB4899C}"/>
              </a:ext>
            </a:extLst>
          </p:cNvPr>
          <p:cNvSpPr txBox="1"/>
          <p:nvPr/>
        </p:nvSpPr>
        <p:spPr>
          <a:xfrm>
            <a:off x="5663953" y="2285787"/>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a16="http://schemas.microsoft.com/office/drawing/2014/main"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8F9865-BD77-4090-9C88-BCFC65A38614}"/>
              </a:ext>
            </a:extLst>
          </p:cNvPr>
          <p:cNvSpPr txBox="1"/>
          <p:nvPr/>
        </p:nvSpPr>
        <p:spPr>
          <a:xfrm>
            <a:off x="6071818" y="3390672"/>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a16="http://schemas.microsoft.com/office/drawing/2014/main" id="{82F88ECD-26D4-4310-962E-8A746600593B}"/>
              </a:ext>
            </a:extLst>
          </p:cNvPr>
          <p:cNvSpPr txBox="1"/>
          <p:nvPr/>
        </p:nvSpPr>
        <p:spPr>
          <a:xfrm>
            <a:off x="6071818" y="4758824"/>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a16="http://schemas.microsoft.com/office/drawing/2014/main" id="{B0505020-0953-4175-B1C6-7DD3CED3C409}"/>
              </a:ext>
            </a:extLst>
          </p:cNvPr>
          <p:cNvCxnSpPr>
            <a:cxnSpLocks/>
          </p:cNvCxnSpPr>
          <p:nvPr/>
        </p:nvCxnSpPr>
        <p:spPr>
          <a:xfrm>
            <a:off x="5591944" y="4581128"/>
            <a:ext cx="640871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120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val="20000"/>
                    </a:ext>
                  </a:extLst>
                </a:gridCol>
                <a:gridCol w="954106">
                  <a:extLst>
                    <a:ext uri="{9D8B030D-6E8A-4147-A177-3AD203B41FA5}">
                      <a16:colId xmlns:a16="http://schemas.microsoft.com/office/drawing/2014/main" val="20001"/>
                    </a:ext>
                  </a:extLst>
                </a:gridCol>
                <a:gridCol w="6091600">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a16="http://schemas.microsoft.com/office/drawing/2014/main"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p14="http://schemas.microsoft.com/office/powerpoint/2010/main" val="4115937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48833</TotalTime>
  <Words>42138</Words>
  <Application>Microsoft Office PowerPoint</Application>
  <PresentationFormat>Widescreen</PresentationFormat>
  <Paragraphs>5389</Paragraphs>
  <Slides>430</Slides>
  <Notes>20</Notes>
  <HiddenSlides>56</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430</vt:i4>
      </vt:variant>
    </vt:vector>
  </HeadingPairs>
  <TitlesOfParts>
    <vt:vector size="464" baseType="lpstr">
      <vt:lpstr>SimSun</vt:lpstr>
      <vt:lpstr>-apple-system</vt:lpstr>
      <vt:lpstr>Arial</vt:lpstr>
      <vt:lpstr>Arial</vt:lpstr>
      <vt:lpstr>Bookman Old Style</vt:lpstr>
      <vt:lpstr>Calibri</vt:lpstr>
      <vt:lpstr>Cambria</vt:lpstr>
      <vt:lpstr>Consolas</vt:lpstr>
      <vt:lpstr>erdana</vt:lpstr>
      <vt:lpstr>Gill Sans MT</vt:lpstr>
      <vt:lpstr>Gill Sans MT (Body)</vt:lpstr>
      <vt:lpstr>Helvetica</vt:lpstr>
      <vt:lpstr>inherit</vt:lpstr>
      <vt:lpstr>inter-regular</vt:lpstr>
      <vt:lpstr>Liberation Mono</vt:lpstr>
      <vt:lpstr>NexusSans</vt:lpstr>
      <vt:lpstr>Nunito</vt:lpstr>
      <vt:lpstr>open sans</vt:lpstr>
      <vt:lpstr>open sans</vt:lpstr>
      <vt:lpstr>Open Sans Light</vt:lpstr>
      <vt:lpstr>Palatino Linotype</vt:lpstr>
      <vt:lpstr>Segoe Print</vt:lpstr>
      <vt:lpstr>Segoe UI Light</vt:lpstr>
      <vt:lpstr>Segoe UI Semilight</vt:lpstr>
      <vt:lpstr>Source Code Pro</vt:lpstr>
      <vt:lpstr>Symbol</vt:lpstr>
      <vt:lpstr>Times New Roman</vt:lpstr>
      <vt:lpstr>verdana</vt:lpstr>
      <vt:lpstr>verdana</vt:lpstr>
      <vt:lpstr>Vrinda</vt:lpstr>
      <vt:lpstr>Wingdings</vt:lpstr>
      <vt:lpstr>Wingdings 3</vt:lpstr>
      <vt:lpstr>Work Sans</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TABLES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PowerPoint Presentation</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10901</cp:revision>
  <dcterms:created xsi:type="dcterms:W3CDTF">2015-10-09T06:09:34Z</dcterms:created>
  <dcterms:modified xsi:type="dcterms:W3CDTF">2023-03-29T09:13:43Z</dcterms:modified>
</cp:coreProperties>
</file>