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24"/>
  </p:notesMasterIdLst>
  <p:sldIdLst>
    <p:sldId id="257" r:id="rId2"/>
    <p:sldId id="1040" r:id="rId3"/>
    <p:sldId id="621" r:id="rId4"/>
    <p:sldId id="1643" r:id="rId5"/>
    <p:sldId id="1644" r:id="rId6"/>
    <p:sldId id="615" r:id="rId7"/>
    <p:sldId id="506" r:id="rId8"/>
    <p:sldId id="791" r:id="rId9"/>
    <p:sldId id="793" r:id="rId10"/>
    <p:sldId id="285" r:id="rId11"/>
    <p:sldId id="286" r:id="rId12"/>
    <p:sldId id="1287" r:id="rId13"/>
    <p:sldId id="1567" r:id="rId14"/>
    <p:sldId id="1506" r:id="rId15"/>
    <p:sldId id="829" r:id="rId16"/>
    <p:sldId id="673" r:id="rId17"/>
    <p:sldId id="674" r:id="rId18"/>
    <p:sldId id="379" r:id="rId19"/>
    <p:sldId id="1531" r:id="rId20"/>
    <p:sldId id="1516" r:id="rId21"/>
    <p:sldId id="1517" r:id="rId22"/>
    <p:sldId id="1510" r:id="rId23"/>
    <p:sldId id="1511" r:id="rId24"/>
    <p:sldId id="1512" r:id="rId25"/>
    <p:sldId id="1513" r:id="rId26"/>
    <p:sldId id="1514" r:id="rId27"/>
    <p:sldId id="1515" r:id="rId28"/>
    <p:sldId id="1518" r:id="rId29"/>
    <p:sldId id="1519" r:id="rId30"/>
    <p:sldId id="1646" r:id="rId31"/>
    <p:sldId id="1648" r:id="rId32"/>
    <p:sldId id="1520" r:id="rId33"/>
    <p:sldId id="1521" r:id="rId34"/>
    <p:sldId id="1522" r:id="rId35"/>
    <p:sldId id="1524" r:id="rId36"/>
    <p:sldId id="1651" r:id="rId37"/>
    <p:sldId id="1652" r:id="rId38"/>
    <p:sldId id="1508" r:id="rId39"/>
    <p:sldId id="1507" r:id="rId40"/>
    <p:sldId id="1555" r:id="rId41"/>
    <p:sldId id="1556" r:id="rId42"/>
    <p:sldId id="1557" r:id="rId43"/>
    <p:sldId id="1561" r:id="rId44"/>
    <p:sldId id="1563" r:id="rId45"/>
    <p:sldId id="1582" r:id="rId46"/>
    <p:sldId id="1583" r:id="rId47"/>
    <p:sldId id="1608" r:id="rId48"/>
    <p:sldId id="1609" r:id="rId49"/>
    <p:sldId id="1586" r:id="rId50"/>
    <p:sldId id="1584" r:id="rId51"/>
    <p:sldId id="1599" r:id="rId52"/>
    <p:sldId id="1585" r:id="rId53"/>
    <p:sldId id="1600" r:id="rId54"/>
    <p:sldId id="1596" r:id="rId55"/>
    <p:sldId id="1601" r:id="rId56"/>
    <p:sldId id="1587" r:id="rId57"/>
    <p:sldId id="1603" r:id="rId58"/>
    <p:sldId id="1594" r:id="rId59"/>
    <p:sldId id="1604" r:id="rId60"/>
    <p:sldId id="1595" r:id="rId61"/>
    <p:sldId id="1605" r:id="rId62"/>
    <p:sldId id="1598" r:id="rId63"/>
    <p:sldId id="1606" r:id="rId64"/>
    <p:sldId id="1588" r:id="rId65"/>
    <p:sldId id="1589" r:id="rId66"/>
    <p:sldId id="1607" r:id="rId67"/>
    <p:sldId id="1597" r:id="rId68"/>
    <p:sldId id="1610" r:id="rId69"/>
    <p:sldId id="1611" r:id="rId70"/>
    <p:sldId id="686" r:id="rId71"/>
    <p:sldId id="1207" r:id="rId72"/>
    <p:sldId id="302" r:id="rId73"/>
    <p:sldId id="1130" r:id="rId74"/>
    <p:sldId id="1614" r:id="rId75"/>
    <p:sldId id="1265" r:id="rId76"/>
    <p:sldId id="305" r:id="rId77"/>
    <p:sldId id="1266" r:id="rId78"/>
    <p:sldId id="1615" r:id="rId79"/>
    <p:sldId id="308" r:id="rId80"/>
    <p:sldId id="1618" r:id="rId81"/>
    <p:sldId id="1619" r:id="rId82"/>
    <p:sldId id="1617" r:id="rId83"/>
    <p:sldId id="1132" r:id="rId84"/>
    <p:sldId id="1268" r:id="rId85"/>
    <p:sldId id="1620" r:id="rId86"/>
    <p:sldId id="313" r:id="rId87"/>
    <p:sldId id="1204" r:id="rId88"/>
    <p:sldId id="1621" r:id="rId89"/>
    <p:sldId id="1622" r:id="rId90"/>
    <p:sldId id="1134" r:id="rId91"/>
    <p:sldId id="1623" r:id="rId92"/>
    <p:sldId id="1624" r:id="rId93"/>
    <p:sldId id="1625" r:id="rId94"/>
    <p:sldId id="1626" r:id="rId95"/>
    <p:sldId id="1627" r:id="rId96"/>
    <p:sldId id="1628" r:id="rId97"/>
    <p:sldId id="1612" r:id="rId98"/>
    <p:sldId id="1613" r:id="rId99"/>
    <p:sldId id="1527" r:id="rId100"/>
    <p:sldId id="1528" r:id="rId101"/>
    <p:sldId id="551" r:id="rId102"/>
    <p:sldId id="554" r:id="rId103"/>
    <p:sldId id="1525" r:id="rId104"/>
    <p:sldId id="1526" r:id="rId105"/>
    <p:sldId id="562" r:id="rId106"/>
    <p:sldId id="563" r:id="rId107"/>
    <p:sldId id="1296" r:id="rId108"/>
    <p:sldId id="1529" r:id="rId109"/>
    <p:sldId id="1530" r:id="rId110"/>
    <p:sldId id="1645" r:id="rId111"/>
    <p:sldId id="1653" r:id="rId112"/>
    <p:sldId id="1654" r:id="rId113"/>
    <p:sldId id="1540" r:id="rId114"/>
    <p:sldId id="1541" r:id="rId115"/>
    <p:sldId id="1542" r:id="rId116"/>
    <p:sldId id="1649" r:id="rId117"/>
    <p:sldId id="1543" r:id="rId118"/>
    <p:sldId id="1059" r:id="rId119"/>
    <p:sldId id="1060" r:id="rId120"/>
    <p:sldId id="1650" r:id="rId121"/>
    <p:sldId id="576" r:id="rId122"/>
    <p:sldId id="577" r:id="rId123"/>
    <p:sldId id="1564" r:id="rId124"/>
    <p:sldId id="1566" r:id="rId125"/>
    <p:sldId id="1631" r:id="rId126"/>
    <p:sldId id="1632" r:id="rId127"/>
    <p:sldId id="1629" r:id="rId128"/>
    <p:sldId id="1630" r:id="rId129"/>
    <p:sldId id="1633" r:id="rId130"/>
    <p:sldId id="1634" r:id="rId131"/>
    <p:sldId id="1474" r:id="rId132"/>
    <p:sldId id="1475" r:id="rId133"/>
    <p:sldId id="1476" r:id="rId134"/>
    <p:sldId id="1477" r:id="rId135"/>
    <p:sldId id="1478" r:id="rId136"/>
    <p:sldId id="1479" r:id="rId137"/>
    <p:sldId id="1481" r:id="rId138"/>
    <p:sldId id="625" r:id="rId139"/>
    <p:sldId id="1150" r:id="rId140"/>
    <p:sldId id="393" r:id="rId141"/>
    <p:sldId id="395" r:id="rId142"/>
    <p:sldId id="1642" r:id="rId143"/>
    <p:sldId id="820" r:id="rId144"/>
    <p:sldId id="414" r:id="rId145"/>
    <p:sldId id="821" r:id="rId146"/>
    <p:sldId id="1077" r:id="rId147"/>
    <p:sldId id="1177" r:id="rId148"/>
    <p:sldId id="1535" r:id="rId149"/>
    <p:sldId id="1536" r:id="rId150"/>
    <p:sldId id="1532" r:id="rId151"/>
    <p:sldId id="1533" r:id="rId152"/>
    <p:sldId id="1534" r:id="rId153"/>
    <p:sldId id="1538" r:id="rId154"/>
    <p:sldId id="1539" r:id="rId155"/>
    <p:sldId id="1152" r:id="rId156"/>
    <p:sldId id="1153" r:id="rId157"/>
    <p:sldId id="1537" r:id="rId158"/>
    <p:sldId id="1548" r:id="rId159"/>
    <p:sldId id="1549" r:id="rId160"/>
    <p:sldId id="564" r:id="rId161"/>
    <p:sldId id="1364" r:id="rId162"/>
    <p:sldId id="826" r:id="rId163"/>
    <p:sldId id="566" r:id="rId164"/>
    <p:sldId id="1211" r:id="rId165"/>
    <p:sldId id="1430" r:id="rId166"/>
    <p:sldId id="1460" r:id="rId167"/>
    <p:sldId id="798" r:id="rId168"/>
    <p:sldId id="1215" r:id="rId169"/>
    <p:sldId id="1427" r:id="rId170"/>
    <p:sldId id="1225" r:id="rId171"/>
    <p:sldId id="1212" r:id="rId172"/>
    <p:sldId id="1213" r:id="rId173"/>
    <p:sldId id="1216" r:id="rId174"/>
    <p:sldId id="1210" r:id="rId175"/>
    <p:sldId id="1151" r:id="rId176"/>
    <p:sldId id="1226" r:id="rId177"/>
    <p:sldId id="443" r:id="rId178"/>
    <p:sldId id="445" r:id="rId179"/>
    <p:sldId id="446" r:id="rId180"/>
    <p:sldId id="1293" r:id="rId181"/>
    <p:sldId id="1403" r:id="rId182"/>
    <p:sldId id="1290" r:id="rId183"/>
    <p:sldId id="1294" r:id="rId184"/>
    <p:sldId id="1283" r:id="rId185"/>
    <p:sldId id="440" r:id="rId186"/>
    <p:sldId id="570" r:id="rId187"/>
    <p:sldId id="827" r:id="rId188"/>
    <p:sldId id="453" r:id="rId189"/>
    <p:sldId id="574" r:id="rId190"/>
    <p:sldId id="838" r:id="rId191"/>
    <p:sldId id="839" r:id="rId192"/>
    <p:sldId id="1271" r:id="rId193"/>
    <p:sldId id="1550" r:id="rId194"/>
    <p:sldId id="1551" r:id="rId195"/>
    <p:sldId id="1641" r:id="rId196"/>
    <p:sldId id="1576" r:id="rId197"/>
    <p:sldId id="1577" r:id="rId198"/>
    <p:sldId id="1544" r:id="rId199"/>
    <p:sldId id="1545" r:id="rId200"/>
    <p:sldId id="1635" r:id="rId201"/>
    <p:sldId id="1636" r:id="rId202"/>
    <p:sldId id="1637" r:id="rId203"/>
    <p:sldId id="1639" r:id="rId204"/>
    <p:sldId id="1640" r:id="rId205"/>
    <p:sldId id="1574" r:id="rId206"/>
    <p:sldId id="1575" r:id="rId207"/>
    <p:sldId id="1569" r:id="rId208"/>
    <p:sldId id="1568" r:id="rId209"/>
    <p:sldId id="1573" r:id="rId210"/>
    <p:sldId id="1572" r:id="rId211"/>
    <p:sldId id="1570" r:id="rId212"/>
    <p:sldId id="1578" r:id="rId213"/>
    <p:sldId id="1579" r:id="rId214"/>
    <p:sldId id="1571" r:id="rId215"/>
    <p:sldId id="1580" r:id="rId216"/>
    <p:sldId id="1581" r:id="rId217"/>
    <p:sldId id="1552" r:id="rId218"/>
    <p:sldId id="1553" r:id="rId219"/>
    <p:sldId id="788" r:id="rId220"/>
    <p:sldId id="1546" r:id="rId221"/>
    <p:sldId id="1616" r:id="rId222"/>
    <p:sldId id="1638" r:id="rId2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D5D"/>
    <a:srgbClr val="1DA107"/>
    <a:srgbClr val="65A436"/>
    <a:srgbClr val="C8C426"/>
    <a:srgbClr val="99FF99"/>
    <a:srgbClr val="CFCB27"/>
    <a:srgbClr val="DFDC52"/>
    <a:srgbClr val="B4543A"/>
    <a:srgbClr val="39AE0A"/>
    <a:srgbClr val="FD86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6" autoAdjust="0"/>
    <p:restoredTop sz="86405" autoAdjust="0"/>
  </p:normalViewPr>
  <p:slideViewPr>
    <p:cSldViewPr>
      <p:cViewPr varScale="1">
        <p:scale>
          <a:sx n="79" d="100"/>
          <a:sy n="79" d="100"/>
        </p:scale>
        <p:origin x="739" y="8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presProps" Target="pres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viewProps" Target="viewProp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theme" Target="theme/theme1.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tableStyles" Target="tableStyles.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commentAuthors" Target="commentAuthor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notesMaster" Target="notesMasters/notesMaster1.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25-01-2024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72</a:t>
            </a:fld>
            <a:endParaRPr lang="en-IN"/>
          </a:p>
        </p:txBody>
      </p:sp>
    </p:spTree>
    <p:extLst>
      <p:ext uri="{BB962C8B-B14F-4D97-AF65-F5344CB8AC3E}">
        <p14:creationId xmlns:p14="http://schemas.microsoft.com/office/powerpoint/2010/main" val="1326149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179</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180</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181</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182</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183</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184</a:t>
            </a:fld>
            <a:endParaRPr lang="en-IN"/>
          </a:p>
        </p:txBody>
      </p:sp>
    </p:spTree>
    <p:extLst>
      <p:ext uri="{BB962C8B-B14F-4D97-AF65-F5344CB8AC3E}">
        <p14:creationId xmlns:p14="http://schemas.microsoft.com/office/powerpoint/2010/main" val="39995756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221</a:t>
            </a:fld>
            <a:endParaRPr lang="en-IN"/>
          </a:p>
        </p:txBody>
      </p:sp>
    </p:spTree>
    <p:extLst>
      <p:ext uri="{BB962C8B-B14F-4D97-AF65-F5344CB8AC3E}">
        <p14:creationId xmlns:p14="http://schemas.microsoft.com/office/powerpoint/2010/main" val="12850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75</a:t>
            </a:fld>
            <a:endParaRPr lang="en-IN"/>
          </a:p>
        </p:txBody>
      </p:sp>
    </p:spTree>
    <p:extLst>
      <p:ext uri="{BB962C8B-B14F-4D97-AF65-F5344CB8AC3E}">
        <p14:creationId xmlns:p14="http://schemas.microsoft.com/office/powerpoint/2010/main" val="740904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77</a:t>
            </a:fld>
            <a:endParaRPr lang="en-IN"/>
          </a:p>
        </p:txBody>
      </p:sp>
    </p:spTree>
    <p:extLst>
      <p:ext uri="{BB962C8B-B14F-4D97-AF65-F5344CB8AC3E}">
        <p14:creationId xmlns:p14="http://schemas.microsoft.com/office/powerpoint/2010/main" val="3041145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82</a:t>
            </a:fld>
            <a:endParaRPr lang="en-IN"/>
          </a:p>
        </p:txBody>
      </p:sp>
    </p:spTree>
    <p:extLst>
      <p:ext uri="{BB962C8B-B14F-4D97-AF65-F5344CB8AC3E}">
        <p14:creationId xmlns:p14="http://schemas.microsoft.com/office/powerpoint/2010/main" val="3724887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84</a:t>
            </a:fld>
            <a:endParaRPr lang="en-IN"/>
          </a:p>
        </p:txBody>
      </p:sp>
    </p:spTree>
    <p:extLst>
      <p:ext uri="{BB962C8B-B14F-4D97-AF65-F5344CB8AC3E}">
        <p14:creationId xmlns:p14="http://schemas.microsoft.com/office/powerpoint/2010/main" val="213326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91</a:t>
            </a:fld>
            <a:endParaRPr lang="en-IN"/>
          </a:p>
        </p:txBody>
      </p:sp>
    </p:spTree>
    <p:extLst>
      <p:ext uri="{BB962C8B-B14F-4D97-AF65-F5344CB8AC3E}">
        <p14:creationId xmlns:p14="http://schemas.microsoft.com/office/powerpoint/2010/main" val="4230814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93</a:t>
            </a:fld>
            <a:endParaRPr lang="en-IN"/>
          </a:p>
        </p:txBody>
      </p:sp>
    </p:spTree>
    <p:extLst>
      <p:ext uri="{BB962C8B-B14F-4D97-AF65-F5344CB8AC3E}">
        <p14:creationId xmlns:p14="http://schemas.microsoft.com/office/powerpoint/2010/main" val="2207819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95</a:t>
            </a:fld>
            <a:endParaRPr lang="en-IN"/>
          </a:p>
        </p:txBody>
      </p:sp>
    </p:spTree>
    <p:extLst>
      <p:ext uri="{BB962C8B-B14F-4D97-AF65-F5344CB8AC3E}">
        <p14:creationId xmlns:p14="http://schemas.microsoft.com/office/powerpoint/2010/main" val="3428551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163</a:t>
            </a:fld>
            <a:endParaRPr lang="en-IN"/>
          </a:p>
        </p:txBody>
      </p:sp>
    </p:spTree>
    <p:extLst>
      <p:ext uri="{BB962C8B-B14F-4D97-AF65-F5344CB8AC3E}">
        <p14:creationId xmlns:p14="http://schemas.microsoft.com/office/powerpoint/2010/main" val="2042353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1/25/2024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1/25/2024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1/25/2024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1/25/2024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10057472"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H2 Database</a:t>
            </a:r>
          </a:p>
        </p:txBody>
      </p:sp>
      <p:sp>
        <p:nvSpPr>
          <p:cNvPr id="3" name="TextBox 2">
            <a:extLst>
              <a:ext uri="{FF2B5EF4-FFF2-40B4-BE49-F238E27FC236}">
                <a16:creationId xmlns:a16="http://schemas.microsoft.com/office/drawing/2014/main" id="{685929B2-6349-4CA9-ABFF-E94AF285D846}"/>
              </a:ext>
            </a:extLst>
          </p:cNvPr>
          <p:cNvSpPr txBox="1"/>
          <p:nvPr/>
        </p:nvSpPr>
        <p:spPr>
          <a:xfrm>
            <a:off x="241010" y="4382986"/>
            <a:ext cx="11615630" cy="1554272"/>
          </a:xfrm>
          <a:prstGeom prst="rect">
            <a:avLst/>
          </a:prstGeom>
        </p:spPr>
        <p:txBody>
          <a:bodyPr wrap="square">
            <a:spAutoFit/>
          </a:bodyPr>
          <a:lstStyle>
            <a:defPPr>
              <a:defRPr lang="en-US"/>
            </a:defPPr>
            <a:lvl1pPr>
              <a:defRPr sz="2400">
                <a:solidFill>
                  <a:schemeClr val="accent6">
                    <a:lumMod val="50000"/>
                  </a:schemeClr>
                </a:solidFill>
              </a:defRPr>
            </a:lvl1pPr>
          </a:lstStyle>
          <a:p>
            <a:pPr marL="342900" indent="-342900">
              <a:buFont typeface="Arial" panose="020B0604020202020204" pitchFamily="34" charset="0"/>
              <a:buChar char="•"/>
            </a:pPr>
            <a:r>
              <a:rPr lang="en-US" sz="2000" dirty="0">
                <a:solidFill>
                  <a:schemeClr val="accent5">
                    <a:lumMod val="50000"/>
                  </a:schemeClr>
                </a:solidFill>
                <a:latin typeface="Arial" panose="020B0604020202020204" pitchFamily="34" charset="0"/>
                <a:ea typeface="Calibri" panose="020F0502020204030204" pitchFamily="34" charset="0"/>
                <a:cs typeface="Arial" panose="020B0604020202020204" pitchFamily="34" charset="0"/>
              </a:rPr>
              <a:t>h2 database is case-sensitive.</a:t>
            </a:r>
          </a:p>
          <a:p>
            <a:pPr marL="171450" indent="-171450">
              <a:buFont typeface="Arial" panose="020B0604020202020204" pitchFamily="34" charset="0"/>
              <a:buChar char="•"/>
            </a:pPr>
            <a:endParaRPr lang="en-US" sz="500" dirty="0">
              <a:solidFill>
                <a:schemeClr val="accent5">
                  <a:lumMod val="50000"/>
                </a:schemeClr>
              </a:solidFill>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US" sz="2000" dirty="0">
                <a:solidFill>
                  <a:schemeClr val="accent5">
                    <a:lumMod val="50000"/>
                  </a:schemeClr>
                </a:solidFill>
                <a:latin typeface="Arial" panose="020B0604020202020204" pitchFamily="34" charset="0"/>
                <a:ea typeface="Calibri" panose="020F0502020204030204" pitchFamily="34" charset="0"/>
                <a:cs typeface="Arial" panose="020B0604020202020204" pitchFamily="34" charset="0"/>
              </a:rPr>
              <a:t>use single quotes for string.</a:t>
            </a:r>
          </a:p>
          <a:p>
            <a:pPr marL="342900" indent="-342900">
              <a:buFont typeface="Arial" panose="020B0604020202020204" pitchFamily="34" charset="0"/>
              <a:buChar char="•"/>
            </a:pPr>
            <a:endParaRPr lang="en-US" sz="500" dirty="0">
              <a:solidFill>
                <a:schemeClr val="accent5">
                  <a:lumMod val="50000"/>
                </a:schemeClr>
              </a:solidFill>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US" sz="2000" dirty="0">
                <a:solidFill>
                  <a:schemeClr val="accent5">
                    <a:lumMod val="50000"/>
                  </a:schemeClr>
                </a:solidFill>
                <a:latin typeface="Arial" panose="020B0604020202020204" pitchFamily="34" charset="0"/>
                <a:ea typeface="Calibri" panose="020F0502020204030204" pitchFamily="34" charset="0"/>
                <a:cs typeface="Arial" panose="020B0604020202020204" pitchFamily="34" charset="0"/>
              </a:rPr>
              <a:t>use double quotes or backtick for qualifiers.</a:t>
            </a:r>
          </a:p>
          <a:p>
            <a:pPr marL="342900" indent="-342900">
              <a:buFont typeface="Arial" panose="020B0604020202020204" pitchFamily="34" charset="0"/>
              <a:buChar char="•"/>
            </a:pPr>
            <a:endParaRPr lang="en-US" sz="500" dirty="0">
              <a:solidFill>
                <a:schemeClr val="accent5">
                  <a:lumMod val="50000"/>
                </a:schemeClr>
              </a:solidFill>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US" sz="2000" dirty="0">
                <a:solidFill>
                  <a:schemeClr val="accent5">
                    <a:lumMod val="50000"/>
                  </a:schemeClr>
                </a:solidFill>
                <a:latin typeface="Arial" panose="020B0604020202020204" pitchFamily="34" charset="0"/>
                <a:ea typeface="Calibri" panose="020F0502020204030204" pitchFamily="34" charset="0"/>
                <a:cs typeface="Arial" panose="020B0604020202020204" pitchFamily="34" charset="0"/>
              </a:rPr>
              <a:t>use || to append anything.</a:t>
            </a:r>
            <a:endParaRPr lang="en-IN" sz="2000" dirty="0">
              <a:solidFill>
                <a:schemeClr val="accent5">
                  <a:lumMod val="50000"/>
                </a:schemeClr>
              </a:solidFill>
              <a:latin typeface="Arial" panose="020B0604020202020204" pitchFamily="34" charset="0"/>
              <a:ea typeface="Calibri" panose="020F0502020204030204" pitchFamily="34" charset="0"/>
              <a:cs typeface="Arial" panose="020B0604020202020204" pitchFamily="34" charset="0"/>
            </a:endParaRPr>
          </a:p>
        </p:txBody>
      </p:sp>
      <p:sp>
        <p:nvSpPr>
          <p:cNvPr id="4" name="TextBox 3">
            <a:extLst>
              <a:ext uri="{FF2B5EF4-FFF2-40B4-BE49-F238E27FC236}">
                <a16:creationId xmlns:a16="http://schemas.microsoft.com/office/drawing/2014/main" id="{36D4B283-7B56-4A6F-5EE0-547CD621C173}"/>
              </a:ext>
            </a:extLst>
          </p:cNvPr>
          <p:cNvSpPr txBox="1"/>
          <p:nvPr/>
        </p:nvSpPr>
        <p:spPr>
          <a:xfrm>
            <a:off x="254122" y="2276872"/>
            <a:ext cx="4195153" cy="400110"/>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0077AA"/>
                </a:solidFill>
                <a:latin typeface="Liberation Mono"/>
              </a:rPr>
              <a:t>SELECT</a:t>
            </a:r>
            <a:r>
              <a:rPr lang="en-IN" sz="2000" dirty="0">
                <a:latin typeface="Liberation Mono"/>
              </a:rPr>
              <a:t> H2VERSION() </a:t>
            </a:r>
            <a:r>
              <a:rPr lang="en-IN" sz="2000" dirty="0">
                <a:solidFill>
                  <a:srgbClr val="0077AA"/>
                </a:solidFill>
                <a:latin typeface="Liberation Mono"/>
                <a:cs typeface="Arial" panose="020B0604020202020204" pitchFamily="34" charset="0"/>
              </a:rPr>
              <a:t>FROM</a:t>
            </a:r>
            <a:r>
              <a:rPr lang="en-IN" sz="2000" dirty="0">
                <a:latin typeface="Liberation Mono"/>
              </a:rPr>
              <a:t> dual;</a:t>
            </a:r>
          </a:p>
        </p:txBody>
      </p:sp>
      <p:sp>
        <p:nvSpPr>
          <p:cNvPr id="2" name="TextBox 1">
            <a:extLst>
              <a:ext uri="{FF2B5EF4-FFF2-40B4-BE49-F238E27FC236}">
                <a16:creationId xmlns:a16="http://schemas.microsoft.com/office/drawing/2014/main" id="{4D35AFB7-002B-D1BE-C4E2-EEEF15658D45}"/>
              </a:ext>
            </a:extLst>
          </p:cNvPr>
          <p:cNvSpPr txBox="1"/>
          <p:nvPr/>
        </p:nvSpPr>
        <p:spPr>
          <a:xfrm>
            <a:off x="241010" y="191867"/>
            <a:ext cx="4054790" cy="1685846"/>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IN" sz="2400" dirty="0">
                <a:solidFill>
                  <a:srgbClr val="FF0000"/>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anything</a:t>
            </a:r>
          </a:p>
          <a:p>
            <a:pPr marL="342900" indent="-342900">
              <a:lnSpc>
                <a:spcPct val="150000"/>
              </a:lnSpc>
              <a:buFont typeface="Arial" panose="020B0604020202020204" pitchFamily="34" charset="0"/>
              <a:buChar char="•"/>
            </a:pPr>
            <a:r>
              <a:rPr lang="en-IN" sz="2400" dirty="0">
                <a:solidFill>
                  <a:srgbClr val="FF0000"/>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anything</a:t>
            </a:r>
          </a:p>
          <a:p>
            <a:pPr marL="342900" indent="-342900">
              <a:lnSpc>
                <a:spcPct val="150000"/>
              </a:lnSpc>
              <a:buFont typeface="Arial" panose="020B0604020202020204" pitchFamily="34" charset="0"/>
              <a:buChar char="•"/>
            </a:pPr>
            <a:r>
              <a:rPr lang="en-IN" sz="2400" dirty="0">
                <a:solidFill>
                  <a:srgbClr val="FF0000"/>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anything </a:t>
            </a:r>
            <a:r>
              <a:rPr lang="en-IN" sz="2400" dirty="0">
                <a:solidFill>
                  <a:srgbClr val="FF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72140001"/>
              </p:ext>
            </p:extLst>
          </p:nvPr>
        </p:nvGraphicFramePr>
        <p:xfrm>
          <a:off x="191339" y="2545432"/>
          <a:ext cx="11737305" cy="1102360"/>
        </p:xfrm>
        <a:graphic>
          <a:graphicData uri="http://schemas.openxmlformats.org/drawingml/2006/table">
            <a:tbl>
              <a:tblPr firstRow="1" bandRow="1">
                <a:tableStyleId>{2D5ABB26-0587-4C30-8999-92F81FD0307C}</a:tableStyleId>
              </a:tblPr>
              <a:tblGrid>
                <a:gridCol w="4169314">
                  <a:extLst>
                    <a:ext uri="{9D8B030D-6E8A-4147-A177-3AD203B41FA5}">
                      <a16:colId xmlns:a16="http://schemas.microsoft.com/office/drawing/2014/main" val="20000"/>
                    </a:ext>
                  </a:extLst>
                </a:gridCol>
                <a:gridCol w="513467">
                  <a:extLst>
                    <a:ext uri="{9D8B030D-6E8A-4147-A177-3AD203B41FA5}">
                      <a16:colId xmlns:a16="http://schemas.microsoft.com/office/drawing/2014/main" val="20001"/>
                    </a:ext>
                  </a:extLst>
                </a:gridCol>
                <a:gridCol w="513467">
                  <a:extLst>
                    <a:ext uri="{9D8B030D-6E8A-4147-A177-3AD203B41FA5}">
                      <a16:colId xmlns:a16="http://schemas.microsoft.com/office/drawing/2014/main" val="20002"/>
                    </a:ext>
                  </a:extLst>
                </a:gridCol>
                <a:gridCol w="513467">
                  <a:extLst>
                    <a:ext uri="{9D8B030D-6E8A-4147-A177-3AD203B41FA5}">
                      <a16:colId xmlns:a16="http://schemas.microsoft.com/office/drawing/2014/main" val="20003"/>
                    </a:ext>
                  </a:extLst>
                </a:gridCol>
                <a:gridCol w="513467">
                  <a:extLst>
                    <a:ext uri="{9D8B030D-6E8A-4147-A177-3AD203B41FA5}">
                      <a16:colId xmlns:a16="http://schemas.microsoft.com/office/drawing/2014/main" val="20004"/>
                    </a:ext>
                  </a:extLst>
                </a:gridCol>
                <a:gridCol w="513467">
                  <a:extLst>
                    <a:ext uri="{9D8B030D-6E8A-4147-A177-3AD203B41FA5}">
                      <a16:colId xmlns:a16="http://schemas.microsoft.com/office/drawing/2014/main" val="20005"/>
                    </a:ext>
                  </a:extLst>
                </a:gridCol>
                <a:gridCol w="513467">
                  <a:extLst>
                    <a:ext uri="{9D8B030D-6E8A-4147-A177-3AD203B41FA5}">
                      <a16:colId xmlns:a16="http://schemas.microsoft.com/office/drawing/2014/main" val="20006"/>
                    </a:ext>
                  </a:extLst>
                </a:gridCol>
                <a:gridCol w="513467">
                  <a:extLst>
                    <a:ext uri="{9D8B030D-6E8A-4147-A177-3AD203B41FA5}">
                      <a16:colId xmlns:a16="http://schemas.microsoft.com/office/drawing/2014/main" val="20007"/>
                    </a:ext>
                  </a:extLst>
                </a:gridCol>
                <a:gridCol w="513467">
                  <a:extLst>
                    <a:ext uri="{9D8B030D-6E8A-4147-A177-3AD203B41FA5}">
                      <a16:colId xmlns:a16="http://schemas.microsoft.com/office/drawing/2014/main" val="20008"/>
                    </a:ext>
                  </a:extLst>
                </a:gridCol>
                <a:gridCol w="513467">
                  <a:extLst>
                    <a:ext uri="{9D8B030D-6E8A-4147-A177-3AD203B41FA5}">
                      <a16:colId xmlns:a16="http://schemas.microsoft.com/office/drawing/2014/main" val="20009"/>
                    </a:ext>
                  </a:extLst>
                </a:gridCol>
                <a:gridCol w="513467">
                  <a:extLst>
                    <a:ext uri="{9D8B030D-6E8A-4147-A177-3AD203B41FA5}">
                      <a16:colId xmlns:a16="http://schemas.microsoft.com/office/drawing/2014/main" val="20010"/>
                    </a:ext>
                  </a:extLst>
                </a:gridCol>
                <a:gridCol w="2433321">
                  <a:extLst>
                    <a:ext uri="{9D8B030D-6E8A-4147-A177-3AD203B41FA5}">
                      <a16:colId xmlns:a16="http://schemas.microsoft.com/office/drawing/2014/main" val="20011"/>
                    </a:ext>
                  </a:extLst>
                </a:gridCol>
              </a:tblGrid>
              <a:tr h="370840">
                <a:tc>
                  <a:txBody>
                    <a:bodyPr/>
                    <a:lstStyle/>
                    <a:p>
                      <a:r>
                        <a:rPr lang="en-IN" dirty="0">
                          <a:latin typeface="Arial" panose="020B0604020202020204" pitchFamily="34" charset="0"/>
                          <a:cs typeface="Arial" panose="020B0604020202020204" pitchFamily="34" charset="0"/>
                        </a:rPr>
                        <a:t>ename</a:t>
                      </a:r>
                      <a:r>
                        <a:rPr lang="en-IN" baseline="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latin typeface="Arial" panose="020B0604020202020204" pitchFamily="34" charset="0"/>
                          <a:cs typeface="Arial" panose="020B0604020202020204" pitchFamily="34" charset="0"/>
                        </a:rPr>
                        <a:t> LENGTH</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248516"/>
                  </a:ext>
                </a:extLst>
              </a:tr>
            </a:tbl>
          </a:graphicData>
        </a:graphic>
      </p:graphicFrame>
      <p:sp>
        <p:nvSpPr>
          <p:cNvPr id="4" name="Rectangle 3"/>
          <p:cNvSpPr/>
          <p:nvPr/>
        </p:nvSpPr>
        <p:spPr>
          <a:xfrm>
            <a:off x="131679" y="167382"/>
            <a:ext cx="8700625"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character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 varchar varying (varchar)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p14="http://schemas.microsoft.com/office/powerpoint/2010/main" val="78058923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call command</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en-IN" sz="2000" dirty="0">
                <a:solidFill>
                  <a:srgbClr val="0077AA"/>
                </a:solidFill>
                <a:latin typeface="Liberation Mono"/>
              </a:rPr>
              <a:t>CALL </a:t>
            </a:r>
            <a:r>
              <a:rPr lang="en-IN" sz="2000" dirty="0">
                <a:latin typeface="Liberation Mono"/>
              </a:rPr>
              <a:t>{ expression | function name } </a:t>
            </a:r>
            <a:endParaRPr lang="en-IN" sz="800" dirty="0">
              <a:latin typeface="Liberation Mono"/>
            </a:endParaRP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4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CALL </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i="1" dirty="0">
                <a:solidFill>
                  <a:srgbClr val="FF5D5D"/>
                </a:solidFill>
                <a:latin typeface="Liberation Mono"/>
              </a:rPr>
              <a:t>length</a:t>
            </a:r>
            <a:r>
              <a:rPr lang="en-US" dirty="0">
                <a:latin typeface="Liberation Mono"/>
              </a:rPr>
              <a:t>(</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i="1" dirty="0">
                <a:solidFill>
                  <a:srgbClr val="FF5D5D"/>
                </a:solidFill>
                <a:latin typeface="Liberation Mono"/>
              </a:rPr>
              <a:t>curdate</a:t>
            </a:r>
            <a:r>
              <a:rPr lang="en-US" dirty="0">
                <a:latin typeface="Liberation Mono"/>
              </a:rPr>
              <a:t>() ;</a:t>
            </a:r>
            <a:endParaRPr lang="en-IN" dirty="0">
              <a:latin typeface="Liberation Mono"/>
            </a:endParaRPr>
          </a:p>
        </p:txBody>
      </p:sp>
    </p:spTree>
    <p:extLst>
      <p:ext uri="{BB962C8B-B14F-4D97-AF65-F5344CB8AC3E}">
        <p14:creationId xmlns:p14="http://schemas.microsoft.com/office/powerpoint/2010/main" val="396491473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102020036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196961580"/>
              </p:ext>
            </p:extLst>
          </p:nvPr>
        </p:nvGraphicFramePr>
        <p:xfrm>
          <a:off x="191344" y="706204"/>
          <a:ext cx="11763149" cy="5563023"/>
        </p:xfrm>
        <a:graphic>
          <a:graphicData uri="http://schemas.openxmlformats.org/drawingml/2006/table">
            <a:tbl>
              <a:tblPr firstRow="1" bandRow="1">
                <a:tableStyleId>{7E9639D4-E3E2-4D34-9284-5A2195B3D0D7}</a:tableStyleId>
              </a:tblPr>
              <a:tblGrid>
                <a:gridCol w="4824536">
                  <a:extLst>
                    <a:ext uri="{9D8B030D-6E8A-4147-A177-3AD203B41FA5}">
                      <a16:colId xmlns:a16="http://schemas.microsoft.com/office/drawing/2014/main" val="20000"/>
                    </a:ext>
                  </a:extLst>
                </a:gridCol>
                <a:gridCol w="6938613">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E</a:t>
                      </a:r>
                      <a:r>
                        <a:rPr kumimoji="0" lang="en-IN" sz="2000" b="1" kern="1200" dirty="0">
                          <a:solidFill>
                            <a:srgbClr val="B7F7E2"/>
                          </a:solidFill>
                          <a:latin typeface="Arial" panose="020B0604020202020204" pitchFamily="34" charset="0"/>
                          <a:ea typeface="+mn-ea"/>
                          <a:cs typeface="Arial" panose="020B0604020202020204" pitchFamily="34" charset="0"/>
                        </a:rPr>
                        <a:t>xplanation</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2000" kern="1200" dirty="0">
                          <a:solidFill>
                            <a:srgbClr val="0077AA"/>
                          </a:solidFill>
                          <a:latin typeface="Liberation Mono"/>
                          <a:ea typeface="+mn-ea"/>
                          <a:cs typeface="+mn-cs"/>
                        </a:rPr>
                        <a:t>  </a:t>
                      </a:r>
                      <a:r>
                        <a:rPr lang="en-IN" sz="2000" i="1" kern="1200" dirty="0">
                          <a:solidFill>
                            <a:srgbClr val="FF5D5D"/>
                          </a:solidFill>
                          <a:latin typeface="Liberation Mono"/>
                          <a:ea typeface="+mn-ea"/>
                          <a:cs typeface="+mn-cs"/>
                        </a:rPr>
                        <a:t>ascii</a:t>
                      </a:r>
                      <a:r>
                        <a:rPr kumimoji="0" lang="en-IN" sz="2000" kern="1200" dirty="0">
                          <a:solidFill>
                            <a:schemeClr val="tx1"/>
                          </a:solidFill>
                          <a:latin typeface="Liberation Mono"/>
                          <a:ea typeface="+mn-ea"/>
                          <a:cs typeface="+mn-cs"/>
                        </a:rPr>
                        <a:t>( </a:t>
                      </a:r>
                      <a:r>
                        <a:rPr kumimoji="0" lang="en-US" sz="2000" kern="1200" dirty="0">
                          <a:solidFill>
                            <a:schemeClr val="tx1"/>
                          </a:solidFill>
                          <a:latin typeface="Liberation Mono"/>
                          <a:ea typeface="+mn-ea"/>
                          <a:cs typeface="+mn-cs"/>
                        </a:rPr>
                        <a:t>string </a:t>
                      </a:r>
                      <a:r>
                        <a:rPr kumimoji="0" lang="en-IN" sz="2000" kern="1200" dirty="0">
                          <a:solidFill>
                            <a:schemeClr val="tx1"/>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2000" kern="1200" dirty="0">
                          <a:solidFill>
                            <a:srgbClr val="0077AA"/>
                          </a:solidFill>
                          <a:latin typeface="Liberation Mono"/>
                          <a:ea typeface="+mn-ea"/>
                          <a:cs typeface="+mn-cs"/>
                        </a:rPr>
                        <a:t>  </a:t>
                      </a:r>
                      <a:r>
                        <a:rPr kumimoji="0" lang="en-US" sz="2000" i="1" kern="1200" dirty="0">
                          <a:solidFill>
                            <a:srgbClr val="FF5D5D"/>
                          </a:solidFill>
                          <a:latin typeface="Liberation Mono"/>
                          <a:ea typeface="+mn-ea"/>
                          <a:cs typeface="+mn-cs"/>
                        </a:rPr>
                        <a:t>char_length</a:t>
                      </a:r>
                      <a:r>
                        <a:rPr kumimoji="0" lang="en-US" sz="2000" kern="1200" dirty="0">
                          <a:solidFill>
                            <a:schemeClr val="tx1"/>
                          </a:solidFill>
                          <a:latin typeface="Liberation Mono"/>
                          <a:ea typeface="+mn-ea"/>
                          <a:cs typeface="+mn-cs"/>
                        </a:rPr>
                        <a:t>( string )</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2000" kern="1200" dirty="0">
                          <a:solidFill>
                            <a:srgbClr val="0077AA"/>
                          </a:solidFill>
                          <a:latin typeface="Liberation Mono"/>
                          <a:ea typeface="+mn-ea"/>
                          <a:cs typeface="+mn-cs"/>
                        </a:rPr>
                        <a:t>  </a:t>
                      </a:r>
                      <a:r>
                        <a:rPr kumimoji="0" lang="en-US" sz="2000" i="1" kern="1200" dirty="0">
                          <a:solidFill>
                            <a:srgbClr val="FF5D5D"/>
                          </a:solidFill>
                          <a:latin typeface="Liberation Mono"/>
                          <a:ea typeface="+mn-ea"/>
                          <a:cs typeface="+mn-cs"/>
                        </a:rPr>
                        <a:t>character_length</a:t>
                      </a:r>
                      <a:r>
                        <a:rPr kumimoji="0" lang="en-US" sz="2000" kern="1200" dirty="0">
                          <a:solidFill>
                            <a:schemeClr val="tx1"/>
                          </a:solidFill>
                          <a:latin typeface="Liberation Mono"/>
                          <a:ea typeface="+mn-ea"/>
                          <a:cs typeface="+mn-cs"/>
                        </a:rPr>
                        <a:t>( string )</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2000" kern="1200" dirty="0">
                          <a:solidFill>
                            <a:srgbClr val="0077AA"/>
                          </a:solidFill>
                          <a:latin typeface="Liberation Mono"/>
                          <a:ea typeface="+mn-ea"/>
                          <a:cs typeface="+mn-cs"/>
                        </a:rPr>
                        <a:t>  </a:t>
                      </a:r>
                      <a:r>
                        <a:rPr kumimoji="0" lang="en-US" sz="2000" i="1" kern="1200" dirty="0">
                          <a:solidFill>
                            <a:srgbClr val="FF5D5D"/>
                          </a:solidFill>
                          <a:latin typeface="Liberation Mono"/>
                          <a:ea typeface="+mn-ea"/>
                          <a:cs typeface="+mn-cs"/>
                        </a:rPr>
                        <a:t>length</a:t>
                      </a:r>
                      <a:r>
                        <a:rPr kumimoji="0" lang="en-US" sz="2000" kern="1200" dirty="0">
                          <a:solidFill>
                            <a:schemeClr val="tx1"/>
                          </a:solidFill>
                          <a:latin typeface="Liberation Mono"/>
                          <a:ea typeface="+mn-ea"/>
                          <a:cs typeface="+mn-cs"/>
                        </a:rPr>
                        <a:t>( string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characters in a character string. This method returns a long.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2000" kern="1200" dirty="0">
                          <a:solidFill>
                            <a:srgbClr val="0077AA"/>
                          </a:solidFill>
                          <a:latin typeface="Liberation Mono"/>
                          <a:ea typeface="+mn-ea"/>
                          <a:cs typeface="+mn-cs"/>
                        </a:rPr>
                        <a:t>  </a:t>
                      </a:r>
                      <a:r>
                        <a:rPr lang="en-IN" sz="2000" i="1" kern="1200" dirty="0">
                          <a:solidFill>
                            <a:srgbClr val="FF5D5D"/>
                          </a:solidFill>
                          <a:latin typeface="Liberation Mono"/>
                          <a:ea typeface="+mn-ea"/>
                          <a:cs typeface="+mn-cs"/>
                        </a:rPr>
                        <a:t>char</a:t>
                      </a:r>
                      <a:r>
                        <a:rPr kumimoji="0" lang="en-IN" sz="2000" kern="1200" dirty="0">
                          <a:solidFill>
                            <a:schemeClr val="tx2"/>
                          </a:solidFill>
                          <a:latin typeface="Liberation Mono"/>
                          <a:ea typeface="+mn-ea"/>
                          <a:cs typeface="+mn-cs"/>
                        </a:rPr>
                        <a:t>( int )</a:t>
                      </a:r>
                      <a:r>
                        <a:rPr kumimoji="0" lang="en-IN" sz="2000" kern="1200" dirty="0">
                          <a:solidFill>
                            <a:srgbClr val="0077AA"/>
                          </a:solidFill>
                          <a:latin typeface="Liberation Mono"/>
                          <a:ea typeface="+mn-ea"/>
                          <a:cs typeface="+mn-cs"/>
                        </a:rPr>
                        <a:t>	</a:t>
                      </a:r>
                    </a:p>
                    <a:p>
                      <a:pPr marL="0" lvl="0" indent="0">
                        <a:spcAft>
                          <a:spcPts val="0"/>
                        </a:spcAft>
                      </a:pPr>
                      <a:endParaRPr kumimoji="0" lang="en-IN" sz="400" kern="1200" dirty="0">
                        <a:solidFill>
                          <a:srgbClr val="0077AA"/>
                        </a:solidFill>
                        <a:latin typeface="Liberation Mono"/>
                        <a:ea typeface="+mn-ea"/>
                        <a:cs typeface="+mn-cs"/>
                      </a:endParaRPr>
                    </a:p>
                    <a:p>
                      <a:pPr marL="0" lvl="0" indent="0">
                        <a:spcAft>
                          <a:spcPts val="0"/>
                        </a:spcAft>
                      </a:pPr>
                      <a:r>
                        <a:rPr kumimoji="0" lang="en-IN" sz="2000" kern="1200" dirty="0">
                          <a:solidFill>
                            <a:srgbClr val="0077AA"/>
                          </a:solidFill>
                          <a:latin typeface="Liberation Mono"/>
                          <a:ea typeface="+mn-ea"/>
                          <a:cs typeface="+mn-cs"/>
                        </a:rPr>
                        <a:t>  </a:t>
                      </a:r>
                      <a:r>
                        <a:rPr lang="en-IN" sz="2000" i="1" kern="1200" dirty="0">
                          <a:solidFill>
                            <a:srgbClr val="FF5D5D"/>
                          </a:solidFill>
                          <a:latin typeface="Liberation Mono"/>
                          <a:ea typeface="+mn-ea"/>
                          <a:cs typeface="+mn-cs"/>
                        </a:rPr>
                        <a:t>chr</a:t>
                      </a:r>
                      <a:r>
                        <a:rPr kumimoji="0" lang="en-IN" sz="2000" kern="1200" dirty="0">
                          <a:solidFill>
                            <a:schemeClr val="tx2"/>
                          </a:solidFill>
                          <a:latin typeface="Liberation Mono"/>
                          <a:ea typeface="+mn-ea"/>
                          <a:cs typeface="+mn-cs"/>
                        </a:rPr>
                        <a:t>(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character that represents the ASCII value.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kern="1200" dirty="0">
                          <a:solidFill>
                            <a:schemeClr val="tx2"/>
                          </a:solidFill>
                          <a:latin typeface="Liberation Mono"/>
                          <a:ea typeface="+mn-ea"/>
                          <a:cs typeface="+mn-cs"/>
                        </a:rPr>
                        <a:t>  </a:t>
                      </a:r>
                      <a:r>
                        <a:rPr kumimoji="0" lang="en-IN" sz="2000" i="1" kern="1200" dirty="0">
                          <a:solidFill>
                            <a:srgbClr val="FF5D5D"/>
                          </a:solidFill>
                          <a:latin typeface="Liberation Mono"/>
                          <a:ea typeface="+mn-ea"/>
                          <a:cs typeface="+mn-cs"/>
                        </a:rPr>
                        <a:t>str1</a:t>
                      </a:r>
                      <a:r>
                        <a:rPr kumimoji="0" lang="en-IN" sz="2000" kern="1200" dirty="0">
                          <a:solidFill>
                            <a:schemeClr val="tx2"/>
                          </a:solidFill>
                          <a:latin typeface="Liberation Mono"/>
                          <a:ea typeface="+mn-ea"/>
                          <a:cs typeface="+mn-cs"/>
                        </a:rPr>
                        <a:t> </a:t>
                      </a:r>
                      <a:r>
                        <a:rPr kumimoji="0" lang="en-IN" sz="2000" kern="1200" dirty="0">
                          <a:solidFill>
                            <a:schemeClr val="tx1"/>
                          </a:solidFill>
                          <a:latin typeface="Liberation Mono"/>
                          <a:ea typeface="+mn-ea"/>
                          <a:cs typeface="+mn-cs"/>
                        </a:rPr>
                        <a:t>|| </a:t>
                      </a:r>
                      <a:r>
                        <a:rPr kumimoji="0" lang="en-IN" sz="2000" i="1" kern="1200" dirty="0">
                          <a:solidFill>
                            <a:srgbClr val="FF5D5D"/>
                          </a:solidFill>
                          <a:latin typeface="Liberation Mono"/>
                          <a:ea typeface="+mn-ea"/>
                          <a:cs typeface="+mn-cs"/>
                        </a:rPr>
                        <a:t>str2</a:t>
                      </a:r>
                      <a:r>
                        <a:rPr kumimoji="0" lang="en-IN" sz="2000" kern="1200" dirty="0">
                          <a:solidFill>
                            <a:schemeClr val="tx1"/>
                          </a:solidFill>
                          <a:latin typeface="Liberation Mono"/>
                          <a:ea typeface="+mn-ea"/>
                          <a:cs typeface="+mn-cs"/>
                        </a:rPr>
                        <a:t> || </a:t>
                      </a:r>
                      <a:r>
                        <a:rPr kumimoji="0" lang="en-IN" sz="2000" i="1" kern="1200" dirty="0">
                          <a:solidFill>
                            <a:srgbClr val="FF5D5D"/>
                          </a:solidFill>
                          <a:latin typeface="Liberation Mono"/>
                          <a:ea typeface="+mn-ea"/>
                          <a:cs typeface="+mn-cs"/>
                        </a:rPr>
                        <a:t>str3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kern="1200" dirty="0">
                          <a:solidFill>
                            <a:srgbClr val="0077AA"/>
                          </a:solidFill>
                          <a:latin typeface="Liberation Mono"/>
                          <a:ea typeface="+mn-ea"/>
                          <a:cs typeface="+mn-cs"/>
                        </a:rPr>
                        <a:t>  </a:t>
                      </a:r>
                      <a:r>
                        <a:rPr kumimoji="0" lang="en-IN" sz="2000" i="1" kern="1200" dirty="0">
                          <a:solidFill>
                            <a:srgbClr val="FF5D5D"/>
                          </a:solidFill>
                          <a:latin typeface="Liberation Mono"/>
                          <a:ea typeface="+mn-ea"/>
                          <a:cs typeface="+mn-cs"/>
                        </a:rPr>
                        <a:t>concat</a:t>
                      </a:r>
                      <a:r>
                        <a:rPr kumimoji="0" lang="en-IN" sz="2000" kern="1200" dirty="0">
                          <a:solidFill>
                            <a:schemeClr val="tx1"/>
                          </a:solidFill>
                          <a:latin typeface="Liberation Mono"/>
                          <a:ea typeface="+mn-ea"/>
                          <a:cs typeface="+mn-cs"/>
                        </a:rPr>
                        <a:t>( str1 , str2, . . .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NULL parameters are ignored, and do not cause the result to become NULL. If all parameters are NULL the result is an empty string.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kern="1200" dirty="0">
                          <a:solidFill>
                            <a:srgbClr val="0077AA"/>
                          </a:solidFill>
                          <a:latin typeface="Liberation Mono"/>
                          <a:ea typeface="+mn-ea"/>
                          <a:cs typeface="+mn-cs"/>
                        </a:rPr>
                        <a:t>  </a:t>
                      </a:r>
                      <a:r>
                        <a:rPr kumimoji="0" lang="en-US" sz="2000" i="1" kern="1200" dirty="0">
                          <a:solidFill>
                            <a:srgbClr val="FF5D5D"/>
                          </a:solidFill>
                          <a:latin typeface="Liberation Mono"/>
                          <a:ea typeface="+mn-ea"/>
                          <a:cs typeface="+mn-cs"/>
                        </a:rPr>
                        <a:t>concat_ws</a:t>
                      </a:r>
                      <a:r>
                        <a:rPr kumimoji="0" lang="en-US" sz="2000" kern="1200" dirty="0">
                          <a:solidFill>
                            <a:schemeClr val="tx1"/>
                          </a:solidFill>
                          <a:latin typeface="Liberation Mono"/>
                          <a:ea typeface="+mn-ea"/>
                          <a:cs typeface="+mn-cs"/>
                        </a:rPr>
                        <a:t>( separatorString , str1 , str2, . . . )</a:t>
                      </a:r>
                      <a:endParaRPr kumimoji="0" lang="en-IN" sz="2000" kern="1200" dirty="0">
                        <a:solidFill>
                          <a:schemeClr val="tx1"/>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Combines strings with separator. If separator is NULL it is treated like an empty string. Other NULL parameters are ignored.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3149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kern="1200" dirty="0">
                          <a:solidFill>
                            <a:srgbClr val="0077AA"/>
                          </a:solidFill>
                          <a:latin typeface="Liberation Mono"/>
                          <a:ea typeface="+mn-ea"/>
                          <a:cs typeface="+mn-cs"/>
                        </a:rPr>
                        <a:t>  </a:t>
                      </a:r>
                      <a:r>
                        <a:rPr kumimoji="0" lang="en-IN" sz="2000" i="1" kern="1200" dirty="0">
                          <a:solidFill>
                            <a:srgbClr val="FF5D5D"/>
                          </a:solidFill>
                          <a:latin typeface="Liberation Mono"/>
                          <a:ea typeface="+mn-ea"/>
                          <a:cs typeface="+mn-cs"/>
                        </a:rPr>
                        <a:t>lower</a:t>
                      </a:r>
                      <a:r>
                        <a:rPr kumimoji="0" lang="en-IN" sz="2000" kern="1200" dirty="0">
                          <a:solidFill>
                            <a:schemeClr val="tx1"/>
                          </a:solidFill>
                          <a:latin typeface="Liberation Mono"/>
                          <a:ea typeface="+mn-ea"/>
                          <a:cs typeface="+mn-cs"/>
                        </a:rPr>
                        <a:t>( 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kern="1200" dirty="0">
                          <a:solidFill>
                            <a:srgbClr val="0077AA"/>
                          </a:solidFill>
                          <a:latin typeface="Liberation Mono"/>
                          <a:ea typeface="+mn-ea"/>
                          <a:cs typeface="+mn-cs"/>
                        </a:rPr>
                        <a:t>  </a:t>
                      </a:r>
                      <a:r>
                        <a:rPr kumimoji="0" lang="en-IN" sz="2000" i="1" kern="1200" dirty="0">
                          <a:solidFill>
                            <a:srgbClr val="FF5D5D"/>
                          </a:solidFill>
                          <a:latin typeface="Liberation Mono"/>
                          <a:ea typeface="+mn-ea"/>
                          <a:cs typeface="+mn-cs"/>
                        </a:rPr>
                        <a:t>lcase</a:t>
                      </a:r>
                      <a:r>
                        <a:rPr kumimoji="0" lang="en-IN" sz="2000" kern="1200" dirty="0">
                          <a:solidFill>
                            <a:schemeClr val="tx1"/>
                          </a:solidFill>
                          <a:latin typeface="Liberation Mono"/>
                          <a:ea typeface="+mn-ea"/>
                          <a:cs typeface="+mn-cs"/>
                        </a:rPr>
                        <a:t>( 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Converts a string to lowercase.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76391541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527516793"/>
              </p:ext>
            </p:extLst>
          </p:nvPr>
        </p:nvGraphicFramePr>
        <p:xfrm>
          <a:off x="191344" y="706204"/>
          <a:ext cx="11809312" cy="6006252"/>
        </p:xfrm>
        <a:graphic>
          <a:graphicData uri="http://schemas.openxmlformats.org/drawingml/2006/table">
            <a:tbl>
              <a:tblPr firstRow="1" bandRow="1">
                <a:tableStyleId>{7E9639D4-E3E2-4D34-9284-5A2195B3D0D7}</a:tableStyleId>
              </a:tblPr>
              <a:tblGrid>
                <a:gridCol w="5472608">
                  <a:extLst>
                    <a:ext uri="{9D8B030D-6E8A-4147-A177-3AD203B41FA5}">
                      <a16:colId xmlns:a16="http://schemas.microsoft.com/office/drawing/2014/main" val="20000"/>
                    </a:ext>
                  </a:extLst>
                </a:gridCol>
                <a:gridCol w="6336704">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kern="1200" dirty="0">
                          <a:solidFill>
                            <a:srgbClr val="B7F7E2"/>
                          </a:solidFill>
                          <a:latin typeface="Arial" panose="020B0604020202020204" pitchFamily="34" charset="0"/>
                          <a:ea typeface="+mn-ea"/>
                          <a:cs typeface="Arial" panose="020B0604020202020204" pitchFamily="34" charset="0"/>
                        </a:rPr>
                        <a:t>E</a:t>
                      </a:r>
                      <a:r>
                        <a:rPr kumimoji="0" lang="en-IN" sz="2000" b="1" kern="1200" dirty="0">
                          <a:solidFill>
                            <a:srgbClr val="B7F7E2"/>
                          </a:solidFill>
                          <a:latin typeface="Arial" panose="020B0604020202020204" pitchFamily="34" charset="0"/>
                          <a:ea typeface="+mn-ea"/>
                          <a:cs typeface="Arial" panose="020B0604020202020204" pitchFamily="34" charset="0"/>
                        </a:rPr>
                        <a:t>xplanation</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2000" kern="1200" dirty="0">
                          <a:solidFill>
                            <a:srgbClr val="0077AA"/>
                          </a:solidFill>
                          <a:latin typeface="Liberation Mono"/>
                          <a:ea typeface="+mn-ea"/>
                          <a:cs typeface="+mn-cs"/>
                        </a:rPr>
                        <a:t>  </a:t>
                      </a:r>
                      <a:r>
                        <a:rPr kumimoji="0" lang="en-IN" sz="2000" i="1" kern="1200" dirty="0">
                          <a:solidFill>
                            <a:srgbClr val="FF5D5D"/>
                          </a:solidFill>
                          <a:latin typeface="Liberation Mono"/>
                          <a:ea typeface="+mn-ea"/>
                          <a:cs typeface="+mn-cs"/>
                        </a:rPr>
                        <a:t>upper</a:t>
                      </a:r>
                      <a:r>
                        <a:rPr kumimoji="0" lang="en-IN" sz="2000" kern="1200" dirty="0">
                          <a:solidFill>
                            <a:schemeClr val="tx1"/>
                          </a:solidFill>
                          <a:latin typeface="Liberation Mono"/>
                          <a:ea typeface="+mn-ea"/>
                          <a:cs typeface="+mn-cs"/>
                        </a:rPr>
                        <a:t>( string )</a:t>
                      </a:r>
                    </a:p>
                    <a:p>
                      <a:pPr>
                        <a:spcAft>
                          <a:spcPts val="0"/>
                        </a:spcAft>
                      </a:pPr>
                      <a:endParaRPr kumimoji="0" lang="en-IN" sz="400" kern="1200" dirty="0">
                        <a:solidFill>
                          <a:srgbClr val="0077AA"/>
                        </a:solidFill>
                        <a:latin typeface="Liberation Mono"/>
                        <a:ea typeface="+mn-ea"/>
                        <a:cs typeface="+mn-cs"/>
                      </a:endParaRPr>
                    </a:p>
                    <a:p>
                      <a:pPr>
                        <a:spcAft>
                          <a:spcPts val="0"/>
                        </a:spcAft>
                      </a:pPr>
                      <a:r>
                        <a:rPr kumimoji="0" lang="en-IN" sz="2000" kern="1200" dirty="0">
                          <a:solidFill>
                            <a:srgbClr val="0077AA"/>
                          </a:solidFill>
                          <a:latin typeface="Liberation Mono"/>
                          <a:ea typeface="+mn-ea"/>
                          <a:cs typeface="+mn-cs"/>
                        </a:rPr>
                        <a:t>  </a:t>
                      </a:r>
                      <a:r>
                        <a:rPr kumimoji="0" lang="en-IN" sz="2000" i="1" kern="1200" dirty="0">
                          <a:solidFill>
                            <a:srgbClr val="FF5D5D"/>
                          </a:solidFill>
                          <a:latin typeface="Liberation Mono"/>
                          <a:ea typeface="+mn-ea"/>
                          <a:cs typeface="+mn-cs"/>
                        </a:rPr>
                        <a:t>ucase</a:t>
                      </a:r>
                      <a:r>
                        <a:rPr kumimoji="0" lang="en-IN" sz="2000" kern="1200" dirty="0">
                          <a:solidFill>
                            <a:schemeClr val="tx1"/>
                          </a:solidFill>
                          <a:latin typeface="Liberation Mono"/>
                          <a:ea typeface="+mn-ea"/>
                          <a:cs typeface="+mn-cs"/>
                        </a:rPr>
                        <a:t>( 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Converts a string to uppercase.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2000" kern="1200" dirty="0">
                          <a:solidFill>
                            <a:srgbClr val="0077AA"/>
                          </a:solidFill>
                          <a:latin typeface="Liberation Mono"/>
                          <a:ea typeface="+mn-ea"/>
                          <a:cs typeface="+mn-cs"/>
                        </a:rPr>
                        <a:t>  </a:t>
                      </a:r>
                      <a:r>
                        <a:rPr kumimoji="0" lang="en-US" sz="2000" i="1" kern="1200" dirty="0">
                          <a:solidFill>
                            <a:srgbClr val="FF5D5D"/>
                          </a:solidFill>
                          <a:latin typeface="Liberation Mono"/>
                          <a:ea typeface="+mn-ea"/>
                          <a:cs typeface="+mn-cs"/>
                        </a:rPr>
                        <a:t>left</a:t>
                      </a:r>
                      <a:r>
                        <a:rPr kumimoji="0" lang="en-US" sz="2000" kern="1200" dirty="0">
                          <a:solidFill>
                            <a:schemeClr val="tx1"/>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leftmost number of characters.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2000" kern="1200" dirty="0">
                          <a:solidFill>
                            <a:srgbClr val="0077AA"/>
                          </a:solidFill>
                          <a:latin typeface="Liberation Mono"/>
                          <a:ea typeface="+mn-ea"/>
                          <a:cs typeface="+mn-cs"/>
                        </a:rPr>
                        <a:t>  </a:t>
                      </a:r>
                      <a:r>
                        <a:rPr kumimoji="0" lang="en-IN" sz="2000" i="1" kern="1200" dirty="0">
                          <a:solidFill>
                            <a:srgbClr val="FF5D5D"/>
                          </a:solidFill>
                          <a:latin typeface="Liberation Mono"/>
                          <a:ea typeface="+mn-ea"/>
                          <a:cs typeface="+mn-cs"/>
                        </a:rPr>
                        <a:t>right</a:t>
                      </a:r>
                      <a:r>
                        <a:rPr kumimoji="0" lang="en-IN" sz="2000" kern="1200" dirty="0">
                          <a:solidFill>
                            <a:schemeClr val="tx1"/>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rightmost number of characters.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kern="1200" dirty="0">
                          <a:solidFill>
                            <a:srgbClr val="0077AA"/>
                          </a:solidFill>
                          <a:latin typeface="Liberation Mono"/>
                          <a:ea typeface="+mn-ea"/>
                          <a:cs typeface="+mn-cs"/>
                        </a:rPr>
                        <a:t>  </a:t>
                      </a:r>
                      <a:r>
                        <a:rPr kumimoji="0" lang="en-IN" sz="2000" i="1" kern="1200" dirty="0" err="1">
                          <a:solidFill>
                            <a:srgbClr val="FF5D5D"/>
                          </a:solidFill>
                          <a:latin typeface="Liberation Mono"/>
                          <a:ea typeface="+mn-ea"/>
                          <a:cs typeface="+mn-cs"/>
                        </a:rPr>
                        <a:t>lpad</a:t>
                      </a:r>
                      <a:r>
                        <a:rPr kumimoji="0" lang="en-IN" sz="2000" kern="1200" dirty="0">
                          <a:solidFill>
                            <a:schemeClr val="tx1"/>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Left pad the string to the specified length. If the length is shorter than the string, it will be truncated at the end. 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kern="1200" dirty="0">
                          <a:solidFill>
                            <a:srgbClr val="0077AA"/>
                          </a:solidFill>
                          <a:latin typeface="Liberation Mono"/>
                          <a:ea typeface="+mn-ea"/>
                          <a:cs typeface="+mn-cs"/>
                        </a:rPr>
                        <a:t>  </a:t>
                      </a:r>
                      <a:r>
                        <a:rPr kumimoji="0" lang="en-IN" sz="2000" i="1" kern="1200" dirty="0">
                          <a:solidFill>
                            <a:srgbClr val="FF5D5D"/>
                          </a:solidFill>
                          <a:latin typeface="Liberation Mono"/>
                          <a:ea typeface="+mn-ea"/>
                          <a:cs typeface="+mn-cs"/>
                        </a:rPr>
                        <a:t>rpad</a:t>
                      </a:r>
                      <a:r>
                        <a:rPr kumimoji="0" lang="en-IN" sz="2000" kern="1200" dirty="0">
                          <a:solidFill>
                            <a:schemeClr val="tx1"/>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Right pad the string to the specified length. If the length is shorter than the string, it will be truncated. </a:t>
                      </a:r>
                      <a:r>
                        <a:rPr kumimoji="0" lang="en-US" sz="1800" kern="1200">
                          <a:solidFill>
                            <a:schemeClr val="tx1"/>
                          </a:solidFill>
                          <a:effectLst/>
                          <a:latin typeface="Liberation Mono"/>
                          <a:ea typeface="+mn-ea"/>
                          <a:cs typeface="+mn-cs"/>
                        </a:rPr>
                        <a:t>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kern="1200" dirty="0">
                          <a:solidFill>
                            <a:srgbClr val="0077AA"/>
                          </a:solidFill>
                          <a:latin typeface="Liberation Mono"/>
                          <a:ea typeface="+mn-ea"/>
                          <a:cs typeface="+mn-cs"/>
                        </a:rPr>
                        <a:t>  </a:t>
                      </a:r>
                      <a:r>
                        <a:rPr kumimoji="0" lang="en-IN" sz="2000" i="1" kern="1200" dirty="0">
                          <a:solidFill>
                            <a:srgbClr val="FF5D5D"/>
                          </a:solidFill>
                          <a:latin typeface="Liberation Mono"/>
                          <a:ea typeface="+mn-ea"/>
                          <a:cs typeface="+mn-cs"/>
                        </a:rPr>
                        <a:t>ltrim</a:t>
                      </a:r>
                      <a:r>
                        <a:rPr kumimoji="0" lang="en-IN" sz="2000" kern="1200" dirty="0">
                          <a:solidFill>
                            <a:schemeClr val="tx1"/>
                          </a:solidFill>
                          <a:latin typeface="Liberation Mono"/>
                          <a:ea typeface="+mn-ea"/>
                          <a:cs typeface="+mn-cs"/>
                        </a:rPr>
                        <a:t>( 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leading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kern="1200" dirty="0">
                          <a:solidFill>
                            <a:srgbClr val="0077AA"/>
                          </a:solidFill>
                          <a:latin typeface="Liberation Mono"/>
                          <a:ea typeface="+mn-ea"/>
                          <a:cs typeface="+mn-cs"/>
                        </a:rPr>
                        <a:t>  </a:t>
                      </a:r>
                      <a:r>
                        <a:rPr kumimoji="0" lang="en-IN" sz="2000" i="1" kern="1200" dirty="0">
                          <a:solidFill>
                            <a:srgbClr val="FF5D5D"/>
                          </a:solidFill>
                          <a:latin typeface="Liberation Mono"/>
                          <a:ea typeface="+mn-ea"/>
                          <a:cs typeface="+mn-cs"/>
                        </a:rPr>
                        <a:t>rtrim</a:t>
                      </a:r>
                      <a:r>
                        <a:rPr kumimoji="0" lang="en-IN" sz="2000" kern="1200" dirty="0">
                          <a:solidFill>
                            <a:schemeClr val="tx1"/>
                          </a:solidFill>
                          <a:latin typeface="Liberation Mono"/>
                          <a:ea typeface="+mn-ea"/>
                          <a:cs typeface="+mn-cs"/>
                        </a:rPr>
                        <a:t>( 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trailing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kern="1200" dirty="0">
                          <a:solidFill>
                            <a:srgbClr val="0077AA"/>
                          </a:solidFill>
                          <a:latin typeface="Liberation Mono"/>
                          <a:ea typeface="+mn-ea"/>
                          <a:cs typeface="+mn-cs"/>
                        </a:rPr>
                        <a:t>  </a:t>
                      </a:r>
                      <a:r>
                        <a:rPr kumimoji="0" lang="en-IN" sz="2000" i="1" kern="1200" dirty="0">
                          <a:solidFill>
                            <a:srgbClr val="FF5D5D"/>
                          </a:solidFill>
                          <a:latin typeface="Liberation Mono"/>
                          <a:ea typeface="+mn-ea"/>
                          <a:cs typeface="+mn-cs"/>
                        </a:rPr>
                        <a:t>repeat</a:t>
                      </a:r>
                      <a:r>
                        <a:rPr kumimoji="0" lang="en-IN" sz="2000" kern="1200" dirty="0">
                          <a:solidFill>
                            <a:schemeClr val="tx1"/>
                          </a:solidFill>
                          <a:latin typeface="Liberation Mono"/>
                          <a:ea typeface="+mn-ea"/>
                          <a:cs typeface="+mn-cs"/>
                        </a:rPr>
                        <a:t>( string , 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string repeated some number of times.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kern="1200" dirty="0">
                          <a:solidFill>
                            <a:srgbClr val="0077AA"/>
                          </a:solidFill>
                          <a:latin typeface="Liberation Mono"/>
                          <a:ea typeface="+mn-ea"/>
                          <a:cs typeface="+mn-cs"/>
                        </a:rPr>
                        <a:t>  </a:t>
                      </a:r>
                      <a:r>
                        <a:rPr kumimoji="0" lang="en-IN" sz="2000" i="1" kern="1200" dirty="0">
                          <a:solidFill>
                            <a:srgbClr val="FF5D5D"/>
                          </a:solidFill>
                          <a:latin typeface="Liberation Mono"/>
                          <a:ea typeface="+mn-ea"/>
                          <a:cs typeface="+mn-cs"/>
                        </a:rPr>
                        <a:t>replace</a:t>
                      </a:r>
                      <a:r>
                        <a:rPr kumimoji="0" lang="en-IN" sz="2000" kern="1200" dirty="0">
                          <a:solidFill>
                            <a:schemeClr val="tx1"/>
                          </a:solidFill>
                          <a:latin typeface="Liberation Mono"/>
                          <a:ea typeface="+mn-ea"/>
                          <a:cs typeface="+mn-cs"/>
                        </a:rPr>
                        <a:t>( string , searchString, replacementString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Replaces all occurrences of a search string in a text with another string. If no replacement is specified, the search string is removed from the original string. If any parameter is null, the result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407854281"/>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4410212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908569573"/>
              </p:ext>
            </p:extLst>
          </p:nvPr>
        </p:nvGraphicFramePr>
        <p:xfrm>
          <a:off x="191344" y="706204"/>
          <a:ext cx="11809312" cy="3477258"/>
        </p:xfrm>
        <a:graphic>
          <a:graphicData uri="http://schemas.openxmlformats.org/drawingml/2006/table">
            <a:tbl>
              <a:tblPr firstRow="1" bandRow="1">
                <a:tableStyleId>{7E9639D4-E3E2-4D34-9284-5A2195B3D0D7}</a:tableStyleId>
              </a:tblPr>
              <a:tblGrid>
                <a:gridCol w="4680520">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kern="1200" dirty="0">
                          <a:solidFill>
                            <a:srgbClr val="B7F7E2"/>
                          </a:solidFill>
                          <a:latin typeface="Arial" panose="020B0604020202020204" pitchFamily="34" charset="0"/>
                          <a:ea typeface="+mn-ea"/>
                          <a:cs typeface="Arial" panose="020B0604020202020204" pitchFamily="34" charset="0"/>
                        </a:rPr>
                        <a:t>E</a:t>
                      </a:r>
                      <a:r>
                        <a:rPr kumimoji="0" lang="en-IN" sz="2000" b="1" kern="1200" dirty="0">
                          <a:solidFill>
                            <a:srgbClr val="B7F7E2"/>
                          </a:solidFill>
                          <a:latin typeface="Arial" panose="020B0604020202020204" pitchFamily="34" charset="0"/>
                          <a:ea typeface="+mn-ea"/>
                          <a:cs typeface="Arial" panose="020B0604020202020204" pitchFamily="34" charset="0"/>
                        </a:rPr>
                        <a:t>xplanation</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2000" kern="1200" dirty="0">
                          <a:solidFill>
                            <a:srgbClr val="0077AA"/>
                          </a:solidFill>
                          <a:latin typeface="Liberation Mono"/>
                          <a:ea typeface="+mn-ea"/>
                          <a:cs typeface="+mn-cs"/>
                        </a:rPr>
                        <a:t>  </a:t>
                      </a:r>
                      <a:r>
                        <a:rPr kumimoji="0" lang="en-IN" sz="2000" i="1" kern="1200" dirty="0">
                          <a:solidFill>
                            <a:srgbClr val="FF5D5D"/>
                          </a:solidFill>
                          <a:latin typeface="Liberation Mono"/>
                          <a:ea typeface="+mn-ea"/>
                          <a:cs typeface="+mn-cs"/>
                        </a:rPr>
                        <a:t>space</a:t>
                      </a:r>
                      <a:r>
                        <a:rPr kumimoji="0" lang="en-IN" sz="2000" kern="1200" dirty="0">
                          <a:solidFill>
                            <a:schemeClr val="tx1"/>
                          </a:solidFill>
                          <a:latin typeface="Liberation Mono"/>
                          <a:ea typeface="+mn-ea"/>
                          <a:cs typeface="+mn-cs"/>
                        </a:rPr>
                        <a:t>( int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a string consisting of a number of spaces.</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2000" kern="1200" dirty="0">
                          <a:solidFill>
                            <a:srgbClr val="0077AA"/>
                          </a:solidFill>
                          <a:latin typeface="Liberation Mono"/>
                          <a:ea typeface="+mn-ea"/>
                          <a:cs typeface="+mn-cs"/>
                        </a:rPr>
                        <a:t>  </a:t>
                      </a:r>
                      <a:r>
                        <a:rPr kumimoji="0" lang="en-US" sz="2000" i="1" kern="1200" dirty="0">
                          <a:solidFill>
                            <a:srgbClr val="FF5D5D"/>
                          </a:solidFill>
                          <a:latin typeface="Liberation Mono"/>
                          <a:ea typeface="+mn-ea"/>
                          <a:cs typeface="+mn-cs"/>
                        </a:rPr>
                        <a:t>substr</a:t>
                      </a:r>
                      <a:r>
                        <a:rPr kumimoji="0" lang="en-US" sz="2000" kern="1200" dirty="0">
                          <a:solidFill>
                            <a:schemeClr val="tx1"/>
                          </a:solidFill>
                          <a:latin typeface="Liberation Mono"/>
                          <a:ea typeface="+mn-ea"/>
                          <a:cs typeface="+mn-cs"/>
                        </a:rPr>
                        <a:t>( string, startInt, lengthInt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2000" kern="1200" dirty="0">
                          <a:solidFill>
                            <a:srgbClr val="0077AA"/>
                          </a:solidFill>
                          <a:latin typeface="Liberation Mono"/>
                          <a:ea typeface="+mn-ea"/>
                          <a:cs typeface="+mn-cs"/>
                        </a:rPr>
                        <a:t>  </a:t>
                      </a:r>
                      <a:r>
                        <a:rPr kumimoji="0" lang="en-US" sz="2000" i="1" kern="1200" dirty="0">
                          <a:solidFill>
                            <a:srgbClr val="FF5D5D"/>
                          </a:solidFill>
                          <a:latin typeface="Liberation Mono"/>
                          <a:ea typeface="+mn-ea"/>
                          <a:cs typeface="+mn-cs"/>
                        </a:rPr>
                        <a:t>substring</a:t>
                      </a:r>
                      <a:r>
                        <a:rPr kumimoji="0" lang="en-US" sz="2000" kern="1200" dirty="0">
                          <a:solidFill>
                            <a:schemeClr val="tx1"/>
                          </a:solidFill>
                          <a:latin typeface="Liberation Mono"/>
                          <a:ea typeface="+mn-ea"/>
                          <a:cs typeface="+mn-cs"/>
                        </a:rPr>
                        <a:t>( string, startInt, lengthInt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a substring of a string starting at a position. If the start index is negative, then the start index is relative to the end of the string. The length is optional.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2000" kern="1200" dirty="0">
                          <a:solidFill>
                            <a:srgbClr val="0077AA"/>
                          </a:solidFill>
                          <a:latin typeface="Liberation Mono"/>
                          <a:ea typeface="+mn-ea"/>
                          <a:cs typeface="+mn-cs"/>
                        </a:rPr>
                        <a:t>  </a:t>
                      </a:r>
                      <a:endParaRPr kumimoji="0" lang="en-IN" sz="20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0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0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0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366238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77785559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364541325"/>
              </p:ext>
            </p:extLst>
          </p:nvPr>
        </p:nvGraphicFramePr>
        <p:xfrm>
          <a:off x="191344" y="706204"/>
          <a:ext cx="11809312" cy="5152812"/>
        </p:xfrm>
        <a:graphic>
          <a:graphicData uri="http://schemas.openxmlformats.org/drawingml/2006/table">
            <a:tbl>
              <a:tblPr firstRow="1" bandRow="1">
                <a:tableStyleId>{7E9639D4-E3E2-4D34-9284-5A2195B3D0D7}</a:tableStyleId>
              </a:tblPr>
              <a:tblGrid>
                <a:gridCol w="3240360">
                  <a:extLst>
                    <a:ext uri="{9D8B030D-6E8A-4147-A177-3AD203B41FA5}">
                      <a16:colId xmlns:a16="http://schemas.microsoft.com/office/drawing/2014/main" val="20000"/>
                    </a:ext>
                  </a:extLst>
                </a:gridCol>
                <a:gridCol w="85689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kern="1200" dirty="0">
                          <a:solidFill>
                            <a:srgbClr val="B7F7E2"/>
                          </a:solidFill>
                          <a:latin typeface="Arial" panose="020B0604020202020204" pitchFamily="34" charset="0"/>
                          <a:ea typeface="+mn-ea"/>
                          <a:cs typeface="Arial" panose="020B0604020202020204" pitchFamily="34" charset="0"/>
                        </a:rPr>
                        <a:t>E</a:t>
                      </a:r>
                      <a:r>
                        <a:rPr kumimoji="0" lang="en-IN" sz="2000" b="1" kern="1200" dirty="0">
                          <a:solidFill>
                            <a:srgbClr val="B7F7E2"/>
                          </a:solidFill>
                          <a:latin typeface="Arial" panose="020B0604020202020204" pitchFamily="34" charset="0"/>
                          <a:ea typeface="+mn-ea"/>
                          <a:cs typeface="Arial" panose="020B0604020202020204" pitchFamily="34" charset="0"/>
                        </a:rPr>
                        <a:t>xplanation</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2000" kern="1200" dirty="0">
                          <a:solidFill>
                            <a:srgbClr val="0077AA"/>
                          </a:solidFill>
                          <a:latin typeface="Liberation Mono"/>
                          <a:ea typeface="+mn-ea"/>
                          <a:cs typeface="+mn-cs"/>
                        </a:rPr>
                        <a:t>  </a:t>
                      </a:r>
                      <a:r>
                        <a:rPr kumimoji="0" lang="en-IN" sz="2000" i="1" kern="1200" dirty="0">
                          <a:solidFill>
                            <a:srgbClr val="FF5D5D"/>
                          </a:solidFill>
                          <a:latin typeface="Liberation Mono"/>
                          <a:ea typeface="+mn-ea"/>
                          <a:cs typeface="+mn-cs"/>
                        </a:rPr>
                        <a:t>abs</a:t>
                      </a:r>
                      <a:r>
                        <a:rPr kumimoji="0" lang="en-IN" sz="2000" kern="1200" dirty="0">
                          <a:solidFill>
                            <a:schemeClr val="tx1"/>
                          </a:solidFill>
                          <a:latin typeface="Liberation Mono"/>
                          <a:ea typeface="+mn-ea"/>
                          <a:cs typeface="+mn-cs"/>
                        </a:rPr>
                        <a:t>(numeric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TINYINT, SMALLINT, INT, and BIGINT data types cannot represent absolute values of their minimum negative values, because they have more negative values than positive. For example, for INT data type allowed values are from -2147483648 to 2147483647. ABS(-2147483648) should be 2147483648, but this value is not allowed for this data type. It leads to an exception. To avoid it cast argument of this function to a higher data type.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2000" kern="1200" dirty="0">
                          <a:solidFill>
                            <a:schemeClr val="tx2"/>
                          </a:solidFill>
                          <a:latin typeface="Liberation Mono"/>
                          <a:ea typeface="+mn-ea"/>
                          <a:cs typeface="+mn-cs"/>
                        </a:rPr>
                        <a:t>  </a:t>
                      </a:r>
                      <a:r>
                        <a:rPr kumimoji="0" lang="en-US" sz="2000" i="1" kern="1200" dirty="0">
                          <a:solidFill>
                            <a:srgbClr val="FF5D5D"/>
                          </a:solidFill>
                          <a:latin typeface="Liberation Mono"/>
                          <a:ea typeface="+mn-ea"/>
                          <a:cs typeface="+mn-cs"/>
                        </a:rPr>
                        <a:t>ceil</a:t>
                      </a:r>
                      <a:r>
                        <a:rPr kumimoji="0" lang="en-US" sz="2000" kern="1200" dirty="0">
                          <a:solidFill>
                            <a:schemeClr val="tx1"/>
                          </a:solidFill>
                          <a:latin typeface="Liberation Mono"/>
                          <a:ea typeface="+mn-ea"/>
                          <a:cs typeface="+mn-cs"/>
                        </a:rPr>
                        <a:t>( numeric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2000" kern="1200" dirty="0">
                          <a:solidFill>
                            <a:schemeClr val="tx2"/>
                          </a:solidFill>
                          <a:latin typeface="Liberation Mono"/>
                          <a:ea typeface="+mn-ea"/>
                          <a:cs typeface="+mn-cs"/>
                        </a:rPr>
                        <a:t>  </a:t>
                      </a:r>
                      <a:r>
                        <a:rPr kumimoji="0" lang="en-US" sz="2000" i="1" kern="1200" dirty="0">
                          <a:solidFill>
                            <a:srgbClr val="FF5D5D"/>
                          </a:solidFill>
                          <a:latin typeface="Liberation Mono"/>
                          <a:ea typeface="+mn-ea"/>
                          <a:cs typeface="+mn-cs"/>
                        </a:rPr>
                        <a:t>ceiling</a:t>
                      </a:r>
                      <a:r>
                        <a:rPr kumimoji="0" lang="en-US" sz="2000" kern="1200" dirty="0">
                          <a:solidFill>
                            <a:schemeClr val="tx1"/>
                          </a:solidFill>
                          <a:latin typeface="Liberation Mono"/>
                          <a:ea typeface="+mn-ea"/>
                          <a:cs typeface="+mn-cs"/>
                        </a:rPr>
                        <a:t>( numeric )</a:t>
                      </a: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Returns the smallest integer value that is greater than or equal to the argument. </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2000" kern="1200" dirty="0">
                          <a:solidFill>
                            <a:srgbClr val="0077AA"/>
                          </a:solidFill>
                          <a:latin typeface="Liberation Mono"/>
                          <a:ea typeface="+mn-ea"/>
                          <a:cs typeface="+mn-cs"/>
                        </a:rPr>
                        <a:t>  </a:t>
                      </a:r>
                      <a:r>
                        <a:rPr kumimoji="0" lang="en-US" sz="2000" i="1" kern="1200" dirty="0">
                          <a:solidFill>
                            <a:srgbClr val="FF5D5D"/>
                          </a:solidFill>
                          <a:latin typeface="Liberation Mono"/>
                          <a:ea typeface="+mn-ea"/>
                          <a:cs typeface="+mn-cs"/>
                        </a:rPr>
                        <a:t>floor</a:t>
                      </a:r>
                      <a:r>
                        <a:rPr kumimoji="0" lang="en-US" sz="2000" kern="1200" dirty="0">
                          <a:solidFill>
                            <a:schemeClr val="tx1"/>
                          </a:solidFill>
                          <a:latin typeface="Liberation Mono"/>
                          <a:ea typeface="+mn-ea"/>
                          <a:cs typeface="+mn-cs"/>
                        </a:rPr>
                        <a:t>( numeric )</a:t>
                      </a:r>
                      <a:endParaRPr kumimoji="0" lang="en-IN" sz="2000" kern="1200" dirty="0">
                        <a:solidFill>
                          <a:schemeClr val="tx1"/>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largest integer value that is less than or equal to the argument.</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0077AA"/>
                          </a:solidFill>
                          <a:latin typeface="Liberation Mono"/>
                          <a:ea typeface="+mn-ea"/>
                          <a:cs typeface="+mn-cs"/>
                        </a:rPr>
                        <a:t>  </a:t>
                      </a:r>
                      <a:r>
                        <a:rPr kumimoji="0" lang="en-US" sz="2000" i="1" kern="1200" dirty="0">
                          <a:solidFill>
                            <a:srgbClr val="FF5D5D"/>
                          </a:solidFill>
                          <a:latin typeface="Liberation Mono"/>
                          <a:ea typeface="+mn-ea"/>
                          <a:cs typeface="+mn-cs"/>
                        </a:rPr>
                        <a:t>rand</a:t>
                      </a:r>
                      <a:r>
                        <a:rPr kumimoji="0" lang="en-US" sz="2000" kern="1200" dirty="0">
                          <a:solidFill>
                            <a:schemeClr val="tx1"/>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0077AA"/>
                          </a:solidFill>
                          <a:latin typeface="Liberation Mono"/>
                          <a:ea typeface="+mn-ea"/>
                          <a:cs typeface="+mn-cs"/>
                        </a:rPr>
                        <a:t>  </a:t>
                      </a:r>
                      <a:r>
                        <a:rPr kumimoji="0" lang="en-US" sz="2000" i="1" kern="1200" dirty="0">
                          <a:solidFill>
                            <a:srgbClr val="FF5D5D"/>
                          </a:solidFill>
                          <a:latin typeface="Liberation Mono"/>
                          <a:ea typeface="+mn-ea"/>
                          <a:cs typeface="+mn-cs"/>
                        </a:rPr>
                        <a:t>random</a:t>
                      </a:r>
                      <a:r>
                        <a:rPr kumimoji="0" lang="en-US" sz="2000" kern="1200" dirty="0">
                          <a:solidFill>
                            <a:schemeClr val="tx1"/>
                          </a:solidFill>
                          <a:latin typeface="Liberation Mono"/>
                          <a:ea typeface="+mn-ea"/>
                          <a:cs typeface="+mn-cs"/>
                        </a:rPr>
                        <a:t>()</a:t>
                      </a:r>
                      <a:endParaRPr kumimoji="0" lang="en-IN" sz="2000" kern="1200" dirty="0">
                        <a:solidFill>
                          <a:schemeClr val="tx1"/>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Calling the function without parameter returns the next a pseudo random number.</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0077AA"/>
                          </a:solidFill>
                          <a:latin typeface="Liberation Mono"/>
                          <a:ea typeface="+mn-ea"/>
                          <a:cs typeface="+mn-cs"/>
                        </a:rPr>
                        <a:t>  </a:t>
                      </a:r>
                      <a:r>
                        <a:rPr kumimoji="0" lang="en-US" sz="2000" i="1" kern="1200" dirty="0">
                          <a:solidFill>
                            <a:srgbClr val="FF5D5D"/>
                          </a:solidFill>
                          <a:latin typeface="Liberation Mono"/>
                          <a:ea typeface="+mn-ea"/>
                          <a:cs typeface="+mn-cs"/>
                        </a:rPr>
                        <a:t>round</a:t>
                      </a:r>
                      <a:r>
                        <a:rPr kumimoji="0" lang="en-US" sz="2000" kern="1200" dirty="0">
                          <a:solidFill>
                            <a:schemeClr val="tx1"/>
                          </a:solidFill>
                          <a:latin typeface="Liberation Mono"/>
                          <a:ea typeface="+mn-ea"/>
                          <a:cs typeface="+mn-cs"/>
                        </a:rPr>
                        <a:t>( numeric, digitsint )</a:t>
                      </a:r>
                      <a:endParaRPr kumimoji="0" lang="en-IN" sz="2000" kern="1200" dirty="0">
                        <a:solidFill>
                          <a:schemeClr val="tx1"/>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Rounds to a number of fractional digits.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0077AA"/>
                          </a:solidFill>
                          <a:latin typeface="Liberation Mono"/>
                          <a:ea typeface="+mn-ea"/>
                          <a:cs typeface="+mn-cs"/>
                        </a:rPr>
                        <a:t>  </a:t>
                      </a:r>
                      <a:r>
                        <a:rPr kumimoji="0" lang="en-US" sz="2000" i="1" kern="1200" dirty="0">
                          <a:solidFill>
                            <a:srgbClr val="FF5D5D"/>
                          </a:solidFill>
                          <a:latin typeface="Liberation Mono"/>
                          <a:ea typeface="+mn-ea"/>
                          <a:cs typeface="+mn-cs"/>
                        </a:rPr>
                        <a:t>random_uuid</a:t>
                      </a:r>
                      <a:r>
                        <a:rPr kumimoji="0" lang="en-US" sz="2000" kern="1200" dirty="0">
                          <a:solidFill>
                            <a:schemeClr val="tx1"/>
                          </a:solidFill>
                          <a:latin typeface="Liberation Mono"/>
                          <a:ea typeface="+mn-ea"/>
                          <a:cs typeface="+mn-cs"/>
                        </a:rPr>
                        <a:t>()</a:t>
                      </a:r>
                      <a:endParaRPr kumimoji="0" lang="en-IN" sz="2000" kern="1200" dirty="0">
                        <a:solidFill>
                          <a:schemeClr val="tx1"/>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new UUID with 122 pseudo random bits.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kern="1200" dirty="0">
                          <a:solidFill>
                            <a:schemeClr val="tx2"/>
                          </a:solidFill>
                          <a:latin typeface="Liberation Mono"/>
                          <a:ea typeface="+mn-ea"/>
                          <a:cs typeface="+mn-cs"/>
                        </a:rPr>
                        <a:t>  </a:t>
                      </a:r>
                      <a:r>
                        <a:rPr kumimoji="0" lang="en-IN" sz="2000" i="1" kern="1200" dirty="0">
                          <a:solidFill>
                            <a:srgbClr val="FF5D5D"/>
                          </a:solidFill>
                          <a:latin typeface="Liberation Mono"/>
                          <a:ea typeface="+mn-ea"/>
                          <a:cs typeface="+mn-cs"/>
                        </a:rPr>
                        <a:t>trunc</a:t>
                      </a:r>
                      <a:r>
                        <a:rPr kumimoji="0" lang="en-IN" sz="2000" kern="1200" dirty="0">
                          <a:solidFill>
                            <a:schemeClr val="tx1"/>
                          </a:solidFill>
                          <a:latin typeface="Liberation Mono"/>
                          <a:ea typeface="+mn-ea"/>
                          <a:cs typeface="+mn-cs"/>
                        </a:rPr>
                        <a:t>( numeric, digitsint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kern="1200" dirty="0">
                          <a:solidFill>
                            <a:schemeClr val="tx2"/>
                          </a:solidFill>
                          <a:latin typeface="Liberation Mono"/>
                          <a:ea typeface="+mn-ea"/>
                          <a:cs typeface="+mn-cs"/>
                        </a:rPr>
                        <a:t>  </a:t>
                      </a:r>
                      <a:r>
                        <a:rPr kumimoji="0" lang="en-IN" sz="2000" i="1" kern="1200" dirty="0">
                          <a:solidFill>
                            <a:srgbClr val="FF5D5D"/>
                          </a:solidFill>
                          <a:latin typeface="Liberation Mono"/>
                          <a:ea typeface="+mn-ea"/>
                          <a:cs typeface="+mn-cs"/>
                        </a:rPr>
                        <a:t>truncate</a:t>
                      </a:r>
                      <a:r>
                        <a:rPr kumimoji="0" lang="en-IN" sz="2000" kern="1200" dirty="0">
                          <a:solidFill>
                            <a:schemeClr val="tx1"/>
                          </a:solidFill>
                          <a:latin typeface="Liberation Mono"/>
                          <a:ea typeface="+mn-ea"/>
                          <a:cs typeface="+mn-cs"/>
                        </a:rPr>
                        <a:t>( numeric, digitsint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When a numeric argument is specified, truncates it to a number of digits (to the next value closer to 0)</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399644194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3804247"/>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IN" dirty="0">
                <a:latin typeface="Liberation Mono"/>
              </a:rPr>
              <a:t> </a:t>
            </a:r>
            <a:r>
              <a:rPr lang="en-IN" i="1" dirty="0">
                <a:solidFill>
                  <a:srgbClr val="FF5D5D"/>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IN" dirty="0">
                <a:latin typeface="Liberation Mono"/>
              </a:rPr>
              <a:t> </a:t>
            </a:r>
            <a:r>
              <a:rPr lang="en-IN" i="1" dirty="0">
                <a:solidFill>
                  <a:srgbClr val="FF5D5D"/>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IN" dirty="0">
                <a:latin typeface="Liberation Mono"/>
              </a:rPr>
              <a:t> </a:t>
            </a:r>
            <a:r>
              <a:rPr lang="en-IN" i="1" dirty="0">
                <a:solidFill>
                  <a:srgbClr val="FF5D5D"/>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IN" dirty="0">
                <a:latin typeface="Liberation Mono"/>
              </a:rPr>
              <a:t> </a:t>
            </a:r>
            <a:r>
              <a:rPr lang="en-IN" i="1" dirty="0">
                <a:solidFill>
                  <a:srgbClr val="FF5D5D"/>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US" dirty="0">
                <a:latin typeface="Liberation Mono"/>
              </a:rPr>
              <a:t> </a:t>
            </a:r>
            <a:r>
              <a:rPr lang="en-US" i="1" dirty="0">
                <a:solidFill>
                  <a:srgbClr val="FF5D5D"/>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-1.23</a:t>
            </a:r>
            <a:r>
              <a:rPr lang="en-US" dirty="0">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US" dirty="0">
                <a:latin typeface="Liberation Mono"/>
              </a:rPr>
              <a:t> </a:t>
            </a:r>
            <a:r>
              <a:rPr lang="en-US" i="1" dirty="0">
                <a:solidFill>
                  <a:srgbClr val="FF5D5D"/>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-1.58</a:t>
            </a:r>
            <a:r>
              <a:rPr lang="en-US" dirty="0">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 </a:t>
            </a:r>
            <a:r>
              <a:rPr lang="en-US" dirty="0">
                <a:solidFill>
                  <a:srgbClr val="803A69"/>
                </a:solidFill>
                <a:latin typeface="Liberation Mono"/>
              </a:rPr>
              <a:t>cast</a:t>
            </a:r>
            <a:r>
              <a:rPr lang="en-US" dirty="0">
                <a:latin typeface="Liberation Mono"/>
                <a:cs typeface="Arial" panose="020B0604020202020204" pitchFamily="34" charset="0"/>
              </a:rPr>
              <a:t>(</a:t>
            </a:r>
            <a:r>
              <a:rPr lang="en-US" i="1" dirty="0">
                <a:solidFill>
                  <a:srgbClr val="FF5D5D"/>
                </a:solidFill>
                <a:latin typeface="Liberation Mono"/>
              </a:rPr>
              <a:t>round</a:t>
            </a:r>
            <a:r>
              <a:rPr lang="en-US" dirty="0">
                <a:latin typeface="Liberation Mono"/>
                <a:cs typeface="Arial" panose="020B0604020202020204" pitchFamily="34" charset="0"/>
              </a:rPr>
              <a:t>(</a:t>
            </a:r>
            <a:r>
              <a:rPr lang="en-US" i="1" dirty="0">
                <a:solidFill>
                  <a:srgbClr val="FF5D5D"/>
                </a:solidFill>
                <a:latin typeface="Liberation Mono"/>
              </a:rPr>
              <a:t>rand</a:t>
            </a:r>
            <a:r>
              <a:rPr lang="en-US" dirty="0">
                <a:latin typeface="Liberation Mono"/>
                <a:ea typeface="Times New Roman" panose="02020603050405020304" pitchFamily="18" charset="0"/>
                <a:cs typeface="Times New Roman" panose="02020603050405020304" pitchFamily="18"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cs typeface="Times New Roman" panose="02020603050405020304" pitchFamily="18" charset="0"/>
              </a:rPr>
              <a:t>) AS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US" dirty="0">
                <a:latin typeface="Liberation Mono"/>
                <a:ea typeface="Times New Roman" panose="02020603050405020304" pitchFamily="18" charset="0"/>
              </a:rPr>
              <a:t> </a:t>
            </a:r>
            <a:r>
              <a:rPr lang="en-US" i="1" dirty="0">
                <a:solidFill>
                  <a:srgbClr val="FF5D5D"/>
                </a:solidFill>
                <a:latin typeface="Liberation Mono"/>
              </a:rPr>
              <a:t>cast</a:t>
            </a:r>
            <a:r>
              <a:rPr lang="en-US" dirty="0">
                <a:latin typeface="Liberation Mono"/>
                <a:ea typeface="Times New Roman" panose="02020603050405020304" pitchFamily="18" charset="0"/>
              </a:rPr>
              <a:t>(</a:t>
            </a:r>
            <a:r>
              <a:rPr lang="en-US" i="1" dirty="0">
                <a:solidFill>
                  <a:srgbClr val="FF5D5D"/>
                </a:solidFill>
                <a:latin typeface="Liberation Mono"/>
              </a:rPr>
              <a:t>floor</a:t>
            </a:r>
            <a:r>
              <a:rPr lang="en-US" dirty="0">
                <a:latin typeface="Liberation Mono"/>
                <a:cs typeface="Arial" panose="020B0604020202020204" pitchFamily="34" charset="0"/>
              </a:rPr>
              <a:t>(</a:t>
            </a:r>
            <a:r>
              <a:rPr lang="en-US" i="1" dirty="0">
                <a:solidFill>
                  <a:srgbClr val="FF5D5D"/>
                </a:solidFill>
                <a:latin typeface="Liberation Mono"/>
              </a:rPr>
              <a:t>rand</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OTP;</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i="1" dirty="0">
                <a:solidFill>
                  <a:srgbClr val="FF5D5D"/>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i="1" dirty="0">
                <a:solidFill>
                  <a:srgbClr val="FF5D5D"/>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9885327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30011874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190725620"/>
              </p:ext>
            </p:extLst>
          </p:nvPr>
        </p:nvGraphicFramePr>
        <p:xfrm>
          <a:off x="191344" y="706204"/>
          <a:ext cx="11809312" cy="2440092"/>
        </p:xfrm>
        <a:graphic>
          <a:graphicData uri="http://schemas.openxmlformats.org/drawingml/2006/table">
            <a:tbl>
              <a:tblPr firstRow="1" bandRow="1">
                <a:tableStyleId>{7E9639D4-E3E2-4D34-9284-5A2195B3D0D7}</a:tableStyleId>
              </a:tblPr>
              <a:tblGrid>
                <a:gridCol w="5832648">
                  <a:extLst>
                    <a:ext uri="{9D8B030D-6E8A-4147-A177-3AD203B41FA5}">
                      <a16:colId xmlns:a16="http://schemas.microsoft.com/office/drawing/2014/main" val="20000"/>
                    </a:ext>
                  </a:extLst>
                </a:gridCol>
                <a:gridCol w="5976664">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kern="1200" dirty="0">
                          <a:solidFill>
                            <a:srgbClr val="B7F7E2"/>
                          </a:solidFill>
                          <a:latin typeface="Arial" panose="020B0604020202020204" pitchFamily="34" charset="0"/>
                          <a:ea typeface="+mn-ea"/>
                          <a:cs typeface="Arial" panose="020B0604020202020204" pitchFamily="34" charset="0"/>
                        </a:rPr>
                        <a:t>E</a:t>
                      </a:r>
                      <a:r>
                        <a:rPr kumimoji="0" lang="en-IN" sz="2000" b="1" kern="1200" dirty="0">
                          <a:solidFill>
                            <a:srgbClr val="B7F7E2"/>
                          </a:solidFill>
                          <a:latin typeface="Arial" panose="020B0604020202020204" pitchFamily="34" charset="0"/>
                          <a:ea typeface="+mn-ea"/>
                          <a:cs typeface="Arial" panose="020B0604020202020204" pitchFamily="34" charset="0"/>
                        </a:rPr>
                        <a:t>xplanation</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2000" kern="1200" dirty="0">
                          <a:solidFill>
                            <a:srgbClr val="803A69"/>
                          </a:solidFill>
                          <a:latin typeface="Liberation Mono"/>
                          <a:ea typeface="+mn-ea"/>
                          <a:cs typeface="+mn-cs"/>
                        </a:rPr>
                        <a:t>  </a:t>
                      </a:r>
                      <a:r>
                        <a:rPr lang="en-IN" sz="2000" i="1" kern="1200" dirty="0">
                          <a:solidFill>
                            <a:srgbClr val="FF5D5D"/>
                          </a:solidFill>
                          <a:latin typeface="Liberation Mono"/>
                          <a:ea typeface="+mn-ea"/>
                          <a:cs typeface="+mn-cs"/>
                        </a:rPr>
                        <a:t>curdate</a:t>
                      </a:r>
                      <a:r>
                        <a:rPr kumimoji="0" lang="en-IN" sz="2000" kern="1200" dirty="0">
                          <a:solidFill>
                            <a:schemeClr val="tx2"/>
                          </a:solidFill>
                          <a:latin typeface="Liberation Mono"/>
                          <a:ea typeface="+mn-ea"/>
                          <a:cs typeface="+mn-cs"/>
                        </a:rPr>
                        <a:t>()</a:t>
                      </a:r>
                    </a:p>
                    <a:p>
                      <a:pPr>
                        <a:spcAft>
                          <a:spcPts val="0"/>
                        </a:spcAft>
                      </a:pPr>
                      <a:endParaRPr kumimoji="0" lang="en-IN" sz="400" kern="1200" dirty="0">
                        <a:solidFill>
                          <a:schemeClr val="tx2"/>
                        </a:solidFill>
                        <a:latin typeface="Liberation Mono"/>
                        <a:ea typeface="+mn-ea"/>
                        <a:cs typeface="+mn-cs"/>
                      </a:endParaRPr>
                    </a:p>
                    <a:p>
                      <a:pPr>
                        <a:spcAft>
                          <a:spcPts val="0"/>
                        </a:spcAft>
                      </a:pPr>
                      <a:r>
                        <a:rPr kumimoji="0" lang="en-IN" sz="2000" kern="1200" dirty="0">
                          <a:solidFill>
                            <a:srgbClr val="803A69"/>
                          </a:solidFill>
                          <a:latin typeface="Liberation Mono"/>
                          <a:ea typeface="+mn-ea"/>
                          <a:cs typeface="+mn-cs"/>
                        </a:rPr>
                        <a:t>  </a:t>
                      </a:r>
                      <a:r>
                        <a:rPr kumimoji="0" lang="en-IN" sz="2000" i="1" kern="1200" dirty="0">
                          <a:solidFill>
                            <a:srgbClr val="FF5D5D"/>
                          </a:solidFill>
                          <a:latin typeface="Liberation Mono"/>
                          <a:ea typeface="+mn-ea"/>
                          <a:cs typeface="+mn-cs"/>
                        </a:rPr>
                        <a:t>current_date</a:t>
                      </a:r>
                      <a:r>
                        <a:rPr kumimoji="0" lang="en-IN" sz="20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IN" sz="1800" b="0" kern="1200" dirty="0">
                          <a:solidFill>
                            <a:schemeClr val="tx1"/>
                          </a:solidFill>
                          <a:effectLst/>
                          <a:latin typeface="Liberation Mono"/>
                          <a:ea typeface="Times New Roman" panose="02020603050405020304" pitchFamily="18" charset="0"/>
                          <a:cs typeface="+mn-cs"/>
                        </a:rPr>
                        <a:t>Returns the current date.</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2000" kern="1200" dirty="0">
                          <a:solidFill>
                            <a:srgbClr val="803A69"/>
                          </a:solidFill>
                          <a:latin typeface="Liberation Mono"/>
                          <a:ea typeface="+mn-ea"/>
                          <a:cs typeface="+mn-cs"/>
                        </a:rPr>
                        <a:t>  </a:t>
                      </a:r>
                      <a:r>
                        <a:rPr kumimoji="0" lang="en-IN" sz="2000" i="1" kern="1200" dirty="0">
                          <a:solidFill>
                            <a:srgbClr val="FF5D5D"/>
                          </a:solidFill>
                          <a:latin typeface="Liberation Mono"/>
                          <a:ea typeface="+mn-ea"/>
                          <a:cs typeface="+mn-cs"/>
                        </a:rPr>
                        <a:t>curtime</a:t>
                      </a:r>
                      <a:r>
                        <a:rPr kumimoji="0" lang="en-IN" sz="2000" kern="1200" dirty="0">
                          <a:solidFill>
                            <a:schemeClr val="tx2"/>
                          </a:solidFill>
                          <a:latin typeface="Liberation Mono"/>
                          <a:ea typeface="+mn-ea"/>
                          <a:cs typeface="+mn-cs"/>
                        </a:rPr>
                        <a:t>()</a:t>
                      </a:r>
                      <a:endParaRPr kumimoji="0" lang="en-US" sz="20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Returns the current time.</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2000" kern="1200" dirty="0">
                          <a:solidFill>
                            <a:schemeClr val="tx2"/>
                          </a:solidFill>
                          <a:latin typeface="Liberation Mono"/>
                          <a:ea typeface="+mn-ea"/>
                          <a:cs typeface="+mn-cs"/>
                        </a:rPr>
                        <a:t>  </a:t>
                      </a:r>
                      <a:r>
                        <a:rPr kumimoji="0" lang="en-IN" sz="2000" i="1" kern="1200" dirty="0">
                          <a:solidFill>
                            <a:srgbClr val="FF5D5D"/>
                          </a:solidFill>
                          <a:latin typeface="Liberation Mono"/>
                          <a:ea typeface="+mn-ea"/>
                          <a:cs typeface="+mn-cs"/>
                        </a:rPr>
                        <a:t>current_time</a:t>
                      </a:r>
                      <a:r>
                        <a:rPr kumimoji="0" lang="en-IN" sz="2000" kern="1200" dirty="0">
                          <a:solidFill>
                            <a:schemeClr val="tx2"/>
                          </a:solidFill>
                          <a:latin typeface="Liberation Mono"/>
                          <a:ea typeface="+mn-ea"/>
                          <a:cs typeface="+mn-cs"/>
                        </a:rPr>
                        <a: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current time with time zone.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kern="1200" dirty="0">
                          <a:solidFill>
                            <a:schemeClr val="tx2"/>
                          </a:solidFill>
                          <a:latin typeface="Liberation Mono"/>
                          <a:ea typeface="+mn-ea"/>
                          <a:cs typeface="+mn-cs"/>
                        </a:rPr>
                        <a:t>  </a:t>
                      </a:r>
                      <a:r>
                        <a:rPr kumimoji="0" lang="en-IN" sz="2000" i="1" kern="1200" dirty="0">
                          <a:solidFill>
                            <a:srgbClr val="FF5D5D"/>
                          </a:solidFill>
                          <a:latin typeface="Liberation Mono"/>
                          <a:ea typeface="+mn-ea"/>
                          <a:cs typeface="+mn-cs"/>
                        </a:rPr>
                        <a:t>dateadd</a:t>
                      </a:r>
                      <a:r>
                        <a:rPr kumimoji="0" lang="en-IN" sz="2000" kern="1200" dirty="0">
                          <a:solidFill>
                            <a:schemeClr val="tx1"/>
                          </a:solidFill>
                          <a:latin typeface="Liberation Mono"/>
                          <a:ea typeface="+mn-ea"/>
                          <a:cs typeface="+mn-cs"/>
                        </a:rPr>
                        <a:t>( datetimeField , addIntLong , dateAndTime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bl>
          </a:graphicData>
        </a:graphic>
      </p:graphicFrame>
    </p:spTree>
    <p:extLst>
      <p:ext uri="{BB962C8B-B14F-4D97-AF65-F5344CB8AC3E}">
        <p14:creationId xmlns:p14="http://schemas.microsoft.com/office/powerpoint/2010/main" val="266566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p14="http://schemas.microsoft.com/office/powerpoint/2010/main" val="1433676352"/>
              </p:ext>
            </p:extLst>
          </p:nvPr>
        </p:nvGraphicFramePr>
        <p:xfrm>
          <a:off x="119336" y="620688"/>
          <a:ext cx="11953328" cy="3840480"/>
        </p:xfrm>
        <a:graphic>
          <a:graphicData uri="http://schemas.openxmlformats.org/drawingml/2006/table">
            <a:tbl>
              <a:tblPr firstRow="1" bandRow="1">
                <a:tableStyleId>{5940675A-B579-460E-94D1-54222C63F5DA}</a:tableStyleId>
              </a:tblPr>
              <a:tblGrid>
                <a:gridCol w="4392488">
                  <a:extLst>
                    <a:ext uri="{9D8B030D-6E8A-4147-A177-3AD203B41FA5}">
                      <a16:colId xmlns:a16="http://schemas.microsoft.com/office/drawing/2014/main" val="20000"/>
                    </a:ext>
                  </a:extLst>
                </a:gridCol>
                <a:gridCol w="1872208">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81384">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Size</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Description</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CHARACTER</a:t>
                      </a:r>
                      <a:r>
                        <a:rPr lang="en-IN" sz="1800" dirty="0">
                          <a:latin typeface="Arial" panose="020B0604020202020204" pitchFamily="34" charset="0"/>
                          <a:cs typeface="Arial" panose="020B0604020202020204" pitchFamily="34" charset="0"/>
                        </a:rPr>
                        <a:t> [ (</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kumimoji="0" lang="en-US" sz="1800" b="0" kern="1200" dirty="0">
                          <a:solidFill>
                            <a:schemeClr val="tx1"/>
                          </a:solidFill>
                          <a:effectLst/>
                          <a:latin typeface="Arial" panose="020B0604020202020204" pitchFamily="34" charset="0"/>
                          <a:cs typeface="Arial" panose="020B0604020202020204" pitchFamily="34" charset="0"/>
                        </a:rPr>
                        <a:t>A Unicode String of fixed length. </a:t>
                      </a:r>
                      <a:r>
                        <a:rPr kumimoji="0" lang="en-US" sz="1800" b="0" i="0" kern="1200" dirty="0">
                          <a:solidFill>
                            <a:schemeClr val="tx1"/>
                          </a:solidFill>
                          <a:effectLst/>
                          <a:latin typeface="Arial" panose="020B0604020202020204" pitchFamily="34" charset="0"/>
                          <a:ea typeface="+mn-ea"/>
                          <a:cs typeface="Arial" panose="020B0604020202020204" pitchFamily="34" charset="0"/>
                        </a:rPr>
                        <a:t>If length is not specified, 1 character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CHARACTER</a:t>
                      </a:r>
                      <a:r>
                        <a:rPr kumimoji="0" lang="en-IN" sz="1800" b="0" i="0" kern="1200" dirty="0">
                          <a:solidFill>
                            <a:schemeClr val="tx1"/>
                          </a:solidFill>
                          <a:effectLst/>
                          <a:latin typeface="Arial" panose="020B0604020202020204" pitchFamily="34" charset="0"/>
                          <a:ea typeface="+mn-ea"/>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VARCHAR_IGNORECASE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BINARY</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Represents a binary string (byte array) of fixed predefined length. If length is not specified, 1 byte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BINARY</a:t>
                      </a:r>
                      <a:r>
                        <a:rPr lang="en-IN" sz="180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Represents a byte array. 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5"/>
                  </a:ext>
                </a:extLst>
              </a:tr>
            </a:tbl>
          </a:graphicData>
        </a:graphic>
      </p:graphicFrame>
      <p:sp>
        <p:nvSpPr>
          <p:cNvPr id="3" name="TextBox 2">
            <a:extLst>
              <a:ext uri="{FF2B5EF4-FFF2-40B4-BE49-F238E27FC236}">
                <a16:creationId xmlns:a16="http://schemas.microsoft.com/office/drawing/2014/main" id="{B8F09FB5-FFDF-D423-351B-67232CEF88ED}"/>
              </a:ext>
            </a:extLst>
          </p:cNvPr>
          <p:cNvSpPr txBox="1"/>
          <p:nvPr/>
        </p:nvSpPr>
        <p:spPr>
          <a:xfrm>
            <a:off x="119336" y="4725144"/>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21474244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interval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4" name="Table 3">
            <a:extLst>
              <a:ext uri="{FF2B5EF4-FFF2-40B4-BE49-F238E27FC236}">
                <a16:creationId xmlns:a16="http://schemas.microsoft.com/office/drawing/2014/main" id="{E2C5ADE7-DFDD-3B72-6032-8D6A7EF66F07}"/>
              </a:ext>
            </a:extLst>
          </p:cNvPr>
          <p:cNvGraphicFramePr>
            <a:graphicFrameLocks noGrp="1"/>
          </p:cNvGraphicFramePr>
          <p:nvPr>
            <p:extLst>
              <p:ext uri="{D42A27DB-BD31-4B8C-83A1-F6EECF244321}">
                <p14:modId xmlns:p14="http://schemas.microsoft.com/office/powerpoint/2010/main" val="1654246925"/>
              </p:ext>
            </p:extLst>
          </p:nvPr>
        </p:nvGraphicFramePr>
        <p:xfrm>
          <a:off x="191344" y="706204"/>
          <a:ext cx="11809312" cy="3096681"/>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2000" kern="1200" dirty="0">
                          <a:solidFill>
                            <a:schemeClr val="tx2"/>
                          </a:solidFill>
                          <a:latin typeface="Liberation Mono"/>
                          <a:ea typeface="+mn-ea"/>
                          <a:cs typeface="+mn-cs"/>
                        </a:rPr>
                        <a:t>   </a:t>
                      </a:r>
                      <a:r>
                        <a:rPr lang="en-IN" sz="2000" i="1" kern="1200" dirty="0">
                          <a:solidFill>
                            <a:srgbClr val="FF5D5D"/>
                          </a:solidFill>
                          <a:latin typeface="Liberation Mono"/>
                          <a:ea typeface="+mn-ea"/>
                          <a:cs typeface="+mn-cs"/>
                        </a:rPr>
                        <a:t>interval</a:t>
                      </a:r>
                      <a:r>
                        <a:rPr kumimoji="0" lang="en-IN" sz="2000" kern="1200" dirty="0">
                          <a:solidFill>
                            <a:schemeClr val="tx2"/>
                          </a:solidFill>
                          <a:latin typeface="Liberation Mono"/>
                          <a:ea typeface="+mn-ea"/>
                          <a:cs typeface="+mn-cs"/>
                        </a:rPr>
                        <a:t> </a:t>
                      </a:r>
                      <a:r>
                        <a:rPr kumimoji="0" lang="en-IN" sz="2000" kern="1200" dirty="0">
                          <a:solidFill>
                            <a:schemeClr val="tx1"/>
                          </a:solidFill>
                          <a:latin typeface="Liberation Mono"/>
                          <a:ea typeface="+mn-ea"/>
                          <a:cs typeface="+mn-cs"/>
                        </a:rPr>
                        <a:t>year</a:t>
                      </a:r>
                    </a:p>
                  </a:txBody>
                  <a:tcPr marL="68580" marR="68580" marT="0" marB="0" anchor="ctr"/>
                </a:tc>
                <a:tc>
                  <a:txBody>
                    <a:bodyPr/>
                    <a:lstStyle/>
                    <a:p>
                      <a:pPr algn="l">
                        <a:spcAft>
                          <a:spcPts val="0"/>
                        </a:spcAft>
                      </a:pPr>
                      <a:r>
                        <a:rPr lang="en-US" sz="1800" kern="1200" dirty="0">
                          <a:solidFill>
                            <a:srgbClr val="0077AA"/>
                          </a:solidFill>
                          <a:latin typeface="Liberation Mono"/>
                          <a:ea typeface="+mn-ea"/>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lang="en-US" sz="1800" i="1" kern="1200" dirty="0">
                          <a:solidFill>
                            <a:srgbClr val="FF5D5D"/>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lang="en-US" sz="1800" i="1" kern="1200" dirty="0">
                          <a:solidFill>
                            <a:srgbClr val="FF5D5D"/>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chemeClr val="accent4">
                              <a:lumMod val="50000"/>
                            </a:schemeClr>
                          </a:solidFill>
                          <a:effectLst/>
                          <a:latin typeface="Liberation Mono"/>
                          <a:ea typeface="Times New Roman" panose="02020603050405020304" pitchFamily="18" charset="0"/>
                          <a:cs typeface="+mn-cs"/>
                        </a:rPr>
                        <a:t>+ </a:t>
                      </a:r>
                      <a:r>
                        <a:rPr kumimoji="0" lang="en-US" sz="1800" b="0" kern="1200" dirty="0">
                          <a:solidFill>
                            <a:schemeClr val="tx1"/>
                          </a:solidFill>
                          <a:effectLst/>
                          <a:latin typeface="Liberation Mono"/>
                          <a:ea typeface="Times New Roman" panose="02020603050405020304" pitchFamily="18" charset="0"/>
                          <a:cs typeface="+mn-cs"/>
                        </a:rPr>
                        <a:t> </a:t>
                      </a:r>
                      <a:r>
                        <a:rPr lang="en-US" sz="1800" i="1" kern="1200" dirty="0">
                          <a:solidFill>
                            <a:srgbClr val="FF5D5D"/>
                          </a:solidFill>
                          <a:latin typeface="Liberation Mono"/>
                          <a:ea typeface="+mn-ea"/>
                          <a:cs typeface="+mn-cs"/>
                        </a:rPr>
                        <a:t>interval</a:t>
                      </a:r>
                      <a:r>
                        <a:rPr kumimoji="0" lang="en-US" sz="1800" b="0" kern="1200" dirty="0">
                          <a:solidFill>
                            <a:schemeClr val="tx1"/>
                          </a:solidFill>
                          <a:effectLst/>
                          <a:latin typeface="Liberation Mono"/>
                          <a:ea typeface="Times New Roman" panose="02020603050405020304" pitchFamily="18" charset="0"/>
                          <a:cs typeface="+mn-cs"/>
                        </a:rPr>
                        <a:t>  '1' </a:t>
                      </a:r>
                      <a:r>
                        <a:rPr kumimoji="0" lang="en-IN" sz="1800" kern="1200" dirty="0">
                          <a:solidFill>
                            <a:schemeClr val="tx2"/>
                          </a:solidFill>
                          <a:latin typeface="Liberation Mono"/>
                          <a:ea typeface="+mn-ea"/>
                          <a:cs typeface="+mn-cs"/>
                        </a:rPr>
                        <a:t>year</a:t>
                      </a:r>
                      <a:r>
                        <a:rPr kumimoji="0" lang="en-US" sz="1800" b="0" kern="1200" dirty="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2000" kern="1200" dirty="0">
                          <a:solidFill>
                            <a:schemeClr val="tx2"/>
                          </a:solidFill>
                          <a:latin typeface="Liberation Mono"/>
                          <a:ea typeface="+mn-ea"/>
                          <a:cs typeface="+mn-cs"/>
                        </a:rPr>
                        <a:t>   </a:t>
                      </a:r>
                      <a:r>
                        <a:rPr lang="en-US" sz="2000" i="1" kern="1200" dirty="0">
                          <a:solidFill>
                            <a:srgbClr val="FF5D5D"/>
                          </a:solidFill>
                          <a:latin typeface="Liberation Mono"/>
                          <a:ea typeface="+mn-ea"/>
                          <a:cs typeface="+mn-cs"/>
                        </a:rPr>
                        <a:t>interval</a:t>
                      </a:r>
                      <a:r>
                        <a:rPr kumimoji="0" lang="en-US" sz="2000" kern="1200" dirty="0">
                          <a:solidFill>
                            <a:schemeClr val="tx2"/>
                          </a:solidFill>
                          <a:latin typeface="Liberation Mono"/>
                          <a:ea typeface="+mn-ea"/>
                          <a:cs typeface="+mn-cs"/>
                        </a:rPr>
                        <a:t> </a:t>
                      </a:r>
                      <a:r>
                        <a:rPr kumimoji="0" lang="en-US" sz="2000" kern="1200" dirty="0">
                          <a:solidFill>
                            <a:schemeClr val="tx1"/>
                          </a:solidFill>
                          <a:latin typeface="Liberation Mono"/>
                          <a:ea typeface="+mn-ea"/>
                          <a:cs typeface="+mn-cs"/>
                        </a:rPr>
                        <a:t>month</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0077AA"/>
                          </a:solidFill>
                          <a:latin typeface="Liberation Mono"/>
                          <a:ea typeface="+mn-ea"/>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lang="en-US" sz="1800" i="1" kern="1200" dirty="0">
                          <a:solidFill>
                            <a:srgbClr val="FF5D5D"/>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lang="en-US" sz="1800" i="1" kern="1200" dirty="0">
                          <a:solidFill>
                            <a:srgbClr val="FF5D5D"/>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chemeClr val="accent4">
                              <a:lumMod val="50000"/>
                            </a:schemeClr>
                          </a:solidFill>
                          <a:effectLst/>
                          <a:latin typeface="Liberation Mono"/>
                          <a:ea typeface="Times New Roman" panose="02020603050405020304" pitchFamily="18" charset="0"/>
                          <a:cs typeface="+mn-cs"/>
                        </a:rPr>
                        <a:t>+ </a:t>
                      </a:r>
                      <a:r>
                        <a:rPr kumimoji="0" lang="en-US" sz="1800" b="0" kern="1200" dirty="0">
                          <a:solidFill>
                            <a:schemeClr val="tx1"/>
                          </a:solidFill>
                          <a:effectLst/>
                          <a:latin typeface="Liberation Mono"/>
                          <a:ea typeface="Times New Roman" panose="02020603050405020304" pitchFamily="18" charset="0"/>
                          <a:cs typeface="+mn-cs"/>
                        </a:rPr>
                        <a:t> </a:t>
                      </a:r>
                      <a:r>
                        <a:rPr lang="en-US" sz="1800" i="1" kern="1200" dirty="0">
                          <a:solidFill>
                            <a:srgbClr val="FF5D5D"/>
                          </a:solidFill>
                          <a:latin typeface="Liberation Mono"/>
                          <a:ea typeface="+mn-ea"/>
                          <a:cs typeface="+mn-cs"/>
                        </a:rPr>
                        <a:t>interval</a:t>
                      </a:r>
                      <a:r>
                        <a:rPr kumimoji="0" lang="en-US" sz="1800" b="0" kern="1200" dirty="0">
                          <a:solidFill>
                            <a:schemeClr val="tx1"/>
                          </a:solidFill>
                          <a:effectLst/>
                          <a:latin typeface="Liberation Mono"/>
                          <a:ea typeface="Times New Roman" panose="02020603050405020304" pitchFamily="18" charset="0"/>
                          <a:cs typeface="+mn-cs"/>
                        </a:rPr>
                        <a:t>  '1' </a:t>
                      </a:r>
                      <a:r>
                        <a:rPr kumimoji="0" lang="en-US" sz="1800" kern="1200" dirty="0">
                          <a:solidFill>
                            <a:schemeClr val="tx2"/>
                          </a:solidFill>
                          <a:latin typeface="Liberation Mono"/>
                          <a:ea typeface="+mn-ea"/>
                          <a:cs typeface="+mn-cs"/>
                        </a:rPr>
                        <a:t>month</a:t>
                      </a:r>
                      <a:r>
                        <a:rPr kumimoji="0" lang="en-US" sz="1800" b="0" kern="1200" dirty="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2000" kern="1200" dirty="0">
                          <a:solidFill>
                            <a:schemeClr val="tx2"/>
                          </a:solidFill>
                          <a:latin typeface="Liberation Mono"/>
                          <a:ea typeface="+mn-ea"/>
                          <a:cs typeface="+mn-cs"/>
                        </a:rPr>
                        <a:t>   </a:t>
                      </a:r>
                      <a:r>
                        <a:rPr lang="en-IN" sz="2000" i="1" kern="1200" dirty="0">
                          <a:solidFill>
                            <a:srgbClr val="FF5D5D"/>
                          </a:solidFill>
                          <a:latin typeface="Liberation Mono"/>
                          <a:ea typeface="+mn-ea"/>
                          <a:cs typeface="+mn-cs"/>
                        </a:rPr>
                        <a:t>interval</a:t>
                      </a:r>
                      <a:r>
                        <a:rPr kumimoji="0" lang="en-IN" sz="2000" kern="1200" dirty="0">
                          <a:solidFill>
                            <a:schemeClr val="tx2"/>
                          </a:solidFill>
                          <a:latin typeface="Liberation Mono"/>
                          <a:ea typeface="+mn-ea"/>
                          <a:cs typeface="+mn-cs"/>
                        </a:rPr>
                        <a:t> </a:t>
                      </a:r>
                      <a:r>
                        <a:rPr kumimoji="0" lang="en-IN" sz="2000" kern="1200" dirty="0">
                          <a:solidFill>
                            <a:schemeClr val="tx1"/>
                          </a:solidFill>
                          <a:latin typeface="Liberation Mono"/>
                          <a:ea typeface="+mn-ea"/>
                          <a:cs typeface="+mn-cs"/>
                        </a:rPr>
                        <a:t>day</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0077AA"/>
                          </a:solidFill>
                          <a:latin typeface="Liberation Mono"/>
                          <a:ea typeface="+mn-ea"/>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lang="en-US" sz="1800" i="1" kern="1200" dirty="0">
                          <a:solidFill>
                            <a:srgbClr val="FF5D5D"/>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lang="en-US" sz="1800" i="1" kern="1200" dirty="0">
                          <a:solidFill>
                            <a:srgbClr val="FF5D5D"/>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chemeClr val="accent4">
                              <a:lumMod val="50000"/>
                            </a:schemeClr>
                          </a:solidFill>
                          <a:effectLst/>
                          <a:latin typeface="Liberation Mono"/>
                          <a:ea typeface="Times New Roman" panose="02020603050405020304" pitchFamily="18" charset="0"/>
                          <a:cs typeface="+mn-cs"/>
                        </a:rPr>
                        <a:t>+ </a:t>
                      </a:r>
                      <a:r>
                        <a:rPr kumimoji="0" lang="en-US" sz="1800" b="0" kern="1200" dirty="0">
                          <a:solidFill>
                            <a:schemeClr val="tx1"/>
                          </a:solidFill>
                          <a:effectLst/>
                          <a:latin typeface="Liberation Mono"/>
                          <a:ea typeface="Times New Roman" panose="02020603050405020304" pitchFamily="18" charset="0"/>
                          <a:cs typeface="+mn-cs"/>
                        </a:rPr>
                        <a:t> </a:t>
                      </a:r>
                      <a:r>
                        <a:rPr lang="en-US" sz="1800" i="1" kern="1200" dirty="0">
                          <a:solidFill>
                            <a:srgbClr val="FF5D5D"/>
                          </a:solidFill>
                          <a:latin typeface="Liberation Mono"/>
                          <a:ea typeface="+mn-ea"/>
                          <a:cs typeface="+mn-cs"/>
                        </a:rPr>
                        <a:t>interval</a:t>
                      </a:r>
                      <a:r>
                        <a:rPr kumimoji="0" lang="en-US" sz="1800" b="0" kern="1200" dirty="0">
                          <a:solidFill>
                            <a:schemeClr val="tx1"/>
                          </a:solidFill>
                          <a:effectLst/>
                          <a:latin typeface="Liberation Mono"/>
                          <a:ea typeface="Times New Roman" panose="02020603050405020304" pitchFamily="18" charset="0"/>
                          <a:cs typeface="+mn-cs"/>
                        </a:rPr>
                        <a:t>  '1' </a:t>
                      </a:r>
                      <a:r>
                        <a:rPr kumimoji="0" lang="en-IN" sz="1800" kern="1200" dirty="0">
                          <a:solidFill>
                            <a:schemeClr val="tx2"/>
                          </a:solidFill>
                          <a:latin typeface="Liberation Mono"/>
                          <a:ea typeface="+mn-ea"/>
                          <a:cs typeface="+mn-cs"/>
                        </a:rPr>
                        <a:t>day</a:t>
                      </a:r>
                      <a:r>
                        <a:rPr kumimoji="0" lang="en-US" sz="1800" b="0" kern="1200" dirty="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kern="1200" dirty="0">
                          <a:solidFill>
                            <a:schemeClr val="tx2"/>
                          </a:solidFill>
                          <a:latin typeface="Liberation Mono"/>
                          <a:ea typeface="+mn-ea"/>
                          <a:cs typeface="+mn-cs"/>
                        </a:rPr>
                        <a:t>   </a:t>
                      </a:r>
                      <a:r>
                        <a:rPr lang="en-IN" sz="2000" i="1" kern="1200" dirty="0">
                          <a:solidFill>
                            <a:srgbClr val="FF5D5D"/>
                          </a:solidFill>
                          <a:latin typeface="Liberation Mono"/>
                          <a:ea typeface="+mn-ea"/>
                          <a:cs typeface="+mn-cs"/>
                        </a:rPr>
                        <a:t>interval</a:t>
                      </a:r>
                      <a:r>
                        <a:rPr kumimoji="0" lang="en-IN" sz="2000" kern="1200" dirty="0">
                          <a:solidFill>
                            <a:schemeClr val="tx2"/>
                          </a:solidFill>
                          <a:latin typeface="Liberation Mono"/>
                          <a:ea typeface="+mn-ea"/>
                          <a:cs typeface="+mn-cs"/>
                        </a:rPr>
                        <a:t> </a:t>
                      </a:r>
                      <a:r>
                        <a:rPr kumimoji="0" lang="en-IN" sz="2000" kern="1200" dirty="0">
                          <a:solidFill>
                            <a:schemeClr val="tx1"/>
                          </a:solidFill>
                          <a:latin typeface="Liberation Mono"/>
                          <a:ea typeface="+mn-ea"/>
                          <a:cs typeface="+mn-cs"/>
                        </a:rPr>
                        <a:t>hour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0077AA"/>
                          </a:solidFill>
                          <a:latin typeface="Liberation Mono"/>
                          <a:ea typeface="+mn-ea"/>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lang="en-US" sz="1800" i="1" kern="1200" dirty="0">
                          <a:solidFill>
                            <a:srgbClr val="FF5D5D"/>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lang="en-US" sz="1800" i="1" kern="1200" dirty="0">
                          <a:solidFill>
                            <a:srgbClr val="FF5D5D"/>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chemeClr val="accent4">
                              <a:lumMod val="50000"/>
                            </a:schemeClr>
                          </a:solidFill>
                          <a:effectLst/>
                          <a:latin typeface="Liberation Mono"/>
                          <a:ea typeface="Times New Roman" panose="02020603050405020304" pitchFamily="18" charset="0"/>
                          <a:cs typeface="+mn-cs"/>
                        </a:rPr>
                        <a:t>+ </a:t>
                      </a:r>
                      <a:r>
                        <a:rPr kumimoji="0" lang="en-US" sz="1800" b="0" kern="1200" dirty="0">
                          <a:solidFill>
                            <a:schemeClr val="tx1"/>
                          </a:solidFill>
                          <a:effectLst/>
                          <a:latin typeface="Liberation Mono"/>
                          <a:ea typeface="Times New Roman" panose="02020603050405020304" pitchFamily="18" charset="0"/>
                          <a:cs typeface="+mn-cs"/>
                        </a:rPr>
                        <a:t> </a:t>
                      </a:r>
                      <a:r>
                        <a:rPr lang="en-US" sz="1800" i="1" kern="1200" dirty="0">
                          <a:solidFill>
                            <a:srgbClr val="FF5D5D"/>
                          </a:solidFill>
                          <a:latin typeface="Liberation Mono"/>
                          <a:ea typeface="+mn-ea"/>
                          <a:cs typeface="+mn-cs"/>
                        </a:rPr>
                        <a:t>interval</a:t>
                      </a:r>
                      <a:r>
                        <a:rPr kumimoji="0" lang="en-US" sz="1800" b="0" kern="1200" dirty="0">
                          <a:solidFill>
                            <a:schemeClr val="tx1"/>
                          </a:solidFill>
                          <a:effectLst/>
                          <a:latin typeface="Liberation Mono"/>
                          <a:ea typeface="Times New Roman" panose="02020603050405020304" pitchFamily="18" charset="0"/>
                          <a:cs typeface="+mn-cs"/>
                        </a:rPr>
                        <a:t>  '1' </a:t>
                      </a:r>
                      <a:r>
                        <a:rPr kumimoji="0" lang="en-IN" sz="1800" kern="1200" dirty="0">
                          <a:solidFill>
                            <a:schemeClr val="tx2"/>
                          </a:solidFill>
                          <a:latin typeface="Liberation Mono"/>
                          <a:ea typeface="+mn-ea"/>
                          <a:cs typeface="+mn-cs"/>
                        </a:rPr>
                        <a:t>hour</a:t>
                      </a:r>
                      <a:r>
                        <a:rPr kumimoji="0" lang="en-US" sz="1800" b="0" kern="1200" dirty="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kern="1200" dirty="0">
                          <a:solidFill>
                            <a:schemeClr val="tx2"/>
                          </a:solidFill>
                          <a:latin typeface="Liberation Mono"/>
                          <a:ea typeface="+mn-ea"/>
                          <a:cs typeface="+mn-cs"/>
                        </a:rPr>
                        <a:t>   </a:t>
                      </a:r>
                      <a:r>
                        <a:rPr lang="en-IN" sz="2000" i="1" kern="1200" dirty="0">
                          <a:solidFill>
                            <a:srgbClr val="FF5D5D"/>
                          </a:solidFill>
                          <a:latin typeface="Liberation Mono"/>
                          <a:ea typeface="+mn-ea"/>
                          <a:cs typeface="+mn-cs"/>
                        </a:rPr>
                        <a:t>interval</a:t>
                      </a:r>
                      <a:r>
                        <a:rPr kumimoji="0" lang="en-IN" sz="2000" kern="1200" dirty="0">
                          <a:solidFill>
                            <a:schemeClr val="tx2"/>
                          </a:solidFill>
                          <a:latin typeface="Liberation Mono"/>
                          <a:ea typeface="+mn-ea"/>
                          <a:cs typeface="+mn-cs"/>
                        </a:rPr>
                        <a:t> </a:t>
                      </a:r>
                      <a:r>
                        <a:rPr kumimoji="0" lang="en-IN" sz="2000" kern="1200" dirty="0">
                          <a:solidFill>
                            <a:schemeClr val="tx1"/>
                          </a:solidFill>
                          <a:latin typeface="Liberation Mono"/>
                          <a:ea typeface="+mn-ea"/>
                          <a:cs typeface="+mn-cs"/>
                        </a:rPr>
                        <a:t>minute</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0077AA"/>
                          </a:solidFill>
                          <a:latin typeface="Liberation Mono"/>
                          <a:ea typeface="+mn-ea"/>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lang="en-US" sz="1800" i="1" kern="1200" dirty="0">
                          <a:solidFill>
                            <a:srgbClr val="FF5D5D"/>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lang="en-US" sz="1800" i="1" kern="1200" dirty="0">
                          <a:solidFill>
                            <a:srgbClr val="FF5D5D"/>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chemeClr val="accent4">
                              <a:lumMod val="50000"/>
                            </a:schemeClr>
                          </a:solidFill>
                          <a:effectLst/>
                          <a:latin typeface="Liberation Mono"/>
                          <a:ea typeface="Times New Roman" panose="02020603050405020304" pitchFamily="18" charset="0"/>
                          <a:cs typeface="+mn-cs"/>
                        </a:rPr>
                        <a:t>+ </a:t>
                      </a:r>
                      <a:r>
                        <a:rPr kumimoji="0" lang="en-US" sz="1800" b="0" kern="1200" dirty="0">
                          <a:solidFill>
                            <a:schemeClr val="tx1"/>
                          </a:solidFill>
                          <a:effectLst/>
                          <a:latin typeface="Liberation Mono"/>
                          <a:ea typeface="Times New Roman" panose="02020603050405020304" pitchFamily="18" charset="0"/>
                          <a:cs typeface="+mn-cs"/>
                        </a:rPr>
                        <a:t> </a:t>
                      </a:r>
                      <a:r>
                        <a:rPr lang="en-US" sz="1800" i="1" kern="1200" dirty="0">
                          <a:solidFill>
                            <a:srgbClr val="FF5D5D"/>
                          </a:solidFill>
                          <a:latin typeface="Liberation Mono"/>
                          <a:ea typeface="+mn-ea"/>
                          <a:cs typeface="+mn-cs"/>
                        </a:rPr>
                        <a:t>interval</a:t>
                      </a:r>
                      <a:r>
                        <a:rPr kumimoji="0" lang="en-US" sz="1800" b="0" kern="1200" dirty="0">
                          <a:solidFill>
                            <a:schemeClr val="tx1"/>
                          </a:solidFill>
                          <a:effectLst/>
                          <a:latin typeface="Liberation Mono"/>
                          <a:ea typeface="Times New Roman" panose="02020603050405020304" pitchFamily="18" charset="0"/>
                          <a:cs typeface="+mn-cs"/>
                        </a:rPr>
                        <a:t>  '1' </a:t>
                      </a:r>
                      <a:r>
                        <a:rPr kumimoji="0" lang="en-IN" sz="1800" kern="1200" dirty="0">
                          <a:solidFill>
                            <a:schemeClr val="tx2"/>
                          </a:solidFill>
                          <a:latin typeface="Liberation Mono"/>
                          <a:ea typeface="+mn-ea"/>
                          <a:cs typeface="+mn-cs"/>
                        </a:rPr>
                        <a:t>minute</a:t>
                      </a:r>
                      <a:r>
                        <a:rPr kumimoji="0" lang="en-US" sz="1800" b="0" kern="1200" dirty="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2510913974"/>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kern="1200" dirty="0">
                          <a:solidFill>
                            <a:schemeClr val="tx2"/>
                          </a:solidFill>
                          <a:latin typeface="Liberation Mono"/>
                          <a:ea typeface="+mn-ea"/>
                          <a:cs typeface="+mn-cs"/>
                        </a:rPr>
                        <a:t>   </a:t>
                      </a:r>
                      <a:r>
                        <a:rPr lang="en-IN" sz="2000" i="1" kern="1200" dirty="0">
                          <a:solidFill>
                            <a:srgbClr val="FF5D5D"/>
                          </a:solidFill>
                          <a:latin typeface="Liberation Mono"/>
                          <a:ea typeface="+mn-ea"/>
                          <a:cs typeface="+mn-cs"/>
                        </a:rPr>
                        <a:t>interval</a:t>
                      </a:r>
                      <a:r>
                        <a:rPr kumimoji="0" lang="en-IN" sz="2000" kern="1200" dirty="0">
                          <a:solidFill>
                            <a:schemeClr val="tx2"/>
                          </a:solidFill>
                          <a:latin typeface="Liberation Mono"/>
                          <a:ea typeface="+mn-ea"/>
                          <a:cs typeface="+mn-cs"/>
                        </a:rPr>
                        <a:t> </a:t>
                      </a:r>
                      <a:r>
                        <a:rPr kumimoji="0" lang="en-IN" sz="2000" kern="1200" dirty="0">
                          <a:solidFill>
                            <a:schemeClr val="tx1"/>
                          </a:solidFill>
                          <a:latin typeface="Liberation Mono"/>
                          <a:ea typeface="+mn-ea"/>
                          <a:cs typeface="+mn-cs"/>
                        </a:rPr>
                        <a:t>second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0077AA"/>
                          </a:solidFill>
                          <a:latin typeface="Liberation Mono"/>
                          <a:ea typeface="+mn-ea"/>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lang="en-US" sz="1800" i="1" kern="1200" dirty="0">
                          <a:solidFill>
                            <a:srgbClr val="FF5D5D"/>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lang="en-US" sz="1800" i="1" kern="1200" dirty="0">
                          <a:solidFill>
                            <a:srgbClr val="FF5D5D"/>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chemeClr val="accent4">
                              <a:lumMod val="50000"/>
                            </a:schemeClr>
                          </a:solidFill>
                          <a:effectLst/>
                          <a:latin typeface="Liberation Mono"/>
                          <a:ea typeface="Times New Roman" panose="02020603050405020304" pitchFamily="18" charset="0"/>
                          <a:cs typeface="+mn-cs"/>
                        </a:rPr>
                        <a:t>+ </a:t>
                      </a:r>
                      <a:r>
                        <a:rPr kumimoji="0" lang="en-US" sz="1800" b="0" kern="1200" dirty="0">
                          <a:solidFill>
                            <a:schemeClr val="tx1"/>
                          </a:solidFill>
                          <a:effectLst/>
                          <a:latin typeface="Liberation Mono"/>
                          <a:ea typeface="Times New Roman" panose="02020603050405020304" pitchFamily="18" charset="0"/>
                          <a:cs typeface="+mn-cs"/>
                        </a:rPr>
                        <a:t> </a:t>
                      </a:r>
                      <a:r>
                        <a:rPr lang="en-US" sz="1800" i="1" kern="1200" dirty="0">
                          <a:solidFill>
                            <a:srgbClr val="FF5D5D"/>
                          </a:solidFill>
                          <a:latin typeface="Liberation Mono"/>
                          <a:ea typeface="+mn-ea"/>
                          <a:cs typeface="+mn-cs"/>
                        </a:rPr>
                        <a:t>interval</a:t>
                      </a:r>
                      <a:r>
                        <a:rPr kumimoji="0" lang="en-US" sz="1800" b="0" kern="1200" dirty="0">
                          <a:solidFill>
                            <a:schemeClr val="tx1"/>
                          </a:solidFill>
                          <a:effectLst/>
                          <a:latin typeface="Liberation Mono"/>
                          <a:ea typeface="Times New Roman" panose="02020603050405020304" pitchFamily="18" charset="0"/>
                          <a:cs typeface="+mn-cs"/>
                        </a:rPr>
                        <a:t>  '1' </a:t>
                      </a:r>
                      <a:r>
                        <a:rPr kumimoji="0" lang="en-IN" sz="1800" kern="1200" dirty="0">
                          <a:solidFill>
                            <a:schemeClr val="tx2"/>
                          </a:solidFill>
                          <a:latin typeface="Liberation Mono"/>
                          <a:ea typeface="+mn-ea"/>
                          <a:cs typeface="+mn-cs"/>
                        </a:rPr>
                        <a:t>second</a:t>
                      </a:r>
                      <a:r>
                        <a:rPr kumimoji="0" lang="en-US" sz="1800" b="0" kern="1200" dirty="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783831253"/>
                  </a:ext>
                </a:extLst>
              </a:tr>
            </a:tbl>
          </a:graphicData>
        </a:graphic>
      </p:graphicFrame>
    </p:spTree>
    <p:extLst>
      <p:ext uri="{BB962C8B-B14F-4D97-AF65-F5344CB8AC3E}">
        <p14:creationId xmlns:p14="http://schemas.microsoft.com/office/powerpoint/2010/main" val="373581291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date/time format</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2269838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25766451"/>
              </p:ext>
            </p:extLst>
          </p:nvPr>
        </p:nvGraphicFramePr>
        <p:xfrm>
          <a:off x="191344" y="706204"/>
          <a:ext cx="11736000" cy="5768160"/>
        </p:xfrm>
        <a:graphic>
          <a:graphicData uri="http://schemas.openxmlformats.org/drawingml/2006/table">
            <a:tbl>
              <a:tblPr firstRow="1" bandRow="1">
                <a:tableStyleId>{7E9639D4-E3E2-4D34-9284-5A2195B3D0D7}</a:tableStyleId>
              </a:tblPr>
              <a:tblGrid>
                <a:gridCol w="2160000">
                  <a:extLst>
                    <a:ext uri="{9D8B030D-6E8A-4147-A177-3AD203B41FA5}">
                      <a16:colId xmlns:a16="http://schemas.microsoft.com/office/drawing/2014/main" val="20000"/>
                    </a:ext>
                  </a:extLst>
                </a:gridCol>
                <a:gridCol w="3708000">
                  <a:extLst>
                    <a:ext uri="{9D8B030D-6E8A-4147-A177-3AD203B41FA5}">
                      <a16:colId xmlns:a16="http://schemas.microsoft.com/office/drawing/2014/main" val="20001"/>
                    </a:ext>
                  </a:extLst>
                </a:gridCol>
                <a:gridCol w="2160000">
                  <a:extLst>
                    <a:ext uri="{9D8B030D-6E8A-4147-A177-3AD203B41FA5}">
                      <a16:colId xmlns:a16="http://schemas.microsoft.com/office/drawing/2014/main" val="2527582710"/>
                    </a:ext>
                  </a:extLst>
                </a:gridCol>
                <a:gridCol w="3708000">
                  <a:extLst>
                    <a:ext uri="{9D8B030D-6E8A-4147-A177-3AD203B41FA5}">
                      <a16:colId xmlns:a16="http://schemas.microsoft.com/office/drawing/2014/main" val="237531583"/>
                    </a:ext>
                  </a:extLst>
                </a:gridCol>
              </a:tblGrid>
              <a:tr h="467088">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kern="1200" dirty="0">
                          <a:solidFill>
                            <a:srgbClr val="B7F7E2"/>
                          </a:solidFill>
                          <a:latin typeface="Arial" panose="020B0604020202020204" pitchFamily="34" charset="0"/>
                          <a:ea typeface="+mn-ea"/>
                          <a:cs typeface="Arial" panose="020B0604020202020204" pitchFamily="34" charset="0"/>
                        </a:rPr>
                        <a:t>E</a:t>
                      </a:r>
                      <a:r>
                        <a:rPr kumimoji="0" lang="en-IN" sz="2000" b="1" kern="1200" dirty="0">
                          <a:solidFill>
                            <a:srgbClr val="B7F7E2"/>
                          </a:solidFill>
                          <a:latin typeface="Arial" panose="020B0604020202020204" pitchFamily="34" charset="0"/>
                          <a:ea typeface="+mn-ea"/>
                          <a:cs typeface="Arial" panose="020B0604020202020204" pitchFamily="34" charset="0"/>
                        </a:rPr>
                        <a:t>xplanation</a:t>
                      </a:r>
                    </a:p>
                  </a:txBody>
                  <a:tcPr>
                    <a:solidFill>
                      <a:srgbClr val="006C86"/>
                    </a:solidFill>
                  </a:tcPr>
                </a:tc>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kern="1200" dirty="0">
                          <a:solidFill>
                            <a:srgbClr val="B7F7E2"/>
                          </a:solidFill>
                          <a:latin typeface="Arial" panose="020B0604020202020204" pitchFamily="34" charset="0"/>
                          <a:ea typeface="+mn-ea"/>
                          <a:cs typeface="Arial" panose="020B0604020202020204" pitchFamily="34" charset="0"/>
                        </a:rPr>
                        <a:t>E</a:t>
                      </a:r>
                      <a:r>
                        <a:rPr kumimoji="0" lang="en-IN" sz="2000" b="1" kern="1200" dirty="0">
                          <a:solidFill>
                            <a:srgbClr val="B7F7E2"/>
                          </a:solidFill>
                          <a:latin typeface="Arial" panose="020B0604020202020204" pitchFamily="34" charset="0"/>
                          <a:ea typeface="+mn-ea"/>
                          <a:cs typeface="Arial" panose="020B0604020202020204" pitchFamily="34" charset="0"/>
                        </a:rPr>
                        <a:t>xplanation</a:t>
                      </a:r>
                    </a:p>
                  </a:txBody>
                  <a:tcPr>
                    <a:solidFill>
                      <a:srgbClr val="006C86"/>
                    </a:solidFill>
                  </a:tcPr>
                </a:tc>
                <a:extLst>
                  <a:ext uri="{0D108BD9-81ED-4DB2-BD59-A6C34878D82A}">
                    <a16:rowId xmlns:a16="http://schemas.microsoft.com/office/drawing/2014/main" val="10000"/>
                  </a:ext>
                </a:extLst>
              </a:tr>
              <a:tr h="467088">
                <a:tc>
                  <a:txBody>
                    <a:bodyPr/>
                    <a:lstStyle/>
                    <a:p>
                      <a:pPr>
                        <a:spcAft>
                          <a:spcPts val="0"/>
                        </a:spcAft>
                      </a:pPr>
                      <a:r>
                        <a:rPr kumimoji="0" lang="en-US" sz="2000" kern="1200" dirty="0">
                          <a:solidFill>
                            <a:srgbClr val="803A69"/>
                          </a:solidFill>
                          <a:latin typeface="Liberation Mono"/>
                          <a:ea typeface="+mn-ea"/>
                          <a:cs typeface="+mn-cs"/>
                        </a:rPr>
                        <a:t>   </a:t>
                      </a:r>
                      <a:r>
                        <a:rPr kumimoji="0" lang="en-US" sz="2000" i="1" kern="1200" dirty="0">
                          <a:solidFill>
                            <a:srgbClr val="FF5D5D"/>
                          </a:solidFill>
                          <a:latin typeface="Liberation Mono"/>
                          <a:ea typeface="+mn-ea"/>
                          <a:cs typeface="+mn-cs"/>
                        </a:rPr>
                        <a:t>YYYY </a:t>
                      </a:r>
                      <a:r>
                        <a:rPr kumimoji="0" lang="en-US" sz="2000" kern="1200" dirty="0">
                          <a:solidFill>
                            <a:srgbClr val="803A69"/>
                          </a:solidFill>
                          <a:latin typeface="Liberation Mono"/>
                          <a:ea typeface="+mn-ea"/>
                          <a:cs typeface="+mn-cs"/>
                        </a:rPr>
                        <a:t>/</a:t>
                      </a:r>
                      <a:r>
                        <a:rPr kumimoji="0" lang="en-US" sz="2000" i="1" kern="1200" dirty="0">
                          <a:solidFill>
                            <a:srgbClr val="FF5D5D"/>
                          </a:solidFill>
                          <a:latin typeface="Liberation Mono"/>
                          <a:ea typeface="+mn-ea"/>
                          <a:cs typeface="+mn-cs"/>
                        </a:rPr>
                        <a:t> YY</a:t>
                      </a:r>
                      <a:endParaRPr kumimoji="0" lang="en-IN" sz="2000" i="1" kern="1200" dirty="0">
                        <a:solidFill>
                          <a:srgbClr val="FF5D5D"/>
                        </a:solidFill>
                        <a:latin typeface="Liberation Mono"/>
                        <a:ea typeface="+mn-ea"/>
                        <a:cs typeface="+mn-cs"/>
                      </a:endParaRP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4 or 2 digit year.</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tc>
                  <a:txBody>
                    <a:bodyPr/>
                    <a:lstStyle/>
                    <a:p>
                      <a:pPr algn="l">
                        <a:spcAft>
                          <a:spcPts val="0"/>
                        </a:spcAft>
                      </a:pPr>
                      <a:r>
                        <a:rPr kumimoji="0" lang="en-US" sz="2000" kern="1200" dirty="0">
                          <a:solidFill>
                            <a:srgbClr val="803A69"/>
                          </a:solidFill>
                          <a:latin typeface="Liberation Mono"/>
                          <a:ea typeface="+mn-ea"/>
                          <a:cs typeface="+mn-cs"/>
                        </a:rPr>
                        <a:t>   </a:t>
                      </a:r>
                      <a:r>
                        <a:rPr kumimoji="0" lang="en-US" sz="2000" i="1" kern="1200" dirty="0">
                          <a:solidFill>
                            <a:srgbClr val="FF5D5D"/>
                          </a:solidFill>
                          <a:latin typeface="Liberation Mono"/>
                          <a:ea typeface="+mn-ea"/>
                          <a:cs typeface="+mn-cs"/>
                        </a:rPr>
                        <a:t>DY</a:t>
                      </a:r>
                      <a:endParaRPr kumimoji="0" lang="en-IN" sz="2000" i="1" kern="1200" dirty="0">
                        <a:solidFill>
                          <a:srgbClr val="FF5D5D"/>
                        </a:solidFill>
                        <a:latin typeface="Liberation Mono"/>
                        <a:ea typeface="+mn-ea"/>
                        <a:cs typeface="+mn-cs"/>
                      </a:endParaRP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Abbreviated name of the day</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67088">
                <a:tc>
                  <a:txBody>
                    <a:bodyPr/>
                    <a:lstStyle/>
                    <a:p>
                      <a:pPr>
                        <a:spcAft>
                          <a:spcPts val="0"/>
                        </a:spcAft>
                      </a:pPr>
                      <a:r>
                        <a:rPr kumimoji="0" lang="en-US" sz="2000" kern="1200" dirty="0">
                          <a:solidFill>
                            <a:srgbClr val="803A69"/>
                          </a:solidFill>
                          <a:latin typeface="Liberation Mono"/>
                          <a:ea typeface="+mn-ea"/>
                          <a:cs typeface="+mn-cs"/>
                        </a:rPr>
                        <a:t>   </a:t>
                      </a:r>
                      <a:r>
                        <a:rPr kumimoji="0" lang="en-US" sz="2000" i="1" kern="1200" dirty="0">
                          <a:solidFill>
                            <a:srgbClr val="FF5D5D"/>
                          </a:solidFill>
                          <a:latin typeface="Liberation Mono"/>
                          <a:ea typeface="+mn-ea"/>
                          <a:cs typeface="+mn-cs"/>
                        </a:rPr>
                        <a:t>Q</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Quarter of the year(1, 2, 3, 4)</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tc>
                  <a:txBody>
                    <a:bodyPr/>
                    <a:lstStyle/>
                    <a:p>
                      <a:pPr>
                        <a:spcAft>
                          <a:spcPts val="0"/>
                        </a:spcAft>
                      </a:pPr>
                      <a:r>
                        <a:rPr kumimoji="0" lang="en-US" sz="2000" kern="1200" dirty="0">
                          <a:solidFill>
                            <a:srgbClr val="803A69"/>
                          </a:solidFill>
                          <a:latin typeface="Liberation Mono"/>
                          <a:ea typeface="+mn-ea"/>
                          <a:cs typeface="+mn-cs"/>
                        </a:rPr>
                        <a:t>   </a:t>
                      </a:r>
                      <a:r>
                        <a:rPr kumimoji="0" lang="en-US" sz="2000" i="1" kern="1200" dirty="0">
                          <a:solidFill>
                            <a:srgbClr val="FF5D5D"/>
                          </a:solidFill>
                          <a:latin typeface="Liberation Mono"/>
                          <a:ea typeface="+mn-ea"/>
                          <a:cs typeface="+mn-cs"/>
                        </a:rPr>
                        <a:t>Day</a:t>
                      </a:r>
                      <a:endParaRPr kumimoji="0" lang="en-IN" sz="2000" i="1" kern="1200" dirty="0">
                        <a:solidFill>
                          <a:srgbClr val="FF5D5D"/>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The name of the day</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67088">
                <a:tc>
                  <a:txBody>
                    <a:bodyPr/>
                    <a:lstStyle/>
                    <a:p>
                      <a:pPr marL="0" lvl="0" indent="0">
                        <a:spcAft>
                          <a:spcPts val="0"/>
                        </a:spcAft>
                      </a:pPr>
                      <a:r>
                        <a:rPr kumimoji="0" lang="en-US" sz="2000" kern="1200" dirty="0">
                          <a:solidFill>
                            <a:srgbClr val="803A69"/>
                          </a:solidFill>
                          <a:latin typeface="Liberation Mono"/>
                          <a:ea typeface="+mn-ea"/>
                          <a:cs typeface="+mn-cs"/>
                        </a:rPr>
                        <a:t>   </a:t>
                      </a:r>
                      <a:r>
                        <a:rPr kumimoji="0" lang="en-US" sz="2000" i="1" kern="1200" dirty="0">
                          <a:solidFill>
                            <a:srgbClr val="FF5D5D"/>
                          </a:solidFill>
                          <a:latin typeface="Liberation Mono"/>
                          <a:ea typeface="+mn-ea"/>
                          <a:cs typeface="+mn-cs"/>
                        </a:rPr>
                        <a:t>MM</a:t>
                      </a:r>
                      <a:r>
                        <a:rPr kumimoji="0" lang="en-US" sz="2000" kern="1200" dirty="0">
                          <a:solidFill>
                            <a:srgbClr val="803A69"/>
                          </a:solidFill>
                          <a:latin typeface="Liberation Mono"/>
                          <a:ea typeface="+mn-ea"/>
                          <a:cs typeface="+mn-cs"/>
                        </a:rPr>
                        <a:t> / </a:t>
                      </a:r>
                      <a:r>
                        <a:rPr kumimoji="0" lang="en-US" sz="2000" i="1" kern="1200" dirty="0">
                          <a:solidFill>
                            <a:srgbClr val="FF5D5D"/>
                          </a:solidFill>
                          <a:latin typeface="Liberation Mono"/>
                          <a:ea typeface="+mn-ea"/>
                          <a:cs typeface="+mn-cs"/>
                        </a:rPr>
                        <a:t>RM</a:t>
                      </a:r>
                      <a:endParaRPr kumimoji="0" lang="en-IN" sz="2000" i="1" kern="1200" dirty="0">
                        <a:solidFill>
                          <a:srgbClr val="FF5D5D"/>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Month (01-12; Jan = 01), RM Roman month</a:t>
                      </a:r>
                      <a:endParaRPr kumimoji="0" lang="en-IN" sz="1800" kern="1200" dirty="0">
                        <a:solidFill>
                          <a:schemeClr val="tx1"/>
                        </a:solidFill>
                        <a:effectLst/>
                        <a:latin typeface="Liberation Mono"/>
                        <a:ea typeface="+mn-ea"/>
                        <a:cs typeface="+mn-cs"/>
                      </a:endParaRPr>
                    </a:p>
                  </a:txBody>
                  <a:tcPr marL="68580" marR="68580" marT="0" marB="0" anchor="ctr"/>
                </a:tc>
                <a:tc>
                  <a:txBody>
                    <a:bodyPr/>
                    <a:lstStyle/>
                    <a:p>
                      <a:pPr>
                        <a:spcAft>
                          <a:spcPts val="0"/>
                        </a:spcAft>
                      </a:pPr>
                      <a:r>
                        <a:rPr kumimoji="0" lang="en-US" sz="2000" kern="1200" dirty="0">
                          <a:solidFill>
                            <a:srgbClr val="803A69"/>
                          </a:solidFill>
                          <a:latin typeface="Liberation Mono"/>
                          <a:ea typeface="+mn-ea"/>
                          <a:cs typeface="+mn-cs"/>
                        </a:rPr>
                        <a:t>   </a:t>
                      </a:r>
                      <a:r>
                        <a:rPr kumimoji="0" lang="en-US" sz="2000" i="1" kern="1200" dirty="0">
                          <a:solidFill>
                            <a:srgbClr val="FF5D5D"/>
                          </a:solidFill>
                          <a:latin typeface="Liberation Mono"/>
                          <a:ea typeface="+mn-ea"/>
                          <a:cs typeface="+mn-cs"/>
                        </a:rPr>
                        <a:t>HH</a:t>
                      </a:r>
                      <a:r>
                        <a:rPr kumimoji="0" lang="en-US" sz="2000" kern="1200" dirty="0">
                          <a:solidFill>
                            <a:srgbClr val="803A69"/>
                          </a:solidFill>
                          <a:latin typeface="Liberation Mono"/>
                          <a:ea typeface="+mn-ea"/>
                          <a:cs typeface="+mn-cs"/>
                        </a:rPr>
                        <a:t> / </a:t>
                      </a:r>
                      <a:r>
                        <a:rPr kumimoji="0" lang="en-US" sz="2000" i="1" kern="1200" dirty="0">
                          <a:solidFill>
                            <a:srgbClr val="FF5D5D"/>
                          </a:solidFill>
                          <a:latin typeface="Liberation Mono"/>
                          <a:ea typeface="+mn-ea"/>
                          <a:cs typeface="+mn-cs"/>
                        </a:rPr>
                        <a:t>HH12</a:t>
                      </a:r>
                      <a:endParaRPr kumimoji="0" lang="en-IN" sz="2000" i="1" kern="1200" dirty="0">
                        <a:solidFill>
                          <a:srgbClr val="FF5D5D"/>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Hours (1-12)</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67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803A69"/>
                          </a:solidFill>
                          <a:latin typeface="Liberation Mono"/>
                          <a:ea typeface="+mn-ea"/>
                          <a:cs typeface="+mn-cs"/>
                        </a:rPr>
                        <a:t>   </a:t>
                      </a:r>
                      <a:r>
                        <a:rPr kumimoji="0" lang="en-US" sz="2000" i="1" kern="1200" dirty="0">
                          <a:solidFill>
                            <a:srgbClr val="FF5D5D"/>
                          </a:solidFill>
                          <a:latin typeface="Liberation Mono"/>
                          <a:ea typeface="+mn-ea"/>
                          <a:cs typeface="+mn-cs"/>
                        </a:rPr>
                        <a:t>Mon</a:t>
                      </a:r>
                      <a:endParaRPr kumimoji="0" lang="en-IN" sz="2000" i="1" kern="1200" dirty="0">
                        <a:solidFill>
                          <a:srgbClr val="FF5D5D"/>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Abbreviated name of the month.</a:t>
                      </a:r>
                      <a:endParaRPr kumimoji="0" lang="en-IN" sz="1800" kern="1200" dirty="0">
                        <a:solidFill>
                          <a:schemeClr val="tx1"/>
                        </a:solidFill>
                        <a:effectLst/>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803A69"/>
                          </a:solidFill>
                          <a:latin typeface="Liberation Mono"/>
                          <a:ea typeface="+mn-ea"/>
                          <a:cs typeface="+mn-cs"/>
                        </a:rPr>
                        <a:t>   </a:t>
                      </a:r>
                      <a:r>
                        <a:rPr kumimoji="0" lang="en-US" sz="2000" i="1" kern="1200" dirty="0">
                          <a:solidFill>
                            <a:srgbClr val="FF5D5D"/>
                          </a:solidFill>
                          <a:latin typeface="Liberation Mono"/>
                          <a:ea typeface="+mn-ea"/>
                          <a:cs typeface="+mn-cs"/>
                        </a:rPr>
                        <a:t>HH24</a:t>
                      </a:r>
                      <a:endParaRPr kumimoji="0" lang="en-IN" sz="2000" i="1" kern="1200" dirty="0">
                        <a:solidFill>
                          <a:srgbClr val="FF5D5D"/>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Hours (0-23)</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67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803A69"/>
                          </a:solidFill>
                          <a:latin typeface="Liberation Mono"/>
                          <a:ea typeface="+mn-ea"/>
                          <a:cs typeface="+mn-cs"/>
                        </a:rPr>
                        <a:t>   </a:t>
                      </a:r>
                      <a:r>
                        <a:rPr kumimoji="0" lang="en-US" sz="2000" i="1" kern="1200" dirty="0">
                          <a:solidFill>
                            <a:srgbClr val="FF5D5D"/>
                          </a:solidFill>
                          <a:latin typeface="Liberation Mono"/>
                          <a:ea typeface="+mn-ea"/>
                          <a:cs typeface="+mn-cs"/>
                        </a:rPr>
                        <a:t>Month</a:t>
                      </a:r>
                      <a:endParaRPr kumimoji="0" lang="en-IN" sz="2000" i="1" kern="1200" dirty="0">
                        <a:solidFill>
                          <a:srgbClr val="FF5D5D"/>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The name of the month, with space.</a:t>
                      </a:r>
                      <a:endParaRPr kumimoji="0" lang="en-IN" sz="1800" kern="1200" dirty="0">
                        <a:solidFill>
                          <a:schemeClr val="tx1"/>
                        </a:solidFill>
                        <a:effectLst/>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803A69"/>
                          </a:solidFill>
                          <a:latin typeface="Liberation Mono"/>
                          <a:ea typeface="+mn-ea"/>
                          <a:cs typeface="+mn-cs"/>
                        </a:rPr>
                        <a:t>   </a:t>
                      </a:r>
                      <a:r>
                        <a:rPr kumimoji="0" lang="en-US" sz="2000" i="1" kern="1200" dirty="0">
                          <a:solidFill>
                            <a:srgbClr val="FF5D5D"/>
                          </a:solidFill>
                          <a:latin typeface="Liberation Mono"/>
                          <a:ea typeface="+mn-ea"/>
                          <a:cs typeface="+mn-cs"/>
                        </a:rPr>
                        <a:t>MI</a:t>
                      </a:r>
                      <a:endParaRPr kumimoji="0" lang="en-IN" sz="2000" i="1" kern="1200" dirty="0">
                        <a:solidFill>
                          <a:srgbClr val="FF5D5D"/>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Minutes (0-59)</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67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803A69"/>
                          </a:solidFill>
                          <a:latin typeface="Liberation Mono"/>
                          <a:ea typeface="+mn-ea"/>
                          <a:cs typeface="+mn-cs"/>
                        </a:rPr>
                        <a:t>   </a:t>
                      </a:r>
                      <a:r>
                        <a:rPr kumimoji="0" lang="en-US" sz="2000" i="1" kern="1200" dirty="0">
                          <a:solidFill>
                            <a:srgbClr val="FF5D5D"/>
                          </a:solidFill>
                          <a:latin typeface="Liberation Mono"/>
                          <a:ea typeface="+mn-ea"/>
                          <a:cs typeface="+mn-cs"/>
                        </a:rPr>
                        <a:t>fmMonth</a:t>
                      </a:r>
                      <a:endParaRPr kumimoji="0" lang="en-IN" sz="2000" i="1" kern="1200" dirty="0">
                        <a:solidFill>
                          <a:srgbClr val="FF5D5D"/>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The name of the month, without space.</a:t>
                      </a:r>
                      <a:endParaRPr kumimoji="0" lang="en-IN" sz="1800" kern="1200" dirty="0">
                        <a:solidFill>
                          <a:schemeClr val="tx1"/>
                        </a:solidFill>
                        <a:effectLst/>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803A69"/>
                          </a:solidFill>
                          <a:latin typeface="Liberation Mono"/>
                          <a:ea typeface="+mn-ea"/>
                          <a:cs typeface="+mn-cs"/>
                        </a:rPr>
                        <a:t>   </a:t>
                      </a:r>
                      <a:r>
                        <a:rPr kumimoji="0" lang="en-US" sz="2000" i="1" kern="1200" dirty="0">
                          <a:solidFill>
                            <a:srgbClr val="FF5D5D"/>
                          </a:solidFill>
                          <a:latin typeface="Liberation Mono"/>
                          <a:ea typeface="+mn-ea"/>
                          <a:cs typeface="+mn-cs"/>
                        </a:rPr>
                        <a:t>SS</a:t>
                      </a:r>
                      <a:endParaRPr kumimoji="0" lang="en-IN" sz="2000" i="1" kern="1200" dirty="0">
                        <a:solidFill>
                          <a:srgbClr val="FF5D5D"/>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Seconds (0-59)</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67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803A69"/>
                          </a:solidFill>
                          <a:latin typeface="Liberation Mono"/>
                          <a:ea typeface="+mn-ea"/>
                          <a:cs typeface="+mn-cs"/>
                        </a:rPr>
                        <a:t>   </a:t>
                      </a:r>
                      <a:r>
                        <a:rPr kumimoji="0" lang="en-US" sz="2000" i="1" kern="1200" dirty="0">
                          <a:solidFill>
                            <a:srgbClr val="FF5D5D"/>
                          </a:solidFill>
                          <a:latin typeface="Liberation Mono"/>
                          <a:ea typeface="+mn-ea"/>
                          <a:cs typeface="+mn-cs"/>
                        </a:rPr>
                        <a:t>WW</a:t>
                      </a:r>
                      <a:endParaRPr kumimoji="0" lang="en-IN" sz="2000" i="1" kern="1200" dirty="0">
                        <a:solidFill>
                          <a:srgbClr val="FF5D5D"/>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Week of </a:t>
                      </a:r>
                      <a:r>
                        <a:rPr kumimoji="0" lang="en-US" sz="1800" kern="1200">
                          <a:solidFill>
                            <a:schemeClr val="tx1"/>
                          </a:solidFill>
                          <a:effectLst/>
                          <a:latin typeface="Liberation Mono"/>
                          <a:ea typeface="+mn-ea"/>
                          <a:cs typeface="+mn-cs"/>
                        </a:rPr>
                        <a:t>an year.</a:t>
                      </a:r>
                      <a:endParaRPr kumimoji="0" lang="en-IN" sz="1800" kern="1200" dirty="0">
                        <a:solidFill>
                          <a:schemeClr val="tx1"/>
                        </a:solidFill>
                        <a:effectLst/>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803A69"/>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67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803A69"/>
                          </a:solidFill>
                          <a:latin typeface="Liberation Mono"/>
                          <a:ea typeface="+mn-ea"/>
                          <a:cs typeface="+mn-cs"/>
                        </a:rPr>
                        <a:t>   </a:t>
                      </a:r>
                      <a:r>
                        <a:rPr kumimoji="0" lang="en-US" sz="2000" i="1" kern="1200" dirty="0">
                          <a:solidFill>
                            <a:srgbClr val="FF5D5D"/>
                          </a:solidFill>
                          <a:latin typeface="Liberation Mono"/>
                          <a:ea typeface="+mn-ea"/>
                          <a:cs typeface="+mn-cs"/>
                        </a:rPr>
                        <a:t>W</a:t>
                      </a:r>
                      <a:endParaRPr kumimoji="0" lang="en-IN" sz="2000" i="1" kern="1200" dirty="0">
                        <a:solidFill>
                          <a:srgbClr val="FF5D5D"/>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Week of the month.</a:t>
                      </a:r>
                      <a:endParaRPr kumimoji="0" lang="en-IN" sz="1800" kern="1200" dirty="0">
                        <a:solidFill>
                          <a:schemeClr val="tx1"/>
                        </a:solidFill>
                        <a:effectLst/>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803A69"/>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67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803A69"/>
                          </a:solidFill>
                          <a:latin typeface="Liberation Mono"/>
                          <a:ea typeface="+mn-ea"/>
                          <a:cs typeface="+mn-cs"/>
                        </a:rPr>
                        <a:t>   </a:t>
                      </a:r>
                      <a:r>
                        <a:rPr kumimoji="0" lang="en-US" sz="2000" i="1" kern="1200" dirty="0">
                          <a:solidFill>
                            <a:srgbClr val="FF5D5D"/>
                          </a:solidFill>
                          <a:latin typeface="Liberation Mono"/>
                          <a:ea typeface="+mn-ea"/>
                          <a:cs typeface="+mn-cs"/>
                        </a:rPr>
                        <a:t>D</a:t>
                      </a:r>
                      <a:endParaRPr kumimoji="0" lang="en-IN" sz="2000" i="1" kern="1200" dirty="0">
                        <a:solidFill>
                          <a:srgbClr val="FF5D5D"/>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Day of a week (1-7)</a:t>
                      </a:r>
                      <a:endParaRPr kumimoji="0" lang="en-IN" sz="1800" kern="1200" dirty="0">
                        <a:solidFill>
                          <a:schemeClr val="tx1"/>
                        </a:solidFill>
                        <a:effectLst/>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803A69"/>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292715358"/>
                  </a:ext>
                </a:extLst>
              </a:tr>
              <a:tr h="467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803A69"/>
                          </a:solidFill>
                          <a:latin typeface="Liberation Mono"/>
                          <a:ea typeface="+mn-ea"/>
                          <a:cs typeface="+mn-cs"/>
                        </a:rPr>
                        <a:t>   </a:t>
                      </a:r>
                      <a:r>
                        <a:rPr kumimoji="0" lang="en-US" sz="2000" i="1" kern="1200" dirty="0">
                          <a:solidFill>
                            <a:srgbClr val="FF5D5D"/>
                          </a:solidFill>
                          <a:latin typeface="Liberation Mono"/>
                          <a:ea typeface="+mn-ea"/>
                          <a:cs typeface="+mn-cs"/>
                        </a:rPr>
                        <a:t>DD</a:t>
                      </a:r>
                      <a:endParaRPr kumimoji="0" lang="en-IN" sz="2000" i="1" kern="1200" dirty="0">
                        <a:solidFill>
                          <a:srgbClr val="FF5D5D"/>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Day of the month (1-31)</a:t>
                      </a:r>
                      <a:endParaRPr kumimoji="0" lang="en-IN" sz="1800" kern="1200" dirty="0">
                        <a:solidFill>
                          <a:schemeClr val="tx1"/>
                        </a:solidFill>
                        <a:effectLst/>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803A69"/>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720403355"/>
                  </a:ext>
                </a:extLst>
              </a:tr>
              <a:tr h="467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803A69"/>
                          </a:solidFill>
                          <a:latin typeface="Liberation Mono"/>
                          <a:ea typeface="+mn-ea"/>
                          <a:cs typeface="+mn-cs"/>
                        </a:rPr>
                        <a:t>   </a:t>
                      </a:r>
                      <a:r>
                        <a:rPr kumimoji="0" lang="en-US" sz="2000" i="1" kern="1200" dirty="0">
                          <a:solidFill>
                            <a:srgbClr val="FF5D5D"/>
                          </a:solidFill>
                          <a:latin typeface="Liberation Mono"/>
                          <a:ea typeface="+mn-ea"/>
                          <a:cs typeface="+mn-cs"/>
                        </a:rPr>
                        <a:t>DDD</a:t>
                      </a:r>
                      <a:endParaRPr kumimoji="0" lang="en-IN" sz="2000" i="1" kern="1200" dirty="0">
                        <a:solidFill>
                          <a:srgbClr val="FF5D5D"/>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Day of the year(1-365)</a:t>
                      </a:r>
                      <a:endParaRPr kumimoji="0" lang="en-IN" sz="1800" kern="1200" dirty="0">
                        <a:solidFill>
                          <a:schemeClr val="tx1"/>
                        </a:solidFill>
                        <a:effectLst/>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803A69"/>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079321922"/>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date/time format</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328338752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system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183589784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113672045"/>
              </p:ext>
            </p:extLst>
          </p:nvPr>
        </p:nvGraphicFramePr>
        <p:xfrm>
          <a:off x="191344" y="706204"/>
          <a:ext cx="11809312" cy="615738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kern="1200" dirty="0">
                          <a:solidFill>
                            <a:srgbClr val="B7F7E2"/>
                          </a:solidFill>
                          <a:latin typeface="Arial" panose="020B0604020202020204" pitchFamily="34" charset="0"/>
                          <a:ea typeface="+mn-ea"/>
                          <a:cs typeface="Arial" panose="020B0604020202020204" pitchFamily="34" charset="0"/>
                        </a:rPr>
                        <a:t>E</a:t>
                      </a:r>
                      <a:r>
                        <a:rPr kumimoji="0" lang="en-IN" sz="2000" b="1" kern="1200" dirty="0">
                          <a:solidFill>
                            <a:srgbClr val="B7F7E2"/>
                          </a:solidFill>
                          <a:latin typeface="Arial" panose="020B0604020202020204" pitchFamily="34" charset="0"/>
                          <a:ea typeface="+mn-ea"/>
                          <a:cs typeface="Arial" panose="020B0604020202020204" pitchFamily="34" charset="0"/>
                        </a:rPr>
                        <a:t>xplanation</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2000" kern="1200" dirty="0">
                          <a:solidFill>
                            <a:srgbClr val="803A69"/>
                          </a:solidFill>
                          <a:latin typeface="Liberation Mono"/>
                          <a:ea typeface="+mn-ea"/>
                          <a:cs typeface="+mn-cs"/>
                        </a:rPr>
                        <a:t>  </a:t>
                      </a:r>
                      <a:r>
                        <a:rPr lang="en-US" sz="2000" i="1" kern="1200" dirty="0">
                          <a:solidFill>
                            <a:srgbClr val="FF5D5D"/>
                          </a:solidFill>
                          <a:latin typeface="Liberation Mono"/>
                          <a:ea typeface="+mn-ea"/>
                          <a:cs typeface="+mn-cs"/>
                        </a:rPr>
                        <a:t>case</a:t>
                      </a:r>
                      <a:r>
                        <a:rPr kumimoji="0" lang="en-US" sz="2000" kern="1200" dirty="0">
                          <a:solidFill>
                            <a:schemeClr val="tx2"/>
                          </a:solidFill>
                          <a:latin typeface="Liberation Mono"/>
                          <a:ea typeface="+mn-ea"/>
                          <a:cs typeface="+mn-cs"/>
                        </a:rPr>
                        <a:t> </a:t>
                      </a:r>
                      <a:r>
                        <a:rPr kumimoji="0" lang="en-US" sz="2000" kern="1200" dirty="0">
                          <a:solidFill>
                            <a:schemeClr val="tx1"/>
                          </a:solidFill>
                          <a:latin typeface="Liberation Mono"/>
                          <a:ea typeface="+mn-ea"/>
                          <a:cs typeface="+mn-cs"/>
                        </a:rPr>
                        <a:t>expression</a:t>
                      </a:r>
                      <a:r>
                        <a:rPr kumimoji="0" lang="en-US" sz="2000" kern="1200" dirty="0">
                          <a:solidFill>
                            <a:schemeClr val="tx2"/>
                          </a:solidFill>
                          <a:latin typeface="Liberation Mono"/>
                          <a:ea typeface="+mn-ea"/>
                          <a:cs typeface="+mn-cs"/>
                        </a:rPr>
                        <a:t> </a:t>
                      </a:r>
                    </a:p>
                    <a:p>
                      <a:pPr>
                        <a:spcAft>
                          <a:spcPts val="0"/>
                        </a:spcAft>
                      </a:pPr>
                      <a:r>
                        <a:rPr kumimoji="0" lang="en-US" sz="2000" kern="1200" dirty="0">
                          <a:solidFill>
                            <a:schemeClr val="tx2"/>
                          </a:solidFill>
                          <a:latin typeface="Liberation Mono"/>
                          <a:ea typeface="+mn-ea"/>
                          <a:cs typeface="+mn-cs"/>
                        </a:rPr>
                        <a:t>     </a:t>
                      </a:r>
                      <a:r>
                        <a:rPr kumimoji="0" lang="en-US" sz="2000" i="1" kern="1200" dirty="0">
                          <a:solidFill>
                            <a:srgbClr val="FF5D5D"/>
                          </a:solidFill>
                          <a:latin typeface="Liberation Mono"/>
                          <a:ea typeface="+mn-ea"/>
                          <a:cs typeface="+mn-cs"/>
                        </a:rPr>
                        <a:t>when</a:t>
                      </a:r>
                      <a:r>
                        <a:rPr kumimoji="0" lang="en-US" sz="2000" kern="1200" dirty="0">
                          <a:solidFill>
                            <a:schemeClr val="tx2"/>
                          </a:solidFill>
                          <a:latin typeface="Liberation Mono"/>
                          <a:ea typeface="+mn-ea"/>
                          <a:cs typeface="+mn-cs"/>
                        </a:rPr>
                        <a:t> </a:t>
                      </a:r>
                      <a:r>
                        <a:rPr kumimoji="0" lang="en-US" sz="2000" kern="1200" dirty="0">
                          <a:solidFill>
                            <a:schemeClr val="tx1"/>
                          </a:solidFill>
                          <a:latin typeface="Liberation Mono"/>
                          <a:ea typeface="+mn-ea"/>
                          <a:cs typeface="+mn-cs"/>
                        </a:rPr>
                        <a:t>value</a:t>
                      </a:r>
                      <a:r>
                        <a:rPr kumimoji="0" lang="en-US" sz="2000" kern="1200" dirty="0">
                          <a:solidFill>
                            <a:schemeClr val="tx2"/>
                          </a:solidFill>
                          <a:latin typeface="Liberation Mono"/>
                          <a:ea typeface="+mn-ea"/>
                          <a:cs typeface="+mn-cs"/>
                        </a:rPr>
                        <a:t> </a:t>
                      </a:r>
                      <a:r>
                        <a:rPr kumimoji="0" lang="en-US" sz="2000" i="1" kern="1200" dirty="0">
                          <a:solidFill>
                            <a:srgbClr val="FF5D5D"/>
                          </a:solidFill>
                          <a:latin typeface="Liberation Mono"/>
                          <a:ea typeface="+mn-ea"/>
                          <a:cs typeface="+mn-cs"/>
                        </a:rPr>
                        <a:t>then</a:t>
                      </a:r>
                      <a:r>
                        <a:rPr kumimoji="0" lang="en-US" sz="2000" kern="1200" dirty="0">
                          <a:solidFill>
                            <a:schemeClr val="tx2"/>
                          </a:solidFill>
                          <a:latin typeface="Liberation Mono"/>
                          <a:ea typeface="+mn-ea"/>
                          <a:cs typeface="+mn-cs"/>
                        </a:rPr>
                        <a:t> </a:t>
                      </a:r>
                      <a:r>
                        <a:rPr kumimoji="0" lang="en-US" sz="2000" i="1" kern="1200" dirty="0">
                          <a:solidFill>
                            <a:schemeClr val="bg2">
                              <a:lumMod val="50000"/>
                            </a:schemeClr>
                          </a:solidFill>
                          <a:latin typeface="Liberation Mono"/>
                          <a:ea typeface="+mn-ea"/>
                          <a:cs typeface="+mn-cs"/>
                        </a:rPr>
                        <a:t>return</a:t>
                      </a:r>
                      <a:r>
                        <a:rPr kumimoji="0" lang="en-US" sz="2000" i="1" kern="1200" dirty="0">
                          <a:solidFill>
                            <a:schemeClr val="tx2"/>
                          </a:solidFill>
                          <a:latin typeface="Liberation Mono"/>
                          <a:ea typeface="+mn-ea"/>
                          <a:cs typeface="+mn-cs"/>
                        </a:rPr>
                        <a:t> </a:t>
                      </a:r>
                      <a:r>
                        <a:rPr kumimoji="0" lang="en-US" sz="2000" i="1" kern="1200" dirty="0">
                          <a:solidFill>
                            <a:schemeClr val="tx1"/>
                          </a:solidFill>
                          <a:latin typeface="Liberation Mono"/>
                          <a:ea typeface="+mn-ea"/>
                          <a:cs typeface="+mn-cs"/>
                        </a:rPr>
                        <a:t>expression</a:t>
                      </a:r>
                    </a:p>
                    <a:p>
                      <a:pPr>
                        <a:spcAft>
                          <a:spcPts val="0"/>
                        </a:spcAft>
                      </a:pPr>
                      <a:r>
                        <a:rPr kumimoji="0" lang="en-US" sz="2000" kern="1200" dirty="0">
                          <a:solidFill>
                            <a:schemeClr val="tx2"/>
                          </a:solidFill>
                          <a:latin typeface="Liberation Mono"/>
                          <a:ea typeface="+mn-ea"/>
                          <a:cs typeface="+mn-cs"/>
                        </a:rPr>
                        <a:t>     </a:t>
                      </a:r>
                      <a:r>
                        <a:rPr kumimoji="0" lang="en-US" sz="2000" i="1" kern="1200" dirty="0">
                          <a:solidFill>
                            <a:srgbClr val="FF5D5D"/>
                          </a:solidFill>
                          <a:latin typeface="Liberation Mono"/>
                          <a:ea typeface="+mn-ea"/>
                          <a:cs typeface="+mn-cs"/>
                        </a:rPr>
                        <a:t>when</a:t>
                      </a:r>
                      <a:r>
                        <a:rPr kumimoji="0" lang="en-US" sz="2000" kern="1200" dirty="0">
                          <a:solidFill>
                            <a:schemeClr val="tx2"/>
                          </a:solidFill>
                          <a:latin typeface="Liberation Mono"/>
                          <a:ea typeface="+mn-ea"/>
                          <a:cs typeface="+mn-cs"/>
                        </a:rPr>
                        <a:t> </a:t>
                      </a:r>
                      <a:r>
                        <a:rPr kumimoji="0" lang="en-US" sz="2000" kern="1200" dirty="0">
                          <a:solidFill>
                            <a:schemeClr val="tx1"/>
                          </a:solidFill>
                          <a:latin typeface="Liberation Mono"/>
                          <a:ea typeface="+mn-ea"/>
                          <a:cs typeface="+mn-cs"/>
                        </a:rPr>
                        <a:t>value</a:t>
                      </a:r>
                      <a:r>
                        <a:rPr kumimoji="0" lang="en-US" sz="2000" kern="1200" dirty="0">
                          <a:solidFill>
                            <a:schemeClr val="tx2"/>
                          </a:solidFill>
                          <a:latin typeface="Liberation Mono"/>
                          <a:ea typeface="+mn-ea"/>
                          <a:cs typeface="+mn-cs"/>
                        </a:rPr>
                        <a:t> </a:t>
                      </a:r>
                      <a:r>
                        <a:rPr kumimoji="0" lang="en-US" sz="2000" i="1" kern="1200" dirty="0">
                          <a:solidFill>
                            <a:srgbClr val="FF5D5D"/>
                          </a:solidFill>
                          <a:latin typeface="Liberation Mono"/>
                          <a:ea typeface="+mn-ea"/>
                          <a:cs typeface="+mn-cs"/>
                        </a:rPr>
                        <a:t>then</a:t>
                      </a:r>
                      <a:r>
                        <a:rPr kumimoji="0" lang="en-US" sz="2000" kern="1200" dirty="0">
                          <a:solidFill>
                            <a:schemeClr val="tx2"/>
                          </a:solidFill>
                          <a:latin typeface="Liberation Mono"/>
                          <a:ea typeface="+mn-ea"/>
                          <a:cs typeface="+mn-cs"/>
                        </a:rPr>
                        <a:t> </a:t>
                      </a:r>
                      <a:r>
                        <a:rPr kumimoji="0" lang="en-US" sz="2000" i="1" kern="1200" dirty="0">
                          <a:solidFill>
                            <a:schemeClr val="bg2">
                              <a:lumMod val="50000"/>
                            </a:schemeClr>
                          </a:solidFill>
                          <a:latin typeface="Liberation Mono"/>
                          <a:ea typeface="+mn-ea"/>
                          <a:cs typeface="+mn-cs"/>
                        </a:rPr>
                        <a:t>return</a:t>
                      </a:r>
                      <a:r>
                        <a:rPr kumimoji="0" lang="en-US" sz="2000" i="1" kern="1200" dirty="0">
                          <a:solidFill>
                            <a:schemeClr val="tx2"/>
                          </a:solidFill>
                          <a:latin typeface="Liberation Mono"/>
                          <a:ea typeface="+mn-ea"/>
                          <a:cs typeface="+mn-cs"/>
                        </a:rPr>
                        <a:t> </a:t>
                      </a:r>
                      <a:r>
                        <a:rPr kumimoji="0" lang="en-US" sz="2000" i="1" kern="1200" dirty="0">
                          <a:solidFill>
                            <a:schemeClr val="tx1"/>
                          </a:solidFill>
                          <a:latin typeface="Liberation Mono"/>
                          <a:ea typeface="+mn-ea"/>
                          <a:cs typeface="+mn-cs"/>
                        </a:rPr>
                        <a:t>expression</a:t>
                      </a:r>
                      <a:endParaRPr kumimoji="0" lang="en-US" sz="2000" kern="1200" dirty="0">
                        <a:solidFill>
                          <a:schemeClr val="tx1"/>
                        </a:solidFill>
                        <a:latin typeface="Liberation Mono"/>
                        <a:ea typeface="+mn-ea"/>
                        <a:cs typeface="+mn-cs"/>
                      </a:endParaRPr>
                    </a:p>
                    <a:p>
                      <a:pPr>
                        <a:spcAft>
                          <a:spcPts val="0"/>
                        </a:spcAft>
                      </a:pPr>
                      <a:r>
                        <a:rPr kumimoji="0" lang="en-US" sz="2000" kern="1200" dirty="0">
                          <a:solidFill>
                            <a:schemeClr val="tx2"/>
                          </a:solidFill>
                          <a:latin typeface="Liberation Mono"/>
                          <a:ea typeface="+mn-ea"/>
                          <a:cs typeface="+mn-cs"/>
                        </a:rPr>
                        <a:t>     </a:t>
                      </a:r>
                      <a:r>
                        <a:rPr kumimoji="0" lang="en-US" sz="2000" i="1" kern="1200" dirty="0">
                          <a:solidFill>
                            <a:srgbClr val="FF5D5D"/>
                          </a:solidFill>
                          <a:latin typeface="Liberation Mono"/>
                          <a:ea typeface="+mn-ea"/>
                          <a:cs typeface="+mn-cs"/>
                        </a:rPr>
                        <a:t>when</a:t>
                      </a:r>
                      <a:r>
                        <a:rPr kumimoji="0" lang="en-US" sz="2000" kern="1200" dirty="0">
                          <a:solidFill>
                            <a:schemeClr val="tx2"/>
                          </a:solidFill>
                          <a:latin typeface="Liberation Mono"/>
                          <a:ea typeface="+mn-ea"/>
                          <a:cs typeface="+mn-cs"/>
                        </a:rPr>
                        <a:t> </a:t>
                      </a:r>
                      <a:r>
                        <a:rPr kumimoji="0" lang="en-US" sz="2000" kern="1200" dirty="0">
                          <a:solidFill>
                            <a:schemeClr val="tx1"/>
                          </a:solidFill>
                          <a:latin typeface="Liberation Mono"/>
                          <a:ea typeface="+mn-ea"/>
                          <a:cs typeface="+mn-cs"/>
                        </a:rPr>
                        <a:t>value</a:t>
                      </a:r>
                      <a:r>
                        <a:rPr kumimoji="0" lang="en-US" sz="2000" kern="1200" dirty="0">
                          <a:solidFill>
                            <a:schemeClr val="tx2"/>
                          </a:solidFill>
                          <a:latin typeface="Liberation Mono"/>
                          <a:ea typeface="+mn-ea"/>
                          <a:cs typeface="+mn-cs"/>
                        </a:rPr>
                        <a:t> </a:t>
                      </a:r>
                      <a:r>
                        <a:rPr kumimoji="0" lang="en-US" sz="2000" i="1" kern="1200" dirty="0">
                          <a:solidFill>
                            <a:srgbClr val="FF5D5D"/>
                          </a:solidFill>
                          <a:latin typeface="Liberation Mono"/>
                          <a:ea typeface="+mn-ea"/>
                          <a:cs typeface="+mn-cs"/>
                        </a:rPr>
                        <a:t>then</a:t>
                      </a:r>
                      <a:r>
                        <a:rPr kumimoji="0" lang="en-US" sz="2000" kern="1200" dirty="0">
                          <a:solidFill>
                            <a:schemeClr val="tx2"/>
                          </a:solidFill>
                          <a:latin typeface="Liberation Mono"/>
                          <a:ea typeface="+mn-ea"/>
                          <a:cs typeface="+mn-cs"/>
                        </a:rPr>
                        <a:t> </a:t>
                      </a:r>
                      <a:r>
                        <a:rPr kumimoji="0" lang="en-US" sz="2000" i="1" kern="1200" dirty="0">
                          <a:solidFill>
                            <a:schemeClr val="bg2">
                              <a:lumMod val="50000"/>
                            </a:schemeClr>
                          </a:solidFill>
                          <a:latin typeface="Liberation Mono"/>
                          <a:ea typeface="+mn-ea"/>
                          <a:cs typeface="+mn-cs"/>
                        </a:rPr>
                        <a:t>return</a:t>
                      </a:r>
                      <a:r>
                        <a:rPr kumimoji="0" lang="en-US" sz="2000" i="1" kern="1200" dirty="0">
                          <a:solidFill>
                            <a:schemeClr val="tx2"/>
                          </a:solidFill>
                          <a:latin typeface="Liberation Mono"/>
                          <a:ea typeface="+mn-ea"/>
                          <a:cs typeface="+mn-cs"/>
                        </a:rPr>
                        <a:t> </a:t>
                      </a:r>
                      <a:r>
                        <a:rPr kumimoji="0" lang="en-US" sz="2000" i="1" kern="1200" dirty="0">
                          <a:solidFill>
                            <a:schemeClr val="tx1"/>
                          </a:solidFill>
                          <a:latin typeface="Liberation Mono"/>
                          <a:ea typeface="+mn-ea"/>
                          <a:cs typeface="+mn-cs"/>
                        </a:rPr>
                        <a:t>expression</a:t>
                      </a:r>
                      <a:endParaRPr kumimoji="0" lang="en-US" sz="2000" kern="1200" dirty="0">
                        <a:solidFill>
                          <a:schemeClr val="tx1"/>
                        </a:solidFill>
                        <a:latin typeface="Liberation Mono"/>
                        <a:ea typeface="+mn-ea"/>
                        <a:cs typeface="+mn-cs"/>
                      </a:endParaRPr>
                    </a:p>
                    <a:p>
                      <a:pPr>
                        <a:spcAft>
                          <a:spcPts val="0"/>
                        </a:spcAft>
                      </a:pPr>
                      <a:r>
                        <a:rPr kumimoji="0" lang="en-US" sz="2000" kern="1200" dirty="0">
                          <a:solidFill>
                            <a:srgbClr val="803A69"/>
                          </a:solidFill>
                          <a:latin typeface="Liberation Mono"/>
                          <a:ea typeface="+mn-ea"/>
                          <a:cs typeface="+mn-cs"/>
                        </a:rPr>
                        <a:t>  </a:t>
                      </a:r>
                      <a:r>
                        <a:rPr kumimoji="0" lang="en-US" sz="2000" i="1" kern="1200" dirty="0">
                          <a:solidFill>
                            <a:srgbClr val="FF5D5D"/>
                          </a:solidFill>
                          <a:latin typeface="Liberation Mono"/>
                          <a:ea typeface="+mn-ea"/>
                          <a:cs typeface="+mn-cs"/>
                        </a:rPr>
                        <a:t>else</a:t>
                      </a:r>
                      <a:r>
                        <a:rPr kumimoji="0" lang="en-US" sz="2000" kern="1200" dirty="0">
                          <a:solidFill>
                            <a:schemeClr val="tx2"/>
                          </a:solidFill>
                          <a:latin typeface="Liberation Mono"/>
                          <a:ea typeface="+mn-ea"/>
                          <a:cs typeface="+mn-cs"/>
                        </a:rPr>
                        <a:t> </a:t>
                      </a:r>
                    </a:p>
                    <a:p>
                      <a:pPr>
                        <a:spcAft>
                          <a:spcPts val="0"/>
                        </a:spcAft>
                      </a:pPr>
                      <a:r>
                        <a:rPr kumimoji="0" lang="en-US" sz="2000" kern="1200" dirty="0">
                          <a:solidFill>
                            <a:schemeClr val="tx2"/>
                          </a:solidFill>
                          <a:latin typeface="Liberation Mono"/>
                          <a:ea typeface="+mn-ea"/>
                          <a:cs typeface="+mn-cs"/>
                        </a:rPr>
                        <a:t>      </a:t>
                      </a:r>
                      <a:r>
                        <a:rPr kumimoji="0" lang="en-US" sz="2000" i="1" kern="1200" dirty="0">
                          <a:solidFill>
                            <a:schemeClr val="bg2">
                              <a:lumMod val="50000"/>
                            </a:schemeClr>
                          </a:solidFill>
                          <a:latin typeface="Liberation Mono"/>
                          <a:ea typeface="+mn-ea"/>
                          <a:cs typeface="+mn-cs"/>
                        </a:rPr>
                        <a:t>return</a:t>
                      </a:r>
                      <a:r>
                        <a:rPr kumimoji="0" lang="en-US" sz="2000" i="1" kern="1200" dirty="0">
                          <a:solidFill>
                            <a:schemeClr val="tx2"/>
                          </a:solidFill>
                          <a:latin typeface="Liberation Mono"/>
                          <a:ea typeface="+mn-ea"/>
                          <a:cs typeface="+mn-cs"/>
                        </a:rPr>
                        <a:t> </a:t>
                      </a:r>
                      <a:r>
                        <a:rPr kumimoji="0" lang="en-US" sz="2000" i="1" kern="1200" dirty="0">
                          <a:solidFill>
                            <a:schemeClr val="tx1"/>
                          </a:solidFill>
                          <a:latin typeface="Liberation Mono"/>
                          <a:ea typeface="+mn-ea"/>
                          <a:cs typeface="+mn-cs"/>
                        </a:rPr>
                        <a:t>expression</a:t>
                      </a:r>
                      <a:endParaRPr kumimoji="0" lang="en-US" sz="2000" kern="1200" dirty="0">
                        <a:solidFill>
                          <a:schemeClr val="tx1"/>
                        </a:solidFill>
                        <a:latin typeface="Liberation Mono"/>
                        <a:ea typeface="+mn-ea"/>
                        <a:cs typeface="+mn-cs"/>
                      </a:endParaRPr>
                    </a:p>
                    <a:p>
                      <a:pPr>
                        <a:spcAft>
                          <a:spcPts val="0"/>
                        </a:spcAft>
                      </a:pPr>
                      <a:r>
                        <a:rPr kumimoji="0" lang="en-US" sz="2000" kern="1200" dirty="0">
                          <a:solidFill>
                            <a:srgbClr val="803A69"/>
                          </a:solidFill>
                          <a:latin typeface="Liberation Mono"/>
                          <a:ea typeface="+mn-ea"/>
                          <a:cs typeface="+mn-cs"/>
                        </a:rPr>
                        <a:t>  </a:t>
                      </a:r>
                      <a:r>
                        <a:rPr kumimoji="0" lang="en-US" sz="2000" i="1" kern="1200" dirty="0">
                          <a:solidFill>
                            <a:srgbClr val="FF5D5D"/>
                          </a:solidFill>
                          <a:latin typeface="Liberation Mono"/>
                          <a:ea typeface="+mn-ea"/>
                          <a:cs typeface="+mn-cs"/>
                        </a:rPr>
                        <a:t>end</a:t>
                      </a:r>
                      <a:endParaRPr kumimoji="0" lang="en-IN" sz="2000" i="1" kern="1200" dirty="0">
                        <a:solidFill>
                          <a:srgbClr val="FF5D5D"/>
                        </a:solidFill>
                        <a:latin typeface="Liberation Mono"/>
                        <a:ea typeface="+mn-ea"/>
                        <a:cs typeface="+mn-cs"/>
                      </a:endParaRPr>
                    </a:p>
                  </a:txBody>
                  <a:tcPr marL="68580" marR="68580" marT="0" marB="0" anchor="ctr"/>
                </a:tc>
                <a:tc>
                  <a:txBody>
                    <a:bodyPr/>
                    <a:lstStyle/>
                    <a:p>
                      <a:pPr algn="l">
                        <a:spcAft>
                          <a:spcPts val="0"/>
                        </a:spcAft>
                      </a:pPr>
                      <a:r>
                        <a:rPr lang="en-US" sz="20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2000" b="0" kern="1200" dirty="0">
                          <a:solidFill>
                            <a:schemeClr val="tx1"/>
                          </a:solidFill>
                          <a:effectLst/>
                          <a:latin typeface="Liberation Mono"/>
                          <a:ea typeface="Times New Roman" panose="02020603050405020304" pitchFamily="18" charset="0"/>
                          <a:cs typeface="+mn-cs"/>
                        </a:rPr>
                        <a:t> deptno, </a:t>
                      </a:r>
                    </a:p>
                    <a:p>
                      <a:pPr algn="l">
                        <a:spcAft>
                          <a:spcPts val="0"/>
                        </a:spcAft>
                      </a:pPr>
                      <a:r>
                        <a:rPr kumimoji="0" lang="en-US" sz="2000" i="1" kern="1200" dirty="0">
                          <a:solidFill>
                            <a:srgbClr val="FF5D5D"/>
                          </a:solidFill>
                          <a:latin typeface="Liberation Mono"/>
                          <a:ea typeface="+mn-ea"/>
                          <a:cs typeface="+mn-cs"/>
                        </a:rPr>
                        <a:t>case</a:t>
                      </a:r>
                      <a:r>
                        <a:rPr kumimoji="0" lang="en-US" sz="2000" b="0" kern="1200" dirty="0">
                          <a:solidFill>
                            <a:schemeClr val="tx1"/>
                          </a:solidFill>
                          <a:effectLst/>
                          <a:latin typeface="Liberation Mono"/>
                          <a:ea typeface="Times New Roman" panose="02020603050405020304" pitchFamily="18" charset="0"/>
                          <a:cs typeface="+mn-cs"/>
                        </a:rPr>
                        <a:t> deptno</a:t>
                      </a:r>
                    </a:p>
                    <a:p>
                      <a:pPr algn="l">
                        <a:spcAft>
                          <a:spcPts val="0"/>
                        </a:spcAft>
                      </a:pPr>
                      <a:r>
                        <a:rPr kumimoji="0" lang="en-US" sz="2000" b="0" kern="1200" dirty="0">
                          <a:solidFill>
                            <a:schemeClr val="tx1"/>
                          </a:solidFill>
                          <a:effectLst/>
                          <a:latin typeface="Liberation Mono"/>
                          <a:ea typeface="Times New Roman" panose="02020603050405020304" pitchFamily="18" charset="0"/>
                          <a:cs typeface="+mn-cs"/>
                        </a:rPr>
                        <a:t>     </a:t>
                      </a:r>
                      <a:r>
                        <a:rPr kumimoji="0" lang="en-US" sz="2000" i="1" kern="1200" dirty="0">
                          <a:solidFill>
                            <a:srgbClr val="FF5D5D"/>
                          </a:solidFill>
                          <a:latin typeface="Liberation Mono"/>
                          <a:ea typeface="+mn-ea"/>
                          <a:cs typeface="+mn-cs"/>
                        </a:rPr>
                        <a:t>when</a:t>
                      </a:r>
                      <a:r>
                        <a:rPr kumimoji="0" lang="en-US" sz="2000" b="0" kern="1200" dirty="0">
                          <a:solidFill>
                            <a:schemeClr val="tx1"/>
                          </a:solidFill>
                          <a:effectLst/>
                          <a:latin typeface="Liberation Mono"/>
                          <a:ea typeface="Times New Roman" panose="02020603050405020304" pitchFamily="18" charset="0"/>
                          <a:cs typeface="+mn-cs"/>
                        </a:rPr>
                        <a:t> </a:t>
                      </a:r>
                      <a:r>
                        <a:rPr lang="en-US" sz="2000" kern="1200" dirty="0">
                          <a:solidFill>
                            <a:srgbClr val="990055"/>
                          </a:solidFill>
                          <a:latin typeface="Liberation Mono"/>
                          <a:ea typeface="+mn-ea"/>
                          <a:cs typeface="+mn-cs"/>
                        </a:rPr>
                        <a:t>10</a:t>
                      </a:r>
                      <a:r>
                        <a:rPr kumimoji="0" lang="en-US" sz="2000" b="0" kern="1200" dirty="0">
                          <a:solidFill>
                            <a:schemeClr val="tx1"/>
                          </a:solidFill>
                          <a:effectLst/>
                          <a:latin typeface="Liberation Mono"/>
                          <a:ea typeface="Times New Roman" panose="02020603050405020304" pitchFamily="18" charset="0"/>
                          <a:cs typeface="+mn-cs"/>
                        </a:rPr>
                        <a:t> </a:t>
                      </a:r>
                      <a:r>
                        <a:rPr kumimoji="0" lang="en-US" sz="2000" i="1" kern="1200" dirty="0">
                          <a:solidFill>
                            <a:srgbClr val="FF5D5D"/>
                          </a:solidFill>
                          <a:latin typeface="Liberation Mono"/>
                          <a:ea typeface="+mn-ea"/>
                          <a:cs typeface="+mn-cs"/>
                        </a:rPr>
                        <a:t>then</a:t>
                      </a:r>
                      <a:r>
                        <a:rPr kumimoji="0" lang="en-US" sz="2000" b="0" kern="1200" dirty="0">
                          <a:solidFill>
                            <a:schemeClr val="tx1"/>
                          </a:solidFill>
                          <a:effectLst/>
                          <a:latin typeface="Liberation Mono"/>
                          <a:ea typeface="Times New Roman" panose="02020603050405020304" pitchFamily="18" charset="0"/>
                          <a:cs typeface="+mn-cs"/>
                        </a:rPr>
                        <a:t> </a:t>
                      </a:r>
                      <a:r>
                        <a:rPr lang="en-US" sz="2000" kern="1200" dirty="0">
                          <a:solidFill>
                            <a:srgbClr val="669900"/>
                          </a:solidFill>
                          <a:latin typeface="Liberation Mono"/>
                          <a:ea typeface="+mn-ea"/>
                          <a:cs typeface="+mn-cs"/>
                        </a:rPr>
                        <a:t>'SALES'</a:t>
                      </a:r>
                    </a:p>
                    <a:p>
                      <a:pPr algn="l">
                        <a:spcAft>
                          <a:spcPts val="0"/>
                        </a:spcAft>
                      </a:pPr>
                      <a:r>
                        <a:rPr kumimoji="0" lang="en-US" sz="2000" b="0" kern="1200" dirty="0">
                          <a:solidFill>
                            <a:schemeClr val="tx1"/>
                          </a:solidFill>
                          <a:effectLst/>
                          <a:latin typeface="Liberation Mono"/>
                          <a:ea typeface="Times New Roman" panose="02020603050405020304" pitchFamily="18" charset="0"/>
                          <a:cs typeface="+mn-cs"/>
                        </a:rPr>
                        <a:t>     </a:t>
                      </a:r>
                      <a:r>
                        <a:rPr kumimoji="0" lang="en-US" sz="2000" i="1" kern="1200" dirty="0">
                          <a:solidFill>
                            <a:srgbClr val="FF5D5D"/>
                          </a:solidFill>
                          <a:latin typeface="Liberation Mono"/>
                          <a:ea typeface="+mn-ea"/>
                          <a:cs typeface="+mn-cs"/>
                        </a:rPr>
                        <a:t>when</a:t>
                      </a:r>
                      <a:r>
                        <a:rPr kumimoji="0" lang="en-US" sz="2000" b="0" kern="1200" dirty="0">
                          <a:solidFill>
                            <a:schemeClr val="tx1"/>
                          </a:solidFill>
                          <a:effectLst/>
                          <a:latin typeface="Liberation Mono"/>
                          <a:ea typeface="Times New Roman" panose="02020603050405020304" pitchFamily="18" charset="0"/>
                          <a:cs typeface="+mn-cs"/>
                        </a:rPr>
                        <a:t> </a:t>
                      </a:r>
                      <a:r>
                        <a:rPr lang="en-US" sz="2000" kern="1200" dirty="0">
                          <a:solidFill>
                            <a:srgbClr val="990055"/>
                          </a:solidFill>
                          <a:latin typeface="Liberation Mono"/>
                          <a:ea typeface="+mn-ea"/>
                          <a:cs typeface="+mn-cs"/>
                        </a:rPr>
                        <a:t>20</a:t>
                      </a:r>
                      <a:r>
                        <a:rPr kumimoji="0" lang="en-US" sz="2000" b="0" kern="1200" dirty="0">
                          <a:solidFill>
                            <a:schemeClr val="tx1"/>
                          </a:solidFill>
                          <a:effectLst/>
                          <a:latin typeface="Liberation Mono"/>
                          <a:ea typeface="Times New Roman" panose="02020603050405020304" pitchFamily="18" charset="0"/>
                          <a:cs typeface="+mn-cs"/>
                        </a:rPr>
                        <a:t> </a:t>
                      </a:r>
                      <a:r>
                        <a:rPr kumimoji="0" lang="en-US" sz="2000" i="1" kern="1200" dirty="0">
                          <a:solidFill>
                            <a:srgbClr val="FF5D5D"/>
                          </a:solidFill>
                          <a:latin typeface="Liberation Mono"/>
                          <a:ea typeface="+mn-ea"/>
                          <a:cs typeface="+mn-cs"/>
                        </a:rPr>
                        <a:t>then</a:t>
                      </a:r>
                      <a:r>
                        <a:rPr kumimoji="0" lang="en-US" sz="2000" b="0" kern="1200" dirty="0">
                          <a:solidFill>
                            <a:schemeClr val="tx1"/>
                          </a:solidFill>
                          <a:effectLst/>
                          <a:latin typeface="Liberation Mono"/>
                          <a:ea typeface="Times New Roman" panose="02020603050405020304" pitchFamily="18" charset="0"/>
                          <a:cs typeface="+mn-cs"/>
                        </a:rPr>
                        <a:t> </a:t>
                      </a:r>
                      <a:r>
                        <a:rPr lang="en-US" sz="2000" kern="1200" dirty="0">
                          <a:solidFill>
                            <a:srgbClr val="669900"/>
                          </a:solidFill>
                          <a:latin typeface="Liberation Mono"/>
                          <a:ea typeface="+mn-ea"/>
                          <a:cs typeface="+mn-cs"/>
                        </a:rPr>
                        <a:t>'PURCHASE'</a:t>
                      </a:r>
                    </a:p>
                    <a:p>
                      <a:pPr algn="l">
                        <a:spcAft>
                          <a:spcPts val="0"/>
                        </a:spcAft>
                      </a:pPr>
                      <a:r>
                        <a:rPr kumimoji="0" lang="en-US" sz="2000" b="0" kern="1200" dirty="0">
                          <a:solidFill>
                            <a:schemeClr val="tx1"/>
                          </a:solidFill>
                          <a:effectLst/>
                          <a:latin typeface="Liberation Mono"/>
                          <a:ea typeface="Times New Roman" panose="02020603050405020304" pitchFamily="18" charset="0"/>
                          <a:cs typeface="+mn-cs"/>
                        </a:rPr>
                        <a:t>     </a:t>
                      </a:r>
                      <a:r>
                        <a:rPr kumimoji="0" lang="en-US" sz="2000" i="1" kern="1200" dirty="0">
                          <a:solidFill>
                            <a:srgbClr val="FF5D5D"/>
                          </a:solidFill>
                          <a:latin typeface="Liberation Mono"/>
                          <a:ea typeface="+mn-ea"/>
                          <a:cs typeface="+mn-cs"/>
                        </a:rPr>
                        <a:t>when</a:t>
                      </a:r>
                      <a:r>
                        <a:rPr kumimoji="0" lang="en-US" sz="2000" b="0" kern="1200" dirty="0">
                          <a:solidFill>
                            <a:schemeClr val="tx1"/>
                          </a:solidFill>
                          <a:effectLst/>
                          <a:latin typeface="Liberation Mono"/>
                          <a:ea typeface="Times New Roman" panose="02020603050405020304" pitchFamily="18" charset="0"/>
                          <a:cs typeface="+mn-cs"/>
                        </a:rPr>
                        <a:t> </a:t>
                      </a:r>
                      <a:r>
                        <a:rPr lang="en-US" sz="2000" kern="1200" dirty="0">
                          <a:solidFill>
                            <a:srgbClr val="990055"/>
                          </a:solidFill>
                          <a:latin typeface="Liberation Mono"/>
                          <a:ea typeface="+mn-ea"/>
                          <a:cs typeface="+mn-cs"/>
                        </a:rPr>
                        <a:t>30</a:t>
                      </a:r>
                      <a:r>
                        <a:rPr kumimoji="0" lang="en-US" sz="2000" b="0" kern="1200" dirty="0">
                          <a:solidFill>
                            <a:schemeClr val="tx1"/>
                          </a:solidFill>
                          <a:effectLst/>
                          <a:latin typeface="Liberation Mono"/>
                          <a:ea typeface="Times New Roman" panose="02020603050405020304" pitchFamily="18" charset="0"/>
                          <a:cs typeface="+mn-cs"/>
                        </a:rPr>
                        <a:t> </a:t>
                      </a:r>
                      <a:r>
                        <a:rPr kumimoji="0" lang="en-US" sz="2000" i="1" kern="1200" dirty="0">
                          <a:solidFill>
                            <a:srgbClr val="FF5D5D"/>
                          </a:solidFill>
                          <a:latin typeface="Liberation Mono"/>
                          <a:ea typeface="+mn-ea"/>
                          <a:cs typeface="+mn-cs"/>
                        </a:rPr>
                        <a:t>then</a:t>
                      </a:r>
                      <a:r>
                        <a:rPr kumimoji="0" lang="en-US" sz="2000" b="0" kern="1200" dirty="0">
                          <a:solidFill>
                            <a:schemeClr val="tx1"/>
                          </a:solidFill>
                          <a:effectLst/>
                          <a:latin typeface="Liberation Mono"/>
                          <a:ea typeface="Times New Roman" panose="02020603050405020304" pitchFamily="18" charset="0"/>
                          <a:cs typeface="+mn-cs"/>
                        </a:rPr>
                        <a:t> </a:t>
                      </a:r>
                      <a:r>
                        <a:rPr lang="en-US" sz="2000" kern="1200" dirty="0">
                          <a:solidFill>
                            <a:srgbClr val="669900"/>
                          </a:solidFill>
                          <a:latin typeface="Liberation Mono"/>
                          <a:ea typeface="+mn-ea"/>
                          <a:cs typeface="+mn-cs"/>
                        </a:rPr>
                        <a:t>'ACCOUNTING'</a:t>
                      </a:r>
                      <a:r>
                        <a:rPr kumimoji="0" lang="en-US" sz="2000" b="0" kern="1200" dirty="0">
                          <a:solidFill>
                            <a:schemeClr val="tx1"/>
                          </a:solidFill>
                          <a:effectLst/>
                          <a:latin typeface="Liberation Mono"/>
                          <a:ea typeface="Times New Roman" panose="02020603050405020304" pitchFamily="18" charset="0"/>
                          <a:cs typeface="+mn-cs"/>
                        </a:rPr>
                        <a:t> </a:t>
                      </a:r>
                    </a:p>
                    <a:p>
                      <a:pPr algn="l">
                        <a:spcAft>
                          <a:spcPts val="0"/>
                        </a:spcAft>
                      </a:pPr>
                      <a:r>
                        <a:rPr kumimoji="0" lang="en-US" sz="2000" i="1" kern="1200" dirty="0">
                          <a:solidFill>
                            <a:srgbClr val="FF5D5D"/>
                          </a:solidFill>
                          <a:latin typeface="Liberation Mono"/>
                          <a:ea typeface="+mn-ea"/>
                          <a:cs typeface="+mn-cs"/>
                        </a:rPr>
                        <a:t>else</a:t>
                      </a:r>
                      <a:r>
                        <a:rPr kumimoji="0" lang="en-US" sz="2000" b="0" kern="1200" dirty="0">
                          <a:solidFill>
                            <a:schemeClr val="tx1"/>
                          </a:solidFill>
                          <a:effectLst/>
                          <a:latin typeface="Liberation Mono"/>
                          <a:ea typeface="Times New Roman" panose="02020603050405020304" pitchFamily="18" charset="0"/>
                          <a:cs typeface="+mn-cs"/>
                        </a:rPr>
                        <a:t> </a:t>
                      </a:r>
                      <a:r>
                        <a:rPr lang="en-US" sz="2000" kern="1200" dirty="0">
                          <a:solidFill>
                            <a:srgbClr val="669900"/>
                          </a:solidFill>
                          <a:latin typeface="Liberation Mono"/>
                          <a:ea typeface="+mn-ea"/>
                          <a:cs typeface="+mn-cs"/>
                        </a:rPr>
                        <a:t>'N/A'</a:t>
                      </a:r>
                    </a:p>
                    <a:p>
                      <a:pPr algn="l">
                        <a:spcAft>
                          <a:spcPts val="0"/>
                        </a:spcAft>
                      </a:pPr>
                      <a:r>
                        <a:rPr kumimoji="0" lang="en-US" sz="2000" i="1" kern="1200" dirty="0">
                          <a:solidFill>
                            <a:srgbClr val="FF5D5D"/>
                          </a:solidFill>
                          <a:latin typeface="Liberation Mono"/>
                          <a:ea typeface="+mn-ea"/>
                          <a:cs typeface="+mn-cs"/>
                        </a:rPr>
                        <a:t>end</a:t>
                      </a:r>
                      <a:r>
                        <a:rPr kumimoji="0" lang="en-US" sz="2000" b="0" kern="1200" dirty="0">
                          <a:solidFill>
                            <a:schemeClr val="tx1"/>
                          </a:solidFill>
                          <a:effectLst/>
                          <a:latin typeface="Liberation Mono"/>
                          <a:ea typeface="Times New Roman" panose="02020603050405020304" pitchFamily="18" charset="0"/>
                          <a:cs typeface="+mn-cs"/>
                        </a:rPr>
                        <a:t> R1 </a:t>
                      </a:r>
                      <a:r>
                        <a:rPr lang="en-US" sz="20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2000" b="0" kern="1200" dirty="0">
                          <a:solidFill>
                            <a:schemeClr val="tx1"/>
                          </a:solidFill>
                          <a:effectLst/>
                          <a:latin typeface="Liberation Mono"/>
                          <a:ea typeface="Times New Roman" panose="02020603050405020304" pitchFamily="18" charset="0"/>
                          <a:cs typeface="+mn-cs"/>
                        </a:rPr>
                        <a:t> emp; </a:t>
                      </a:r>
                    </a:p>
                    <a:p>
                      <a:pPr algn="l">
                        <a:spcAft>
                          <a:spcPts val="0"/>
                        </a:spcAft>
                      </a:pPr>
                      <a:endParaRPr kumimoji="0" lang="en-IN" sz="9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2000" kern="1200" dirty="0">
                          <a:solidFill>
                            <a:srgbClr val="803A69"/>
                          </a:solidFill>
                          <a:latin typeface="Liberation Mono"/>
                          <a:ea typeface="+mn-ea"/>
                          <a:cs typeface="+mn-cs"/>
                        </a:rPr>
                        <a:t>  </a:t>
                      </a:r>
                      <a:r>
                        <a:rPr kumimoji="0" lang="en-US" sz="2000" i="1" kern="1200" dirty="0">
                          <a:solidFill>
                            <a:srgbClr val="FF5D5D"/>
                          </a:solidFill>
                          <a:latin typeface="Liberation Mono"/>
                          <a:ea typeface="+mn-ea"/>
                          <a:cs typeface="+mn-cs"/>
                        </a:rPr>
                        <a:t>case</a:t>
                      </a:r>
                      <a:r>
                        <a:rPr kumimoji="0" lang="en-US" sz="2000" kern="1200" dirty="0">
                          <a:solidFill>
                            <a:schemeClr val="tx2"/>
                          </a:solidFill>
                          <a:latin typeface="Liberation Mono"/>
                          <a:ea typeface="+mn-ea"/>
                          <a:cs typeface="+mn-cs"/>
                        </a:rPr>
                        <a:t>  </a:t>
                      </a:r>
                      <a:r>
                        <a:rPr kumimoji="0" lang="en-US" sz="2000" i="1" kern="1200" dirty="0">
                          <a:solidFill>
                            <a:srgbClr val="FF5D5D"/>
                          </a:solidFill>
                          <a:latin typeface="Liberation Mono"/>
                          <a:ea typeface="+mn-ea"/>
                          <a:cs typeface="+mn-cs"/>
                        </a:rPr>
                        <a:t>when</a:t>
                      </a:r>
                      <a:r>
                        <a:rPr kumimoji="0" lang="en-US" sz="2000" kern="1200" dirty="0">
                          <a:solidFill>
                            <a:schemeClr val="tx2"/>
                          </a:solidFill>
                          <a:latin typeface="Liberation Mono"/>
                          <a:ea typeface="+mn-ea"/>
                          <a:cs typeface="+mn-cs"/>
                        </a:rPr>
                        <a:t> </a:t>
                      </a:r>
                      <a:r>
                        <a:rPr kumimoji="0" lang="en-US" sz="2000" kern="1200" dirty="0">
                          <a:solidFill>
                            <a:schemeClr val="tx1"/>
                          </a:solidFill>
                          <a:latin typeface="Liberation Mono"/>
                          <a:ea typeface="+mn-ea"/>
                          <a:cs typeface="+mn-cs"/>
                        </a:rPr>
                        <a:t>conndition</a:t>
                      </a:r>
                      <a:r>
                        <a:rPr kumimoji="0" lang="en-US" sz="2000" kern="1200" dirty="0">
                          <a:solidFill>
                            <a:schemeClr val="tx2"/>
                          </a:solidFill>
                          <a:latin typeface="Liberation Mono"/>
                          <a:ea typeface="+mn-ea"/>
                          <a:cs typeface="+mn-cs"/>
                        </a:rPr>
                        <a:t> </a:t>
                      </a:r>
                      <a:r>
                        <a:rPr kumimoji="0" lang="en-US" sz="2000" i="1" kern="1200" dirty="0">
                          <a:solidFill>
                            <a:srgbClr val="FF5D5D"/>
                          </a:solidFill>
                          <a:latin typeface="Liberation Mono"/>
                          <a:ea typeface="+mn-ea"/>
                          <a:cs typeface="+mn-cs"/>
                        </a:rPr>
                        <a:t>then</a:t>
                      </a:r>
                      <a:r>
                        <a:rPr kumimoji="0" lang="en-US" sz="2000" kern="1200" dirty="0">
                          <a:solidFill>
                            <a:schemeClr val="tx2"/>
                          </a:solidFill>
                          <a:latin typeface="Liberation Mono"/>
                          <a:ea typeface="+mn-ea"/>
                          <a:cs typeface="+mn-cs"/>
                        </a:rPr>
                        <a:t> </a:t>
                      </a:r>
                      <a:r>
                        <a:rPr kumimoji="0" lang="en-US" sz="2000" i="1" kern="1200" dirty="0">
                          <a:solidFill>
                            <a:schemeClr val="bg2">
                              <a:lumMod val="50000"/>
                            </a:schemeClr>
                          </a:solidFill>
                          <a:latin typeface="Liberation Mono"/>
                          <a:ea typeface="+mn-ea"/>
                          <a:cs typeface="+mn-cs"/>
                        </a:rPr>
                        <a:t>return</a:t>
                      </a:r>
                      <a:r>
                        <a:rPr kumimoji="0" lang="en-US" sz="2000" i="1" kern="1200" dirty="0">
                          <a:solidFill>
                            <a:schemeClr val="tx2"/>
                          </a:solidFill>
                          <a:latin typeface="Liberation Mono"/>
                          <a:ea typeface="+mn-ea"/>
                          <a:cs typeface="+mn-cs"/>
                        </a:rPr>
                        <a:t> </a:t>
                      </a:r>
                      <a:r>
                        <a:rPr kumimoji="0" lang="en-US" sz="2000" i="1" kern="1200" dirty="0">
                          <a:solidFill>
                            <a:schemeClr val="tx1"/>
                          </a:solidFill>
                          <a:latin typeface="Liberation Mono"/>
                          <a:ea typeface="+mn-ea"/>
                          <a:cs typeface="+mn-cs"/>
                        </a:rPr>
                        <a:t>expression</a:t>
                      </a:r>
                      <a:endParaRPr kumimoji="0" lang="en-US" sz="2000" kern="1200" dirty="0">
                        <a:solidFill>
                          <a:schemeClr val="tx1"/>
                        </a:solidFill>
                        <a:latin typeface="Liberation Mono"/>
                        <a:ea typeface="+mn-ea"/>
                        <a:cs typeface="+mn-cs"/>
                      </a:endParaRPr>
                    </a:p>
                    <a:p>
                      <a:pPr>
                        <a:spcAft>
                          <a:spcPts val="0"/>
                        </a:spcAft>
                      </a:pPr>
                      <a:r>
                        <a:rPr kumimoji="0" lang="en-US" sz="2000" kern="1200" dirty="0">
                          <a:solidFill>
                            <a:schemeClr val="tx2"/>
                          </a:solidFill>
                          <a:latin typeface="Liberation Mono"/>
                          <a:ea typeface="+mn-ea"/>
                          <a:cs typeface="+mn-cs"/>
                        </a:rPr>
                        <a:t>     </a:t>
                      </a:r>
                      <a:r>
                        <a:rPr kumimoji="0" lang="en-US" sz="2000" i="1" kern="1200" dirty="0">
                          <a:solidFill>
                            <a:srgbClr val="FF5D5D"/>
                          </a:solidFill>
                          <a:latin typeface="Liberation Mono"/>
                          <a:ea typeface="+mn-ea"/>
                          <a:cs typeface="+mn-cs"/>
                        </a:rPr>
                        <a:t>when</a:t>
                      </a:r>
                      <a:r>
                        <a:rPr kumimoji="0" lang="en-US" sz="2000" kern="1200" dirty="0">
                          <a:solidFill>
                            <a:schemeClr val="tx2"/>
                          </a:solidFill>
                          <a:latin typeface="Liberation Mono"/>
                          <a:ea typeface="+mn-ea"/>
                          <a:cs typeface="+mn-cs"/>
                        </a:rPr>
                        <a:t> </a:t>
                      </a:r>
                      <a:r>
                        <a:rPr kumimoji="0" lang="en-US" sz="2000" kern="1200" dirty="0">
                          <a:solidFill>
                            <a:schemeClr val="tx1"/>
                          </a:solidFill>
                          <a:latin typeface="Liberation Mono"/>
                          <a:ea typeface="+mn-ea"/>
                          <a:cs typeface="+mn-cs"/>
                        </a:rPr>
                        <a:t>conndition</a:t>
                      </a:r>
                      <a:r>
                        <a:rPr kumimoji="0" lang="en-US" sz="2000" kern="1200" dirty="0">
                          <a:solidFill>
                            <a:schemeClr val="tx2"/>
                          </a:solidFill>
                          <a:latin typeface="Liberation Mono"/>
                          <a:ea typeface="+mn-ea"/>
                          <a:cs typeface="+mn-cs"/>
                        </a:rPr>
                        <a:t> </a:t>
                      </a:r>
                      <a:r>
                        <a:rPr kumimoji="0" lang="en-US" sz="2000" i="1" kern="1200" dirty="0">
                          <a:solidFill>
                            <a:srgbClr val="FF5D5D"/>
                          </a:solidFill>
                          <a:latin typeface="Liberation Mono"/>
                          <a:ea typeface="+mn-ea"/>
                          <a:cs typeface="+mn-cs"/>
                        </a:rPr>
                        <a:t>then</a:t>
                      </a:r>
                      <a:r>
                        <a:rPr kumimoji="0" lang="en-US" sz="2000" kern="1200" dirty="0">
                          <a:solidFill>
                            <a:schemeClr val="tx2"/>
                          </a:solidFill>
                          <a:latin typeface="Liberation Mono"/>
                          <a:ea typeface="+mn-ea"/>
                          <a:cs typeface="+mn-cs"/>
                        </a:rPr>
                        <a:t> </a:t>
                      </a:r>
                      <a:r>
                        <a:rPr kumimoji="0" lang="en-US" sz="2000" i="1" kern="1200" dirty="0">
                          <a:solidFill>
                            <a:schemeClr val="bg2">
                              <a:lumMod val="50000"/>
                            </a:schemeClr>
                          </a:solidFill>
                          <a:latin typeface="Liberation Mono"/>
                          <a:ea typeface="+mn-ea"/>
                          <a:cs typeface="+mn-cs"/>
                        </a:rPr>
                        <a:t>return</a:t>
                      </a:r>
                      <a:r>
                        <a:rPr kumimoji="0" lang="en-US" sz="2000" i="1" kern="1200" dirty="0">
                          <a:solidFill>
                            <a:schemeClr val="tx2"/>
                          </a:solidFill>
                          <a:latin typeface="Liberation Mono"/>
                          <a:ea typeface="+mn-ea"/>
                          <a:cs typeface="+mn-cs"/>
                        </a:rPr>
                        <a:t> </a:t>
                      </a:r>
                      <a:r>
                        <a:rPr kumimoji="0" lang="en-US" sz="2000" i="1" kern="1200" dirty="0">
                          <a:solidFill>
                            <a:schemeClr val="tx1"/>
                          </a:solidFill>
                          <a:latin typeface="Liberation Mono"/>
                          <a:ea typeface="+mn-ea"/>
                          <a:cs typeface="+mn-cs"/>
                        </a:rPr>
                        <a:t>expression</a:t>
                      </a:r>
                      <a:endParaRPr kumimoji="0" lang="en-US" sz="2000" kern="1200" dirty="0">
                        <a:solidFill>
                          <a:schemeClr val="tx1"/>
                        </a:solidFill>
                        <a:latin typeface="Liberation Mono"/>
                        <a:ea typeface="+mn-ea"/>
                        <a:cs typeface="+mn-cs"/>
                      </a:endParaRPr>
                    </a:p>
                    <a:p>
                      <a:pPr>
                        <a:spcAft>
                          <a:spcPts val="0"/>
                        </a:spcAft>
                      </a:pPr>
                      <a:r>
                        <a:rPr kumimoji="0" lang="en-US" sz="2000" kern="1200" dirty="0">
                          <a:solidFill>
                            <a:schemeClr val="tx2"/>
                          </a:solidFill>
                          <a:latin typeface="Liberation Mono"/>
                          <a:ea typeface="+mn-ea"/>
                          <a:cs typeface="+mn-cs"/>
                        </a:rPr>
                        <a:t>     </a:t>
                      </a:r>
                      <a:r>
                        <a:rPr kumimoji="0" lang="en-US" sz="2000" i="1" kern="1200" dirty="0">
                          <a:solidFill>
                            <a:srgbClr val="FF5D5D"/>
                          </a:solidFill>
                          <a:latin typeface="Liberation Mono"/>
                          <a:ea typeface="+mn-ea"/>
                          <a:cs typeface="+mn-cs"/>
                        </a:rPr>
                        <a:t>when</a:t>
                      </a:r>
                      <a:r>
                        <a:rPr kumimoji="0" lang="en-US" sz="2000" kern="1200" dirty="0">
                          <a:solidFill>
                            <a:schemeClr val="tx2"/>
                          </a:solidFill>
                          <a:latin typeface="Liberation Mono"/>
                          <a:ea typeface="+mn-ea"/>
                          <a:cs typeface="+mn-cs"/>
                        </a:rPr>
                        <a:t> </a:t>
                      </a:r>
                      <a:r>
                        <a:rPr kumimoji="0" lang="en-US" sz="2000" kern="1200" dirty="0">
                          <a:solidFill>
                            <a:schemeClr val="tx1"/>
                          </a:solidFill>
                          <a:latin typeface="Liberation Mono"/>
                          <a:ea typeface="+mn-ea"/>
                          <a:cs typeface="+mn-cs"/>
                        </a:rPr>
                        <a:t>conndition</a:t>
                      </a:r>
                      <a:r>
                        <a:rPr kumimoji="0" lang="en-US" sz="2000" kern="1200" dirty="0">
                          <a:solidFill>
                            <a:schemeClr val="tx2"/>
                          </a:solidFill>
                          <a:latin typeface="Liberation Mono"/>
                          <a:ea typeface="+mn-ea"/>
                          <a:cs typeface="+mn-cs"/>
                        </a:rPr>
                        <a:t> </a:t>
                      </a:r>
                      <a:r>
                        <a:rPr kumimoji="0" lang="en-US" sz="2000" i="1" kern="1200" dirty="0">
                          <a:solidFill>
                            <a:srgbClr val="FF5D5D"/>
                          </a:solidFill>
                          <a:latin typeface="Liberation Mono"/>
                          <a:ea typeface="+mn-ea"/>
                          <a:cs typeface="+mn-cs"/>
                        </a:rPr>
                        <a:t>then</a:t>
                      </a:r>
                      <a:r>
                        <a:rPr kumimoji="0" lang="en-US" sz="2000" kern="1200" dirty="0">
                          <a:solidFill>
                            <a:schemeClr val="tx2"/>
                          </a:solidFill>
                          <a:latin typeface="Liberation Mono"/>
                          <a:ea typeface="+mn-ea"/>
                          <a:cs typeface="+mn-cs"/>
                        </a:rPr>
                        <a:t> </a:t>
                      </a:r>
                      <a:r>
                        <a:rPr kumimoji="0" lang="en-US" sz="2000" i="1" kern="1200" dirty="0">
                          <a:solidFill>
                            <a:schemeClr val="bg2">
                              <a:lumMod val="50000"/>
                            </a:schemeClr>
                          </a:solidFill>
                          <a:latin typeface="Liberation Mono"/>
                          <a:ea typeface="+mn-ea"/>
                          <a:cs typeface="+mn-cs"/>
                        </a:rPr>
                        <a:t>return</a:t>
                      </a:r>
                      <a:r>
                        <a:rPr kumimoji="0" lang="en-US" sz="2000" i="1" kern="1200" dirty="0">
                          <a:solidFill>
                            <a:schemeClr val="tx2"/>
                          </a:solidFill>
                          <a:latin typeface="Liberation Mono"/>
                          <a:ea typeface="+mn-ea"/>
                          <a:cs typeface="+mn-cs"/>
                        </a:rPr>
                        <a:t> </a:t>
                      </a:r>
                      <a:r>
                        <a:rPr kumimoji="0" lang="en-US" sz="2000" i="1" kern="1200" dirty="0">
                          <a:solidFill>
                            <a:schemeClr val="tx1"/>
                          </a:solidFill>
                          <a:latin typeface="Liberation Mono"/>
                          <a:ea typeface="+mn-ea"/>
                          <a:cs typeface="+mn-cs"/>
                        </a:rPr>
                        <a:t>expression</a:t>
                      </a:r>
                      <a:endParaRPr kumimoji="0" lang="en-US" sz="2000" kern="1200" dirty="0">
                        <a:solidFill>
                          <a:schemeClr val="tx1"/>
                        </a:solidFill>
                        <a:latin typeface="Liberation Mono"/>
                        <a:ea typeface="+mn-ea"/>
                        <a:cs typeface="+mn-cs"/>
                      </a:endParaRPr>
                    </a:p>
                    <a:p>
                      <a:pPr>
                        <a:spcAft>
                          <a:spcPts val="0"/>
                        </a:spcAft>
                      </a:pPr>
                      <a:r>
                        <a:rPr kumimoji="0" lang="en-US" sz="2000" kern="1200" dirty="0">
                          <a:solidFill>
                            <a:srgbClr val="803A69"/>
                          </a:solidFill>
                          <a:latin typeface="Liberation Mono"/>
                          <a:ea typeface="+mn-ea"/>
                          <a:cs typeface="+mn-cs"/>
                        </a:rPr>
                        <a:t>  </a:t>
                      </a:r>
                      <a:r>
                        <a:rPr kumimoji="0" lang="en-US" sz="2000" i="1" kern="1200" dirty="0">
                          <a:solidFill>
                            <a:srgbClr val="FF5D5D"/>
                          </a:solidFill>
                          <a:latin typeface="Liberation Mono"/>
                          <a:ea typeface="+mn-ea"/>
                          <a:cs typeface="+mn-cs"/>
                        </a:rPr>
                        <a:t>else</a:t>
                      </a:r>
                      <a:r>
                        <a:rPr kumimoji="0" lang="en-US" sz="2000" kern="1200" dirty="0">
                          <a:solidFill>
                            <a:schemeClr val="tx2"/>
                          </a:solidFill>
                          <a:latin typeface="Liberation Mono"/>
                          <a:ea typeface="+mn-ea"/>
                          <a:cs typeface="+mn-cs"/>
                        </a:rPr>
                        <a:t> </a:t>
                      </a:r>
                    </a:p>
                    <a:p>
                      <a:pPr>
                        <a:spcAft>
                          <a:spcPts val="0"/>
                        </a:spcAft>
                      </a:pPr>
                      <a:r>
                        <a:rPr kumimoji="0" lang="en-US" sz="2000" kern="1200" dirty="0">
                          <a:solidFill>
                            <a:schemeClr val="tx2"/>
                          </a:solidFill>
                          <a:latin typeface="Liberation Mono"/>
                          <a:ea typeface="+mn-ea"/>
                          <a:cs typeface="+mn-cs"/>
                        </a:rPr>
                        <a:t>      </a:t>
                      </a:r>
                      <a:r>
                        <a:rPr kumimoji="0" lang="en-US" sz="2000" i="1" kern="1200" dirty="0">
                          <a:solidFill>
                            <a:schemeClr val="bg2">
                              <a:lumMod val="50000"/>
                            </a:schemeClr>
                          </a:solidFill>
                          <a:latin typeface="Liberation Mono"/>
                          <a:ea typeface="+mn-ea"/>
                          <a:cs typeface="+mn-cs"/>
                        </a:rPr>
                        <a:t>return</a:t>
                      </a:r>
                      <a:r>
                        <a:rPr kumimoji="0" lang="en-US" sz="2000" i="1" kern="1200" dirty="0">
                          <a:solidFill>
                            <a:schemeClr val="tx2"/>
                          </a:solidFill>
                          <a:latin typeface="Liberation Mono"/>
                          <a:ea typeface="+mn-ea"/>
                          <a:cs typeface="+mn-cs"/>
                        </a:rPr>
                        <a:t> </a:t>
                      </a:r>
                      <a:r>
                        <a:rPr kumimoji="0" lang="en-US" sz="2000" i="1" kern="1200" dirty="0">
                          <a:solidFill>
                            <a:schemeClr val="tx1"/>
                          </a:solidFill>
                          <a:latin typeface="Liberation Mono"/>
                          <a:ea typeface="+mn-ea"/>
                          <a:cs typeface="+mn-cs"/>
                        </a:rPr>
                        <a:t>expression</a:t>
                      </a:r>
                      <a:endParaRPr kumimoji="0" lang="en-US" sz="2000" kern="1200" dirty="0">
                        <a:solidFill>
                          <a:schemeClr val="tx1"/>
                        </a:solidFill>
                        <a:latin typeface="Liberation Mono"/>
                        <a:ea typeface="+mn-ea"/>
                        <a:cs typeface="+mn-cs"/>
                      </a:endParaRPr>
                    </a:p>
                    <a:p>
                      <a:pPr>
                        <a:spcAft>
                          <a:spcPts val="0"/>
                        </a:spcAft>
                      </a:pPr>
                      <a:r>
                        <a:rPr kumimoji="0" lang="en-US" sz="2000" kern="1200" dirty="0">
                          <a:solidFill>
                            <a:srgbClr val="803A69"/>
                          </a:solidFill>
                          <a:latin typeface="Liberation Mono"/>
                          <a:ea typeface="+mn-ea"/>
                          <a:cs typeface="+mn-cs"/>
                        </a:rPr>
                        <a:t>  </a:t>
                      </a:r>
                      <a:r>
                        <a:rPr kumimoji="0" lang="en-US" sz="2000" i="1" kern="1200" dirty="0">
                          <a:solidFill>
                            <a:srgbClr val="FF5D5D"/>
                          </a:solidFill>
                          <a:latin typeface="Liberation Mono"/>
                          <a:ea typeface="+mn-ea"/>
                          <a:cs typeface="+mn-cs"/>
                        </a:rPr>
                        <a:t>end</a:t>
                      </a:r>
                    </a:p>
                  </a:txBody>
                  <a:tcPr marL="68580" marR="68580" marT="0" marB="0" anchor="ctr"/>
                </a:tc>
                <a:tc>
                  <a:txBody>
                    <a:bodyPr/>
                    <a:lstStyle/>
                    <a:p>
                      <a:pPr>
                        <a:spcAft>
                          <a:spcPts val="0"/>
                        </a:spcAft>
                      </a:pPr>
                      <a:r>
                        <a:rPr kumimoji="0" lang="en-US" sz="20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2000" kern="1200" dirty="0">
                          <a:solidFill>
                            <a:schemeClr val="tx1"/>
                          </a:solidFill>
                          <a:effectLst/>
                          <a:latin typeface="Liberation Mono"/>
                          <a:ea typeface="Times New Roman" panose="02020603050405020304" pitchFamily="18" charset="0"/>
                          <a:cs typeface="+mn-cs"/>
                        </a:rPr>
                        <a:t> deptno, </a:t>
                      </a:r>
                    </a:p>
                    <a:p>
                      <a:pPr>
                        <a:spcAft>
                          <a:spcPts val="0"/>
                        </a:spcAft>
                      </a:pPr>
                      <a:r>
                        <a:rPr kumimoji="0" lang="en-US" sz="2000" i="1" kern="1200" dirty="0">
                          <a:solidFill>
                            <a:srgbClr val="FF5D5D"/>
                          </a:solidFill>
                          <a:latin typeface="Liberation Mono"/>
                          <a:ea typeface="+mn-ea"/>
                          <a:cs typeface="+mn-cs"/>
                        </a:rPr>
                        <a:t>case</a:t>
                      </a:r>
                      <a:r>
                        <a:rPr kumimoji="0" lang="en-US" sz="2000" kern="1200" dirty="0">
                          <a:solidFill>
                            <a:schemeClr val="tx1"/>
                          </a:solidFill>
                          <a:effectLst/>
                          <a:latin typeface="Liberation Mono"/>
                          <a:ea typeface="Times New Roman" panose="02020603050405020304" pitchFamily="18" charset="0"/>
                          <a:cs typeface="+mn-cs"/>
                        </a:rPr>
                        <a:t> </a:t>
                      </a:r>
                      <a:r>
                        <a:rPr kumimoji="0" lang="en-US" sz="2000" i="1" kern="1200" dirty="0">
                          <a:solidFill>
                            <a:srgbClr val="FF5D5D"/>
                          </a:solidFill>
                          <a:latin typeface="Liberation Mono"/>
                          <a:ea typeface="+mn-ea"/>
                          <a:cs typeface="+mn-cs"/>
                        </a:rPr>
                        <a:t>when</a:t>
                      </a:r>
                      <a:r>
                        <a:rPr kumimoji="0" lang="en-US" sz="2000" kern="1200" dirty="0">
                          <a:solidFill>
                            <a:schemeClr val="tx1"/>
                          </a:solidFill>
                          <a:effectLst/>
                          <a:latin typeface="Liberation Mono"/>
                          <a:ea typeface="Times New Roman" panose="02020603050405020304" pitchFamily="18" charset="0"/>
                          <a:cs typeface="+mn-cs"/>
                        </a:rPr>
                        <a:t> deptno </a:t>
                      </a:r>
                      <a:r>
                        <a:rPr lang="en-US" sz="2000" kern="1200" dirty="0">
                          <a:solidFill>
                            <a:srgbClr val="A67F59"/>
                          </a:solidFill>
                          <a:latin typeface="Liberation Mono"/>
                          <a:ea typeface="+mn-ea"/>
                          <a:cs typeface="+mn-cs"/>
                        </a:rPr>
                        <a:t>=</a:t>
                      </a:r>
                      <a:r>
                        <a:rPr kumimoji="0" lang="en-US" sz="2000" kern="1200" dirty="0">
                          <a:solidFill>
                            <a:schemeClr val="tx1"/>
                          </a:solidFill>
                          <a:effectLst/>
                          <a:latin typeface="Liberation Mono"/>
                          <a:ea typeface="Times New Roman" panose="02020603050405020304" pitchFamily="18" charset="0"/>
                          <a:cs typeface="+mn-cs"/>
                        </a:rPr>
                        <a:t> </a:t>
                      </a:r>
                      <a:r>
                        <a:rPr kumimoji="0" lang="en-US" sz="2000" kern="1200" dirty="0">
                          <a:solidFill>
                            <a:srgbClr val="990055"/>
                          </a:solidFill>
                          <a:latin typeface="Liberation Mono"/>
                          <a:ea typeface="+mn-ea"/>
                          <a:cs typeface="+mn-cs"/>
                        </a:rPr>
                        <a:t>10</a:t>
                      </a:r>
                      <a:r>
                        <a:rPr kumimoji="0" lang="en-US" sz="2000" kern="1200" dirty="0">
                          <a:solidFill>
                            <a:schemeClr val="tx1"/>
                          </a:solidFill>
                          <a:effectLst/>
                          <a:latin typeface="Liberation Mono"/>
                          <a:ea typeface="Times New Roman" panose="02020603050405020304" pitchFamily="18" charset="0"/>
                          <a:cs typeface="+mn-cs"/>
                        </a:rPr>
                        <a:t> </a:t>
                      </a:r>
                      <a:r>
                        <a:rPr kumimoji="0" lang="en-US" sz="2000" i="1" kern="1200" dirty="0">
                          <a:solidFill>
                            <a:srgbClr val="FF5D5D"/>
                          </a:solidFill>
                          <a:latin typeface="Liberation Mono"/>
                          <a:ea typeface="+mn-ea"/>
                          <a:cs typeface="+mn-cs"/>
                        </a:rPr>
                        <a:t>then</a:t>
                      </a:r>
                      <a:r>
                        <a:rPr kumimoji="0" lang="en-US" sz="2000" kern="1200" dirty="0">
                          <a:solidFill>
                            <a:schemeClr val="tx1"/>
                          </a:solidFill>
                          <a:effectLst/>
                          <a:latin typeface="Liberation Mono"/>
                          <a:ea typeface="Times New Roman" panose="02020603050405020304" pitchFamily="18" charset="0"/>
                          <a:cs typeface="+mn-cs"/>
                        </a:rPr>
                        <a:t> </a:t>
                      </a:r>
                      <a:r>
                        <a:rPr lang="en-US" sz="2000" kern="1200" dirty="0">
                          <a:solidFill>
                            <a:srgbClr val="669900"/>
                          </a:solidFill>
                          <a:latin typeface="Liberation Mono"/>
                          <a:ea typeface="+mn-ea"/>
                          <a:cs typeface="+mn-cs"/>
                        </a:rPr>
                        <a:t>'SALES'</a:t>
                      </a:r>
                      <a:r>
                        <a:rPr kumimoji="0" lang="en-US" sz="20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2000" kern="1200" dirty="0">
                          <a:solidFill>
                            <a:schemeClr val="tx1"/>
                          </a:solidFill>
                          <a:effectLst/>
                          <a:latin typeface="Liberation Mono"/>
                          <a:ea typeface="Times New Roman" panose="02020603050405020304" pitchFamily="18" charset="0"/>
                          <a:cs typeface="+mn-cs"/>
                        </a:rPr>
                        <a:t>          </a:t>
                      </a:r>
                      <a:r>
                        <a:rPr kumimoji="0" lang="en-US" sz="2000" i="1" kern="1200" dirty="0">
                          <a:solidFill>
                            <a:srgbClr val="FF5D5D"/>
                          </a:solidFill>
                          <a:latin typeface="Liberation Mono"/>
                          <a:ea typeface="+mn-ea"/>
                          <a:cs typeface="+mn-cs"/>
                        </a:rPr>
                        <a:t>when</a:t>
                      </a:r>
                      <a:r>
                        <a:rPr kumimoji="0" lang="en-US" sz="2000" kern="1200" dirty="0">
                          <a:solidFill>
                            <a:schemeClr val="tx1"/>
                          </a:solidFill>
                          <a:effectLst/>
                          <a:latin typeface="Liberation Mono"/>
                          <a:ea typeface="Times New Roman" panose="02020603050405020304" pitchFamily="18" charset="0"/>
                          <a:cs typeface="+mn-cs"/>
                        </a:rPr>
                        <a:t> deptno </a:t>
                      </a:r>
                      <a:r>
                        <a:rPr lang="en-US" sz="2000" kern="1200" dirty="0">
                          <a:solidFill>
                            <a:srgbClr val="A67F59"/>
                          </a:solidFill>
                          <a:latin typeface="Liberation Mono"/>
                          <a:ea typeface="+mn-ea"/>
                          <a:cs typeface="+mn-cs"/>
                        </a:rPr>
                        <a:t>=</a:t>
                      </a:r>
                      <a:r>
                        <a:rPr kumimoji="0" lang="en-US" sz="2000" kern="1200" dirty="0">
                          <a:solidFill>
                            <a:schemeClr val="tx1"/>
                          </a:solidFill>
                          <a:effectLst/>
                          <a:latin typeface="Liberation Mono"/>
                          <a:ea typeface="Times New Roman" panose="02020603050405020304" pitchFamily="18" charset="0"/>
                          <a:cs typeface="+mn-cs"/>
                        </a:rPr>
                        <a:t> </a:t>
                      </a:r>
                      <a:r>
                        <a:rPr kumimoji="0" lang="en-US" sz="2000" kern="1200" dirty="0">
                          <a:solidFill>
                            <a:srgbClr val="990055"/>
                          </a:solidFill>
                          <a:latin typeface="Liberation Mono"/>
                          <a:ea typeface="+mn-ea"/>
                          <a:cs typeface="+mn-cs"/>
                        </a:rPr>
                        <a:t>20</a:t>
                      </a:r>
                      <a:r>
                        <a:rPr kumimoji="0" lang="en-US" sz="2000" kern="1200" dirty="0">
                          <a:solidFill>
                            <a:schemeClr val="tx1"/>
                          </a:solidFill>
                          <a:effectLst/>
                          <a:latin typeface="Liberation Mono"/>
                          <a:ea typeface="Times New Roman" panose="02020603050405020304" pitchFamily="18" charset="0"/>
                          <a:cs typeface="+mn-cs"/>
                        </a:rPr>
                        <a:t> </a:t>
                      </a:r>
                      <a:r>
                        <a:rPr kumimoji="0" lang="en-US" sz="2000" i="1" kern="1200" dirty="0">
                          <a:solidFill>
                            <a:srgbClr val="FF5D5D"/>
                          </a:solidFill>
                          <a:latin typeface="Liberation Mono"/>
                          <a:ea typeface="+mn-ea"/>
                          <a:cs typeface="+mn-cs"/>
                        </a:rPr>
                        <a:t>then</a:t>
                      </a:r>
                      <a:r>
                        <a:rPr kumimoji="0" lang="en-US" sz="2000" kern="1200" dirty="0">
                          <a:solidFill>
                            <a:schemeClr val="tx1"/>
                          </a:solidFill>
                          <a:effectLst/>
                          <a:latin typeface="Liberation Mono"/>
                          <a:ea typeface="Times New Roman" panose="02020603050405020304" pitchFamily="18" charset="0"/>
                          <a:cs typeface="+mn-cs"/>
                        </a:rPr>
                        <a:t>  </a:t>
                      </a:r>
                      <a:r>
                        <a:rPr lang="en-US" sz="2000" kern="1200" dirty="0">
                          <a:solidFill>
                            <a:srgbClr val="669900"/>
                          </a:solidFill>
                          <a:latin typeface="Liberation Mono"/>
                          <a:ea typeface="+mn-ea"/>
                          <a:cs typeface="+mn-cs"/>
                        </a:rPr>
                        <a:t>'PURCHASE'</a:t>
                      </a:r>
                      <a:r>
                        <a:rPr kumimoji="0" lang="en-US" sz="20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2000" kern="1200" dirty="0">
                          <a:solidFill>
                            <a:schemeClr val="tx1"/>
                          </a:solidFill>
                          <a:effectLst/>
                          <a:latin typeface="Liberation Mono"/>
                          <a:ea typeface="Times New Roman" panose="02020603050405020304" pitchFamily="18" charset="0"/>
                          <a:cs typeface="+mn-cs"/>
                        </a:rPr>
                        <a:t>          </a:t>
                      </a:r>
                      <a:r>
                        <a:rPr kumimoji="0" lang="en-US" sz="2000" i="1" kern="1200" dirty="0">
                          <a:solidFill>
                            <a:srgbClr val="FF5D5D"/>
                          </a:solidFill>
                          <a:latin typeface="Liberation Mono"/>
                          <a:ea typeface="+mn-ea"/>
                          <a:cs typeface="+mn-cs"/>
                        </a:rPr>
                        <a:t>when</a:t>
                      </a:r>
                      <a:r>
                        <a:rPr kumimoji="0" lang="en-US" sz="2000" kern="1200" dirty="0">
                          <a:solidFill>
                            <a:schemeClr val="tx1"/>
                          </a:solidFill>
                          <a:effectLst/>
                          <a:latin typeface="Liberation Mono"/>
                          <a:ea typeface="Times New Roman" panose="02020603050405020304" pitchFamily="18" charset="0"/>
                          <a:cs typeface="+mn-cs"/>
                        </a:rPr>
                        <a:t> deptno </a:t>
                      </a:r>
                      <a:r>
                        <a:rPr lang="en-US" sz="2000" kern="1200" dirty="0">
                          <a:solidFill>
                            <a:srgbClr val="A67F59"/>
                          </a:solidFill>
                          <a:latin typeface="Liberation Mono"/>
                          <a:ea typeface="+mn-ea"/>
                          <a:cs typeface="+mn-cs"/>
                        </a:rPr>
                        <a:t>=</a:t>
                      </a:r>
                      <a:r>
                        <a:rPr kumimoji="0" lang="en-US" sz="2000" kern="1200" dirty="0">
                          <a:solidFill>
                            <a:schemeClr val="tx1"/>
                          </a:solidFill>
                          <a:effectLst/>
                          <a:latin typeface="Liberation Mono"/>
                          <a:ea typeface="Times New Roman" panose="02020603050405020304" pitchFamily="18" charset="0"/>
                          <a:cs typeface="+mn-cs"/>
                        </a:rPr>
                        <a:t> </a:t>
                      </a:r>
                      <a:r>
                        <a:rPr kumimoji="0" lang="en-US" sz="2000" kern="1200" dirty="0">
                          <a:solidFill>
                            <a:srgbClr val="990055"/>
                          </a:solidFill>
                          <a:latin typeface="Liberation Mono"/>
                          <a:ea typeface="+mn-ea"/>
                          <a:cs typeface="+mn-cs"/>
                        </a:rPr>
                        <a:t>30</a:t>
                      </a:r>
                      <a:r>
                        <a:rPr kumimoji="0" lang="en-US" sz="2000" kern="1200" dirty="0">
                          <a:solidFill>
                            <a:schemeClr val="tx1"/>
                          </a:solidFill>
                          <a:effectLst/>
                          <a:latin typeface="Liberation Mono"/>
                          <a:ea typeface="Times New Roman" panose="02020603050405020304" pitchFamily="18" charset="0"/>
                          <a:cs typeface="+mn-cs"/>
                        </a:rPr>
                        <a:t> </a:t>
                      </a:r>
                      <a:r>
                        <a:rPr kumimoji="0" lang="en-US" sz="2000" i="1" kern="1200" dirty="0">
                          <a:solidFill>
                            <a:srgbClr val="FF5D5D"/>
                          </a:solidFill>
                          <a:latin typeface="Liberation Mono"/>
                          <a:ea typeface="+mn-ea"/>
                          <a:cs typeface="+mn-cs"/>
                        </a:rPr>
                        <a:t>then</a:t>
                      </a:r>
                      <a:r>
                        <a:rPr kumimoji="0" lang="en-US" sz="2000" kern="1200" dirty="0">
                          <a:solidFill>
                            <a:schemeClr val="tx1"/>
                          </a:solidFill>
                          <a:effectLst/>
                          <a:latin typeface="Liberation Mono"/>
                          <a:ea typeface="Times New Roman" panose="02020603050405020304" pitchFamily="18" charset="0"/>
                          <a:cs typeface="+mn-cs"/>
                        </a:rPr>
                        <a:t> </a:t>
                      </a:r>
                      <a:r>
                        <a:rPr lang="en-US" sz="2000" kern="1200" dirty="0">
                          <a:solidFill>
                            <a:srgbClr val="669900"/>
                          </a:solidFill>
                          <a:latin typeface="Liberation Mono"/>
                          <a:ea typeface="+mn-ea"/>
                          <a:cs typeface="+mn-cs"/>
                        </a:rPr>
                        <a:t>'ACCOUNTING'</a:t>
                      </a:r>
                      <a:endParaRPr kumimoji="0" lang="en-US" sz="2000" kern="1200" dirty="0">
                        <a:solidFill>
                          <a:schemeClr val="tx1"/>
                        </a:solidFill>
                        <a:effectLst/>
                        <a:latin typeface="Liberation Mono"/>
                        <a:ea typeface="Times New Roman" panose="02020603050405020304" pitchFamily="18" charset="0"/>
                        <a:cs typeface="+mn-cs"/>
                      </a:endParaRPr>
                    </a:p>
                    <a:p>
                      <a:pPr>
                        <a:spcAft>
                          <a:spcPts val="0"/>
                        </a:spcAft>
                      </a:pPr>
                      <a:r>
                        <a:rPr kumimoji="0" lang="en-US" sz="2000" i="1" kern="1200" dirty="0">
                          <a:solidFill>
                            <a:srgbClr val="FF5D5D"/>
                          </a:solidFill>
                          <a:latin typeface="Liberation Mono"/>
                          <a:ea typeface="+mn-ea"/>
                          <a:cs typeface="+mn-cs"/>
                        </a:rPr>
                        <a:t>else</a:t>
                      </a:r>
                      <a:r>
                        <a:rPr kumimoji="0" lang="en-US" sz="2000" kern="1200" dirty="0">
                          <a:solidFill>
                            <a:schemeClr val="tx1"/>
                          </a:solidFill>
                          <a:effectLst/>
                          <a:latin typeface="Liberation Mono"/>
                          <a:ea typeface="Times New Roman" panose="02020603050405020304" pitchFamily="18" charset="0"/>
                          <a:cs typeface="+mn-cs"/>
                        </a:rPr>
                        <a:t> </a:t>
                      </a:r>
                      <a:r>
                        <a:rPr lang="en-US" sz="2000" kern="1200" dirty="0">
                          <a:solidFill>
                            <a:srgbClr val="669900"/>
                          </a:solidFill>
                          <a:latin typeface="Liberation Mono"/>
                          <a:ea typeface="+mn-ea"/>
                          <a:cs typeface="+mn-cs"/>
                        </a:rPr>
                        <a:t>'N/A'</a:t>
                      </a:r>
                      <a:r>
                        <a:rPr kumimoji="0" lang="en-US" sz="20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2000" i="1" kern="1200" dirty="0">
                          <a:solidFill>
                            <a:srgbClr val="FF5D5D"/>
                          </a:solidFill>
                          <a:latin typeface="Liberation Mono"/>
                          <a:ea typeface="+mn-ea"/>
                          <a:cs typeface="+mn-cs"/>
                        </a:rPr>
                        <a:t>end</a:t>
                      </a:r>
                      <a:r>
                        <a:rPr kumimoji="0" lang="en-US" sz="2000" kern="1200" dirty="0">
                          <a:solidFill>
                            <a:schemeClr val="tx1"/>
                          </a:solidFill>
                          <a:effectLst/>
                          <a:latin typeface="Liberation Mono"/>
                          <a:ea typeface="Times New Roman" panose="02020603050405020304" pitchFamily="18" charset="0"/>
                          <a:cs typeface="+mn-cs"/>
                        </a:rPr>
                        <a:t> R2 </a:t>
                      </a:r>
                      <a:r>
                        <a:rPr kumimoji="0" lang="en-US" sz="20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2000" kern="1200" dirty="0">
                          <a:solidFill>
                            <a:schemeClr val="tx1"/>
                          </a:solidFill>
                          <a:effectLst/>
                          <a:latin typeface="Liberation Mono"/>
                          <a:ea typeface="Times New Roman" panose="02020603050405020304" pitchFamily="18" charset="0"/>
                          <a:cs typeface="+mn-cs"/>
                        </a:rPr>
                        <a:t> EMP</a:t>
                      </a:r>
                    </a:p>
                    <a:p>
                      <a:pPr>
                        <a:spcAft>
                          <a:spcPts val="0"/>
                        </a:spcAft>
                      </a:pPr>
                      <a:endParaRPr kumimoji="0" lang="en-IN" sz="9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2000" i="1" kern="1200" dirty="0">
                          <a:solidFill>
                            <a:srgbClr val="FF5D5D"/>
                          </a:solidFill>
                          <a:latin typeface="Liberation Mono"/>
                          <a:ea typeface="+mn-ea"/>
                          <a:cs typeface="+mn-cs"/>
                        </a:rPr>
                        <a:t>cast</a:t>
                      </a:r>
                      <a:r>
                        <a:rPr kumimoji="0" lang="en-IN" sz="1800" kern="1200" dirty="0">
                          <a:solidFill>
                            <a:schemeClr val="tx1"/>
                          </a:solidFill>
                          <a:latin typeface="Liberation Mono"/>
                          <a:ea typeface="+mn-ea"/>
                          <a:cs typeface="+mn-cs"/>
                        </a:rPr>
                        <a:t>( value AS dataType )</a:t>
                      </a:r>
                    </a:p>
                  </a:txBody>
                  <a:tcPr marL="68580" marR="68580" marT="0" marB="0" anchor="ctr"/>
                </a:tc>
                <a:tc>
                  <a:txBody>
                    <a:bodyPr/>
                    <a:lstStyle/>
                    <a:p>
                      <a:pPr>
                        <a:spcAft>
                          <a:spcPts val="0"/>
                        </a:spcAft>
                      </a:pPr>
                      <a:r>
                        <a:rPr kumimoji="0" lang="en-US" sz="2000" kern="1200" dirty="0">
                          <a:solidFill>
                            <a:schemeClr val="tx1"/>
                          </a:solidFill>
                          <a:effectLst/>
                          <a:latin typeface="Liberation Mono"/>
                          <a:ea typeface="+mn-ea"/>
                          <a:cs typeface="+mn-cs"/>
                        </a:rPr>
                        <a:t>When converting a number to a boolean, 0 is false and every other value is true. When converting a boolean to a number, false is 0 and true is 1.</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2000" kern="1200" dirty="0">
                          <a:solidFill>
                            <a:schemeClr val="tx1"/>
                          </a:solidFill>
                          <a:effectLst/>
                          <a:latin typeface="Liberation Mono"/>
                          <a:ea typeface="+mn-ea"/>
                          <a:cs typeface="+mn-cs"/>
                        </a:rPr>
                        <a:t>CALL </a:t>
                      </a:r>
                      <a:r>
                        <a:rPr kumimoji="0" lang="en-US" sz="2000" i="1" kern="1200" dirty="0">
                          <a:solidFill>
                            <a:srgbClr val="FF5D5D"/>
                          </a:solidFill>
                          <a:latin typeface="Liberation Mono"/>
                          <a:ea typeface="+mn-ea"/>
                          <a:cs typeface="+mn-cs"/>
                        </a:rPr>
                        <a:t>cast</a:t>
                      </a:r>
                      <a:r>
                        <a:rPr kumimoji="0" lang="en-US" sz="2000" kern="1200" dirty="0">
                          <a:solidFill>
                            <a:schemeClr val="tx1"/>
                          </a:solidFill>
                          <a:effectLst/>
                          <a:latin typeface="Liberation Mono"/>
                          <a:ea typeface="+mn-ea"/>
                          <a:cs typeface="+mn-cs"/>
                        </a:rPr>
                        <a:t> (123.456 AS </a:t>
                      </a:r>
                      <a:r>
                        <a:rPr lang="en-US" sz="2000" kern="1200" dirty="0">
                          <a:solidFill>
                            <a:srgbClr val="834689"/>
                          </a:solidFill>
                          <a:latin typeface="Liberation Mono"/>
                          <a:ea typeface="+mn-ea"/>
                          <a:cs typeface="Arial" panose="020B0604020202020204" pitchFamily="34" charset="0"/>
                        </a:rPr>
                        <a:t>INT</a:t>
                      </a:r>
                      <a:r>
                        <a:rPr kumimoji="0" lang="en-US" sz="2000" kern="1200" dirty="0">
                          <a:solidFill>
                            <a:schemeClr val="tx1"/>
                          </a:solidFill>
                          <a:effectLst/>
                          <a:latin typeface="Liberation Mono"/>
                          <a:ea typeface="+mn-ea"/>
                          <a:cs typeface="+mn-cs"/>
                        </a:rPr>
                        <a:t>);</a:t>
                      </a:r>
                    </a:p>
                    <a:p>
                      <a:pPr>
                        <a:spcAft>
                          <a:spcPts val="0"/>
                        </a:spcAft>
                      </a:pPr>
                      <a:endParaRPr kumimoji="0" lang="en-IN" sz="9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7704382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314860230"/>
              </p:ext>
            </p:extLst>
          </p:nvPr>
        </p:nvGraphicFramePr>
        <p:xfrm>
          <a:off x="191344" y="706204"/>
          <a:ext cx="11809312" cy="60507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kern="1200" dirty="0">
                          <a:solidFill>
                            <a:srgbClr val="B7F7E2"/>
                          </a:solidFill>
                          <a:latin typeface="Arial" panose="020B0604020202020204" pitchFamily="34" charset="0"/>
                          <a:ea typeface="+mn-ea"/>
                          <a:cs typeface="Arial" panose="020B0604020202020204" pitchFamily="34" charset="0"/>
                        </a:rPr>
                        <a:t>E</a:t>
                      </a:r>
                      <a:r>
                        <a:rPr kumimoji="0" lang="en-IN" sz="2000" b="1" kern="1200" dirty="0">
                          <a:solidFill>
                            <a:srgbClr val="B7F7E2"/>
                          </a:solidFill>
                          <a:latin typeface="Arial" panose="020B0604020202020204" pitchFamily="34" charset="0"/>
                          <a:ea typeface="+mn-ea"/>
                          <a:cs typeface="Arial" panose="020B0604020202020204" pitchFamily="34" charset="0"/>
                        </a:rPr>
                        <a:t>xplanation</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2000" kern="1200" dirty="0">
                          <a:solidFill>
                            <a:srgbClr val="803A69"/>
                          </a:solidFill>
                          <a:latin typeface="Liberation Mono"/>
                          <a:ea typeface="+mn-ea"/>
                          <a:cs typeface="+mn-cs"/>
                        </a:rPr>
                        <a:t>  </a:t>
                      </a:r>
                      <a:r>
                        <a:rPr lang="en-IN" sz="2000" i="1" kern="1200" dirty="0">
                          <a:solidFill>
                            <a:srgbClr val="FF5D5D"/>
                          </a:solidFill>
                          <a:latin typeface="Liberation Mono"/>
                          <a:ea typeface="+mn-ea"/>
                          <a:cs typeface="+mn-cs"/>
                        </a:rPr>
                        <a:t>currval</a:t>
                      </a:r>
                      <a:r>
                        <a:rPr kumimoji="0" lang="en-IN" sz="2000" kern="1200" dirty="0">
                          <a:solidFill>
                            <a:schemeClr val="tx1"/>
                          </a:solidFill>
                          <a:latin typeface="Liberation Mono"/>
                          <a:ea typeface="+mn-ea"/>
                          <a:cs typeface="+mn-cs"/>
                        </a:rPr>
                        <a:t>( sequenceString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the latest generated value of the sequence for the current session. Current value may only be requested after generation of the sequence value in the current session.</a:t>
                      </a:r>
                    </a:p>
                    <a:p>
                      <a:pPr algn="l">
                        <a:spcAft>
                          <a:spcPts val="0"/>
                        </a:spcAft>
                      </a:pPr>
                      <a:endParaRPr kumimoji="0" lang="en-US" sz="800" b="0" kern="1200" dirty="0">
                        <a:solidFill>
                          <a:schemeClr val="tx1"/>
                        </a:solidFill>
                        <a:effectLst/>
                        <a:latin typeface="Liberation Mono"/>
                        <a:ea typeface="Times New Roman" panose="02020603050405020304" pitchFamily="18" charset="0"/>
                        <a:cs typeface="+mn-cs"/>
                      </a:endParaRPr>
                    </a:p>
                    <a:p>
                      <a:pPr algn="l">
                        <a:spcAft>
                          <a:spcPts val="0"/>
                        </a:spcAft>
                      </a:pPr>
                      <a:r>
                        <a:rPr kumimoji="0" lang="en-IN" sz="1800" kern="1200" dirty="0">
                          <a:solidFill>
                            <a:srgbClr val="803A69"/>
                          </a:solidFill>
                          <a:latin typeface="Liberation Mono"/>
                          <a:ea typeface="+mn-ea"/>
                          <a:cs typeface="+mn-cs"/>
                        </a:rPr>
                        <a:t>CURRVAL</a:t>
                      </a:r>
                      <a:r>
                        <a:rPr kumimoji="0" lang="en-IN" sz="1800" b="0" kern="1200" dirty="0">
                          <a:solidFill>
                            <a:schemeClr val="tx1"/>
                          </a:solidFill>
                          <a:effectLst/>
                          <a:latin typeface="Liberation Mono"/>
                          <a:ea typeface="Times New Roman" panose="02020603050405020304" pitchFamily="18" charset="0"/>
                          <a:cs typeface="+mn-cs"/>
                        </a:rPr>
                        <a:t>('TEST_SEQ’)</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2000" kern="1200" dirty="0">
                          <a:solidFill>
                            <a:schemeClr val="tx2"/>
                          </a:solidFill>
                          <a:latin typeface="Liberation Mono"/>
                          <a:ea typeface="+mn-ea"/>
                          <a:cs typeface="+mn-cs"/>
                        </a:rPr>
                        <a:t>  </a:t>
                      </a:r>
                      <a:r>
                        <a:rPr kumimoji="0" lang="en-IN" sz="2000" i="1" kern="1200" dirty="0">
                          <a:solidFill>
                            <a:srgbClr val="FF5D5D"/>
                          </a:solidFill>
                          <a:latin typeface="Liberation Mono"/>
                          <a:ea typeface="+mn-ea"/>
                          <a:cs typeface="+mn-cs"/>
                        </a:rPr>
                        <a:t>nextval</a:t>
                      </a:r>
                      <a:r>
                        <a:rPr kumimoji="0" lang="en-IN" sz="2000" kern="1200" dirty="0">
                          <a:solidFill>
                            <a:schemeClr val="tx1"/>
                          </a:solidFill>
                          <a:latin typeface="Liberation Mono"/>
                          <a:ea typeface="+mn-ea"/>
                          <a:cs typeface="+mn-cs"/>
                        </a:rPr>
                        <a:t>( sequenceString )</a:t>
                      </a:r>
                      <a:endParaRPr kumimoji="0" lang="en-US" sz="2000" kern="1200" dirty="0">
                        <a:solidFill>
                          <a:schemeClr val="tx1"/>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Increments the sequence and returns its value. The current value of the sequence and the last identity in the current session are updated with the generated value. Used values are never re-used, even when the transaction is rolled back.</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p>
                      <a:pPr>
                        <a:spcAft>
                          <a:spcPts val="0"/>
                        </a:spcAft>
                      </a:pPr>
                      <a:r>
                        <a:rPr kumimoji="0" lang="en-IN" sz="1800" kern="1200" dirty="0">
                          <a:solidFill>
                            <a:srgbClr val="803A69"/>
                          </a:solidFill>
                          <a:latin typeface="Liberation Mono"/>
                          <a:ea typeface="+mn-ea"/>
                          <a:cs typeface="+mn-cs"/>
                        </a:rPr>
                        <a:t>NEXTVAL</a:t>
                      </a:r>
                      <a:r>
                        <a:rPr kumimoji="0" lang="en-IN" sz="1800" b="0" kern="1200" dirty="0">
                          <a:solidFill>
                            <a:schemeClr val="tx1"/>
                          </a:solidFill>
                          <a:effectLst/>
                          <a:latin typeface="Liberation Mono"/>
                          <a:ea typeface="Times New Roman" panose="02020603050405020304" pitchFamily="18" charset="0"/>
                          <a:cs typeface="+mn-cs"/>
                        </a:rPr>
                        <a:t>('TEST_SEQ’)</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2000" kern="1200" dirty="0">
                          <a:solidFill>
                            <a:schemeClr val="tx2"/>
                          </a:solidFill>
                          <a:latin typeface="Liberation Mono"/>
                          <a:ea typeface="+mn-ea"/>
                          <a:cs typeface="+mn-cs"/>
                        </a:rPr>
                        <a:t>  </a:t>
                      </a:r>
                      <a:r>
                        <a:rPr kumimoji="0" lang="en-US" sz="2000" i="1" kern="1200" dirty="0">
                          <a:solidFill>
                            <a:srgbClr val="FF5D5D"/>
                          </a:solidFill>
                          <a:latin typeface="Liberation Mono"/>
                          <a:ea typeface="+mn-ea"/>
                          <a:cs typeface="+mn-cs"/>
                        </a:rPr>
                        <a:t>rownum</a:t>
                      </a:r>
                      <a:r>
                        <a:rPr kumimoji="0" lang="en-US" sz="2000" kern="1200" dirty="0">
                          <a:solidFill>
                            <a:schemeClr val="tx2"/>
                          </a:solidFill>
                          <a:latin typeface="Liberation Mono"/>
                          <a:ea typeface="+mn-ea"/>
                          <a:cs typeface="+mn-cs"/>
                        </a:rPr>
                        <a:t>()</a:t>
                      </a:r>
                      <a:endParaRPr kumimoji="0" lang="en-IN" sz="20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the current row. This method returns a long value. It is supported for SELECT statements, as well as for DELETE and UPDATE. </a:t>
                      </a:r>
                      <a:r>
                        <a:rPr kumimoji="0" lang="en-US" sz="1800" b="0" kern="1200" dirty="0">
                          <a:solidFill>
                            <a:srgbClr val="C00000"/>
                          </a:solidFill>
                          <a:effectLst/>
                          <a:latin typeface="Liberation Mono"/>
                          <a:ea typeface="+mn-ea"/>
                          <a:cs typeface="+mn-cs"/>
                        </a:rPr>
                        <a:t>The first row has the row number 1, and is calculated before ordering and grouping the result set, use the ROW_NUMBER() OVER () function to get row numbers after grouping or in specified order.</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1"/>
                          </a:solidFill>
                          <a:effectLst/>
                          <a:latin typeface="Liberation Mono"/>
                          <a:ea typeface="+mn-ea"/>
                          <a:cs typeface="+mn-cs"/>
                        </a:rPr>
                        <a:t>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lvl="0" indent="0">
                        <a:spcAft>
                          <a:spcPts val="0"/>
                        </a:spcAft>
                      </a:pPr>
                      <a:r>
                        <a:rPr kumimoji="0" lang="en-US" sz="2000" kern="1200" dirty="0">
                          <a:solidFill>
                            <a:schemeClr val="tx2"/>
                          </a:solidFill>
                          <a:latin typeface="Liberation Mono"/>
                          <a:ea typeface="+mn-ea"/>
                          <a:cs typeface="+mn-cs"/>
                        </a:rPr>
                        <a:t>  </a:t>
                      </a:r>
                      <a:r>
                        <a:rPr kumimoji="0" lang="en-US" sz="2000" kern="1200" dirty="0">
                          <a:solidFill>
                            <a:srgbClr val="803A69"/>
                          </a:solidFill>
                          <a:latin typeface="Liberation Mono"/>
                          <a:ea typeface="+mn-ea"/>
                          <a:cs typeface="+mn-cs"/>
                        </a:rPr>
                        <a:t>_</a:t>
                      </a:r>
                      <a:r>
                        <a:rPr kumimoji="0" lang="en-US" sz="2000" i="1" kern="1200" dirty="0">
                          <a:solidFill>
                            <a:srgbClr val="FF5D5D"/>
                          </a:solidFill>
                          <a:latin typeface="Liberation Mono"/>
                          <a:ea typeface="+mn-ea"/>
                          <a:cs typeface="+mn-cs"/>
                        </a:rPr>
                        <a:t>rowid</a:t>
                      </a:r>
                      <a:r>
                        <a:rPr kumimoji="0" lang="en-US" sz="2000" kern="1200" dirty="0">
                          <a:solidFill>
                            <a:srgbClr val="803A69"/>
                          </a:solidFill>
                          <a:latin typeface="Liberation Mono"/>
                          <a:ea typeface="+mn-ea"/>
                          <a:cs typeface="+mn-cs"/>
                        </a:rPr>
                        <a:t>_ </a:t>
                      </a:r>
                      <a:endParaRPr kumimoji="0" lang="en-IN" sz="2000" kern="1200" dirty="0">
                        <a:solidFill>
                          <a:srgbClr val="803A69"/>
                        </a:solidFill>
                        <a:latin typeface="Liberation Mono"/>
                        <a:ea typeface="+mn-ea"/>
                        <a:cs typeface="+mn-cs"/>
                      </a:endParaRPr>
                    </a:p>
                  </a:txBody>
                  <a:tcPr marL="68580" marR="68580" marT="0" marB="0" anchor="ctr"/>
                </a:tc>
                <a:tc>
                  <a:txBody>
                    <a:bodyPr/>
                    <a:lstStyle/>
                    <a:p>
                      <a:pPr>
                        <a:spcAft>
                          <a:spcPts val="0"/>
                        </a:spcAft>
                      </a:pPr>
                      <a:r>
                        <a:rPr kumimoji="0" lang="en-IN" sz="1800" b="0" i="0" kern="1200" dirty="0">
                          <a:solidFill>
                            <a:schemeClr val="tx1"/>
                          </a:solidFill>
                          <a:effectLst/>
                          <a:latin typeface="Liberation Mono"/>
                          <a:ea typeface="+mn-ea"/>
                          <a:cs typeface="+mn-cs"/>
                        </a:rPr>
                        <a:t>pseudo-column</a:t>
                      </a:r>
                    </a:p>
                    <a:p>
                      <a:pPr>
                        <a:spcAft>
                          <a:spcPts val="0"/>
                        </a:spcAft>
                      </a:pPr>
                      <a:endParaRPr kumimoji="0" lang="en-IN" sz="800" kern="1200" dirty="0">
                        <a:solidFill>
                          <a:schemeClr val="tx1"/>
                        </a:solidFill>
                        <a:effectLst/>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_</a:t>
                      </a:r>
                      <a:r>
                        <a:rPr kumimoji="0" lang="en-US" sz="1800" kern="1200" dirty="0">
                          <a:solidFill>
                            <a:srgbClr val="803A69"/>
                          </a:solidFill>
                          <a:latin typeface="Liberation Mono"/>
                          <a:ea typeface="+mn-ea"/>
                          <a:cs typeface="+mn-cs"/>
                        </a:rPr>
                        <a:t>ROWID_</a:t>
                      </a:r>
                      <a:r>
                        <a:rPr kumimoji="0" lang="en-US" sz="1800" kern="1200" dirty="0">
                          <a:solidFill>
                            <a:schemeClr val="tx1"/>
                          </a:solidFill>
                          <a:latin typeface="Liberation Mono"/>
                          <a:ea typeface="+mn-ea"/>
                          <a:cs typeface="+mn-cs"/>
                        </a:rPr>
                        <a:t>,</a:t>
                      </a:r>
                      <a:r>
                        <a:rPr kumimoji="0" lang="en-US" sz="1800" kern="1200" dirty="0">
                          <a:solidFill>
                            <a:schemeClr val="tx1"/>
                          </a:solidFill>
                          <a:effectLst/>
                          <a:latin typeface="Liberation Mono"/>
                          <a:ea typeface="+mn-ea"/>
                          <a:cs typeface="+mn-cs"/>
                        </a:rPr>
                        <a:t> emp.</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 WHERE _</a:t>
                      </a:r>
                      <a:r>
                        <a:rPr kumimoji="0" lang="en-US" sz="1800" kern="1200" dirty="0">
                          <a:solidFill>
                            <a:srgbClr val="803A69"/>
                          </a:solidFill>
                          <a:latin typeface="Liberation Mono"/>
                          <a:ea typeface="+mn-ea"/>
                          <a:cs typeface="+mn-cs"/>
                        </a:rPr>
                        <a:t>ROWID_ </a:t>
                      </a:r>
                      <a:r>
                        <a:rPr kumimoji="0" lang="en-US" sz="1800" kern="1200" dirty="0">
                          <a:solidFill>
                            <a:schemeClr val="tx1"/>
                          </a:solidFill>
                          <a:effectLst/>
                          <a:latin typeface="Liberation Mono"/>
                          <a:ea typeface="Times New Roman" panose="02020603050405020304" pitchFamily="18" charset="0"/>
                          <a:cs typeface="+mn-cs"/>
                        </a:rPr>
                        <a:t>=</a:t>
                      </a:r>
                      <a:r>
                        <a:rPr kumimoji="0" lang="en-US" sz="1800" kern="1200" dirty="0">
                          <a:solidFill>
                            <a:srgbClr val="803A69"/>
                          </a:solidFill>
                          <a:latin typeface="Liberation Mono"/>
                          <a:ea typeface="+mn-ea"/>
                          <a:cs typeface="+mn-cs"/>
                        </a:rPr>
                        <a:t> </a:t>
                      </a:r>
                      <a:r>
                        <a:rPr kumimoji="0" lang="en-US" sz="1800" kern="1200" dirty="0">
                          <a:solidFill>
                            <a:srgbClr val="990055"/>
                          </a:solidFill>
                          <a:latin typeface="Liberation Mono"/>
                          <a:ea typeface="+mn-ea"/>
                          <a:cs typeface="+mn-cs"/>
                        </a:rPr>
                        <a:t>7</a:t>
                      </a:r>
                      <a:r>
                        <a:rPr kumimoji="0" lang="en-US" sz="1800" kern="1200" dirty="0">
                          <a:solidFill>
                            <a:schemeClr val="tx1"/>
                          </a:solidFill>
                          <a:effectLst/>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16226046"/>
                  </a:ext>
                </a:extLst>
              </a:tr>
            </a:tbl>
          </a:graphicData>
        </a:graphic>
      </p:graphicFrame>
    </p:spTree>
    <p:extLst>
      <p:ext uri="{BB962C8B-B14F-4D97-AF65-F5344CB8AC3E}">
        <p14:creationId xmlns:p14="http://schemas.microsoft.com/office/powerpoint/2010/main" val="63599229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5952B26-3FC7-3B0C-9917-406D8938B9A7}"/>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ROWNUM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TextBox 3">
            <a:extLst>
              <a:ext uri="{FF2B5EF4-FFF2-40B4-BE49-F238E27FC236}">
                <a16:creationId xmlns:a16="http://schemas.microsoft.com/office/drawing/2014/main" id="{F0441CED-F05E-AA66-6839-33C8E623C63E}"/>
              </a:ext>
            </a:extLst>
          </p:cNvPr>
          <p:cNvSpPr txBox="1"/>
          <p:nvPr/>
        </p:nvSpPr>
        <p:spPr>
          <a:xfrm>
            <a:off x="335360" y="1124744"/>
            <a:ext cx="11521280" cy="156966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i="1" dirty="0">
                <a:solidFill>
                  <a:srgbClr val="FF5D5D"/>
                </a:solidFill>
                <a:latin typeface="Liberation Mono"/>
              </a:rPr>
              <a:t>rownum</a:t>
            </a:r>
            <a:r>
              <a:rPr lang="en-IN" dirty="0">
                <a:latin typeface="Liberation Mono"/>
              </a:rPr>
              <a:t>(),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EXCEPT</a:t>
            </a:r>
            <a:r>
              <a:rPr lang="en-IN" dirty="0">
                <a:latin typeface="Liberation Mono"/>
              </a:rPr>
              <a:t>(job)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i="1" dirty="0">
                <a:solidFill>
                  <a:srgbClr val="FF5D5D"/>
                </a:solidFill>
                <a:latin typeface="Liberation Mono"/>
              </a:rPr>
              <a:t>rownum</a:t>
            </a:r>
            <a:r>
              <a:rPr lang="en-IN" dirty="0">
                <a:latin typeface="Liberation Mono"/>
              </a:rPr>
              <a:t>(),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EXCEPT</a:t>
            </a:r>
            <a:r>
              <a:rPr lang="en-IN" dirty="0">
                <a:latin typeface="Liberation Mono"/>
              </a:rPr>
              <a:t>(</a:t>
            </a:r>
            <a:r>
              <a:rPr lang="en-IN" i="1" dirty="0">
                <a:solidFill>
                  <a:srgbClr val="FF5D5D"/>
                </a:solidFill>
                <a:latin typeface="Liberation Mono"/>
              </a:rPr>
              <a:t>rownum</a:t>
            </a:r>
            <a:r>
              <a:rPr lang="en-IN" dirty="0">
                <a:latin typeface="Liberation Mono"/>
              </a:rPr>
              <a:t>()) </a:t>
            </a:r>
            <a:r>
              <a:rPr lang="en-IN" dirty="0">
                <a:solidFill>
                  <a:srgbClr val="0077AA"/>
                </a:solidFill>
                <a:latin typeface="Liberation Mono"/>
              </a:rPr>
              <a:t>FROM</a:t>
            </a:r>
            <a:r>
              <a:rPr lang="en-IN" dirty="0">
                <a:latin typeface="Liberation Mono"/>
              </a:rPr>
              <a:t> EMP; </a:t>
            </a:r>
            <a:r>
              <a:rPr lang="en-IN" dirty="0">
                <a:solidFill>
                  <a:srgbClr val="FF0000"/>
                </a:solidFill>
                <a:latin typeface="Liberation Mono"/>
              </a:rPr>
              <a:t>// error</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i="1" dirty="0">
                <a:solidFill>
                  <a:srgbClr val="FF5D5D"/>
                </a:solidFill>
                <a:latin typeface="Liberation Mono"/>
              </a:rPr>
              <a:t>rownum</a:t>
            </a:r>
            <a:r>
              <a:rPr lang="en-IN" dirty="0">
                <a:latin typeface="Liberation Mono"/>
              </a:rPr>
              <a:t>(),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WHERE</a:t>
            </a:r>
            <a:r>
              <a:rPr lang="en-IN" dirty="0">
                <a:latin typeface="Liberation Mono"/>
              </a:rPr>
              <a:t> </a:t>
            </a:r>
            <a:r>
              <a:rPr lang="en-IN" i="1" dirty="0">
                <a:solidFill>
                  <a:srgbClr val="FF5D5D"/>
                </a:solidFill>
                <a:latin typeface="Liberation Mono"/>
              </a:rPr>
              <a:t>rownum</a:t>
            </a:r>
            <a:r>
              <a:rPr lang="en-IN" dirty="0">
                <a:latin typeface="Liberation Mono"/>
              </a:rPr>
              <a:t>() </a:t>
            </a:r>
            <a:r>
              <a:rPr lang="en-IN" dirty="0">
                <a:solidFill>
                  <a:srgbClr val="A67F59"/>
                </a:solidFill>
                <a:latin typeface="Liberation Mono"/>
              </a:rPr>
              <a:t>=</a:t>
            </a:r>
            <a:r>
              <a:rPr lang="en-IN" dirty="0">
                <a:latin typeface="Liberation Mono"/>
              </a:rPr>
              <a:t> 5; </a:t>
            </a:r>
            <a:r>
              <a:rPr lang="en-IN" dirty="0">
                <a:solidFill>
                  <a:srgbClr val="FF0000"/>
                </a:solidFill>
                <a:latin typeface="Liberation Mono"/>
              </a:rPr>
              <a:t>// Empty Result set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i="1" dirty="0">
                <a:solidFill>
                  <a:srgbClr val="FF5D5D"/>
                </a:solidFill>
                <a:latin typeface="Liberation Mono"/>
              </a:rPr>
              <a:t>rownum</a:t>
            </a:r>
            <a:r>
              <a:rPr lang="en-IN" dirty="0">
                <a:latin typeface="Liberation Mono"/>
              </a:rPr>
              <a:t>(),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WHERE</a:t>
            </a:r>
            <a:r>
              <a:rPr lang="en-IN" dirty="0">
                <a:latin typeface="Liberation Mono"/>
              </a:rPr>
              <a:t> </a:t>
            </a:r>
            <a:r>
              <a:rPr lang="en-IN" i="1" dirty="0">
                <a:solidFill>
                  <a:srgbClr val="FF5D5D"/>
                </a:solidFill>
                <a:latin typeface="Liberation Mono"/>
              </a:rPr>
              <a:t>rownum</a:t>
            </a:r>
            <a:r>
              <a:rPr lang="en-IN" dirty="0">
                <a:latin typeface="Liberation Mono"/>
              </a:rPr>
              <a:t>() </a:t>
            </a:r>
            <a:r>
              <a:rPr lang="en-IN" dirty="0">
                <a:solidFill>
                  <a:srgbClr val="A67F59"/>
                </a:solidFill>
                <a:latin typeface="Liberation Mono"/>
              </a:rPr>
              <a:t>&lt;</a:t>
            </a:r>
            <a:r>
              <a:rPr lang="en-IN" dirty="0">
                <a:latin typeface="Liberation Mono"/>
              </a:rPr>
              <a:t> 5;</a:t>
            </a:r>
          </a:p>
        </p:txBody>
      </p:sp>
    </p:spTree>
    <p:extLst>
      <p:ext uri="{BB962C8B-B14F-4D97-AF65-F5344CB8AC3E}">
        <p14:creationId xmlns:p14="http://schemas.microsoft.com/office/powerpoint/2010/main" val="318975608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577516582"/>
              </p:ext>
            </p:extLst>
          </p:nvPr>
        </p:nvGraphicFramePr>
        <p:xfrm>
          <a:off x="191344" y="706204"/>
          <a:ext cx="11809312" cy="5166783"/>
        </p:xfrm>
        <a:graphic>
          <a:graphicData uri="http://schemas.openxmlformats.org/drawingml/2006/table">
            <a:tbl>
              <a:tblPr firstRow="1" bandRow="1">
                <a:tableStyleId>{7E9639D4-E3E2-4D34-9284-5A2195B3D0D7}</a:tableStyleId>
              </a:tblPr>
              <a:tblGrid>
                <a:gridCol w="3960440">
                  <a:extLst>
                    <a:ext uri="{9D8B030D-6E8A-4147-A177-3AD203B41FA5}">
                      <a16:colId xmlns:a16="http://schemas.microsoft.com/office/drawing/2014/main" val="20000"/>
                    </a:ext>
                  </a:extLst>
                </a:gridCol>
                <a:gridCol w="784887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kern="1200" dirty="0">
                          <a:solidFill>
                            <a:srgbClr val="B7F7E2"/>
                          </a:solidFill>
                          <a:latin typeface="Arial" panose="020B0604020202020204" pitchFamily="34" charset="0"/>
                          <a:ea typeface="+mn-ea"/>
                          <a:cs typeface="Arial" panose="020B0604020202020204" pitchFamily="34" charset="0"/>
                        </a:rPr>
                        <a:t>E</a:t>
                      </a:r>
                      <a:r>
                        <a:rPr kumimoji="0" lang="en-IN" sz="2000" b="1" kern="1200" dirty="0">
                          <a:solidFill>
                            <a:srgbClr val="B7F7E2"/>
                          </a:solidFill>
                          <a:latin typeface="Arial" panose="020B0604020202020204" pitchFamily="34" charset="0"/>
                          <a:ea typeface="+mn-ea"/>
                          <a:cs typeface="Arial" panose="020B0604020202020204" pitchFamily="34" charset="0"/>
                        </a:rPr>
                        <a:t>xplanation</a:t>
                      </a:r>
                    </a:p>
                  </a:txBody>
                  <a:tcPr>
                    <a:solidFill>
                      <a:srgbClr val="006C86"/>
                    </a:solidFill>
                  </a:tcPr>
                </a:tc>
                <a:extLst>
                  <a:ext uri="{0D108BD9-81ED-4DB2-BD59-A6C34878D82A}">
                    <a16:rowId xmlns:a16="http://schemas.microsoft.com/office/drawing/2014/main" val="10000"/>
                  </a:ext>
                </a:extLst>
              </a:tr>
              <a:tr h="442383">
                <a:tc>
                  <a:txBody>
                    <a:bodyPr/>
                    <a:lstStyle/>
                    <a:p>
                      <a:pPr marL="0" lvl="0" indent="0">
                        <a:spcAft>
                          <a:spcPts val="0"/>
                        </a:spcAft>
                      </a:pPr>
                      <a:r>
                        <a:rPr kumimoji="0" lang="en-US" sz="2000" kern="1200" dirty="0">
                          <a:solidFill>
                            <a:srgbClr val="803A69"/>
                          </a:solidFill>
                          <a:latin typeface="Liberation Mono"/>
                          <a:ea typeface="+mn-ea"/>
                          <a:cs typeface="+mn-cs"/>
                        </a:rPr>
                        <a:t>  </a:t>
                      </a:r>
                      <a:r>
                        <a:rPr lang="en-US" sz="2000" i="1" kern="1200" dirty="0">
                          <a:solidFill>
                            <a:srgbClr val="FF5D5D"/>
                          </a:solidFill>
                          <a:latin typeface="Liberation Mono"/>
                          <a:ea typeface="+mn-ea"/>
                          <a:cs typeface="+mn-cs"/>
                        </a:rPr>
                        <a:t>nvl</a:t>
                      </a:r>
                      <a:r>
                        <a:rPr kumimoji="0" lang="en-US" sz="2000" kern="1200" dirty="0">
                          <a:solidFill>
                            <a:schemeClr val="tx1"/>
                          </a:solidFill>
                          <a:latin typeface="Liberation Mono"/>
                          <a:ea typeface="+mn-ea"/>
                          <a:cs typeface="+mn-cs"/>
                        </a:rPr>
                        <a:t>(testValue, returnValue)</a:t>
                      </a:r>
                      <a:endParaRPr kumimoji="0" lang="en-IN" sz="2000" kern="1200" dirty="0">
                        <a:solidFill>
                          <a:schemeClr val="tx1"/>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expr1 is null, then NVL returns expr2. If expr1 is not null, then NVL returns expr1. The arguments expr1 and expr2 can have any data type. </a:t>
                      </a:r>
                      <a:r>
                        <a:rPr kumimoji="0" lang="en-US" b="1" i="0" kern="1200" dirty="0">
                          <a:solidFill>
                            <a:schemeClr val="tx1"/>
                          </a:solidFill>
                          <a:effectLst/>
                          <a:latin typeface="Liberation Mono"/>
                          <a:ea typeface="+mn-ea"/>
                          <a:cs typeface="+mn-cs"/>
                        </a:rPr>
                        <a:t>If their data types are different, then H2 Database implicitly converts one to the other. If they cannot be converted implicitly, then the database returns an error.</a:t>
                      </a:r>
                    </a:p>
                    <a:p>
                      <a:pPr>
                        <a:spcAft>
                          <a:spcPts val="0"/>
                        </a:spcAft>
                      </a:pPr>
                      <a:endParaRPr kumimoji="0" lang="en-US" sz="600"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i="1" kern="1200" dirty="0">
                          <a:solidFill>
                            <a:srgbClr val="FF5D5D"/>
                          </a:solidFill>
                          <a:latin typeface="Liberation Mono"/>
                          <a:ea typeface="+mn-ea"/>
                          <a:cs typeface="+mn-cs"/>
                        </a:rPr>
                        <a:t>nvl</a:t>
                      </a:r>
                      <a:r>
                        <a:rPr kumimoji="0" lang="en-IN" b="0" i="0" kern="1200" dirty="0">
                          <a:solidFill>
                            <a:schemeClr val="tx1"/>
                          </a:solidFill>
                          <a:effectLst/>
                          <a:latin typeface="Liberation Mono"/>
                          <a:ea typeface="+mn-ea"/>
                          <a:cs typeface="+mn-cs"/>
                        </a:rPr>
                        <a:t>(</a:t>
                      </a:r>
                      <a:r>
                        <a:rPr lang="en-IN" sz="1800" kern="1200" dirty="0">
                          <a:solidFill>
                            <a:srgbClr val="990055"/>
                          </a:solidFill>
                          <a:latin typeface="Liberation Mono"/>
                          <a:ea typeface="+mn-ea"/>
                          <a:cs typeface="+mn-cs"/>
                        </a:rPr>
                        <a:t>10</a:t>
                      </a:r>
                      <a:r>
                        <a:rPr kumimoji="0" lang="en-IN" b="0" i="0" kern="1200" dirty="0">
                          <a:solidFill>
                            <a:schemeClr val="tx1"/>
                          </a:solidFill>
                          <a:effectLst/>
                          <a:latin typeface="Liberation Mono"/>
                          <a:ea typeface="+mn-ea"/>
                          <a:cs typeface="+mn-cs"/>
                        </a:rPr>
                        <a:t>, </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a:t>
                      </a:r>
                    </a:p>
                    <a:p>
                      <a:pPr>
                        <a:spcAft>
                          <a:spcPts val="0"/>
                        </a:spcAft>
                      </a:pPr>
                      <a:r>
                        <a:rPr kumimoji="0" lang="en-IN" b="0" i="0" kern="1200" dirty="0">
                          <a:solidFill>
                            <a:schemeClr val="tx1"/>
                          </a:solidFill>
                          <a:effectLst/>
                          <a:latin typeface="Liberation Mono"/>
                          <a:ea typeface="+mn-ea"/>
                          <a:cs typeface="+mn-cs"/>
                        </a:rPr>
                        <a:t>CALL </a:t>
                      </a:r>
                      <a:r>
                        <a:rPr kumimoji="0" lang="en-IN" sz="1800" i="1" kern="1200" dirty="0">
                          <a:solidFill>
                            <a:srgbClr val="FF5D5D"/>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a:t>
                      </a:r>
                      <a:r>
                        <a:rPr lang="en-IN" sz="1800" kern="1200" dirty="0">
                          <a:solidFill>
                            <a:srgbClr val="990055"/>
                          </a:solidFill>
                          <a:latin typeface="Liberation Mono"/>
                          <a:ea typeface="+mn-ea"/>
                          <a:cs typeface="+mn-cs"/>
                        </a:rPr>
                        <a:t>100</a:t>
                      </a:r>
                      <a:r>
                        <a:rPr kumimoji="0" lang="en-IN" b="0" i="0" kern="1200" dirty="0">
                          <a:solidFill>
                            <a:schemeClr val="tx1"/>
                          </a:solidFill>
                          <a:effectLst/>
                          <a:latin typeface="Liberation Mono"/>
                          <a:ea typeface="+mn-ea"/>
                          <a:cs typeface="+mn-cs"/>
                        </a:rPr>
                        <a:t>);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i="1" kern="1200" dirty="0">
                          <a:solidFill>
                            <a:srgbClr val="FF5D5D"/>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CURDATE());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25858978"/>
                  </a:ext>
                </a:extLst>
              </a:tr>
              <a:tr h="442383">
                <a:tc>
                  <a:txBody>
                    <a:bodyPr/>
                    <a:lstStyle/>
                    <a:p>
                      <a:pPr marL="0" lvl="0" indent="0">
                        <a:spcAft>
                          <a:spcPts val="0"/>
                        </a:spcAft>
                      </a:pPr>
                      <a:r>
                        <a:rPr kumimoji="0" lang="en-US" sz="2000" kern="1200" dirty="0">
                          <a:solidFill>
                            <a:schemeClr val="tx2"/>
                          </a:solidFill>
                          <a:latin typeface="Liberation Mono"/>
                          <a:ea typeface="+mn-ea"/>
                          <a:cs typeface="+mn-cs"/>
                        </a:rPr>
                        <a:t>  </a:t>
                      </a:r>
                      <a:r>
                        <a:rPr kumimoji="0" lang="en-US" sz="2000" i="1" kern="1200" dirty="0">
                          <a:solidFill>
                            <a:srgbClr val="FF5D5D"/>
                          </a:solidFill>
                          <a:latin typeface="Liberation Mono"/>
                          <a:ea typeface="+mn-ea"/>
                          <a:cs typeface="+mn-cs"/>
                        </a:rPr>
                        <a:t>nvl2</a:t>
                      </a:r>
                      <a:r>
                        <a:rPr kumimoji="0" lang="en-US" sz="2000" kern="1200" dirty="0">
                          <a:solidFill>
                            <a:schemeClr val="tx1"/>
                          </a:solidFill>
                          <a:latin typeface="Liberation Mono"/>
                          <a:ea typeface="+mn-ea"/>
                          <a:cs typeface="+mn-cs"/>
                        </a:rPr>
                        <a:t>(testValue, aValue, bValue)</a:t>
                      </a:r>
                      <a:endParaRPr kumimoji="0" lang="en-IN" sz="2000" kern="1200" dirty="0">
                        <a:solidFill>
                          <a:schemeClr val="tx1"/>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the test value is null, then 'b' is returned. Otherwise, 'a' is returned. The data type of the returned value is the data type of 'a' if this is a text type.</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i="1" kern="1200" dirty="0">
                          <a:solidFill>
                            <a:srgbClr val="FF5D5D"/>
                          </a:solidFill>
                          <a:latin typeface="Liberation Mono"/>
                          <a:ea typeface="+mn-ea"/>
                          <a:cs typeface="+mn-cs"/>
                        </a:rPr>
                        <a:t>nvl2</a:t>
                      </a:r>
                      <a:r>
                        <a:rPr kumimoji="0" lang="en-US" sz="1800" kern="1200" dirty="0">
                          <a:solidFill>
                            <a:schemeClr val="tx1"/>
                          </a:solidFill>
                          <a:effectLst/>
                          <a:latin typeface="Liberation Mono"/>
                          <a:ea typeface="+mn-ea"/>
                          <a:cs typeface="+mn-cs"/>
                        </a:rPr>
                        <a:t>(NULL, </a:t>
                      </a:r>
                      <a:r>
                        <a:rPr kumimoji="0" lang="en-US" sz="1800" kern="1200" dirty="0">
                          <a:solidFill>
                            <a:srgbClr val="669900"/>
                          </a:solidFill>
                          <a:latin typeface="Liberation Mono"/>
                          <a:ea typeface="+mn-ea"/>
                          <a:cs typeface="+mn-cs"/>
                        </a:rPr>
                        <a:t>'BAD'</a:t>
                      </a:r>
                      <a:r>
                        <a:rPr kumimoji="0" lang="en-US" sz="1800" kern="1200" dirty="0">
                          <a:solidFill>
                            <a:schemeClr val="tx1"/>
                          </a:solidFill>
                          <a:effectLst/>
                          <a:latin typeface="Liberation Mono"/>
                          <a:ea typeface="+mn-ea"/>
                          <a:cs typeface="+mn-cs"/>
                        </a:rPr>
                        <a:t>, </a:t>
                      </a:r>
                      <a:r>
                        <a:rPr kumimoji="0" lang="en-US" sz="1800" kern="1200" dirty="0">
                          <a:solidFill>
                            <a:srgbClr val="669900"/>
                          </a:solidFill>
                          <a:latin typeface="Liberation Mono"/>
                          <a:ea typeface="+mn-ea"/>
                          <a:cs typeface="+mn-cs"/>
                        </a:rPr>
                        <a:t>'GOOD'</a:t>
                      </a:r>
                      <a:r>
                        <a:rPr kumimoji="0" lang="en-US" sz="1800" kern="1200" dirty="0">
                          <a:solidFill>
                            <a:schemeClr val="tx1"/>
                          </a:solidFill>
                          <a:effectLst/>
                          <a:latin typeface="Liberation Mono"/>
                          <a:ea typeface="+mn-ea"/>
                          <a:cs typeface="+mn-cs"/>
                        </a:rPr>
                        <a:t>); </a:t>
                      </a:r>
                      <a:r>
                        <a:rPr kumimoji="0" lang="en-US" sz="1800" kern="1200" dirty="0">
                          <a:solidFill>
                            <a:srgbClr val="39AE0A"/>
                          </a:solidFill>
                          <a:effectLst/>
                          <a:latin typeface="Liberation Mono"/>
                          <a:ea typeface="+mn-ea"/>
                          <a:cs typeface="+mn-cs"/>
                        </a:rPr>
                        <a:t>//returns 'GOOD'</a:t>
                      </a:r>
                    </a:p>
                    <a:p>
                      <a:pPr>
                        <a:spcAft>
                          <a:spcPts val="0"/>
                        </a:spcAft>
                      </a:pPr>
                      <a:endParaRPr kumimoji="0" lang="en-IN" sz="800" kern="1200" dirty="0">
                        <a:solidFill>
                          <a:srgbClr val="39AE0A"/>
                        </a:solidFill>
                        <a:effectLst/>
                        <a:latin typeface="Liberation Mono"/>
                        <a:ea typeface="+mn-ea"/>
                        <a:cs typeface="+mn-cs"/>
                      </a:endParaRPr>
                    </a:p>
                  </a:txBody>
                  <a:tcPr marL="68580" marR="68580" marT="0" marB="0" anchor="ctr"/>
                </a:tc>
                <a:extLst>
                  <a:ext uri="{0D108BD9-81ED-4DB2-BD59-A6C34878D82A}">
                    <a16:rowId xmlns:a16="http://schemas.microsoft.com/office/drawing/2014/main" val="3375835335"/>
                  </a:ext>
                </a:extLst>
              </a:tr>
              <a:tr h="442383">
                <a:tc>
                  <a:txBody>
                    <a:bodyPr/>
                    <a:lstStyle/>
                    <a:p>
                      <a:pPr marL="0" lvl="0" indent="0">
                        <a:spcAft>
                          <a:spcPts val="0"/>
                        </a:spcAft>
                      </a:pPr>
                      <a:r>
                        <a:rPr kumimoji="0" lang="en-US" sz="2000" kern="1200" dirty="0">
                          <a:solidFill>
                            <a:srgbClr val="803A69"/>
                          </a:solidFill>
                          <a:latin typeface="Liberation Mono"/>
                          <a:ea typeface="+mn-ea"/>
                          <a:cs typeface="+mn-cs"/>
                        </a:rPr>
                        <a:t>  </a:t>
                      </a:r>
                      <a:r>
                        <a:rPr kumimoji="0" lang="en-US" sz="2000" i="1" kern="1200" dirty="0">
                          <a:solidFill>
                            <a:srgbClr val="FF5D5D"/>
                          </a:solidFill>
                          <a:latin typeface="Liberation Mono"/>
                          <a:ea typeface="+mn-ea"/>
                          <a:cs typeface="+mn-cs"/>
                        </a:rPr>
                        <a:t>listagg</a:t>
                      </a:r>
                      <a:r>
                        <a:rPr kumimoji="0" lang="en-US" sz="2000" kern="1200" dirty="0">
                          <a:solidFill>
                            <a:schemeClr val="tx2"/>
                          </a:solidFill>
                          <a:latin typeface="Liberation Mono"/>
                          <a:ea typeface="+mn-ea"/>
                          <a:cs typeface="+mn-cs"/>
                        </a:rPr>
                        <a:t>( { DISTINCT </a:t>
                      </a:r>
                      <a:r>
                        <a:rPr lang="en-US" sz="2000" kern="1200" dirty="0">
                          <a:solidFill>
                            <a:schemeClr val="bg1">
                              <a:lumMod val="65000"/>
                            </a:schemeClr>
                          </a:solidFill>
                          <a:latin typeface="Liberation Mono"/>
                          <a:ea typeface="+mn-ea"/>
                          <a:cs typeface="Arial" panose="020B0604020202020204" pitchFamily="34" charset="0"/>
                        </a:rPr>
                        <a:t>|</a:t>
                      </a:r>
                      <a:r>
                        <a:rPr kumimoji="0" lang="en-US" sz="2000" kern="1200" dirty="0">
                          <a:solidFill>
                            <a:schemeClr val="tx2"/>
                          </a:solidFill>
                          <a:latin typeface="Liberation Mono"/>
                          <a:ea typeface="+mn-ea"/>
                          <a:cs typeface="+mn-cs"/>
                        </a:rPr>
                        <a:t> ALL } fieldName, 'separatorString' [ </a:t>
                      </a:r>
                      <a:r>
                        <a:rPr kumimoji="0" lang="en-US" sz="2000" kern="1200" dirty="0">
                          <a:solidFill>
                            <a:srgbClr val="0077AA"/>
                          </a:solidFill>
                          <a:latin typeface="Liberation Mono"/>
                          <a:ea typeface="+mn-ea"/>
                          <a:cs typeface="Times New Roman" panose="02020603050405020304" pitchFamily="18" charset="0"/>
                        </a:rPr>
                        <a:t>WITHIN</a:t>
                      </a:r>
                      <a:r>
                        <a:rPr kumimoji="0" lang="en-US" sz="2000" kern="1200" dirty="0">
                          <a:solidFill>
                            <a:schemeClr val="tx2"/>
                          </a:solidFill>
                          <a:latin typeface="Liberation Mono"/>
                          <a:ea typeface="+mn-ea"/>
                          <a:cs typeface="+mn-cs"/>
                        </a:rPr>
                        <a:t> </a:t>
                      </a:r>
                      <a:r>
                        <a:rPr kumimoji="0" lang="en-US" sz="2000" kern="1200" dirty="0">
                          <a:solidFill>
                            <a:srgbClr val="0077AA"/>
                          </a:solidFill>
                          <a:latin typeface="Liberation Mono"/>
                          <a:ea typeface="+mn-ea"/>
                          <a:cs typeface="Times New Roman" panose="02020603050405020304" pitchFamily="18" charset="0"/>
                        </a:rPr>
                        <a:t>GROUP</a:t>
                      </a:r>
                      <a:r>
                        <a:rPr kumimoji="0" lang="en-US" sz="2000" kern="1200" dirty="0">
                          <a:solidFill>
                            <a:schemeClr val="tx2"/>
                          </a:solidFill>
                          <a:latin typeface="Liberation Mono"/>
                          <a:ea typeface="+mn-ea"/>
                          <a:cs typeface="+mn-cs"/>
                        </a:rPr>
                        <a:t> ( </a:t>
                      </a:r>
                      <a:r>
                        <a:rPr kumimoji="0" lang="en-US" sz="2000" kern="1200" dirty="0">
                          <a:solidFill>
                            <a:srgbClr val="0077AA"/>
                          </a:solidFill>
                          <a:latin typeface="Liberation Mono"/>
                          <a:ea typeface="+mn-ea"/>
                          <a:cs typeface="Times New Roman" panose="02020603050405020304" pitchFamily="18" charset="0"/>
                        </a:rPr>
                        <a:t>ORDER</a:t>
                      </a:r>
                      <a:r>
                        <a:rPr kumimoji="0" lang="en-US" sz="2000" kern="1200" dirty="0">
                          <a:solidFill>
                            <a:schemeClr val="tx2"/>
                          </a:solidFill>
                          <a:latin typeface="Liberation Mono"/>
                          <a:ea typeface="+mn-ea"/>
                          <a:cs typeface="+mn-cs"/>
                        </a:rPr>
                        <a:t> </a:t>
                      </a:r>
                      <a:r>
                        <a:rPr kumimoji="0" lang="en-US" sz="2000" kern="1200" dirty="0">
                          <a:solidFill>
                            <a:srgbClr val="0077AA"/>
                          </a:solidFill>
                          <a:latin typeface="Liberation Mono"/>
                          <a:ea typeface="+mn-ea"/>
                          <a:cs typeface="Times New Roman" panose="02020603050405020304" pitchFamily="18" charset="0"/>
                        </a:rPr>
                        <a:t>BY</a:t>
                      </a:r>
                      <a:r>
                        <a:rPr kumimoji="0" lang="en-US" sz="2000" kern="1200" dirty="0">
                          <a:solidFill>
                            <a:schemeClr val="tx2"/>
                          </a:solidFill>
                          <a:latin typeface="Liberation Mono"/>
                          <a:ea typeface="+mn-ea"/>
                          <a:cs typeface="+mn-cs"/>
                        </a:rPr>
                        <a:t> fieldName { </a:t>
                      </a:r>
                      <a:r>
                        <a:rPr kumimoji="0" lang="en-US" sz="2000" kern="1200" dirty="0">
                          <a:solidFill>
                            <a:srgbClr val="0077AA"/>
                          </a:solidFill>
                          <a:latin typeface="Liberation Mono"/>
                          <a:ea typeface="+mn-ea"/>
                          <a:cs typeface="Times New Roman" panose="02020603050405020304" pitchFamily="18" charset="0"/>
                        </a:rPr>
                        <a:t>ASC</a:t>
                      </a:r>
                      <a:r>
                        <a:rPr kumimoji="0" lang="en-US" sz="2000" kern="1200" dirty="0">
                          <a:solidFill>
                            <a:schemeClr val="tx2"/>
                          </a:solidFill>
                          <a:latin typeface="Liberation Mono"/>
                          <a:ea typeface="+mn-ea"/>
                          <a:cs typeface="+mn-cs"/>
                        </a:rPr>
                        <a:t> </a:t>
                      </a:r>
                      <a:r>
                        <a:rPr kumimoji="0" lang="en-US" sz="2000" kern="1200" dirty="0">
                          <a:solidFill>
                            <a:schemeClr val="bg1">
                              <a:lumMod val="65000"/>
                            </a:schemeClr>
                          </a:solidFill>
                          <a:latin typeface="Liberation Mono"/>
                          <a:ea typeface="+mn-ea"/>
                          <a:cs typeface="Arial" panose="020B0604020202020204" pitchFamily="34" charset="0"/>
                        </a:rPr>
                        <a:t>|</a:t>
                      </a:r>
                      <a:r>
                        <a:rPr kumimoji="0" lang="en-US" sz="2000" kern="1200" dirty="0">
                          <a:solidFill>
                            <a:schemeClr val="tx2"/>
                          </a:solidFill>
                          <a:latin typeface="Liberation Mono"/>
                          <a:ea typeface="+mn-ea"/>
                          <a:cs typeface="+mn-cs"/>
                        </a:rPr>
                        <a:t> </a:t>
                      </a:r>
                      <a:r>
                        <a:rPr kumimoji="0" lang="en-US" sz="2000" kern="1200" dirty="0">
                          <a:solidFill>
                            <a:srgbClr val="0077AA"/>
                          </a:solidFill>
                          <a:latin typeface="Liberation Mono"/>
                          <a:ea typeface="+mn-ea"/>
                          <a:cs typeface="Times New Roman" panose="02020603050405020304" pitchFamily="18" charset="0"/>
                        </a:rPr>
                        <a:t>DESC</a:t>
                      </a:r>
                      <a:r>
                        <a:rPr kumimoji="0" lang="en-US" sz="2000" kern="1200" dirty="0">
                          <a:solidFill>
                            <a:schemeClr val="tx2"/>
                          </a:solidFill>
                          <a:latin typeface="Liberation Mono"/>
                          <a:ea typeface="+mn-ea"/>
                          <a:cs typeface="+mn-cs"/>
                        </a:rPr>
                        <a:t> } </a:t>
                      </a:r>
                      <a:r>
                        <a:rPr kumimoji="0" lang="en-US" sz="2000" kern="1200" dirty="0">
                          <a:solidFill>
                            <a:srgbClr val="0077AA"/>
                          </a:solidFill>
                          <a:latin typeface="Liberation Mono"/>
                          <a:ea typeface="+mn-ea"/>
                          <a:cs typeface="Times New Roman" panose="02020603050405020304" pitchFamily="18" charset="0"/>
                        </a:rPr>
                        <a:t>NULLS</a:t>
                      </a:r>
                      <a:r>
                        <a:rPr kumimoji="0" lang="en-US" sz="2000" kern="1200" dirty="0">
                          <a:solidFill>
                            <a:schemeClr val="tx2"/>
                          </a:solidFill>
                          <a:latin typeface="Liberation Mono"/>
                          <a:ea typeface="+mn-ea"/>
                          <a:cs typeface="+mn-cs"/>
                        </a:rPr>
                        <a:t> { </a:t>
                      </a:r>
                      <a:r>
                        <a:rPr kumimoji="0" lang="en-US" sz="2000" kern="1200" dirty="0">
                          <a:solidFill>
                            <a:srgbClr val="0077AA"/>
                          </a:solidFill>
                          <a:latin typeface="Liberation Mono"/>
                          <a:ea typeface="+mn-ea"/>
                          <a:cs typeface="Times New Roman" panose="02020603050405020304" pitchFamily="18" charset="0"/>
                        </a:rPr>
                        <a:t>FIRST</a:t>
                      </a:r>
                      <a:r>
                        <a:rPr kumimoji="0" lang="en-US" sz="2000" kern="1200" dirty="0">
                          <a:solidFill>
                            <a:schemeClr val="tx2"/>
                          </a:solidFill>
                          <a:latin typeface="Liberation Mono"/>
                          <a:ea typeface="+mn-ea"/>
                          <a:cs typeface="+mn-cs"/>
                        </a:rPr>
                        <a:t> </a:t>
                      </a:r>
                      <a:r>
                        <a:rPr kumimoji="0" lang="en-US" sz="2000" kern="1200" dirty="0">
                          <a:solidFill>
                            <a:schemeClr val="bg1">
                              <a:lumMod val="65000"/>
                            </a:schemeClr>
                          </a:solidFill>
                          <a:latin typeface="Liberation Mono"/>
                          <a:ea typeface="+mn-ea"/>
                          <a:cs typeface="Arial" panose="020B0604020202020204" pitchFamily="34" charset="0"/>
                        </a:rPr>
                        <a:t>|</a:t>
                      </a:r>
                      <a:r>
                        <a:rPr kumimoji="0" lang="en-US" sz="2000" kern="1200" dirty="0">
                          <a:solidFill>
                            <a:schemeClr val="tx2"/>
                          </a:solidFill>
                          <a:latin typeface="Liberation Mono"/>
                          <a:ea typeface="+mn-ea"/>
                          <a:cs typeface="+mn-cs"/>
                        </a:rPr>
                        <a:t> </a:t>
                      </a:r>
                      <a:r>
                        <a:rPr kumimoji="0" lang="en-US" sz="2000" kern="1200" dirty="0">
                          <a:solidFill>
                            <a:srgbClr val="0077AA"/>
                          </a:solidFill>
                          <a:latin typeface="Liberation Mono"/>
                          <a:ea typeface="+mn-ea"/>
                          <a:cs typeface="Times New Roman" panose="02020603050405020304" pitchFamily="18" charset="0"/>
                        </a:rPr>
                        <a:t>LAST</a:t>
                      </a:r>
                      <a:r>
                        <a:rPr kumimoji="0" lang="en-US" sz="2000" kern="1200" dirty="0">
                          <a:solidFill>
                            <a:schemeClr val="tx2"/>
                          </a:solidFill>
                          <a:latin typeface="Liberation Mono"/>
                          <a:ea typeface="+mn-ea"/>
                          <a:cs typeface="+mn-cs"/>
                        </a:rPr>
                        <a:t> } ) ]</a:t>
                      </a:r>
                      <a:endParaRPr kumimoji="0" lang="en-IN" sz="2000" kern="1200" dirty="0">
                        <a:solidFill>
                          <a:schemeClr val="tx2"/>
                        </a:solidFill>
                        <a:latin typeface="Liberation Mono"/>
                        <a:ea typeface="+mn-ea"/>
                        <a:cs typeface="+mn-cs"/>
                      </a:endParaRPr>
                    </a:p>
                  </a:txBody>
                  <a:tcPr marL="68580" marR="68580" marT="0" marB="0" anchor="ctr"/>
                </a:tc>
                <a:tc>
                  <a:txBody>
                    <a:bodyPr/>
                    <a:lstStyle/>
                    <a:p>
                      <a:pPr>
                        <a:spcAft>
                          <a:spcPts val="0"/>
                        </a:spcAft>
                      </a:pPr>
                      <a:endParaRPr kumimoji="0" lang="en-US" sz="1800" kern="1200" dirty="0">
                        <a:solidFill>
                          <a:srgbClr val="0077AA"/>
                        </a:solidFill>
                        <a:latin typeface="Liberation Mono"/>
                        <a:ea typeface="+mn-ea"/>
                        <a:cs typeface="Times New Roman" panose="02020603050405020304" pitchFamily="18" charset="0"/>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i="1" kern="1200" dirty="0">
                          <a:solidFill>
                            <a:srgbClr val="FF5D5D"/>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i="1" kern="1200" dirty="0">
                          <a:solidFill>
                            <a:srgbClr val="FF5D5D"/>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WITHIN</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ORDER</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ename)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282821396"/>
                  </a:ext>
                </a:extLst>
              </a:tr>
            </a:tbl>
          </a:graphicData>
        </a:graphic>
      </p:graphicFrame>
    </p:spTree>
    <p:extLst>
      <p:ext uri="{BB962C8B-B14F-4D97-AF65-F5344CB8AC3E}">
        <p14:creationId xmlns:p14="http://schemas.microsoft.com/office/powerpoint/2010/main" val="352460304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13301306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969770"/>
          </a:xfrm>
          <a:prstGeom prst="rect">
            <a:avLst/>
          </a:prstGeom>
        </p:spPr>
        <p:txBody>
          <a:bodyPr wrap="square">
            <a:spAutoFit/>
          </a:bodyPr>
          <a:lstStyle/>
          <a:p>
            <a:pPr marL="342900" indent="-342900">
              <a:buFont typeface="Wingdings" panose="05000000000000000000" pitchFamily="2" charset="2"/>
              <a:buChar char="Ø"/>
            </a:pPr>
            <a:r>
              <a:rPr lang="en-US" i="1" dirty="0">
                <a:solidFill>
                  <a:srgbClr val="FF5D5D"/>
                </a:solidFill>
                <a:latin typeface="Liberation Mono"/>
              </a:rPr>
              <a:t>rank</a:t>
            </a:r>
            <a:r>
              <a:rPr lang="en-US" dirty="0">
                <a:solidFill>
                  <a:srgbClr val="803A69"/>
                </a:solidFill>
                <a:latin typeface="Liberation Mono"/>
              </a:rPr>
              <a:t>() </a:t>
            </a:r>
            <a:r>
              <a:rPr lang="en-US" i="1" dirty="0">
                <a:solidFill>
                  <a:srgbClr val="FF5D5D"/>
                </a:solidFill>
                <a:latin typeface="Liberation Mono"/>
              </a:rPr>
              <a:t>over</a:t>
            </a:r>
            <a:r>
              <a:rPr lang="en-US" dirty="0">
                <a:solidFill>
                  <a:srgbClr val="803A69"/>
                </a:solidFill>
                <a:latin typeface="Liberation Mono"/>
              </a:rPr>
              <a:t>(</a:t>
            </a:r>
            <a:r>
              <a:rPr lang="en-US" dirty="0">
                <a:latin typeface="Liberation Mono"/>
              </a:rPr>
              <a:t>[ </a:t>
            </a:r>
            <a:r>
              <a:rPr lang="en-US" i="1" dirty="0">
                <a:solidFill>
                  <a:srgbClr val="0077AA"/>
                </a:solidFill>
                <a:latin typeface="Liberation Mono"/>
              </a:rPr>
              <a:t>PARTITION</a:t>
            </a:r>
            <a:r>
              <a:rPr lang="en-US" i="1" dirty="0">
                <a:solidFill>
                  <a:srgbClr val="803A69"/>
                </a:solidFill>
                <a:latin typeface="Liberation Mono"/>
              </a:rPr>
              <a:t> </a:t>
            </a:r>
            <a:r>
              <a:rPr lang="en-US" i="1" dirty="0">
                <a:solidFill>
                  <a:srgbClr val="0077AA"/>
                </a:solidFill>
                <a:latin typeface="Liberation Mono"/>
              </a:rPr>
              <a:t>BY</a:t>
            </a:r>
            <a:r>
              <a:rPr lang="en-US" i="1" dirty="0">
                <a:solidFill>
                  <a:srgbClr val="803A69"/>
                </a:solidFill>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i="1" dirty="0">
                <a:solidFill>
                  <a:srgbClr val="FF5D5D"/>
                </a:solidFill>
                <a:latin typeface="Liberation Mono"/>
              </a:rPr>
              <a:t>dense_rank</a:t>
            </a:r>
            <a:r>
              <a:rPr lang="en-US" dirty="0">
                <a:solidFill>
                  <a:srgbClr val="803A69"/>
                </a:solidFill>
                <a:latin typeface="Liberation Mono"/>
              </a:rPr>
              <a:t>() </a:t>
            </a:r>
            <a:r>
              <a:rPr lang="en-US" i="1" dirty="0">
                <a:solidFill>
                  <a:srgbClr val="FF5D5D"/>
                </a:solidFill>
                <a:latin typeface="Liberation Mono"/>
              </a:rPr>
              <a:t>over</a:t>
            </a:r>
            <a:r>
              <a:rPr lang="en-US" dirty="0">
                <a:solidFill>
                  <a:srgbClr val="803A69"/>
                </a:solidFill>
                <a:latin typeface="Liberation Mono"/>
              </a:rPr>
              <a:t>(</a:t>
            </a:r>
            <a:r>
              <a:rPr lang="en-US" dirty="0">
                <a:latin typeface="Liberation Mono"/>
              </a:rPr>
              <a:t>[ </a:t>
            </a:r>
            <a:r>
              <a:rPr lang="en-US" dirty="0">
                <a:solidFill>
                  <a:srgbClr val="0077AA"/>
                </a:solidFill>
                <a:latin typeface="Liberation Mono"/>
              </a:rPr>
              <a:t>PARTITION</a:t>
            </a:r>
            <a:r>
              <a:rPr lang="en-US" dirty="0">
                <a:solidFill>
                  <a:srgbClr val="803A69"/>
                </a:solidFill>
                <a:latin typeface="Liberation Mono"/>
              </a:rPr>
              <a:t> </a:t>
            </a:r>
            <a:r>
              <a:rPr lang="en-US" dirty="0">
                <a:solidFill>
                  <a:srgbClr val="0077AA"/>
                </a:solidFill>
                <a:latin typeface="Liberation Mono"/>
              </a:rPr>
              <a:t>BY</a:t>
            </a:r>
            <a:r>
              <a:rPr lang="en-US" dirty="0">
                <a:solidFill>
                  <a:srgbClr val="803A69"/>
                </a:solidFill>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i="1" dirty="0">
                <a:solidFill>
                  <a:srgbClr val="FF5D5D"/>
                </a:solidFill>
                <a:latin typeface="Liberation Mono"/>
              </a:rPr>
              <a:t>row_number</a:t>
            </a:r>
            <a:r>
              <a:rPr lang="en-US" dirty="0">
                <a:solidFill>
                  <a:srgbClr val="803A69"/>
                </a:solidFill>
                <a:latin typeface="Liberation Mono"/>
              </a:rPr>
              <a:t>() </a:t>
            </a:r>
            <a:r>
              <a:rPr lang="en-US" i="1" dirty="0">
                <a:solidFill>
                  <a:srgbClr val="FF5D5D"/>
                </a:solidFill>
                <a:latin typeface="Liberation Mono"/>
              </a:rPr>
              <a:t>over</a:t>
            </a:r>
            <a:r>
              <a:rPr lang="en-US" dirty="0">
                <a:solidFill>
                  <a:srgbClr val="803A69"/>
                </a:solidFill>
                <a:latin typeface="Liberation Mono"/>
              </a:rPr>
              <a:t>(</a:t>
            </a:r>
            <a:r>
              <a:rPr lang="en-US" dirty="0">
                <a:latin typeface="Liberation Mono"/>
              </a:rPr>
              <a:t>[</a:t>
            </a:r>
            <a:r>
              <a:rPr lang="en-US" dirty="0">
                <a:solidFill>
                  <a:srgbClr val="803A69"/>
                </a:solidFill>
                <a:latin typeface="Liberation Mono"/>
              </a:rPr>
              <a:t> </a:t>
            </a:r>
            <a:r>
              <a:rPr lang="en-US" dirty="0">
                <a:solidFill>
                  <a:srgbClr val="0077AA"/>
                </a:solidFill>
                <a:latin typeface="Liberation Mono"/>
              </a:rPr>
              <a:t>PARTITION</a:t>
            </a:r>
            <a:r>
              <a:rPr lang="en-US" dirty="0">
                <a:solidFill>
                  <a:srgbClr val="803A69"/>
                </a:solidFill>
                <a:latin typeface="Liberation Mono"/>
              </a:rPr>
              <a:t> </a:t>
            </a:r>
            <a:r>
              <a:rPr lang="en-US" dirty="0">
                <a:solidFill>
                  <a:srgbClr val="0077AA"/>
                </a:solidFill>
                <a:latin typeface="Liberation Mono"/>
              </a:rPr>
              <a:t>BY</a:t>
            </a:r>
            <a:r>
              <a:rPr lang="en-US" dirty="0">
                <a:solidFill>
                  <a:srgbClr val="803A69"/>
                </a:solidFill>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latin typeface="Liberation Mono"/>
            </a:endParaRPr>
          </a:p>
          <a:p>
            <a:pPr marL="342900" indent="-342900">
              <a:buFont typeface="Wingdings" panose="05000000000000000000" pitchFamily="2" charset="2"/>
              <a:buChar char="Ø"/>
            </a:pPr>
            <a:r>
              <a:rPr lang="en-US" i="1" dirty="0">
                <a:solidFill>
                  <a:srgbClr val="FF5D5D"/>
                </a:solidFill>
                <a:latin typeface="Liberation Mono"/>
              </a:rPr>
              <a:t>lag</a:t>
            </a:r>
            <a:r>
              <a:rPr lang="en-US" dirty="0">
                <a:latin typeface="Liberation Mono"/>
              </a:rPr>
              <a:t>(</a:t>
            </a:r>
            <a:r>
              <a:rPr lang="en-US" i="1" dirty="0">
                <a:latin typeface="Liberation Mono"/>
              </a:rPr>
              <a:t>expr </a:t>
            </a:r>
            <a:r>
              <a:rPr lang="en-US" dirty="0">
                <a:latin typeface="Liberation Mono"/>
              </a:rPr>
              <a:t>[, offsetInt [, default ] ] ) </a:t>
            </a:r>
            <a:r>
              <a:rPr lang="en-US" i="1" dirty="0">
                <a:solidFill>
                  <a:srgbClr val="FF5D5D"/>
                </a:solidFill>
                <a:latin typeface="Liberation Mono"/>
              </a:rPr>
              <a:t>over</a:t>
            </a:r>
            <a:r>
              <a:rPr lang="en-US" dirty="0">
                <a:solidFill>
                  <a:srgbClr val="0077AA"/>
                </a:solidFill>
                <a:latin typeface="Liberation Mono"/>
              </a:rPr>
              <a:t>( </a:t>
            </a:r>
            <a:r>
              <a:rPr lang="en-US" dirty="0">
                <a:latin typeface="Liberation Mono"/>
              </a:rPr>
              <a:t>[</a:t>
            </a:r>
            <a:r>
              <a:rPr lang="en-US" dirty="0">
                <a:solidFill>
                  <a:srgbClr val="0077AA"/>
                </a:solidFill>
                <a:latin typeface="Liberation Mono"/>
              </a:rPr>
              <a:t> 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expr1</a:t>
            </a:r>
            <a:r>
              <a:rPr lang="en-US" dirty="0">
                <a:latin typeface="Liberation Mono"/>
              </a:rPr>
              <a:t>, </a:t>
            </a:r>
            <a:r>
              <a:rPr lang="en-US" i="1" dirty="0">
                <a:latin typeface="Liberation Mono"/>
              </a:rPr>
              <a:t>expr2, </a:t>
            </a:r>
            <a:r>
              <a:rPr lang="en-US" dirty="0">
                <a:latin typeface="Liberation Mono"/>
              </a:rPr>
              <a:t> </a:t>
            </a:r>
            <a:r>
              <a:rPr lang="en-US" sz="1800" dirty="0">
                <a:latin typeface="Liberation Mono"/>
              </a:rPr>
              <a:t>. . .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expr1</a:t>
            </a:r>
            <a:r>
              <a:rPr lang="en-US" dirty="0">
                <a:latin typeface="Liberation Mono"/>
              </a:rPr>
              <a:t> [ ASC</a:t>
            </a:r>
            <a:r>
              <a:rPr lang="en-US" dirty="0">
                <a:solidFill>
                  <a:schemeClr val="bg1">
                    <a:lumMod val="50000"/>
                  </a:schemeClr>
                </a:solidFill>
                <a:latin typeface="Liberation Mono"/>
              </a:rPr>
              <a:t>|</a:t>
            </a:r>
            <a:r>
              <a:rPr lang="en-US" dirty="0">
                <a:latin typeface="Liberation Mono"/>
              </a:rPr>
              <a:t>DESC ],  </a:t>
            </a:r>
            <a:r>
              <a:rPr lang="en-US" sz="1800" dirty="0">
                <a:latin typeface="Liberation Mono"/>
              </a:rPr>
              <a:t>. . . </a:t>
            </a:r>
            <a:r>
              <a:rPr lang="en-US" dirty="0">
                <a:latin typeface="Liberation Mono"/>
              </a:rPr>
              <a:t>)</a:t>
            </a:r>
          </a:p>
          <a:p>
            <a:pPr marL="342900" indent="-342900">
              <a:buFont typeface="Wingdings" panose="05000000000000000000" pitchFamily="2" charset="2"/>
              <a:buChar char="Ø"/>
            </a:pPr>
            <a:endParaRPr lang="en-US" sz="800" dirty="0">
              <a:latin typeface="Liberation Mono"/>
            </a:endParaRPr>
          </a:p>
          <a:p>
            <a:pPr marL="342900" indent="-342900">
              <a:buFont typeface="Wingdings" panose="05000000000000000000" pitchFamily="2" charset="2"/>
              <a:buChar char="Ø"/>
            </a:pPr>
            <a:r>
              <a:rPr lang="en-US" i="1" dirty="0">
                <a:solidFill>
                  <a:srgbClr val="FF5D5D"/>
                </a:solidFill>
                <a:latin typeface="Liberation Mono"/>
              </a:rPr>
              <a:t>lead</a:t>
            </a:r>
            <a:r>
              <a:rPr lang="en-US" dirty="0">
                <a:latin typeface="Liberation Mono"/>
              </a:rPr>
              <a:t>(</a:t>
            </a:r>
            <a:r>
              <a:rPr lang="en-US" i="1" dirty="0">
                <a:latin typeface="Liberation Mono"/>
              </a:rPr>
              <a:t>expr </a:t>
            </a:r>
            <a:r>
              <a:rPr lang="en-US" dirty="0">
                <a:latin typeface="Liberation Mono"/>
              </a:rPr>
              <a:t>[, offsetInt [, default ] ] ) </a:t>
            </a:r>
            <a:r>
              <a:rPr lang="en-US" i="1" dirty="0">
                <a:solidFill>
                  <a:srgbClr val="FF5D5D"/>
                </a:solidFill>
                <a:latin typeface="Liberation Mono"/>
              </a:rPr>
              <a:t>over</a:t>
            </a:r>
            <a:r>
              <a:rPr lang="en-US" dirty="0">
                <a:solidFill>
                  <a:srgbClr val="0077AA"/>
                </a:solidFill>
                <a:latin typeface="Liberation Mono"/>
              </a:rPr>
              <a:t>( </a:t>
            </a:r>
            <a:r>
              <a:rPr lang="en-US" dirty="0">
                <a:latin typeface="Liberation Mono"/>
              </a:rPr>
              <a:t>[</a:t>
            </a:r>
            <a:r>
              <a:rPr lang="en-US" dirty="0">
                <a:solidFill>
                  <a:srgbClr val="0077AA"/>
                </a:solidFill>
                <a:latin typeface="Liberation Mono"/>
              </a:rPr>
              <a:t> 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expr1</a:t>
            </a:r>
            <a:r>
              <a:rPr lang="en-US" dirty="0">
                <a:latin typeface="Liberation Mono"/>
              </a:rPr>
              <a:t>, </a:t>
            </a:r>
            <a:r>
              <a:rPr lang="en-US" i="1" dirty="0">
                <a:latin typeface="Liberation Mono"/>
              </a:rPr>
              <a:t>expr2, </a:t>
            </a:r>
            <a:r>
              <a:rPr lang="en-US" dirty="0">
                <a:latin typeface="Liberation Mono"/>
              </a:rPr>
              <a:t> </a:t>
            </a:r>
            <a:r>
              <a:rPr lang="en-US" sz="1800" dirty="0">
                <a:latin typeface="Liberation Mono"/>
              </a:rPr>
              <a:t>. . .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expr1</a:t>
            </a:r>
            <a:r>
              <a:rPr lang="en-US" dirty="0">
                <a:latin typeface="Liberation Mono"/>
              </a:rPr>
              <a:t> [ ASC</a:t>
            </a:r>
            <a:r>
              <a:rPr lang="en-US" dirty="0">
                <a:solidFill>
                  <a:schemeClr val="bg1">
                    <a:lumMod val="50000"/>
                  </a:schemeClr>
                </a:solidFill>
                <a:latin typeface="Liberation Mono"/>
              </a:rPr>
              <a:t>|</a:t>
            </a:r>
            <a:r>
              <a:rPr lang="en-US" dirty="0">
                <a:latin typeface="Liberation Mono"/>
              </a:rPr>
              <a:t>DESC ],  </a:t>
            </a:r>
            <a:r>
              <a:rPr lang="en-US" sz="1800" dirty="0">
                <a:latin typeface="Liberation Mono"/>
              </a:rPr>
              <a:t>. . . </a:t>
            </a:r>
            <a:r>
              <a:rPr lang="en-US" dirty="0">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2" y="0"/>
            <a:ext cx="11521279" cy="83099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600" dirty="0">
              <a:solidFill>
                <a:srgbClr val="C74C49"/>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anose="020B0604020202020204" pitchFamily="34" charset="0"/>
                <a:cs typeface="Arial" pitchFamily="34" charset="0"/>
              </a:rPr>
              <a:t>Window function can be the part of </a:t>
            </a:r>
            <a:r>
              <a:rPr lang="en-US" sz="1800" dirty="0">
                <a:solidFill>
                  <a:srgbClr val="0077AA"/>
                </a:solidFill>
                <a:latin typeface="Arial" panose="020B0604020202020204" pitchFamily="34" charset="0"/>
                <a:cs typeface="Arial" panose="020B0604020202020204" pitchFamily="34" charset="0"/>
              </a:rPr>
              <a:t>QUALIFY</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3E8F3C23-3671-D3A4-4C20-3CC55F5D7B33}"/>
              </a:ext>
            </a:extLst>
          </p:cNvPr>
          <p:cNvSpPr/>
          <p:nvPr/>
        </p:nvSpPr>
        <p:spPr>
          <a:xfrm>
            <a:off x="238401" y="4005064"/>
            <a:ext cx="11690248" cy="2585323"/>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The </a:t>
            </a:r>
            <a:r>
              <a:rPr lang="en-US" dirty="0">
                <a:latin typeface="Liberation Mono"/>
              </a:rPr>
              <a:t>offsetInt</a:t>
            </a:r>
            <a:r>
              <a:rPr lang="en-US" dirty="0">
                <a:solidFill>
                  <a:schemeClr val="tx1">
                    <a:lumMod val="85000"/>
                    <a:lumOff val="15000"/>
                  </a:schemeClr>
                </a:solidFill>
                <a:latin typeface="Arial" panose="020B0604020202020204" pitchFamily="34" charset="0"/>
                <a:cs typeface="Arial" pitchFamily="34" charset="0"/>
              </a:rPr>
              <a:t> and default argument in the function is optional.</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b="1" dirty="0">
                <a:solidFill>
                  <a:schemeClr val="tx1">
                    <a:lumMod val="85000"/>
                    <a:lumOff val="15000"/>
                  </a:schemeClr>
                </a:solidFill>
                <a:latin typeface="Arial" panose="020B0604020202020204" pitchFamily="34" charset="0"/>
                <a:cs typeface="Arial" pitchFamily="34" charset="0"/>
              </a:rPr>
              <a:t>expr</a:t>
            </a:r>
            <a:r>
              <a:rPr lang="en-US" dirty="0">
                <a:solidFill>
                  <a:schemeClr val="tx1">
                    <a:lumMod val="85000"/>
                    <a:lumOff val="15000"/>
                  </a:schemeClr>
                </a:solidFill>
                <a:latin typeface="Arial" panose="020B0604020202020204" pitchFamily="34" charset="0"/>
                <a:cs typeface="Arial" pitchFamily="34" charset="0"/>
              </a:rPr>
              <a:t>: It can be a column or any built-in function.</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b="1" dirty="0">
                <a:solidFill>
                  <a:schemeClr val="tx1">
                    <a:lumMod val="85000"/>
                    <a:lumOff val="15000"/>
                  </a:schemeClr>
                </a:solidFill>
                <a:latin typeface="Arial" panose="020B0604020202020204" pitchFamily="34" charset="0"/>
                <a:cs typeface="Arial" pitchFamily="34" charset="0"/>
              </a:rPr>
              <a:t>offsetInt </a:t>
            </a:r>
            <a:r>
              <a:rPr lang="en-US" dirty="0">
                <a:solidFill>
                  <a:schemeClr val="tx1">
                    <a:lumMod val="85000"/>
                    <a:lumOff val="15000"/>
                  </a:schemeClr>
                </a:solidFill>
                <a:latin typeface="Arial" panose="020B0604020202020204" pitchFamily="34" charset="0"/>
                <a:cs typeface="Arial" pitchFamily="34" charset="0"/>
              </a:rPr>
              <a:t>: It is a positive value which determine number of rows preceding/succeeding the current row. If it is omitted in query then its default value is 1.</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b="1" dirty="0">
                <a:solidFill>
                  <a:schemeClr val="tx1">
                    <a:lumMod val="85000"/>
                    <a:lumOff val="15000"/>
                  </a:schemeClr>
                </a:solidFill>
                <a:latin typeface="Arial" panose="020B0604020202020204" pitchFamily="34" charset="0"/>
                <a:cs typeface="Arial" pitchFamily="34" charset="0"/>
              </a:rPr>
              <a:t>default</a:t>
            </a:r>
            <a:r>
              <a:rPr lang="en-US" dirty="0">
                <a:solidFill>
                  <a:schemeClr val="tx1">
                    <a:lumMod val="85000"/>
                    <a:lumOff val="15000"/>
                  </a:schemeClr>
                </a:solidFill>
                <a:latin typeface="Arial" panose="020B0604020202020204" pitchFamily="34" charset="0"/>
                <a:cs typeface="Arial" pitchFamily="34" charset="0"/>
              </a:rPr>
              <a:t>: It is the default value return by function in-case no row precedes/</a:t>
            </a:r>
            <a:r>
              <a:rPr lang="en-US" dirty="0" err="1">
                <a:solidFill>
                  <a:schemeClr val="tx1">
                    <a:lumMod val="85000"/>
                    <a:lumOff val="15000"/>
                  </a:schemeClr>
                </a:solidFill>
                <a:latin typeface="Arial" panose="020B0604020202020204" pitchFamily="34" charset="0"/>
                <a:cs typeface="Arial" pitchFamily="34" charset="0"/>
              </a:rPr>
              <a:t>succeedes</a:t>
            </a:r>
            <a:r>
              <a:rPr lang="en-US" dirty="0">
                <a:solidFill>
                  <a:schemeClr val="tx1">
                    <a:lumMod val="85000"/>
                    <a:lumOff val="15000"/>
                  </a:schemeClr>
                </a:solidFill>
                <a:latin typeface="Arial" panose="020B0604020202020204" pitchFamily="34" charset="0"/>
                <a:cs typeface="Arial" pitchFamily="34" charset="0"/>
              </a:rPr>
              <a:t> the current row by N rows. If it is missing then it is by default NULL.</a:t>
            </a:r>
          </a:p>
        </p:txBody>
      </p:sp>
    </p:spTree>
    <p:extLst>
      <p:ext uri="{BB962C8B-B14F-4D97-AF65-F5344CB8AC3E}">
        <p14:creationId xmlns:p14="http://schemas.microsoft.com/office/powerpoint/2010/main" val="2332569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extLst>
              <p:ext uri="{D42A27DB-BD31-4B8C-83A1-F6EECF244321}">
                <p14:modId xmlns:p14="http://schemas.microsoft.com/office/powerpoint/2010/main" val="4112203608"/>
              </p:ext>
            </p:extLst>
          </p:nvPr>
        </p:nvGraphicFramePr>
        <p:xfrm>
          <a:off x="407368" y="620688"/>
          <a:ext cx="11377264" cy="2595880"/>
        </p:xfrm>
        <a:graphic>
          <a:graphicData uri="http://schemas.openxmlformats.org/drawingml/2006/table">
            <a:tbl>
              <a:tblPr firstRow="1" bandRow="1">
                <a:tableStyleId>{7E9639D4-E3E2-4D34-9284-5A2195B3D0D7}</a:tableStyleId>
              </a:tblPr>
              <a:tblGrid>
                <a:gridCol w="4674628">
                  <a:extLst>
                    <a:ext uri="{9D8B030D-6E8A-4147-A177-3AD203B41FA5}">
                      <a16:colId xmlns:a16="http://schemas.microsoft.com/office/drawing/2014/main" val="20000"/>
                    </a:ext>
                  </a:extLst>
                </a:gridCol>
                <a:gridCol w="6702636">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TINYINT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 -128 to +127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SMALLINT</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-32768</a:t>
                      </a:r>
                      <a:r>
                        <a:rPr lang="en-US" sz="1800" b="0" i="0" kern="1200" dirty="0">
                          <a:solidFill>
                            <a:schemeClr val="tx1"/>
                          </a:solidFill>
                          <a:effectLst/>
                          <a:latin typeface="Arial" panose="020B0604020202020204" pitchFamily="34" charset="0"/>
                          <a:ea typeface="+mn-ea"/>
                          <a:cs typeface="Arial" panose="020B0604020202020204" pitchFamily="34" charset="0"/>
                        </a:rPr>
                        <a:t> to </a:t>
                      </a:r>
                      <a:r>
                        <a:rPr lang="en-US" sz="1800" dirty="0">
                          <a:latin typeface="Arial" panose="020B0604020202020204" pitchFamily="34" charset="0"/>
                          <a:cs typeface="Arial" panose="020B0604020202020204" pitchFamily="34" charset="0"/>
                        </a:rPr>
                        <a:t>32767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INT</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INTEGER</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-2147483648 to 2147483647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BIGINT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NUMERIC</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DECIMAL</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graphicFrame>
        <p:nvGraphicFramePr>
          <p:cNvPr id="3" name="Table 2">
            <a:extLst>
              <a:ext uri="{FF2B5EF4-FFF2-40B4-BE49-F238E27FC236}">
                <a16:creationId xmlns:a16="http://schemas.microsoft.com/office/drawing/2014/main" id="{99048249-F0B9-9707-2407-7C01037AECA6}"/>
              </a:ext>
            </a:extLst>
          </p:cNvPr>
          <p:cNvGraphicFramePr>
            <a:graphicFrameLocks noGrp="1"/>
          </p:cNvGraphicFramePr>
          <p:nvPr>
            <p:extLst>
              <p:ext uri="{D42A27DB-BD31-4B8C-83A1-F6EECF244321}">
                <p14:modId xmlns:p14="http://schemas.microsoft.com/office/powerpoint/2010/main" val="2780401707"/>
              </p:ext>
            </p:extLst>
          </p:nvPr>
        </p:nvGraphicFramePr>
        <p:xfrm>
          <a:off x="407368" y="4013775"/>
          <a:ext cx="11377264" cy="1112520"/>
        </p:xfrm>
        <a:graphic>
          <a:graphicData uri="http://schemas.openxmlformats.org/drawingml/2006/table">
            <a:tbl>
              <a:tblPr firstRow="1" bandRow="1">
                <a:tableStyleId>{7E9639D4-E3E2-4D34-9284-5A2195B3D0D7}</a:tableStyleId>
              </a:tblPr>
              <a:tblGrid>
                <a:gridCol w="4608512">
                  <a:extLst>
                    <a:ext uri="{9D8B030D-6E8A-4147-A177-3AD203B41FA5}">
                      <a16:colId xmlns:a16="http://schemas.microsoft.com/office/drawing/2014/main" val="20000"/>
                    </a:ext>
                  </a:extLst>
                </a:gridCol>
                <a:gridCol w="6768752">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DATE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YYYY-MM-DD</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TIME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HH:MM:SS</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437E910-A934-56F6-7528-08D5E2DD12BF}"/>
              </a:ext>
            </a:extLst>
          </p:cNvPr>
          <p:cNvSpPr/>
          <p:nvPr/>
        </p:nvSpPr>
        <p:spPr>
          <a:xfrm>
            <a:off x="1484662" y="328498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sp>
        <p:nvSpPr>
          <p:cNvPr id="6" name="Rectangle 5">
            <a:extLst>
              <a:ext uri="{FF2B5EF4-FFF2-40B4-BE49-F238E27FC236}">
                <a16:creationId xmlns:a16="http://schemas.microsoft.com/office/drawing/2014/main" id="{D0ADCCC4-DDE4-D9AC-3C57-47C99C6643A6}"/>
              </a:ext>
            </a:extLst>
          </p:cNvPr>
          <p:cNvSpPr/>
          <p:nvPr/>
        </p:nvSpPr>
        <p:spPr>
          <a:xfrm>
            <a:off x="1484662" y="5157192"/>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graphicFrame>
        <p:nvGraphicFramePr>
          <p:cNvPr id="7" name="Table 6">
            <a:extLst>
              <a:ext uri="{FF2B5EF4-FFF2-40B4-BE49-F238E27FC236}">
                <a16:creationId xmlns:a16="http://schemas.microsoft.com/office/drawing/2014/main" id="{43A88CDB-9957-E74C-4BD2-DE2DD8857C01}"/>
              </a:ext>
            </a:extLst>
          </p:cNvPr>
          <p:cNvGraphicFramePr>
            <a:graphicFrameLocks noGrp="1"/>
          </p:cNvGraphicFramePr>
          <p:nvPr>
            <p:extLst>
              <p:ext uri="{D42A27DB-BD31-4B8C-83A1-F6EECF244321}">
                <p14:modId xmlns:p14="http://schemas.microsoft.com/office/powerpoint/2010/main" val="409566628"/>
              </p:ext>
            </p:extLst>
          </p:nvPr>
        </p:nvGraphicFramePr>
        <p:xfrm>
          <a:off x="407368" y="5877272"/>
          <a:ext cx="11377264" cy="741680"/>
        </p:xfrm>
        <a:graphic>
          <a:graphicData uri="http://schemas.openxmlformats.org/drawingml/2006/table">
            <a:tbl>
              <a:tblPr firstRow="1" bandRow="1">
                <a:tableStyleId>{7E9639D4-E3E2-4D34-9284-5A2195B3D0D7}</a:tableStyleId>
              </a:tblPr>
              <a:tblGrid>
                <a:gridCol w="3096344">
                  <a:extLst>
                    <a:ext uri="{9D8B030D-6E8A-4147-A177-3AD203B41FA5}">
                      <a16:colId xmlns:a16="http://schemas.microsoft.com/office/drawing/2014/main" val="20000"/>
                    </a:ext>
                  </a:extLst>
                </a:gridCol>
                <a:gridCol w="8280920">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BOOL</a:t>
                      </a:r>
                      <a:r>
                        <a:rPr kumimoji="0" lang="en-IN" sz="1800" b="0" i="0" kern="1200" dirty="0">
                          <a:solidFill>
                            <a:schemeClr val="tx1"/>
                          </a:solidFill>
                          <a:effectLst/>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BOOLEAN  </a:t>
                      </a:r>
                    </a:p>
                  </a:txBody>
                  <a:tcPr marL="91428" marR="91428" anchor="ctr">
                    <a:solidFill>
                      <a:schemeClr val="bg1"/>
                    </a:solidFill>
                  </a:tcPr>
                </a:tc>
                <a:tc>
                  <a:txBody>
                    <a:bodyPr/>
                    <a:lstStyle/>
                    <a:p>
                      <a:r>
                        <a:rPr kumimoji="0" lang="en-US" sz="1800" b="0" i="0" kern="1200" dirty="0">
                          <a:solidFill>
                            <a:schemeClr val="tx1"/>
                          </a:solidFill>
                          <a:effectLst/>
                          <a:latin typeface="Arial" panose="020B0604020202020204" pitchFamily="34" charset="0"/>
                          <a:ea typeface="+mn-ea"/>
                          <a:cs typeface="Arial" panose="020B0604020202020204" pitchFamily="34" charset="0"/>
                        </a:rPr>
                        <a:t>A boolean value. UNKNOWN is a NULL value with the boolean data type</a:t>
                      </a:r>
                      <a:endParaRPr kumimoji="0" lang="en-IN" sz="1800" b="0" i="0" kern="1200" dirty="0">
                        <a:solidFill>
                          <a:schemeClr val="tx1"/>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593760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923877"/>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i="1" dirty="0">
                <a:solidFill>
                  <a:srgbClr val="FF5D5D"/>
                </a:solidFill>
                <a:latin typeface="Liberation Mono"/>
              </a:rPr>
              <a:t>row_number</a:t>
            </a:r>
            <a:r>
              <a:rPr lang="en-IN" dirty="0">
                <a:solidFill>
                  <a:srgbClr val="803A69"/>
                </a:solidFill>
                <a:latin typeface="Liberation Mono"/>
              </a:rPr>
              <a:t>() </a:t>
            </a:r>
            <a:r>
              <a:rPr lang="en-IN" i="1" dirty="0">
                <a:solidFill>
                  <a:srgbClr val="FF5D5D"/>
                </a:solidFill>
                <a:latin typeface="Liberation Mono"/>
              </a:rPr>
              <a:t>over</a:t>
            </a:r>
            <a:r>
              <a:rPr lang="en-IN" dirty="0">
                <a:solidFill>
                  <a:srgbClr val="803A69"/>
                </a:solidFill>
                <a:latin typeface="Liberation Mono"/>
              </a:rPr>
              <a:t>()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i="1" dirty="0">
                <a:solidFill>
                  <a:srgbClr val="FF5D5D"/>
                </a:solidFill>
                <a:latin typeface="Liberation Mono"/>
              </a:rPr>
              <a:t>rank</a:t>
            </a:r>
            <a:r>
              <a:rPr lang="en-US" dirty="0">
                <a:solidFill>
                  <a:srgbClr val="803A69"/>
                </a:solidFill>
                <a:latin typeface="Liberation Mono"/>
              </a:rPr>
              <a:t>() </a:t>
            </a:r>
            <a:r>
              <a:rPr lang="en-US" i="1" dirty="0">
                <a:solidFill>
                  <a:srgbClr val="FF5D5D"/>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i="1" dirty="0">
                <a:solidFill>
                  <a:srgbClr val="FF5D5D"/>
                </a:solidFill>
                <a:latin typeface="Liberation Mono"/>
              </a:rPr>
              <a:t>dense_rank</a:t>
            </a:r>
            <a:r>
              <a:rPr lang="en-US" dirty="0">
                <a:solidFill>
                  <a:srgbClr val="803A69"/>
                </a:solidFill>
                <a:latin typeface="Liberation Mono"/>
              </a:rPr>
              <a:t>() </a:t>
            </a:r>
            <a:r>
              <a:rPr lang="en-US" i="1" dirty="0">
                <a:solidFill>
                  <a:srgbClr val="FF5D5D"/>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i="1" dirty="0">
                <a:solidFill>
                  <a:srgbClr val="FF5D5D"/>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i="1" dirty="0">
                <a:solidFill>
                  <a:srgbClr val="FF5D5D"/>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i="1" dirty="0">
                <a:solidFill>
                  <a:srgbClr val="FF5D5D"/>
                </a:solidFill>
                <a:latin typeface="Liberation Mono"/>
              </a:rPr>
              <a:t>row_number</a:t>
            </a:r>
            <a:r>
              <a:rPr lang="en-IN" dirty="0">
                <a:solidFill>
                  <a:srgbClr val="803A69"/>
                </a:solidFill>
                <a:latin typeface="Liberation Mono"/>
              </a:rPr>
              <a:t>() </a:t>
            </a:r>
            <a:r>
              <a:rPr lang="en-IN" i="1" dirty="0">
                <a:solidFill>
                  <a:srgbClr val="FF5D5D"/>
                </a:solidFill>
                <a:latin typeface="Liberation Mono"/>
              </a:rPr>
              <a:t>over</a:t>
            </a:r>
            <a:r>
              <a:rPr lang="en-IN" dirty="0">
                <a:solidFill>
                  <a:srgbClr val="803A69"/>
                </a:solidFill>
                <a:latin typeface="Liberation Mono"/>
              </a:rPr>
              <a:t>()</a:t>
            </a:r>
            <a:r>
              <a:rPr lang="en-US" dirty="0">
                <a:solidFill>
                  <a:srgbClr val="803A69"/>
                </a:solidFill>
                <a:latin typeface="Liberation Mono"/>
              </a:rPr>
              <a:t> </a:t>
            </a:r>
            <a:r>
              <a:rPr lang="en-US" dirty="0">
                <a:latin typeface="Liberation Mono"/>
              </a:rPr>
              <a:t>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US" i="1" dirty="0">
                <a:solidFill>
                  <a:srgbClr val="FF5D5D"/>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a:t>
            </a:r>
            <a:r>
              <a:rPr lang="en-US" dirty="0">
                <a:solidFill>
                  <a:srgbClr val="00B050"/>
                </a:solidFill>
                <a:latin typeface="Liberation Mono"/>
              </a:rPr>
              <a:t>// Print </a:t>
            </a:r>
            <a:r>
              <a:rPr lang="en-US" i="1" dirty="0">
                <a:solidFill>
                  <a:srgbClr val="00B050"/>
                </a:solidFill>
                <a:latin typeface="Liberation Mono"/>
              </a:rPr>
              <a:t>n</a:t>
            </a:r>
            <a:r>
              <a:rPr lang="en-US" dirty="0">
                <a:solidFill>
                  <a:srgbClr val="00B050"/>
                </a:solidFill>
                <a:latin typeface="Liberation Mono"/>
              </a:rPr>
              <a:t> last records</a:t>
            </a:r>
            <a:r>
              <a:rPr lang="en-US" dirty="0">
                <a:latin typeface="Liberation Mono"/>
              </a:rPr>
              <a:t> </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latin typeface="Liberation Mono"/>
              </a:rPr>
              <a:t> </a:t>
            </a:r>
            <a:r>
              <a:rPr lang="en-US" dirty="0">
                <a:solidFill>
                  <a:srgbClr val="0077AA"/>
                </a:solidFill>
                <a:latin typeface="Liberation Mono"/>
              </a:rPr>
              <a:t>SELECT</a:t>
            </a:r>
            <a:r>
              <a:rPr lang="en-US" dirty="0">
                <a:latin typeface="Liberation Mono"/>
              </a:rPr>
              <a:t> id, trainID stationname, timing, </a:t>
            </a:r>
            <a:r>
              <a:rPr lang="en-US" i="1" dirty="0">
                <a:solidFill>
                  <a:srgbClr val="FF5D5D"/>
                </a:solidFill>
                <a:latin typeface="Liberation Mono"/>
              </a:rPr>
              <a:t>timediff</a:t>
            </a:r>
            <a:r>
              <a:rPr lang="en-US" dirty="0">
                <a:latin typeface="Liberation Mono"/>
              </a:rPr>
              <a:t>(</a:t>
            </a:r>
            <a:r>
              <a:rPr lang="en-US" i="1" dirty="0">
                <a:solidFill>
                  <a:srgbClr val="FF5D5D"/>
                </a:solidFill>
                <a:latin typeface="Liberation Mono"/>
              </a:rPr>
              <a:t>lead</a:t>
            </a:r>
            <a:r>
              <a:rPr lang="en-US" dirty="0">
                <a:latin typeface="Liberation Mono"/>
              </a:rPr>
              <a:t>(timing) </a:t>
            </a:r>
            <a:r>
              <a:rPr lang="en-US" i="1" dirty="0">
                <a:solidFill>
                  <a:srgbClr val="FF5D5D"/>
                </a:solidFill>
                <a:latin typeface="Liberation Mono"/>
              </a:rPr>
              <a:t>over</a:t>
            </a:r>
            <a:r>
              <a:rPr lang="en-US" dirty="0">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trainid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timing), timing) R2 </a:t>
            </a:r>
            <a:r>
              <a:rPr lang="en-US" dirty="0">
                <a:solidFill>
                  <a:srgbClr val="0077AA"/>
                </a:solidFill>
                <a:latin typeface="Liberation Mono"/>
              </a:rPr>
              <a:t>FROM</a:t>
            </a:r>
            <a:r>
              <a:rPr lang="en-US" dirty="0">
                <a:latin typeface="Liberation Mono"/>
              </a:rPr>
              <a:t> traintimetable; </a:t>
            </a:r>
            <a:r>
              <a:rPr lang="en-US" dirty="0">
                <a:solidFill>
                  <a:srgbClr val="00B050"/>
                </a:solidFill>
                <a:latin typeface="Liberation Mono"/>
              </a:rPr>
              <a:t>// train time difference between to stations.</a:t>
            </a:r>
            <a:endParaRPr lang="en-US" dirty="0">
              <a:latin typeface="Liberation Mono"/>
            </a:endParaRP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i="1" dirty="0">
                <a:solidFill>
                  <a:srgbClr val="FF5D5D"/>
                </a:solidFill>
                <a:latin typeface="Liberation Mono"/>
              </a:rPr>
              <a:t>case</a:t>
            </a:r>
            <a:r>
              <a:rPr lang="en-IN" dirty="0">
                <a:latin typeface="Liberation Mono"/>
              </a:rPr>
              <a:t> type </a:t>
            </a:r>
            <a:r>
              <a:rPr lang="en-IN" i="1" dirty="0">
                <a:solidFill>
                  <a:srgbClr val="FF5D5D"/>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i="1" dirty="0">
                <a:solidFill>
                  <a:srgbClr val="FF5D5D"/>
                </a:solidFill>
                <a:latin typeface="Liberation Mono"/>
              </a:rPr>
              <a:t>then</a:t>
            </a:r>
            <a:r>
              <a:rPr lang="en-IN" dirty="0">
                <a:latin typeface="Liberation Mono"/>
              </a:rPr>
              <a:t> amount </a:t>
            </a:r>
            <a:r>
              <a:rPr lang="en-IN" i="1" dirty="0">
                <a:solidFill>
                  <a:srgbClr val="FF5D5D"/>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i="1" dirty="0">
                <a:solidFill>
                  <a:srgbClr val="FF5D5D"/>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i="1" dirty="0">
                <a:solidFill>
                  <a:srgbClr val="FF5D5D"/>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i="1" dirty="0">
                <a:solidFill>
                  <a:srgbClr val="FF5D5D"/>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i="1" dirty="0">
                <a:solidFill>
                  <a:srgbClr val="FF5D5D"/>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latin typeface="Liberation Mono"/>
              </a:rPr>
              <a:t>custId, type, amount, </a:t>
            </a:r>
            <a:r>
              <a:rPr lang="en-US" i="1" dirty="0">
                <a:solidFill>
                  <a:srgbClr val="FF5D5D"/>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i="1" dirty="0">
                <a:solidFill>
                  <a:srgbClr val="FF5D5D"/>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custid, total, </a:t>
            </a:r>
            <a:r>
              <a:rPr lang="en-US" i="1" dirty="0">
                <a:solidFill>
                  <a:srgbClr val="FF5D5D"/>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bg1">
                    <a:lumMod val="50000"/>
                  </a:schemeClr>
                </a:solidFill>
                <a:latin typeface="Liberation Mono"/>
              </a:rPr>
              <a:t>)</a:t>
            </a:r>
            <a:r>
              <a:rPr lang="en-US" dirty="0">
                <a:latin typeface="Liberation Mono"/>
              </a:rPr>
              <a:t> </a:t>
            </a:r>
            <a:r>
              <a:rPr lang="en-US" i="1" dirty="0">
                <a:solidFill>
                  <a:srgbClr val="FF5D5D"/>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ordid</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ord;</a:t>
            </a:r>
          </a:p>
        </p:txBody>
      </p:sp>
    </p:spTree>
    <p:extLst>
      <p:ext uri="{BB962C8B-B14F-4D97-AF65-F5344CB8AC3E}">
        <p14:creationId xmlns:p14="http://schemas.microsoft.com/office/powerpoint/2010/main" val="52671317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379185985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29961"/>
            <a:ext cx="8872681" cy="923330"/>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p>
          <a:p>
            <a:endParaRPr lang="en-IN" sz="1000" i="1" dirty="0">
              <a:solidFill>
                <a:srgbClr val="000000"/>
              </a:solidFill>
              <a:latin typeface="Liberation Mono"/>
            </a:endParaRPr>
          </a:p>
          <a:p>
            <a:r>
              <a:rPr lang="en-IN" sz="2200" dirty="0">
                <a:solidFill>
                  <a:srgbClr val="0077AA"/>
                </a:solidFill>
                <a:latin typeface="Liberation Mono"/>
              </a:rPr>
              <a:t>SELECT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2904144"/>
            <a:ext cx="11285014" cy="254108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@v2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20</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@v4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803A69"/>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803A69"/>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CALL</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create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262697937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domain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631216"/>
          </a:xfrm>
          <a:prstGeom prst="rect">
            <a:avLst/>
          </a:prstGeom>
        </p:spPr>
        <p:txBody>
          <a:bodyPr wrap="square">
            <a:spAutoFit/>
          </a:bodyPr>
          <a:lstStyle/>
          <a:p>
            <a:r>
              <a:rPr lang="en-IN" sz="2000" dirty="0">
                <a:solidFill>
                  <a:srgbClr val="0077AA"/>
                </a:solidFill>
                <a:latin typeface="Liberation Mono"/>
              </a:rPr>
              <a:t>CREATE</a:t>
            </a:r>
            <a:r>
              <a:rPr lang="en-IN" sz="2000" dirty="0">
                <a:latin typeface="Liberation Mono"/>
              </a:rPr>
              <a:t> </a:t>
            </a:r>
            <a:r>
              <a:rPr lang="en-IN" sz="2000" dirty="0">
                <a:solidFill>
                  <a:srgbClr val="0077AA"/>
                </a:solidFill>
                <a:latin typeface="Liberation Mono"/>
              </a:rPr>
              <a:t>DOMAIN</a:t>
            </a:r>
            <a:r>
              <a:rPr lang="en-IN" sz="2000" dirty="0">
                <a:latin typeface="Liberation Mono"/>
              </a:rPr>
              <a:t> [ </a:t>
            </a:r>
            <a:r>
              <a:rPr lang="en-IN" sz="2000" dirty="0">
                <a:solidFill>
                  <a:schemeClr val="tx1">
                    <a:lumMod val="65000"/>
                    <a:lumOff val="35000"/>
                  </a:schemeClr>
                </a:solidFill>
                <a:latin typeface="Liberation Mono"/>
              </a:rPr>
              <a:t>IF NOT EXISTS </a:t>
            </a:r>
            <a:r>
              <a:rPr lang="en-IN" sz="2000" dirty="0">
                <a:latin typeface="Liberation Mono"/>
              </a:rPr>
              <a:t>] domainName </a:t>
            </a:r>
            <a:r>
              <a:rPr lang="en-IN" sz="2000" dirty="0">
                <a:solidFill>
                  <a:srgbClr val="0077AA"/>
                </a:solidFill>
                <a:latin typeface="Liberation Mono"/>
              </a:rPr>
              <a:t>AS</a:t>
            </a:r>
            <a:r>
              <a:rPr lang="en-IN" sz="2000" dirty="0">
                <a:latin typeface="Liberation Mono"/>
              </a:rPr>
              <a:t> </a:t>
            </a:r>
            <a:r>
              <a:rPr lang="en-IN" sz="2000" i="1" dirty="0">
                <a:latin typeface="Liberation Mono"/>
              </a:rPr>
              <a:t>dataTypeOrDomain</a:t>
            </a:r>
          </a:p>
          <a:p>
            <a:pPr marL="622300" indent="-457200">
              <a:buFont typeface="+mj-lt"/>
              <a:buAutoNum type="arabicPeriod"/>
            </a:pPr>
            <a:r>
              <a:rPr lang="en-IN" sz="2000" dirty="0">
                <a:latin typeface="Liberation Mono"/>
              </a:rPr>
              <a:t>DEFAULT expression</a:t>
            </a:r>
          </a:p>
          <a:p>
            <a:pPr marL="622300" indent="-457200">
              <a:buFont typeface="+mj-lt"/>
              <a:buAutoNum type="arabicPeriod"/>
            </a:pPr>
            <a:r>
              <a:rPr lang="en-IN" sz="2000" dirty="0">
                <a:latin typeface="Liberation Mono"/>
              </a:rPr>
              <a:t>ON UPDATE expression</a:t>
            </a:r>
          </a:p>
          <a:p>
            <a:pPr marL="622300" indent="-457200">
              <a:buFont typeface="+mj-lt"/>
              <a:buAutoNum type="arabicPeriod"/>
            </a:pPr>
            <a:r>
              <a:rPr lang="en-IN" sz="2000" dirty="0">
                <a:latin typeface="Liberation Mono"/>
              </a:rPr>
              <a:t>COMMENT expression</a:t>
            </a:r>
          </a:p>
          <a:p>
            <a:pPr marL="622300" indent="-457200">
              <a:buFont typeface="+mj-lt"/>
              <a:buAutoNum type="arabicPeriod"/>
            </a:pPr>
            <a:r>
              <a:rPr lang="en-IN" sz="2000" dirty="0">
                <a:latin typeface="Liberation Mono"/>
              </a:rPr>
              <a:t>CHECK ( condition )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F99C4AC8-E0AD-2F61-984B-C0B783E3A835}"/>
              </a:ext>
            </a:extLst>
          </p:cNvPr>
          <p:cNvSpPr txBox="1"/>
          <p:nvPr/>
        </p:nvSpPr>
        <p:spPr>
          <a:xfrm>
            <a:off x="262558" y="2564904"/>
            <a:ext cx="11526016" cy="2923877"/>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DOMAIN </a:t>
            </a:r>
            <a:r>
              <a:rPr lang="en-US" dirty="0">
                <a:latin typeface="Liberation Mono"/>
              </a:rPr>
              <a:t>city</a:t>
            </a:r>
            <a:r>
              <a:rPr lang="en-US" dirty="0">
                <a:solidFill>
                  <a:srgbClr val="0077AA"/>
                </a:solidFill>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CHARACTER VARYING</a:t>
            </a:r>
            <a:r>
              <a:rPr lang="en-US" dirty="0">
                <a:latin typeface="Liberation Mono"/>
              </a:rPr>
              <a:t>(10) ;</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ename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0077AA"/>
                </a:solidFill>
                <a:latin typeface="Liberation Mono"/>
                <a:cs typeface="Arial" panose="020B0604020202020204" pitchFamily="34" charset="0"/>
              </a:rPr>
              <a:t>CHECK</a:t>
            </a:r>
            <a:r>
              <a:rPr lang="en-US" dirty="0">
                <a:latin typeface="Liberation Mono"/>
              </a:rPr>
              <a:t> (</a:t>
            </a:r>
            <a:r>
              <a:rPr lang="en-US" i="1" dirty="0">
                <a:solidFill>
                  <a:srgbClr val="FF5D5D"/>
                </a:solidFill>
                <a:latin typeface="Liberation Mono"/>
              </a:rPr>
              <a:t>length</a:t>
            </a:r>
            <a:r>
              <a:rPr lang="en-US" dirty="0">
                <a:latin typeface="Liberation Mono"/>
              </a:rPr>
              <a:t>(VALUE) </a:t>
            </a:r>
            <a:r>
              <a:rPr lang="en-US" dirty="0">
                <a:solidFill>
                  <a:srgbClr val="A67F59"/>
                </a:solidFill>
                <a:latin typeface="Liberation Mono"/>
              </a:rPr>
              <a:t>&lt;</a:t>
            </a:r>
            <a:r>
              <a:rPr lang="en-US" dirty="0">
                <a:latin typeface="Liberation Mono"/>
              </a:rPr>
              <a:t> </a:t>
            </a:r>
            <a:r>
              <a:rPr lang="en-US" dirty="0">
                <a:solidFill>
                  <a:srgbClr val="990055"/>
                </a:solidFill>
                <a:latin typeface="Liberation Mono"/>
              </a:rPr>
              <a:t>7</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city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0077AA"/>
                </a:solidFill>
                <a:latin typeface="Liberation Mono"/>
                <a:cs typeface="Arial" panose="020B0604020202020204" pitchFamily="34" charset="0"/>
              </a:rPr>
              <a:t>DEFAULT</a:t>
            </a:r>
            <a:r>
              <a:rPr lang="en-US" dirty="0">
                <a:latin typeface="Liberation Mono"/>
              </a:rPr>
              <a: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b="0" i="0" dirty="0">
                <a:solidFill>
                  <a:srgbClr val="000000"/>
                </a:solidFill>
                <a:effectLst/>
                <a:latin typeface="Liberation Mono"/>
              </a:rPr>
              <a:t> </a:t>
            </a:r>
            <a:r>
              <a:rPr lang="en-US" dirty="0">
                <a:solidFill>
                  <a:srgbClr val="0077AA"/>
                </a:solidFill>
                <a:latin typeface="Liberation Mono"/>
                <a:cs typeface="Arial" panose="020B0604020202020204" pitchFamily="34" charset="0"/>
              </a:rPr>
              <a:t>DOMAIN</a:t>
            </a:r>
            <a:r>
              <a:rPr lang="en-US" b="0" i="0" dirty="0">
                <a:solidFill>
                  <a:srgbClr val="000000"/>
                </a:solidFill>
                <a:effectLst/>
                <a:latin typeface="Liberation Mono"/>
              </a:rPr>
              <a:t> email </a:t>
            </a:r>
            <a:r>
              <a:rPr lang="en-US" dirty="0">
                <a:solidFill>
                  <a:srgbClr val="0077AA"/>
                </a:solidFill>
                <a:latin typeface="Liberation Mono"/>
                <a:cs typeface="Arial" panose="020B0604020202020204" pitchFamily="34" charset="0"/>
              </a:rPr>
              <a:t>AS</a:t>
            </a:r>
            <a:r>
              <a:rPr lang="en-US" b="0" i="0" dirty="0">
                <a:solidFill>
                  <a:srgbClr val="000000"/>
                </a:solidFill>
                <a:effectLst/>
                <a:latin typeface="Liberation Mono"/>
              </a:rPr>
              <a:t> </a:t>
            </a:r>
            <a:r>
              <a:rPr lang="en-US" dirty="0">
                <a:solidFill>
                  <a:srgbClr val="834689"/>
                </a:solidFill>
                <a:latin typeface="Liberation Mono"/>
                <a:cs typeface="Arial" panose="020B0604020202020204" pitchFamily="34" charset="0"/>
              </a:rPr>
              <a:t>VARCHAR</a:t>
            </a:r>
            <a:r>
              <a:rPr lang="en-US" b="0" i="0" dirty="0">
                <a:solidFill>
                  <a:srgbClr val="000000"/>
                </a:solidFill>
                <a:effectLst/>
                <a:latin typeface="Liberation Mono"/>
              </a:rPr>
              <a:t>(255) </a:t>
            </a:r>
            <a:r>
              <a:rPr lang="en-US" dirty="0">
                <a:solidFill>
                  <a:srgbClr val="0077AA"/>
                </a:solidFill>
                <a:latin typeface="Liberation Mono"/>
                <a:cs typeface="Arial" panose="020B0604020202020204" pitchFamily="34" charset="0"/>
              </a:rPr>
              <a:t>CHECK</a:t>
            </a:r>
            <a:r>
              <a:rPr lang="en-US" b="0" i="0" dirty="0">
                <a:solidFill>
                  <a:srgbClr val="000000"/>
                </a:solidFill>
                <a:effectLst/>
                <a:latin typeface="Liberation Mono"/>
              </a:rPr>
              <a:t> (</a:t>
            </a:r>
            <a:r>
              <a:rPr lang="en-US" i="1" dirty="0">
                <a:solidFill>
                  <a:srgbClr val="FF5D5D"/>
                </a:solidFill>
                <a:latin typeface="Liberation Mono"/>
              </a:rPr>
              <a:t>position</a:t>
            </a:r>
            <a:r>
              <a:rPr lang="en-US" b="0" i="0" dirty="0">
                <a:solidFill>
                  <a:srgbClr val="000000"/>
                </a:solidFill>
                <a:effectLst/>
                <a:latin typeface="Liberation Mono"/>
              </a:rPr>
              <a:t>(</a:t>
            </a:r>
            <a:r>
              <a:rPr lang="en-US" dirty="0">
                <a:solidFill>
                  <a:srgbClr val="669900"/>
                </a:solidFill>
                <a:latin typeface="Liberation Mono"/>
              </a:rPr>
              <a:t>'@'</a:t>
            </a:r>
            <a:r>
              <a:rPr lang="en-US" b="0" i="0" dirty="0">
                <a:solidFill>
                  <a:srgbClr val="000000"/>
                </a:solidFill>
                <a:effectLst/>
                <a:latin typeface="Liberation Mono"/>
              </a:rPr>
              <a:t>, VALUE) </a:t>
            </a:r>
            <a:r>
              <a:rPr lang="en-US" dirty="0">
                <a:solidFill>
                  <a:srgbClr val="A67F59"/>
                </a:solidFill>
                <a:latin typeface="Liberation Mono"/>
              </a:rPr>
              <a:t>&gt;</a:t>
            </a:r>
            <a:r>
              <a:rPr lang="en-US" b="0" i="0" dirty="0">
                <a:solidFill>
                  <a:srgbClr val="000000"/>
                </a:solidFill>
                <a:effectLst/>
                <a:latin typeface="Liberation Mono"/>
              </a:rPr>
              <a:t> </a:t>
            </a:r>
            <a:r>
              <a:rPr lang="en-US" dirty="0">
                <a:solidFill>
                  <a:srgbClr val="990055"/>
                </a:solidFill>
                <a:latin typeface="Liberation Mono"/>
              </a:rPr>
              <a:t>1</a:t>
            </a:r>
            <a:r>
              <a:rPr lang="en-US" b="0" i="0" dirty="0">
                <a:solidFill>
                  <a:srgbClr val="000000"/>
                </a:solidFill>
                <a:effectLst/>
                <a:latin typeface="Liberation Mono"/>
              </a:rPr>
              <a:t>)</a:t>
            </a:r>
            <a:endParaRPr lang="en-US" dirty="0">
              <a:latin typeface="Liberation Mono"/>
            </a:endParaRP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 (id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ENAME</a:t>
            </a:r>
            <a:r>
              <a:rPr lang="en-US" dirty="0">
                <a:latin typeface="Liberation Mono"/>
              </a:rPr>
              <a:t>, city </a:t>
            </a:r>
            <a:r>
              <a:rPr lang="en-US" dirty="0">
                <a:solidFill>
                  <a:srgbClr val="834689"/>
                </a:solidFill>
                <a:latin typeface="Liberation Mono"/>
                <a:cs typeface="Arial" panose="020B0604020202020204" pitchFamily="34" charset="0"/>
              </a:rPr>
              <a:t>CITY</a:t>
            </a:r>
            <a:r>
              <a:rPr lang="en-US" dirty="0">
                <a:latin typeface="Liberation Mono"/>
              </a:rPr>
              <a:t>, email </a:t>
            </a:r>
            <a:r>
              <a:rPr lang="en-US" dirty="0">
                <a:solidFill>
                  <a:srgbClr val="834689"/>
                </a:solidFill>
                <a:latin typeface="Liberation Mono"/>
                <a:cs typeface="Arial" panose="020B0604020202020204" pitchFamily="34" charset="0"/>
              </a:rPr>
              <a:t>EMAIL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email)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'ASDFGHJK'</a:t>
            </a:r>
            <a:r>
              <a:rPr lang="en-US" dirty="0">
                <a:latin typeface="Liberation Mono"/>
              </a:rPr>
              <a:t> , </a:t>
            </a:r>
            <a:r>
              <a:rPr lang="en-US" dirty="0">
                <a:solidFill>
                  <a:srgbClr val="669900"/>
                </a:solidFill>
                <a:latin typeface="Liberation Mono"/>
              </a:rPr>
              <a:t>'ASD@gmail.com'</a:t>
            </a:r>
            <a:r>
              <a:rPr lang="en-US" dirty="0">
                <a:latin typeface="Liberation Mono"/>
              </a:rPr>
              <a:t> ); </a:t>
            </a:r>
            <a:r>
              <a:rPr lang="en-US" dirty="0">
                <a:solidFill>
                  <a:srgbClr val="FF0000"/>
                </a:solidFill>
                <a:latin typeface="Liberation Mono"/>
              </a:rPr>
              <a:t>// error</a:t>
            </a:r>
          </a:p>
          <a:p>
            <a:pPr marL="285750" indent="-285750">
              <a:buFont typeface="Arial" panose="020B0604020202020204" pitchFamily="34" charset="0"/>
              <a:buChar char="•"/>
            </a:pPr>
            <a:endParaRPr lang="en-US" sz="800" dirty="0">
              <a:solidFill>
                <a:srgbClr val="FF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email)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'ASD'</a:t>
            </a:r>
            <a:r>
              <a:rPr lang="en-US" dirty="0">
                <a:latin typeface="Liberation Mono"/>
              </a:rPr>
              <a:t> , </a:t>
            </a:r>
            <a:r>
              <a:rPr lang="en-US" dirty="0">
                <a:solidFill>
                  <a:srgbClr val="669900"/>
                </a:solidFill>
                <a:latin typeface="Liberation Mono"/>
              </a:rPr>
              <a:t>'ASD.gmail.com'</a:t>
            </a:r>
            <a:r>
              <a:rPr lang="en-US" dirty="0">
                <a:latin typeface="Liberation Mono"/>
              </a:rPr>
              <a:t> ); </a:t>
            </a:r>
            <a:r>
              <a:rPr lang="en-US" dirty="0">
                <a:solidFill>
                  <a:srgbClr val="FF0000"/>
                </a:solidFill>
                <a:latin typeface="Liberation Mono"/>
              </a:rPr>
              <a:t>// error</a:t>
            </a:r>
          </a:p>
        </p:txBody>
      </p:sp>
    </p:spTree>
    <p:extLst>
      <p:ext uri="{BB962C8B-B14F-4D97-AF65-F5344CB8AC3E}">
        <p14:creationId xmlns:p14="http://schemas.microsoft.com/office/powerpoint/2010/main" val="62088916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drop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Tree>
    <p:extLst>
      <p:ext uri="{BB962C8B-B14F-4D97-AF65-F5344CB8AC3E}">
        <p14:creationId xmlns:p14="http://schemas.microsoft.com/office/powerpoint/2010/main" val="267304618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domain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DROP</a:t>
            </a:r>
            <a:r>
              <a:rPr lang="fr-FR" sz="2000" dirty="0">
                <a:latin typeface="Liberation Mono"/>
              </a:rPr>
              <a:t> </a:t>
            </a:r>
            <a:r>
              <a:rPr lang="fr-FR" sz="2000" dirty="0">
                <a:solidFill>
                  <a:srgbClr val="0077AA"/>
                </a:solidFill>
                <a:latin typeface="Liberation Mono"/>
              </a:rPr>
              <a:t>DOMAIN</a:t>
            </a:r>
            <a:r>
              <a:rPr lang="fr-FR" sz="2000" dirty="0">
                <a:latin typeface="Liberation Mono"/>
              </a:rPr>
              <a:t> </a:t>
            </a:r>
            <a:r>
              <a:rPr lang="en-IN" sz="2000" dirty="0">
                <a:latin typeface="Liberation Mono"/>
              </a:rPr>
              <a:t>domainName</a:t>
            </a:r>
            <a:r>
              <a:rPr lang="fr-FR" sz="2000" dirty="0">
                <a:latin typeface="Liberation Mono"/>
              </a:rPr>
              <a:t> { </a:t>
            </a:r>
            <a:r>
              <a:rPr lang="fr-FR" sz="2000" i="1" dirty="0">
                <a:solidFill>
                  <a:srgbClr val="FF5D5D"/>
                </a:solidFill>
                <a:latin typeface="Liberation Mono"/>
              </a:rPr>
              <a:t>RESTRICT</a:t>
            </a:r>
            <a:r>
              <a:rPr lang="fr-FR" sz="2000" dirty="0">
                <a:latin typeface="Liberation Mono"/>
              </a:rPr>
              <a:t> </a:t>
            </a:r>
            <a:r>
              <a:rPr lang="fr-FR" sz="2000" dirty="0">
                <a:solidFill>
                  <a:schemeClr val="bg1">
                    <a:lumMod val="65000"/>
                  </a:schemeClr>
                </a:solidFill>
                <a:latin typeface="Liberation Mono"/>
                <a:cs typeface="Arial" panose="020B0604020202020204" pitchFamily="34" charset="0"/>
              </a:rPr>
              <a:t>|</a:t>
            </a:r>
            <a:r>
              <a:rPr lang="fr-FR" sz="2000" dirty="0">
                <a:latin typeface="Liberation Mono"/>
              </a:rPr>
              <a:t> </a:t>
            </a:r>
            <a:r>
              <a:rPr lang="fr-FR" sz="2000" i="1" dirty="0">
                <a:solidFill>
                  <a:srgbClr val="FF5D5D"/>
                </a:solidFill>
                <a:latin typeface="Liberation Mono"/>
              </a:rPr>
              <a:t>CASCADE</a:t>
            </a:r>
            <a:r>
              <a:rPr lang="fr-FR" sz="2000" dirty="0">
                <a:latin typeface="Liberation Mono"/>
              </a:rPr>
              <a:t>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DOMAIN cannot be removed if it is referred in any table as a dataType.</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a:t>
            </a:r>
            <a:r>
              <a:rPr lang="en-US" dirty="0">
                <a:latin typeface="Liberation Mono"/>
              </a:rPr>
              <a:t>ename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CASCADE;</a:t>
            </a:r>
            <a:endParaRPr lang="en-IN" dirty="0">
              <a:latin typeface="Liberation Mono"/>
              <a:cs typeface="Arial" panose="020B0604020202020204" pitchFamily="34" charset="0"/>
            </a:endParaRPr>
          </a:p>
        </p:txBody>
      </p:sp>
      <p:sp>
        <p:nvSpPr>
          <p:cNvPr id="6" name="TextBox 5">
            <a:extLst>
              <a:ext uri="{FF2B5EF4-FFF2-40B4-BE49-F238E27FC236}">
                <a16:creationId xmlns:a16="http://schemas.microsoft.com/office/drawing/2014/main" id="{B82DC55F-E526-6C17-4A8B-E9161DB8421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DOMAIN_CONSTRAINTS</a:t>
            </a:r>
            <a:r>
              <a:rPr lang="en-IN" sz="2200" dirty="0">
                <a:latin typeface="Liberation Mono"/>
              </a:rPr>
              <a:t>;</a:t>
            </a:r>
          </a:p>
        </p:txBody>
      </p:sp>
    </p:spTree>
    <p:extLst>
      <p:ext uri="{BB962C8B-B14F-4D97-AF65-F5344CB8AC3E}">
        <p14:creationId xmlns:p14="http://schemas.microsoft.com/office/powerpoint/2010/main" val="42846649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alter domain add constraint</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
        <p:nvSpPr>
          <p:cNvPr id="4" name="Rectangle 3">
            <a:extLst>
              <a:ext uri="{FF2B5EF4-FFF2-40B4-BE49-F238E27FC236}">
                <a16:creationId xmlns:a16="http://schemas.microsoft.com/office/drawing/2014/main" id="{BDB515CC-FEAB-B37F-996F-CED5526CBD18}"/>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a:t>
            </a:r>
            <a:r>
              <a:rPr lang="fr-FR" sz="2000" dirty="0">
                <a:latin typeface="Liberation Mono"/>
              </a:rPr>
              <a:t> </a:t>
            </a:r>
            <a:r>
              <a:rPr lang="fr-FR" sz="2000" dirty="0">
                <a:solidFill>
                  <a:srgbClr val="0077AA"/>
                </a:solidFill>
                <a:latin typeface="Liberation Mono"/>
              </a:rPr>
              <a:t>DOMAIN</a:t>
            </a:r>
            <a:r>
              <a:rPr lang="fr-FR" sz="2000" dirty="0">
                <a:latin typeface="Liberation Mono"/>
              </a:rPr>
              <a:t> domainName </a:t>
            </a:r>
            <a:r>
              <a:rPr lang="fr-FR" sz="2000" dirty="0">
                <a:solidFill>
                  <a:srgbClr val="0077AA"/>
                </a:solidFill>
                <a:latin typeface="Liberation Mono"/>
              </a:rPr>
              <a:t>ADD</a:t>
            </a:r>
            <a:r>
              <a:rPr lang="fr-FR" sz="2000" dirty="0">
                <a:latin typeface="Liberation Mono"/>
              </a:rPr>
              <a:t>	CONSTRAINT newConstraintName CHECK ( condition )</a:t>
            </a:r>
            <a:endParaRPr lang="en-IN" sz="2000" dirty="0">
              <a:latin typeface="Liberation Mono"/>
            </a:endParaRPr>
          </a:p>
        </p:txBody>
      </p:sp>
    </p:spTree>
    <p:extLst>
      <p:ext uri="{BB962C8B-B14F-4D97-AF65-F5344CB8AC3E}">
        <p14:creationId xmlns:p14="http://schemas.microsoft.com/office/powerpoint/2010/main" val="285178508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domain add constraint</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a:t>
            </a:r>
            <a:r>
              <a:rPr lang="fr-FR" sz="2000" dirty="0">
                <a:latin typeface="Liberation Mono"/>
              </a:rPr>
              <a:t> </a:t>
            </a:r>
            <a:r>
              <a:rPr lang="fr-FR" sz="2000" dirty="0">
                <a:solidFill>
                  <a:srgbClr val="0077AA"/>
                </a:solidFill>
                <a:latin typeface="Liberation Mono"/>
              </a:rPr>
              <a:t>DOMAIN</a:t>
            </a:r>
            <a:r>
              <a:rPr lang="fr-FR" sz="2000" dirty="0">
                <a:latin typeface="Liberation Mono"/>
              </a:rPr>
              <a:t> domainName </a:t>
            </a:r>
            <a:r>
              <a:rPr lang="fr-FR" sz="2000" dirty="0">
                <a:solidFill>
                  <a:srgbClr val="0077AA"/>
                </a:solidFill>
                <a:latin typeface="Liberation Mono"/>
              </a:rPr>
              <a:t>ADD</a:t>
            </a:r>
            <a:r>
              <a:rPr lang="fr-FR" sz="2000" dirty="0">
                <a:latin typeface="Liberation Mono"/>
              </a:rPr>
              <a:t>	CONSTRAINT newConstraintName CHECK ( condition )</a:t>
            </a:r>
            <a:endParaRPr lang="en-IN" sz="2000"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3064A955-CC3F-BF71-4385-7F004D1BE26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DOMAIN_CONSTRAINTS</a:t>
            </a:r>
            <a:r>
              <a:rPr lang="en-IN" sz="2200" dirty="0">
                <a:latin typeface="Liberation Mono"/>
              </a:rPr>
              <a:t>;</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76944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AS</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ADD</a:t>
            </a:r>
            <a:r>
              <a:rPr lang="en-US" dirty="0">
                <a:latin typeface="Liberation Mono"/>
                <a:cs typeface="Arial" panose="020B0604020202020204" pitchFamily="34" charset="0"/>
              </a:rPr>
              <a:t> </a:t>
            </a:r>
            <a:r>
              <a:rPr lang="en-US" i="1" dirty="0">
                <a:latin typeface="Liberation Mono"/>
              </a:rPr>
              <a:t>CONSTRAINT</a:t>
            </a:r>
            <a:r>
              <a:rPr lang="en-US" dirty="0">
                <a:latin typeface="Liberation Mono"/>
                <a:cs typeface="Arial" panose="020B0604020202020204" pitchFamily="34" charset="0"/>
              </a:rPr>
              <a:t> chk_city CHECK (VALUE = </a:t>
            </a:r>
            <a:r>
              <a:rPr lang="en-US" dirty="0">
                <a:solidFill>
                  <a:srgbClr val="669900"/>
                </a:solidFill>
                <a:latin typeface="Liberation Mono"/>
              </a:rPr>
              <a:t>'PUNE'</a:t>
            </a:r>
            <a:r>
              <a:rPr lang="en-US" dirty="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352528441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alter domain drop constraint</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
        <p:nvSpPr>
          <p:cNvPr id="5" name="Rectangle 4">
            <a:extLst>
              <a:ext uri="{FF2B5EF4-FFF2-40B4-BE49-F238E27FC236}">
                <a16:creationId xmlns:a16="http://schemas.microsoft.com/office/drawing/2014/main" id="{76750A1A-7FA9-D1D2-4296-346BCF4AA332}"/>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 DOMAIN </a:t>
            </a:r>
            <a:r>
              <a:rPr lang="fr-FR" sz="2000" dirty="0">
                <a:latin typeface="Liberation Mono"/>
              </a:rPr>
              <a:t>domainName</a:t>
            </a:r>
            <a:r>
              <a:rPr lang="fr-FR" sz="2000" dirty="0">
                <a:solidFill>
                  <a:srgbClr val="0077AA"/>
                </a:solidFill>
                <a:latin typeface="Liberation Mono"/>
              </a:rPr>
              <a:t> DROP </a:t>
            </a:r>
            <a:r>
              <a:rPr lang="fr-FR" sz="2000" dirty="0">
                <a:latin typeface="Liberation Mono"/>
              </a:rPr>
              <a:t>CONSTRAINT</a:t>
            </a:r>
            <a:r>
              <a:rPr lang="fr-FR" sz="2000" dirty="0">
                <a:solidFill>
                  <a:srgbClr val="0077AA"/>
                </a:solidFill>
                <a:latin typeface="Liberation Mono"/>
              </a:rPr>
              <a:t> </a:t>
            </a:r>
            <a:r>
              <a:rPr lang="fr-FR" sz="2000" dirty="0">
                <a:latin typeface="Liberation Mono"/>
              </a:rPr>
              <a:t>constraintName</a:t>
            </a:r>
            <a:endParaRPr lang="en-IN" sz="2000" dirty="0">
              <a:latin typeface="Liberation Mono"/>
            </a:endParaRPr>
          </a:p>
        </p:txBody>
      </p:sp>
    </p:spTree>
    <p:extLst>
      <p:ext uri="{BB962C8B-B14F-4D97-AF65-F5344CB8AC3E}">
        <p14:creationId xmlns:p14="http://schemas.microsoft.com/office/powerpoint/2010/main" val="3211362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1C9B24-6C27-4EB3-B71B-D18E5E3FE075}"/>
              </a:ext>
            </a:extLst>
          </p:cNvPr>
          <p:cNvSpPr/>
          <p:nvPr/>
        </p:nvSpPr>
        <p:spPr>
          <a:xfrm>
            <a:off x="226246" y="1435998"/>
            <a:ext cx="11765010" cy="4801314"/>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'Task3'</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'Task4'</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'Task5'</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'Task7'</a:t>
            </a:r>
            <a:r>
              <a:rPr lang="en-IN" dirty="0">
                <a:latin typeface="Liberation Mono"/>
                <a:cs typeface="Arial" panose="020B0604020202020204" pitchFamily="34" charset="0"/>
              </a:rPr>
              <a:t>, null); </a:t>
            </a:r>
            <a:r>
              <a:rPr lang="en-IN" dirty="0">
                <a:solidFill>
                  <a:srgbClr val="FF0000"/>
                </a:solidFill>
                <a:latin typeface="Liberation Mono"/>
              </a:rPr>
              <a:t> // NULL</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'Task8'</a:t>
            </a:r>
            <a:r>
              <a:rPr lang="en-IN" dirty="0">
                <a:latin typeface="Liberation Mono"/>
                <a:cs typeface="Arial" panose="020B0604020202020204" pitchFamily="34" charset="0"/>
              </a:rPr>
              <a:t>, default); </a:t>
            </a:r>
            <a:r>
              <a:rPr lang="en-IN" dirty="0">
                <a:solidFill>
                  <a:srgbClr val="FF0000"/>
                </a:solidFill>
                <a:latin typeface="Liberation Mono"/>
              </a:rPr>
              <a:t>// NULL</a:t>
            </a:r>
            <a:endParaRPr lang="en-IN"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'Task9'</a:t>
            </a:r>
            <a:r>
              <a:rPr lang="en-IN" dirty="0">
                <a:latin typeface="Liberation Mono"/>
                <a:cs typeface="Arial" panose="020B0604020202020204" pitchFamily="34" charset="0"/>
              </a:rPr>
              <a:t>, </a:t>
            </a:r>
            <a:r>
              <a:rPr lang="en-IN" dirty="0">
                <a:solidFill>
                  <a:srgbClr val="990055"/>
                </a:solidFill>
                <a:latin typeface="Liberation Mono"/>
              </a:rPr>
              <a:t>12</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'Task10'</a:t>
            </a:r>
            <a:r>
              <a:rPr lang="en-IN" dirty="0">
                <a:latin typeface="Liberation Mono"/>
                <a:cs typeface="Arial" panose="020B0604020202020204" pitchFamily="34" charset="0"/>
              </a:rPr>
              <a:t>, </a:t>
            </a:r>
            <a:r>
              <a:rPr lang="en-IN" dirty="0">
                <a:solidFill>
                  <a:srgbClr val="990055"/>
                </a:solidFill>
                <a:latin typeface="Liberation Mono"/>
              </a:rPr>
              <a:t>58</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'Task11'</a:t>
            </a:r>
            <a:r>
              <a:rPr lang="en-IN" dirty="0">
                <a:latin typeface="Liberation Mono"/>
                <a:cs typeface="Arial" panose="020B0604020202020204" pitchFamily="34" charset="0"/>
              </a:rPr>
              <a:t>, </a:t>
            </a:r>
            <a:r>
              <a:rPr lang="en-IN" dirty="0">
                <a:solidFill>
                  <a:srgbClr val="990055"/>
                </a:solidFill>
                <a:latin typeface="Liberation Mono"/>
              </a:rPr>
              <a:t>.75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'Task12'</a:t>
            </a:r>
            <a:r>
              <a:rPr lang="en-IN" dirty="0">
                <a:latin typeface="Liberation Mono"/>
                <a:cs typeface="Arial" panose="020B0604020202020204" pitchFamily="34" charset="0"/>
              </a:rPr>
              <a:t>, </a:t>
            </a:r>
            <a:r>
              <a:rPr lang="en-IN" dirty="0">
                <a:solidFill>
                  <a:srgbClr val="990055"/>
                </a:solidFill>
                <a:latin typeface="Liberation Mono"/>
              </a:rPr>
              <a:t>.15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'Task13'</a:t>
            </a:r>
            <a:r>
              <a:rPr lang="en-IN" dirty="0">
                <a:latin typeface="Liberation Mono"/>
                <a:cs typeface="Arial" panose="020B0604020202020204" pitchFamily="34" charset="0"/>
              </a:rPr>
              <a:t>, </a:t>
            </a:r>
            <a:r>
              <a:rPr lang="en-IN" dirty="0">
                <a:solidFill>
                  <a:srgbClr val="669900"/>
                </a:solidFill>
                <a:latin typeface="Liberation Mono"/>
              </a:rPr>
              <a:t>'a' = 'a'</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'Task14'</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'Task15'</a:t>
            </a:r>
            <a:r>
              <a:rPr lang="en-IN" dirty="0">
                <a:latin typeface="Liberation Mono"/>
                <a:cs typeface="Arial" panose="020B0604020202020204" pitchFamily="34" charset="0"/>
              </a:rPr>
              <a:t>, </a:t>
            </a:r>
            <a:r>
              <a:rPr lang="en-IN" dirty="0">
                <a:solidFill>
                  <a:srgbClr val="669900"/>
                </a:solidFill>
                <a:latin typeface="Liberation Mono"/>
              </a:rPr>
              <a:t>'-7'</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'Task16'</a:t>
            </a:r>
            <a:r>
              <a:rPr lang="en-IN" dirty="0">
                <a:latin typeface="Liberation Mono"/>
                <a:cs typeface="Arial" panose="020B0604020202020204" pitchFamily="34" charset="0"/>
              </a:rPr>
              <a:t>, </a:t>
            </a:r>
            <a:r>
              <a:rPr lang="en-IN" dirty="0">
                <a:solidFill>
                  <a:srgbClr val="669900"/>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'Task17'</a:t>
            </a:r>
            <a:r>
              <a:rPr lang="en-IN" dirty="0">
                <a:latin typeface="Liberation Mono"/>
                <a:cs typeface="Arial" panose="020B0604020202020204" pitchFamily="34" charset="0"/>
              </a:rPr>
              <a:t>, </a:t>
            </a:r>
            <a:r>
              <a:rPr lang="en-IN" dirty="0">
                <a:solidFill>
                  <a:srgbClr val="669900"/>
                </a:solidFill>
                <a:latin typeface="Liberation Mono"/>
              </a:rPr>
              <a:t>'S’</a:t>
            </a:r>
            <a:r>
              <a:rPr lang="en-IN" dirty="0">
                <a:latin typeface="Liberation Mono"/>
                <a:cs typeface="Arial" panose="020B0604020202020204" pitchFamily="34" charset="0"/>
              </a:rPr>
              <a:t>); </a:t>
            </a:r>
            <a:r>
              <a:rPr lang="es-ES" dirty="0">
                <a:solidFill>
                  <a:srgbClr val="FF0000"/>
                </a:solidFill>
                <a:latin typeface="Liberation Mono"/>
              </a:rPr>
              <a:t>// ERROR Data conversión error </a:t>
            </a:r>
            <a:r>
              <a:rPr lang="es-ES" dirty="0" err="1">
                <a:solidFill>
                  <a:srgbClr val="FF0000"/>
                </a:solidFill>
                <a:latin typeface="Liberation Mono"/>
              </a:rPr>
              <a:t>converting</a:t>
            </a:r>
            <a:r>
              <a:rPr lang="es-ES" dirty="0">
                <a:solidFill>
                  <a:srgbClr val="FF0000"/>
                </a:solidFill>
                <a:latin typeface="Liberation Mono"/>
              </a:rPr>
              <a:t> 'S'</a:t>
            </a:r>
            <a:endParaRPr lang="en-IN" dirty="0">
              <a:solidFill>
                <a:srgbClr val="FF0000"/>
              </a:solidFill>
              <a:latin typeface="Liberation Mono"/>
            </a:endParaRPr>
          </a:p>
        </p:txBody>
      </p:sp>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3" name="TextBox 2">
            <a:extLst>
              <a:ext uri="{FF2B5EF4-FFF2-40B4-BE49-F238E27FC236}">
                <a16:creationId xmlns:a16="http://schemas.microsoft.com/office/drawing/2014/main" id="{D4E529DE-DB5A-A715-7058-A966BAB5BC32}"/>
              </a:ext>
            </a:extLst>
          </p:cNvPr>
          <p:cNvSpPr txBox="1"/>
          <p:nvPr/>
        </p:nvSpPr>
        <p:spPr>
          <a:xfrm>
            <a:off x="191344" y="737979"/>
            <a:ext cx="11799912" cy="400110"/>
          </a:xfrm>
          <a:prstGeom prst="rect">
            <a:avLst/>
          </a:prstGeom>
          <a:noFill/>
        </p:spPr>
        <p:txBody>
          <a:bodyPr wrap="square">
            <a:spAutoFit/>
          </a:bodyPr>
          <a:lstStyle/>
          <a:p>
            <a:r>
              <a:rPr lang="en-IN" sz="2000" dirty="0">
                <a:solidFill>
                  <a:srgbClr val="006699"/>
                </a:solidFill>
                <a:latin typeface="Liberation Mono"/>
              </a:rPr>
              <a:t>CREATE</a:t>
            </a:r>
            <a:r>
              <a:rPr lang="en-IN" sz="2000" dirty="0">
                <a:latin typeface="Liberation Mono"/>
                <a:cs typeface="Arial" panose="020B0604020202020204" pitchFamily="34" charset="0"/>
              </a:rPr>
              <a:t> </a:t>
            </a:r>
            <a:r>
              <a:rPr lang="en-IN" sz="2000" dirty="0">
                <a:solidFill>
                  <a:srgbClr val="006699"/>
                </a:solidFill>
                <a:latin typeface="Liberation Mono"/>
              </a:rPr>
              <a:t>TABLE</a:t>
            </a:r>
            <a:r>
              <a:rPr lang="en-IN" sz="2000" dirty="0">
                <a:latin typeface="Liberation Mono"/>
                <a:cs typeface="Arial" panose="020B0604020202020204" pitchFamily="34" charset="0"/>
              </a:rPr>
              <a:t> tasks ( id </a:t>
            </a:r>
            <a:r>
              <a:rPr lang="en-IN" sz="2000" dirty="0">
                <a:solidFill>
                  <a:srgbClr val="834689"/>
                </a:solidFill>
                <a:latin typeface="Liberation Mono"/>
                <a:cs typeface="Arial" panose="020B0604020202020204" pitchFamily="34" charset="0"/>
              </a:rPr>
              <a:t>INT</a:t>
            </a:r>
            <a:r>
              <a:rPr lang="en-IN" sz="2000" dirty="0">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AUTO_INCREMENT </a:t>
            </a:r>
            <a:r>
              <a:rPr lang="en-IN" sz="2000" dirty="0">
                <a:solidFill>
                  <a:srgbClr val="C00000"/>
                </a:solidFill>
                <a:latin typeface="Liberation Mono"/>
                <a:cs typeface="Arial" panose="020B0604020202020204" pitchFamily="34" charset="0"/>
              </a:rPr>
              <a:t>PRIMARY</a:t>
            </a:r>
            <a:r>
              <a:rPr lang="en-IN" sz="2000" dirty="0">
                <a:solidFill>
                  <a:srgbClr val="2658E6"/>
                </a:solidFill>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title </a:t>
            </a:r>
            <a:r>
              <a:rPr lang="en-IN" sz="2000" dirty="0">
                <a:solidFill>
                  <a:srgbClr val="834689"/>
                </a:solidFill>
                <a:latin typeface="Liberation Mono"/>
                <a:cs typeface="Arial" panose="020B0604020202020204" pitchFamily="34" charset="0"/>
              </a:rPr>
              <a:t>VARCHAR</a:t>
            </a:r>
            <a:r>
              <a:rPr lang="en-IN" sz="2000" dirty="0">
                <a:latin typeface="Liberation Mono"/>
                <a:cs typeface="Arial" panose="020B0604020202020204" pitchFamily="34" charset="0"/>
              </a:rPr>
              <a:t>(</a:t>
            </a:r>
            <a:r>
              <a:rPr lang="en-IN" sz="2000" dirty="0">
                <a:solidFill>
                  <a:srgbClr val="834689"/>
                </a:solidFill>
                <a:latin typeface="Liberation Mono"/>
                <a:cs typeface="Arial" panose="020B0604020202020204" pitchFamily="34" charset="0"/>
              </a:rPr>
              <a:t>255) </a:t>
            </a:r>
            <a:r>
              <a:rPr lang="en-IN" sz="2000" dirty="0">
                <a:solidFill>
                  <a:srgbClr val="006699"/>
                </a:solidFill>
                <a:latin typeface="Liberation Mono"/>
              </a:rPr>
              <a:t>NOT</a:t>
            </a:r>
            <a:r>
              <a:rPr lang="en-IN" sz="2000" dirty="0">
                <a:solidFill>
                  <a:srgbClr val="2658E6"/>
                </a:solidFill>
                <a:latin typeface="Liberation Mono"/>
                <a:cs typeface="Arial" panose="020B0604020202020204" pitchFamily="34" charset="0"/>
              </a:rPr>
              <a:t> </a:t>
            </a:r>
            <a:r>
              <a:rPr lang="en-IN" sz="2000" dirty="0">
                <a:solidFill>
                  <a:srgbClr val="006699"/>
                </a:solidFill>
                <a:latin typeface="Liberation Mono"/>
              </a:rPr>
              <a:t>NULL</a:t>
            </a:r>
            <a:r>
              <a:rPr lang="en-IN" sz="2000" dirty="0">
                <a:latin typeface="Liberation Mono"/>
                <a:cs typeface="Arial" panose="020B0604020202020204" pitchFamily="34" charset="0"/>
              </a:rPr>
              <a:t>, completed </a:t>
            </a:r>
            <a:r>
              <a:rPr lang="en-IN" sz="2000" dirty="0">
                <a:solidFill>
                  <a:srgbClr val="834689"/>
                </a:solidFill>
                <a:latin typeface="Liberation Mono"/>
                <a:cs typeface="Arial" panose="020B0604020202020204" pitchFamily="34" charset="0"/>
              </a:rPr>
              <a:t>BOOL</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01D5587D-B319-02F6-3225-22BF159379FD}"/>
              </a:ext>
            </a:extLst>
          </p:cNvPr>
          <p:cNvSpPr/>
          <p:nvPr/>
        </p:nvSpPr>
        <p:spPr>
          <a:xfrm>
            <a:off x="191344" y="69007"/>
            <a:ext cx="4671120" cy="43088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 </a:t>
            </a:r>
            <a:r>
              <a:rPr lang="en-IN" dirty="0">
                <a:latin typeface="Arial" panose="020B0604020202020204" pitchFamily="34" charset="0"/>
                <a:cs typeface="Arial" panose="020B0604020202020204" pitchFamily="34" charset="0"/>
              </a:rPr>
              <a:t>BOOL is </a:t>
            </a:r>
            <a:r>
              <a:rPr lang="en-IN" b="1" dirty="0">
                <a:latin typeface="Arial" panose="020B0604020202020204" pitchFamily="34" charset="0"/>
                <a:cs typeface="Arial" panose="020B0604020202020204" pitchFamily="34" charset="0"/>
              </a:rPr>
              <a:t>synonym of BOOLEAN</a:t>
            </a:r>
          </a:p>
        </p:txBody>
      </p:sp>
    </p:spTree>
    <p:extLst>
      <p:ext uri="{BB962C8B-B14F-4D97-AF65-F5344CB8AC3E}">
        <p14:creationId xmlns:p14="http://schemas.microsoft.com/office/powerpoint/2010/main" val="265162859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domain drop constraint</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 DOMAIN </a:t>
            </a:r>
            <a:r>
              <a:rPr lang="fr-FR" sz="2000" dirty="0">
                <a:latin typeface="Liberation Mono"/>
              </a:rPr>
              <a:t>domainName</a:t>
            </a:r>
            <a:r>
              <a:rPr lang="fr-FR" sz="2000" dirty="0">
                <a:solidFill>
                  <a:srgbClr val="0077AA"/>
                </a:solidFill>
                <a:latin typeface="Liberation Mono"/>
              </a:rPr>
              <a:t> DROP </a:t>
            </a:r>
            <a:r>
              <a:rPr lang="fr-FR" sz="2000" dirty="0">
                <a:latin typeface="Liberation Mono"/>
              </a:rPr>
              <a:t>CONSTRAINT</a:t>
            </a:r>
            <a:r>
              <a:rPr lang="fr-FR" sz="2000" dirty="0">
                <a:solidFill>
                  <a:srgbClr val="0077AA"/>
                </a:solidFill>
                <a:latin typeface="Liberation Mono"/>
              </a:rPr>
              <a:t> </a:t>
            </a:r>
            <a:r>
              <a:rPr lang="fr-FR" sz="2000" dirty="0">
                <a:latin typeface="Liberation Mono"/>
              </a:rPr>
              <a:t>constraintName</a:t>
            </a:r>
            <a:endParaRPr lang="en-IN" sz="2000"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3064A955-CC3F-BF71-4385-7F004D1BE26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DOMAIN_CONSTRAINTS</a:t>
            </a:r>
            <a:r>
              <a:rPr lang="en-IN" sz="2200" dirty="0">
                <a:latin typeface="Liberation Mono"/>
              </a:rPr>
              <a:t>;</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i="1" dirty="0">
                <a:latin typeface="Liberation Mono"/>
              </a:rPr>
              <a:t>CONSTRAINT</a:t>
            </a:r>
            <a:r>
              <a:rPr lang="en-US" dirty="0">
                <a:latin typeface="Liberation Mono"/>
                <a:cs typeface="Arial" panose="020B0604020202020204" pitchFamily="34" charset="0"/>
              </a:rPr>
              <a:t> chk_city;</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619698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90656788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290914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
        <p:nvSpPr>
          <p:cNvPr id="4" name="TextBox 3">
            <a:extLst>
              <a:ext uri="{FF2B5EF4-FFF2-40B4-BE49-F238E27FC236}">
                <a16:creationId xmlns:a16="http://schemas.microsoft.com/office/drawing/2014/main" id="{435B3043-90E2-0C58-E875-D7AE7391AD2E}"/>
              </a:ext>
            </a:extLst>
          </p:cNvPr>
          <p:cNvSpPr txBox="1"/>
          <p:nvPr/>
        </p:nvSpPr>
        <p:spPr>
          <a:xfrm>
            <a:off x="6384032" y="2417254"/>
            <a:ext cx="6094378" cy="464871"/>
          </a:xfrm>
          <a:prstGeom prst="rect">
            <a:avLst/>
          </a:prstGeom>
          <a:noFill/>
        </p:spPr>
        <p:txBody>
          <a:bodyPr wrap="square">
            <a:spAutoFit/>
          </a:bodyPr>
          <a:lstStyle/>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a:t>
            </a:r>
            <a:r>
              <a:rPr lang="en-US" dirty="0">
                <a:latin typeface="Liberation Mono"/>
              </a:rPr>
              <a:t>;</a:t>
            </a:r>
            <a:endParaRPr lang="en-IN" dirty="0">
              <a:solidFill>
                <a:srgbClr val="0077AA"/>
              </a:solidFill>
              <a:latin typeface="Liberation Mono"/>
              <a:cs typeface="Arial" panose="020B0604020202020204" pitchFamily="34" charset="0"/>
            </a:endParaRPr>
          </a:p>
        </p:txBody>
      </p:sp>
    </p:spTree>
    <p:extLst>
      <p:ext uri="{BB962C8B-B14F-4D97-AF65-F5344CB8AC3E}">
        <p14:creationId xmlns:p14="http://schemas.microsoft.com/office/powerpoint/2010/main" val="425132061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98366781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86889904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9851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65941897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12900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119336" y="404664"/>
            <a:ext cx="11953328" cy="6506525"/>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TOP</a:t>
            </a:r>
            <a:r>
              <a:rPr lang="en-US" sz="2000" dirty="0">
                <a:solidFill>
                  <a:schemeClr val="tx1">
                    <a:lumMod val="95000"/>
                    <a:lumOff val="5000"/>
                  </a:schemeClr>
                </a:solidFill>
                <a:latin typeface="Liberation Mono"/>
                <a:cs typeface="Arial" panose="020B0604020202020204" pitchFamily="34" charset="0"/>
              </a:rPr>
              <a:t> &lt;n&gt; ]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 ON ( expression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expression1 [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expression2 [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6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&lt;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VALUES</a:t>
            </a:r>
            <a:r>
              <a:rPr lang="en-US" sz="2000" dirty="0">
                <a:solidFill>
                  <a:schemeClr val="tx1">
                    <a:lumMod val="95000"/>
                    <a:lumOff val="5000"/>
                  </a:schemeClr>
                </a:solidFill>
                <a:latin typeface="Liberation Mono"/>
                <a:cs typeface="Arial" panose="020B0604020202020204" pitchFamily="34" charset="0"/>
              </a:rPr>
              <a:t>(v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TABLE</a:t>
            </a:r>
            <a:r>
              <a:rPr lang="en-US" sz="2000" dirty="0">
                <a:solidFill>
                  <a:schemeClr val="tx1">
                    <a:lumMod val="95000"/>
                    <a:lumOff val="5000"/>
                  </a:schemeClr>
                </a:solidFill>
                <a:latin typeface="Liberation Mono"/>
                <a:cs typeface="Arial" panose="020B0604020202020204" pitchFamily="34" charset="0"/>
              </a:rPr>
              <a:t>( 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WINDOW</a:t>
            </a:r>
            <a:r>
              <a:rPr lang="en-US" sz="2000" dirty="0">
                <a:solidFill>
                  <a:schemeClr val="tx1">
                    <a:lumMod val="95000"/>
                    <a:lumOff val="5000"/>
                  </a:schemeClr>
                </a:solidFill>
                <a:latin typeface="Liberation Mono"/>
                <a:cs typeface="Arial" panose="020B0604020202020204" pitchFamily="34" charset="0"/>
              </a:rPr>
              <a:t> windowName AS windowSpecification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window function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 ( </a:t>
            </a:r>
            <a:r>
              <a:rPr lang="en-US" sz="2000" dirty="0">
                <a:solidFill>
                  <a:schemeClr val="accent5">
                    <a:lumMod val="50000"/>
                  </a:schemeClr>
                </a:solidFill>
                <a:latin typeface="Liberation Mono"/>
                <a:cs typeface="Arial" panose="020B0604020202020204" pitchFamily="34" charset="0"/>
              </a:rPr>
              <a:t>sub-query</a:t>
            </a:r>
            <a:r>
              <a:rPr lang="en-US" sz="2000" dirty="0">
                <a:solidFill>
                  <a:schemeClr val="tx1">
                    <a:lumMod val="95000"/>
                    <a:lumOff val="5000"/>
                  </a:schemeClr>
                </a:solidFill>
                <a:latin typeface="Liberation Mono"/>
                <a:cs typeface="Arial" panose="020B0604020202020204" pitchFamily="34" charset="0"/>
              </a:rPr>
              <a:t> )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t>
            </a:r>
            <a:r>
              <a:rPr lang="en-US" sz="2000" i="1" dirty="0">
                <a:solidFill>
                  <a:srgbClr val="FD8603"/>
                </a:solidFill>
                <a:latin typeface="Liberation Mono"/>
                <a:cs typeface="Arial" panose="020B0604020202020204" pitchFamily="34" charset="0"/>
              </a:rPr>
              <a:t>all</a:t>
            </a:r>
            <a:r>
              <a:rPr lang="en-US" sz="2000" dirty="0">
                <a:solidFill>
                  <a:schemeClr val="tx1">
                    <a:lumMod val="95000"/>
                    <a:lumOff val="5000"/>
                  </a:schemeClr>
                </a:solidFill>
                <a:latin typeface="Liberation Mono"/>
                <a:cs typeface="Arial" panose="020B0604020202020204" pitchFamily="34" charset="0"/>
              </a:rPr>
              <a:t> ]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a:p>
            <a:pPr marL="285750" indent="-285750">
              <a:lnSpc>
                <a:spcPct val="150000"/>
              </a:lnSpc>
              <a:buFont typeface="Arial" panose="020B0604020202020204" pitchFamily="34" charset="0"/>
              <a:buChar char="•"/>
            </a:pPr>
            <a:r>
              <a:rPr lang="en-IN" sz="2000" b="0" i="0" dirty="0">
                <a:solidFill>
                  <a:srgbClr val="000000"/>
                </a:solidFill>
                <a:effectLst/>
                <a:latin typeface="Liberation Mono"/>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t>
            </a:r>
            <a:r>
              <a:rPr lang="en-US" sz="2000" i="1" dirty="0">
                <a:solidFill>
                  <a:srgbClr val="FD8603"/>
                </a:solidFill>
                <a:latin typeface="Liberation Mono"/>
                <a:cs typeface="Arial" panose="020B0604020202020204" pitchFamily="34" charset="0"/>
              </a:rPr>
              <a:t>asc</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i="1" dirty="0">
                <a:solidFill>
                  <a:srgbClr val="FD8603"/>
                </a:solidFill>
                <a:latin typeface="Liberation Mono"/>
                <a:cs typeface="Arial" panose="020B0604020202020204" pitchFamily="34" charset="0"/>
              </a:rPr>
              <a:t>desc</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i="1" dirty="0">
                <a:solidFill>
                  <a:srgbClr val="FD8603"/>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i="1" dirty="0">
                <a:solidFill>
                  <a:srgbClr val="FD8603"/>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query </a:t>
            </a:r>
            <a:r>
              <a:rPr lang="en-US" sz="2000" dirty="0">
                <a:solidFill>
                  <a:schemeClr val="bg1">
                    <a:lumMod val="6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i="1" dirty="0">
                <a:solidFill>
                  <a:srgbClr val="FD8603"/>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i="1" dirty="0">
                <a:solidFill>
                  <a:srgbClr val="FD8603"/>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query </a:t>
            </a:r>
            <a:r>
              <a:rPr lang="en-US" sz="2000" dirty="0">
                <a:solidFill>
                  <a:schemeClr val="bg1">
                    <a:lumMod val="6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i="1" dirty="0">
                <a:solidFill>
                  <a:srgbClr val="FD8603"/>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i="1" dirty="0">
                <a:solidFill>
                  <a:srgbClr val="FD8603"/>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i="1" dirty="0">
                <a:solidFill>
                  <a:srgbClr val="FD8603"/>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i="1" dirty="0">
                <a:solidFill>
                  <a:srgbClr val="FD8603"/>
                </a:solidFill>
                <a:latin typeface="Liberation Mono"/>
                <a:cs typeface="Arial" panose="020B0604020202020204" pitchFamily="34" charset="0"/>
              </a:rPr>
              <a:t>with</a:t>
            </a:r>
            <a:r>
              <a:rPr lang="en-US" sz="2000" dirty="0">
                <a:solidFill>
                  <a:srgbClr val="FD8603"/>
                </a:solidFill>
                <a:latin typeface="Liberation Mono"/>
                <a:cs typeface="Arial" panose="020B0604020202020204" pitchFamily="34" charset="0"/>
              </a:rPr>
              <a:t> </a:t>
            </a:r>
            <a:r>
              <a:rPr lang="en-US" sz="2000" i="1" dirty="0">
                <a:solidFill>
                  <a:srgbClr val="FD8603"/>
                </a:solidFill>
                <a:latin typeface="Liberation Mono"/>
                <a:cs typeface="Arial" panose="020B0604020202020204" pitchFamily="34" charset="0"/>
              </a:rPr>
              <a:t>ties</a:t>
            </a:r>
            <a:r>
              <a:rPr lang="en-US" sz="2000" dirty="0">
                <a:solidFill>
                  <a:srgbClr val="FD8603"/>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endParaRPr lang="en-IN" sz="2000" dirty="0">
              <a:latin typeface="Liberation Mono"/>
            </a:endParaRPr>
          </a:p>
        </p:txBody>
      </p:sp>
    </p:spTree>
    <p:extLst>
      <p:ext uri="{BB962C8B-B14F-4D97-AF65-F5344CB8AC3E}">
        <p14:creationId xmlns:p14="http://schemas.microsoft.com/office/powerpoint/2010/main" val="3668840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array, row</a:t>
            </a:r>
          </a:p>
        </p:txBody>
      </p:sp>
      <p:graphicFrame>
        <p:nvGraphicFramePr>
          <p:cNvPr id="2" name="Table 1"/>
          <p:cNvGraphicFramePr>
            <a:graphicFrameLocks noGrp="1"/>
          </p:cNvGraphicFramePr>
          <p:nvPr>
            <p:extLst>
              <p:ext uri="{D42A27DB-BD31-4B8C-83A1-F6EECF244321}">
                <p14:modId xmlns:p14="http://schemas.microsoft.com/office/powerpoint/2010/main" val="1391930453"/>
              </p:ext>
            </p:extLst>
          </p:nvPr>
        </p:nvGraphicFramePr>
        <p:xfrm>
          <a:off x="191344" y="764704"/>
          <a:ext cx="11737304" cy="3957320"/>
        </p:xfrm>
        <a:graphic>
          <a:graphicData uri="http://schemas.openxmlformats.org/drawingml/2006/table">
            <a:tbl>
              <a:tblPr firstRow="1" bandRow="1">
                <a:tableStyleId>{7E9639D4-E3E2-4D34-9284-5A2195B3D0D7}</a:tableStyleId>
              </a:tblPr>
              <a:tblGrid>
                <a:gridCol w="5241186">
                  <a:extLst>
                    <a:ext uri="{9D8B030D-6E8A-4147-A177-3AD203B41FA5}">
                      <a16:colId xmlns:a16="http://schemas.microsoft.com/office/drawing/2014/main" val="20000"/>
                    </a:ext>
                  </a:extLst>
                </a:gridCol>
                <a:gridCol w="6496118">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 ENUM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string1, string2,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latin typeface="Arial" panose="020B0604020202020204" pitchFamily="34" charset="0"/>
                          <a:cs typeface="Arial" panose="020B0604020202020204" pitchFamily="34" charset="0"/>
                        </a:rPr>
                        <a:t>Duplicate and empty values are not permitted. The maximum number of values is 65536. The maximum allowed length of complete data type definition with all values is 1,000,000,000 characters.</a:t>
                      </a: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UUID</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latin typeface="Arial" panose="020B0604020202020204" pitchFamily="34" charset="0"/>
                          <a:cs typeface="Arial" panose="020B0604020202020204" pitchFamily="34" charset="0"/>
                        </a:rPr>
                        <a:t>Universally unique identifier. This is a 128 bit value.</a:t>
                      </a: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chemeClr val="tx1"/>
                          </a:solidFill>
                          <a:latin typeface="Arial" panose="020B0604020202020204" pitchFamily="34" charset="0"/>
                          <a:cs typeface="Arial" panose="020B0604020202020204" pitchFamily="34" charset="0"/>
                        </a:rPr>
                        <a:t> baseDataType</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ARRAY</a:t>
                      </a:r>
                      <a:r>
                        <a:rPr lang="en-IN" sz="1800" dirty="0">
                          <a:solidFill>
                            <a:schemeClr val="tx1"/>
                          </a:solidFill>
                          <a:latin typeface="Arial" panose="020B0604020202020204" pitchFamily="34" charset="0"/>
                          <a:cs typeface="Arial" panose="020B0604020202020204" pitchFamily="34" charset="0"/>
                        </a:rPr>
                        <a:t>[ </a:t>
                      </a:r>
                      <a:r>
                        <a:rPr lang="en-IN" sz="1800" i="1" dirty="0">
                          <a:solidFill>
                            <a:schemeClr val="tx1"/>
                          </a:solidFill>
                          <a:latin typeface="Arial" panose="020B0604020202020204" pitchFamily="34" charset="0"/>
                          <a:cs typeface="Arial" panose="020B0604020202020204" pitchFamily="34" charset="0"/>
                        </a:rPr>
                        <a:t>maximumCardinalityInt</a:t>
                      </a:r>
                      <a:r>
                        <a:rPr lang="en-IN" sz="1800" dirty="0">
                          <a:solidFill>
                            <a:schemeClr val="tx1"/>
                          </a:solidFill>
                          <a:latin typeface="Arial" panose="020B0604020202020204" pitchFamily="34" charset="0"/>
                          <a:cs typeface="Arial" panose="020B0604020202020204" pitchFamily="34" charset="0"/>
                        </a:rPr>
                        <a:t> ]</a:t>
                      </a:r>
                    </a:p>
                  </a:txBody>
                  <a:tcPr marL="91428" marR="91428" anchor="ctr">
                    <a:solidFill>
                      <a:schemeClr val="bg1"/>
                    </a:solidFill>
                  </a:tcPr>
                </a:tc>
                <a:tc>
                  <a:txBody>
                    <a:bodyPr/>
                    <a:lstStyle/>
                    <a:p>
                      <a:r>
                        <a:rPr lang="en-US" sz="1800" b="0" dirty="0">
                          <a:solidFill>
                            <a:schemeClr val="tx1"/>
                          </a:solidFill>
                          <a:latin typeface="Arial" panose="020B0604020202020204" pitchFamily="34" charset="0"/>
                          <a:cs typeface="Arial" panose="020B0604020202020204" pitchFamily="34" charset="0"/>
                        </a:rPr>
                        <a:t>A data type for array of values. Base data type specifies the data type of elements. Array may have NULL elements. The allowed cardinality is from 0 to 65536 elements.</a:t>
                      </a: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 ROW</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value1, value2,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latin typeface="Arial" panose="020B0604020202020204" pitchFamily="34" charset="0"/>
                          <a:cs typeface="Arial" panose="020B0604020202020204" pitchFamily="34" charset="0"/>
                        </a:rPr>
                        <a:t>to-do</a:t>
                      </a: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sp>
        <p:nvSpPr>
          <p:cNvPr id="3" name="Rectangle 2">
            <a:extLst>
              <a:ext uri="{FF2B5EF4-FFF2-40B4-BE49-F238E27FC236}">
                <a16:creationId xmlns:a16="http://schemas.microsoft.com/office/drawing/2014/main" id="{D06546C4-4515-0150-9CF1-3D13002529E8}"/>
              </a:ext>
            </a:extLst>
          </p:cNvPr>
          <p:cNvSpPr/>
          <p:nvPr/>
        </p:nvSpPr>
        <p:spPr>
          <a:xfrm>
            <a:off x="335360" y="4995753"/>
            <a:ext cx="11449272"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temp (id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ADDRESS </a:t>
            </a:r>
            <a:r>
              <a:rPr lang="en-IN" dirty="0">
                <a:solidFill>
                  <a:srgbClr val="834689"/>
                </a:solidFill>
                <a:latin typeface="Liberation Mono"/>
                <a:cs typeface="Arial" panose="020B0604020202020204" pitchFamily="34" charset="0"/>
              </a:rPr>
              <a:t>ROW</a:t>
            </a:r>
            <a:r>
              <a:rPr lang="en-IN" dirty="0">
                <a:latin typeface="Liberation Mono"/>
                <a:cs typeface="Arial" panose="020B0604020202020204" pitchFamily="34" charset="0"/>
              </a:rPr>
              <a:t>(city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(10), state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(10)));</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SHOW</a:t>
            </a:r>
            <a:r>
              <a:rPr lang="en-IN" dirty="0">
                <a:latin typeface="Liberation Mono"/>
                <a:cs typeface="Arial" panose="020B0604020202020204" pitchFamily="34" charset="0"/>
              </a:rPr>
              <a:t> COLUMNS FROM temp;</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 </a:t>
            </a:r>
            <a:r>
              <a:rPr lang="en-IN" dirty="0">
                <a:solidFill>
                  <a:srgbClr val="0077AA"/>
                </a:solidFill>
                <a:latin typeface="Liberation Mono"/>
              </a:rPr>
              <a:t>VALUES</a:t>
            </a:r>
            <a:r>
              <a:rPr lang="en-IN" dirty="0">
                <a:latin typeface="Liberation Mono"/>
                <a:cs typeface="Arial" panose="020B0604020202020204" pitchFamily="34" charset="0"/>
              </a:rPr>
              <a:t>(</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834689"/>
                </a:solidFill>
                <a:latin typeface="Liberation Mono"/>
                <a:cs typeface="Arial" panose="020B0604020202020204" pitchFamily="34" charset="0"/>
              </a:rPr>
              <a:t>ROW</a:t>
            </a:r>
            <a:r>
              <a:rPr lang="en-IN" dirty="0">
                <a:latin typeface="Liberation Mono"/>
                <a:cs typeface="Arial" panose="020B0604020202020204" pitchFamily="34" charset="0"/>
              </a:rPr>
              <a:t>(</a:t>
            </a:r>
            <a:r>
              <a:rPr lang="en-IN" dirty="0">
                <a:solidFill>
                  <a:srgbClr val="669900"/>
                </a:solidFill>
                <a:latin typeface="Liberation Mono"/>
              </a:rPr>
              <a:t>'PUNE'</a:t>
            </a:r>
            <a:r>
              <a:rPr lang="en-IN" dirty="0">
                <a:latin typeface="Liberation Mono"/>
                <a:cs typeface="Arial" panose="020B0604020202020204" pitchFamily="34" charset="0"/>
              </a:rPr>
              <a:t>, </a:t>
            </a:r>
            <a:r>
              <a:rPr lang="en-IN" dirty="0">
                <a:solidFill>
                  <a:srgbClr val="669900"/>
                </a:solidFill>
                <a:latin typeface="Liberation Mono"/>
              </a:rPr>
              <a:t>'MH'</a:t>
            </a:r>
            <a:r>
              <a:rPr lang="en-IN" dirty="0">
                <a:latin typeface="Liberation Mono"/>
                <a:cs typeface="Arial" panose="020B0604020202020204" pitchFamily="34" charset="0"/>
              </a:rPr>
              <a:t>)), (</a:t>
            </a:r>
            <a:r>
              <a:rPr lang="en-IN" dirty="0">
                <a:solidFill>
                  <a:srgbClr val="990055"/>
                </a:solidFill>
                <a:latin typeface="Liberation Mono"/>
              </a:rPr>
              <a:t>2</a:t>
            </a:r>
            <a:r>
              <a:rPr lang="en-IN" dirty="0">
                <a:latin typeface="Liberation Mono"/>
                <a:cs typeface="Arial" panose="020B0604020202020204" pitchFamily="34" charset="0"/>
              </a:rPr>
              <a:t>, </a:t>
            </a:r>
            <a:r>
              <a:rPr lang="en-IN" dirty="0">
                <a:solidFill>
                  <a:srgbClr val="834689"/>
                </a:solidFill>
                <a:latin typeface="Liberation Mono"/>
                <a:cs typeface="Arial" panose="020B0604020202020204" pitchFamily="34" charset="0"/>
              </a:rPr>
              <a:t>ROW</a:t>
            </a:r>
            <a:r>
              <a:rPr lang="en-IN" dirty="0">
                <a:latin typeface="Liberation Mono"/>
                <a:cs typeface="Arial" panose="020B0604020202020204" pitchFamily="34" charset="0"/>
              </a:rPr>
              <a:t>(</a:t>
            </a:r>
            <a:r>
              <a:rPr lang="en-IN" dirty="0">
                <a:solidFill>
                  <a:srgbClr val="669900"/>
                </a:solidFill>
                <a:latin typeface="Liberation Mono"/>
              </a:rPr>
              <a:t>'BARODA'</a:t>
            </a:r>
            <a:r>
              <a:rPr lang="en-IN" dirty="0">
                <a:latin typeface="Liberation Mono"/>
                <a:cs typeface="Arial" panose="020B0604020202020204" pitchFamily="34" charset="0"/>
              </a:rPr>
              <a:t>, </a:t>
            </a:r>
            <a:r>
              <a:rPr lang="en-IN" dirty="0">
                <a:solidFill>
                  <a:srgbClr val="669900"/>
                </a:solidFill>
                <a:latin typeface="Liberation Mono"/>
              </a:rPr>
              <a:t>'GJ'</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510838126"/>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253749" y="116632"/>
            <a:ext cx="8685669" cy="12958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 ' 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AS</a:t>
            </a:r>
            <a:r>
              <a:rPr lang="en-IN" dirty="0">
                <a:latin typeface="Liberation Mono"/>
                <a:cs typeface="Arial" panose="020B0604020202020204" pitchFamily="34" charset="0"/>
              </a:rPr>
              <a:t> </a:t>
            </a:r>
            <a:r>
              <a:rPr lang="en-US" dirty="0">
                <a:latin typeface="Liberation Mono"/>
              </a:rPr>
              <a:t>"</a:t>
            </a:r>
            <a:r>
              <a:rPr lang="en-IN" dirty="0">
                <a:latin typeface="Liberation Mono"/>
                <a:ea typeface="Times New Roman" panose="02020603050405020304" pitchFamily="18" charset="0"/>
              </a:rPr>
              <a:t>WORLD</a:t>
            </a:r>
            <a:r>
              <a:rPr lang="en-US" dirty="0">
                <a:latin typeface="Liberation Mono"/>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`Employee 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latin typeface="Liberation Mono"/>
              </a:rPr>
              <a:t>A</a:t>
            </a:r>
            <a:r>
              <a:rPr lang="en-US" sz="2000" baseline="-25000" dirty="0">
                <a:latin typeface="Liberation Mono"/>
              </a:rPr>
              <a:t>1</a:t>
            </a:r>
            <a:r>
              <a:rPr lang="en-US" sz="2000" dirty="0">
                <a:solidFill>
                  <a:srgbClr val="0077AA"/>
                </a:solidFill>
                <a:latin typeface="Liberation Mono"/>
              </a:rPr>
              <a:t> </a:t>
            </a:r>
            <a:r>
              <a:rPr lang="en-US" sz="2000" dirty="0">
                <a:latin typeface="Liberation Mono"/>
              </a:rPr>
              <a:t>[ [AS] </a:t>
            </a:r>
            <a:r>
              <a:rPr lang="en-US" sz="2000" dirty="0">
                <a:solidFill>
                  <a:schemeClr val="bg1">
                    <a:lumMod val="50000"/>
                  </a:schemeClr>
                </a:solidFill>
                <a:latin typeface="Liberation Mono"/>
              </a:rPr>
              <a:t>alias_name</a:t>
            </a:r>
            <a:r>
              <a:rPr lang="en-US" sz="2000" dirty="0">
                <a:latin typeface="Liberation Mono"/>
              </a:rPr>
              <a:t>],</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2</a:t>
            </a:r>
            <a:r>
              <a:rPr lang="en-US" sz="2000" dirty="0">
                <a:solidFill>
                  <a:srgbClr val="0077AA"/>
                </a:solidFill>
                <a:latin typeface="Liberation Mono"/>
              </a:rPr>
              <a:t> </a:t>
            </a:r>
            <a:r>
              <a:rPr lang="en-US" sz="2000" dirty="0">
                <a:latin typeface="Liberation Mono"/>
              </a:rPr>
              <a:t>[ [AS] </a:t>
            </a:r>
            <a:r>
              <a:rPr lang="en-US" sz="2000" dirty="0" err="1">
                <a:solidFill>
                  <a:schemeClr val="bg1">
                    <a:lumMod val="50000"/>
                  </a:schemeClr>
                </a:solidFill>
                <a:latin typeface="Liberation Mono"/>
              </a:rPr>
              <a:t>alias_name</a:t>
            </a:r>
            <a:r>
              <a:rPr lang="en-US" sz="2000" dirty="0">
                <a:latin typeface="Liberation Mono"/>
              </a:rPr>
              <a:t>]</a:t>
            </a:r>
            <a:r>
              <a:rPr lang="en-IN" sz="2000" dirty="0">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a:t>
            </a:r>
            <a:r>
              <a:rPr lang="en-US" sz="2000" dirty="0">
                <a:latin typeface="Liberation Mono"/>
              </a:rPr>
              <a:t>[ [AS] </a:t>
            </a:r>
            <a:r>
              <a:rPr lang="en-US" sz="2000" dirty="0">
                <a:solidFill>
                  <a:schemeClr val="bg1">
                    <a:lumMod val="50000"/>
                  </a:schemeClr>
                </a:solidFill>
                <a:latin typeface="Liberation Mono"/>
              </a:rPr>
              <a:t>alias_name</a:t>
            </a:r>
            <a:r>
              <a:rPr lang="en-US" sz="2000" dirty="0">
                <a:latin typeface="Liberation Mono"/>
              </a:rPr>
              <a:t>]</a:t>
            </a:r>
          </a:p>
        </p:txBody>
      </p:sp>
      <p:sp>
        <p:nvSpPr>
          <p:cNvPr id="4" name="Rectangle 3"/>
          <p:cNvSpPr/>
          <p:nvPr/>
        </p:nvSpPr>
        <p:spPr>
          <a:xfrm>
            <a:off x="263353" y="5445500"/>
            <a:ext cx="11665295"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empno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EmployeeID,</a:t>
            </a:r>
            <a:r>
              <a:rPr lang="en-US"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cs typeface="Arial" panose="020B0604020202020204" pitchFamily="34" charset="0"/>
              </a:rPr>
              <a:t>EmployeeName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ID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`Employee ID`</a:t>
            </a:r>
            <a:r>
              <a:rPr lang="en-US" dirty="0">
                <a:latin typeface="Liberation Mono"/>
                <a:cs typeface="Arial" panose="020B0604020202020204" pitchFamily="34" charset="0"/>
              </a:rPr>
              <a:t>, </a:t>
            </a:r>
            <a:r>
              <a:rPr lang="en-IN" dirty="0">
                <a:latin typeface="Liberation Mono"/>
                <a:cs typeface="Arial" panose="020B0604020202020204" pitchFamily="34" charset="0"/>
              </a:rPr>
              <a:t>ename</a:t>
            </a:r>
            <a:r>
              <a:rPr lang="en-US" dirty="0">
                <a:latin typeface="Liberation Mono"/>
                <a:cs typeface="Arial" panose="020B0604020202020204" pitchFamily="34" charset="0"/>
              </a:rPr>
              <a:t> </a:t>
            </a:r>
            <a:r>
              <a:rPr lang="en-US" dirty="0">
                <a:solidFill>
                  <a:srgbClr val="669900"/>
                </a:solidFill>
                <a:latin typeface="Liberation Mono"/>
              </a:rPr>
              <a:t>"Employee Name"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A67F59"/>
                </a:solidFill>
                <a:latin typeface="Liberation Mono"/>
              </a:rPr>
              <a:t>*</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 employee;</a:t>
            </a:r>
            <a:endParaRPr lang="en-IN" dirty="0">
              <a:latin typeface="Liberation Mono"/>
              <a:cs typeface="Arial" panose="020B0604020202020204" pitchFamily="34" charset="0"/>
            </a:endParaRPr>
          </a:p>
        </p:txBody>
      </p:sp>
      <p:sp>
        <p:nvSpPr>
          <p:cNvPr id="5" name="Rectangle 4">
            <a:extLst>
              <a:ext uri="{FF2B5EF4-FFF2-40B4-BE49-F238E27FC236}">
                <a16:creationId xmlns:a16="http://schemas.microsoft.com/office/drawing/2014/main" id="{0482E5A6-2665-45F7-AAD5-1BEA8FE5A19F}"/>
              </a:ext>
            </a:extLst>
          </p:cNvPr>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 </a:t>
            </a:r>
            <a:r>
              <a:rPr lang="en-IN" dirty="0">
                <a:latin typeface="Arial" panose="020B0604020202020204" pitchFamily="34" charset="0"/>
                <a:cs typeface="Arial" panose="020B0604020202020204" pitchFamily="34" charset="0"/>
              </a:rPr>
              <a:t>either in backtick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 or double quotes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id="{D8C160C6-62DD-113C-B684-E2CA10655ED6}"/>
              </a:ext>
            </a:extLst>
          </p:cNvPr>
          <p:cNvGrpSpPr/>
          <p:nvPr/>
        </p:nvGrpSpPr>
        <p:grpSpPr>
          <a:xfrm>
            <a:off x="370694" y="1178292"/>
            <a:ext cx="3709082" cy="635359"/>
            <a:chOff x="370694" y="1137457"/>
            <a:chExt cx="3709082" cy="635359"/>
          </a:xfrm>
        </p:grpSpPr>
        <p:sp>
          <p:nvSpPr>
            <p:cNvPr id="6" name="TextBox 5">
              <a:extLst>
                <a:ext uri="{FF2B5EF4-FFF2-40B4-BE49-F238E27FC236}">
                  <a16:creationId xmlns:a16="http://schemas.microsoft.com/office/drawing/2014/main" id="{B5A3A703-CABC-B1DC-B142-47E97C6F12E5}"/>
                </a:ext>
              </a:extLst>
            </p:cNvPr>
            <p:cNvSpPr txBox="1"/>
            <p:nvPr/>
          </p:nvSpPr>
          <p:spPr>
            <a:xfrm>
              <a:off x="370694" y="1311151"/>
              <a:ext cx="370908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id="{5B91EFA8-641C-4728-A199-CE2389A45C61}"/>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502E96-20F3-9FCD-FC13-99BB908F982C}"/>
                </a:ext>
              </a:extLst>
            </p:cNvPr>
            <p:cNvCxnSpPr>
              <a:cxnSpLocks/>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table-name as new-name</a:t>
              </a:r>
            </a:p>
          </p:txBody>
        </p:sp>
        <p:cxnSp>
          <p:nvCxnSpPr>
            <p:cNvPr id="15" name="Straight Arrow Connector 14">
              <a:extLst>
                <a:ext uri="{FF2B5EF4-FFF2-40B4-BE49-F238E27FC236}">
                  <a16:creationId xmlns:a16="http://schemas.microsoft.com/office/drawing/2014/main"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select elements from array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6" name="TextBox 5">
            <a:extLst>
              <a:ext uri="{FF2B5EF4-FFF2-40B4-BE49-F238E27FC236}">
                <a16:creationId xmlns:a16="http://schemas.microsoft.com/office/drawing/2014/main" id="{90DAB208-9A15-DAB2-AEB0-5E1A5490C860}"/>
              </a:ext>
            </a:extLst>
          </p:cNvPr>
          <p:cNvSpPr txBox="1"/>
          <p:nvPr/>
        </p:nvSpPr>
        <p:spPr>
          <a:xfrm>
            <a:off x="335360" y="153214"/>
            <a:ext cx="11521280"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a:latin typeface="Liberation Mono"/>
              </a:rPr>
              <a:t>,</a:t>
            </a:r>
            <a:r>
              <a:rPr lang="en-IN">
                <a:solidFill>
                  <a:srgbClr val="990055"/>
                </a:solidFill>
                <a:latin typeface="Liberation Mono"/>
              </a:rPr>
              <a:t> 9898989898</a:t>
            </a:r>
            <a:r>
              <a:rPr lang="en-IN">
                <a:latin typeface="Liberation Mono"/>
              </a:rPr>
              <a:t>]);</a:t>
            </a:r>
            <a:endParaRPr lang="en-IN" sz="800" dirty="0">
              <a:latin typeface="Liberation Mono"/>
            </a:endParaRPr>
          </a:p>
        </p:txBody>
      </p:sp>
      <p:sp>
        <p:nvSpPr>
          <p:cNvPr id="3" name="TextBox 2">
            <a:extLst>
              <a:ext uri="{FF2B5EF4-FFF2-40B4-BE49-F238E27FC236}">
                <a16:creationId xmlns:a16="http://schemas.microsoft.com/office/drawing/2014/main" id="{BA703A7E-71C3-3DBE-C162-053B3D15EC5B}"/>
              </a:ext>
            </a:extLst>
          </p:cNvPr>
          <p:cNvSpPr txBox="1"/>
          <p:nvPr/>
        </p:nvSpPr>
        <p:spPr>
          <a:xfrm>
            <a:off x="623392" y="5220930"/>
            <a:ext cx="11305256" cy="830997"/>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latin typeface="Arial" panose="020B0604020202020204" pitchFamily="34" charset="0"/>
                <a:cs typeface="Arial" panose="020B0604020202020204" pitchFamily="34" charset="0"/>
              </a:rPr>
              <a:t>Index number starts with </a:t>
            </a:r>
            <a:r>
              <a:rPr lang="en-US" dirty="0">
                <a:solidFill>
                  <a:srgbClr val="990055"/>
                </a:solidFill>
                <a:latin typeface="Arial" panose="020B0604020202020204" pitchFamily="34" charset="0"/>
                <a:cs typeface="Arial" panose="020B0604020202020204" pitchFamily="34" charset="0"/>
              </a:rPr>
              <a:t>1</a:t>
            </a:r>
            <a:r>
              <a:rPr lang="en-US" dirty="0">
                <a:latin typeface="Arial" panose="020B0604020202020204" pitchFamily="34" charset="0"/>
                <a:cs typeface="Arial" panose="020B0604020202020204" pitchFamily="34" charset="0"/>
              </a:rPr>
              <a:t>.</a:t>
            </a:r>
          </a:p>
        </p:txBody>
      </p:sp>
      <p:sp>
        <p:nvSpPr>
          <p:cNvPr id="8" name="TextBox 7">
            <a:extLst>
              <a:ext uri="{FF2B5EF4-FFF2-40B4-BE49-F238E27FC236}">
                <a16:creationId xmlns:a16="http://schemas.microsoft.com/office/drawing/2014/main" id="{142A4B36-076E-5852-9CAF-5067AEE33084}"/>
              </a:ext>
            </a:extLst>
          </p:cNvPr>
          <p:cNvSpPr txBox="1"/>
          <p:nvPr/>
        </p:nvSpPr>
        <p:spPr>
          <a:xfrm>
            <a:off x="335360" y="3826271"/>
            <a:ext cx="6094378"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phone[</a:t>
            </a:r>
            <a:r>
              <a:rPr lang="en-US" dirty="0">
                <a:solidFill>
                  <a:srgbClr val="990055"/>
                </a:solidFill>
                <a:latin typeface="Arial" panose="020B0604020202020204" pitchFamily="34" charset="0"/>
                <a:cs typeface="Arial" panose="020B0604020202020204" pitchFamily="34" charset="0"/>
              </a:rPr>
              <a:t>Index</a:t>
            </a:r>
            <a:r>
              <a:rPr lang="en-US" dirty="0">
                <a:latin typeface="Arial" panose="020B0604020202020204" pitchFamily="34" charset="0"/>
                <a:cs typeface="Arial" panose="020B0604020202020204" pitchFamily="34" charset="0"/>
              </a:rPr>
              <a:t>] -&gt; </a:t>
            </a:r>
            <a:r>
              <a:rPr lang="en-US" dirty="0">
                <a:solidFill>
                  <a:srgbClr val="990055"/>
                </a:solidFill>
                <a:latin typeface="Arial" panose="020B0604020202020204" pitchFamily="34" charset="0"/>
                <a:cs typeface="Arial" panose="020B0604020202020204" pitchFamily="34" charset="0"/>
              </a:rPr>
              <a:t>1 </a:t>
            </a:r>
            <a:r>
              <a:rPr lang="en-US" dirty="0">
                <a:latin typeface="Arial" panose="020B0604020202020204" pitchFamily="34" charset="0"/>
                <a:cs typeface="Arial" panose="020B0604020202020204" pitchFamily="34" charset="0"/>
              </a:rPr>
              <a:t>. . .</a:t>
            </a:r>
            <a:r>
              <a:rPr lang="en-US" dirty="0">
                <a:solidFill>
                  <a:srgbClr val="990055"/>
                </a:solidFill>
                <a:latin typeface="Arial" panose="020B0604020202020204" pitchFamily="34" charset="0"/>
                <a:cs typeface="Arial" panose="020B0604020202020204" pitchFamily="34" charset="0"/>
              </a:rPr>
              <a:t> n</a:t>
            </a:r>
            <a:endParaRPr lang="en-IN" dirty="0">
              <a:solidFill>
                <a:srgbClr val="990055"/>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3CE73C37-E43E-16B5-34F9-12E800C758E2}"/>
              </a:ext>
            </a:extLst>
          </p:cNvPr>
          <p:cNvSpPr txBox="1"/>
          <p:nvPr/>
        </p:nvSpPr>
        <p:spPr>
          <a:xfrm>
            <a:off x="335360" y="4427820"/>
            <a:ext cx="6094378"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candidate, phone[</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FROM</a:t>
            </a:r>
            <a:r>
              <a:rPr lang="en-US" dirty="0">
                <a:latin typeface="Liberation Mono"/>
              </a:rPr>
              <a:t> temp;</a:t>
            </a:r>
            <a:endParaRPr lang="en-IN" dirty="0">
              <a:latin typeface="Liberation Mono"/>
            </a:endParaRPr>
          </a:p>
        </p:txBody>
      </p:sp>
    </p:spTree>
    <p:extLst>
      <p:ext uri="{BB962C8B-B14F-4D97-AF65-F5344CB8AC3E}">
        <p14:creationId xmlns:p14="http://schemas.microsoft.com/office/powerpoint/2010/main" val="328046051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1461939"/>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p:txBody>
      </p:sp>
      <p:sp>
        <p:nvSpPr>
          <p:cNvPr id="5" name="Rectangle 4">
            <a:extLst>
              <a:ext uri="{FF2B5EF4-FFF2-40B4-BE49-F238E27FC236}">
                <a16:creationId xmlns:a16="http://schemas.microsoft.com/office/drawing/2014/main"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a16="http://schemas.microsoft.com/office/drawing/2014/main" id="{350BDF37-A858-4227-BF91-9E4F158B8399}"/>
              </a:ext>
            </a:extLst>
          </p:cNvPr>
          <p:cNvSpPr txBox="1"/>
          <p:nvPr/>
        </p:nvSpPr>
        <p:spPr>
          <a:xfrm>
            <a:off x="623392" y="522093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4" name="Rectangle 3">
            <a:extLst>
              <a:ext uri="{FF2B5EF4-FFF2-40B4-BE49-F238E27FC236}">
                <a16:creationId xmlns:a16="http://schemas.microsoft.com/office/drawing/2014/main"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p14="http://schemas.microsoft.com/office/powerpoint/2010/main" val="4977583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the null value</a:t>
            </a:r>
          </a:p>
        </p:txBody>
      </p:sp>
      <p:sp>
        <p:nvSpPr>
          <p:cNvPr id="7" name="Rectangle 6"/>
          <p:cNvSpPr/>
          <p:nvPr/>
        </p:nvSpPr>
        <p:spPr>
          <a:xfrm>
            <a:off x="263352" y="622301"/>
            <a:ext cx="11593288" cy="400110"/>
          </a:xfrm>
          <a:prstGeom prst="rect">
            <a:avLst/>
          </a:prstGeom>
          <a:noFill/>
        </p:spPr>
        <p:txBody>
          <a:bodyPr wrap="square">
            <a:spAutoFit/>
          </a:bodyPr>
          <a:lstStyle/>
          <a:p>
            <a:r>
              <a:rPr lang="en-IN" dirty="0">
                <a:solidFill>
                  <a:srgbClr val="222222"/>
                </a:solidFill>
                <a:latin typeface="arial" panose="020B0604020202020204" pitchFamily="34" charset="0"/>
              </a:rPr>
              <a:t>The</a:t>
            </a:r>
            <a:r>
              <a:rPr lang="en-IN" b="1" dirty="0">
                <a:solidFill>
                  <a:srgbClr val="222222"/>
                </a:solidFill>
                <a:latin typeface="arial" panose="020B0604020202020204" pitchFamily="34" charset="0"/>
              </a:rPr>
              <a:t> NULL value </a:t>
            </a:r>
            <a:r>
              <a:rPr lang="en-IN" dirty="0">
                <a:solidFill>
                  <a:srgbClr val="222222"/>
                </a:solidFill>
                <a:latin typeface="arial" panose="020B0604020202020204" pitchFamily="34" charset="0"/>
              </a:rPr>
              <a:t>is special. It means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sz="2000" b="1" dirty="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10" name="Rectangle 9">
            <a:extLst>
              <a:ext uri="{FF2B5EF4-FFF2-40B4-BE49-F238E27FC236}">
                <a16:creationId xmlns:a16="http://schemas.microsoft.com/office/drawing/2014/main" id="{3E5C472D-9567-43E9-B509-3A1EC250690F}"/>
              </a:ext>
            </a:extLst>
          </p:cNvPr>
          <p:cNvSpPr/>
          <p:nvPr/>
        </p:nvSpPr>
        <p:spPr>
          <a:xfrm>
            <a:off x="119337" y="1189327"/>
            <a:ext cx="11953327" cy="310854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You cannot be compared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the way you compere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to each other. </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If you attempt to use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with the usual arithmetic comparison operators, the result is </a:t>
            </a:r>
            <a:r>
              <a:rPr lang="en-IN" b="1" dirty="0">
                <a:solidFill>
                  <a:srgbClr val="222222"/>
                </a:solidFill>
                <a:latin typeface="arial" panose="020B0604020202020204" pitchFamily="34" charset="0"/>
              </a:rPr>
              <a:t>NULL </a:t>
            </a:r>
            <a:r>
              <a:rPr lang="en-IN" dirty="0">
                <a:solidFill>
                  <a:srgbClr val="222222"/>
                </a:solidFill>
                <a:latin typeface="arial" panose="020B0604020202020204" pitchFamily="34" charset="0"/>
              </a:rPr>
              <a:t>(</a:t>
            </a:r>
            <a:r>
              <a:rPr lang="en-IN" i="1" dirty="0">
                <a:solidFill>
                  <a:srgbClr val="222222"/>
                </a:solidFill>
                <a:latin typeface="arial" panose="020B0604020202020204" pitchFamily="34" charset="0"/>
              </a:rPr>
              <a:t>undefined</a:t>
            </a:r>
            <a:r>
              <a:rPr lang="en-IN" dirty="0">
                <a:solidFill>
                  <a:srgbClr val="222222"/>
                </a:solidFill>
                <a:latin typeface="arial" panose="020B0604020202020204" pitchFamily="34" charset="0"/>
              </a:rPr>
              <a:t>).</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Instead of using =, &lt;, &gt;, &lt;&gt;, or != to test for equality or inequality with </a:t>
            </a:r>
            <a:r>
              <a:rPr lang="en-IN" b="1" dirty="0">
                <a:solidFill>
                  <a:srgbClr val="222222"/>
                </a:solidFill>
                <a:latin typeface="arial" panose="020B0604020202020204" pitchFamily="34" charset="0"/>
              </a:rPr>
              <a:t>NULL</a:t>
            </a:r>
            <a:r>
              <a:rPr lang="en-IN" i="1" dirty="0">
                <a:solidFill>
                  <a:srgbClr val="222222"/>
                </a:solidFill>
                <a:latin typeface="arial" panose="020B0604020202020204" pitchFamily="34" charset="0"/>
              </a:rPr>
              <a:t> values, use </a:t>
            </a:r>
            <a:r>
              <a:rPr lang="en-IN" b="1" i="1" dirty="0">
                <a:solidFill>
                  <a:srgbClr val="222222"/>
                </a:solidFill>
                <a:latin typeface="arial" panose="020B0604020202020204" pitchFamily="34" charset="0"/>
              </a:rPr>
              <a:t>IS NULL</a:t>
            </a:r>
            <a:r>
              <a:rPr lang="en-IN" i="1" dirty="0">
                <a:solidFill>
                  <a:srgbClr val="222222"/>
                </a:solidFill>
                <a:latin typeface="arial" panose="020B0604020202020204" pitchFamily="34" charset="0"/>
              </a:rPr>
              <a:t> or </a:t>
            </a:r>
            <a:r>
              <a:rPr lang="en-IN" b="1" i="1" dirty="0">
                <a:solidFill>
                  <a:srgbClr val="222222"/>
                </a:solidFill>
                <a:latin typeface="arial" panose="020B0604020202020204" pitchFamily="34" charset="0"/>
              </a:rPr>
              <a:t>IS NOT NULL</a:t>
            </a:r>
          </a:p>
          <a:p>
            <a:pPr marL="285750" indent="-285750">
              <a:buFont typeface="Arial" panose="020B0604020202020204" pitchFamily="34" charset="0"/>
              <a:buChar char="•"/>
            </a:pPr>
            <a:endParaRPr lang="en-IN" sz="800" b="1" i="1"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does not occupy space in memory.</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is independent of data type.</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can be written in any lettercase.</a:t>
            </a:r>
          </a:p>
        </p:txBody>
      </p:sp>
      <p:sp>
        <p:nvSpPr>
          <p:cNvPr id="5" name="TextBox 4">
            <a:extLst>
              <a:ext uri="{FF2B5EF4-FFF2-40B4-BE49-F238E27FC236}">
                <a16:creationId xmlns:a16="http://schemas.microsoft.com/office/drawing/2014/main" id="{A9B91911-2077-A304-DD1C-EE2937A8CD2F}"/>
              </a:ext>
            </a:extLst>
          </p:cNvPr>
          <p:cNvSpPr txBox="1"/>
          <p:nvPr/>
        </p:nvSpPr>
        <p:spPr>
          <a:xfrm>
            <a:off x="263352" y="4398203"/>
            <a:ext cx="11809312"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US" sz="800" dirty="0">
              <a:solidFill>
                <a:schemeClr val="accent4">
                  <a:lumMod val="50000"/>
                </a:schemeClr>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result of (FALSE AND UNKNOWN) is FALSE, whereas the result of (FALSE OR UNKNOWN) is UNKNOWN.</a:t>
            </a:r>
            <a:endParaRPr lang="en-IN"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C7EFAC2-00E9-B753-CAF3-79970A73A5AF}"/>
              </a:ext>
            </a:extLst>
          </p:cNvPr>
          <p:cNvSpPr txBox="1"/>
          <p:nvPr/>
        </p:nvSpPr>
        <p:spPr>
          <a:xfrm>
            <a:off x="479376" y="5611887"/>
            <a:ext cx="1137726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rgbClr val="A67F59"/>
                </a:solidFill>
                <a:latin typeface="Liberation Mono"/>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NULL</a:t>
            </a:r>
            <a:r>
              <a:rPr lang="en-IN" dirty="0">
                <a:latin typeface="Liberation Mono"/>
              </a:rPr>
              <a:t>;  </a:t>
            </a:r>
            <a:r>
              <a:rPr lang="en-IN" dirty="0">
                <a:solidFill>
                  <a:srgbClr val="39AE0A"/>
                </a:solidFill>
                <a:latin typeface="Liberation Mono"/>
              </a:rPr>
              <a:t>// Output will be NULL and TRUE</a:t>
            </a:r>
          </a:p>
          <a:p>
            <a:pPr marL="285750" indent="-285750">
              <a:buFont typeface="Arial" panose="020B0604020202020204" pitchFamily="34" charset="0"/>
              <a:buChar char="•"/>
            </a:pPr>
            <a:endParaRPr lang="en-IN" sz="800" dirty="0">
              <a:solidFill>
                <a:srgbClr val="39AE0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rgbClr val="A67F59"/>
                </a:solidFill>
                <a:latin typeface="Liberation Mono"/>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NOT NULL</a:t>
            </a:r>
            <a:r>
              <a:rPr lang="en-IN" dirty="0">
                <a:latin typeface="Liberation Mono"/>
              </a:rPr>
              <a:t>;  </a:t>
            </a:r>
            <a:r>
              <a:rPr lang="en-IN" dirty="0">
                <a:solidFill>
                  <a:srgbClr val="39AE0A"/>
                </a:solidFill>
                <a:latin typeface="Liberation Mono"/>
              </a:rPr>
              <a:t>// Output will be NULL and FALSE</a:t>
            </a:r>
          </a:p>
        </p:txBody>
      </p:sp>
    </p:spTree>
    <p:extLst>
      <p:ext uri="{BB962C8B-B14F-4D97-AF65-F5344CB8AC3E}">
        <p14:creationId xmlns:p14="http://schemas.microsoft.com/office/powerpoint/2010/main" val="228992905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is null / is not null</a:t>
            </a:r>
            <a:endParaRPr lang="en-IN" sz="3200" i="1" dirty="0">
              <a:solidFill>
                <a:srgbClr val="FF9900"/>
              </a:solidFill>
              <a:latin typeface="Arial" pitchFamily="34" charset="0"/>
              <a:cs typeface="Arial" pitchFamily="34" charset="0"/>
            </a:endParaRPr>
          </a:p>
        </p:txBody>
      </p:sp>
      <p:sp>
        <p:nvSpPr>
          <p:cNvPr id="13" name="Rectangle 12">
            <a:extLst>
              <a:ext uri="{FF2B5EF4-FFF2-40B4-BE49-F238E27FC236}">
                <a16:creationId xmlns:a16="http://schemas.microsoft.com/office/drawing/2014/main" id="{A2A7F766-44E7-4F4E-941E-240A69D9AB5B}"/>
              </a:ext>
            </a:extLst>
          </p:cNvPr>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pitchFamily="18" charset="0"/>
              <a:cs typeface="Arial" panose="020B0604020202020204" pitchFamily="34" charset="0"/>
            </a:endParaRPr>
          </a:p>
          <a:p>
            <a:endParaRPr lang="en-US" sz="200" dirty="0">
              <a:solidFill>
                <a:srgbClr val="0077AA"/>
              </a:solidFill>
              <a:latin typeface="Liberation Mono"/>
              <a:ea typeface="Times New Roman" panose="02020603050405020304" pitchFamily="18" charset="0"/>
              <a:cs typeface="Arial" panose="020B0604020202020204" pitchFamily="34" charset="0"/>
            </a:endParaRPr>
          </a:p>
          <a:p>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comm </a:t>
            </a:r>
            <a:r>
              <a:rPr lang="en-IN"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pitchFamily="18"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a:extLst>
              <a:ext uri="{FF2B5EF4-FFF2-40B4-BE49-F238E27FC236}">
                <a16:creationId xmlns:a16="http://schemas.microsoft.com/office/drawing/2014/main" id="{689B237C-2146-4817-8BC7-4869ECE92CD8}"/>
              </a:ext>
            </a:extLst>
          </p:cNvPr>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p>
        </p:txBody>
      </p:sp>
      <p:sp>
        <p:nvSpPr>
          <p:cNvPr id="21" name="Rectangle 20">
            <a:extLst>
              <a:ext uri="{FF2B5EF4-FFF2-40B4-BE49-F238E27FC236}">
                <a16:creationId xmlns:a16="http://schemas.microsoft.com/office/drawing/2014/main" id="{B3C49BD7-9DCB-4C92-97F8-F3432CF44439}"/>
              </a:ext>
            </a:extLst>
          </p:cNvPr>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p:txBody>
      </p:sp>
      <p:pic>
        <p:nvPicPr>
          <p:cNvPr id="24" name="Picture 23">
            <a:extLst>
              <a:ext uri="{FF2B5EF4-FFF2-40B4-BE49-F238E27FC236}">
                <a16:creationId xmlns:a16="http://schemas.microsoft.com/office/drawing/2014/main" id="{C8B15EA0-E2F3-4AFB-B1FF-FFA0DFE6892B}"/>
              </a:ext>
            </a:extLst>
          </p:cNvPr>
          <p:cNvPicPr>
            <a:picLocks noChangeAspect="1"/>
          </p:cNvPicPr>
          <p:nvPr/>
        </p:nvPicPr>
        <p:blipFill>
          <a:blip r:embed="rId2" cstate="print"/>
          <a:stretch>
            <a:fillRect/>
          </a:stretch>
        </p:blipFill>
        <p:spPr>
          <a:xfrm>
            <a:off x="6088468" y="4041162"/>
            <a:ext cx="5734256" cy="2268694"/>
          </a:xfrm>
          <a:prstGeom prst="rect">
            <a:avLst/>
          </a:prstGeom>
        </p:spPr>
      </p:pic>
      <p:grpSp>
        <p:nvGrpSpPr>
          <p:cNvPr id="25" name="Group 24">
            <a:extLst>
              <a:ext uri="{FF2B5EF4-FFF2-40B4-BE49-F238E27FC236}">
                <a16:creationId xmlns:a16="http://schemas.microsoft.com/office/drawing/2014/main" id="{03F6ABE4-F730-4681-B374-41A2ADADFFEB}"/>
              </a:ext>
            </a:extLst>
          </p:cNvPr>
          <p:cNvGrpSpPr/>
          <p:nvPr/>
        </p:nvGrpSpPr>
        <p:grpSpPr>
          <a:xfrm>
            <a:off x="6096000" y="919944"/>
            <a:ext cx="5760639" cy="2725080"/>
            <a:chOff x="6689109" y="2892650"/>
            <a:chExt cx="4230634" cy="1864123"/>
          </a:xfrm>
        </p:grpSpPr>
        <p:pic>
          <p:nvPicPr>
            <p:cNvPr id="26" name="Picture 25">
              <a:extLst>
                <a:ext uri="{FF2B5EF4-FFF2-40B4-BE49-F238E27FC236}">
                  <a16:creationId xmlns:a16="http://schemas.microsoft.com/office/drawing/2014/main" id="{F38DAEB1-8711-4B16-88FC-71B2669A22C1}"/>
                </a:ext>
              </a:extLst>
            </p:cNvPr>
            <p:cNvPicPr>
              <a:picLocks noChangeAspect="1"/>
            </p:cNvPicPr>
            <p:nvPr/>
          </p:nvPicPr>
          <p:blipFill>
            <a:blip r:embed="rId3" cstate="print"/>
            <a:stretch>
              <a:fillRect/>
            </a:stretch>
          </p:blipFill>
          <p:spPr>
            <a:xfrm>
              <a:off x="6689109" y="2892650"/>
              <a:ext cx="4230634" cy="1864123"/>
            </a:xfrm>
            <a:prstGeom prst="rect">
              <a:avLst/>
            </a:prstGeom>
          </p:spPr>
        </p:pic>
        <p:sp>
          <p:nvSpPr>
            <p:cNvPr id="27" name="Rectangle 26">
              <a:extLst>
                <a:ext uri="{FF2B5EF4-FFF2-40B4-BE49-F238E27FC236}">
                  <a16:creationId xmlns:a16="http://schemas.microsoft.com/office/drawing/2014/main" id="{7C327D50-412A-46A1-A497-B5AC35EC055D}"/>
                </a:ext>
              </a:extLst>
            </p:cNvPr>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a16="http://schemas.microsoft.com/office/drawing/2014/main" id="{F90C23EE-B5DB-42DB-B04F-B3B89B2E2294}"/>
              </a:ext>
            </a:extLst>
          </p:cNvPr>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790686506"/>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boolean</a:t>
            </a:r>
          </a:p>
        </p:txBody>
      </p:sp>
      <p:sp>
        <p:nvSpPr>
          <p:cNvPr id="5" name="Rectangle 4"/>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11" name="Rectangle 10">
            <a:extLst>
              <a:ext uri="{FF2B5EF4-FFF2-40B4-BE49-F238E27FC236}">
                <a16:creationId xmlns:a16="http://schemas.microsoft.com/office/drawing/2014/main" id="{65AAF8D8-A9AA-4D65-A924-E3D8A424C7EC}"/>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3" name="Rectangle 12">
            <a:extLst>
              <a:ext uri="{FF2B5EF4-FFF2-40B4-BE49-F238E27FC236}">
                <a16:creationId xmlns:a16="http://schemas.microsoft.com/office/drawing/2014/main" id="{A2CEB430-CE81-4A97-B468-DB2412D09680}"/>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10" name="Rectangle 9">
            <a:extLst>
              <a:ext uri="{FF2B5EF4-FFF2-40B4-BE49-F238E27FC236}">
                <a16:creationId xmlns:a16="http://schemas.microsoft.com/office/drawing/2014/main" id="{C6993B56-9E5E-492B-8011-B6BCE93D8C26}"/>
              </a:ext>
            </a:extLst>
          </p:cNvPr>
          <p:cNvSpPr/>
          <p:nvPr/>
        </p:nvSpPr>
        <p:spPr>
          <a:xfrm>
            <a:off x="263353" y="4077072"/>
            <a:ext cx="11665296" cy="171136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IN" dirty="0">
                <a:solidFill>
                  <a:srgbClr val="A67F59"/>
                </a:solidFill>
                <a:latin typeface="Liberation Mono"/>
              </a:rPr>
              <a:t>NOT</a:t>
            </a:r>
            <a:r>
              <a:rPr lang="en-IN" dirty="0">
                <a:latin typeface="Liberation Mono"/>
                <a:cs typeface="Arial" panose="020B0604020202020204" pitchFamily="34" charset="0"/>
              </a:rPr>
              <a:t> completed;</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4">
                    <a:lumMod val="50000"/>
                  </a:schemeClr>
                </a:solidFill>
                <a:latin typeface="Liberation Mono"/>
                <a:cs typeface="Arial" panose="020B0604020202020204" pitchFamily="34" charset="0"/>
              </a:rPr>
              <a:t>IS</a:t>
            </a:r>
            <a:r>
              <a:rPr lang="en-IN" dirty="0">
                <a:latin typeface="Liberation Mono"/>
                <a:cs typeface="Arial" panose="020B0604020202020204" pitchFamily="34" charset="0"/>
              </a:rPr>
              <a:t>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endParaRPr lang="en-IN" dirty="0">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p:txBody>
      </p:sp>
      <p:sp>
        <p:nvSpPr>
          <p:cNvPr id="7" name="Rectangle 6">
            <a:extLst>
              <a:ext uri="{FF2B5EF4-FFF2-40B4-BE49-F238E27FC236}">
                <a16:creationId xmlns:a16="http://schemas.microsoft.com/office/drawing/2014/main" id="{4C4B636B-E915-49A1-B3D1-60837803BA45}"/>
              </a:ext>
            </a:extLst>
          </p:cNvPr>
          <p:cNvSpPr/>
          <p:nvPr/>
        </p:nvSpPr>
        <p:spPr>
          <a:xfrm>
            <a:off x="263353" y="2353500"/>
            <a:ext cx="11665296" cy="120032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4">
                    <a:lumMod val="50000"/>
                  </a:schemeClr>
                </a:solidFill>
                <a:latin typeface="Liberation Mono"/>
                <a:cs typeface="Arial" panose="020B0604020202020204" pitchFamily="34" charset="0"/>
              </a:rPr>
              <a:t>IS</a:t>
            </a:r>
            <a:r>
              <a:rPr lang="en-IN" dirty="0">
                <a:latin typeface="Liberation Mono"/>
                <a:cs typeface="Arial" panose="020B0604020202020204" pitchFamily="34" charset="0"/>
              </a:rPr>
              <a:t>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endParaRPr lang="en-IN"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004620343"/>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7369" y="2944296"/>
            <a:ext cx="5400599" cy="2957861"/>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True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False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 </a:t>
            </a:r>
            <a:r>
              <a:rPr lang="en-US" dirty="0">
                <a:solidFill>
                  <a:srgbClr val="A67F59"/>
                </a:solidFill>
                <a:latin typeface="Liberation Mono"/>
              </a:rPr>
              <a:t>=</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boolean</a:t>
            </a:r>
          </a:p>
        </p:txBody>
      </p:sp>
      <p:sp>
        <p:nvSpPr>
          <p:cNvPr id="7" name="Rectangle 6">
            <a:extLst>
              <a:ext uri="{FF2B5EF4-FFF2-40B4-BE49-F238E27FC236}">
                <a16:creationId xmlns:a16="http://schemas.microsoft.com/office/drawing/2014/main" id="{F78BF946-F616-4549-A08B-2C67D0B44C75}"/>
              </a:ext>
            </a:extLst>
          </p:cNvPr>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2" name="Rectangle 1">
            <a:extLst>
              <a:ext uri="{FF2B5EF4-FFF2-40B4-BE49-F238E27FC236}">
                <a16:creationId xmlns:a16="http://schemas.microsoft.com/office/drawing/2014/main" id="{B76ACC2D-8426-4B9D-8469-E36B7173816A}"/>
              </a:ext>
            </a:extLst>
          </p:cNvPr>
          <p:cNvSpPr/>
          <p:nvPr/>
        </p:nvSpPr>
        <p:spPr>
          <a:xfrm>
            <a:off x="407368" y="2389935"/>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10" name="TextBox 9">
            <a:extLst>
              <a:ext uri="{FF2B5EF4-FFF2-40B4-BE49-F238E27FC236}">
                <a16:creationId xmlns:a16="http://schemas.microsoft.com/office/drawing/2014/main" id="{2B285540-07D6-4D96-86D9-52EB6AE2A3D3}"/>
              </a:ext>
            </a:extLst>
          </p:cNvPr>
          <p:cNvSpPr txBox="1"/>
          <p:nvPr/>
        </p:nvSpPr>
        <p:spPr>
          <a:xfrm>
            <a:off x="6168008" y="2944296"/>
            <a:ext cx="5723203" cy="254236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True</a:t>
            </a:r>
            <a:r>
              <a:rPr lang="en-IN" dirty="0">
                <a:solidFill>
                  <a:schemeClr val="bg1">
                    <a:lumMod val="65000"/>
                  </a:schemeClr>
                </a:solidFill>
                <a:latin typeface="Liberation Mono"/>
              </a:rPr>
              <a:t>)</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False</a:t>
            </a:r>
            <a:r>
              <a:rPr lang="en-IN" dirty="0">
                <a:solidFill>
                  <a:schemeClr val="bg1">
                    <a:lumMod val="65000"/>
                  </a:schemeClr>
                </a:solidFill>
                <a:latin typeface="Liberation Mono"/>
              </a:rPr>
              <a:t>)</a:t>
            </a:r>
            <a:r>
              <a:rPr lang="en-IN" dirty="0">
                <a:latin typeface="Liberation Mono"/>
              </a:rPr>
              <a:t>;</a:t>
            </a:r>
          </a:p>
        </p:txBody>
      </p:sp>
      <p:sp>
        <p:nvSpPr>
          <p:cNvPr id="11" name="Rectangle 10">
            <a:extLst>
              <a:ext uri="{FF2B5EF4-FFF2-40B4-BE49-F238E27FC236}">
                <a16:creationId xmlns:a16="http://schemas.microsoft.com/office/drawing/2014/main" id="{511801E8-18AB-43BB-8D6A-651EBD65C067}"/>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2" name="Rectangle 11">
            <a:extLst>
              <a:ext uri="{FF2B5EF4-FFF2-40B4-BE49-F238E27FC236}">
                <a16:creationId xmlns:a16="http://schemas.microsoft.com/office/drawing/2014/main" id="{33EBFFEB-C322-45FD-8F4F-730B832917D8}"/>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Tree>
    <p:extLst>
      <p:ext uri="{BB962C8B-B14F-4D97-AF65-F5344CB8AC3E}">
        <p14:creationId xmlns:p14="http://schemas.microsoft.com/office/powerpoint/2010/main" val="323202490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wildcard expression</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6" name="TextBox 5">
            <a:extLst>
              <a:ext uri="{FF2B5EF4-FFF2-40B4-BE49-F238E27FC236}">
                <a16:creationId xmlns:a16="http://schemas.microsoft.com/office/drawing/2014/main" id="{A29E8D22-CF00-90F1-575B-2145966B7E73}"/>
              </a:ext>
            </a:extLst>
          </p:cNvPr>
          <p:cNvSpPr txBox="1"/>
          <p:nvPr/>
        </p:nvSpPr>
        <p:spPr>
          <a:xfrm>
            <a:off x="303539" y="695980"/>
            <a:ext cx="2088232" cy="400110"/>
          </a:xfrm>
          <a:prstGeom prst="rect">
            <a:avLst/>
          </a:prstGeom>
          <a:noFill/>
        </p:spPr>
        <p:txBody>
          <a:bodyPr wrap="square">
            <a:spAutoFit/>
          </a:bodyPr>
          <a:lstStyle/>
          <a:p>
            <a:r>
              <a:rPr lang="en-IN" sz="2000" dirty="0">
                <a:solidFill>
                  <a:srgbClr val="A67F59"/>
                </a:solidFill>
                <a:latin typeface="Liberation Mono"/>
              </a:rPr>
              <a:t>*</a:t>
            </a:r>
            <a:r>
              <a:rPr lang="en-IN" sz="2000" dirty="0">
                <a:latin typeface="Liberation Mono"/>
              </a:rPr>
              <a:t> </a:t>
            </a:r>
            <a:r>
              <a:rPr lang="en-IN" sz="2000" dirty="0">
                <a:solidFill>
                  <a:srgbClr val="0077AA"/>
                </a:solidFill>
                <a:latin typeface="Liberation Mono"/>
                <a:cs typeface="Arial" panose="020B0604020202020204" pitchFamily="34" charset="0"/>
              </a:rPr>
              <a:t>EXCEPT</a:t>
            </a:r>
            <a:r>
              <a:rPr lang="en-IN" sz="2000" dirty="0">
                <a:latin typeface="Liberation Mono"/>
              </a:rPr>
              <a:t> (DATA)</a:t>
            </a:r>
          </a:p>
        </p:txBody>
      </p:sp>
    </p:spTree>
    <p:extLst>
      <p:ext uri="{BB962C8B-B14F-4D97-AF65-F5344CB8AC3E}">
        <p14:creationId xmlns:p14="http://schemas.microsoft.com/office/powerpoint/2010/main" val="143118591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wildcard expression - except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i="1" dirty="0">
                <a:solidFill>
                  <a:srgbClr val="FF5D5D"/>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i="1" dirty="0">
                <a:solidFill>
                  <a:srgbClr val="FF5D5D"/>
                </a:solidFill>
                <a:latin typeface="Liberation Mono"/>
                <a:cs typeface="Arial" panose="020B0604020202020204" pitchFamily="34" charset="0"/>
              </a:rPr>
              <a:t>EXCEPT</a:t>
            </a:r>
            <a:r>
              <a:rPr lang="en-IN" dirty="0">
                <a:latin typeface="Liberation Mono"/>
              </a:rPr>
              <a:t> (job, gender, mgr) </a:t>
            </a:r>
            <a:r>
              <a:rPr lang="en-IN" dirty="0">
                <a:solidFill>
                  <a:srgbClr val="0077AA"/>
                </a:solidFill>
                <a:latin typeface="Liberation Mono"/>
                <a:cs typeface="Arial" panose="020B0604020202020204" pitchFamily="34" charset="0"/>
              </a:rPr>
              <a:t>FROM</a:t>
            </a:r>
            <a:r>
              <a:rPr lang="en-IN" dirty="0">
                <a:latin typeface="Liberation Mono"/>
              </a:rPr>
              <a:t> emp ; </a:t>
            </a:r>
          </a:p>
        </p:txBody>
      </p:sp>
    </p:spTree>
    <p:extLst>
      <p:ext uri="{BB962C8B-B14F-4D97-AF65-F5344CB8AC3E}">
        <p14:creationId xmlns:p14="http://schemas.microsoft.com/office/powerpoint/2010/main" val="3024134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643915"/>
            <a:ext cx="11377264" cy="98488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Empty enums are not allowed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407368" y="2015549"/>
            <a:ext cx="11377264"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t>
            </a:r>
            <a:r>
              <a:rPr lang="en-IN" dirty="0">
                <a:solidFill>
                  <a:srgbClr val="669900"/>
                </a:solidFill>
                <a:latin typeface="Liberation Mono"/>
              </a:rPr>
              <a:t>'A'</a:t>
            </a:r>
            <a:r>
              <a:rPr lang="en-IN" dirty="0">
                <a:latin typeface="Liberation Mono"/>
                <a:cs typeface="Arial" panose="020B0604020202020204" pitchFamily="34" charset="0"/>
              </a:rPr>
              <a:t>,</a:t>
            </a:r>
            <a:r>
              <a:rPr lang="en-IN" dirty="0">
                <a:solidFill>
                  <a:srgbClr val="669900"/>
                </a:solidFill>
                <a:latin typeface="Liberation Mono"/>
              </a:rPr>
              <a:t>'B'</a:t>
            </a:r>
            <a:r>
              <a:rPr lang="en-IN" dirty="0">
                <a:latin typeface="Liberation Mono"/>
                <a:cs typeface="Arial" panose="020B0604020202020204" pitchFamily="34" charset="0"/>
              </a:rPr>
              <a:t>,</a:t>
            </a:r>
            <a:r>
              <a:rPr lang="en-IN" dirty="0">
                <a:solidFill>
                  <a:srgbClr val="669900"/>
                </a:solidFill>
                <a:latin typeface="Liberation Mono"/>
              </a:rPr>
              <a:t>'C’</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(col1, col2)</a:t>
            </a:r>
            <a:r>
              <a:rPr lang="en-IN" dirty="0">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p:txBody>
      </p:sp>
      <p:sp>
        <p:nvSpPr>
          <p:cNvPr id="6" name="TextBox 5">
            <a:extLst>
              <a:ext uri="{FF2B5EF4-FFF2-40B4-BE49-F238E27FC236}">
                <a16:creationId xmlns:a16="http://schemas.microsoft.com/office/drawing/2014/main" id="{2874F690-9CCA-72CE-56A3-3DE2F3E4A664}"/>
              </a:ext>
            </a:extLst>
          </p:cNvPr>
          <p:cNvSpPr txBox="1"/>
          <p:nvPr/>
        </p:nvSpPr>
        <p:spPr>
          <a:xfrm>
            <a:off x="191344" y="3539331"/>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58973701"/>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61F28855-6CCC-916F-61FE-2198FD4D32E0}"/>
              </a:ext>
            </a:extLst>
          </p:cNvPr>
          <p:cNvSpPr/>
          <p:nvPr/>
        </p:nvSpPr>
        <p:spPr>
          <a:xfrm>
            <a:off x="303539" y="4340130"/>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Tree>
    <p:extLst>
      <p:ext uri="{BB962C8B-B14F-4D97-AF65-F5344CB8AC3E}">
        <p14:creationId xmlns:p14="http://schemas.microsoft.com/office/powerpoint/2010/main" val="116559560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t>
            </a:r>
            <a:r>
              <a:rPr lang="en-US" sz="2000" i="1" dirty="0">
                <a:solidFill>
                  <a:srgbClr val="FF5D5D"/>
                </a:solidFill>
                <a:latin typeface="Liberation Mono"/>
              </a:rPr>
              <a:t>asc</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i="1" dirty="0">
                <a:solidFill>
                  <a:srgbClr val="FF5D5D"/>
                </a:solidFill>
                <a:latin typeface="Liberation Mono"/>
              </a:rPr>
              <a:t>desc</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i="1" dirty="0">
                <a:solidFill>
                  <a:srgbClr val="FF5D5D"/>
                </a:solidFill>
                <a:latin typeface="Liberation Mono"/>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i="1" dirty="0">
                <a:solidFill>
                  <a:srgbClr val="FF5D5D"/>
                </a:solidFill>
                <a:latin typeface="Liberation Mono"/>
              </a:rPr>
              <a:t>last</a:t>
            </a:r>
            <a:r>
              <a:rPr lang="en-US" sz="2000" dirty="0">
                <a:solidFill>
                  <a:schemeClr val="tx1">
                    <a:lumMod val="95000"/>
                    <a:lumOff val="5000"/>
                  </a:schemeClr>
                </a:solidFill>
                <a:latin typeface="Liberation Mono"/>
                <a:cs typeface="Arial" panose="020B0604020202020204" pitchFamily="34" charset="0"/>
              </a:rPr>
              <a:t> } ]</a:t>
            </a:r>
          </a:p>
        </p:txBody>
      </p:sp>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77437"/>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a:t>
            </a:r>
            <a:r>
              <a:rPr lang="en-IN" i="1" dirty="0">
                <a:solidFill>
                  <a:srgbClr val="FF5D5D"/>
                </a:solidFill>
                <a:latin typeface="Liberation Mono"/>
              </a:rPr>
              <a:t>desc</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Tree>
    <p:extLst>
      <p:ext uri="{BB962C8B-B14F-4D97-AF65-F5344CB8AC3E}">
        <p14:creationId xmlns:p14="http://schemas.microsoft.com/office/powerpoint/2010/main" val="358623793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order by { nulls first | nulls last }</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t>
            </a:r>
            <a:r>
              <a:rPr lang="en-US" sz="2000" i="1" dirty="0">
                <a:solidFill>
                  <a:srgbClr val="FF5D5D"/>
                </a:solidFill>
                <a:latin typeface="Liberation Mono"/>
              </a:rPr>
              <a:t>asc</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i="1" dirty="0">
                <a:solidFill>
                  <a:srgbClr val="FF5D5D"/>
                </a:solidFill>
                <a:latin typeface="Liberation Mono"/>
              </a:rPr>
              <a:t>desc</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i="1" dirty="0">
                <a:solidFill>
                  <a:srgbClr val="FF5D5D"/>
                </a:solidFill>
                <a:latin typeface="Liberation Mono"/>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i="1" dirty="0">
                <a:solidFill>
                  <a:srgbClr val="FF5D5D"/>
                </a:solidFill>
                <a:latin typeface="Liberation Mono"/>
              </a:rPr>
              <a:t>last</a:t>
            </a:r>
            <a:r>
              <a:rPr lang="en-US" sz="2000" dirty="0">
                <a:solidFill>
                  <a:schemeClr val="tx1">
                    <a:lumMod val="95000"/>
                    <a:lumOff val="5000"/>
                  </a:schemeClr>
                </a:solidFill>
                <a:latin typeface="Liberation Mono"/>
                <a:cs typeface="Arial" panose="020B0604020202020204" pitchFamily="34" charset="0"/>
              </a:rPr>
              <a:t> } ]</a:t>
            </a:r>
          </a:p>
        </p:txBody>
      </p:sp>
      <p:sp>
        <p:nvSpPr>
          <p:cNvPr id="2" name="Rectangle 1">
            <a:extLst>
              <a:ext uri="{FF2B5EF4-FFF2-40B4-BE49-F238E27FC236}">
                <a16:creationId xmlns:a16="http://schemas.microsoft.com/office/drawing/2014/main" id="{01ABB6E6-CFA1-B7FC-160A-C0B9CB55BE9B}"/>
              </a:ext>
            </a:extLst>
          </p:cNvPr>
          <p:cNvSpPr/>
          <p:nvPr/>
        </p:nvSpPr>
        <p:spPr>
          <a:xfrm>
            <a:off x="303539" y="5489356"/>
            <a:ext cx="11737304" cy="120032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first if you do ORDER BY ... ASC</a:t>
            </a:r>
          </a:p>
          <a:p>
            <a:pPr marL="285750" indent="-285750">
              <a:buFont typeface="Arial" panose="020B0604020202020204" pitchFamily="34" charset="0"/>
              <a:buChar char="•"/>
            </a:pPr>
            <a:endParaRPr lang="en-US" sz="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last if you do ORDER BY ... DESC</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136A93-88C6-F45E-7E58-5E54F01DB6A6}"/>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i="1" dirty="0">
                <a:solidFill>
                  <a:srgbClr val="FF5D5D"/>
                </a:solidFill>
                <a:latin typeface="Liberation Mono"/>
              </a:rPr>
              <a:t>first</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i="1" dirty="0">
                <a:solidFill>
                  <a:srgbClr val="FF5D5D"/>
                </a:solidFill>
                <a:latin typeface="Liberation Mono"/>
              </a:rPr>
              <a:t>last</a:t>
            </a:r>
            <a:r>
              <a:rPr lang="en-IN" dirty="0">
                <a:latin typeface="Liberation Mono"/>
              </a:rPr>
              <a:t>;</a:t>
            </a:r>
          </a:p>
        </p:txBody>
      </p:sp>
      <p:sp>
        <p:nvSpPr>
          <p:cNvPr id="6" name="TextBox 5">
            <a:extLst>
              <a:ext uri="{FF2B5EF4-FFF2-40B4-BE49-F238E27FC236}">
                <a16:creationId xmlns:a16="http://schemas.microsoft.com/office/drawing/2014/main" id="{DC79028E-28BB-2DB7-8452-7864B9AF8159}"/>
              </a:ext>
            </a:extLst>
          </p:cNvPr>
          <p:cNvSpPr txBox="1"/>
          <p:nvPr/>
        </p:nvSpPr>
        <p:spPr>
          <a:xfrm>
            <a:off x="2999656" y="49980"/>
            <a:ext cx="2088232" cy="369332"/>
          </a:xfrm>
          <a:prstGeom prst="rect">
            <a:avLst/>
          </a:prstGeom>
          <a:noFill/>
        </p:spPr>
        <p:txBody>
          <a:bodyPr wrap="square">
            <a:spAutoFit/>
          </a:bodyPr>
          <a:lstStyle/>
          <a:p>
            <a:r>
              <a:rPr lang="en-US" i="1" dirty="0">
                <a:solidFill>
                  <a:srgbClr val="FF5D5D"/>
                </a:solidFill>
                <a:latin typeface="Liberation Mono"/>
              </a:rPr>
              <a:t>sum</a:t>
            </a:r>
            <a:endParaRPr lang="en-IN" dirty="0"/>
          </a:p>
        </p:txBody>
      </p:sp>
    </p:spTree>
    <p:extLst>
      <p:ext uri="{BB962C8B-B14F-4D97-AF65-F5344CB8AC3E}">
        <p14:creationId xmlns:p14="http://schemas.microsoft.com/office/powerpoint/2010/main" val="249427902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offset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26641"/>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offset n rows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i="1" dirty="0">
                <a:solidFill>
                  <a:srgbClr val="FF5D5D"/>
                </a:solidFill>
                <a:latin typeface="Liberation Mono"/>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i="1" dirty="0">
                <a:solidFill>
                  <a:srgbClr val="FF5D5D"/>
                </a:solidFill>
                <a:latin typeface="Liberation Mono"/>
              </a:rPr>
              <a:t>rows</a:t>
            </a:r>
            <a:r>
              <a:rPr lang="en-US" sz="2000" dirty="0">
                <a:solidFill>
                  <a:schemeClr val="tx1">
                    <a:lumMod val="95000"/>
                    <a:lumOff val="5000"/>
                  </a:schemeClr>
                </a:solidFill>
                <a:latin typeface="Liberation Mono"/>
                <a:cs typeface="Arial" panose="020B0604020202020204" pitchFamily="34" charset="0"/>
              </a:rPr>
              <a:t> }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233910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a:t>
            </a:r>
            <a:r>
              <a:rPr lang="en-US" i="1" dirty="0">
                <a:solidFill>
                  <a:srgbClr val="FF5D5D"/>
                </a:solidFill>
                <a:latin typeface="Liberation Mono"/>
              </a:rPr>
              <a:t>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i="1" dirty="0">
                <a:solidFill>
                  <a:srgbClr val="FF5D5D"/>
                </a:solidFill>
                <a:latin typeface="Liberation Mono"/>
              </a:rPr>
              <a:t>count</a:t>
            </a:r>
            <a:r>
              <a:rPr lang="en-US" dirty="0">
                <a:latin typeface="Liberation Mono"/>
              </a:rPr>
              <a:t>(</a:t>
            </a:r>
            <a:r>
              <a:rPr lang="en-IN" dirty="0">
                <a:solidFill>
                  <a:srgbClr val="A67F59"/>
                </a:solidFill>
                <a:latin typeface="Liberation Mono"/>
              </a:rPr>
              <a: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i="1" dirty="0">
                <a:solidFill>
                  <a:srgbClr val="FF5D5D"/>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i="1" dirty="0">
                <a:solidFill>
                  <a:srgbClr val="FF5D5D"/>
                </a:solidFill>
                <a:latin typeface="Liberation Mono"/>
              </a:rPr>
              <a:t>row</a:t>
            </a:r>
            <a:r>
              <a:rPr lang="en-US" dirty="0">
                <a:latin typeface="Liberation Mono"/>
              </a:rPr>
              <a:t>;</a:t>
            </a:r>
          </a:p>
          <a:p>
            <a:pPr marL="285750" indent="-285750">
              <a:buFont typeface="Arial" panose="020B0604020202020204" pitchFamily="34" charset="0"/>
              <a:buChar char="•"/>
            </a:pPr>
            <a:endParaRPr lang="en-US" sz="1000" dirty="0">
              <a:latin typeface="Liberation Mono"/>
            </a:endParaRPr>
          </a:p>
          <a:p>
            <a:pPr marL="285750" indent="-285750">
              <a:buFont typeface="Arial" panose="020B0604020202020204" pitchFamily="34" charset="0"/>
              <a:buChar char="•"/>
            </a:pPr>
            <a:endParaRPr lang="en-US" sz="10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i="1" dirty="0">
                <a:solidFill>
                  <a:srgbClr val="FF5D5D"/>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a:t>
            </a:r>
            <a:r>
              <a:rPr lang="en-US" dirty="0">
                <a:solidFill>
                  <a:srgbClr val="0077AA"/>
                </a:solidFill>
                <a:latin typeface="Liberation Mono"/>
                <a:cs typeface="Arial" panose="020B0604020202020204" pitchFamily="34" charset="0"/>
              </a:rPr>
              <a:t>SELECT</a:t>
            </a:r>
            <a:r>
              <a:rPr lang="en-US" dirty="0">
                <a:latin typeface="Liberation Mono"/>
              </a:rPr>
              <a:t> </a:t>
            </a:r>
            <a:r>
              <a:rPr lang="en-US" i="1" dirty="0">
                <a:solidFill>
                  <a:srgbClr val="FF5D5D"/>
                </a:solidFill>
                <a:latin typeface="Liberation Mono"/>
              </a:rPr>
              <a:t>count</a:t>
            </a:r>
            <a:r>
              <a:rPr lang="en-US" dirty="0">
                <a:latin typeface="Liberation Mono"/>
              </a:rPr>
              <a:t>(</a:t>
            </a:r>
            <a:r>
              <a:rPr lang="en-IN" dirty="0">
                <a:solidFill>
                  <a:srgbClr val="A67F59"/>
                </a:solidFill>
                <a:latin typeface="Liberation Mono"/>
              </a:rPr>
              <a: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i="1" dirty="0">
                <a:solidFill>
                  <a:srgbClr val="FF5D5D"/>
                </a:solidFill>
                <a:latin typeface="Liberation Mono"/>
              </a:rPr>
              <a:t>row</a:t>
            </a:r>
            <a:r>
              <a:rPr lang="en-US" dirty="0">
                <a:latin typeface="Liberation Mono"/>
              </a:rPr>
              <a:t>;</a:t>
            </a:r>
          </a:p>
        </p:txBody>
      </p:sp>
    </p:spTree>
    <p:extLst>
      <p:ext uri="{BB962C8B-B14F-4D97-AF65-F5344CB8AC3E}">
        <p14:creationId xmlns:p14="http://schemas.microsoft.com/office/powerpoint/2010/main" val="3157778210"/>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fetch first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 only</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8441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fetch first n rows only</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i="1" dirty="0">
                <a:solidFill>
                  <a:srgbClr val="FF5D5D"/>
                </a:solidFill>
                <a:latin typeface="Liberation Mono"/>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i="1" dirty="0">
                <a:solidFill>
                  <a:srgbClr val="FF5D5D"/>
                </a:solidFill>
                <a:latin typeface="Liberation Mono"/>
              </a:rPr>
              <a:t>rows</a:t>
            </a:r>
            <a:r>
              <a:rPr lang="en-US" sz="2000" dirty="0">
                <a:solidFill>
                  <a:schemeClr val="tx1">
                    <a:lumMod val="95000"/>
                    <a:lumOff val="5000"/>
                  </a:schemeClr>
                </a:solidFill>
                <a:latin typeface="Liberation Mono"/>
                <a:cs typeface="Arial" panose="020B0604020202020204" pitchFamily="34" charset="0"/>
              </a:rPr>
              <a:t> } { </a:t>
            </a:r>
            <a:r>
              <a:rPr lang="en-US" sz="2000" i="1" dirty="0">
                <a:solidFill>
                  <a:srgbClr val="FF5D5D"/>
                </a:solidFill>
                <a:latin typeface="Liberation Mono"/>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i="1" dirty="0">
                <a:solidFill>
                  <a:srgbClr val="FF5D5D"/>
                </a:solidFill>
                <a:latin typeface="Liberation Mono"/>
              </a:rPr>
              <a:t>with</a:t>
            </a:r>
            <a:r>
              <a:rPr lang="en-US" sz="2000" dirty="0">
                <a:solidFill>
                  <a:schemeClr val="tx1">
                    <a:lumMod val="95000"/>
                    <a:lumOff val="5000"/>
                  </a:schemeClr>
                </a:solidFill>
                <a:latin typeface="Liberation Mono"/>
                <a:cs typeface="Arial" panose="020B0604020202020204" pitchFamily="34" charset="0"/>
              </a:rPr>
              <a:t> </a:t>
            </a:r>
            <a:r>
              <a:rPr lang="en-US" sz="2000" i="1" dirty="0">
                <a:solidFill>
                  <a:srgbClr val="FF5D5D"/>
                </a:solidFill>
                <a:latin typeface="Liberation Mono"/>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a:t>
            </a:r>
            <a:r>
              <a:rPr lang="en-US" i="1" dirty="0">
                <a:solidFill>
                  <a:srgbClr val="FF5D5D"/>
                </a:solidFill>
                <a:latin typeface="Liberation Mono"/>
              </a:rPr>
              <a:t>first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4</a:t>
            </a:r>
            <a:r>
              <a:rPr lang="en-US" dirty="0">
                <a:solidFill>
                  <a:srgbClr val="0077AA"/>
                </a:solidFill>
                <a:latin typeface="Liberation Mono"/>
                <a:cs typeface="Arial" panose="020B0604020202020204" pitchFamily="34" charset="0"/>
              </a:rPr>
              <a:t> </a:t>
            </a:r>
            <a:r>
              <a:rPr lang="en-US" i="1" dirty="0">
                <a:solidFill>
                  <a:srgbClr val="FF5D5D"/>
                </a:solidFill>
                <a:latin typeface="Liberation Mono"/>
              </a:rPr>
              <a:t>rows</a:t>
            </a:r>
            <a:r>
              <a:rPr lang="en-US" dirty="0">
                <a:solidFill>
                  <a:srgbClr val="0077AA"/>
                </a:solidFill>
                <a:latin typeface="Liberation Mono"/>
                <a:cs typeface="Arial" panose="020B0604020202020204" pitchFamily="34" charset="0"/>
              </a:rPr>
              <a:t> </a:t>
            </a:r>
            <a:r>
              <a:rPr lang="en-US" i="1" dirty="0">
                <a:solidFill>
                  <a:srgbClr val="FF5D5D"/>
                </a:solidFill>
                <a:latin typeface="Liberation Mono"/>
              </a:rPr>
              <a:t>only</a:t>
            </a:r>
            <a:r>
              <a:rPr lang="en-US" dirty="0">
                <a:latin typeface="Liberation Mono"/>
                <a:cs typeface="Arial" panose="020B0604020202020204" pitchFamily="34" charset="0"/>
              </a:rPr>
              <a:t>;</a:t>
            </a:r>
            <a:endParaRPr lang="en-IN" dirty="0">
              <a:latin typeface="Liberation Mono"/>
            </a:endParaRP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5</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EXCEPT</a:t>
            </a:r>
            <a:r>
              <a:rPr lang="en-US" dirty="0">
                <a:latin typeface="Liberation Mono"/>
                <a:cs typeface="Arial" panose="020B0604020202020204" pitchFamily="34" charset="0"/>
              </a:rPr>
              <a:t>(`user name`, pwd)</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a:t>
            </a:r>
            <a:r>
              <a:rPr lang="en-US" i="1" dirty="0">
                <a:solidFill>
                  <a:srgbClr val="FF5D5D"/>
                </a:solidFill>
                <a:latin typeface="Liberation Mono"/>
              </a:rPr>
              <a:t>first</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i="1" dirty="0">
                <a:solidFill>
                  <a:srgbClr val="FF5D5D"/>
                </a:solidFill>
                <a:latin typeface="Liberation Mono"/>
              </a:rPr>
              <a:t>rows</a:t>
            </a:r>
            <a:r>
              <a:rPr lang="en-US" dirty="0">
                <a:solidFill>
                  <a:srgbClr val="0077AA"/>
                </a:solidFill>
                <a:latin typeface="Liberation Mono"/>
                <a:cs typeface="Arial" panose="020B0604020202020204" pitchFamily="34" charset="0"/>
              </a:rPr>
              <a:t> </a:t>
            </a:r>
            <a:r>
              <a:rPr lang="en-US" i="1" dirty="0">
                <a:solidFill>
                  <a:srgbClr val="FF5D5D"/>
                </a:solidFill>
                <a:latin typeface="Liberation Mono"/>
              </a:rPr>
              <a:t>only</a:t>
            </a:r>
            <a:r>
              <a:rPr lang="en-US" dirty="0">
                <a:latin typeface="Liberation Mono"/>
                <a:cs typeface="Arial" panose="020B0604020202020204" pitchFamily="34" charset="0"/>
              </a:rPr>
              <a:t>;</a:t>
            </a:r>
            <a:endParaRPr lang="en-IN" dirty="0">
              <a:latin typeface="Liberation Mono"/>
            </a:endParaRPr>
          </a:p>
        </p:txBody>
      </p:sp>
      <p:sp>
        <p:nvSpPr>
          <p:cNvPr id="4" name="TextBox 3">
            <a:extLst>
              <a:ext uri="{FF2B5EF4-FFF2-40B4-BE49-F238E27FC236}">
                <a16:creationId xmlns:a16="http://schemas.microsoft.com/office/drawing/2014/main" id="{A611E655-E087-D4B5-7B82-1C5AB21500DB}"/>
              </a:ext>
            </a:extLst>
          </p:cNvPr>
          <p:cNvSpPr txBox="1"/>
          <p:nvPr/>
        </p:nvSpPr>
        <p:spPr>
          <a:xfrm>
            <a:off x="262558" y="3573016"/>
            <a:ext cx="11526016" cy="276998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a:t>
            </a:r>
            <a:r>
              <a:rPr lang="en-US" i="1" dirty="0">
                <a:solidFill>
                  <a:srgbClr val="FF5D5D"/>
                </a:solidFill>
                <a:latin typeface="Liberation Mono"/>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i="1" dirty="0">
                <a:solidFill>
                  <a:srgbClr val="FF5D5D"/>
                </a:solidFill>
                <a:latin typeface="Liberation Mono"/>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i="1" dirty="0">
                <a:solidFill>
                  <a:srgbClr val="FF5D5D"/>
                </a:solidFill>
                <a:latin typeface="Liberation Mono"/>
              </a:rPr>
              <a:t>rows</a:t>
            </a:r>
            <a:r>
              <a:rPr lang="en-US" dirty="0">
                <a:latin typeface="Liberation Mono"/>
                <a:cs typeface="Arial" panose="020B0604020202020204" pitchFamily="34" charset="0"/>
              </a:rPr>
              <a:t> </a:t>
            </a:r>
            <a:r>
              <a:rPr lang="en-US" i="1" dirty="0">
                <a:solidFill>
                  <a:srgbClr val="FF5D5D"/>
                </a:solidFill>
                <a:latin typeface="Liberation Mono"/>
              </a:rPr>
              <a:t>only</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first </a:t>
            </a:r>
            <a:r>
              <a:rPr lang="en-US" sz="2000" b="1" i="1" dirty="0">
                <a:solidFill>
                  <a:srgbClr val="C00000"/>
                </a:solidFill>
                <a:latin typeface="Liberation Mono"/>
              </a:rPr>
              <a:t>n-1</a:t>
            </a:r>
            <a:r>
              <a:rPr lang="en-US" sz="2000" b="1" i="1" dirty="0">
                <a:latin typeface="Liberation Mono"/>
              </a:rPr>
              <a:t> rows</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FETCH</a:t>
            </a:r>
            <a:r>
              <a:rPr lang="en-US" dirty="0">
                <a:latin typeface="Liberation Mono"/>
              </a:rPr>
              <a:t> </a:t>
            </a:r>
            <a:r>
              <a:rPr lang="en-US" i="1" dirty="0">
                <a:solidFill>
                  <a:srgbClr val="FF5D5D"/>
                </a:solidFill>
                <a:latin typeface="Liberation Mono"/>
              </a:rPr>
              <a:t>first</a:t>
            </a:r>
            <a:r>
              <a:rPr lang="en-US" dirty="0">
                <a:latin typeface="Liberation Mono"/>
              </a:rPr>
              <a:t> </a:t>
            </a:r>
            <a:r>
              <a:rPr lang="en-US" dirty="0">
                <a:solidFill>
                  <a:srgbClr val="0077AA"/>
                </a:solidFill>
                <a:latin typeface="Liberation Mono"/>
                <a:cs typeface="Arial" panose="020B0604020202020204" pitchFamily="34" charset="0"/>
              </a:rPr>
              <a:t>SELECT</a:t>
            </a:r>
            <a:r>
              <a:rPr lang="en-US" dirty="0">
                <a:latin typeface="Liberation Mono"/>
              </a:rPr>
              <a:t> </a:t>
            </a:r>
            <a:r>
              <a:rPr lang="en-US" i="1" dirty="0">
                <a:solidFill>
                  <a:srgbClr val="FF5D5D"/>
                </a:solidFill>
                <a:latin typeface="Liberation Mono"/>
              </a:rPr>
              <a:t>count</a:t>
            </a:r>
            <a:r>
              <a:rPr lang="en-US" dirty="0">
                <a:latin typeface="Liberation Mono"/>
              </a:rPr>
              <a:t>(</a:t>
            </a:r>
            <a:r>
              <a:rPr lang="en-IN" dirty="0">
                <a:solidFill>
                  <a:srgbClr val="A67F59"/>
                </a:solidFill>
                <a:latin typeface="Liberation Mono"/>
              </a:rPr>
              <a:t>*</a:t>
            </a:r>
            <a:r>
              <a:rPr lang="en-US" dirty="0">
                <a:latin typeface="Liberation Mono"/>
              </a:rPr>
              <a:t>) -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i="1" dirty="0">
                <a:solidFill>
                  <a:srgbClr val="FF5D5D"/>
                </a:solidFill>
                <a:latin typeface="Liberation Mono"/>
              </a:rPr>
              <a:t>row</a:t>
            </a:r>
            <a:r>
              <a:rPr lang="en-US" dirty="0">
                <a:latin typeface="Liberation Mono"/>
              </a:rPr>
              <a:t> </a:t>
            </a:r>
            <a:r>
              <a:rPr lang="en-US" i="1" dirty="0">
                <a:solidFill>
                  <a:srgbClr val="FF5D5D"/>
                </a:solidFill>
                <a:latin typeface="Liberation Mono"/>
              </a:rPr>
              <a:t>only</a:t>
            </a:r>
            <a:r>
              <a:rPr lang="en-US" dirty="0">
                <a:latin typeface="Liberation Mono"/>
              </a:rPr>
              <a:t>;</a:t>
            </a:r>
          </a:p>
          <a:p>
            <a:pPr marL="285750" indent="-285750">
              <a:buFont typeface="Arial" panose="020B0604020202020204" pitchFamily="34" charset="0"/>
              <a:buChar char="•"/>
            </a:pPr>
            <a:endParaRPr lang="en-US" dirty="0">
              <a:latin typeface="Liberation Mono"/>
            </a:endParaRPr>
          </a:p>
          <a:p>
            <a:r>
              <a:rPr lang="en-US" sz="1800" b="1" i="1" dirty="0">
                <a:latin typeface="Liberation Mono"/>
              </a:rPr>
              <a:t>To print  first 8 rows after leaving first 4 rows</a:t>
            </a:r>
          </a:p>
          <a:p>
            <a:endParaRPr lang="en-US" sz="800" b="1" i="1"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@Y = </a:t>
            </a:r>
            <a:r>
              <a:rPr lang="en-US" dirty="0">
                <a:solidFill>
                  <a:srgbClr val="990055"/>
                </a:solidFill>
                <a:latin typeface="Liberation Mono"/>
              </a:rPr>
              <a:t>8</a:t>
            </a:r>
            <a:r>
              <a:rPr lang="en-US" dirty="0">
                <a:latin typeface="Liberation Mono"/>
              </a:rPr>
              <a:t>;</a:t>
            </a:r>
            <a:endParaRPr lang="en-US" dirty="0">
              <a:solidFill>
                <a:srgbClr val="990055"/>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i="1" dirty="0">
                <a:solidFill>
                  <a:srgbClr val="FF5D5D"/>
                </a:solidFill>
                <a:latin typeface="Liberation Mono"/>
              </a:rPr>
              <a:t>rownum()</a:t>
            </a:r>
            <a:r>
              <a:rPr lang="en-US" dirty="0">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i="1" dirty="0">
                <a:solidFill>
                  <a:srgbClr val="FF5D5D"/>
                </a:solidFill>
                <a:latin typeface="Liberation Mono"/>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i="1" dirty="0">
                <a:solidFill>
                  <a:srgbClr val="FF5D5D"/>
                </a:solidFill>
                <a:latin typeface="Liberation Mono"/>
              </a:rPr>
              <a:t>first</a:t>
            </a:r>
            <a:r>
              <a:rPr lang="en-US" dirty="0">
                <a:latin typeface="Liberation Mono"/>
              </a:rPr>
              <a:t> @Y </a:t>
            </a:r>
            <a:r>
              <a:rPr lang="en-US" i="1" dirty="0">
                <a:solidFill>
                  <a:srgbClr val="FF5D5D"/>
                </a:solidFill>
                <a:latin typeface="Liberation Mono"/>
              </a:rPr>
              <a:t>row</a:t>
            </a:r>
            <a:r>
              <a:rPr lang="en-US" dirty="0">
                <a:latin typeface="Liberation Mono"/>
              </a:rPr>
              <a:t> </a:t>
            </a:r>
            <a:r>
              <a:rPr lang="en-US" i="1" dirty="0">
                <a:solidFill>
                  <a:srgbClr val="FF5D5D"/>
                </a:solidFill>
                <a:latin typeface="Liberation Mono"/>
              </a:rPr>
              <a:t>only</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252551565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fetch first n rows with ties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4" name="Rectangle 3">
            <a:extLst>
              <a:ext uri="{FF2B5EF4-FFF2-40B4-BE49-F238E27FC236}">
                <a16:creationId xmlns:a16="http://schemas.microsoft.com/office/drawing/2014/main" id="{DC23CB35-DBF1-DA04-FB4C-91369FEAAB5F}"/>
              </a:ext>
            </a:extLst>
          </p:cNvPr>
          <p:cNvSpPr/>
          <p:nvPr/>
        </p:nvSpPr>
        <p:spPr>
          <a:xfrm>
            <a:off x="303539" y="5356373"/>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WITH TIES returns additional rows with the same sort key as the last row fetched. Note that if you use WITH TIES, you must specify an ORDER BY clause in the query. If you don’t, the query will not return the additional rows.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ORDER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job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WITH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TIES</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 with duplicates</a:t>
            </a:r>
          </a:p>
          <a:p>
            <a:pPr marL="285750" indent="-285750">
              <a:buFont typeface="Arial" panose="020B0604020202020204" pitchFamily="34" charset="0"/>
              <a:buChar char="•"/>
            </a:pPr>
            <a:endParaRPr lang="en-US" sz="600"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EXCEPT</a:t>
            </a:r>
            <a:r>
              <a:rPr lang="en-US" dirty="0">
                <a:latin typeface="Liberation Mono"/>
              </a:rPr>
              <a:t>(`user name`, pwd)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@X </a:t>
            </a:r>
            <a:r>
              <a:rPr lang="en-US" dirty="0">
                <a:solidFill>
                  <a:srgbClr val="0077AA"/>
                </a:solidFill>
                <a:latin typeface="Liberation Mono"/>
                <a:cs typeface="Arial" panose="020B0604020202020204" pitchFamily="34" charset="0"/>
              </a:rPr>
              <a:t>ROWS</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0077AA"/>
                </a:solidFill>
                <a:latin typeface="Liberation Mono"/>
                <a:cs typeface="Arial" panose="020B0604020202020204" pitchFamily="34" charset="0"/>
              </a:rPr>
              <a:t>TIES</a:t>
            </a:r>
            <a:r>
              <a:rPr lang="en-US" dirty="0">
                <a:latin typeface="Liberation Mono"/>
              </a:rPr>
              <a:t>; </a:t>
            </a:r>
            <a:r>
              <a:rPr lang="en-US" dirty="0">
                <a:solidFill>
                  <a:srgbClr val="39AE0A"/>
                </a:solidFill>
                <a:latin typeface="Liberation Mono"/>
                <a:cs typeface="Arial" panose="020B0604020202020204" pitchFamily="34" charset="0"/>
              </a:rPr>
              <a:t>// with duplicates</a:t>
            </a:r>
            <a:endParaRPr lang="en-IN" dirty="0">
              <a:latin typeface="Liberation Mono"/>
            </a:endParaRPr>
          </a:p>
        </p:txBody>
      </p:sp>
    </p:spTree>
    <p:extLst>
      <p:ext uri="{BB962C8B-B14F-4D97-AF65-F5344CB8AC3E}">
        <p14:creationId xmlns:p14="http://schemas.microsoft.com/office/powerpoint/2010/main" val="313104641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240716"/>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Liberation Mono"/>
                <a:cs typeface="Arial" panose="020B0604020202020204" pitchFamily="34" charset="0"/>
              </a:rPr>
              <a:t>TODO</a:t>
            </a:r>
            <a:endParaRPr lang="en-US" dirty="0">
              <a:latin typeface="Liberation Mono"/>
            </a:endParaRPr>
          </a:p>
        </p:txBody>
      </p:sp>
      <p:sp>
        <p:nvSpPr>
          <p:cNvPr id="2" name="TextBox 1">
            <a:extLst>
              <a:ext uri="{FF2B5EF4-FFF2-40B4-BE49-F238E27FC236}">
                <a16:creationId xmlns:a16="http://schemas.microsoft.com/office/drawing/2014/main" id="{36034DBD-E81C-2FDC-D021-2FF84DC5281B}"/>
              </a:ext>
            </a:extLst>
          </p:cNvPr>
          <p:cNvSpPr txBox="1"/>
          <p:nvPr/>
        </p:nvSpPr>
        <p:spPr>
          <a:xfrm>
            <a:off x="262558" y="486916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i="1" dirty="0">
                <a:solidFill>
                  <a:srgbClr val="FF5D5D"/>
                </a:solidFill>
                <a:latin typeface="Liberation Mono"/>
              </a:rPr>
              <a:t>count</a:t>
            </a:r>
            <a:r>
              <a:rPr lang="en-US" dirty="0">
                <a:latin typeface="Liberation Mono"/>
              </a:rPr>
              <a:t>(</a:t>
            </a:r>
            <a:r>
              <a:rPr lang="en-IN" dirty="0">
                <a:solidFill>
                  <a:srgbClr val="A67F59"/>
                </a:solidFill>
                <a:latin typeface="Liberation Mono"/>
              </a:rPr>
              <a: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i="1" dirty="0">
                <a:solidFill>
                  <a:srgbClr val="FF5D5D"/>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127690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4" name="TextBox 3">
            <a:extLst>
              <a:ext uri="{FF2B5EF4-FFF2-40B4-BE49-F238E27FC236}">
                <a16:creationId xmlns:a16="http://schemas.microsoft.com/office/drawing/2014/main" id="{69523868-59F5-570E-A2CA-A69C162901DC}"/>
              </a:ext>
            </a:extLst>
          </p:cNvPr>
          <p:cNvSpPr txBox="1"/>
          <p:nvPr/>
        </p:nvSpPr>
        <p:spPr>
          <a:xfrm>
            <a:off x="335360" y="4314725"/>
            <a:ext cx="11305256" cy="369332"/>
          </a:xfrm>
          <a:prstGeom prst="rect">
            <a:avLst/>
          </a:prstGeom>
          <a:noFill/>
        </p:spPr>
        <p:txBody>
          <a:bodyPr wrap="square">
            <a:spAutoFit/>
          </a:bodyPr>
          <a:lstStyle/>
          <a:p>
            <a:r>
              <a:rPr lang="en-IN" dirty="0"/>
              <a:t>Generated columns may not have DEFAULT or ON UPDATE expressions.</a:t>
            </a:r>
          </a:p>
        </p:txBody>
      </p:sp>
    </p:spTree>
    <p:extLst>
      <p:ext uri="{BB962C8B-B14F-4D97-AF65-F5344CB8AC3E}">
        <p14:creationId xmlns:p14="http://schemas.microsoft.com/office/powerpoint/2010/main" val="111899687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latin typeface="Liberation Mono"/>
                <a:cs typeface="Arial" panose="020B0604020202020204" pitchFamily="34" charset="0"/>
              </a:rPr>
              <a:t>P</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40E5DD-8DF1-42AD-82EE-0CFA98C12CFA}"/>
              </a:ext>
            </a:extLst>
          </p:cNvPr>
          <p:cNvSpPr/>
          <p:nvPr/>
        </p:nvSpPr>
        <p:spPr>
          <a:xfrm>
            <a:off x="7896200" y="5941149"/>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CBC954AA-5E7D-4EF9-AAA2-33D79F12E8CA}"/>
              </a:ext>
            </a:extLst>
          </p:cNvPr>
          <p:cNvSpPr txBox="1"/>
          <p:nvPr/>
        </p:nvSpPr>
        <p:spPr>
          <a:xfrm>
            <a:off x="263352" y="1667416"/>
            <a:ext cx="5976664" cy="969496"/>
          </a:xfrm>
          <a:prstGeom prst="rect">
            <a:avLst/>
          </a:prstGeom>
          <a:noFill/>
        </p:spPr>
        <p:txBody>
          <a:bodyPr wrap="square">
            <a:spAutoFit/>
          </a:bodyPr>
          <a:lstStyle/>
          <a:p>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grpSp>
        <p:nvGrpSpPr>
          <p:cNvPr id="3" name="Group 2">
            <a:extLst>
              <a:ext uri="{FF2B5EF4-FFF2-40B4-BE49-F238E27FC236}">
                <a16:creationId xmlns:a16="http://schemas.microsoft.com/office/drawing/2014/main" id="{6FF6FE2F-5C2C-D435-A4F1-6D29ABA8F42E}"/>
              </a:ext>
            </a:extLst>
          </p:cNvPr>
          <p:cNvGrpSpPr/>
          <p:nvPr/>
        </p:nvGrpSpPr>
        <p:grpSpPr>
          <a:xfrm>
            <a:off x="191344" y="2566065"/>
            <a:ext cx="11737304" cy="4175303"/>
            <a:chOff x="47328" y="2178459"/>
            <a:chExt cx="11737304" cy="4175303"/>
          </a:xfrm>
        </p:grpSpPr>
        <p:sp>
          <p:nvSpPr>
            <p:cNvPr id="13" name="TextBox 12">
              <a:extLst>
                <a:ext uri="{FF2B5EF4-FFF2-40B4-BE49-F238E27FC236}">
                  <a16:creationId xmlns:a16="http://schemas.microsoft.com/office/drawing/2014/main"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FF0000"/>
                  </a:solidFill>
                  <a:latin typeface="Liberation Mono"/>
                </a:rPr>
                <a:t>//error</a:t>
              </a:r>
              <a:endParaRPr lang="en-IN" dirty="0">
                <a:latin typeface="Liberation Mono"/>
              </a:endParaRPr>
            </a:p>
          </p:txBody>
        </p:sp>
        <p:sp>
          <p:nvSpPr>
            <p:cNvPr id="11" name="Rectangle 10">
              <a:extLst>
                <a:ext uri="{FF2B5EF4-FFF2-40B4-BE49-F238E27FC236}">
                  <a16:creationId xmlns:a16="http://schemas.microsoft.com/office/drawing/2014/main" id="{6C3089C9-2EAC-4779-AA10-6771B698E70D}"/>
                </a:ext>
              </a:extLst>
            </p:cNvPr>
            <p:cNvSpPr/>
            <p:nvPr/>
          </p:nvSpPr>
          <p:spPr>
            <a:xfrm>
              <a:off x="407368" y="2178459"/>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7" name="TextBox 6">
              <a:extLst>
                <a:ext uri="{FF2B5EF4-FFF2-40B4-BE49-F238E27FC236}">
                  <a16:creationId xmlns:a16="http://schemas.microsoft.com/office/drawing/2014/main"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//empty result set</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grpSp>
      <p:sp>
        <p:nvSpPr>
          <p:cNvPr id="8" name="TextBox 7">
            <a:extLst>
              <a:ext uri="{FF2B5EF4-FFF2-40B4-BE49-F238E27FC236}">
                <a16:creationId xmlns:a16="http://schemas.microsoft.com/office/drawing/2014/main" id="{D1B4EBBE-E266-4A83-B7FA-9B173F3C100F}"/>
              </a:ext>
            </a:extLst>
          </p:cNvPr>
          <p:cNvSpPr txBox="1"/>
          <p:nvPr/>
        </p:nvSpPr>
        <p:spPr>
          <a:xfrm>
            <a:off x="6816080" y="1661753"/>
            <a:ext cx="3984478" cy="830997"/>
          </a:xfrm>
          <a:prstGeom prst="rect">
            <a:avLst/>
          </a:prstGeom>
          <a:noFill/>
        </p:spPr>
        <p:txBody>
          <a:bodyPr wrap="square">
            <a:spAutoFit/>
          </a:bodyPr>
          <a:lstStyle/>
          <a:p>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NOT</a:t>
            </a:r>
            <a:r>
              <a:rPr lang="en-IN" sz="2200" b="0" i="0" dirty="0">
                <a:solidFill>
                  <a:srgbClr val="000000"/>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2" name="Rectangle 1">
            <a:extLst>
              <a:ext uri="{FF2B5EF4-FFF2-40B4-BE49-F238E27FC236}">
                <a16:creationId xmlns:a16="http://schemas.microsoft.com/office/drawing/2014/main" id="{AABB492A-9C25-839D-9600-14B9EEAA83E4}"/>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25291109"/>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4797152"/>
            <a:ext cx="11521280" cy="1877437"/>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p>
        </p:txBody>
      </p:sp>
      <p:graphicFrame>
        <p:nvGraphicFramePr>
          <p:cNvPr id="2" name="Table 1">
            <a:extLst>
              <a:ext uri="{FF2B5EF4-FFF2-40B4-BE49-F238E27FC236}">
                <a16:creationId xmlns:a16="http://schemas.microsoft.com/office/drawing/2014/main" id="{91D6965C-3067-4116-99D3-9F5B4FC2D56D}"/>
              </a:ext>
            </a:extLst>
          </p:cNvPr>
          <p:cNvGraphicFramePr>
            <a:graphicFrameLocks noGrp="1"/>
          </p:cNvGraphicFramePr>
          <p:nvPr>
            <p:extLst>
              <p:ext uri="{D42A27DB-BD31-4B8C-83A1-F6EECF244321}">
                <p14:modId xmlns:p14="http://schemas.microsoft.com/office/powerpoint/2010/main" val="577093940"/>
              </p:ext>
            </p:extLst>
          </p:nvPr>
        </p:nvGraphicFramePr>
        <p:xfrm>
          <a:off x="335360" y="1727517"/>
          <a:ext cx="11377264" cy="2865120"/>
        </p:xfrm>
        <a:graphic>
          <a:graphicData uri="http://schemas.openxmlformats.org/drawingml/2006/table">
            <a:tbl>
              <a:tblPr firstRow="1" bandRow="1">
                <a:tableStyleId>{7E9639D4-E3E2-4D34-9284-5A2195B3D0D7}</a:tableStyleId>
              </a:tblPr>
              <a:tblGrid>
                <a:gridCol w="2157757">
                  <a:extLst>
                    <a:ext uri="{9D8B030D-6E8A-4147-A177-3AD203B41FA5}">
                      <a16:colId xmlns:a16="http://schemas.microsoft.com/office/drawing/2014/main" val="20000"/>
                    </a:ext>
                  </a:extLst>
                </a:gridCol>
                <a:gridCol w="9219507">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800" dirty="0">
                          <a:solidFill>
                            <a:srgbClr val="0083A2"/>
                          </a:solidFill>
                          <a:latin typeface="Liberation Mono"/>
                          <a:cs typeface="Arial" panose="020B0604020202020204" pitchFamily="34" charset="0"/>
                        </a:rPr>
                        <a:t>  AND</a:t>
                      </a: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1"/>
                  </a:ext>
                </a:extLst>
              </a:tr>
              <a:tr h="370840">
                <a:tc>
                  <a:txBody>
                    <a:bodyPr/>
                    <a:lstStyle/>
                    <a:p>
                      <a:r>
                        <a:rPr lang="en-IN" sz="1800" dirty="0">
                          <a:solidFill>
                            <a:srgbClr val="0083A2"/>
                          </a:solidFill>
                          <a:latin typeface="Liberation Mono"/>
                          <a:cs typeface="Arial" panose="020B0604020202020204" pitchFamily="34" charset="0"/>
                        </a:rPr>
                        <a:t>  OR</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2"/>
                  </a:ext>
                </a:extLst>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a:latin typeface="Liberation Mono"/>
                          <a:cs typeface="Arial" panose="020B0604020202020204" pitchFamily="34" charset="0"/>
                        </a:rPr>
                        <a:t>; </a:t>
                      </a:r>
                      <a:r>
                        <a:rPr lang="en-IN" sz="180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D622DE69-2C28-45FA-B4D6-D853EA84EE65}"/>
              </a:ext>
            </a:extLst>
          </p:cNvPr>
          <p:cNvSpPr txBox="1"/>
          <p:nvPr/>
        </p:nvSpPr>
        <p:spPr>
          <a:xfrm>
            <a:off x="8112224" y="548680"/>
            <a:ext cx="4051904" cy="984885"/>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WHERE</a:t>
            </a:r>
            <a:r>
              <a:rPr lang="en-IN" dirty="0">
                <a:latin typeface="Liberation Mono"/>
              </a:rPr>
              <a:t> state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'NY'</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rgbClr val="669900"/>
                </a:solidFill>
                <a:latin typeface="Liberation Mono"/>
              </a:rPr>
              <a:t>'CA'</a:t>
            </a:r>
            <a:r>
              <a:rPr lang="en-IN" dirty="0">
                <a:latin typeface="Liberation Mono"/>
              </a:rPr>
              <a:t> </a:t>
            </a:r>
            <a:r>
              <a:rPr lang="en-IN" dirty="0">
                <a:solidFill>
                  <a:srgbClr val="41C60C"/>
                </a:solidFill>
                <a:latin typeface="Liberation Mono"/>
              </a:rPr>
              <a:t>--Illegal</a:t>
            </a:r>
          </a:p>
          <a:p>
            <a:endParaRPr lang="en-IN" sz="100" dirty="0">
              <a:latin typeface="Liberation Mono"/>
            </a:endParaRPr>
          </a:p>
          <a:p>
            <a:r>
              <a:rPr lang="en-IN" dirty="0">
                <a:solidFill>
                  <a:srgbClr val="0077AA"/>
                </a:solidFill>
                <a:latin typeface="Liberation Mono"/>
                <a:cs typeface="Arial" panose="020B0604020202020204" pitchFamily="34" charset="0"/>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20000</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30000</a:t>
            </a:r>
            <a:r>
              <a:rPr lang="en-IN" dirty="0">
                <a:latin typeface="Liberation Mono"/>
              </a:rPr>
              <a:t> </a:t>
            </a:r>
            <a:r>
              <a:rPr lang="en-IN" dirty="0">
                <a:solidFill>
                  <a:srgbClr val="41C60C"/>
                </a:solidFill>
                <a:latin typeface="Liberation Mono"/>
              </a:rPr>
              <a:t>–Illegal</a:t>
            </a:r>
          </a:p>
          <a:p>
            <a:endParaRPr lang="en-US" sz="100" dirty="0">
              <a:solidFill>
                <a:schemeClr val="tx1">
                  <a:lumMod val="75000"/>
                  <a:lumOff val="25000"/>
                </a:schemeClr>
              </a:solidFill>
              <a:latin typeface="Liberation Mono"/>
            </a:endParaRPr>
          </a:p>
          <a:p>
            <a:r>
              <a:rPr lang="en-US" dirty="0">
                <a:solidFill>
                  <a:srgbClr val="0077AA"/>
                </a:solidFill>
                <a:latin typeface="Liberation Mono"/>
                <a:cs typeface="Arial" panose="020B0604020202020204" pitchFamily="34" charset="0"/>
              </a:rPr>
              <a:t>WHERE</a:t>
            </a:r>
            <a:r>
              <a:rPr lang="en-US" dirty="0">
                <a:solidFill>
                  <a:schemeClr val="tx1">
                    <a:lumMod val="75000"/>
                    <a:lumOff val="25000"/>
                  </a:schemeClr>
                </a:solidFill>
                <a:latin typeface="Liberation Mono"/>
              </a:rPr>
              <a:t> </a:t>
            </a:r>
            <a:r>
              <a:rPr lang="en-US" dirty="0">
                <a:latin typeface="Liberation Mono"/>
              </a:rPr>
              <a:t>state</a:t>
            </a:r>
            <a:r>
              <a:rPr lang="en-US" dirty="0">
                <a:solidFill>
                  <a:schemeClr val="tx1">
                    <a:lumMod val="75000"/>
                    <a:lumOff val="25000"/>
                  </a:schemeClr>
                </a:solidFill>
                <a:latin typeface="Liberation Mono"/>
              </a:rPr>
              <a:t> </a:t>
            </a:r>
            <a:r>
              <a:rPr lang="en-US" dirty="0">
                <a:solidFill>
                  <a:srgbClr val="A67F59"/>
                </a:solidFill>
                <a:latin typeface="Liberation Mono"/>
              </a:rPr>
              <a:t>NOT</a:t>
            </a:r>
            <a:r>
              <a:rPr lang="en-US" dirty="0">
                <a:solidFill>
                  <a:schemeClr val="tx1">
                    <a:lumMod val="75000"/>
                    <a:lumOff val="25000"/>
                  </a:schemeClr>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chemeClr val="tx1">
                    <a:lumMod val="75000"/>
                    <a:lumOff val="25000"/>
                  </a:schemeClr>
                </a:solidFill>
                <a:latin typeface="Liberation Mono"/>
              </a:rPr>
              <a:t> </a:t>
            </a:r>
            <a:r>
              <a:rPr lang="en-US" dirty="0">
                <a:solidFill>
                  <a:srgbClr val="669900"/>
                </a:solidFill>
                <a:latin typeface="Liberation Mono"/>
              </a:rPr>
              <a:t>'CA'</a:t>
            </a:r>
            <a:r>
              <a:rPr lang="en-US" dirty="0">
                <a:solidFill>
                  <a:schemeClr val="tx1">
                    <a:lumMod val="75000"/>
                    <a:lumOff val="25000"/>
                  </a:schemeClr>
                </a:solidFill>
                <a:latin typeface="Liberation Mono"/>
              </a:rPr>
              <a:t>     </a:t>
            </a:r>
            <a:r>
              <a:rPr lang="en-US" dirty="0">
                <a:solidFill>
                  <a:srgbClr val="41C60C"/>
                </a:solidFill>
                <a:latin typeface="Liberation Mono"/>
              </a:rPr>
              <a:t>--Illegal</a:t>
            </a:r>
            <a:endParaRPr lang="en-IN" dirty="0">
              <a:solidFill>
                <a:srgbClr val="41C60C"/>
              </a:solidFill>
              <a:latin typeface="Liberation Mono"/>
            </a:endParaRPr>
          </a:p>
        </p:txBody>
      </p:sp>
      <p:sp>
        <p:nvSpPr>
          <p:cNvPr id="3" name="Rectangle 2">
            <a:extLst>
              <a:ext uri="{FF2B5EF4-FFF2-40B4-BE49-F238E27FC236}">
                <a16:creationId xmlns:a16="http://schemas.microsoft.com/office/drawing/2014/main" id="{72D78E74-37CC-F442-E75F-22100305439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4091968451"/>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graphicFrame>
        <p:nvGraphicFramePr>
          <p:cNvPr id="3" name="Table 2"/>
          <p:cNvGraphicFramePr>
            <a:graphicFrameLocks noGrp="1"/>
          </p:cNvGraphicFramePr>
          <p:nvPr/>
        </p:nvGraphicFramePr>
        <p:xfrm>
          <a:off x="335360" y="1605136"/>
          <a:ext cx="11593288" cy="1889748"/>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424936">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smallest argument.</a:t>
                      </a:r>
                    </a:p>
                  </a:txBody>
                  <a:tcPr anchor="ctr"/>
                </a:tc>
                <a:extLst>
                  <a:ext uri="{0D108BD9-81ED-4DB2-BD59-A6C34878D82A}">
                    <a16:rowId xmlns:a16="http://schemas.microsoft.com/office/drawing/2014/main" val="10001"/>
                  </a:ext>
                </a:extLst>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largest argument.</a:t>
                      </a:r>
                    </a:p>
                  </a:txBody>
                  <a:tcPr anchor="ctr"/>
                </a:tc>
                <a:extLst>
                  <a:ext uri="{0D108BD9-81ED-4DB2-BD59-A6C34878D82A}">
                    <a16:rowId xmlns:a16="http://schemas.microsoft.com/office/drawing/2014/main" val="10002"/>
                  </a:ext>
                </a:extLst>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p>
                  </a:txBody>
                  <a:tcPr marL="91428" marR="91428" marT="45714" marB="45714" anchor="ctr"/>
                </a:tc>
                <a:extLst>
                  <a:ext uri="{0D108BD9-81ED-4DB2-BD59-A6C34878D82A}">
                    <a16:rowId xmlns:a16="http://schemas.microsoft.com/office/drawing/2014/main" val="658137126"/>
                  </a:ext>
                </a:extLst>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i="1" dirty="0">
                <a:solidFill>
                  <a:srgbClr val="FF5D5D"/>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i="1" dirty="0">
                <a:solidFill>
                  <a:srgbClr val="FF5D5D"/>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i="1" dirty="0">
                <a:solidFill>
                  <a:srgbClr val="FF5D5D"/>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a:t>
            </a:r>
            <a:r>
              <a:rPr lang="en-US" i="1" dirty="0">
                <a:solidFill>
                  <a:srgbClr val="FF5D5D"/>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pitchFamily="18"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latin typeface="Liberation Mono"/>
                <a:ea typeface="Times New Roman" panose="02020603050405020304" pitchFamily="18" charset="0"/>
                <a:cs typeface="Arial" panose="020B0604020202020204" pitchFamily="34" charset="0"/>
              </a:rPr>
              <a:t>pwd</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pitchFamily="18"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latin typeface="Liberation Mono"/>
                <a:ea typeface="Times New Roman" panose="02020603050405020304" pitchFamily="18"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BB4FCC00-187A-7FEB-A338-C791737B9ABF}"/>
              </a:ext>
            </a:extLst>
          </p:cNvPr>
          <p:cNvSpPr/>
          <p:nvPr/>
        </p:nvSpPr>
        <p:spPr>
          <a:xfrm>
            <a:off x="263352" y="5941149"/>
            <a:ext cx="11430936" cy="800219"/>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If any argument is NULL, the both functions return NULLs immediately without doing any comparison..</a:t>
            </a:r>
          </a:p>
        </p:txBody>
      </p:sp>
      <p:sp>
        <p:nvSpPr>
          <p:cNvPr id="2" name="Rectangle 1">
            <a:extLst>
              <a:ext uri="{FF2B5EF4-FFF2-40B4-BE49-F238E27FC236}">
                <a16:creationId xmlns:a16="http://schemas.microsoft.com/office/drawing/2014/main" id="{753CF696-C27B-2528-9A33-8C74E8B5955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887705388"/>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51384" y="1944121"/>
            <a:ext cx="9001000" cy="129266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a:t>
            </a:r>
            <a:r>
              <a:rPr lang="en-US" dirty="0">
                <a:solidFill>
                  <a:srgbClr val="990055"/>
                </a:solidFill>
                <a:latin typeface="Liberation Mono"/>
              </a:rPr>
              <a:t>3000</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hiredate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'1981-07-19';</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solidFill>
                <a:srgbClr val="0077AA"/>
              </a:solidFill>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A67E0234-B95F-586F-2F81-EA9BBC3F829C}"/>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3004818801"/>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combining and &amp; or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65616" y="1772816"/>
            <a:ext cx="11147008"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p:txBody>
      </p:sp>
      <p:sp>
        <p:nvSpPr>
          <p:cNvPr id="26" name="Rectangle 25">
            <a:extLst>
              <a:ext uri="{FF2B5EF4-FFF2-40B4-BE49-F238E27FC236}">
                <a16:creationId xmlns:a16="http://schemas.microsoft.com/office/drawing/2014/main" id="{D9C09721-8B76-468C-8E3F-20B71CD7DC23}"/>
              </a:ext>
            </a:extLst>
          </p:cNvPr>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a:p>
            <a:endParaRPr lang="en-US" sz="800" dirty="0">
              <a:solidFill>
                <a:srgbClr val="006C86"/>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EA261761-2C8C-D689-B45D-3D62C3898577}"/>
              </a:ext>
            </a:extLst>
          </p:cNvPr>
          <p:cNvSpPr/>
          <p:nvPr/>
        </p:nvSpPr>
        <p:spPr>
          <a:xfrm>
            <a:off x="551384" y="3884855"/>
            <a:ext cx="11161240" cy="1231106"/>
          </a:xfrm>
          <a:prstGeom prst="rect">
            <a:avLst/>
          </a:prstGeom>
        </p:spPr>
        <p:txBody>
          <a:bodyPr wrap="square">
            <a:spAutoFit/>
          </a:bodyPr>
          <a:lstStyle/>
          <a:p>
            <a:pPr marL="342900" indent="-342900">
              <a:buFont typeface="+mj-lt"/>
              <a:buAutoNum type="arabicPeriod"/>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52B30916-73B7-1582-2B7E-27E63A73AD48}"/>
              </a:ext>
            </a:extLst>
          </p:cNvPr>
          <p:cNvSpPr/>
          <p:nvPr/>
        </p:nvSpPr>
        <p:spPr>
          <a:xfrm>
            <a:off x="551384" y="5438254"/>
            <a:ext cx="11161240" cy="1231106"/>
          </a:xfrm>
          <a:prstGeom prst="rect">
            <a:avLst/>
          </a:prstGeom>
        </p:spPr>
        <p:txBody>
          <a:bodyPr wrap="square">
            <a:spAutoFit/>
          </a:bodyPr>
          <a:lstStyle/>
          <a:p>
            <a:pPr marL="342900" indent="-342900">
              <a:buFont typeface="+mj-lt"/>
              <a:buAutoNum type="arabicPeriod" startAt="2"/>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startAt="2"/>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a:t>
            </a:r>
          </a:p>
        </p:txBody>
      </p:sp>
      <p:cxnSp>
        <p:nvCxnSpPr>
          <p:cNvPr id="8" name="Straight Connector 7">
            <a:extLst>
              <a:ext uri="{FF2B5EF4-FFF2-40B4-BE49-F238E27FC236}">
                <a16:creationId xmlns:a16="http://schemas.microsoft.com/office/drawing/2014/main" id="{4FA66ED2-1E8E-0ABD-8873-5A9408FF8EE8}"/>
              </a:ext>
            </a:extLst>
          </p:cNvPr>
          <p:cNvCxnSpPr/>
          <p:nvPr/>
        </p:nvCxnSpPr>
        <p:spPr>
          <a:xfrm>
            <a:off x="263352" y="5301208"/>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4A2901F-9A04-18BB-EBB8-5FE52EDD6F7B}"/>
              </a:ext>
            </a:extLst>
          </p:cNvPr>
          <p:cNvCxnSpPr/>
          <p:nvPr/>
        </p:nvCxnSpPr>
        <p:spPr>
          <a:xfrm>
            <a:off x="263352" y="3717032"/>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793550"/>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2343347"/>
            <a:ext cx="11809310" cy="295786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False</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True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IN" dirty="0">
                <a:solidFill>
                  <a:srgbClr val="FF0000"/>
                </a:solidFill>
                <a:latin typeface="Liberation Mono"/>
              </a:rPr>
              <a:t>//error</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p:txBody>
      </p:sp>
      <p:sp>
        <p:nvSpPr>
          <p:cNvPr id="7" name="Rectangle 6">
            <a:extLst>
              <a:ext uri="{FF2B5EF4-FFF2-40B4-BE49-F238E27FC236}">
                <a16:creationId xmlns:a16="http://schemas.microsoft.com/office/drawing/2014/main" id="{32A8932D-8AA5-42D7-AFFB-4E37DCD8A25C}"/>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2FB15718-7927-4F9F-895B-45A754CB6FBD}"/>
              </a:ext>
            </a:extLst>
          </p:cNvPr>
          <p:cNvSpPr txBox="1"/>
          <p:nvPr/>
        </p:nvSpPr>
        <p:spPr>
          <a:xfrm>
            <a:off x="191345" y="1841028"/>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What will be the output of the following statement?</a:t>
            </a:r>
            <a:endParaRPr lang="en-IN" dirty="0"/>
          </a:p>
        </p:txBody>
      </p:sp>
      <p:sp>
        <p:nvSpPr>
          <p:cNvPr id="2" name="Rectangle 1">
            <a:extLst>
              <a:ext uri="{FF2B5EF4-FFF2-40B4-BE49-F238E27FC236}">
                <a16:creationId xmlns:a16="http://schemas.microsoft.com/office/drawing/2014/main" id="{458D1220-9B68-73CD-B721-022B22B86C6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020883761"/>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in</a:t>
            </a:r>
          </a:p>
        </p:txBody>
      </p:sp>
      <p:sp>
        <p:nvSpPr>
          <p:cNvPr id="5" name="TextBox 4">
            <a:extLst>
              <a:ext uri="{FF2B5EF4-FFF2-40B4-BE49-F238E27FC236}">
                <a16:creationId xmlns:a16="http://schemas.microsoft.com/office/drawing/2014/main" id="{142B9D1F-A5E8-4727-8C70-76D93288CF6E}"/>
              </a:ext>
            </a:extLst>
          </p:cNvPr>
          <p:cNvSpPr txBox="1"/>
          <p:nvPr/>
        </p:nvSpPr>
        <p:spPr>
          <a:xfrm>
            <a:off x="407368" y="4289028"/>
            <a:ext cx="3240360" cy="2308324"/>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rgbClr val="0077AA"/>
                </a:solidFill>
                <a:latin typeface="Liberation Mono"/>
                <a:cs typeface="Times New Roman" panose="02020603050405020304" pitchFamily="18" charset="0"/>
              </a:rPr>
              <a:t>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a:t>
            </a:r>
            <a:r>
              <a:rPr lang="en-US" dirty="0">
                <a:solidFill>
                  <a:schemeClr val="bg1">
                    <a:lumMod val="65000"/>
                  </a:schemeClr>
                </a:solidFill>
                <a:latin typeface="Liberation Mono"/>
              </a:rPr>
              <a:t>(</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endParaRPr lang="en-US" dirty="0">
              <a:solidFill>
                <a:srgbClr val="669900"/>
              </a:solidFill>
              <a:latin typeface="Liberation Mono"/>
            </a:endParaRPr>
          </a:p>
          <a:p>
            <a:r>
              <a:rPr lang="en-US" dirty="0">
                <a:solidFill>
                  <a:schemeClr val="bg1">
                    <a:lumMod val="65000"/>
                  </a:schemeClr>
                </a:solidFill>
                <a:latin typeface="Liberation Mono"/>
              </a:rPr>
              <a:t>)</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8CF94663-BBE3-4026-81B1-49A641D83E9C}"/>
              </a:ext>
            </a:extLst>
          </p:cNvPr>
          <p:cNvSpPr txBox="1"/>
          <p:nvPr/>
        </p:nvSpPr>
        <p:spPr>
          <a:xfrm>
            <a:off x="4439816" y="5085184"/>
            <a:ext cx="7330302"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US" dirty="0">
              <a:solidFill>
                <a:schemeClr val="bg1">
                  <a:lumMod val="65000"/>
                </a:schemeClr>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US" dirty="0">
                <a:solidFill>
                  <a:srgbClr val="0077AA"/>
                </a:solidFill>
                <a:latin typeface="Liberation Mono"/>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ndParaRPr>
          </a:p>
        </p:txBody>
      </p:sp>
      <p:sp>
        <p:nvSpPr>
          <p:cNvPr id="9" name="TextBox 8">
            <a:extLst>
              <a:ext uri="{FF2B5EF4-FFF2-40B4-BE49-F238E27FC236}">
                <a16:creationId xmlns:a16="http://schemas.microsoft.com/office/drawing/2014/main" id="{F54D5AB8-8903-4E62-B6C5-C2E30DFBA159}"/>
              </a:ext>
            </a:extLst>
          </p:cNvPr>
          <p:cNvSpPr txBox="1"/>
          <p:nvPr/>
        </p:nvSpPr>
        <p:spPr>
          <a:xfrm>
            <a:off x="263352" y="3228945"/>
            <a:ext cx="11593288" cy="707886"/>
          </a:xfrm>
          <a:prstGeom prst="rect">
            <a:avLst/>
          </a:prstGeom>
          <a:noFill/>
        </p:spPr>
        <p:txBody>
          <a:bodyPr wrap="square">
            <a:spAutoFit/>
          </a:bodyPr>
          <a:lstStyle/>
          <a:p>
            <a:r>
              <a:rPr lang="en-US" sz="2000" dirty="0">
                <a:latin typeface="Palatino Linotype" panose="02040502050505030304" pitchFamily="18" charset="0"/>
              </a:rPr>
              <a:t>The IN statement is used in a WHERE clause to choose items from a set. The IN  operator allows you to determine if a specified value matches any value in a set of values or value returned by a subquery. </a:t>
            </a:r>
            <a:endParaRPr lang="en-IN" sz="2000" dirty="0">
              <a:latin typeface="Palatino Linotype" panose="02040502050505030304" pitchFamily="18" charset="0"/>
            </a:endParaRPr>
          </a:p>
        </p:txBody>
      </p:sp>
      <p:sp>
        <p:nvSpPr>
          <p:cNvPr id="6" name="Arrow: Right 5">
            <a:extLst>
              <a:ext uri="{FF2B5EF4-FFF2-40B4-BE49-F238E27FC236}">
                <a16:creationId xmlns:a16="http://schemas.microsoft.com/office/drawing/2014/main" id="{940FB959-5320-4C0C-AE21-59357F76CDDA}"/>
              </a:ext>
            </a:extLst>
          </p:cNvPr>
          <p:cNvSpPr/>
          <p:nvPr/>
        </p:nvSpPr>
        <p:spPr>
          <a:xfrm>
            <a:off x="2423592" y="5107612"/>
            <a:ext cx="1860508" cy="335578"/>
          </a:xfrm>
          <a:prstGeom prst="rightArrow">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8" name="Table 27">
            <a:extLst>
              <a:ext uri="{FF2B5EF4-FFF2-40B4-BE49-F238E27FC236}">
                <a16:creationId xmlns:a16="http://schemas.microsoft.com/office/drawing/2014/main" id="{59A51FE3-66CF-4F1E-8C7D-783238631C6B}"/>
              </a:ext>
            </a:extLst>
          </p:cNvPr>
          <p:cNvGraphicFramePr>
            <a:graphicFrameLocks noGrp="1"/>
          </p:cNvGraphicFramePr>
          <p:nvPr/>
        </p:nvGraphicFramePr>
        <p:xfrm>
          <a:off x="4867268" y="6237312"/>
          <a:ext cx="6053268" cy="426720"/>
        </p:xfrm>
        <a:graphic>
          <a:graphicData uri="http://schemas.openxmlformats.org/drawingml/2006/table">
            <a:tbl>
              <a:tblPr/>
              <a:tblGrid>
                <a:gridCol w="2506905">
                  <a:extLst>
                    <a:ext uri="{9D8B030D-6E8A-4147-A177-3AD203B41FA5}">
                      <a16:colId xmlns:a16="http://schemas.microsoft.com/office/drawing/2014/main" val="4286149586"/>
                    </a:ext>
                  </a:extLst>
                </a:gridCol>
                <a:gridCol w="3546363">
                  <a:extLst>
                    <a:ext uri="{9D8B030D-6E8A-4147-A177-3AD203B41FA5}">
                      <a16:colId xmlns:a16="http://schemas.microsoft.com/office/drawing/2014/main" val="438706697"/>
                    </a:ext>
                  </a:extLst>
                </a:gridCol>
              </a:tblGrid>
              <a:tr h="318624">
                <a:tc>
                  <a:txBody>
                    <a:bodyPr/>
                    <a:lstStyle/>
                    <a:p>
                      <a:pPr fontAlgn="t"/>
                      <a:r>
                        <a:rPr lang="en-IN" b="1" dirty="0">
                          <a:effectLst/>
                          <a:latin typeface="Palatino Linotype" panose="02040502050505030304" pitchFamily="18" charset="0"/>
                        </a:rPr>
                        <a:t>A</a:t>
                      </a:r>
                      <a:r>
                        <a:rPr lang="en-IN" dirty="0">
                          <a:effectLst/>
                          <a:latin typeface="Palatino Linotype" panose="02040502050505030304" pitchFamily="18" charset="0"/>
                        </a:rPr>
                        <a:t> IN (</a:t>
                      </a:r>
                      <a:r>
                        <a:rPr lang="en-IN" b="1" i="1" dirty="0">
                          <a:effectLst/>
                          <a:latin typeface="Palatino Linotype" panose="02040502050505030304" pitchFamily="18" charset="0"/>
                        </a:rPr>
                        <a:t>B1</a:t>
                      </a:r>
                      <a:r>
                        <a:rPr lang="en-IN" dirty="0">
                          <a:effectLst/>
                          <a:latin typeface="Palatino Linotype" panose="02040502050505030304" pitchFamily="18" charset="0"/>
                        </a:rPr>
                        <a:t>, </a:t>
                      </a:r>
                      <a:r>
                        <a:rPr lang="en-IN" b="1" i="1" dirty="0">
                          <a:effectLst/>
                          <a:latin typeface="Palatino Linotype" panose="02040502050505030304" pitchFamily="18" charset="0"/>
                        </a:rPr>
                        <a:t>B2</a:t>
                      </a:r>
                      <a:r>
                        <a:rPr lang="en-IN" dirty="0">
                          <a:effectLst/>
                          <a:latin typeface="Palatino Linotype" panose="02040502050505030304" pitchFamily="18" charset="0"/>
                        </a:rPr>
                        <a:t>, </a:t>
                      </a:r>
                      <a:r>
                        <a:rPr lang="en-IN" b="1" i="1" dirty="0">
                          <a:effectLst/>
                          <a:latin typeface="Palatino Linotype" panose="02040502050505030304" pitchFamily="18" charset="0"/>
                        </a:rPr>
                        <a:t>B3</a:t>
                      </a:r>
                      <a:r>
                        <a:rPr lang="en-IN" dirty="0">
                          <a:effectLst/>
                          <a:latin typeface="Palatino Linotype" panose="02040502050505030304" pitchFamily="18" charset="0"/>
                        </a:rPr>
                        <a:t>, etc.)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found in the list (B1, B2, etc.)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3" name="Rectangle 2">
            <a:extLst>
              <a:ext uri="{FF2B5EF4-FFF2-40B4-BE49-F238E27FC236}">
                <a16:creationId xmlns:a16="http://schemas.microsoft.com/office/drawing/2014/main" id="{1C87E94E-9DD5-4559-156E-09B31EBF8650}"/>
              </a:ext>
            </a:extLst>
          </p:cNvPr>
          <p:cNvSpPr/>
          <p:nvPr/>
        </p:nvSpPr>
        <p:spPr>
          <a:xfrm>
            <a:off x="335361" y="548680"/>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Tree>
    <p:extLst>
      <p:ext uri="{BB962C8B-B14F-4D97-AF65-F5344CB8AC3E}">
        <p14:creationId xmlns:p14="http://schemas.microsoft.com/office/powerpoint/2010/main" val="2796046077"/>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48000"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1" y="910361"/>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
        <p:nvSpPr>
          <p:cNvPr id="3" name="Rectangle 2"/>
          <p:cNvSpPr/>
          <p:nvPr/>
        </p:nvSpPr>
        <p:spPr>
          <a:xfrm>
            <a:off x="191345" y="4910097"/>
            <a:ext cx="11809312" cy="183127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Returns TRUE if row value on the left side is equal to one of values on the right side, FALSE if all comparison operations were evaluated to FALSE or right side has no values, and UNKNOWN otherwise. This operation is logically equivalent to OR between comparison operations comparing left side and each value from the right side.</a:t>
            </a:r>
            <a:endParaRPr lang="en-IN"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FED9E5D-757B-1D3B-1CFF-CBC9D586649F}"/>
              </a:ext>
            </a:extLst>
          </p:cNvPr>
          <p:cNvSpPr/>
          <p:nvPr/>
        </p:nvSpPr>
        <p:spPr>
          <a:xfrm>
            <a:off x="263352" y="1628800"/>
            <a:ext cx="11593288"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job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'MANAGER'</a:t>
            </a:r>
            <a:r>
              <a:rPr lang="en-US" dirty="0">
                <a:solidFill>
                  <a:srgbClr val="000000"/>
                </a:solidFill>
                <a:latin typeface="Liberation Mono"/>
              </a:rPr>
              <a:t>,</a:t>
            </a:r>
            <a:r>
              <a:rPr lang="en-US" dirty="0">
                <a:solidFill>
                  <a:srgbClr val="669900"/>
                </a:solidFill>
                <a:latin typeface="Liberation Mono"/>
              </a:rPr>
              <a:t>'SALESMAN'</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NEXT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18400093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53739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Problem with NOT IN:</a:t>
            </a:r>
          </a:p>
        </p:txBody>
      </p:sp>
      <p:sp>
        <p:nvSpPr>
          <p:cNvPr id="14" name="TextBox 13">
            <a:extLst>
              <a:ext uri="{FF2B5EF4-FFF2-40B4-BE49-F238E27FC236}">
                <a16:creationId xmlns:a16="http://schemas.microsoft.com/office/drawing/2014/main" id="{A1E84346-D9F6-41DD-96E7-D61C1486EA86}"/>
              </a:ext>
            </a:extLst>
          </p:cNvPr>
          <p:cNvSpPr txBox="1"/>
          <p:nvPr/>
        </p:nvSpPr>
        <p:spPr>
          <a:xfrm>
            <a:off x="302498" y="3429000"/>
            <a:ext cx="11881319" cy="769441"/>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a </a:t>
            </a:r>
            <a:r>
              <a:rPr lang="en-US" dirty="0"/>
              <a:t>WHERE</a:t>
            </a:r>
            <a:r>
              <a:rPr lang="en-US" dirty="0">
                <a:solidFill>
                  <a:schemeClr val="tx1"/>
                </a:solidFill>
              </a:rPr>
              <a:t> c1 </a:t>
            </a:r>
            <a:r>
              <a:rPr lang="en-US" dirty="0">
                <a:solidFill>
                  <a:schemeClr val="accent5">
                    <a:lumMod val="75000"/>
                  </a:schemeClr>
                </a:solidFill>
                <a:cs typeface="Arial" panose="020B0604020202020204" pitchFamily="34" charset="0"/>
              </a:rPr>
              <a:t>NOT IN</a:t>
            </a:r>
            <a:r>
              <a:rPr lang="en-US" dirty="0">
                <a:solidFill>
                  <a:schemeClr val="tx1"/>
                </a:solidFill>
              </a:rPr>
              <a:t>(</a:t>
            </a:r>
            <a:r>
              <a:rPr lang="en-US" dirty="0">
                <a:solidFill>
                  <a:srgbClr val="990055"/>
                </a:solidFill>
                <a:cs typeface="+mn-cs"/>
              </a:rPr>
              <a:t>1</a:t>
            </a:r>
            <a:r>
              <a:rPr lang="en-US" dirty="0">
                <a:solidFill>
                  <a:schemeClr val="tx1"/>
                </a:solidFill>
              </a:rPr>
              <a:t>, </a:t>
            </a:r>
            <a:r>
              <a:rPr lang="en-US" dirty="0">
                <a:solidFill>
                  <a:srgbClr val="990055"/>
                </a:solidFill>
                <a:cs typeface="+mn-cs"/>
              </a:rPr>
              <a:t>2</a:t>
            </a:r>
            <a:r>
              <a:rPr lang="en-US" dirty="0">
                <a:solidFill>
                  <a:schemeClr val="tx1"/>
                </a:solidFill>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pPr>
              <a:lnSpc>
                <a:spcPct val="100000"/>
              </a:lnSpc>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a</a:t>
            </a:r>
            <a:r>
              <a:rPr lang="en-IN" dirty="0"/>
              <a:t> WHERE </a:t>
            </a:r>
            <a:r>
              <a:rPr lang="en-IN" dirty="0">
                <a:solidFill>
                  <a:schemeClr val="tx1"/>
                </a:solidFill>
              </a:rPr>
              <a:t>c1 </a:t>
            </a:r>
            <a:r>
              <a:rPr lang="en-IN" dirty="0">
                <a:solidFill>
                  <a:schemeClr val="accent5">
                    <a:lumMod val="75000"/>
                  </a:schemeClr>
                </a:solidFill>
                <a:cs typeface="Arial" panose="020B0604020202020204" pitchFamily="34" charset="0"/>
              </a:rPr>
              <a:t>NOT IN</a:t>
            </a:r>
            <a:r>
              <a:rPr lang="en-IN" dirty="0">
                <a:solidFill>
                  <a:schemeClr val="tx1"/>
                </a:solidFill>
              </a:rPr>
              <a:t>( </a:t>
            </a:r>
            <a:r>
              <a:rPr lang="en-IN" dirty="0"/>
              <a:t>SELECT </a:t>
            </a:r>
            <a:r>
              <a:rPr lang="en-IN" dirty="0">
                <a:solidFill>
                  <a:schemeClr val="tx1"/>
                </a:solidFill>
              </a:rPr>
              <a:t>c1</a:t>
            </a:r>
            <a:r>
              <a:rPr lang="en-IN" dirty="0"/>
              <a:t> FROM </a:t>
            </a:r>
            <a:r>
              <a:rPr lang="en-IN" dirty="0">
                <a:solidFill>
                  <a:schemeClr val="tx1"/>
                </a:solidFill>
              </a:rPr>
              <a:t>b</a:t>
            </a:r>
            <a:r>
              <a:rPr lang="en-IN" dirty="0"/>
              <a:t> </a:t>
            </a:r>
            <a:r>
              <a:rPr lang="en-IN" dirty="0">
                <a:solidFill>
                  <a:schemeClr val="tx1"/>
                </a:solidFill>
              </a:rPr>
              <a:t>);  </a:t>
            </a:r>
            <a:r>
              <a:rPr lang="en-IN" dirty="0">
                <a:solidFill>
                  <a:srgbClr val="C00000"/>
                </a:solidFill>
              </a:rPr>
              <a:t>// </a:t>
            </a:r>
            <a:r>
              <a:rPr lang="en-IN" b="1" dirty="0">
                <a:solidFill>
                  <a:srgbClr val="C00000"/>
                </a:solidFill>
              </a:rPr>
              <a:t>Empty set</a:t>
            </a: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not in</a:t>
            </a:r>
            <a:endParaRPr lang="en-IN" sz="3200" i="1" dirty="0">
              <a:solidFill>
                <a:srgbClr val="FF9900"/>
              </a:solidFill>
              <a:latin typeface="Arial" pitchFamily="34" charset="0"/>
              <a:cs typeface="Arial" pitchFamily="34" charset="0"/>
            </a:endParaRPr>
          </a:p>
        </p:txBody>
      </p:sp>
      <p:graphicFrame>
        <p:nvGraphicFramePr>
          <p:cNvPr id="5" name="Table 6">
            <a:extLst>
              <a:ext uri="{FF2B5EF4-FFF2-40B4-BE49-F238E27FC236}">
                <a16:creationId xmlns:a16="http://schemas.microsoft.com/office/drawing/2014/main" id="{97CE403B-5BD6-4752-91F7-6DA0C1396628}"/>
              </a:ext>
            </a:extLst>
          </p:cNvPr>
          <p:cNvGraphicFramePr>
            <a:graphicFrameLocks noGrp="1"/>
          </p:cNvGraphicFramePr>
          <p:nvPr/>
        </p:nvGraphicFramePr>
        <p:xfrm>
          <a:off x="302498" y="874399"/>
          <a:ext cx="2913182" cy="222504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2</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r h="370840">
                <a:tc>
                  <a:txBody>
                    <a:bodyPr/>
                    <a:lstStyle/>
                    <a:p>
                      <a:pPr algn="ctr"/>
                      <a:r>
                        <a:rPr lang="en-US" dirty="0">
                          <a:latin typeface="Arial" panose="020B0604020202020204" pitchFamily="34" charset="0"/>
                          <a:cs typeface="Arial" panose="020B0604020202020204" pitchFamily="34" charset="0"/>
                        </a:rPr>
                        <a:t>4</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09458250"/>
                  </a:ext>
                </a:extLst>
              </a:tr>
              <a:tr h="370840">
                <a:tc>
                  <a:txBody>
                    <a:bodyPr/>
                    <a:lstStyle/>
                    <a:p>
                      <a:pPr algn="ctr"/>
                      <a:r>
                        <a:rPr lang="en-US" dirty="0">
                          <a:latin typeface="Arial" panose="020B0604020202020204" pitchFamily="34" charset="0"/>
                          <a:cs typeface="Arial" panose="020B0604020202020204" pitchFamily="34" charset="0"/>
                        </a:rPr>
                        <a:t>5</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21776548"/>
                  </a:ext>
                </a:extLst>
              </a:tr>
            </a:tbl>
          </a:graphicData>
        </a:graphic>
      </p:graphicFrame>
      <p:graphicFrame>
        <p:nvGraphicFramePr>
          <p:cNvPr id="10" name="Table 6">
            <a:extLst>
              <a:ext uri="{FF2B5EF4-FFF2-40B4-BE49-F238E27FC236}">
                <a16:creationId xmlns:a16="http://schemas.microsoft.com/office/drawing/2014/main" id="{C1A85F8A-F42F-4EEA-93B4-6208BF2633DD}"/>
              </a:ext>
            </a:extLst>
          </p:cNvPr>
          <p:cNvGraphicFramePr>
            <a:graphicFrameLocks noGrp="1"/>
          </p:cNvGraphicFramePr>
          <p:nvPr/>
        </p:nvGraphicFramePr>
        <p:xfrm>
          <a:off x="4135527" y="874399"/>
          <a:ext cx="2913182" cy="148336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NULL</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bl>
          </a:graphicData>
        </a:graphic>
      </p:graphicFrame>
      <p:sp>
        <p:nvSpPr>
          <p:cNvPr id="12" name="TextBox 11">
            <a:extLst>
              <a:ext uri="{FF2B5EF4-FFF2-40B4-BE49-F238E27FC236}">
                <a16:creationId xmlns:a16="http://schemas.microsoft.com/office/drawing/2014/main" id="{7D7D3FAE-FBE2-48D3-8B00-59375CB46FB1}"/>
              </a:ext>
            </a:extLst>
          </p:cNvPr>
          <p:cNvSpPr txBox="1"/>
          <p:nvPr/>
        </p:nvSpPr>
        <p:spPr>
          <a:xfrm>
            <a:off x="374664" y="5085184"/>
            <a:ext cx="10905911" cy="369332"/>
          </a:xfrm>
          <a:prstGeom prst="rect">
            <a:avLst/>
          </a:prstGeom>
          <a:noFill/>
        </p:spPr>
        <p:txBody>
          <a:bodyPr wrap="square">
            <a:spAutoFit/>
          </a:bodyPr>
          <a:lstStyle/>
          <a:p>
            <a:r>
              <a:rPr lang="en-US" b="0" i="0" dirty="0">
                <a:solidFill>
                  <a:srgbClr val="000000"/>
                </a:solidFill>
                <a:effectLst/>
                <a:latin typeface="Liberation Mono"/>
              </a:rPr>
              <a:t>"</a:t>
            </a:r>
            <a:r>
              <a:rPr lang="en-US" dirty="0">
                <a:latin typeface="Liberation Mono"/>
                <a:cs typeface="Times New Roman" panose="02020603050405020304" pitchFamily="18" charset="0"/>
              </a:rPr>
              <a:t>color</a:t>
            </a:r>
            <a:r>
              <a:rPr lang="en-US" b="0" i="0" dirty="0">
                <a:solidFill>
                  <a:srgbClr val="006FE0"/>
                </a:solidFill>
                <a:effectLst/>
                <a:latin typeface="Liberation Mono"/>
              </a:rPr>
              <a:t> </a:t>
            </a:r>
            <a:r>
              <a:rPr lang="en-US" dirty="0">
                <a:solidFill>
                  <a:srgbClr val="0077AA"/>
                </a:solidFill>
                <a:latin typeface="Liberation Mono"/>
                <a:cs typeface="Times New Roman" panose="02020603050405020304" pitchFamily="18" charset="0"/>
              </a:rPr>
              <a:t>NOT</a:t>
            </a:r>
            <a:r>
              <a:rPr lang="en-US" b="0" i="0" dirty="0">
                <a:solidFill>
                  <a:srgbClr val="006FE0"/>
                </a:solidFill>
                <a:effectLst/>
                <a:latin typeface="Liberation Mono"/>
              </a:rPr>
              <a:t> </a:t>
            </a:r>
            <a:r>
              <a:rPr lang="en-US" b="0" i="0" dirty="0">
                <a:solidFill>
                  <a:srgbClr val="3215EB"/>
                </a:solidFill>
                <a:effectLst/>
                <a:latin typeface="Liberation Mono"/>
              </a:rPr>
              <a:t>IN</a:t>
            </a:r>
            <a:r>
              <a:rPr lang="en-US" b="0" i="0" dirty="0">
                <a:solidFill>
                  <a:srgbClr val="006FE0"/>
                </a:solidFill>
                <a:effectLst/>
                <a:latin typeface="Liberation Mono"/>
              </a:rPr>
              <a:t> </a:t>
            </a:r>
            <a:r>
              <a:rPr lang="en-US" b="0" i="0" dirty="0">
                <a:solidFill>
                  <a:srgbClr val="333333"/>
                </a:solidFill>
                <a:effectLst/>
                <a:latin typeface="Liberation Mono"/>
              </a:rPr>
              <a:t>(</a:t>
            </a:r>
            <a:r>
              <a:rPr lang="en-US" dirty="0">
                <a:latin typeface="Liberation Mono"/>
                <a:cs typeface="Times New Roman" panose="02020603050405020304" pitchFamily="18" charset="0"/>
              </a:rPr>
              <a:t>Red</a:t>
            </a:r>
            <a:r>
              <a:rPr lang="en-US" b="0" i="0" dirty="0">
                <a:solidFill>
                  <a:srgbClr val="333333"/>
                </a:solidFill>
                <a:effectLst/>
                <a:latin typeface="Liberation Mono"/>
              </a:rPr>
              <a:t>,</a:t>
            </a:r>
            <a:r>
              <a:rPr lang="en-US" b="0" i="0" dirty="0">
                <a:solidFill>
                  <a:srgbClr val="006FE0"/>
                </a:solidFill>
                <a:effectLst/>
                <a:latin typeface="Liberation Mono"/>
              </a:rPr>
              <a:t> </a:t>
            </a:r>
            <a:r>
              <a:rPr lang="en-US" dirty="0">
                <a:latin typeface="Liberation Mono"/>
                <a:cs typeface="Times New Roman" panose="02020603050405020304" pitchFamily="18" charset="0"/>
              </a:rPr>
              <a:t>Blue</a:t>
            </a:r>
            <a:r>
              <a:rPr lang="en-US" b="0" i="0" dirty="0">
                <a:solidFill>
                  <a:srgbClr val="333333"/>
                </a:solidFill>
                <a:effectLst/>
                <a:latin typeface="Liberation Mono"/>
              </a:rPr>
              <a:t>,</a:t>
            </a:r>
            <a:r>
              <a:rPr lang="en-US" b="0" i="0" dirty="0">
                <a:solidFill>
                  <a:srgbClr val="006FE0"/>
                </a:solidFill>
                <a:effectLst/>
                <a:latin typeface="Liberation Mono"/>
              </a:rPr>
              <a:t> </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  </a:t>
            </a:r>
            <a:r>
              <a:rPr lang="en-IN" b="0" i="0" dirty="0">
                <a:solidFill>
                  <a:srgbClr val="373737"/>
                </a:solidFill>
                <a:effectLst/>
                <a:latin typeface="Roboto" panose="02000000000000000000" pitchFamily="2" charset="0"/>
              </a:rPr>
              <a:t>This is equivalent to:  </a:t>
            </a:r>
            <a:r>
              <a:rPr lang="en-US" b="0" i="0" dirty="0">
                <a:solidFill>
                  <a:srgbClr val="000000"/>
                </a:solidFill>
                <a:effectLst/>
                <a:latin typeface="Liberation Mono"/>
              </a:rPr>
              <a:t>"</a:t>
            </a:r>
            <a:r>
              <a:rPr lang="en-US" dirty="0">
                <a:solidFill>
                  <a:srgbClr val="0077AA"/>
                </a:solidFill>
                <a:latin typeface="Liberation Mono"/>
                <a:cs typeface="Times New Roman" panose="02020603050405020304" pitchFamily="18" charset="0"/>
              </a:rPr>
              <a:t>NOT</a:t>
            </a:r>
            <a:r>
              <a:rPr lang="en-US" b="0" i="0" dirty="0">
                <a:solidFill>
                  <a:srgbClr val="333333"/>
                </a:solidFill>
                <a:effectLst/>
                <a:latin typeface="Liberation Mono"/>
              </a:rPr>
              <a:t>(</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Red</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Blue</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2CEDBBA0-6ACE-46AF-9EDD-A4DE19E6FE36}"/>
              </a:ext>
            </a:extLst>
          </p:cNvPr>
          <p:cNvSpPr txBox="1"/>
          <p:nvPr/>
        </p:nvSpPr>
        <p:spPr>
          <a:xfrm>
            <a:off x="263352" y="469307"/>
            <a:ext cx="360040" cy="461665"/>
          </a:xfrm>
          <a:prstGeom prst="rect">
            <a:avLst/>
          </a:prstGeom>
          <a:noFill/>
        </p:spPr>
        <p:txBody>
          <a:bodyPr wrap="square">
            <a:spAutoFit/>
          </a:bodyPr>
          <a:lstStyle/>
          <a:p>
            <a:r>
              <a:rPr lang="en-US" sz="2400" b="0" i="1" dirty="0">
                <a:solidFill>
                  <a:srgbClr val="3215EB"/>
                </a:solidFill>
                <a:effectLst/>
                <a:latin typeface="Liberation Mono"/>
              </a:rPr>
              <a:t>a</a:t>
            </a:r>
            <a:endParaRPr lang="en-IN" i="1" dirty="0"/>
          </a:p>
        </p:txBody>
      </p:sp>
      <p:sp>
        <p:nvSpPr>
          <p:cNvPr id="13" name="TextBox 12">
            <a:extLst>
              <a:ext uri="{FF2B5EF4-FFF2-40B4-BE49-F238E27FC236}">
                <a16:creationId xmlns:a16="http://schemas.microsoft.com/office/drawing/2014/main" id="{079F3F37-F1FE-404B-BDE9-C23FFC6B79EE}"/>
              </a:ext>
            </a:extLst>
          </p:cNvPr>
          <p:cNvSpPr txBox="1"/>
          <p:nvPr/>
        </p:nvSpPr>
        <p:spPr>
          <a:xfrm>
            <a:off x="4096521" y="467823"/>
            <a:ext cx="360040" cy="461665"/>
          </a:xfrm>
          <a:prstGeom prst="rect">
            <a:avLst/>
          </a:prstGeom>
          <a:noFill/>
        </p:spPr>
        <p:txBody>
          <a:bodyPr wrap="square">
            <a:spAutoFit/>
          </a:bodyPr>
          <a:lstStyle/>
          <a:p>
            <a:r>
              <a:rPr lang="en-US" sz="2400" i="1" dirty="0">
                <a:solidFill>
                  <a:srgbClr val="3215EB"/>
                </a:solidFill>
                <a:latin typeface="Liberation Mono"/>
              </a:rPr>
              <a:t>b</a:t>
            </a:r>
            <a:endParaRPr lang="en-IN" i="1" dirty="0"/>
          </a:p>
        </p:txBody>
      </p:sp>
    </p:spTree>
    <p:extLst>
      <p:ext uri="{BB962C8B-B14F-4D97-AF65-F5344CB8AC3E}">
        <p14:creationId xmlns:p14="http://schemas.microsoft.com/office/powerpoint/2010/main" val="3347398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196180"/>
            <a:ext cx="11810106" cy="6186309"/>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b="0" i="0" dirty="0">
                <a:solidFill>
                  <a:srgbClr val="000000"/>
                </a:solidFill>
                <a:effectLst/>
                <a:latin typeface="Liberation Mono"/>
              </a:rPr>
              <a:t>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  </a:t>
            </a:r>
            <a:r>
              <a:rPr lang="en-IN" dirty="0">
                <a:solidFill>
                  <a:srgbClr val="FF0000"/>
                </a:solidFill>
                <a:latin typeface="Liberation Mono"/>
              </a:rPr>
              <a:t>// </a:t>
            </a:r>
            <a:r>
              <a:rPr lang="en-US" dirty="0">
                <a:solidFill>
                  <a:srgbClr val="FF0000"/>
                </a:solidFill>
                <a:latin typeface="Liberation Mono"/>
              </a:rPr>
              <a:t>Tables with the NOT PERSISTENT are kept in memory, all rows are lost when the database is closed.</a:t>
            </a:r>
            <a:endParaRPr lang="en-IN" dirty="0">
              <a:solidFill>
                <a:srgbClr val="FF0000"/>
              </a:solidFill>
              <a:latin typeface="Liberation Mono"/>
            </a:endParaRPr>
          </a:p>
          <a:p>
            <a:r>
              <a:rPr lang="en-IN" sz="2000" dirty="0">
                <a:solidFill>
                  <a:srgbClr val="0077AA"/>
                </a:solidFill>
                <a:latin typeface="Liberation Mono"/>
              </a:rPr>
              <a:t>   </a:t>
            </a:r>
            <a:r>
              <a:rPr lang="en-IN" sz="2000" dirty="0">
                <a:latin typeface="Liberation Mono"/>
              </a:rPr>
              <a:t>[ </a:t>
            </a:r>
            <a:r>
              <a:rPr lang="en-IN" sz="2000" dirty="0">
                <a:solidFill>
                  <a:srgbClr val="0077AA"/>
                </a:solidFill>
                <a:latin typeface="Liberation Mono"/>
              </a:rPr>
              <a:t> AS </a:t>
            </a:r>
            <a:r>
              <a:rPr lang="en-IN" sz="2000" dirty="0">
                <a:latin typeface="Liberation Mono"/>
              </a:rPr>
              <a:t>{</a:t>
            </a:r>
            <a:r>
              <a:rPr lang="en-IN" sz="2000" dirty="0">
                <a:solidFill>
                  <a:srgbClr val="0077AA"/>
                </a:solidFill>
                <a:latin typeface="Liberation Mono"/>
              </a:rPr>
              <a:t> </a:t>
            </a:r>
            <a:r>
              <a:rPr lang="en-IN" sz="2000" dirty="0">
                <a:latin typeface="Liberation Mono"/>
              </a:rPr>
              <a:t>( </a:t>
            </a:r>
            <a:r>
              <a:rPr lang="en-IN" sz="2000" b="1" i="1" dirty="0">
                <a:latin typeface="Liberation Mono"/>
              </a:rPr>
              <a:t>query</a:t>
            </a:r>
            <a:r>
              <a:rPr lang="en-IN" sz="2000" dirty="0">
                <a:latin typeface="Liberation Mono"/>
              </a:rPr>
              <a:t> ) </a:t>
            </a:r>
            <a:r>
              <a:rPr lang="en-IN" sz="2000" dirty="0">
                <a:solidFill>
                  <a:srgbClr val="0077AA"/>
                </a:solidFill>
                <a:latin typeface="Liberation Mono"/>
              </a:rPr>
              <a:t>WITH NO DATA |  </a:t>
            </a:r>
            <a:r>
              <a:rPr lang="en-IN" sz="2000" dirty="0">
                <a:latin typeface="Liberation Mono"/>
              </a:rPr>
              <a:t>]</a:t>
            </a:r>
          </a:p>
          <a:p>
            <a:endParaRPr lang="en-IN" sz="800" dirty="0">
              <a:solidFill>
                <a:schemeClr val="tx1">
                  <a:lumMod val="75000"/>
                  <a:lumOff val="25000"/>
                </a:schemeClr>
              </a:solidFill>
              <a:latin typeface="Liberation Mono"/>
            </a:endParaRPr>
          </a:p>
          <a:p>
            <a:r>
              <a:rPr lang="en-IN" sz="2000" i="1" dirty="0">
                <a:solidFill>
                  <a:schemeClr val="accent4">
                    <a:lumMod val="50000"/>
                  </a:schemeClr>
                </a:solidFill>
                <a:latin typeface="Liberation Mono"/>
              </a:rPr>
              <a:t>columnDefination</a:t>
            </a:r>
          </a:p>
          <a:p>
            <a:endParaRPr lang="en-IN" sz="600" i="1" dirty="0">
              <a:solidFill>
                <a:schemeClr val="tx1">
                  <a:lumMod val="75000"/>
                  <a:lumOff val="25000"/>
                </a:schemeClr>
              </a:solidFill>
              <a:latin typeface="Liberation Mono"/>
            </a:endParaRPr>
          </a:p>
          <a:p>
            <a:pPr marL="6223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p>
          <a:p>
            <a:pPr marL="622300" indent="-457200">
              <a:buAutoNum type="arabicPeriod"/>
            </a:pPr>
            <a:r>
              <a:rPr lang="en-IN" sz="2000" dirty="0">
                <a:solidFill>
                  <a:srgbClr val="000000"/>
                </a:solidFill>
                <a:latin typeface="Liberation Mono"/>
              </a:rPr>
              <a:t>VISIBLE  / INVISIBLE</a:t>
            </a:r>
          </a:p>
          <a:p>
            <a:pPr marL="6223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FD8603"/>
                </a:solidFill>
                <a:latin typeface="Liberation Mono"/>
              </a:rPr>
              <a:t>NEXTVAL</a:t>
            </a:r>
            <a:r>
              <a:rPr lang="en-IN" sz="2000" dirty="0">
                <a:solidFill>
                  <a:srgbClr val="000000"/>
                </a:solidFill>
                <a:latin typeface="Liberation Mono"/>
              </a:rPr>
              <a:t>('S1') } )</a:t>
            </a:r>
          </a:p>
          <a:p>
            <a:pPr marL="6223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ARRAY [ </a:t>
            </a:r>
            <a:r>
              <a:rPr lang="en-US" sz="2000" b="1" i="1" dirty="0">
                <a:solidFill>
                  <a:srgbClr val="000000"/>
                </a:solidFill>
                <a:latin typeface="Liberation Mono"/>
              </a:rPr>
              <a:t>size</a:t>
            </a:r>
            <a:r>
              <a:rPr lang="en-US" sz="2000" dirty="0">
                <a:solidFill>
                  <a:srgbClr val="000000"/>
                </a:solidFill>
                <a:latin typeface="Liberation Mono"/>
              </a:rPr>
              <a:t> ]</a:t>
            </a:r>
            <a:endParaRPr lang="en-IN" sz="2000" dirty="0">
              <a:solidFill>
                <a:srgbClr val="000000"/>
              </a:solidFill>
              <a:latin typeface="Liberation Mono"/>
            </a:endParaRPr>
          </a:p>
          <a:p>
            <a:endParaRPr lang="en-IN" sz="8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				</a:t>
            </a:r>
            <a:r>
              <a:rPr lang="en-IN" sz="2000" i="1" dirty="0">
                <a:solidFill>
                  <a:srgbClr val="000000"/>
                </a:solidFill>
                <a:latin typeface="Liberation Mono"/>
              </a:rPr>
              <a:t> </a:t>
            </a:r>
            <a:r>
              <a:rPr lang="en-IN" sz="2000" i="1" dirty="0">
                <a:solidFill>
                  <a:schemeClr val="accent4">
                    <a:lumMod val="50000"/>
                  </a:schemeClr>
                </a:solidFill>
                <a:latin typeface="Liberation Mono"/>
              </a:rPr>
              <a:t>generatedColumnExpression</a:t>
            </a:r>
            <a:endParaRPr lang="en-US" sz="2000" i="1" dirty="0">
              <a:solidFill>
                <a:schemeClr val="accent4">
                  <a:lumMod val="50000"/>
                </a:schemeClr>
              </a:solidFill>
              <a:latin typeface="Liberation Mono"/>
            </a:endParaRPr>
          </a:p>
          <a:p>
            <a:endParaRPr lang="en-US" sz="600" i="1" dirty="0">
              <a:solidFill>
                <a:schemeClr val="accent4">
                  <a:lumMod val="50000"/>
                </a:schemeClr>
              </a:solidFill>
              <a:latin typeface="Liberation Mono"/>
            </a:endParaRPr>
          </a:p>
          <a:p>
            <a:pPr marL="622300" indent="-457200">
              <a:buAutoNum type="arabicPeriod"/>
            </a:pPr>
            <a:r>
              <a:rPr lang="en-US" sz="2000" dirty="0">
                <a:solidFill>
                  <a:srgbClr val="000000"/>
                </a:solidFill>
                <a:latin typeface="Liberation Mono"/>
              </a:rPr>
              <a:t>START WITH long			 ( expression ) can only involve columns of the current table.</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2380987620"/>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191344" y="1340768"/>
            <a:ext cx="11881318"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1277273"/>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left side of the IN() predicate, the row constructor contains only column references.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right side of the IN() predicate, there is more than one row constructor.</a:t>
            </a:r>
            <a:endParaRPr lang="en-IN"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191344" y="1816932"/>
            <a:ext cx="11881319" cy="3970318"/>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10</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7788</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chemeClr val="bg1">
                    <a:lumMod val="65000"/>
                  </a:schemeClr>
                </a:solidFill>
              </a:rPr>
              <a:t>(</a:t>
            </a:r>
            <a:r>
              <a:rPr lang="en-IN" dirty="0">
                <a:solidFill>
                  <a:schemeClr val="tx1"/>
                </a:solidFill>
              </a:rPr>
              <a:t>empno, mgr</a:t>
            </a:r>
            <a:r>
              <a:rPr lang="en-IN" dirty="0">
                <a:solidFill>
                  <a:srgbClr val="000000"/>
                </a:solidFill>
                <a:cs typeface="+mn-cs"/>
              </a:rPr>
              <a:t>)</a:t>
            </a:r>
            <a:r>
              <a:rPr lang="en-IN" dirty="0">
                <a:solidFill>
                  <a:schemeClr val="tx1"/>
                </a:solidFill>
              </a:rPr>
              <a:t>;   </a:t>
            </a:r>
            <a:r>
              <a:rPr lang="en-IN" dirty="0">
                <a:solidFill>
                  <a:srgbClr val="FD8603"/>
                </a:solidFill>
                <a:sym typeface="Wingdings" panose="05000000000000000000" pitchFamily="2" charset="2"/>
              </a:rPr>
              <a:t></a:t>
            </a:r>
          </a:p>
          <a:p>
            <a:pPr marL="0" indent="0">
              <a:lnSpc>
                <a:spcPct val="100000"/>
              </a:lnSpc>
              <a:buNone/>
            </a:pPr>
            <a:endParaRPr lang="en-IN" sz="800" b="1" dirty="0">
              <a:solidFill>
                <a:srgbClr val="FD8603"/>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 </a:t>
            </a:r>
            <a:r>
              <a:rPr lang="en-IN" dirty="0">
                <a:solidFill>
                  <a:schemeClr val="accent4">
                    <a:lumMod val="50000"/>
                  </a:schemeClr>
                </a:solidFill>
                <a:cs typeface="+mn-cs"/>
              </a:rPr>
              <a:t>False</a:t>
            </a:r>
            <a:r>
              <a:rPr lang="en-IN" dirty="0">
                <a:solidFill>
                  <a:srgbClr val="000000"/>
                </a:solidFill>
                <a:cs typeface="+mn-cs"/>
              </a:rPr>
              <a:t>)</a:t>
            </a:r>
            <a:r>
              <a:rPr lang="en-IN" dirty="0">
                <a:solidFill>
                  <a:schemeClr val="tx1"/>
                </a:solidFill>
              </a:rPr>
              <a:t>; </a:t>
            </a:r>
            <a:r>
              <a:rPr lang="en-IN" dirty="0">
                <a:solidFill>
                  <a:srgbClr val="FF0000"/>
                </a:solidFill>
                <a:cs typeface="+mn-cs"/>
              </a:rPr>
              <a:t>// </a:t>
            </a:r>
            <a:r>
              <a:rPr lang="en-IN" sz="1600" dirty="0">
                <a:solidFill>
                  <a:srgbClr val="FF0000"/>
                </a:solidFill>
                <a:cs typeface="+mn-cs"/>
              </a:rPr>
              <a:t>ERROR </a:t>
            </a:r>
            <a:r>
              <a:rPr lang="en-US" sz="1600" dirty="0">
                <a:solidFill>
                  <a:srgbClr val="FF0000"/>
                </a:solidFill>
                <a:cs typeface="+mn-cs"/>
              </a:rPr>
              <a:t>Values of types "INTEGER" and "BOOLEAN" are not  comparable</a:t>
            </a:r>
          </a:p>
          <a:p>
            <a:pPr marL="0" indent="0">
              <a:lnSpc>
                <a:spcPct val="100000"/>
              </a:lnSpc>
              <a:buNone/>
            </a:pPr>
            <a:endParaRPr lang="en-IN" sz="800" dirty="0">
              <a:solidFill>
                <a:srgbClr val="FF0000"/>
              </a:solidFill>
              <a:cs typeface="+mn-cs"/>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rgbClr val="669900"/>
                </a:solidFill>
                <a:cs typeface="+mn-cs"/>
              </a:rPr>
              <a:t>'SALEEL'</a:t>
            </a:r>
            <a:r>
              <a:rPr lang="en-US" dirty="0">
                <a:solidFill>
                  <a:schemeClr val="tx1"/>
                </a:solidFill>
              </a:rPr>
              <a:t> </a:t>
            </a:r>
            <a:r>
              <a:rPr lang="en-US" dirty="0">
                <a:solidFill>
                  <a:srgbClr val="A67F59"/>
                </a:solidFill>
                <a:cs typeface="+mn-cs"/>
              </a:rPr>
              <a:t>IN</a:t>
            </a:r>
            <a:r>
              <a:rPr lang="en-US" dirty="0">
                <a:solidFill>
                  <a:schemeClr val="tx1"/>
                </a:solidFill>
              </a:rPr>
              <a:t> (10, 20, </a:t>
            </a:r>
            <a:r>
              <a:rPr lang="en-US" dirty="0">
                <a:solidFill>
                  <a:srgbClr val="669900"/>
                </a:solidFill>
                <a:cs typeface="+mn-cs"/>
              </a:rPr>
              <a:t>'SALEEL’</a:t>
            </a:r>
            <a:r>
              <a:rPr lang="en-US" dirty="0">
                <a:solidFill>
                  <a:schemeClr val="tx1"/>
                </a:solidFill>
              </a:rPr>
              <a:t>); </a:t>
            </a:r>
            <a:r>
              <a:rPr lang="en-US" dirty="0">
                <a:solidFill>
                  <a:srgbClr val="FF0000"/>
                </a:solidFill>
              </a:rPr>
              <a:t>// ERROR Data conversion error converting "SALEEL“</a:t>
            </a:r>
          </a:p>
          <a:p>
            <a:pPr marL="0" indent="0">
              <a:lnSpc>
                <a:spcPct val="100000"/>
              </a:lnSpc>
              <a:buNone/>
            </a:pPr>
            <a:endParaRPr lang="en-IN" sz="800" dirty="0">
              <a:solidFill>
                <a:srgbClr val="FF0000"/>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OR</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AND</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a:t>
            </a:r>
            <a:r>
              <a:rPr lang="en-US" dirty="0">
                <a:solidFill>
                  <a:srgbClr val="000000"/>
                </a:solidFill>
                <a:cs typeface="+mn-cs"/>
              </a:rPr>
              <a:t>)</a:t>
            </a:r>
            <a:r>
              <a:rPr lang="en-US" dirty="0">
                <a:solidFill>
                  <a:schemeClr val="tx1"/>
                </a:solidFill>
              </a:rPr>
              <a:t>;</a:t>
            </a:r>
          </a:p>
          <a:p>
            <a:pPr marL="0" indent="0">
              <a:lnSpc>
                <a:spcPct val="100000"/>
              </a:lnSpc>
              <a:buNone/>
            </a:pPr>
            <a:endParaRPr lang="en-US"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 </a:t>
            </a:r>
            <a:r>
              <a:rPr lang="en-US" dirty="0"/>
              <a:t>WHERE</a:t>
            </a:r>
            <a:r>
              <a:rPr lang="en-US" dirty="0">
                <a:solidFill>
                  <a:schemeClr val="tx1"/>
                </a:solidFill>
              </a:rPr>
              <a:t> </a:t>
            </a:r>
            <a:r>
              <a:rPr lang="en-US" dirty="0" err="1">
                <a:solidFill>
                  <a:schemeClr val="tx1"/>
                </a:solidFill>
              </a:rPr>
              <a:t>dname</a:t>
            </a:r>
            <a:r>
              <a:rPr lang="en-US" dirty="0">
                <a:solidFill>
                  <a:srgbClr val="A67F59"/>
                </a:solidFill>
                <a:cs typeface="+mn-cs"/>
              </a:rPr>
              <a:t>=</a:t>
            </a:r>
            <a:r>
              <a:rPr lang="en-US" dirty="0">
                <a:solidFill>
                  <a:srgbClr val="669900"/>
                </a:solidFill>
                <a:cs typeface="+mn-cs"/>
              </a:rPr>
              <a:t>'ACCOUNTING'</a:t>
            </a:r>
            <a:r>
              <a:rPr lang="en-US" dirty="0">
                <a:solidFill>
                  <a:srgbClr val="000000"/>
                </a:solidFill>
                <a:cs typeface="+mn-cs"/>
              </a:rPr>
              <a:t>)</a:t>
            </a:r>
            <a:r>
              <a:rPr lang="en-US" dirty="0">
                <a:solidFill>
                  <a:schemeClr val="tx1"/>
                </a:solidFill>
              </a:rPr>
              <a:t>;</a:t>
            </a:r>
            <a:endParaRPr lang="en-IN" dirty="0">
              <a:solidFill>
                <a:srgbClr val="FF0000"/>
              </a:solidFill>
              <a:cs typeface="+mn-cs"/>
            </a:endParaRP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402636602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between</a:t>
            </a:r>
          </a:p>
        </p:txBody>
      </p:sp>
      <p:sp>
        <p:nvSpPr>
          <p:cNvPr id="5" name="TextBox 4">
            <a:extLst>
              <a:ext uri="{FF2B5EF4-FFF2-40B4-BE49-F238E27FC236}">
                <a16:creationId xmlns:a16="http://schemas.microsoft.com/office/drawing/2014/main" id="{53240AC3-BC05-4B3A-B03F-9624945E97DF}"/>
              </a:ext>
            </a:extLst>
          </p:cNvPr>
          <p:cNvSpPr txBox="1"/>
          <p:nvPr/>
        </p:nvSpPr>
        <p:spPr>
          <a:xfrm>
            <a:off x="1109446" y="3212976"/>
            <a:ext cx="9973108" cy="400110"/>
          </a:xfrm>
          <a:prstGeom prst="rect">
            <a:avLst/>
          </a:prstGeom>
          <a:noFill/>
        </p:spPr>
        <p:txBody>
          <a:bodyPr wrap="square">
            <a:spAutoFit/>
          </a:bodyPr>
          <a:lstStyle/>
          <a:p>
            <a:r>
              <a:rPr lang="en-US" sz="2000" dirty="0">
                <a:latin typeface="Palatino Linotype" panose="02040502050505030304" pitchFamily="18" charset="0"/>
              </a:rPr>
              <a:t>The BETWEEN operator is a logical operator that allows you to specify a range to test.</a:t>
            </a:r>
            <a:endParaRPr lang="en-IN" sz="2000" dirty="0">
              <a:latin typeface="Palatino Linotype" panose="02040502050505030304" pitchFamily="18" charset="0"/>
            </a:endParaRPr>
          </a:p>
        </p:txBody>
      </p:sp>
      <p:graphicFrame>
        <p:nvGraphicFramePr>
          <p:cNvPr id="42" name="Table 41">
            <a:extLst>
              <a:ext uri="{FF2B5EF4-FFF2-40B4-BE49-F238E27FC236}">
                <a16:creationId xmlns:a16="http://schemas.microsoft.com/office/drawing/2014/main" id="{8AFEE8F0-1C24-49BB-8C3D-A8466EDE029C}"/>
              </a:ext>
            </a:extLst>
          </p:cNvPr>
          <p:cNvGraphicFramePr>
            <a:graphicFrameLocks noGrp="1"/>
          </p:cNvGraphicFramePr>
          <p:nvPr/>
        </p:nvGraphicFramePr>
        <p:xfrm>
          <a:off x="1208531" y="3945159"/>
          <a:ext cx="6053268" cy="426720"/>
        </p:xfrm>
        <a:graphic>
          <a:graphicData uri="http://schemas.openxmlformats.org/drawingml/2006/table">
            <a:tbl>
              <a:tblPr/>
              <a:tblGrid>
                <a:gridCol w="2740900">
                  <a:extLst>
                    <a:ext uri="{9D8B030D-6E8A-4147-A177-3AD203B41FA5}">
                      <a16:colId xmlns:a16="http://schemas.microsoft.com/office/drawing/2014/main" val="4286149586"/>
                    </a:ext>
                  </a:extLst>
                </a:gridCol>
                <a:gridCol w="3312368">
                  <a:extLst>
                    <a:ext uri="{9D8B030D-6E8A-4147-A177-3AD203B41FA5}">
                      <a16:colId xmlns:a16="http://schemas.microsoft.com/office/drawing/2014/main" val="438706697"/>
                    </a:ext>
                  </a:extLst>
                </a:gridCol>
              </a:tblGrid>
              <a:tr h="318624">
                <a:tc>
                  <a:txBody>
                    <a:bodyPr/>
                    <a:lstStyle/>
                    <a:p>
                      <a:pPr fontAlgn="t"/>
                      <a:r>
                        <a:rPr lang="en-US" b="1" dirty="0">
                          <a:effectLst/>
                          <a:latin typeface="Palatino Linotype" panose="02040502050505030304" pitchFamily="18" charset="0"/>
                        </a:rPr>
                        <a:t>A</a:t>
                      </a:r>
                      <a:r>
                        <a:rPr lang="en-US" dirty="0">
                          <a:effectLst/>
                          <a:latin typeface="Palatino Linotype" panose="02040502050505030304" pitchFamily="18" charset="0"/>
                        </a:rPr>
                        <a:t> BETWEEN </a:t>
                      </a:r>
                      <a:r>
                        <a:rPr lang="en-US" b="1" i="1" dirty="0">
                          <a:effectLst/>
                          <a:latin typeface="Palatino Linotype" panose="02040502050505030304" pitchFamily="18" charset="0"/>
                        </a:rPr>
                        <a:t>B</a:t>
                      </a:r>
                      <a:r>
                        <a:rPr lang="en-US" dirty="0">
                          <a:effectLst/>
                          <a:latin typeface="Palatino Linotype" panose="02040502050505030304" pitchFamily="18" charset="0"/>
                        </a:rPr>
                        <a:t> AND </a:t>
                      </a:r>
                      <a:r>
                        <a:rPr lang="en-US" b="1" i="1" dirty="0">
                          <a:effectLst/>
                          <a:latin typeface="Palatino Linotype" panose="02040502050505030304" pitchFamily="18" charset="0"/>
                        </a:rPr>
                        <a: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between B and 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7" name="Rectangle 6">
            <a:extLst>
              <a:ext uri="{FF2B5EF4-FFF2-40B4-BE49-F238E27FC236}">
                <a16:creationId xmlns:a16="http://schemas.microsoft.com/office/drawing/2014/main" id="{03F5AD13-E69A-3AB4-3B71-A7C929C8C954}"/>
              </a:ext>
            </a:extLst>
          </p:cNvPr>
          <p:cNvSpPr/>
          <p:nvPr/>
        </p:nvSpPr>
        <p:spPr>
          <a:xfrm>
            <a:off x="335361" y="548680"/>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540605317"/>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7A81C9D6-756A-46B7-AF34-F5BCEEEE86EF}"/>
              </a:ext>
            </a:extLst>
          </p:cNvPr>
          <p:cNvSpPr txBox="1"/>
          <p:nvPr/>
        </p:nvSpPr>
        <p:spPr>
          <a:xfrm>
            <a:off x="6384031" y="652626"/>
            <a:ext cx="5807969" cy="400110"/>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WHERE</a:t>
            </a:r>
            <a:r>
              <a:rPr lang="en-IN" sz="2000" dirty="0">
                <a:latin typeface="Liberation Mono"/>
              </a:rPr>
              <a:t> salary </a:t>
            </a:r>
            <a:r>
              <a:rPr lang="en-IN" sz="2000" dirty="0">
                <a:solidFill>
                  <a:schemeClr val="accent5">
                    <a:lumMod val="75000"/>
                  </a:schemeClr>
                </a:solidFill>
                <a:latin typeface="Liberation Mono"/>
                <a:cs typeface="Arial" panose="020B0604020202020204" pitchFamily="34" charset="0"/>
              </a:rPr>
              <a:t>BETWEEN</a:t>
            </a:r>
            <a:r>
              <a:rPr lang="en-IN" sz="2000" dirty="0">
                <a:latin typeface="Liberation Mono"/>
              </a:rPr>
              <a:t> </a:t>
            </a:r>
            <a:r>
              <a:rPr lang="en-IN" sz="2000" dirty="0">
                <a:solidFill>
                  <a:schemeClr val="bg1">
                    <a:lumMod val="65000"/>
                  </a:schemeClr>
                </a:solidFill>
                <a:latin typeface="Liberation Mono"/>
              </a:rPr>
              <a:t>( </a:t>
            </a:r>
            <a:r>
              <a:rPr lang="en-IN" sz="2000" dirty="0">
                <a:solidFill>
                  <a:srgbClr val="990055"/>
                </a:solidFill>
                <a:latin typeface="Liberation Mono"/>
              </a:rPr>
              <a:t>20000</a:t>
            </a:r>
            <a:r>
              <a:rPr lang="en-IN" sz="2000" dirty="0">
                <a:latin typeface="Liberation Mono"/>
              </a:rPr>
              <a:t> </a:t>
            </a:r>
            <a:r>
              <a:rPr lang="en-IN" sz="2000" dirty="0">
                <a:solidFill>
                  <a:srgbClr val="A67F59"/>
                </a:solidFill>
                <a:latin typeface="Liberation Mono"/>
              </a:rPr>
              <a:t>AND</a:t>
            </a:r>
            <a:r>
              <a:rPr lang="en-IN" sz="2000" dirty="0">
                <a:latin typeface="Liberation Mono"/>
              </a:rPr>
              <a:t> </a:t>
            </a:r>
            <a:r>
              <a:rPr lang="en-IN" sz="2000" dirty="0">
                <a:solidFill>
                  <a:srgbClr val="990055"/>
                </a:solidFill>
                <a:latin typeface="Liberation Mono"/>
              </a:rPr>
              <a:t>30000</a:t>
            </a:r>
            <a:r>
              <a:rPr lang="en-IN" sz="2000" dirty="0">
                <a:latin typeface="Liberation Mono"/>
              </a:rPr>
              <a:t> </a:t>
            </a:r>
            <a:r>
              <a:rPr lang="en-IN" sz="2000" dirty="0">
                <a:solidFill>
                  <a:schemeClr val="bg1">
                    <a:lumMod val="65000"/>
                  </a:schemeClr>
                </a:solidFill>
                <a:latin typeface="Liberation Mono"/>
              </a:rPr>
              <a:t>)</a:t>
            </a:r>
            <a:r>
              <a:rPr lang="en-IN" sz="2000" dirty="0">
                <a:latin typeface="Liberation Mono"/>
              </a:rPr>
              <a:t> </a:t>
            </a:r>
            <a:r>
              <a:rPr lang="en-IN" sz="2000" dirty="0">
                <a:solidFill>
                  <a:srgbClr val="41C60C"/>
                </a:solidFill>
                <a:latin typeface="Liberation Mono"/>
              </a:rPr>
              <a:t>– Illegal</a:t>
            </a:r>
          </a:p>
        </p:txBody>
      </p:sp>
      <p:sp>
        <p:nvSpPr>
          <p:cNvPr id="4" name="Rectangle 3">
            <a:extLst>
              <a:ext uri="{FF2B5EF4-FFF2-40B4-BE49-F238E27FC236}">
                <a16:creationId xmlns:a16="http://schemas.microsoft.com/office/drawing/2014/main" id="{4FE67987-1FDD-C41D-E6F9-7426DAF81840}"/>
              </a:ext>
            </a:extLst>
          </p:cNvPr>
          <p:cNvSpPr/>
          <p:nvPr/>
        </p:nvSpPr>
        <p:spPr>
          <a:xfrm>
            <a:off x="263352" y="2132856"/>
            <a:ext cx="11593288"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990055"/>
                </a:solidFill>
                <a:latin typeface="Liberation Mono"/>
              </a:rPr>
              <a:t>2000</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990055"/>
                </a:solidFill>
                <a:latin typeface="Liberation Mono"/>
              </a:rPr>
              <a:t>3000</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a:t>
            </a:r>
            <a:r>
              <a:rPr lang="en-US" dirty="0">
                <a:solidFill>
                  <a:srgbClr val="A67F59"/>
                </a:solidFill>
                <a:latin typeface="Liberation Mono"/>
              </a:rPr>
              <a:t>=</a:t>
            </a:r>
            <a:r>
              <a:rPr lang="en-US" dirty="0">
                <a:solidFill>
                  <a:srgbClr val="669900"/>
                </a:solidFill>
                <a:latin typeface="Liberation Mono"/>
              </a:rPr>
              <a:t>'CLARK'</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rgbClr val="A67F59"/>
                </a:solidFill>
                <a:latin typeface="Liberation Mono"/>
              </a:rPr>
              <a:t>=</a:t>
            </a:r>
            <a:r>
              <a:rPr lang="en-US" dirty="0">
                <a:solidFill>
                  <a:srgbClr val="000000"/>
                </a:solidFill>
                <a:latin typeface="Liberation Mono"/>
              </a:rPr>
              <a:t> </a:t>
            </a:r>
            <a:r>
              <a:rPr lang="en-US" dirty="0">
                <a:solidFill>
                  <a:srgbClr val="669900"/>
                </a:solidFill>
                <a:latin typeface="Liberation Mono"/>
              </a:rPr>
              <a:t>'JONES'</a:t>
            </a:r>
            <a:r>
              <a:rPr lang="en-US" dirty="0">
                <a:solidFill>
                  <a:srgbClr val="000000"/>
                </a:solidFill>
                <a:latin typeface="Liberation Mono"/>
              </a:rPr>
              <a:t> );</a:t>
            </a:r>
          </a:p>
        </p:txBody>
      </p:sp>
      <p:sp>
        <p:nvSpPr>
          <p:cNvPr id="3" name="Rectangle 2">
            <a:extLst>
              <a:ext uri="{FF2B5EF4-FFF2-40B4-BE49-F238E27FC236}">
                <a16:creationId xmlns:a16="http://schemas.microsoft.com/office/drawing/2014/main" id="{0199FCEF-7034-E624-312C-B829EA4DF0DB}"/>
              </a:ext>
            </a:extLst>
          </p:cNvPr>
          <p:cNvSpPr/>
          <p:nvPr/>
        </p:nvSpPr>
        <p:spPr>
          <a:xfrm>
            <a:off x="335361" y="1136938"/>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173104874"/>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2" name="TextBox 1">
            <a:extLst>
              <a:ext uri="{FF2B5EF4-FFF2-40B4-BE49-F238E27FC236}">
                <a16:creationId xmlns:a16="http://schemas.microsoft.com/office/drawing/2014/main" id="{4B0289B0-6654-4798-2351-35C68BD4EAD2}"/>
              </a:ext>
            </a:extLst>
          </p:cNvPr>
          <p:cNvSpPr txBox="1"/>
          <p:nvPr/>
        </p:nvSpPr>
        <p:spPr>
          <a:xfrm>
            <a:off x="155340" y="495250"/>
            <a:ext cx="11881320" cy="307776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temp(sal </a:t>
            </a:r>
            <a:r>
              <a:rPr lang="en-IN" dirty="0">
                <a:solidFill>
                  <a:srgbClr val="834689"/>
                </a:solidFill>
                <a:latin typeface="Liberation Mono"/>
                <a:cs typeface="Arial" panose="020B0604020202020204" pitchFamily="34" charset="0"/>
              </a:rPr>
              <a:t>INT</a:t>
            </a:r>
            <a:r>
              <a:rPr lang="en-IN" dirty="0">
                <a:latin typeface="Liberation Mono"/>
              </a:rPr>
              <a:t>, lvalue </a:t>
            </a:r>
            <a:r>
              <a:rPr lang="en-IN" dirty="0">
                <a:solidFill>
                  <a:srgbClr val="834689"/>
                </a:solidFill>
                <a:latin typeface="Liberation Mono"/>
                <a:cs typeface="Arial" panose="020B0604020202020204" pitchFamily="34" charset="0"/>
              </a:rPr>
              <a:t>INT</a:t>
            </a:r>
            <a:r>
              <a:rPr lang="en-IN" dirty="0">
                <a:latin typeface="Liberation Mono"/>
              </a:rPr>
              <a:t>, hvalue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1100,2500</a:t>
            </a:r>
            <a:r>
              <a:rPr lang="en-IN" dirty="0">
                <a:latin typeface="Liberation Mono"/>
              </a:rPr>
              <a:t>), (</a:t>
            </a:r>
            <a:r>
              <a:rPr lang="en-IN" dirty="0">
                <a:solidFill>
                  <a:srgbClr val="990055"/>
                </a:solidFill>
                <a:latin typeface="Liberation Mono"/>
              </a:rPr>
              <a:t>1250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1150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3300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1000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410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999</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3100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3250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 </a:t>
            </a:r>
            <a:r>
              <a:rPr lang="en-IN" dirty="0">
                <a:solidFill>
                  <a:srgbClr val="0077AA"/>
                </a:solidFill>
                <a:latin typeface="Liberation Mono"/>
              </a:rPr>
              <a:t>FROM</a:t>
            </a:r>
            <a:r>
              <a:rPr lang="en-IN" dirty="0">
                <a:latin typeface="Liberation Mono"/>
              </a:rPr>
              <a:t> temp </a:t>
            </a:r>
            <a:r>
              <a:rPr lang="en-IN" dirty="0">
                <a:solidFill>
                  <a:srgbClr val="0077AA"/>
                </a:solidFill>
                <a:latin typeface="Liberation Mono"/>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BETWEEN</a:t>
            </a:r>
            <a:r>
              <a:rPr lang="en-IN" dirty="0">
                <a:latin typeface="Liberation Mono"/>
              </a:rPr>
              <a:t> lvalue </a:t>
            </a:r>
            <a:r>
              <a:rPr lang="en-IN" dirty="0">
                <a:solidFill>
                  <a:srgbClr val="A67F59"/>
                </a:solidFill>
                <a:latin typeface="Liberation Mono"/>
              </a:rPr>
              <a:t>AND</a:t>
            </a:r>
            <a:r>
              <a:rPr lang="en-IN" dirty="0">
                <a:latin typeface="Liberation Mono"/>
              </a:rPr>
              <a:t> hvalue;</a:t>
            </a:r>
          </a:p>
        </p:txBody>
      </p:sp>
      <p:pic>
        <p:nvPicPr>
          <p:cNvPr id="9" name="Picture 8">
            <a:extLst>
              <a:ext uri="{FF2B5EF4-FFF2-40B4-BE49-F238E27FC236}">
                <a16:creationId xmlns:a16="http://schemas.microsoft.com/office/drawing/2014/main" id="{7FE1D218-F9F2-F371-EA70-171D4A692D5B}"/>
              </a:ext>
            </a:extLst>
          </p:cNvPr>
          <p:cNvPicPr>
            <a:picLocks noChangeAspect="1"/>
          </p:cNvPicPr>
          <p:nvPr/>
        </p:nvPicPr>
        <p:blipFill>
          <a:blip r:embed="rId2"/>
          <a:stretch>
            <a:fillRect/>
          </a:stretch>
        </p:blipFill>
        <p:spPr>
          <a:xfrm>
            <a:off x="407368" y="3676401"/>
            <a:ext cx="4968552" cy="3064967"/>
          </a:xfrm>
          <a:prstGeom prst="rect">
            <a:avLst/>
          </a:prstGeom>
        </p:spPr>
      </p:pic>
    </p:spTree>
    <p:extLst>
      <p:ext uri="{BB962C8B-B14F-4D97-AF65-F5344CB8AC3E}">
        <p14:creationId xmlns:p14="http://schemas.microsoft.com/office/powerpoint/2010/main" val="1862625070"/>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like</a:t>
            </a:r>
          </a:p>
        </p:txBody>
      </p:sp>
      <p:sp>
        <p:nvSpPr>
          <p:cNvPr id="5" name="TextBox 4">
            <a:extLst>
              <a:ext uri="{FF2B5EF4-FFF2-40B4-BE49-F238E27FC236}">
                <a16:creationId xmlns:a16="http://schemas.microsoft.com/office/drawing/2014/main" id="{53240AC3-BC05-4B3A-B03F-9624945E97DF}"/>
              </a:ext>
            </a:extLst>
          </p:cNvPr>
          <p:cNvSpPr txBox="1"/>
          <p:nvPr/>
        </p:nvSpPr>
        <p:spPr>
          <a:xfrm>
            <a:off x="299356" y="3276600"/>
            <a:ext cx="11593288" cy="400110"/>
          </a:xfrm>
          <a:prstGeom prst="rect">
            <a:avLst/>
          </a:prstGeom>
          <a:noFill/>
        </p:spPr>
        <p:txBody>
          <a:bodyPr wrap="square">
            <a:spAutoFit/>
          </a:bodyPr>
          <a:lstStyle/>
          <a:p>
            <a:r>
              <a:rPr lang="en-US" sz="2000" dirty="0">
                <a:latin typeface="Palatino Linotype" panose="02040502050505030304" pitchFamily="18" charset="0"/>
              </a:rPr>
              <a:t>The LIKE operator is a logical operator that tests whether a string contains a specified pattern or not.</a:t>
            </a:r>
            <a:endParaRPr lang="en-IN" sz="2000" dirty="0">
              <a:latin typeface="Palatino Linotype" panose="02040502050505030304" pitchFamily="18" charset="0"/>
            </a:endParaRPr>
          </a:p>
        </p:txBody>
      </p:sp>
      <p:sp>
        <p:nvSpPr>
          <p:cNvPr id="11" name="Rectangle 10">
            <a:extLst>
              <a:ext uri="{FF2B5EF4-FFF2-40B4-BE49-F238E27FC236}">
                <a16:creationId xmlns:a16="http://schemas.microsoft.com/office/drawing/2014/main" id="{09594BCF-CEDB-A151-FF1A-D1BDF6731C41}"/>
              </a:ext>
            </a:extLst>
          </p:cNvPr>
          <p:cNvSpPr/>
          <p:nvPr/>
        </p:nvSpPr>
        <p:spPr>
          <a:xfrm>
            <a:off x="335361" y="580618"/>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3" name="Rectangle 2">
            <a:extLst>
              <a:ext uri="{FF2B5EF4-FFF2-40B4-BE49-F238E27FC236}">
                <a16:creationId xmlns:a16="http://schemas.microsoft.com/office/drawing/2014/main" id="{7AE2E083-D088-C4BC-AE9F-9C7703DC51DD}"/>
              </a:ext>
            </a:extLst>
          </p:cNvPr>
          <p:cNvSpPr/>
          <p:nvPr/>
        </p:nvSpPr>
        <p:spPr>
          <a:xfrm>
            <a:off x="335360" y="5301208"/>
            <a:ext cx="11305256"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ESCAPE keyword is used to escape pattern matching characters such as the (%) percentage and underscore (_) if they form part of the data.</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do not specify the ESCAPE character, \ is assumed.</a:t>
            </a:r>
          </a:p>
        </p:txBody>
      </p:sp>
    </p:spTree>
    <p:extLst>
      <p:ext uri="{BB962C8B-B14F-4D97-AF65-F5344CB8AC3E}">
        <p14:creationId xmlns:p14="http://schemas.microsoft.com/office/powerpoint/2010/main" val="3434933127"/>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 - </a:t>
            </a:r>
            <a:r>
              <a:rPr lang="en-IN" sz="3200" i="1" dirty="0">
                <a:solidFill>
                  <a:srgbClr val="FF9900"/>
                </a:solidFill>
                <a:latin typeface="Arial" pitchFamily="34" charset="0"/>
                <a:cs typeface="Arial" pitchFamily="34" charset="0"/>
              </a:rPr>
              <a:t>string comparison functions</a:t>
            </a:r>
          </a:p>
        </p:txBody>
      </p:sp>
      <p:sp>
        <p:nvSpPr>
          <p:cNvPr id="3" name="Rectangle 2"/>
          <p:cNvSpPr/>
          <p:nvPr/>
        </p:nvSpPr>
        <p:spPr>
          <a:xfrm>
            <a:off x="335360" y="5079375"/>
            <a:ext cx="11305256" cy="166199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matches any number of characters, even zero characters.</a:t>
            </a: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_</a:t>
            </a:r>
            <a:r>
              <a:rPr lang="en-IN" dirty="0">
                <a:latin typeface="Arial" panose="020B0604020202020204" pitchFamily="34" charset="0"/>
                <a:cs typeface="Arial" panose="020B0604020202020204" pitchFamily="34" charset="0"/>
              </a:rPr>
              <a:t> matches exactly one character.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we use default escape character '\',  then don’t use ESCAPE keyword.</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ILIKE does a case-insensitive compare.</a:t>
            </a:r>
            <a:endParaRPr lang="en-IN"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A568DF41-D69C-4838-8EB0-AD5BDF6D357A}"/>
              </a:ext>
            </a:extLst>
          </p:cNvPr>
          <p:cNvSpPr/>
          <p:nvPr/>
        </p:nvSpPr>
        <p:spPr>
          <a:xfrm>
            <a:off x="335361" y="1084674"/>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4" name="Rectangle 3">
            <a:extLst>
              <a:ext uri="{FF2B5EF4-FFF2-40B4-BE49-F238E27FC236}">
                <a16:creationId xmlns:a16="http://schemas.microsoft.com/office/drawing/2014/main" id="{99577A58-F36B-40C0-4164-277745AB4109}"/>
              </a:ext>
            </a:extLst>
          </p:cNvPr>
          <p:cNvSpPr/>
          <p:nvPr/>
        </p:nvSpPr>
        <p:spPr>
          <a:xfrm>
            <a:off x="263352" y="1806496"/>
            <a:ext cx="11593288"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ILIKE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a:solidFill>
                  <a:schemeClr val="accent5">
                    <a:lumMod val="75000"/>
                  </a:schemeClr>
                </a:solidFill>
                <a:latin typeface="Liberation Mono"/>
                <a:cs typeface="Arial" panose="020B0604020202020204" pitchFamily="34" charset="0"/>
              </a:rPr>
              <a:t>LIKE</a:t>
            </a:r>
            <a:r>
              <a:rPr lang="en-US">
                <a:solidFill>
                  <a:srgbClr val="000000"/>
                </a:solidFill>
                <a:latin typeface="Liberation Mono"/>
              </a:rPr>
              <a:t> </a:t>
            </a:r>
            <a:r>
              <a:rPr lang="en-US">
                <a:solidFill>
                  <a:srgbClr val="669900"/>
                </a:solidFill>
                <a:latin typeface="Liberation Mono"/>
              </a:rPr>
              <a:t>'\%%'</a:t>
            </a:r>
            <a:r>
              <a:rPr lang="en-US">
                <a:solidFill>
                  <a:srgbClr val="000000"/>
                </a:solidFill>
                <a:latin typeface="Liberation Mono"/>
              </a:rPr>
              <a:t>;</a:t>
            </a:r>
            <a:endParaRPr lang="en-US"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ESCAPE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a:t>
            </a:r>
            <a:endParaRPr lang="en-US" dirty="0">
              <a:solidFill>
                <a:srgbClr val="669900"/>
              </a:solidFill>
              <a:latin typeface="Liberation Mono"/>
            </a:endParaRPr>
          </a:p>
        </p:txBody>
      </p:sp>
    </p:spTree>
    <p:extLst>
      <p:ext uri="{BB962C8B-B14F-4D97-AF65-F5344CB8AC3E}">
        <p14:creationId xmlns:p14="http://schemas.microsoft.com/office/powerpoint/2010/main" val="2057448081"/>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407368" y="692696"/>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393687" y="1303073"/>
            <a:ext cx="11286234" cy="5035353"/>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ename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669900"/>
                </a:solidFill>
                <a:cs typeface="+mn-cs"/>
              </a:rPr>
              <a:t>'saleel'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endParaRPr lang="en-IN" dirty="0">
              <a:solidFill>
                <a:schemeClr val="tx1"/>
              </a:solidFill>
              <a:cs typeface="+mn-cs"/>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001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100</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100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100</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AND</a:t>
            </a:r>
            <a:r>
              <a:rPr lang="en-US" dirty="0">
                <a:solidFill>
                  <a:schemeClr val="tx1"/>
                </a:solidFill>
              </a:rPr>
              <a:t> </a:t>
            </a:r>
            <a:r>
              <a:rPr lang="en-US" dirty="0">
                <a:solidFill>
                  <a:srgbClr val="990055"/>
                </a:solidFill>
                <a:cs typeface="+mn-cs"/>
              </a:rPr>
              <a:t>1</a:t>
            </a:r>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483952322"/>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484784"/>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22" name="TextBox 21">
            <a:extLst>
              <a:ext uri="{FF2B5EF4-FFF2-40B4-BE49-F238E27FC236}">
                <a16:creationId xmlns:a16="http://schemas.microsoft.com/office/drawing/2014/main" id="{46C4C5BF-30FE-4521-B74B-D701D6CE5A08}"/>
              </a:ext>
            </a:extLst>
          </p:cNvPr>
          <p:cNvSpPr txBox="1"/>
          <p:nvPr/>
        </p:nvSpPr>
        <p:spPr>
          <a:xfrm>
            <a:off x="171826" y="4797152"/>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sp>
        <p:nvSpPr>
          <p:cNvPr id="4" name="TextBox 3">
            <a:extLst>
              <a:ext uri="{FF2B5EF4-FFF2-40B4-BE49-F238E27FC236}">
                <a16:creationId xmlns:a16="http://schemas.microsoft.com/office/drawing/2014/main" id="{808668D8-7BB2-40B6-8722-AD75065B3101}"/>
              </a:ext>
            </a:extLst>
          </p:cNvPr>
          <p:cNvSpPr txBox="1"/>
          <p:nvPr/>
        </p:nvSpPr>
        <p:spPr>
          <a:xfrm>
            <a:off x="3999634" y="2332494"/>
            <a:ext cx="4173213" cy="461665"/>
          </a:xfrm>
          <a:prstGeom prst="rect">
            <a:avLst/>
          </a:prstGeom>
          <a:noFill/>
        </p:spPr>
        <p:txBody>
          <a:bodyPr wrap="square" rtlCol="0">
            <a:spAutoFit/>
          </a:bodyPr>
          <a:lstStyle/>
          <a:p>
            <a:pPr algn="ctr"/>
            <a:r>
              <a:rPr lang="en-US" sz="2400" dirty="0">
                <a:solidFill>
                  <a:srgbClr val="803A69"/>
                </a:solidFill>
                <a:latin typeface="Liberation Mono"/>
              </a:rPr>
              <a:t>SUM</a:t>
            </a:r>
            <a:r>
              <a:rPr lang="en-US" sz="2400" dirty="0">
                <a:solidFill>
                  <a:srgbClr val="610B38"/>
                </a:solidFill>
                <a:latin typeface="Liberation Mono"/>
              </a:rPr>
              <a:t>, </a:t>
            </a:r>
            <a:r>
              <a:rPr lang="en-US" sz="2400" dirty="0">
                <a:solidFill>
                  <a:srgbClr val="803A69"/>
                </a:solidFill>
                <a:latin typeface="Liberation Mono"/>
              </a:rPr>
              <a:t>AVG</a:t>
            </a:r>
            <a:r>
              <a:rPr lang="en-US" sz="2400" dirty="0">
                <a:solidFill>
                  <a:srgbClr val="610B38"/>
                </a:solidFill>
                <a:latin typeface="Liberation Mono"/>
              </a:rPr>
              <a:t>, </a:t>
            </a:r>
            <a:r>
              <a:rPr lang="en-US" sz="2400" dirty="0">
                <a:solidFill>
                  <a:srgbClr val="803A69"/>
                </a:solidFill>
                <a:latin typeface="Liberation Mono"/>
              </a:rPr>
              <a:t>MAX</a:t>
            </a:r>
            <a:r>
              <a:rPr lang="en-US" sz="2400" dirty="0">
                <a:solidFill>
                  <a:srgbClr val="610B38"/>
                </a:solidFill>
                <a:latin typeface="Liberation Mono"/>
              </a:rPr>
              <a:t>, </a:t>
            </a:r>
            <a:r>
              <a:rPr lang="en-US" sz="2400" dirty="0">
                <a:solidFill>
                  <a:srgbClr val="803A69"/>
                </a:solidFill>
                <a:latin typeface="Liberation Mono"/>
              </a:rPr>
              <a:t>MIN</a:t>
            </a:r>
            <a:r>
              <a:rPr lang="en-US" sz="2400" dirty="0">
                <a:solidFill>
                  <a:srgbClr val="610B38"/>
                </a:solidFill>
                <a:latin typeface="Liberation Mono"/>
              </a:rPr>
              <a:t>, </a:t>
            </a:r>
            <a:r>
              <a:rPr lang="en-US" sz="2400" dirty="0">
                <a:solidFill>
                  <a:srgbClr val="803A69"/>
                </a:solidFill>
                <a:latin typeface="Liberation Mono"/>
              </a:rPr>
              <a:t>COUNT</a:t>
            </a:r>
            <a:endParaRPr lang="en-IN" sz="2400" dirty="0">
              <a:solidFill>
                <a:srgbClr val="803A69"/>
              </a:solidFill>
              <a:latin typeface="Liberation Mono"/>
            </a:endParaRP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1127448" y="3109593"/>
            <a:ext cx="8822508" cy="1666653"/>
            <a:chOff x="1699040" y="3121804"/>
            <a:chExt cx="9653544" cy="166665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931307" cy="769441"/>
            </a:xfrm>
            <a:prstGeom prst="rect">
              <a:avLst/>
            </a:prstGeom>
            <a:noFill/>
          </p:spPr>
          <p:txBody>
            <a:bodyPr wrap="square">
              <a:spAutoFit/>
            </a:bodyPr>
            <a:lstStyle/>
            <a:p>
              <a:r>
                <a:rPr lang="en-US" b="1" dirty="0">
                  <a:solidFill>
                    <a:srgbClr val="C00000"/>
                  </a:solidFill>
                  <a:latin typeface="Liberation Mono"/>
                </a:rPr>
                <a:t>SUM</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C00000"/>
                  </a:solidFill>
                  <a:latin typeface="Liberation Mono"/>
                </a:rPr>
                <a:t>AVG</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C00000"/>
                  </a:solidFill>
                  <a:latin typeface="Liberation Mono"/>
                </a:rPr>
                <a:t>MAX</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p>
            <a:p>
              <a:endParaRPr lang="en-US" sz="800" b="1" dirty="0">
                <a:solidFill>
                  <a:schemeClr val="bg1">
                    <a:lumMod val="65000"/>
                  </a:schemeClr>
                </a:solidFill>
                <a:uFill>
                  <a:solidFill>
                    <a:srgbClr val="FF0000"/>
                  </a:solidFill>
                </a:uFill>
                <a:latin typeface="Liberation Mono"/>
              </a:endParaRPr>
            </a:p>
            <a:p>
              <a:r>
                <a:rPr lang="en-US" b="1" dirty="0">
                  <a:solidFill>
                    <a:srgbClr val="C00000"/>
                  </a:solidFill>
                  <a:latin typeface="Liberation Mono"/>
                </a:rPr>
                <a:t>MIN</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C00000"/>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a:t>
              </a:r>
              <a:r>
                <a:rPr lang="en-US" b="1" dirty="0">
                  <a:solidFill>
                    <a:schemeClr val="bg1">
                      <a:lumMod val="65000"/>
                    </a:schemeClr>
                  </a:solidFill>
                  <a:uFill>
                    <a:solidFill>
                      <a:srgbClr val="FF0000"/>
                    </a:solidFill>
                  </a:uFill>
                  <a:latin typeface="Liberation Mono"/>
                </a:rPr>
                <a:t>)     / </a:t>
              </a:r>
              <a:r>
                <a:rPr lang="en-US" b="1" dirty="0">
                  <a:solidFill>
                    <a:srgbClr val="C00000"/>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endParaRPr lang="en-IN" b="1" dirty="0">
                <a:latin typeface="Liberation Mono"/>
              </a:endParaRPr>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3970318"/>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C00000"/>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a:t>
            </a:r>
            <a:r>
              <a:rPr lang="en-IN" dirty="0">
                <a:solidFill>
                  <a:srgbClr val="A67F59"/>
                </a:solidFill>
                <a:latin typeface="Liberation Mono"/>
              </a:rPr>
              <a:t>=</a:t>
            </a:r>
            <a:r>
              <a:rPr lang="en-IN" dirty="0">
                <a:solidFill>
                  <a:schemeClr val="tx1">
                    <a:lumMod val="85000"/>
                    <a:lumOff val="15000"/>
                  </a:schemeClr>
                </a:solidFill>
                <a:latin typeface="Palatino Linotype" panose="02040502050505030304" pitchFamily="18" charset="0"/>
              </a:rPr>
              <a:t>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8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C00000"/>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a:t>
            </a:r>
            <a:r>
              <a:rPr lang="en-IN" dirty="0">
                <a:solidFill>
                  <a:srgbClr val="A67F59"/>
                </a:solidFill>
                <a:latin typeface="Liberation Mono"/>
              </a:rPr>
              <a:t>=</a:t>
            </a:r>
            <a:r>
              <a:rPr lang="en-IN" dirty="0">
                <a:solidFill>
                  <a:schemeClr val="tx1">
                    <a:lumMod val="85000"/>
                    <a:lumOff val="15000"/>
                  </a:schemeClr>
                </a:solidFill>
                <a:latin typeface="Palatino Linotype" panose="02040502050505030304" pitchFamily="18" charset="0"/>
              </a:rPr>
              <a:t>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8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a:t>
            </a:r>
            <a:r>
              <a:rPr lang="en-IN" dirty="0">
                <a:solidFill>
                  <a:srgbClr val="C00000"/>
                </a:solidFill>
                <a:latin typeface="Palatino Linotype" panose="02040502050505030304" pitchFamily="18" charset="0"/>
                <a:cs typeface="Segoe UI Light" panose="020B0502040204020203" pitchFamily="34" charset="0"/>
              </a:rPr>
              <a:t>not allowed</a:t>
            </a:r>
            <a:r>
              <a:rPr lang="en-IN" dirty="0">
                <a:solidFill>
                  <a:srgbClr val="242729"/>
                </a:solidFill>
                <a:latin typeface="Palatino Linotype" panose="02040502050505030304" pitchFamily="18" charset="0"/>
                <a:cs typeface="Segoe UI Light" panose="020B0502040204020203" pitchFamily="34" charset="0"/>
              </a:rPr>
              <a:t>.</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C00000"/>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C00000"/>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800" dirty="0">
              <a:latin typeface="Palatino Linotype" panose="02040502050505030304" pitchFamily="18" charset="0"/>
              <a:cs typeface="Arial" panose="020B0604020202020204" pitchFamily="34" charset="0"/>
            </a:endParaRP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i="1" dirty="0">
                <a:solidFill>
                  <a:srgbClr val="FF5D5D"/>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chemeClr val="bg1">
                    <a:lumMod val="50000"/>
                  </a:schemeClr>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i="1" dirty="0">
                <a:solidFill>
                  <a:srgbClr val="FF5D5D"/>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FF0000"/>
                </a:solidFill>
                <a:latin typeface="Liberation Mono"/>
              </a:rPr>
              <a:t>//error</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i="1" dirty="0">
                <a:solidFill>
                  <a:srgbClr val="FF5D5D"/>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i="1" dirty="0">
                <a:solidFill>
                  <a:srgbClr val="FF5D5D"/>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i="1" dirty="0">
                <a:solidFill>
                  <a:srgbClr val="FF5D5D"/>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i="1" dirty="0">
                <a:solidFill>
                  <a:srgbClr val="FF5D5D"/>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i="1" dirty="0">
                <a:solidFill>
                  <a:srgbClr val="FF5D5D"/>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"Avg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i="1" dirty="0">
                <a:solidFill>
                  <a:srgbClr val="FF5D5D"/>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chemeClr val="bg1">
                    <a:lumMod val="50000"/>
                  </a:schemeClr>
                </a:solidFill>
                <a:latin typeface="Liberation Mono"/>
              </a:rPr>
              <a:t>"Avg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743876"/>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i="1" dirty="0">
                <a:solidFill>
                  <a:srgbClr val="FF5D5D"/>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i="1" dirty="0">
                <a:solidFill>
                  <a:srgbClr val="FF5D5D"/>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FF0000"/>
                </a:solidFill>
                <a:latin typeface="Liberation Mono"/>
              </a:rPr>
              <a:t>//error</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i="1" dirty="0">
                <a:solidFill>
                  <a:srgbClr val="FF5D5D"/>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i="1" dirty="0">
                <a:solidFill>
                  <a:srgbClr val="FF5D5D"/>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i="1" dirty="0">
                <a:solidFill>
                  <a:srgbClr val="FF5D5D"/>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i="1" dirty="0">
                <a:solidFill>
                  <a:srgbClr val="FF5D5D"/>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i="1" dirty="0">
                <a:solidFill>
                  <a:srgbClr val="FF5D5D"/>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i="1" dirty="0">
                <a:solidFill>
                  <a:srgbClr val="FF5D5D"/>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"Total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i="1" dirty="0">
                <a:solidFill>
                  <a:srgbClr val="FF5D5D"/>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"Total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dirty="0">
                <a:solidFill>
                  <a:srgbClr val="E75C0F"/>
                </a:solidFill>
                <a:latin typeface="Liberation Mono"/>
                <a:cs typeface="Arial" panose="020B0604020202020204" pitchFamily="34" charset="0"/>
              </a:rPr>
              <a:t>r =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i="1" dirty="0">
                <a:solidFill>
                  <a:srgbClr val="FF5D5D"/>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i="1" dirty="0">
                <a:solidFill>
                  <a:srgbClr val="FF5D5D"/>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i="1" dirty="0">
                <a:solidFill>
                  <a:srgbClr val="FF5D5D"/>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i="1" dirty="0">
                <a:solidFill>
                  <a:srgbClr val="FF5D5D"/>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i="1" dirty="0">
                <a:solidFill>
                  <a:srgbClr val="FF5D5D"/>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i="1" dirty="0">
                <a:solidFill>
                  <a:srgbClr val="FF5D5D"/>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i="1" dirty="0">
                <a:solidFill>
                  <a:srgbClr val="FF5D5D"/>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i="1" dirty="0">
                <a:solidFill>
                  <a:srgbClr val="FF5D5D"/>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i="1" dirty="0">
                <a:solidFill>
                  <a:srgbClr val="FF5D5D"/>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i="1" dirty="0">
                <a:solidFill>
                  <a:srgbClr val="FF5D5D"/>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i="1" dirty="0">
                <a:solidFill>
                  <a:srgbClr val="FF5D5D"/>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chemeClr val="bg1">
                    <a:lumMod val="50000"/>
                  </a:schemeClr>
                </a:solidFill>
                <a:latin typeface="Liberation Mono"/>
              </a:rPr>
              <a:t>"Maximum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i="1" dirty="0">
                <a:solidFill>
                  <a:srgbClr val="FF5D5D"/>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"Maximum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i="1" dirty="0">
                <a:solidFill>
                  <a:srgbClr val="FF5D5D"/>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i="1" dirty="0">
                <a:solidFill>
                  <a:srgbClr val="FF5D5D"/>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i="1" dirty="0">
                <a:solidFill>
                  <a:srgbClr val="FF5D5D"/>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i="1" dirty="0">
                <a:solidFill>
                  <a:srgbClr val="FF5D5D"/>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i="1" dirty="0">
                <a:solidFill>
                  <a:srgbClr val="FF5D5D"/>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i="1" dirty="0">
                <a:solidFill>
                  <a:srgbClr val="FF5D5D"/>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i="1" dirty="0">
                <a:solidFill>
                  <a:srgbClr val="FF5D5D"/>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"Minimum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i="1" dirty="0">
                <a:solidFill>
                  <a:srgbClr val="FF5D5D"/>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"Minimum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478423"/>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 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endParaRPr lang="en-IN" dirty="0">
              <a:latin typeface="Palatino Linotype" panose="02040502050505030304" pitchFamily="18" charset="0"/>
              <a:cs typeface="Arial" panose="020B0604020202020204" pitchFamily="34" charset="0"/>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i="1" dirty="0">
                <a:solidFill>
                  <a:srgbClr val="FF5D5D"/>
                </a:solidFill>
                <a:latin typeface="Liberation Mono"/>
              </a:rPr>
              <a:t>count</a:t>
            </a:r>
            <a:r>
              <a:rPr lang="en-IN" dirty="0">
                <a:solidFill>
                  <a:schemeClr val="bg1">
                    <a:lumMod val="50000"/>
                  </a:schemeClr>
                </a:solidFill>
                <a:latin typeface="Liberation Mono"/>
              </a:rPr>
              <a:t>(</a:t>
            </a:r>
            <a:r>
              <a:rPr lang="en-IN" dirty="0">
                <a:solidFill>
                  <a:srgbClr val="A67F59"/>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i="1" dirty="0">
                <a:solidFill>
                  <a:srgbClr val="FF5D5D"/>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FF0000"/>
                </a:solidFill>
                <a:latin typeface="Liberation Mono"/>
              </a:rPr>
              <a:t>//0</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i="1" dirty="0">
                <a:solidFill>
                  <a:srgbClr val="FF5D5D"/>
                </a:solidFill>
                <a:latin typeface="Liberation Mono"/>
              </a:rPr>
              <a:t>count</a:t>
            </a:r>
            <a:r>
              <a:rPr lang="en-US" dirty="0">
                <a:solidFill>
                  <a:schemeClr val="bg1">
                    <a:lumMod val="50000"/>
                  </a:schemeClr>
                </a:solidFill>
                <a:latin typeface="Liberation Mono"/>
              </a:rPr>
              <a:t>(</a:t>
            </a:r>
            <a:r>
              <a:rPr lang="en-IN"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i="1" dirty="0">
                <a:solidFill>
                  <a:srgbClr val="FF5D5D"/>
                </a:solidFill>
                <a:latin typeface="Liberation Mono"/>
              </a:rPr>
              <a:t>count</a:t>
            </a:r>
            <a:r>
              <a:rPr lang="en-US" dirty="0">
                <a:solidFill>
                  <a:schemeClr val="bg1">
                    <a:lumMod val="50000"/>
                  </a:schemeClr>
                </a:solidFill>
                <a:latin typeface="Liberation Mono"/>
              </a:rPr>
              <a:t>(</a:t>
            </a:r>
            <a:r>
              <a:rPr lang="en-IN" dirty="0">
                <a:solidFill>
                  <a:srgbClr val="A67F59"/>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i="1" dirty="0">
                <a:solidFill>
                  <a:srgbClr val="FF5D5D"/>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i="1" dirty="0">
                <a:solidFill>
                  <a:srgbClr val="FF5D5D"/>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i="1" dirty="0">
                <a:solidFill>
                  <a:srgbClr val="FF5D5D"/>
                </a:solidFill>
                <a:latin typeface="Liberation Mono"/>
              </a:rPr>
              <a:t>count</a:t>
            </a:r>
            <a:r>
              <a:rPr lang="en-US" dirty="0">
                <a:solidFill>
                  <a:schemeClr val="bg1">
                    <a:lumMod val="50000"/>
                  </a:schemeClr>
                </a:solidFill>
                <a:latin typeface="Liberation Mono"/>
              </a:rPr>
              <a:t>(</a:t>
            </a:r>
            <a:r>
              <a:rPr lang="en-IN"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i="1" dirty="0">
                <a:solidFill>
                  <a:srgbClr val="FF5D5D"/>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i="1" dirty="0">
                <a:solidFill>
                  <a:srgbClr val="FF5D5D"/>
                </a:solidFill>
                <a:latin typeface="Liberation Mono"/>
              </a:rPr>
              <a:t>count</a:t>
            </a:r>
            <a:r>
              <a:rPr lang="en-US" dirty="0">
                <a:solidFill>
                  <a:schemeClr val="bg1">
                    <a:lumMod val="50000"/>
                  </a:schemeClr>
                </a:solidFill>
                <a:latin typeface="Liberation Mono"/>
              </a:rPr>
              <a:t>(</a:t>
            </a:r>
            <a:r>
              <a:rPr lang="en-IN"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16952A86-B136-4D19-8644-66E16D2A9D7C}"/>
              </a:ext>
            </a:extLst>
          </p:cNvPr>
          <p:cNvSpPr txBox="1"/>
          <p:nvPr/>
        </p:nvSpPr>
        <p:spPr>
          <a:xfrm>
            <a:off x="5807992" y="3717032"/>
            <a:ext cx="6264672" cy="3016210"/>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solidFill>
                  <a:srgbClr val="A67F59"/>
                </a:solidFill>
                <a:latin typeface="Liberation Mono"/>
              </a:rPr>
              <a:t>*</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p:txBody>
      </p:sp>
      <p:sp>
        <p:nvSpPr>
          <p:cNvPr id="3" name="TextBox 2">
            <a:extLst>
              <a:ext uri="{FF2B5EF4-FFF2-40B4-BE49-F238E27FC236}">
                <a16:creationId xmlns:a16="http://schemas.microsoft.com/office/drawing/2014/main" id="{4D9921AD-F1A2-9D4C-926A-8D50B5B3C1DC}"/>
              </a:ext>
            </a:extLst>
          </p:cNvPr>
          <p:cNvSpPr txBox="1"/>
          <p:nvPr/>
        </p:nvSpPr>
        <p:spPr>
          <a:xfrm>
            <a:off x="10272464" y="6273314"/>
            <a:ext cx="1080120" cy="369332"/>
          </a:xfrm>
          <a:prstGeom prst="rect">
            <a:avLst/>
          </a:prstGeom>
          <a:noFill/>
        </p:spPr>
        <p:txBody>
          <a:bodyPr wrap="square">
            <a:spAutoFit/>
          </a:bodyPr>
          <a:lstStyle/>
          <a:p>
            <a:r>
              <a:rPr lang="en-US" i="1" dirty="0">
                <a:solidFill>
                  <a:srgbClr val="FF5D5D"/>
                </a:solidFill>
                <a:latin typeface="Liberation Mono"/>
              </a:rPr>
              <a:t>count</a:t>
            </a:r>
            <a:endParaRPr lang="en-IN" i="1" dirty="0">
              <a:solidFill>
                <a:srgbClr val="FF5D5D"/>
              </a:solidFill>
              <a:latin typeface="Liberation Mono"/>
            </a:endParaRPr>
          </a:p>
        </p:txBody>
      </p:sp>
    </p:spTree>
    <p:extLst>
      <p:ext uri="{BB962C8B-B14F-4D97-AF65-F5344CB8AC3E}">
        <p14:creationId xmlns:p14="http://schemas.microsoft.com/office/powerpoint/2010/main" val="56943952"/>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490879-973F-4F6A-9B42-9052711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564904"/>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119337" y="4821540"/>
            <a:ext cx="8838049"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i="1" dirty="0">
                <a:solidFill>
                  <a:srgbClr val="FF5D5D"/>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3" name="Rectangle 12">
            <a:extLst>
              <a:ext uri="{FF2B5EF4-FFF2-40B4-BE49-F238E27FC236}">
                <a16:creationId xmlns:a16="http://schemas.microsoft.com/office/drawing/2014/main" id="{757ECFB6-9F21-4C3E-A532-662AB5CA656F}"/>
              </a:ext>
            </a:extLst>
          </p:cNvPr>
          <p:cNvSpPr/>
          <p:nvPr/>
        </p:nvSpPr>
        <p:spPr>
          <a:xfrm>
            <a:off x="119336" y="3741420"/>
            <a:ext cx="11817276"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H2 database supports this.</a:t>
            </a:r>
          </a:p>
        </p:txBody>
      </p:sp>
      <p:pic>
        <p:nvPicPr>
          <p:cNvPr id="10" name="Picture 9">
            <a:extLst>
              <a:ext uri="{FF2B5EF4-FFF2-40B4-BE49-F238E27FC236}">
                <a16:creationId xmlns:a16="http://schemas.microsoft.com/office/drawing/2014/main" id="{3D5E1EC2-B7F3-4941-A1FA-8C21FD8C4B5B}"/>
              </a:ext>
            </a:extLst>
          </p:cNvPr>
          <p:cNvPicPr>
            <a:picLocks noChangeAspect="1"/>
          </p:cNvPicPr>
          <p:nvPr/>
        </p:nvPicPr>
        <p:blipFill>
          <a:blip r:embed="rId3" cstate="print"/>
          <a:stretch>
            <a:fillRect/>
          </a:stretch>
        </p:blipFill>
        <p:spPr>
          <a:xfrm>
            <a:off x="234779" y="116632"/>
            <a:ext cx="6131040" cy="347337"/>
          </a:xfrm>
          <a:prstGeom prst="rect">
            <a:avLst/>
          </a:prstGeom>
        </p:spPr>
      </p:pic>
      <p:pic>
        <p:nvPicPr>
          <p:cNvPr id="15" name="Picture 14">
            <a:extLst>
              <a:ext uri="{FF2B5EF4-FFF2-40B4-BE49-F238E27FC236}">
                <a16:creationId xmlns:a16="http://schemas.microsoft.com/office/drawing/2014/main" id="{CD2A05DF-92D9-4B51-A5C8-805229B5C149}"/>
              </a:ext>
            </a:extLst>
          </p:cNvPr>
          <p:cNvPicPr>
            <a:picLocks noChangeAspect="1"/>
          </p:cNvPicPr>
          <p:nvPr/>
        </p:nvPicPr>
        <p:blipFill>
          <a:blip r:embed="rId4" cstate="print"/>
          <a:stretch>
            <a:fillRect/>
          </a:stretch>
        </p:blipFill>
        <p:spPr>
          <a:xfrm>
            <a:off x="263352" y="620157"/>
            <a:ext cx="6090968" cy="374056"/>
          </a:xfrm>
          <a:prstGeom prst="rect">
            <a:avLst/>
          </a:prstGeom>
        </p:spPr>
      </p:pic>
    </p:spTree>
    <p:extLst>
      <p:ext uri="{BB962C8B-B14F-4D97-AF65-F5344CB8AC3E}">
        <p14:creationId xmlns:p14="http://schemas.microsoft.com/office/powerpoint/2010/main" val="3487672610"/>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group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
        <p:nvSpPr>
          <p:cNvPr id="11" name="Rectangle 10">
            <a:extLst>
              <a:ext uri="{FF2B5EF4-FFF2-40B4-BE49-F238E27FC236}">
                <a16:creationId xmlns:a16="http://schemas.microsoft.com/office/drawing/2014/main" id="{602AC5DF-61BC-BD0C-8047-DE9E1F0FA76D}"/>
              </a:ext>
            </a:extLst>
          </p:cNvPr>
          <p:cNvSpPr/>
          <p:nvPr/>
        </p:nvSpPr>
        <p:spPr>
          <a:xfrm>
            <a:off x="262558" y="1722379"/>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p:txBody>
      </p:sp>
      <p:sp>
        <p:nvSpPr>
          <p:cNvPr id="4" name="Rectangle 3">
            <a:extLst>
              <a:ext uri="{FF2B5EF4-FFF2-40B4-BE49-F238E27FC236}">
                <a16:creationId xmlns:a16="http://schemas.microsoft.com/office/drawing/2014/main" id="{F8C1A199-98BD-719E-1207-1B4CE86CDD4A}"/>
              </a:ext>
            </a:extLst>
          </p:cNvPr>
          <p:cNvSpPr/>
          <p:nvPr/>
        </p:nvSpPr>
        <p:spPr>
          <a:xfrm>
            <a:off x="119337" y="4149080"/>
            <a:ext cx="11880525" cy="2492990"/>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Expressions in the GROUP BY clause can contain any columns of the tables in the FROM clause, regardless of whether the columns appear in the </a:t>
            </a:r>
            <a:r>
              <a:rPr lang="en-IN" b="1" i="1" dirty="0">
                <a:latin typeface="Arial" panose="020B0604020202020204" pitchFamily="34" charset="0"/>
                <a:cs typeface="Arial" panose="020B0604020202020204" pitchFamily="34" charset="0"/>
              </a:rPr>
              <a:t>selection-list.</a:t>
            </a:r>
          </a:p>
          <a:p>
            <a:pPr marL="285750" indent="-285750">
              <a:buFont typeface="Arial" panose="020B0604020202020204" pitchFamily="34" charset="0"/>
              <a:buChar char="•"/>
            </a:pPr>
            <a:endParaRPr lang="en-IN" sz="600"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SELECT statement contains the combination of column and an aggregated column, then </a:t>
            </a:r>
            <a:r>
              <a:rPr lang="en-IN" b="1" dirty="0">
                <a:latin typeface="Arial" panose="020B0604020202020204" pitchFamily="34" charset="0"/>
                <a:cs typeface="Arial" panose="020B0604020202020204" pitchFamily="34" charset="0"/>
              </a:rPr>
              <a:t>all non-aggregated columns must be given in GROUP BY clause</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columns which are present in GROUP BY clause may not appear in </a:t>
            </a:r>
            <a:r>
              <a:rPr lang="en-IN" b="1" i="1" dirty="0">
                <a:latin typeface="Arial" panose="020B0604020202020204" pitchFamily="34" charset="0"/>
                <a:cs typeface="Arial" panose="020B0604020202020204" pitchFamily="34" charset="0"/>
              </a:rPr>
              <a:t>selection-list</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names can be specified in GROUP BY clause.</a:t>
            </a:r>
          </a:p>
        </p:txBody>
      </p:sp>
    </p:spTree>
    <p:extLst>
      <p:ext uri="{BB962C8B-B14F-4D97-AF65-F5344CB8AC3E}">
        <p14:creationId xmlns:p14="http://schemas.microsoft.com/office/powerpoint/2010/main" val="1256834162"/>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group by </a:t>
            </a:r>
            <a:endParaRPr lang="en-IN" sz="3200" i="1" dirty="0">
              <a:solidFill>
                <a:srgbClr val="FF9900"/>
              </a:solidFill>
              <a:latin typeface="Arial" pitchFamily="34" charset="0"/>
              <a:cs typeface="Arial" pitchFamily="34" charset="0"/>
            </a:endParaRPr>
          </a:p>
        </p:txBody>
      </p:sp>
      <p:sp>
        <p:nvSpPr>
          <p:cNvPr id="9" name="Rectangle 8"/>
          <p:cNvSpPr/>
          <p:nvPr/>
        </p:nvSpPr>
        <p:spPr>
          <a:xfrm>
            <a:off x="551384" y="1390693"/>
            <a:ext cx="11161240" cy="264687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0000"/>
                </a:solidFill>
                <a:latin typeface="Liberation Mono"/>
                <a:ea typeface="Times New Roman" panose="02020603050405020304" pitchFamily="18" charset="0"/>
              </a:rPr>
              <a:t>sal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1001</a:t>
            </a:r>
            <a:r>
              <a:rPr lang="en-IN"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i="1" dirty="0">
                <a:solidFill>
                  <a:srgbClr val="FF5D5D"/>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i="1" dirty="0">
                <a:solidFill>
                  <a:srgbClr val="FF5D5D"/>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error</a:t>
            </a:r>
          </a:p>
          <a:p>
            <a:pPr marL="285750" indent="-285750">
              <a:buFont typeface="Arial" panose="020B0604020202020204" pitchFamily="34" charset="0"/>
              <a:buChar char="•"/>
            </a:pPr>
            <a:endParaRPr lang="en-IN" sz="800" dirty="0">
              <a:solidFill>
                <a:srgbClr val="00B050"/>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a:t>
            </a:r>
            <a:r>
              <a:rPr lang="en-US" dirty="0">
                <a:latin typeface="Liberation Mono"/>
                <a:ea typeface="Times New Roman" panose="02020603050405020304" pitchFamily="18" charset="0"/>
              </a:rPr>
              <a:t>b</a:t>
            </a:r>
            <a:r>
              <a:rPr lang="en-IN" dirty="0">
                <a:latin typeface="Liberation Mono"/>
                <a:ea typeface="Times New Roman" panose="02020603050405020304" pitchFamily="18" charset="0"/>
              </a:rPr>
              <a:t>, </a:t>
            </a:r>
            <a:r>
              <a:rPr lang="en-US" dirty="0">
                <a:latin typeface="Liberation Mono"/>
                <a:ea typeface="Times New Roman" panose="02020603050405020304" pitchFamily="18" charset="0"/>
              </a:rPr>
              <a:t>sal</a:t>
            </a:r>
            <a:r>
              <a:rPr lang="en-US" dirty="0">
                <a:solidFill>
                  <a:srgbClr val="DD4A68"/>
                </a:solidFill>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latin typeface="Liberation Mono"/>
                <a:ea typeface="Times New Roman" panose="02020603050405020304" pitchFamily="18" charset="0"/>
              </a:rPr>
              <a:t> sal </a:t>
            </a:r>
            <a:r>
              <a:rPr lang="en-US" dirty="0">
                <a:solidFill>
                  <a:schemeClr val="accent5">
                    <a:lumMod val="75000"/>
                  </a:schemeClr>
                </a:solidFill>
                <a:latin typeface="Liberation Mono"/>
                <a:cs typeface="Arial" panose="020B0604020202020204" pitchFamily="34"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i="1" dirty="0">
                <a:solidFill>
                  <a:srgbClr val="FF5D5D"/>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chemeClr val="bg1">
                    <a:lumMod val="50000"/>
                  </a:schemeClr>
                </a:solidFill>
                <a:latin typeface="Liberation Mono"/>
              </a:rPr>
              <a:t>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chemeClr val="bg1">
                    <a:lumMod val="50000"/>
                  </a:schemeClr>
                </a:solidFill>
                <a:latin typeface="Liberation Mono"/>
              </a:rPr>
              <a:t>R1</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job,  </a:t>
            </a:r>
            <a:r>
              <a:rPr lang="en-US" i="1" dirty="0">
                <a:solidFill>
                  <a:srgbClr val="FF5D5D"/>
                </a:solidFill>
                <a:latin typeface="Liberation Mono"/>
              </a:rPr>
              <a:t>count</a:t>
            </a:r>
            <a:r>
              <a:rPr lang="en-US" dirty="0">
                <a:latin typeface="Liberation Mono"/>
              </a:rPr>
              <a:t>(ename) </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rPr>
              <a:t>FROM</a:t>
            </a:r>
            <a:r>
              <a:rPr lang="en-US" dirty="0">
                <a:latin typeface="Liberation Mono"/>
              </a:rPr>
              <a:t> emp </a:t>
            </a:r>
            <a:r>
              <a:rPr lang="en-US" dirty="0">
                <a:solidFill>
                  <a:srgbClr val="0077AA"/>
                </a:solidFill>
                <a:latin typeface="Liberation Mono"/>
              </a:rPr>
              <a:t>GROUP</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solidFill>
                  <a:srgbClr val="FF5D5D"/>
                </a:solidFill>
                <a:latin typeface="Liberation Mono"/>
              </a:rPr>
              <a:t>count</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b="0" i="0" dirty="0">
                <a:solidFill>
                  <a:srgbClr val="000000"/>
                </a:solidFill>
                <a:effectLst/>
                <a:latin typeface="Liberation Mono"/>
              </a:rPr>
              <a:t> job,  </a:t>
            </a:r>
            <a:r>
              <a:rPr lang="en-US" i="1" dirty="0">
                <a:solidFill>
                  <a:srgbClr val="FF5D5D"/>
                </a:solidFill>
                <a:latin typeface="Liberation Mono"/>
              </a:rPr>
              <a:t>count</a:t>
            </a:r>
            <a:r>
              <a:rPr lang="en-US" b="0" i="0" dirty="0">
                <a:solidFill>
                  <a:srgbClr val="000000"/>
                </a:solidFill>
                <a:effectLst/>
                <a:latin typeface="Liberation Mono"/>
              </a:rPr>
              <a:t>(</a:t>
            </a:r>
            <a:r>
              <a:rPr lang="en-IN" dirty="0">
                <a:solidFill>
                  <a:srgbClr val="A67F59"/>
                </a:solidFill>
                <a:latin typeface="Liberation Mono"/>
              </a:rPr>
              <a:t>*</a:t>
            </a:r>
            <a:r>
              <a:rPr lang="en-US" b="0" i="0" dirty="0">
                <a:solidFill>
                  <a:srgbClr val="000000"/>
                </a:solidFill>
                <a:effectLst/>
                <a:latin typeface="Liberation Mono"/>
              </a:rPr>
              <a:t>) </a:t>
            </a:r>
            <a:r>
              <a:rPr lang="en-US" dirty="0">
                <a:solidFill>
                  <a:schemeClr val="bg1">
                    <a:lumMod val="50000"/>
                  </a:schemeClr>
                </a:solidFill>
                <a:latin typeface="Liberation Mono"/>
              </a:rPr>
              <a:t>R1</a:t>
            </a:r>
            <a:r>
              <a:rPr lang="en-US" b="0" i="0" dirty="0">
                <a:solidFill>
                  <a:srgbClr val="000000"/>
                </a:solidFill>
                <a:effectLst/>
                <a:latin typeface="Liberation Mono"/>
              </a:rPr>
              <a:t> </a:t>
            </a:r>
            <a:r>
              <a:rPr lang="en-US" dirty="0">
                <a:solidFill>
                  <a:srgbClr val="0077AA"/>
                </a:solidFill>
                <a:latin typeface="Liberation Mono"/>
              </a:rPr>
              <a:t>FROM</a:t>
            </a:r>
            <a:r>
              <a:rPr lang="en-US" b="0" i="0" dirty="0">
                <a:solidFill>
                  <a:srgbClr val="000000"/>
                </a:solidFill>
                <a:effectLst/>
                <a:latin typeface="Liberation Mono"/>
              </a:rPr>
              <a:t> emp </a:t>
            </a:r>
            <a:r>
              <a:rPr lang="en-US" dirty="0">
                <a:solidFill>
                  <a:srgbClr val="0077AA"/>
                </a:solidFill>
                <a:latin typeface="Liberation Mono"/>
              </a:rPr>
              <a:t>GROUP</a:t>
            </a:r>
            <a:r>
              <a:rPr lang="en-US" b="0" i="0" dirty="0">
                <a:solidFill>
                  <a:srgbClr val="000000"/>
                </a:solidFill>
                <a:effectLst/>
                <a:latin typeface="Liberation Mono"/>
              </a:rPr>
              <a:t> </a:t>
            </a:r>
            <a:r>
              <a:rPr lang="en-US" dirty="0">
                <a:solidFill>
                  <a:srgbClr val="0077AA"/>
                </a:solidFill>
                <a:latin typeface="Liberation Mono"/>
              </a:rPr>
              <a:t>BY</a:t>
            </a:r>
            <a:r>
              <a:rPr lang="en-US" b="0" i="0" dirty="0">
                <a:solidFill>
                  <a:srgbClr val="000000"/>
                </a:solidFill>
                <a:effectLst/>
                <a:latin typeface="Liberation Mono"/>
              </a:rPr>
              <a:t> </a:t>
            </a:r>
            <a:r>
              <a:rPr lang="en-US" i="1" dirty="0">
                <a:solidFill>
                  <a:srgbClr val="FF5D5D"/>
                </a:solidFill>
                <a:latin typeface="Liberation Mono"/>
              </a:rPr>
              <a:t>count</a:t>
            </a:r>
            <a:r>
              <a:rPr lang="en-US" b="0" i="0" dirty="0">
                <a:solidFill>
                  <a:srgbClr val="000000"/>
                </a:solidFill>
                <a:effectLst/>
                <a:latin typeface="Liberation Mono"/>
              </a:rPr>
              <a:t>(</a:t>
            </a:r>
            <a:r>
              <a:rPr lang="en-IN" dirty="0">
                <a:solidFill>
                  <a:srgbClr val="A67F59"/>
                </a:solidFill>
                <a:latin typeface="Liberation Mono"/>
              </a:rPr>
              <a:t>* </a:t>
            </a:r>
            <a:r>
              <a:rPr lang="en-US" b="0" i="0" dirty="0">
                <a:solidFill>
                  <a:srgbClr val="000000"/>
                </a:solidFill>
                <a:effectLst/>
                <a:latin typeface="Liberation Mono"/>
              </a:rPr>
              <a:t>);</a:t>
            </a:r>
            <a:r>
              <a:rPr lang="en-IN" dirty="0">
                <a:latin typeface="Liberation Mono"/>
                <a:ea typeface="Times New Roman" panose="02020603050405020304" pitchFamily="18" charset="0"/>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Invalid use of aggregate function in GROUP BY clause.</a:t>
            </a:r>
            <a:endParaRPr lang="en-IN" dirty="0">
              <a:highlight>
                <a:srgbClr val="FFFF00"/>
              </a:highlight>
              <a:latin typeface="Liberation Mono"/>
              <a:ea typeface="Times New Roman" panose="02020603050405020304" pitchFamily="18" charset="0"/>
            </a:endParaRPr>
          </a:p>
        </p:txBody>
      </p:sp>
      <p:sp>
        <p:nvSpPr>
          <p:cNvPr id="10" name="Rectangle 9"/>
          <p:cNvSpPr/>
          <p:nvPr/>
        </p:nvSpPr>
        <p:spPr>
          <a:xfrm>
            <a:off x="551384" y="931221"/>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Tree>
    <p:extLst>
      <p:ext uri="{BB962C8B-B14F-4D97-AF65-F5344CB8AC3E}">
        <p14:creationId xmlns:p14="http://schemas.microsoft.com/office/powerpoint/2010/main" val="2471028438"/>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a16="http://schemas.microsoft.com/office/drawing/2014/main" id="{218112A8-A5F5-414F-B8FB-1BCC09DB2104}"/>
              </a:ext>
            </a:extLst>
          </p:cNvPr>
          <p:cNvSpPr/>
          <p:nvPr/>
        </p:nvSpPr>
        <p:spPr>
          <a:xfrm>
            <a:off x="310455" y="4586352"/>
            <a:ext cx="11546186" cy="2123658"/>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HAVING clause without GROUP BY clause will raise an error.</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i="1" dirty="0">
                <a:solidFill>
                  <a:srgbClr val="FF5D5D"/>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deptno</a:t>
            </a:r>
            <a:r>
              <a:rPr lang="en-US" dirty="0">
                <a:solidFill>
                  <a:srgbClr val="A67F59"/>
                </a:solidFill>
                <a:latin typeface="Liberation Mono"/>
              </a:rPr>
              <a:t>=</a:t>
            </a:r>
            <a:r>
              <a:rPr lang="en-US" dirty="0">
                <a:solidFill>
                  <a:srgbClr val="990055"/>
                </a:solidFill>
                <a:latin typeface="Liberation Mono"/>
              </a:rPr>
              <a:t>10</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i="1" dirty="0">
                <a:solidFill>
                  <a:srgbClr val="FF5D5D"/>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a16="http://schemas.microsoft.com/office/drawing/2014/main"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sz="2000" dirty="0">
                <a:solidFill>
                  <a:srgbClr val="FF0000"/>
                </a:solidFill>
                <a:latin typeface="Liberation Mono"/>
              </a:rPr>
              <a:t>SUM</a:t>
            </a:r>
            <a:r>
              <a:rPr lang="en-IN" dirty="0">
                <a:solidFill>
                  <a:schemeClr val="tx1">
                    <a:lumMod val="75000"/>
                    <a:lumOff val="25000"/>
                  </a:schemeClr>
                </a:solidFill>
                <a:latin typeface="Liberation Mono"/>
              </a:rPr>
              <a:t>(sal) </a:t>
            </a:r>
            <a:r>
              <a:rPr lang="en-IN" dirty="0">
                <a:solidFill>
                  <a:srgbClr val="A67F59"/>
                </a:solidFill>
                <a:latin typeface="Liberation Mono"/>
              </a:rPr>
              <a:t>=</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FF0000"/>
                </a:solidFill>
                <a:latin typeface="Liberation Mono"/>
              </a:rPr>
              <a:t>SUM</a:t>
            </a:r>
            <a:r>
              <a:rPr lang="en-IN" sz="2000" dirty="0">
                <a:solidFill>
                  <a:schemeClr val="tx1">
                    <a:lumMod val="75000"/>
                    <a:lumOff val="25000"/>
                  </a:schemeClr>
                </a:solidFill>
                <a:latin typeface="Liberation Mono"/>
              </a:rPr>
              <a:t>(sal) </a:t>
            </a:r>
            <a:r>
              <a:rPr lang="en-IN" dirty="0">
                <a:solidFill>
                  <a:srgbClr val="A67F59"/>
                </a:solidFill>
                <a:latin typeface="Liberation Mono"/>
              </a:rPr>
              <a:t>=</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a16="http://schemas.microsoft.com/office/drawing/2014/main" id="{9574D9E1-1FD4-4C10-94B1-CE182868C9BE}"/>
              </a:ext>
            </a:extLst>
          </p:cNvPr>
          <p:cNvSpPr txBox="1"/>
          <p:nvPr/>
        </p:nvSpPr>
        <p:spPr>
          <a:xfrm>
            <a:off x="8015536" y="4956263"/>
            <a:ext cx="4176464"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extLst>
      <p:ext uri="{BB962C8B-B14F-4D97-AF65-F5344CB8AC3E}">
        <p14:creationId xmlns:p14="http://schemas.microsoft.com/office/powerpoint/2010/main" val="3272451836"/>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having</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706621"/>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2" name="Rectangle 1">
            <a:extLst>
              <a:ext uri="{FF2B5EF4-FFF2-40B4-BE49-F238E27FC236}">
                <a16:creationId xmlns:a16="http://schemas.microsoft.com/office/drawing/2014/main" id="{65AFA679-4832-FA13-9D32-5393976637A2}"/>
              </a:ext>
            </a:extLst>
          </p:cNvPr>
          <p:cNvSpPr/>
          <p:nvPr/>
        </p:nvSpPr>
        <p:spPr>
          <a:xfrm>
            <a:off x="262558" y="2492896"/>
            <a:ext cx="11666090"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i="1" dirty="0">
                <a:solidFill>
                  <a:srgbClr val="FF5D5D"/>
                </a:solidFill>
                <a:latin typeface="Liberation Mono"/>
              </a:rPr>
              <a:t>count</a:t>
            </a:r>
            <a:r>
              <a:rPr lang="en-US" dirty="0">
                <a:solidFill>
                  <a:srgbClr val="000000"/>
                </a:solidFill>
                <a:latin typeface="Liberation Mono"/>
              </a:rPr>
              <a:t>(</a:t>
            </a:r>
            <a:r>
              <a:rPr lang="en-IN"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i="1" dirty="0">
                <a:solidFill>
                  <a:srgbClr val="FF5D5D"/>
                </a:solidFill>
                <a:latin typeface="Liberation Mono"/>
              </a:rPr>
              <a:t>count</a:t>
            </a:r>
            <a:r>
              <a:rPr lang="en-US" dirty="0">
                <a:solidFill>
                  <a:srgbClr val="000000"/>
                </a:solidFill>
                <a:latin typeface="Liberation Mono"/>
              </a:rPr>
              <a:t>(</a:t>
            </a:r>
            <a:r>
              <a:rPr lang="en-IN" dirty="0">
                <a:solidFill>
                  <a:srgbClr val="A67F59"/>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i="1" dirty="0">
                <a:solidFill>
                  <a:srgbClr val="FF5D5D"/>
                </a:solidFill>
                <a:latin typeface="Liberation Mono"/>
              </a:rPr>
              <a:t>count</a:t>
            </a:r>
            <a:r>
              <a:rPr lang="en-US" dirty="0">
                <a:solidFill>
                  <a:srgbClr val="000000"/>
                </a:solidFill>
                <a:latin typeface="Liberation Mono"/>
              </a:rPr>
              <a:t>(</a:t>
            </a:r>
            <a:r>
              <a:rPr lang="en-IN" dirty="0">
                <a:solidFill>
                  <a:srgbClr val="A67F59"/>
                </a:solidFill>
                <a:latin typeface="Liberation Mono"/>
              </a:rPr>
              <a:t>*</a:t>
            </a:r>
            <a:r>
              <a:rPr lang="en-US" dirty="0">
                <a:solidFill>
                  <a:srgbClr val="000000"/>
                </a:solidFill>
                <a:latin typeface="Liberation Mono"/>
              </a:rPr>
              <a:t>)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i="1" dirty="0">
                <a:solidFill>
                  <a:srgbClr val="FF5D5D"/>
                </a:solidFill>
                <a:latin typeface="Liberation Mono"/>
              </a:rPr>
              <a:t>count</a:t>
            </a:r>
            <a:r>
              <a:rPr lang="en-US" dirty="0">
                <a:solidFill>
                  <a:srgbClr val="000000"/>
                </a:solidFill>
                <a:latin typeface="Liberation Mono"/>
              </a:rPr>
              <a:t>(</a:t>
            </a:r>
            <a:r>
              <a:rPr lang="en-IN"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&gt;</a:t>
            </a:r>
            <a:r>
              <a:rPr lang="en-US" dirty="0">
                <a:solidFill>
                  <a:srgbClr val="000000"/>
                </a:solidFill>
                <a:latin typeface="Liberation Mono"/>
              </a:rPr>
              <a:t> </a:t>
            </a:r>
            <a:r>
              <a:rPr lang="en-US" dirty="0">
                <a:solidFill>
                  <a:srgbClr val="990055"/>
                </a:solidFill>
                <a:latin typeface="Liberation Mono"/>
              </a:rPr>
              <a:t>2000</a:t>
            </a:r>
            <a:r>
              <a:rPr lang="en-US" dirty="0">
                <a:solidFill>
                  <a:srgbClr val="000000"/>
                </a:solidFill>
                <a:latin typeface="Liberation Mono"/>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Column "SAL" must be in the GROUP BY list.</a:t>
            </a:r>
          </a:p>
        </p:txBody>
      </p:sp>
    </p:spTree>
    <p:extLst>
      <p:ext uri="{BB962C8B-B14F-4D97-AF65-F5344CB8AC3E}">
        <p14:creationId xmlns:p14="http://schemas.microsoft.com/office/powerpoint/2010/main" val="14073436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 . values or query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169551"/>
          </a:xfrm>
          <a:prstGeom prst="rect">
            <a:avLst/>
          </a:prstGeom>
        </p:spPr>
        <p:txBody>
          <a:bodyPr wrap="square">
            <a:spAutoFit/>
          </a:bodyPr>
          <a:lstStyle/>
          <a:p>
            <a:pPr marL="342900" indent="-342900">
              <a:buFont typeface="Arial" panose="020B0604020202020204" pitchFamily="34" charset="0"/>
              <a:buChar char="•"/>
            </a:pPr>
            <a:r>
              <a:rPr lang="en-IN" sz="2000" dirty="0">
                <a:solidFill>
                  <a:srgbClr val="0077AA"/>
                </a:solidFill>
                <a:latin typeface="Liberation Mono"/>
              </a:rPr>
              <a:t>INSERT INTO schemaName</a:t>
            </a:r>
            <a:r>
              <a:rPr lang="en-IN" sz="2000" dirty="0">
                <a:latin typeface="Liberation Mono"/>
              </a:rPr>
              <a:t>.tableName(</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VALUES </a:t>
            </a:r>
            <a:r>
              <a:rPr lang="en-IN" sz="2000" dirty="0">
                <a:latin typeface="Liberation Mono"/>
              </a:rPr>
              <a:t>[ </a:t>
            </a:r>
            <a:r>
              <a:rPr lang="en-IN" sz="2000" dirty="0">
                <a:solidFill>
                  <a:srgbClr val="0077AA"/>
                </a:solidFill>
                <a:latin typeface="Liberation Mono"/>
              </a:rPr>
              <a:t>ROW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 . ]</a:t>
            </a:r>
          </a:p>
          <a:p>
            <a:endParaRPr lang="en-IN" sz="1000" dirty="0">
              <a:latin typeface="Liberation Mono"/>
            </a:endParaRPr>
          </a:p>
          <a:p>
            <a:pPr marL="342900" indent="-342900">
              <a:buFont typeface="Arial" panose="020B0604020202020204" pitchFamily="34" charset="0"/>
              <a:buChar char="•"/>
            </a:pPr>
            <a:r>
              <a:rPr lang="en-IN" sz="2000" dirty="0">
                <a:solidFill>
                  <a:srgbClr val="0077AA"/>
                </a:solidFill>
                <a:latin typeface="Liberation Mono"/>
              </a:rPr>
              <a:t>INSERT INTO schemaName</a:t>
            </a:r>
            <a:r>
              <a:rPr lang="en-IN" sz="2000" dirty="0">
                <a:latin typeface="Liberation Mono"/>
              </a:rPr>
              <a:t>.tableName(</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QUERY</a:t>
            </a:r>
            <a:endParaRPr lang="en-IN" sz="2000" dirty="0">
              <a:latin typeface="Liberation Mono"/>
            </a:endParaRPr>
          </a:p>
        </p:txBody>
      </p:sp>
      <p:sp>
        <p:nvSpPr>
          <p:cNvPr id="6" name="TextBox 5">
            <a:extLst>
              <a:ext uri="{FF2B5EF4-FFF2-40B4-BE49-F238E27FC236}">
                <a16:creationId xmlns:a16="http://schemas.microsoft.com/office/drawing/2014/main" id="{3D922E97-2AA4-3995-C3B8-0F700B83DF45}"/>
              </a:ext>
            </a:extLst>
          </p:cNvPr>
          <p:cNvSpPr txBox="1"/>
          <p:nvPr/>
        </p:nvSpPr>
        <p:spPr>
          <a:xfrm>
            <a:off x="335360" y="2808000"/>
            <a:ext cx="11665296" cy="153888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'SHARMIN'</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temp(ename)</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a:t>
            </a:r>
            <a:endParaRPr lang="en-IN" dirty="0">
              <a:latin typeface="Liberation Mono"/>
            </a:endParaRPr>
          </a:p>
        </p:txBody>
      </p:sp>
      <p:sp>
        <p:nvSpPr>
          <p:cNvPr id="2" name="TextBox 1">
            <a:extLst>
              <a:ext uri="{FF2B5EF4-FFF2-40B4-BE49-F238E27FC236}">
                <a16:creationId xmlns:a16="http://schemas.microsoft.com/office/drawing/2014/main" id="{B8FB4B8F-CD07-ED50-5E59-69A345D25C09}"/>
              </a:ext>
            </a:extLst>
          </p:cNvPr>
          <p:cNvSpPr txBox="1"/>
          <p:nvPr/>
        </p:nvSpPr>
        <p:spPr>
          <a:xfrm>
            <a:off x="335360" y="5400000"/>
            <a:ext cx="11665296" cy="113877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SELECT </a:t>
            </a:r>
            <a:r>
              <a:rPr lang="en-US" dirty="0">
                <a:latin typeface="Liberation Mono"/>
              </a:rPr>
              <a:t>empno, ename </a:t>
            </a:r>
            <a:r>
              <a:rPr lang="en-US" dirty="0">
                <a:solidFill>
                  <a:srgbClr val="0077AA"/>
                </a:solidFill>
                <a:latin typeface="Liberation Mono"/>
              </a:rPr>
              <a:t>FROM </a:t>
            </a:r>
            <a:r>
              <a:rPr lang="en-US" dirty="0">
                <a:latin typeface="Liberation Mono"/>
              </a:rPr>
              <a:t>emp;</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a:t>
            </a:r>
            <a:r>
              <a:rPr lang="en-IN" dirty="0">
                <a:latin typeface="Liberation Mono"/>
              </a:rPr>
              <a:t>)</a:t>
            </a:r>
            <a:r>
              <a:rPr lang="en-US" dirty="0">
                <a:latin typeface="Liberation Mono"/>
              </a:rPr>
              <a:t> </a:t>
            </a:r>
            <a:r>
              <a:rPr lang="en-US" dirty="0">
                <a:solidFill>
                  <a:srgbClr val="0077AA"/>
                </a:solidFill>
                <a:latin typeface="Liberation Mono"/>
              </a:rPr>
              <a:t>SELECT </a:t>
            </a:r>
            <a:r>
              <a:rPr lang="en-US" dirty="0">
                <a:latin typeface="Liberation Mono"/>
              </a:rPr>
              <a:t>ename </a:t>
            </a:r>
            <a:r>
              <a:rPr lang="en-US" dirty="0">
                <a:solidFill>
                  <a:srgbClr val="0077AA"/>
                </a:solidFill>
                <a:latin typeface="Liberation Mono"/>
              </a:rPr>
              <a:t>FROM </a:t>
            </a:r>
            <a:r>
              <a:rPr lang="en-US" dirty="0">
                <a:latin typeface="Liberation Mono"/>
              </a:rPr>
              <a:t>emp;</a:t>
            </a:r>
            <a:endParaRPr lang="en-IN" dirty="0">
              <a:latin typeface="Liberation Mono"/>
            </a:endParaRPr>
          </a:p>
        </p:txBody>
      </p:sp>
      <p:sp>
        <p:nvSpPr>
          <p:cNvPr id="3" name="TextBox 2">
            <a:extLst>
              <a:ext uri="{FF2B5EF4-FFF2-40B4-BE49-F238E27FC236}">
                <a16:creationId xmlns:a16="http://schemas.microsoft.com/office/drawing/2014/main" id="{E2E64DD5-D25C-5946-707F-9E030926EEFA}"/>
              </a:ext>
            </a:extLst>
          </p:cNvPr>
          <p:cNvSpPr txBox="1"/>
          <p:nvPr/>
        </p:nvSpPr>
        <p:spPr>
          <a:xfrm>
            <a:off x="335360" y="2103239"/>
            <a:ext cx="8495073" cy="430887"/>
          </a:xfrm>
          <a:prstGeom prst="rect">
            <a:avLst/>
          </a:prstGeom>
          <a:noFill/>
        </p:spPr>
        <p:txBody>
          <a:bodyPr wrap="square">
            <a:spAutoFit/>
          </a:bodyPr>
          <a:lstStyle/>
          <a:p>
            <a:r>
              <a:rPr lang="en-IN" sz="2200" i="1" dirty="0">
                <a:solidFill>
                  <a:schemeClr val="tx1">
                    <a:lumMod val="75000"/>
                    <a:lumOff val="25000"/>
                  </a:schemeClr>
                </a:solidFill>
                <a:latin typeface="Liberation Mono"/>
              </a:rPr>
              <a:t>VALUES ( {expression </a:t>
            </a:r>
            <a:r>
              <a:rPr lang="en-IN" sz="2200" dirty="0">
                <a:solidFill>
                  <a:schemeClr val="bg1">
                    <a:lumMod val="50000"/>
                  </a:schemeClr>
                </a:solidFill>
                <a:latin typeface="Liberation Mono"/>
                <a:cs typeface="Arial" panose="020B0604020202020204" pitchFamily="34" charset="0"/>
              </a:rPr>
              <a:t>|</a:t>
            </a:r>
            <a:r>
              <a:rPr lang="en-IN" sz="2200" i="1" dirty="0">
                <a:solidFill>
                  <a:schemeClr val="tx1">
                    <a:lumMod val="75000"/>
                    <a:lumOff val="25000"/>
                  </a:schemeClr>
                </a:solidFill>
                <a:latin typeface="Liberation Mono"/>
              </a:rPr>
              <a:t> default } )</a:t>
            </a:r>
            <a:endParaRPr lang="en-IN" sz="2200" i="1" dirty="0">
              <a:solidFill>
                <a:schemeClr val="tx1">
                  <a:lumMod val="75000"/>
                  <a:lumOff val="25000"/>
                </a:schemeClr>
              </a:solidFill>
            </a:endParaRPr>
          </a:p>
        </p:txBody>
      </p:sp>
      <p:sp>
        <p:nvSpPr>
          <p:cNvPr id="7" name="TextBox 6">
            <a:extLst>
              <a:ext uri="{FF2B5EF4-FFF2-40B4-BE49-F238E27FC236}">
                <a16:creationId xmlns:a16="http://schemas.microsoft.com/office/drawing/2014/main" id="{77DE6082-34B0-AA0C-AC84-E4507E3D438C}"/>
              </a:ext>
            </a:extLst>
          </p:cNvPr>
          <p:cNvSpPr txBox="1"/>
          <p:nvPr/>
        </p:nvSpPr>
        <p:spPr>
          <a:xfrm>
            <a:off x="335360" y="4779729"/>
            <a:ext cx="8495073" cy="430887"/>
          </a:xfrm>
          <a:prstGeom prst="rect">
            <a:avLst/>
          </a:prstGeom>
          <a:noFill/>
        </p:spPr>
        <p:txBody>
          <a:bodyPr wrap="square">
            <a:spAutoFit/>
          </a:bodyPr>
          <a:lstStyle>
            <a:defPPr>
              <a:defRPr lang="en-US"/>
            </a:defPPr>
            <a:lvl1pPr>
              <a:defRPr sz="2200" i="1">
                <a:solidFill>
                  <a:schemeClr val="tx1">
                    <a:lumMod val="75000"/>
                    <a:lumOff val="25000"/>
                  </a:schemeClr>
                </a:solidFill>
                <a:latin typeface="Liberation Mono"/>
              </a:defRPr>
            </a:lvl1pPr>
          </a:lstStyle>
          <a:p>
            <a:r>
              <a:rPr lang="en-IN" dirty="0"/>
              <a:t>QUERY</a:t>
            </a:r>
          </a:p>
        </p:txBody>
      </p:sp>
    </p:spTree>
    <p:extLst>
      <p:ext uri="{BB962C8B-B14F-4D97-AF65-F5344CB8AC3E}">
        <p14:creationId xmlns:p14="http://schemas.microsoft.com/office/powerpoint/2010/main" val="3956150953"/>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60" y="377369"/>
            <a:ext cx="11521280" cy="1323439"/>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When WHERE and HAVING clause are used together in a SELECT query with aggregate function,  WHERE clause is applied first on individual rows and only rows which pass the condition is included for creating groups. Once group is created, HAVING clause is used to filter groups based upon condition specified.</a:t>
            </a:r>
          </a:p>
        </p:txBody>
      </p:sp>
    </p:spTree>
    <p:extLst>
      <p:ext uri="{BB962C8B-B14F-4D97-AF65-F5344CB8AC3E}">
        <p14:creationId xmlns:p14="http://schemas.microsoft.com/office/powerpoint/2010/main" val="1633759441"/>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and having clause</a:t>
            </a:r>
            <a:endParaRPr lang="en-IN" sz="3200" i="1" dirty="0">
              <a:solidFill>
                <a:srgbClr val="FF9900"/>
              </a:solidFill>
              <a:latin typeface="Arial" pitchFamily="34" charset="0"/>
              <a:cs typeface="Arial" pitchFamily="34" charset="0"/>
            </a:endParaRPr>
          </a:p>
        </p:txBody>
      </p:sp>
      <p:sp>
        <p:nvSpPr>
          <p:cNvPr id="4" name="Rectangle 3"/>
          <p:cNvSpPr/>
          <p:nvPr/>
        </p:nvSpPr>
        <p:spPr>
          <a:xfrm>
            <a:off x="622598" y="5406315"/>
            <a:ext cx="10945216"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The </a:t>
            </a:r>
            <a:r>
              <a:rPr lang="en-US" dirty="0">
                <a:solidFill>
                  <a:srgbClr val="0070C0"/>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itchFamily="34" charset="0"/>
                <a:cs typeface="Arial" pitchFamily="34" charset="0"/>
              </a:rPr>
              <a:t> clause acts as a pre-filter where as </a:t>
            </a:r>
            <a:r>
              <a:rPr lang="en-US" dirty="0">
                <a:solidFill>
                  <a:srgbClr val="0070C0"/>
                </a:solidFill>
                <a:latin typeface="Arial" panose="020B0604020202020204" pitchFamily="34" charset="0"/>
                <a:cs typeface="Arial" panose="020B0604020202020204" pitchFamily="34" charset="0"/>
              </a:rPr>
              <a:t>HAVING</a:t>
            </a:r>
            <a:r>
              <a:rPr lang="en-US" dirty="0">
                <a:solidFill>
                  <a:schemeClr val="tx1">
                    <a:lumMod val="85000"/>
                    <a:lumOff val="15000"/>
                  </a:schemeClr>
                </a:solidFill>
                <a:latin typeface="Arial" pitchFamily="34" charset="0"/>
                <a:cs typeface="Arial" pitchFamily="34" charset="0"/>
              </a:rPr>
              <a:t> clause acts as a post-filter (i.e. after GROUP BY clause).</a:t>
            </a:r>
          </a:p>
        </p:txBody>
      </p:sp>
      <p:sp>
        <p:nvSpPr>
          <p:cNvPr id="9" name="Rectangle 8">
            <a:extLst>
              <a:ext uri="{FF2B5EF4-FFF2-40B4-BE49-F238E27FC236}">
                <a16:creationId xmlns:a16="http://schemas.microsoft.com/office/drawing/2014/main" id="{CB3FBF1C-D6B5-42E3-982F-33A1D18FCA92}"/>
              </a:ext>
            </a:extLst>
          </p:cNvPr>
          <p:cNvSpPr/>
          <p:nvPr/>
        </p:nvSpPr>
        <p:spPr>
          <a:xfrm>
            <a:off x="263352" y="1268760"/>
            <a:ext cx="11665296" cy="332398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can be used with -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and </a:t>
            </a:r>
            <a:r>
              <a:rPr lang="en-IN" dirty="0">
                <a:solidFill>
                  <a:srgbClr val="0070C0"/>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statements,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can only be used with the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statement.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filters rows before aggregation (GROUPING),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filters groups, after the aggregations are performed.</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is used before the </a:t>
            </a:r>
            <a:r>
              <a:rPr lang="en-US" dirty="0">
                <a:solidFill>
                  <a:srgbClr val="0070C0"/>
                </a:solidFill>
                <a:latin typeface="Arial" panose="020B0604020202020204" pitchFamily="34" charset="0"/>
                <a:cs typeface="Arial" panose="020B0604020202020204" pitchFamily="34" charset="0"/>
              </a:rPr>
              <a:t>‘GROUP</a:t>
            </a: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clause if required and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used after the </a:t>
            </a:r>
            <a:r>
              <a:rPr lang="en-US" dirty="0">
                <a:solidFill>
                  <a:srgbClr val="0070C0"/>
                </a:solidFill>
                <a:latin typeface="Arial" panose="020B0604020202020204" pitchFamily="34" charset="0"/>
                <a:cs typeface="Arial" panose="020B0604020202020204" pitchFamily="34" charset="0"/>
              </a:rPr>
              <a:t>‘GROUP BY’ </a:t>
            </a:r>
            <a:r>
              <a:rPr lang="en-US" dirty="0">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a:t>
            </a:r>
            <a:r>
              <a:rPr lang="en-IN" dirty="0">
                <a:solidFill>
                  <a:srgbClr val="FF0000"/>
                </a:solidFill>
                <a:latin typeface="Arial" panose="020B0604020202020204" pitchFamily="34" charset="0"/>
                <a:cs typeface="Arial" panose="020B0604020202020204" pitchFamily="34" charset="0"/>
              </a:rPr>
              <a:t>SUM</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MIN</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MAX</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AVG</a:t>
            </a:r>
            <a:r>
              <a:rPr lang="en-IN" dirty="0">
                <a:latin typeface="Arial" panose="020B0604020202020204" pitchFamily="34" charset="0"/>
                <a:cs typeface="Arial" panose="020B0604020202020204" pitchFamily="34" charset="0"/>
              </a:rPr>
              <a:t> and </a:t>
            </a:r>
            <a:r>
              <a:rPr lang="en-IN" dirty="0">
                <a:solidFill>
                  <a:srgbClr val="FF0000"/>
                </a:solidFill>
                <a:latin typeface="Arial" panose="020B0604020202020204" pitchFamily="34" charset="0"/>
                <a:cs typeface="Arial" panose="020B0604020202020204" pitchFamily="34" charset="0"/>
              </a:rPr>
              <a:t>COUNT</a:t>
            </a:r>
            <a:r>
              <a:rPr lang="en-IN" dirty="0">
                <a:latin typeface="Arial" panose="020B0604020202020204" pitchFamily="34" charset="0"/>
                <a:cs typeface="Arial" panose="020B0604020202020204" pitchFamily="34" charset="0"/>
              </a:rPr>
              <a:t>) cannot be used in the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unless it is in a sub query contained in a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whereas, aggregate functions can be used in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cxnSp>
        <p:nvCxnSpPr>
          <p:cNvPr id="10" name="Straight Connector 9">
            <a:extLst>
              <a:ext uri="{FF2B5EF4-FFF2-40B4-BE49-F238E27FC236}">
                <a16:creationId xmlns:a16="http://schemas.microsoft.com/office/drawing/2014/main" id="{B48D64FB-84C6-44B8-8EAB-58345CA4C247}"/>
              </a:ext>
            </a:extLst>
          </p:cNvPr>
          <p:cNvCxnSpPr/>
          <p:nvPr/>
        </p:nvCxnSpPr>
        <p:spPr>
          <a:xfrm>
            <a:off x="550590" y="5157192"/>
            <a:ext cx="11017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60840"/>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vs having</a:t>
            </a:r>
            <a:endParaRPr lang="en-IN" sz="3200" i="1" dirty="0">
              <a:solidFill>
                <a:srgbClr val="FF99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3E603B10-569E-487D-ACF7-EA061C688264}"/>
              </a:ext>
            </a:extLst>
          </p:cNvPr>
          <p:cNvGraphicFramePr>
            <a:graphicFrameLocks noGrp="1"/>
          </p:cNvGraphicFramePr>
          <p:nvPr/>
        </p:nvGraphicFramePr>
        <p:xfrm>
          <a:off x="119336" y="1432338"/>
          <a:ext cx="11953328" cy="3954590"/>
        </p:xfrm>
        <a:graphic>
          <a:graphicData uri="http://schemas.openxmlformats.org/drawingml/2006/table">
            <a:tbl>
              <a:tblPr>
                <a:tableStyleId>{BDBED569-4797-4DF1-A0F4-6AAB3CD982D8}</a:tableStyleId>
              </a:tblPr>
              <a:tblGrid>
                <a:gridCol w="5933039">
                  <a:extLst>
                    <a:ext uri="{9D8B030D-6E8A-4147-A177-3AD203B41FA5}">
                      <a16:colId xmlns:a16="http://schemas.microsoft.com/office/drawing/2014/main" val="422065344"/>
                    </a:ext>
                  </a:extLst>
                </a:gridCol>
                <a:gridCol w="6020289">
                  <a:extLst>
                    <a:ext uri="{9D8B030D-6E8A-4147-A177-3AD203B41FA5}">
                      <a16:colId xmlns:a16="http://schemas.microsoft.com/office/drawing/2014/main" val="279659465"/>
                    </a:ext>
                  </a:extLst>
                </a:gridCol>
              </a:tblGrid>
              <a:tr h="570559">
                <a:tc>
                  <a:txBody>
                    <a:bodyPr/>
                    <a:lstStyle/>
                    <a:p>
                      <a:pPr algn="ctr" fontAlgn="ctr"/>
                      <a:r>
                        <a:rPr lang="en-IN" sz="1800" b="1" cap="all" dirty="0">
                          <a:effectLst/>
                          <a:latin typeface="Palatino Linotype" panose="02040502050505030304" pitchFamily="18" charset="0"/>
                        </a:rPr>
                        <a:t>WHERE</a:t>
                      </a:r>
                    </a:p>
                  </a:txBody>
                  <a:tcPr marL="53604" marR="53604" marT="53604" marB="53604" anchor="ctr"/>
                </a:tc>
                <a:tc>
                  <a:txBody>
                    <a:bodyPr/>
                    <a:lstStyle/>
                    <a:p>
                      <a:pPr algn="ctr" fontAlgn="ctr"/>
                      <a:r>
                        <a:rPr lang="en-IN" sz="1800" b="1" cap="all" dirty="0">
                          <a:effectLst/>
                          <a:latin typeface="Palatino Linotype" panose="02040502050505030304" pitchFamily="18" charset="0"/>
                        </a:rPr>
                        <a:t>HAVING</a:t>
                      </a:r>
                    </a:p>
                  </a:txBody>
                  <a:tcPr marL="53604" marR="53604" marT="53604" marB="53604" anchor="ctr"/>
                </a:tc>
                <a:extLst>
                  <a:ext uri="{0D108BD9-81ED-4DB2-BD59-A6C34878D82A}">
                    <a16:rowId xmlns:a16="http://schemas.microsoft.com/office/drawing/2014/main" val="2493218137"/>
                  </a:ext>
                </a:extLst>
              </a:tr>
              <a:tr h="381600">
                <a:tc>
                  <a:txBody>
                    <a:bodyPr/>
                    <a:lstStyle/>
                    <a:p>
                      <a:pPr algn="l" fontAlgn="t"/>
                      <a:r>
                        <a:rPr lang="en-IN" sz="1800" dirty="0">
                          <a:effectLst/>
                          <a:latin typeface="Palatino Linotype" panose="02040502050505030304" pitchFamily="18" charset="0"/>
                        </a:rPr>
                        <a:t>Implemented in row operations.</a:t>
                      </a:r>
                    </a:p>
                  </a:txBody>
                  <a:tcPr marL="53604" marR="53604" marT="53604" marB="53604"/>
                </a:tc>
                <a:tc>
                  <a:txBody>
                    <a:bodyPr/>
                    <a:lstStyle/>
                    <a:p>
                      <a:pPr algn="l" fontAlgn="t"/>
                      <a:r>
                        <a:rPr lang="en-IN" sz="1800" dirty="0">
                          <a:effectLst/>
                          <a:latin typeface="Palatino Linotype" panose="02040502050505030304" pitchFamily="18" charset="0"/>
                        </a:rPr>
                        <a:t>Implemented in column operations.</a:t>
                      </a:r>
                    </a:p>
                  </a:txBody>
                  <a:tcPr marL="53604" marR="53604" marT="53604" marB="53604"/>
                </a:tc>
                <a:extLst>
                  <a:ext uri="{0D108BD9-81ED-4DB2-BD59-A6C34878D82A}">
                    <a16:rowId xmlns:a16="http://schemas.microsoft.com/office/drawing/2014/main" val="853356393"/>
                  </a:ext>
                </a:extLst>
              </a:tr>
              <a:tr h="381600">
                <a:tc>
                  <a:txBody>
                    <a:bodyPr/>
                    <a:lstStyle/>
                    <a:p>
                      <a:pPr algn="l" fontAlgn="t"/>
                      <a:r>
                        <a:rPr lang="en-IN" sz="1800" dirty="0">
                          <a:effectLst/>
                          <a:latin typeface="Palatino Linotype" panose="02040502050505030304" pitchFamily="18" charset="0"/>
                        </a:rPr>
                        <a:t>Single row</a:t>
                      </a:r>
                    </a:p>
                  </a:txBody>
                  <a:tcPr marL="53604" marR="53604" marT="53604" marB="53604"/>
                </a:tc>
                <a:tc>
                  <a:txBody>
                    <a:bodyPr/>
                    <a:lstStyle/>
                    <a:p>
                      <a:pPr algn="l" fontAlgn="t"/>
                      <a:r>
                        <a:rPr lang="en-IN" sz="1800" dirty="0">
                          <a:effectLst/>
                          <a:latin typeface="Palatino Linotype" panose="02040502050505030304" pitchFamily="18" charset="0"/>
                        </a:rPr>
                        <a:t>Summarized row or group or rows.</a:t>
                      </a:r>
                    </a:p>
                  </a:txBody>
                  <a:tcPr marL="53604" marR="53604" marT="53604" marB="53604"/>
                </a:tc>
                <a:extLst>
                  <a:ext uri="{0D108BD9-81ED-4DB2-BD59-A6C34878D82A}">
                    <a16:rowId xmlns:a16="http://schemas.microsoft.com/office/drawing/2014/main" val="588869355"/>
                  </a:ext>
                </a:extLst>
              </a:tr>
              <a:tr h="750518">
                <a:tc>
                  <a:txBody>
                    <a:bodyPr/>
                    <a:lstStyle/>
                    <a:p>
                      <a:pPr algn="l" fontAlgn="t"/>
                      <a:r>
                        <a:rPr lang="en-US" sz="1800" dirty="0">
                          <a:effectLst/>
                          <a:latin typeface="Palatino Linotype" panose="02040502050505030304" pitchFamily="18" charset="0"/>
                        </a:rPr>
                        <a:t>It only fetches the data from particular rows or table according to the condition.</a:t>
                      </a:r>
                    </a:p>
                  </a:txBody>
                  <a:tcPr marL="53604" marR="53604" marT="53604" marB="53604"/>
                </a:tc>
                <a:tc>
                  <a:txBody>
                    <a:bodyPr/>
                    <a:lstStyle/>
                    <a:p>
                      <a:pPr algn="l" fontAlgn="t"/>
                      <a:r>
                        <a:rPr lang="en-US" sz="1800" dirty="0">
                          <a:effectLst/>
                          <a:latin typeface="Palatino Linotype" panose="02040502050505030304" pitchFamily="18" charset="0"/>
                        </a:rPr>
                        <a:t>It only fetches the data from grouped data according to the condition.</a:t>
                      </a:r>
                    </a:p>
                  </a:txBody>
                  <a:tcPr marL="53604" marR="53604" marT="53604" marB="53604"/>
                </a:tc>
                <a:extLst>
                  <a:ext uri="{0D108BD9-81ED-4DB2-BD59-A6C34878D82A}">
                    <a16:rowId xmlns:a16="http://schemas.microsoft.com/office/drawing/2014/main" val="2820917763"/>
                  </a:ext>
                </a:extLst>
              </a:tr>
              <a:tr h="360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b="0" dirty="0">
                          <a:effectLst/>
                          <a:latin typeface="Palatino Linotype" panose="02040502050505030304" pitchFamily="18" charset="0"/>
                        </a:rPr>
                        <a:t>Aggregate Functions </a:t>
                      </a:r>
                      <a:r>
                        <a:rPr lang="en-IN" sz="1800" b="1" dirty="0">
                          <a:effectLst/>
                          <a:latin typeface="Palatino Linotype" panose="02040502050505030304" pitchFamily="18" charset="0"/>
                        </a:rPr>
                        <a:t>c</a:t>
                      </a:r>
                      <a:r>
                        <a:rPr lang="en-US" sz="1800" dirty="0">
                          <a:effectLst/>
                          <a:latin typeface="Palatino Linotype" panose="02040502050505030304" pitchFamily="18" charset="0"/>
                        </a:rPr>
                        <a:t>cannot appear in WHERE clause.</a:t>
                      </a:r>
                    </a:p>
                  </a:txBody>
                  <a:tcPr marL="53604" marR="53604" marT="53604" marB="53604"/>
                </a:tc>
                <a:tc>
                  <a:txBody>
                    <a:bodyPr/>
                    <a:lstStyle/>
                    <a:p>
                      <a:pPr algn="l" fontAlgn="t"/>
                      <a:r>
                        <a:rPr lang="en-IN" sz="1800" b="0" dirty="0">
                          <a:effectLst/>
                          <a:latin typeface="Palatino Linotype" panose="02040502050505030304" pitchFamily="18" charset="0"/>
                        </a:rPr>
                        <a:t>Aggregate Functions </a:t>
                      </a:r>
                      <a:r>
                        <a:rPr lang="en-US" sz="1800" dirty="0">
                          <a:effectLst/>
                          <a:latin typeface="Palatino Linotype" panose="02040502050505030304" pitchFamily="18" charset="0"/>
                        </a:rPr>
                        <a:t>Can appear in HAVING clause.</a:t>
                      </a:r>
                    </a:p>
                  </a:txBody>
                  <a:tcPr marL="53604" marR="53604" marT="53604" marB="53604"/>
                </a:tc>
                <a:extLst>
                  <a:ext uri="{0D108BD9-81ED-4DB2-BD59-A6C34878D82A}">
                    <a16:rowId xmlns:a16="http://schemas.microsoft.com/office/drawing/2014/main" val="3579491206"/>
                  </a:ext>
                </a:extLst>
              </a:tr>
              <a:tr h="725585">
                <a:tc>
                  <a:txBody>
                    <a:bodyPr/>
                    <a:lstStyle/>
                    <a:p>
                      <a:pPr algn="l" fontAlgn="t"/>
                      <a:r>
                        <a:rPr lang="en-US" sz="1800" dirty="0">
                          <a:effectLst/>
                          <a:latin typeface="Palatino Linotype" panose="02040502050505030304" pitchFamily="18" charset="0"/>
                        </a:rPr>
                        <a:t>Used with SELECT and other statements such as UPDATE, DELETE or either one of them.</a:t>
                      </a:r>
                    </a:p>
                  </a:txBody>
                  <a:tcPr marL="53604" marR="53604" marT="53604" marB="53604"/>
                </a:tc>
                <a:tc>
                  <a:txBody>
                    <a:bodyPr/>
                    <a:lstStyle/>
                    <a:p>
                      <a:pPr algn="l" fontAlgn="t"/>
                      <a:r>
                        <a:rPr lang="en-US" sz="1800" dirty="0">
                          <a:effectLst/>
                          <a:latin typeface="Palatino Linotype" panose="02040502050505030304" pitchFamily="18" charset="0"/>
                        </a:rPr>
                        <a:t>Used with SELECT statement only.</a:t>
                      </a:r>
                    </a:p>
                  </a:txBody>
                  <a:tcPr marL="53604" marR="53604" marT="53604" marB="53604"/>
                </a:tc>
                <a:extLst>
                  <a:ext uri="{0D108BD9-81ED-4DB2-BD59-A6C34878D82A}">
                    <a16:rowId xmlns:a16="http://schemas.microsoft.com/office/drawing/2014/main" val="3128323809"/>
                  </a:ext>
                </a:extLst>
              </a:tr>
              <a:tr h="381600">
                <a:tc>
                  <a:txBody>
                    <a:bodyPr/>
                    <a:lstStyle/>
                    <a:p>
                      <a:pPr algn="l" fontAlgn="t"/>
                      <a:r>
                        <a:rPr lang="en-IN" sz="1800" dirty="0">
                          <a:effectLst/>
                          <a:latin typeface="Palatino Linotype" panose="02040502050505030304" pitchFamily="18" charset="0"/>
                        </a:rPr>
                        <a:t>Pre-filter</a:t>
                      </a:r>
                    </a:p>
                  </a:txBody>
                  <a:tcPr marL="53604" marR="53604" marT="53604" marB="53604"/>
                </a:tc>
                <a:tc>
                  <a:txBody>
                    <a:bodyPr/>
                    <a:lstStyle/>
                    <a:p>
                      <a:pPr algn="l" fontAlgn="t"/>
                      <a:r>
                        <a:rPr lang="en-IN" sz="1800" dirty="0">
                          <a:effectLst/>
                          <a:latin typeface="Palatino Linotype" panose="02040502050505030304" pitchFamily="18" charset="0"/>
                        </a:rPr>
                        <a:t>Post-filter</a:t>
                      </a:r>
                    </a:p>
                  </a:txBody>
                  <a:tcPr marL="53604" marR="53604" marT="53604" marB="53604"/>
                </a:tc>
                <a:extLst>
                  <a:ext uri="{0D108BD9-81ED-4DB2-BD59-A6C34878D82A}">
                    <a16:rowId xmlns:a16="http://schemas.microsoft.com/office/drawing/2014/main" val="1779799738"/>
                  </a:ext>
                </a:extLst>
              </a:tr>
              <a:tr h="381600">
                <a:tc>
                  <a:txBody>
                    <a:bodyPr/>
                    <a:lstStyle/>
                    <a:p>
                      <a:pPr algn="l" fontAlgn="t"/>
                      <a:r>
                        <a:rPr lang="en-IN" sz="1800" dirty="0">
                          <a:effectLst/>
                          <a:latin typeface="Palatino Linotype" panose="02040502050505030304" pitchFamily="18" charset="0"/>
                        </a:rPr>
                        <a:t>GROUP BY Comes after WHERE.</a:t>
                      </a:r>
                    </a:p>
                  </a:txBody>
                  <a:tcPr marL="53604" marR="53604" marT="53604" marB="53604"/>
                </a:tc>
                <a:tc>
                  <a:txBody>
                    <a:bodyPr/>
                    <a:lstStyle/>
                    <a:p>
                      <a:pPr algn="l" fontAlgn="t"/>
                      <a:r>
                        <a:rPr lang="en-IN" sz="1800" dirty="0">
                          <a:effectLst/>
                          <a:latin typeface="Palatino Linotype" panose="02040502050505030304" pitchFamily="18" charset="0"/>
                        </a:rPr>
                        <a:t>GROUP BY Comes before HAVING.</a:t>
                      </a:r>
                    </a:p>
                  </a:txBody>
                  <a:tcPr marL="53604" marR="53604" marT="53604" marB="53604"/>
                </a:tc>
                <a:extLst>
                  <a:ext uri="{0D108BD9-81ED-4DB2-BD59-A6C34878D82A}">
                    <a16:rowId xmlns:a16="http://schemas.microsoft.com/office/drawing/2014/main" val="277111606"/>
                  </a:ext>
                </a:extLst>
              </a:tr>
            </a:tbl>
          </a:graphicData>
        </a:graphic>
      </p:graphicFrame>
      <p:grpSp>
        <p:nvGrpSpPr>
          <p:cNvPr id="18" name="Group 17">
            <a:extLst>
              <a:ext uri="{FF2B5EF4-FFF2-40B4-BE49-F238E27FC236}">
                <a16:creationId xmlns:a16="http://schemas.microsoft.com/office/drawing/2014/main" id="{9F2B4833-BE72-4963-8475-C428ABD0318A}"/>
              </a:ext>
            </a:extLst>
          </p:cNvPr>
          <p:cNvGrpSpPr/>
          <p:nvPr/>
        </p:nvGrpSpPr>
        <p:grpSpPr>
          <a:xfrm>
            <a:off x="119336" y="260830"/>
            <a:ext cx="4680520" cy="863914"/>
            <a:chOff x="119336" y="188822"/>
            <a:chExt cx="4680520" cy="863914"/>
          </a:xfrm>
        </p:grpSpPr>
        <p:sp>
          <p:nvSpPr>
            <p:cNvPr id="2" name="Rectangle 1">
              <a:extLst>
                <a:ext uri="{FF2B5EF4-FFF2-40B4-BE49-F238E27FC236}">
                  <a16:creationId xmlns:a16="http://schemas.microsoft.com/office/drawing/2014/main"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E3B415B-9AAD-48CC-8436-F063482CDC33}"/>
                </a:ext>
              </a:extLst>
            </p:cNvPr>
            <p:cNvSpPr txBox="1"/>
            <p:nvPr/>
          </p:nvSpPr>
          <p:spPr>
            <a:xfrm>
              <a:off x="305812" y="350795"/>
              <a:ext cx="1483098" cy="553998"/>
            </a:xfrm>
            <a:prstGeom prst="rect">
              <a:avLst/>
            </a:prstGeom>
            <a:noFill/>
          </p:spPr>
          <p:txBody>
            <a:bodyPr wrap="none" rtlCol="0">
              <a:spAutoFit/>
            </a:bodyPr>
            <a:lstStyle/>
            <a:p>
              <a:r>
                <a:rPr lang="en-US" sz="3000" dirty="0"/>
                <a:t>WHERE</a:t>
              </a:r>
              <a:endParaRPr lang="en-IN" sz="3000" dirty="0"/>
            </a:p>
          </p:txBody>
        </p:sp>
        <p:sp>
          <p:nvSpPr>
            <p:cNvPr id="14" name="Rectangle 13">
              <a:extLst>
                <a:ext uri="{FF2B5EF4-FFF2-40B4-BE49-F238E27FC236}">
                  <a16:creationId xmlns:a16="http://schemas.microsoft.com/office/drawing/2014/main" id="{C922C3FA-9E2A-4FDC-AF00-7DD2EAB39BFA}"/>
                </a:ext>
              </a:extLst>
            </p:cNvPr>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9A65B8F4-4C8E-4F3B-85E8-F7D8B5CC2AFF}"/>
                </a:ext>
              </a:extLst>
            </p:cNvPr>
            <p:cNvSpPr txBox="1"/>
            <p:nvPr/>
          </p:nvSpPr>
          <p:spPr>
            <a:xfrm>
              <a:off x="3042116" y="350795"/>
              <a:ext cx="1604606" cy="553998"/>
            </a:xfrm>
            <a:prstGeom prst="rect">
              <a:avLst/>
            </a:prstGeom>
            <a:noFill/>
          </p:spPr>
          <p:txBody>
            <a:bodyPr wrap="none" rtlCol="0">
              <a:spAutoFit/>
            </a:bodyPr>
            <a:lstStyle/>
            <a:p>
              <a:r>
                <a:rPr lang="en-US" sz="3000" dirty="0"/>
                <a:t>HAVING</a:t>
              </a:r>
              <a:endParaRPr lang="en-IN" sz="3000" dirty="0"/>
            </a:p>
          </p:txBody>
        </p:sp>
        <p:sp>
          <p:nvSpPr>
            <p:cNvPr id="17" name="TextBox 16">
              <a:extLst>
                <a:ext uri="{FF2B5EF4-FFF2-40B4-BE49-F238E27FC236}">
                  <a16:creationId xmlns:a16="http://schemas.microsoft.com/office/drawing/2014/main"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extLst>
      <p:ext uri="{BB962C8B-B14F-4D97-AF65-F5344CB8AC3E}">
        <p14:creationId xmlns:p14="http://schemas.microsoft.com/office/powerpoint/2010/main" val="2470279306"/>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qualify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QUALIFY filters rows after evaluation of window functions. </a:t>
            </a:r>
            <a:r>
              <a:rPr lang="en-US" sz="2000" b="1" i="1" dirty="0">
                <a:latin typeface="Palatino Linotype" panose="02040502050505030304" pitchFamily="18" charset="0"/>
                <a:cs typeface="Arial" panose="020B0604020202020204" pitchFamily="34" charset="0"/>
              </a:rPr>
              <a:t>Alias, aggregate</a:t>
            </a:r>
            <a:r>
              <a:rPr lang="en-US" sz="2000" i="1" dirty="0">
                <a:latin typeface="Palatino Linotype" panose="02040502050505030304" pitchFamily="18" charset="0"/>
                <a:cs typeface="Arial" panose="020B0604020202020204" pitchFamily="34" charset="0"/>
              </a:rPr>
              <a:t> </a:t>
            </a:r>
            <a:r>
              <a:rPr lang="en-US" sz="2000" dirty="0">
                <a:latin typeface="Palatino Linotype" panose="02040502050505030304" pitchFamily="18" charset="0"/>
                <a:cs typeface="Arial" panose="020B0604020202020204" pitchFamily="34" charset="0"/>
              </a:rPr>
              <a:t>and </a:t>
            </a:r>
            <a:r>
              <a:rPr lang="en-US" sz="2000" b="1" i="1" dirty="0">
                <a:latin typeface="Palatino Linotype" panose="02040502050505030304" pitchFamily="18" charset="0"/>
                <a:cs typeface="Arial" panose="020B0604020202020204" pitchFamily="34" charset="0"/>
              </a:rPr>
              <a:t>window</a:t>
            </a:r>
            <a:r>
              <a:rPr lang="en-US" sz="2000" dirty="0">
                <a:latin typeface="Palatino Linotype" panose="02040502050505030304" pitchFamily="18" charset="0"/>
                <a:cs typeface="Arial" panose="020B0604020202020204" pitchFamily="34" charset="0"/>
              </a:rPr>
              <a:t> </a:t>
            </a:r>
            <a:r>
              <a:rPr lang="en-US" sz="2000" b="1" dirty="0">
                <a:latin typeface="Palatino Linotype" panose="02040502050505030304" pitchFamily="18" charset="0"/>
                <a:cs typeface="Arial" panose="020B0604020202020204" pitchFamily="34" charset="0"/>
              </a:rPr>
              <a:t>functions</a:t>
            </a:r>
            <a:r>
              <a:rPr lang="en-US" sz="2000" dirty="0">
                <a:latin typeface="Palatino Linotype" panose="02040502050505030304" pitchFamily="18" charset="0"/>
                <a:cs typeface="Arial" panose="020B0604020202020204" pitchFamily="34" charset="0"/>
              </a:rPr>
              <a:t> are allowed in this clause.</a:t>
            </a:r>
            <a:endParaRPr lang="en-IN" sz="2000" b="1" dirty="0">
              <a:latin typeface="Palatino Linotype" panose="02040502050505030304" pitchFamily="18" charset="0"/>
              <a:cs typeface="Arial" panose="020B0604020202020204" pitchFamily="34" charset="0"/>
            </a:endParaRPr>
          </a:p>
        </p:txBody>
      </p:sp>
      <p:sp>
        <p:nvSpPr>
          <p:cNvPr id="5" name="Rectangle 4">
            <a:extLst>
              <a:ext uri="{FF2B5EF4-FFF2-40B4-BE49-F238E27FC236}">
                <a16:creationId xmlns:a16="http://schemas.microsoft.com/office/drawing/2014/main" id="{2549EC69-9649-D001-A06E-6C87ABB841EC}"/>
              </a:ext>
            </a:extLst>
          </p:cNvPr>
          <p:cNvSpPr/>
          <p:nvPr/>
        </p:nvSpPr>
        <p:spPr>
          <a:xfrm>
            <a:off x="310455" y="5085184"/>
            <a:ext cx="11546185" cy="156966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cs typeface="Arial" panose="020B0604020202020204" pitchFamily="34" charset="0"/>
              </a:rPr>
              <a:t>ALIAS</a:t>
            </a:r>
            <a:r>
              <a:rPr lang="en-US" sz="1800" dirty="0">
                <a:latin typeface="Arial" panose="020B0604020202020204" pitchFamily="34" charset="0"/>
                <a:cs typeface="Arial" panose="020B0604020202020204" pitchFamily="34" charset="0"/>
              </a:rPr>
              <a:t> name are allowed in this clause.</a:t>
            </a:r>
          </a:p>
          <a:p>
            <a:pPr marL="285750" indent="-285750">
              <a:buFont typeface="Arial" panose="020B0604020202020204" pitchFamily="34" charset="0"/>
              <a:buChar char="•"/>
            </a:pPr>
            <a:endParaRPr lang="en-US"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cs typeface="Arial" panose="020B0604020202020204" pitchFamily="34" charset="0"/>
              </a:rPr>
              <a:t>Aggregate</a:t>
            </a:r>
            <a:r>
              <a:rPr lang="en-US" sz="1800" dirty="0">
                <a:latin typeface="Arial" panose="020B0604020202020204" pitchFamily="34" charset="0"/>
                <a:cs typeface="Arial" panose="020B0604020202020204" pitchFamily="34" charset="0"/>
              </a:rPr>
              <a:t> functions are allowed in this clause.</a:t>
            </a:r>
          </a:p>
          <a:p>
            <a:pPr marL="285750" indent="-285750">
              <a:buFont typeface="Arial" panose="020B0604020202020204" pitchFamily="34" charset="0"/>
              <a:buChar char="•"/>
            </a:pPr>
            <a:endParaRPr lang="en-US"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solidFill>
                  <a:srgbClr val="0077AA"/>
                </a:solidFill>
                <a:latin typeface="Arial" panose="020B0604020202020204" pitchFamily="34" charset="0"/>
                <a:cs typeface="Arial" panose="020B0604020202020204" pitchFamily="34" charset="0"/>
              </a:rPr>
              <a:t>W</a:t>
            </a:r>
            <a:r>
              <a:rPr lang="en-US" dirty="0">
                <a:solidFill>
                  <a:srgbClr val="0077AA"/>
                </a:solidFill>
                <a:latin typeface="Arial" panose="020B0604020202020204" pitchFamily="34" charset="0"/>
                <a:cs typeface="Arial" panose="020B0604020202020204" pitchFamily="34" charset="0"/>
              </a:rPr>
              <a:t>indow</a:t>
            </a:r>
            <a:r>
              <a:rPr lang="en-US" sz="180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functions are allowed in this clause.</a:t>
            </a:r>
            <a:endParaRPr lang="en-US" dirty="0">
              <a:solidFill>
                <a:schemeClr val="tx1">
                  <a:lumMod val="85000"/>
                  <a:lumOff val="15000"/>
                </a:schemeClr>
              </a:solidFill>
              <a:latin typeface="Arial" panose="020B0604020202020204" pitchFamily="34" charset="0"/>
              <a:cs typeface="Arial" pitchFamily="34" charset="0"/>
            </a:endParaRPr>
          </a:p>
        </p:txBody>
      </p:sp>
    </p:spTree>
    <p:extLst>
      <p:ext uri="{BB962C8B-B14F-4D97-AF65-F5344CB8AC3E}">
        <p14:creationId xmlns:p14="http://schemas.microsoft.com/office/powerpoint/2010/main" val="896805431"/>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qualify</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 ( sub-query ) } ]</a:t>
            </a:r>
          </a:p>
        </p:txBody>
      </p:sp>
      <p:sp>
        <p:nvSpPr>
          <p:cNvPr id="6" name="Rectangle 5">
            <a:extLst>
              <a:ext uri="{FF2B5EF4-FFF2-40B4-BE49-F238E27FC236}">
                <a16:creationId xmlns:a16="http://schemas.microsoft.com/office/drawing/2014/main" id="{C519FB0F-9894-DB3B-D4A1-CC5DEFA49F9C}"/>
              </a:ext>
            </a:extLst>
          </p:cNvPr>
          <p:cNvSpPr/>
          <p:nvPr/>
        </p:nvSpPr>
        <p:spPr>
          <a:xfrm>
            <a:off x="551384" y="2780928"/>
            <a:ext cx="11161240"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i="1" dirty="0">
                <a:solidFill>
                  <a:srgbClr val="FF5D5D"/>
                </a:solidFill>
                <a:latin typeface="Liberation Mono"/>
              </a:rPr>
              <a:t>row_number() over()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i="1" dirty="0">
                <a:solidFill>
                  <a:srgbClr val="FF5D5D"/>
                </a:solidFill>
                <a:latin typeface="Liberation Mono"/>
              </a:rPr>
              <a:t>row_number() over()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i="1" dirty="0">
                <a:solidFill>
                  <a:srgbClr val="FF5D5D"/>
                </a:solidFill>
                <a:latin typeface="Liberation Mono"/>
              </a:rPr>
              <a:t>row_number() over()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i="1" dirty="0">
                <a:solidFill>
                  <a:srgbClr val="FF5D5D"/>
                </a:solidFill>
                <a:latin typeface="Liberation Mono"/>
              </a:rPr>
              <a:t>dense_rank() over(</a:t>
            </a:r>
            <a:r>
              <a:rPr lang="en-US" dirty="0">
                <a:solidFill>
                  <a:srgbClr val="0077AA"/>
                </a:solidFill>
                <a:latin typeface="Liberation Mono"/>
              </a:rPr>
              <a:t>ORDER</a:t>
            </a:r>
            <a:r>
              <a:rPr lang="en-US" dirty="0">
                <a:solidFill>
                  <a:srgbClr val="FF0000"/>
                </a:solidFill>
                <a:latin typeface="Liberation Mono"/>
              </a:rPr>
              <a:t> </a:t>
            </a:r>
            <a:r>
              <a:rPr lang="en-US" dirty="0">
                <a:solidFill>
                  <a:srgbClr val="0077AA"/>
                </a:solidFill>
                <a:latin typeface="Liberation Mono"/>
              </a:rPr>
              <a:t>BY</a:t>
            </a:r>
            <a:r>
              <a:rPr lang="en-US" dirty="0">
                <a:solidFill>
                  <a:srgbClr val="FF0000"/>
                </a:solidFill>
                <a:latin typeface="Liberation Mono"/>
              </a:rPr>
              <a:t> </a:t>
            </a:r>
            <a:r>
              <a:rPr lang="en-US" dirty="0">
                <a:solidFill>
                  <a:srgbClr val="000000"/>
                </a:solidFill>
                <a:latin typeface="Liberation Mono"/>
              </a:rPr>
              <a:t>sal</a:t>
            </a:r>
            <a:r>
              <a:rPr lang="en-US" dirty="0">
                <a:solidFill>
                  <a:srgbClr val="803A69"/>
                </a:solidFill>
                <a:latin typeface="Liberation Mono"/>
              </a:rPr>
              <a:t> DESC</a:t>
            </a:r>
            <a:r>
              <a:rPr lang="en-US" i="1" dirty="0">
                <a:solidFill>
                  <a:srgbClr val="FF5D5D"/>
                </a:solidFill>
                <a:latin typeface="Liberation Mono"/>
              </a:rPr>
              <a:t>)</a:t>
            </a:r>
            <a:r>
              <a:rPr lang="en-US" dirty="0">
                <a:solidFill>
                  <a:srgbClr val="803A69"/>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4</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i="1" dirty="0">
                <a:solidFill>
                  <a:srgbClr val="FF5D5D"/>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a:t>
            </a:r>
          </a:p>
        </p:txBody>
      </p:sp>
      <p:sp>
        <p:nvSpPr>
          <p:cNvPr id="3" name="Rectangle 2">
            <a:extLst>
              <a:ext uri="{FF2B5EF4-FFF2-40B4-BE49-F238E27FC236}">
                <a16:creationId xmlns:a16="http://schemas.microsoft.com/office/drawing/2014/main" id="{0261E889-0054-2315-F9A8-E53C41939D67}"/>
              </a:ext>
            </a:extLst>
          </p:cNvPr>
          <p:cNvSpPr/>
          <p:nvPr/>
        </p:nvSpPr>
        <p:spPr>
          <a:xfrm>
            <a:off x="551384" y="5013176"/>
            <a:ext cx="11161240"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endParaRPr lang="en-US" sz="800" dirty="0">
              <a:solidFill>
                <a:srgbClr val="000000"/>
              </a:solidFill>
              <a:latin typeface="Liberation Mono"/>
            </a:endParaRPr>
          </a:p>
          <a:p>
            <a:r>
              <a:rPr lang="en-US" dirty="0">
                <a:solidFill>
                  <a:srgbClr val="C00000"/>
                </a:solidFill>
                <a:latin typeface="Liberation Mono"/>
              </a:rPr>
              <a:t>Display all job where least number of employees are working.</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i="1" dirty="0">
                <a:solidFill>
                  <a:srgbClr val="FF5D5D"/>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0077AA"/>
                </a:solidFill>
                <a:latin typeface="Liberation Mono"/>
              </a:rPr>
              <a:t>DISTINCT</a:t>
            </a:r>
            <a:r>
              <a:rPr lang="en-US" dirty="0">
                <a:solidFill>
                  <a:srgbClr val="000000"/>
                </a:solidFill>
                <a:latin typeface="Liberation Mono"/>
              </a:rPr>
              <a:t> </a:t>
            </a:r>
            <a:r>
              <a:rPr lang="en-US" i="1" dirty="0">
                <a:solidFill>
                  <a:srgbClr val="FF5D5D"/>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i="1" dirty="0">
                <a:solidFill>
                  <a:srgbClr val="FF5D5D"/>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i="1" dirty="0">
                <a:solidFill>
                  <a:srgbClr val="FF5D5D"/>
                </a:solidFill>
                <a:latin typeface="Liberation Mono"/>
              </a:rPr>
              <a:t>min</a:t>
            </a:r>
            <a:r>
              <a:rPr lang="en-US" dirty="0">
                <a:solidFill>
                  <a:srgbClr val="000000"/>
                </a:solidFill>
                <a:latin typeface="Liberation Mono"/>
              </a:rPr>
              <a:t>(</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job, </a:t>
            </a:r>
            <a:r>
              <a:rPr lang="en-US" i="1" dirty="0">
                <a:solidFill>
                  <a:srgbClr val="FF5D5D"/>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a:t>
            </a:r>
          </a:p>
        </p:txBody>
      </p:sp>
      <p:sp>
        <p:nvSpPr>
          <p:cNvPr id="7" name="Rectangle 6">
            <a:extLst>
              <a:ext uri="{FF2B5EF4-FFF2-40B4-BE49-F238E27FC236}">
                <a16:creationId xmlns:a16="http://schemas.microsoft.com/office/drawing/2014/main" id="{3C3150C1-3392-A8F9-4904-94E5D914F073}"/>
              </a:ext>
            </a:extLst>
          </p:cNvPr>
          <p:cNvSpPr/>
          <p:nvPr/>
        </p:nvSpPr>
        <p:spPr>
          <a:xfrm>
            <a:off x="551384" y="1844824"/>
            <a:ext cx="11161240"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tx2">
                    <a:lumMod val="60000"/>
                    <a:lumOff val="40000"/>
                  </a:schemeClr>
                </a:solidFill>
                <a:latin typeface="Liberation Mono"/>
              </a:rPr>
              <a:t>DENSE_RANK() OVER</a:t>
            </a:r>
            <a:r>
              <a:rPr lang="en-IN" dirty="0">
                <a:latin typeface="Liberation Mono"/>
              </a:rPr>
              <a:t>(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sal </a:t>
            </a:r>
            <a:r>
              <a:rPr lang="en-IN" dirty="0">
                <a:solidFill>
                  <a:srgbClr val="0077AA"/>
                </a:solidFill>
                <a:latin typeface="Liberation Mono"/>
              </a:rPr>
              <a:t>DESC</a:t>
            </a:r>
            <a:r>
              <a:rPr lang="en-IN" dirty="0">
                <a:latin typeface="Liberation Mono"/>
              </a:rPr>
              <a:t>) </a:t>
            </a:r>
            <a:r>
              <a:rPr lang="en-IN" dirty="0">
                <a:solidFill>
                  <a:schemeClr val="bg1">
                    <a:lumMod val="50000"/>
                  </a:schemeClr>
                </a:solidFill>
                <a:latin typeface="Liberation Mono"/>
              </a:rPr>
              <a:t>R1</a:t>
            </a:r>
            <a:r>
              <a:rPr lang="en-IN" dirty="0">
                <a:latin typeface="Liberation Mono"/>
              </a:rPr>
              <a:t>, ename, sal  </a:t>
            </a:r>
            <a:r>
              <a:rPr lang="en-IN" dirty="0">
                <a:solidFill>
                  <a:srgbClr val="0077AA"/>
                </a:solidFill>
                <a:latin typeface="Liberation Mono"/>
              </a:rPr>
              <a:t>AS</a:t>
            </a:r>
            <a:r>
              <a:rPr lang="en-IN" dirty="0">
                <a:latin typeface="Liberation Mono"/>
              </a:rPr>
              <a:t> </a:t>
            </a:r>
            <a:r>
              <a:rPr lang="en-IN" dirty="0">
                <a:solidFill>
                  <a:schemeClr val="bg1">
                    <a:lumMod val="50000"/>
                  </a:schemeClr>
                </a:solidFill>
                <a:latin typeface="Liberation Mono"/>
              </a:rPr>
              <a:t>salary</a:t>
            </a:r>
            <a:r>
              <a:rPr lang="en-IN" dirty="0">
                <a:latin typeface="Liberation Mono"/>
              </a:rPr>
              <a:t>  </a:t>
            </a:r>
            <a:r>
              <a:rPr lang="en-IN" dirty="0">
                <a:solidFill>
                  <a:srgbClr val="0077AA"/>
                </a:solidFill>
                <a:latin typeface="Liberation Mono"/>
              </a:rPr>
              <a:t>FROM</a:t>
            </a:r>
            <a:r>
              <a:rPr lang="en-IN" dirty="0">
                <a:latin typeface="Liberation Mono"/>
              </a:rPr>
              <a:t> emp QUALIFY(salary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3000</a:t>
            </a:r>
            <a:r>
              <a:rPr lang="en-IN" dirty="0">
                <a:latin typeface="Liberation Mono"/>
              </a:rPr>
              <a:t>);</a:t>
            </a:r>
            <a:endParaRPr lang="en-US" dirty="0">
              <a:solidFill>
                <a:srgbClr val="000000"/>
              </a:solidFill>
              <a:latin typeface="Liberation Mono"/>
            </a:endParaRPr>
          </a:p>
        </p:txBody>
      </p:sp>
    </p:spTree>
    <p:extLst>
      <p:ext uri="{BB962C8B-B14F-4D97-AF65-F5344CB8AC3E}">
        <p14:creationId xmlns:p14="http://schemas.microsoft.com/office/powerpoint/2010/main" val="349203667"/>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selecting data from</a:t>
            </a:r>
          </a:p>
          <a:p>
            <a:pPr algn="ctr">
              <a:spcBef>
                <a:spcPct val="0"/>
              </a:spcBef>
              <a:defRPr/>
            </a:pPr>
            <a:endParaRPr lang="en-US" sz="2000" dirty="0">
              <a:solidFill>
                <a:srgbClr val="DC525C"/>
              </a:solidFill>
              <a:latin typeface="Segoe UI Light" panose="020B0502040204020203" pitchFamily="34" charset="0"/>
              <a:cs typeface="Segoe UI Light" panose="020B0502040204020203" pitchFamily="34" charset="0"/>
            </a:endParaRPr>
          </a:p>
          <a:p>
            <a:pPr marL="914400" indent="-914400">
              <a:spcBef>
                <a:spcPct val="0"/>
              </a:spcBef>
              <a:buFont typeface="+mj-lt"/>
              <a:buAutoNum type="arabicPeriod"/>
              <a:defRPr/>
            </a:pPr>
            <a:r>
              <a:rPr lang="en-US" sz="4800" dirty="0">
                <a:solidFill>
                  <a:srgbClr val="DC525C"/>
                </a:solidFill>
                <a:latin typeface="Segoe UI Light" panose="020B0502040204020203" pitchFamily="34" charset="0"/>
                <a:cs typeface="Segoe UI Light" panose="020B0502040204020203" pitchFamily="34" charset="0"/>
              </a:rPr>
              <a:t>values</a:t>
            </a:r>
          </a:p>
          <a:p>
            <a:pPr marL="914400" indent="-914400">
              <a:spcBef>
                <a:spcPct val="0"/>
              </a:spcBef>
              <a:buFont typeface="+mj-lt"/>
              <a:buAutoNum type="arabicPeriod"/>
              <a:defRPr/>
            </a:pPr>
            <a:r>
              <a:rPr lang="en-US" sz="4800" dirty="0">
                <a:solidFill>
                  <a:srgbClr val="DC525C"/>
                </a:solidFill>
                <a:latin typeface="Segoe UI Light" panose="020B0502040204020203" pitchFamily="34" charset="0"/>
                <a:cs typeface="Segoe UI Light" panose="020B0502040204020203" pitchFamily="34" charset="0"/>
              </a:rPr>
              <a:t>csv file</a:t>
            </a:r>
          </a:p>
          <a:p>
            <a:pPr marL="914400" indent="-914400">
              <a:spcBef>
                <a:spcPct val="0"/>
              </a:spcBef>
              <a:buFont typeface="+mj-lt"/>
              <a:buAutoNum type="arabicPeriod"/>
              <a:defRPr/>
            </a:pPr>
            <a:r>
              <a:rPr lang="en-US" sz="4800" dirty="0">
                <a:solidFill>
                  <a:srgbClr val="DC525C"/>
                </a:solidFill>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831236451"/>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1. values</a:t>
            </a: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138499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column list of the resulting table is C1, C2, and so on.</a:t>
            </a: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number of column values for all the row must be same.</a:t>
            </a:r>
          </a:p>
          <a:p>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FF0000"/>
                </a:solidFill>
                <a:latin typeface="Palatino Linotype" panose="02040502050505030304" pitchFamily="18" charset="0"/>
                <a:cs typeface="Arial" panose="020B0604020202020204" pitchFamily="34" charset="0"/>
              </a:rPr>
              <a:t>e.g.</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SELECT</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A67F59"/>
                </a:solidFill>
                <a:latin typeface="Liberation Mono"/>
              </a:rPr>
              <a:t>*</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FROM</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VALUES</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1</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2</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3</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4</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5</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6</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7</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FF0000"/>
                </a:solidFill>
                <a:latin typeface="Palatino Linotype" panose="02040502050505030304" pitchFamily="18" charset="0"/>
                <a:cs typeface="Arial" panose="020B0604020202020204" pitchFamily="34" charset="0"/>
              </a:rPr>
              <a:t>//error Column count does not match.</a:t>
            </a:r>
          </a:p>
        </p:txBody>
      </p:sp>
      <p:sp>
        <p:nvSpPr>
          <p:cNvPr id="5" name="Rectangle 4">
            <a:extLst>
              <a:ext uri="{FF2B5EF4-FFF2-40B4-BE49-F238E27FC236}">
                <a16:creationId xmlns:a16="http://schemas.microsoft.com/office/drawing/2014/main" id="{49BE9F04-6ED2-742C-7406-93FB52BDB98C}"/>
              </a:ext>
            </a:extLst>
          </p:cNvPr>
          <p:cNvSpPr/>
          <p:nvPr/>
        </p:nvSpPr>
        <p:spPr>
          <a:xfrm>
            <a:off x="3611724" y="3284730"/>
            <a:ext cx="4968552" cy="400110"/>
          </a:xfrm>
          <a:prstGeom prst="rect">
            <a:avLst/>
          </a:prstGeom>
        </p:spPr>
        <p:txBody>
          <a:bodyPr wrap="square">
            <a:spAutoFit/>
          </a:bodyPr>
          <a:lstStyle/>
          <a:p>
            <a:r>
              <a:rPr lang="en-US" sz="2000" b="0" i="0" dirty="0">
                <a:solidFill>
                  <a:srgbClr val="000000"/>
                </a:solidFill>
                <a:effectLst/>
                <a:latin typeface="Palatino Linotype" panose="02040502050505030304" pitchFamily="18" charset="0"/>
              </a:rPr>
              <a:t>A list of rows that can be used like a table.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90438232"/>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values</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216828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rgbClr val="0077AA"/>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VALUES </a:t>
            </a:r>
            <a:r>
              <a:rPr lang="en-US" sz="2000" dirty="0">
                <a:solidFill>
                  <a:schemeClr val="tx1">
                    <a:lumMod val="95000"/>
                    <a:lumOff val="5000"/>
                  </a:schemeClr>
                </a:solidFill>
                <a:latin typeface="Liberation Mono"/>
                <a:cs typeface="Arial" panose="020B0604020202020204" pitchFamily="34" charset="0"/>
              </a:rPr>
              <a:t>(v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 . .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4" name="Rectangle 3">
            <a:extLst>
              <a:ext uri="{FF2B5EF4-FFF2-40B4-BE49-F238E27FC236}">
                <a16:creationId xmlns:a16="http://schemas.microsoft.com/office/drawing/2014/main" id="{99144A48-1342-37F0-1C74-0B7DC226B155}"/>
              </a:ext>
            </a:extLst>
          </p:cNvPr>
          <p:cNvSpPr/>
          <p:nvPr/>
        </p:nvSpPr>
        <p:spPr>
          <a:xfrm>
            <a:off x="262558" y="3284984"/>
            <a:ext cx="11594082" cy="2677656"/>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C1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2637892781"/>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2. csvread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951674567"/>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csvread file with headerline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060848"/>
            <a:ext cx="11522074" cy="212365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 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duration </a:t>
            </a:r>
            <a:r>
              <a:rPr lang="en-US" dirty="0">
                <a:solidFill>
                  <a:srgbClr val="0077AA"/>
                </a:solidFill>
                <a:latin typeface="Liberation Mono"/>
                <a:cs typeface="Arial" panose="020B0604020202020204" pitchFamily="34" charset="0"/>
              </a:rPr>
              <a:t>NULLS</a:t>
            </a:r>
            <a:r>
              <a:rPr lang="en-US" dirty="0">
                <a:latin typeface="Liberation Mono"/>
              </a:rPr>
              <a:t> </a:t>
            </a:r>
            <a:r>
              <a:rPr lang="en-US" dirty="0">
                <a:solidFill>
                  <a:srgbClr val="0077AA"/>
                </a:solidFill>
                <a:latin typeface="Liberation Mono"/>
                <a:cs typeface="Arial" panose="020B0604020202020204" pitchFamily="34" charset="0"/>
              </a:rPr>
              <a:t>LAST</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AS</a:t>
            </a:r>
            <a:r>
              <a:rPr lang="en-US" dirty="0">
                <a:latin typeface="Liberation Mono"/>
              </a:rPr>
              <a:t>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WHERE</a:t>
            </a:r>
            <a:r>
              <a:rPr lang="en-US" dirty="0">
                <a:latin typeface="Liberation Mono"/>
              </a:rPr>
              <a:t> duration </a:t>
            </a:r>
            <a:r>
              <a:rPr lang="en-US" dirty="0">
                <a:solidFill>
                  <a:schemeClr val="accent5">
                    <a:lumMod val="50000"/>
                  </a:schemeClr>
                </a:solidFill>
                <a:latin typeface="Liberation Mono"/>
              </a:rPr>
              <a:t>&gt;</a:t>
            </a:r>
            <a:r>
              <a:rPr lang="en-US" dirty="0">
                <a:latin typeface="Liberation Mono"/>
              </a:rPr>
              <a:t> </a:t>
            </a:r>
            <a:r>
              <a:rPr lang="en-US" dirty="0">
                <a:solidFill>
                  <a:srgbClr val="990055"/>
                </a:solidFill>
                <a:latin typeface="Liberation Mono"/>
              </a:rPr>
              <a:t>250</a:t>
            </a:r>
            <a:r>
              <a:rPr lang="en-US" dirty="0">
                <a:latin typeface="Liberation Mono"/>
              </a:rPr>
              <a:t>;</a:t>
            </a:r>
            <a:r>
              <a:rPr lang="en-IN" dirty="0">
                <a:latin typeface="Liberation Mono"/>
              </a:rPr>
              <a:t> </a:t>
            </a:r>
          </a:p>
        </p:txBody>
      </p:sp>
    </p:spTree>
    <p:extLst>
      <p:ext uri="{BB962C8B-B14F-4D97-AF65-F5344CB8AC3E}">
        <p14:creationId xmlns:p14="http://schemas.microsoft.com/office/powerpoint/2010/main" val="773015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h2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03090637"/>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csvwrite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536773492"/>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csvwrite file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5738494"/>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CSVWRITE</a:t>
            </a:r>
            <a:r>
              <a:rPr lang="en-US" sz="2000" dirty="0">
                <a:solidFill>
                  <a:schemeClr val="accent6">
                    <a:lumMod val="50000"/>
                  </a:schemeClr>
                </a:solidFill>
                <a:latin typeface="Liberation Mono"/>
                <a:cs typeface="Arial" panose="020B0604020202020204" pitchFamily="34" charset="0"/>
              </a:rPr>
              <a:t> ( fileNameString , queryString, csvOptions, lineSepString )</a:t>
            </a:r>
          </a:p>
          <a:p>
            <a:endParaRPr lang="en-US" sz="2000" dirty="0">
              <a:solidFill>
                <a:schemeClr val="accent6">
                  <a:lumMod val="50000"/>
                </a:schemeClr>
              </a:solidFill>
              <a:latin typeface="Liberation Mono"/>
              <a:cs typeface="Arial" panose="020B0604020202020204" pitchFamily="34" charset="0"/>
            </a:endParaRPr>
          </a:p>
          <a:p>
            <a:pPr marL="457200" indent="-457200">
              <a:lnSpc>
                <a:spcPct val="150000"/>
              </a:lnSpc>
              <a:buFont typeface="+mj-lt"/>
              <a:buAutoNum type="arabicPeriod"/>
            </a:pPr>
            <a:r>
              <a:rPr lang="en-US" sz="2000" dirty="0">
                <a:solidFill>
                  <a:srgbClr val="803A69"/>
                </a:solidFill>
                <a:latin typeface="Liberation Mono"/>
              </a:rPr>
              <a:t>caseSensitiveColumnNames</a:t>
            </a:r>
            <a:r>
              <a:rPr lang="en-US" sz="2000" dirty="0">
                <a:solidFill>
                  <a:schemeClr val="accent6">
                    <a:lumMod val="50000"/>
                  </a:schemeClr>
                </a:solidFill>
                <a:latin typeface="Liberation Mono"/>
                <a:cs typeface="Arial" panose="020B0604020202020204" pitchFamily="34" charset="0"/>
              </a:rPr>
              <a:t> 	(true or false; disabled by default),</a:t>
            </a:r>
          </a:p>
          <a:p>
            <a:pPr marL="457200" indent="-457200">
              <a:lnSpc>
                <a:spcPct val="150000"/>
              </a:lnSpc>
              <a:buFont typeface="+mj-lt"/>
              <a:buAutoNum type="arabicPeriod"/>
            </a:pPr>
            <a:r>
              <a:rPr lang="en-US" sz="2000" dirty="0">
                <a:solidFill>
                  <a:srgbClr val="803A69"/>
                </a:solidFill>
                <a:latin typeface="Liberation Mono"/>
              </a:rPr>
              <a:t>charset</a:t>
            </a:r>
            <a:r>
              <a:rPr lang="en-US" sz="2000" dirty="0">
                <a:solidFill>
                  <a:schemeClr val="accent6">
                    <a:lumMod val="50000"/>
                  </a:schemeClr>
                </a:solidFill>
                <a:latin typeface="Liberation Mono"/>
                <a:cs typeface="Arial" panose="020B0604020202020204" pitchFamily="34" charset="0"/>
              </a:rPr>
              <a:t> 			(for example 'UTF-8'),</a:t>
            </a:r>
          </a:p>
          <a:p>
            <a:pPr marL="457200" indent="-457200">
              <a:lnSpc>
                <a:spcPct val="150000"/>
              </a:lnSpc>
              <a:buFont typeface="+mj-lt"/>
              <a:buAutoNum type="arabicPeriod"/>
            </a:pPr>
            <a:r>
              <a:rPr lang="en-US" sz="2000" dirty="0">
                <a:solidFill>
                  <a:srgbClr val="803A69"/>
                </a:solidFill>
                <a:latin typeface="Liberation Mono"/>
              </a:rPr>
              <a:t>escape</a:t>
            </a:r>
            <a:r>
              <a:rPr lang="en-US" sz="2000" dirty="0">
                <a:solidFill>
                  <a:schemeClr val="accent6">
                    <a:lumMod val="50000"/>
                  </a:schemeClr>
                </a:solidFill>
                <a:latin typeface="Liberation Mono"/>
                <a:cs typeface="Arial" panose="020B0604020202020204" pitchFamily="34" charset="0"/>
              </a:rPr>
              <a:t> 			(the character that escapes the field delimiter),</a:t>
            </a:r>
          </a:p>
          <a:p>
            <a:pPr marL="457200" indent="-457200">
              <a:lnSpc>
                <a:spcPct val="150000"/>
              </a:lnSpc>
              <a:buFont typeface="+mj-lt"/>
              <a:buAutoNum type="arabicPeriod"/>
            </a:pPr>
            <a:r>
              <a:rPr lang="en-US" sz="2000" dirty="0">
                <a:solidFill>
                  <a:srgbClr val="803A69"/>
                </a:solidFill>
                <a:latin typeface="Liberation Mono"/>
              </a:rPr>
              <a:t>fieldDelimiter</a:t>
            </a:r>
            <a:r>
              <a:rPr lang="en-US" sz="2000" dirty="0">
                <a:solidFill>
                  <a:srgbClr val="0077AA"/>
                </a:solidFill>
                <a:latin typeface="Liberation Mono"/>
                <a:cs typeface="Arial" panose="020B0604020202020204" pitchFamily="34" charset="0"/>
              </a:rPr>
              <a:t>		</a:t>
            </a:r>
            <a:r>
              <a:rPr lang="en-US" sz="2000" dirty="0">
                <a:solidFill>
                  <a:schemeClr val="accent6">
                    <a:lumMod val="50000"/>
                  </a:schemeClr>
                </a:solidFill>
                <a:latin typeface="Liberation Mono"/>
                <a:cs typeface="Arial" panose="020B0604020202020204" pitchFamily="34" charset="0"/>
              </a:rPr>
              <a:t>(a double quote by default),</a:t>
            </a:r>
          </a:p>
          <a:p>
            <a:pPr marL="457200" indent="-457200">
              <a:lnSpc>
                <a:spcPct val="150000"/>
              </a:lnSpc>
              <a:buFont typeface="+mj-lt"/>
              <a:buAutoNum type="arabicPeriod"/>
            </a:pPr>
            <a:r>
              <a:rPr lang="en-US" sz="2000" dirty="0">
                <a:solidFill>
                  <a:srgbClr val="803A69"/>
                </a:solidFill>
                <a:latin typeface="Liberation Mono"/>
              </a:rPr>
              <a:t>fieldSeparator</a:t>
            </a:r>
            <a:r>
              <a:rPr lang="en-US" sz="2000" dirty="0">
                <a:solidFill>
                  <a:srgbClr val="0077AA"/>
                </a:solidFill>
                <a:latin typeface="Liberation Mono"/>
                <a:cs typeface="Arial" panose="020B0604020202020204" pitchFamily="34" charset="0"/>
              </a:rPr>
              <a:t>		</a:t>
            </a:r>
            <a:r>
              <a:rPr lang="en-US" sz="2000" dirty="0">
                <a:solidFill>
                  <a:schemeClr val="accent6">
                    <a:lumMod val="50000"/>
                  </a:schemeClr>
                </a:solidFill>
                <a:latin typeface="Liberation Mono"/>
                <a:cs typeface="Arial" panose="020B0604020202020204" pitchFamily="34" charset="0"/>
              </a:rPr>
              <a:t>(a comma by default),</a:t>
            </a:r>
          </a:p>
          <a:p>
            <a:pPr marL="457200" indent="-457200">
              <a:lnSpc>
                <a:spcPct val="150000"/>
              </a:lnSpc>
              <a:buFont typeface="+mj-lt"/>
              <a:buAutoNum type="arabicPeriod"/>
            </a:pPr>
            <a:r>
              <a:rPr lang="en-US" sz="2000" dirty="0" err="1">
                <a:solidFill>
                  <a:srgbClr val="803A69"/>
                </a:solidFill>
                <a:latin typeface="Liberation Mono"/>
              </a:rPr>
              <a:t>lineComment</a:t>
            </a:r>
            <a:r>
              <a:rPr lang="en-US" sz="2000" dirty="0">
                <a:solidFill>
                  <a:schemeClr val="accent6">
                    <a:lumMod val="50000"/>
                  </a:schemeClr>
                </a:solidFill>
                <a:latin typeface="Liberation Mono"/>
                <a:cs typeface="Arial" panose="020B0604020202020204" pitchFamily="34" charset="0"/>
              </a:rPr>
              <a:t> 		(disabled by default),</a:t>
            </a:r>
          </a:p>
          <a:p>
            <a:pPr marL="457200" indent="-457200">
              <a:lnSpc>
                <a:spcPct val="150000"/>
              </a:lnSpc>
              <a:buFont typeface="+mj-lt"/>
              <a:buAutoNum type="arabicPeriod"/>
            </a:pPr>
            <a:r>
              <a:rPr lang="en-US" sz="2000" dirty="0" err="1">
                <a:solidFill>
                  <a:srgbClr val="803A69"/>
                </a:solidFill>
                <a:latin typeface="Liberation Mono"/>
              </a:rPr>
              <a:t>lineSeparator</a:t>
            </a:r>
            <a:r>
              <a:rPr lang="en-US" sz="2000" dirty="0">
                <a:solidFill>
                  <a:schemeClr val="accent6">
                    <a:lumMod val="50000"/>
                  </a:schemeClr>
                </a:solidFill>
                <a:latin typeface="Liberation Mono"/>
                <a:cs typeface="Arial" panose="020B0604020202020204" pitchFamily="34" charset="0"/>
              </a:rPr>
              <a:t> 		(the line separator used for writing; ignored for reading),</a:t>
            </a:r>
          </a:p>
          <a:p>
            <a:pPr marL="457200" indent="-457200">
              <a:lnSpc>
                <a:spcPct val="150000"/>
              </a:lnSpc>
              <a:buFont typeface="+mj-lt"/>
              <a:buAutoNum type="arabicPeriod"/>
            </a:pPr>
            <a:r>
              <a:rPr lang="en-US" sz="2000" dirty="0">
                <a:solidFill>
                  <a:srgbClr val="803A69"/>
                </a:solidFill>
                <a:latin typeface="Liberation Mono"/>
              </a:rPr>
              <a:t>null</a:t>
            </a:r>
            <a:r>
              <a:rPr lang="en-US" sz="2000" dirty="0">
                <a:solidFill>
                  <a:schemeClr val="accent6">
                    <a:lumMod val="50000"/>
                  </a:schemeClr>
                </a:solidFill>
                <a:latin typeface="Liberation Mono"/>
                <a:cs typeface="Arial" panose="020B0604020202020204" pitchFamily="34" charset="0"/>
              </a:rPr>
              <a:t>, 			Support reading existing CSV files that contain explicit null 						delimiters. Note that an empty, unquoted values are also treated as null.</a:t>
            </a:r>
          </a:p>
          <a:p>
            <a:pPr marL="457200" indent="-457200">
              <a:lnSpc>
                <a:spcPct val="150000"/>
              </a:lnSpc>
              <a:buFont typeface="+mj-lt"/>
              <a:buAutoNum type="arabicPeriod"/>
            </a:pPr>
            <a:r>
              <a:rPr lang="en-US" sz="2000" dirty="0" err="1">
                <a:solidFill>
                  <a:srgbClr val="803A69"/>
                </a:solidFill>
                <a:latin typeface="Liberation Mono"/>
              </a:rPr>
              <a:t>preserveWhitespace</a:t>
            </a:r>
            <a:r>
              <a:rPr lang="en-US" sz="2000" dirty="0">
                <a:solidFill>
                  <a:schemeClr val="accent6">
                    <a:lumMod val="50000"/>
                  </a:schemeClr>
                </a:solidFill>
                <a:latin typeface="Liberation Mono"/>
                <a:cs typeface="Arial" panose="020B0604020202020204" pitchFamily="34" charset="0"/>
              </a:rPr>
              <a:t> 		(true or false; disabled by default),</a:t>
            </a:r>
          </a:p>
          <a:p>
            <a:pPr marL="457200" indent="-457200">
              <a:lnSpc>
                <a:spcPct val="150000"/>
              </a:lnSpc>
              <a:buFont typeface="+mj-lt"/>
              <a:buAutoNum type="arabicPeriod"/>
            </a:pPr>
            <a:r>
              <a:rPr lang="en-US" sz="2000" dirty="0">
                <a:solidFill>
                  <a:srgbClr val="803A69"/>
                </a:solidFill>
                <a:latin typeface="Liberation Mono"/>
              </a:rPr>
              <a:t>writeColumnHeader</a:t>
            </a:r>
            <a:r>
              <a:rPr lang="en-US" sz="2000" dirty="0">
                <a:solidFill>
                  <a:schemeClr val="accent6">
                    <a:lumMod val="50000"/>
                  </a:schemeClr>
                </a:solidFill>
                <a:latin typeface="Liberation Mono"/>
                <a:cs typeface="Arial" panose="020B0604020202020204" pitchFamily="34" charset="0"/>
              </a:rPr>
              <a:t> 		(true or false; enabled by default).</a:t>
            </a:r>
            <a:endParaRPr lang="en-IN" sz="2000" dirty="0">
              <a:solidFill>
                <a:schemeClr val="accent6">
                  <a:lumMod val="50000"/>
                </a:schemeClr>
              </a:solidFill>
              <a:latin typeface="Liberation Mono"/>
              <a:cs typeface="Arial" panose="020B0604020202020204" pitchFamily="34" charset="0"/>
            </a:endParaRPr>
          </a:p>
        </p:txBody>
      </p:sp>
    </p:spTree>
    <p:extLst>
      <p:ext uri="{BB962C8B-B14F-4D97-AF65-F5344CB8AC3E}">
        <p14:creationId xmlns:p14="http://schemas.microsoft.com/office/powerpoint/2010/main" val="298883635"/>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csvwrite file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400110"/>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CSVWRITE</a:t>
            </a:r>
            <a:r>
              <a:rPr lang="en-US" sz="2000" dirty="0">
                <a:solidFill>
                  <a:schemeClr val="accent6">
                    <a:lumMod val="50000"/>
                  </a:schemeClr>
                </a:solidFill>
                <a:latin typeface="Liberation Mono"/>
                <a:cs typeface="Arial" panose="020B0604020202020204" pitchFamily="34" charset="0"/>
              </a:rPr>
              <a:t> ( fileNameString , queryString, csvOptions, lineSepString )</a:t>
            </a:r>
          </a:p>
        </p:txBody>
      </p:sp>
      <p:sp>
        <p:nvSpPr>
          <p:cNvPr id="2" name="TextBox 1">
            <a:extLst>
              <a:ext uri="{FF2B5EF4-FFF2-40B4-BE49-F238E27FC236}">
                <a16:creationId xmlns:a16="http://schemas.microsoft.com/office/drawing/2014/main" id="{FC29B2EB-D7B9-219A-B20E-9DE95946F73A}"/>
              </a:ext>
            </a:extLst>
          </p:cNvPr>
          <p:cNvSpPr txBox="1"/>
          <p:nvPr/>
        </p:nvSpPr>
        <p:spPr>
          <a:xfrm>
            <a:off x="262558" y="1340768"/>
            <a:ext cx="11522074" cy="64633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CALL</a:t>
            </a:r>
            <a:r>
              <a:rPr lang="en-US" dirty="0">
                <a:latin typeface="Liberation Mono"/>
              </a:rPr>
              <a:t> </a:t>
            </a:r>
            <a:r>
              <a:rPr lang="en-US" dirty="0">
                <a:solidFill>
                  <a:srgbClr val="0077AA"/>
                </a:solidFill>
                <a:latin typeface="Liberation Mono"/>
                <a:cs typeface="Arial" panose="020B0604020202020204" pitchFamily="34" charset="0"/>
              </a:rPr>
              <a:t>CSVWRITE</a:t>
            </a:r>
            <a:r>
              <a:rPr lang="en-US" dirty="0">
                <a:latin typeface="Liberation Mono"/>
              </a:rPr>
              <a:t>('C:/SALEEL/test3.csv',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err="1">
                <a:solidFill>
                  <a:srgbClr val="803A69"/>
                </a:solidFill>
                <a:latin typeface="Liberation Mono"/>
              </a:rPr>
              <a:t>fieldSeparator</a:t>
            </a:r>
            <a:r>
              <a:rPr lang="en-US" dirty="0">
                <a:solidFill>
                  <a:srgbClr val="A67F59"/>
                </a:solidFill>
                <a:latin typeface="Liberation Mono"/>
              </a:rPr>
              <a:t>=</a:t>
            </a:r>
            <a:r>
              <a:rPr lang="en-US" dirty="0">
                <a:latin typeface="Liberation Mono"/>
              </a:rPr>
              <a:t>, </a:t>
            </a:r>
            <a:r>
              <a:rPr lang="en-US" dirty="0" err="1">
                <a:solidFill>
                  <a:srgbClr val="803A69"/>
                </a:solidFill>
                <a:latin typeface="Liberation Mono"/>
              </a:rPr>
              <a:t>fieldDelimiter</a:t>
            </a:r>
            <a:r>
              <a:rPr lang="en-US" dirty="0">
                <a:solidFill>
                  <a:srgbClr val="A67F59"/>
                </a:solidFill>
                <a:latin typeface="Liberation Mono"/>
              </a:rPr>
              <a:t>=</a:t>
            </a:r>
            <a:r>
              <a:rPr lang="en-US" dirty="0">
                <a:latin typeface="Liberation Mono"/>
              </a:rPr>
              <a:t>'' </a:t>
            </a:r>
            <a:r>
              <a:rPr lang="en-US" dirty="0" err="1">
                <a:solidFill>
                  <a:srgbClr val="803A69"/>
                </a:solidFill>
                <a:latin typeface="Liberation Mono"/>
              </a:rPr>
              <a:t>writeColumnHeader</a:t>
            </a:r>
            <a:r>
              <a:rPr lang="en-US" dirty="0">
                <a:solidFill>
                  <a:srgbClr val="A67F59"/>
                </a:solidFill>
                <a:latin typeface="Liberation Mono"/>
              </a:rPr>
              <a:t>=</a:t>
            </a:r>
            <a:r>
              <a:rPr lang="en-US" dirty="0">
                <a:solidFill>
                  <a:schemeClr val="accent4">
                    <a:lumMod val="50000"/>
                  </a:schemeClr>
                </a:solidFill>
                <a:latin typeface="Liberation Mono"/>
              </a:rPr>
              <a:t>TRUE</a:t>
            </a:r>
            <a:r>
              <a:rPr lang="en-US" dirty="0">
                <a:latin typeface="Liberation Mono"/>
              </a:rPr>
              <a:t> </a:t>
            </a:r>
            <a:r>
              <a:rPr lang="en-US" dirty="0" err="1">
                <a:solidFill>
                  <a:srgbClr val="803A69"/>
                </a:solidFill>
                <a:latin typeface="Liberation Mono"/>
              </a:rPr>
              <a:t>caseSensitiveColumnNames</a:t>
            </a:r>
            <a:r>
              <a:rPr lang="en-US" dirty="0">
                <a:solidFill>
                  <a:srgbClr val="A67F59"/>
                </a:solidFill>
                <a:latin typeface="Liberation Mono"/>
              </a:rPr>
              <a:t>=</a:t>
            </a:r>
            <a:r>
              <a:rPr lang="en-US" dirty="0">
                <a:solidFill>
                  <a:schemeClr val="accent4">
                    <a:lumMod val="50000"/>
                  </a:schemeClr>
                </a:solidFill>
                <a:latin typeface="Liberation Mono"/>
              </a:rPr>
              <a:t>TRUE</a:t>
            </a:r>
            <a:r>
              <a:rPr lang="en-US" dirty="0">
                <a:latin typeface="Liberation Mono"/>
              </a:rPr>
              <a:t>');</a:t>
            </a:r>
          </a:p>
        </p:txBody>
      </p:sp>
    </p:spTree>
    <p:extLst>
      <p:ext uri="{BB962C8B-B14F-4D97-AF65-F5344CB8AC3E}">
        <p14:creationId xmlns:p14="http://schemas.microsoft.com/office/powerpoint/2010/main" val="1355826192"/>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a:solidFill>
                  <a:srgbClr val="DC525C"/>
                </a:solidFill>
                <a:latin typeface="Segoe UI Light" panose="020B0502040204020203" pitchFamily="34" charset="0"/>
                <a:cs typeface="Segoe UI Light" panose="020B0502040204020203" pitchFamily="34" charset="0"/>
              </a:rPr>
              <a:t>3. table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to-do</a:t>
            </a:r>
            <a:endParaRPr lang="en-US" dirty="0">
              <a:solidFill>
                <a:srgbClr val="FF0000"/>
              </a:solidFill>
              <a:latin typeface="Palatino Linotype" panose="02040502050505030304" pitchFamily="18" charset="0"/>
              <a:cs typeface="Arial" panose="020B0604020202020204" pitchFamily="34" charset="0"/>
            </a:endParaRPr>
          </a:p>
        </p:txBody>
      </p:sp>
      <p:sp>
        <p:nvSpPr>
          <p:cNvPr id="5" name="Rectangle 4">
            <a:extLst>
              <a:ext uri="{FF2B5EF4-FFF2-40B4-BE49-F238E27FC236}">
                <a16:creationId xmlns:a16="http://schemas.microsoft.com/office/drawing/2014/main" id="{49BE9F04-6ED2-742C-7406-93FB52BDB98C}"/>
              </a:ext>
            </a:extLst>
          </p:cNvPr>
          <p:cNvSpPr/>
          <p:nvPr/>
        </p:nvSpPr>
        <p:spPr>
          <a:xfrm>
            <a:off x="2243572" y="3284730"/>
            <a:ext cx="7704856" cy="400110"/>
          </a:xfrm>
          <a:prstGeom prst="rect">
            <a:avLst/>
          </a:prstGeom>
        </p:spPr>
        <p:txBody>
          <a:bodyPr wrap="square">
            <a:spAutoFit/>
          </a:bodyPr>
          <a:lstStyle/>
          <a:p>
            <a:r>
              <a:rPr lang="en-US" sz="2000" b="0" i="0" dirty="0">
                <a:solidFill>
                  <a:srgbClr val="000000"/>
                </a:solidFill>
                <a:effectLst/>
                <a:latin typeface="Palatino Linotype" panose="02040502050505030304" pitchFamily="18" charset="0"/>
              </a:rPr>
              <a:t>Returns the result set. TABLE_DISTINCT removes duplicate rows.</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3291928945"/>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621FF14-725C-F61C-D03D-DE2BA7E0F95E}"/>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rgbClr val="0077AA"/>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TABLE </a:t>
            </a:r>
            <a:r>
              <a:rPr lang="en-US" sz="2000" dirty="0">
                <a:solidFill>
                  <a:schemeClr val="tx1">
                    <a:lumMod val="95000"/>
                    <a:lumOff val="5000"/>
                  </a:schemeClr>
                </a:solidFill>
                <a:latin typeface="Liberation Mono"/>
                <a:cs typeface="Arial" panose="020B0604020202020204" pitchFamily="34" charset="0"/>
              </a:rPr>
              <a:t>( 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a:t>
            </a:r>
          </a:p>
        </p:txBody>
      </p:sp>
      <p:sp>
        <p:nvSpPr>
          <p:cNvPr id="3" name="TextBox 2">
            <a:extLst>
              <a:ext uri="{FF2B5EF4-FFF2-40B4-BE49-F238E27FC236}">
                <a16:creationId xmlns:a16="http://schemas.microsoft.com/office/drawing/2014/main" id="{8325E73B-C0D8-5E36-46DF-54DE42138D22}"/>
              </a:ext>
            </a:extLst>
          </p:cNvPr>
          <p:cNvSpPr txBox="1"/>
          <p:nvPr/>
        </p:nvSpPr>
        <p:spPr>
          <a:xfrm>
            <a:off x="262558" y="2060848"/>
            <a:ext cx="11522074" cy="2277547"/>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TABLE(id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3</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A67F59"/>
                </a:solidFill>
                <a:latin typeface="Liberation Mono"/>
              </a:rPr>
              <a:t>=</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'RUHAN'</a:t>
            </a:r>
            <a:r>
              <a:rPr lang="en-US" dirty="0">
                <a:latin typeface="Liberation Mono"/>
              </a:rPr>
              <a:t>), salary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45000</a:t>
            </a:r>
            <a:r>
              <a:rPr lang="en-US" dirty="0">
                <a:latin typeface="Liberation Mono"/>
              </a:rPr>
              <a:t> ,</a:t>
            </a:r>
            <a:r>
              <a:rPr lang="en-US" dirty="0">
                <a:solidFill>
                  <a:srgbClr val="990055"/>
                </a:solidFill>
                <a:latin typeface="Liberation Mono"/>
              </a:rPr>
              <a:t> 12000</a:t>
            </a:r>
            <a:r>
              <a:rPr lang="en-US" dirty="0">
                <a:latin typeface="Liberation Mono"/>
              </a:rPr>
              <a:t>, </a:t>
            </a:r>
            <a:r>
              <a:rPr lang="en-US" dirty="0">
                <a:solidFill>
                  <a:srgbClr val="990055"/>
                </a:solidFill>
                <a:latin typeface="Liberation Mono"/>
              </a:rPr>
              <a:t>14000</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990055"/>
                </a:solidFill>
                <a:latin typeface="Liberation Mono"/>
              </a:rPr>
              <a:t>300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ename, salary, comm, salary </a:t>
            </a:r>
            <a:r>
              <a:rPr lang="en-US" dirty="0">
                <a:solidFill>
                  <a:srgbClr val="A67F59"/>
                </a:solidFill>
                <a:latin typeface="Liberation Mono"/>
              </a:rPr>
              <a:t>+</a:t>
            </a:r>
            <a:r>
              <a:rPr lang="en-US" dirty="0">
                <a:latin typeface="Liberation Mono"/>
              </a:rPr>
              <a:t> comm </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3</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A67F59"/>
                </a:solidFill>
                <a:latin typeface="Liberation Mono"/>
              </a:rPr>
              <a:t>=</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'RUHAN'</a:t>
            </a:r>
            <a:r>
              <a:rPr lang="en-US" dirty="0">
                <a:latin typeface="Liberation Mono"/>
              </a:rPr>
              <a:t>), salary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990055"/>
                </a:solidFill>
                <a:latin typeface="Liberation Mono"/>
              </a:rPr>
              <a:t>45000</a:t>
            </a:r>
            <a:r>
              <a:rPr lang="en-US" dirty="0">
                <a:latin typeface="Liberation Mono"/>
              </a:rPr>
              <a:t>, </a:t>
            </a:r>
            <a:r>
              <a:rPr lang="en-US" dirty="0">
                <a:solidFill>
                  <a:srgbClr val="990055"/>
                </a:solidFill>
                <a:latin typeface="Liberation Mono"/>
              </a:rPr>
              <a:t>12000</a:t>
            </a:r>
            <a:r>
              <a:rPr lang="en-US" dirty="0">
                <a:latin typeface="Liberation Mono"/>
              </a:rPr>
              <a:t>, </a:t>
            </a:r>
            <a:r>
              <a:rPr lang="en-US" dirty="0">
                <a:solidFill>
                  <a:srgbClr val="990055"/>
                </a:solidFill>
                <a:latin typeface="Liberation Mono"/>
              </a:rPr>
              <a:t>14000</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990055"/>
                </a:solidFill>
                <a:latin typeface="Liberation Mono"/>
              </a:rPr>
              <a:t>300</a:t>
            </a:r>
            <a:r>
              <a:rPr lang="en-US" dirty="0">
                <a:latin typeface="Liberation Mono"/>
              </a:rPr>
              <a:t>));</a:t>
            </a:r>
          </a:p>
          <a:p>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ename, salary, comm, salary </a:t>
            </a:r>
            <a:r>
              <a:rPr lang="en-US" dirty="0">
                <a:solidFill>
                  <a:srgbClr val="A67F59"/>
                </a:solidFill>
                <a:latin typeface="Liberation Mono"/>
              </a:rPr>
              <a:t>+</a:t>
            </a:r>
            <a:r>
              <a:rPr lang="en-US" dirty="0">
                <a:latin typeface="Liberation Mono"/>
              </a:rPr>
              <a:t> comm </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3</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A67F59"/>
                </a:solidFill>
                <a:latin typeface="Liberation Mono"/>
              </a:rPr>
              <a:t>=</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'RUHAN'</a:t>
            </a:r>
            <a:r>
              <a:rPr lang="en-US" dirty="0">
                <a:latin typeface="Liberation Mono"/>
              </a:rPr>
              <a:t>), salary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990055"/>
                </a:solidFill>
                <a:latin typeface="Liberation Mono"/>
              </a:rPr>
              <a:t>45000</a:t>
            </a:r>
            <a:r>
              <a:rPr lang="en-US" dirty="0">
                <a:latin typeface="Liberation Mono"/>
              </a:rPr>
              <a:t>, </a:t>
            </a:r>
            <a:r>
              <a:rPr lang="en-US" dirty="0">
                <a:solidFill>
                  <a:srgbClr val="990055"/>
                </a:solidFill>
                <a:latin typeface="Liberation Mono"/>
              </a:rPr>
              <a:t>12000</a:t>
            </a:r>
            <a:r>
              <a:rPr lang="en-US" dirty="0">
                <a:latin typeface="Liberation Mono"/>
              </a:rPr>
              <a:t>, </a:t>
            </a:r>
            <a:r>
              <a:rPr lang="en-US" dirty="0">
                <a:solidFill>
                  <a:srgbClr val="990055"/>
                </a:solidFill>
                <a:latin typeface="Liberation Mono"/>
              </a:rPr>
              <a:t>14000</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990055"/>
                </a:solidFill>
                <a:latin typeface="Liberation Mono"/>
              </a:rPr>
              <a:t>300</a:t>
            </a:r>
            <a:r>
              <a:rPr lang="en-US" dirty="0">
                <a:latin typeface="Liberation Mono"/>
              </a:rPr>
              <a:t>)) </a:t>
            </a:r>
            <a:r>
              <a:rPr lang="en-US" dirty="0">
                <a:solidFill>
                  <a:srgbClr val="0077AA"/>
                </a:solidFill>
                <a:latin typeface="Liberation Mono"/>
              </a:rPr>
              <a:t>QUALIFY</a:t>
            </a:r>
            <a:r>
              <a:rPr lang="en-US" dirty="0">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A67F59"/>
                </a:solidFill>
                <a:latin typeface="Liberation Mono"/>
              </a:rPr>
              <a:t>&gt;</a:t>
            </a:r>
            <a:r>
              <a:rPr lang="en-US" dirty="0">
                <a:latin typeface="Liberation Mono"/>
              </a:rPr>
              <a:t> </a:t>
            </a:r>
            <a:r>
              <a:rPr lang="en-US" dirty="0">
                <a:solidFill>
                  <a:srgbClr val="990055"/>
                </a:solidFill>
                <a:latin typeface="Liberation Mono"/>
              </a:rPr>
              <a:t>15000</a:t>
            </a:r>
            <a:r>
              <a:rPr lang="en-US" dirty="0">
                <a:latin typeface="Liberation Mono"/>
              </a:rPr>
              <a:t>);</a:t>
            </a:r>
          </a:p>
        </p:txBody>
      </p:sp>
    </p:spTree>
    <p:extLst>
      <p:ext uri="{BB962C8B-B14F-4D97-AF65-F5344CB8AC3E}">
        <p14:creationId xmlns:p14="http://schemas.microsoft.com/office/powerpoint/2010/main" val="869376266"/>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explicit table</a:t>
            </a:r>
          </a:p>
        </p:txBody>
      </p:sp>
      <p:sp>
        <p:nvSpPr>
          <p:cNvPr id="3" name="Rectangle 2">
            <a:extLst>
              <a:ext uri="{FF2B5EF4-FFF2-40B4-BE49-F238E27FC236}">
                <a16:creationId xmlns:a16="http://schemas.microsoft.com/office/drawing/2014/main" id="{772C9378-D946-4C39-9AFB-D5F4D2DAC2C9}"/>
              </a:ext>
            </a:extLst>
          </p:cNvPr>
          <p:cNvSpPr/>
          <p:nvPr/>
        </p:nvSpPr>
        <p:spPr>
          <a:xfrm>
            <a:off x="4583832" y="3381346"/>
            <a:ext cx="3024336"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Selects data from a table.</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TO-DO</a:t>
            </a:r>
            <a:endParaRPr lang="en-IN" dirty="0">
              <a:solidFill>
                <a:srgbClr val="990055"/>
              </a:solidFill>
              <a:latin typeface="Liberation Mono"/>
            </a:endParaRPr>
          </a:p>
        </p:txBody>
      </p:sp>
    </p:spTree>
    <p:extLst>
      <p:ext uri="{BB962C8B-B14F-4D97-AF65-F5344CB8AC3E}">
        <p14:creationId xmlns:p14="http://schemas.microsoft.com/office/powerpoint/2010/main" val="1872666650"/>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explicit table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737399"/>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TABLE </a:t>
            </a:r>
            <a:r>
              <a:rPr lang="en-US" sz="2000" dirty="0">
                <a:solidFill>
                  <a:schemeClr val="tx1">
                    <a:lumMod val="95000"/>
                    <a:lumOff val="5000"/>
                  </a:schemeClr>
                </a:solidFill>
                <a:latin typeface="Liberation Mono"/>
                <a:cs typeface="Arial" panose="020B0604020202020204" pitchFamily="34" charset="0"/>
              </a:rPr>
              <a:t>tableName</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2" name="Rectangle 1">
            <a:extLst>
              <a:ext uri="{FF2B5EF4-FFF2-40B4-BE49-F238E27FC236}">
                <a16:creationId xmlns:a16="http://schemas.microsoft.com/office/drawing/2014/main" id="{B26C98C7-BD97-3409-47CF-806517F5DD28}"/>
              </a:ext>
            </a:extLst>
          </p:cNvPr>
          <p:cNvSpPr/>
          <p:nvPr/>
        </p:nvSpPr>
        <p:spPr>
          <a:xfrm>
            <a:off x="551384" y="2723436"/>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ORDER</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comm </a:t>
            </a:r>
            <a:r>
              <a:rPr lang="en-US" dirty="0">
                <a:solidFill>
                  <a:srgbClr val="0077AA"/>
                </a:solidFill>
                <a:latin typeface="Liberation Mono"/>
              </a:rPr>
              <a:t>NULLS</a:t>
            </a:r>
            <a:r>
              <a:rPr lang="en-US" dirty="0">
                <a:solidFill>
                  <a:srgbClr val="000000"/>
                </a:solidFill>
                <a:latin typeface="Liberation Mono"/>
              </a:rPr>
              <a:t> </a:t>
            </a:r>
            <a:r>
              <a:rPr lang="en-US" dirty="0">
                <a:solidFill>
                  <a:srgbClr val="0077AA"/>
                </a:solidFill>
                <a:latin typeface="Liberation Mono"/>
              </a:rPr>
              <a:t>LAST</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FIRST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3083903212"/>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union, intersect, except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UNION, EXCEPT, and INTERSECT combine the result of this query with the results of another query. </a:t>
            </a:r>
            <a:r>
              <a:rPr lang="en-US" sz="2000" b="1" i="1" dirty="0">
                <a:latin typeface="Palatino Linotype" panose="02040502050505030304" pitchFamily="18" charset="0"/>
                <a:cs typeface="Arial" panose="020B0604020202020204" pitchFamily="34" charset="0"/>
              </a:rPr>
              <a:t>INTERSECT has higher precedence than UNION and EXCEPT</a:t>
            </a:r>
            <a:r>
              <a:rPr lang="en-US" sz="2000" dirty="0">
                <a:latin typeface="Palatino Linotype" panose="02040502050505030304" pitchFamily="18" charset="0"/>
                <a:cs typeface="Arial" panose="020B0604020202020204" pitchFamily="34" charset="0"/>
              </a:rPr>
              <a:t>. Operators with equal precedence are evaluated from left to right.</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result set column names are taken from the column names of the first SELECT statement.</a:t>
            </a: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SELECT statement should have the same number of columns with same data type.</a:t>
            </a:r>
            <a:endParaRPr lang="en-IN"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95000"/>
                    <a:lumOff val="5000"/>
                  </a:schemeClr>
                </a:solidFill>
                <a:latin typeface="Palatino Linotype" panose="02040502050505030304" pitchFamily="18" charset="0"/>
                <a:cs typeface="Arial" panose="020B0604020202020204" pitchFamily="34" charset="0"/>
              </a:rPr>
              <a:t>UNION: To apply ORDER BY or LIMIT to an individual SELECT, place the clause inside the parentheses that enclose the SELECT.</a:t>
            </a:r>
          </a:p>
          <a:p>
            <a:endParaRPr lang="en-IN" sz="400" b="1" dirty="0">
              <a:solidFill>
                <a:schemeClr val="tx1">
                  <a:lumMod val="95000"/>
                  <a:lumOff val="5000"/>
                </a:schemeClr>
              </a:solidFill>
              <a:latin typeface="Palatino Linotype" panose="02040502050505030304" pitchFamily="18" charset="0"/>
              <a:cs typeface="Arial" panose="020B0604020202020204" pitchFamily="34" charset="0"/>
            </a:endParaRPr>
          </a:p>
          <a:p>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sz="2000" dirty="0">
                <a:solidFill>
                  <a:srgbClr val="FF0000"/>
                </a:solidFill>
                <a:latin typeface="Palatino Linotype" panose="02040502050505030304" pitchFamily="18" charset="0"/>
                <a:cs typeface="Arial" panose="020B0604020202020204" pitchFamily="34" charset="0"/>
              </a:rPr>
              <a:t>e.g.</a:t>
            </a:r>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UNION</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rgbClr val="0077AA"/>
                </a:solidFill>
                <a:latin typeface="Liberation Mono"/>
              </a:rPr>
              <a:t>ORDER</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BY</a:t>
            </a:r>
            <a:r>
              <a:rPr lang="en-IN" dirty="0">
                <a:solidFill>
                  <a:schemeClr val="bg1">
                    <a:lumMod val="50000"/>
                  </a:schemeClr>
                </a:solidFill>
                <a:latin typeface="Liberation Mono"/>
                <a:cs typeface="Arial" panose="020B0604020202020204" pitchFamily="34" charset="0"/>
              </a:rPr>
              <a:t> </a:t>
            </a:r>
            <a:r>
              <a:rPr lang="en-IN" dirty="0">
                <a:latin typeface="Liberation Mono"/>
                <a:cs typeface="Arial" panose="020B0604020202020204" pitchFamily="34" charset="0"/>
              </a:rPr>
              <a:t>deptno</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LIMIT</a:t>
            </a:r>
            <a:r>
              <a:rPr lang="en-IN" dirty="0">
                <a:solidFill>
                  <a:schemeClr val="bg1">
                    <a:lumMod val="50000"/>
                  </a:schemeClr>
                </a:solidFill>
                <a:latin typeface="Liberation Mono"/>
                <a:cs typeface="Arial" panose="020B0604020202020204" pitchFamily="34" charset="0"/>
              </a:rPr>
              <a:t> </a:t>
            </a:r>
            <a:r>
              <a:rPr lang="en-IN" dirty="0">
                <a:solidFill>
                  <a:srgbClr val="990055"/>
                </a:solidFill>
                <a:latin typeface="Liberation Mono"/>
              </a:rPr>
              <a:t>4</a:t>
            </a:r>
          </a:p>
        </p:txBody>
      </p:sp>
    </p:spTree>
    <p:extLst>
      <p:ext uri="{BB962C8B-B14F-4D97-AF65-F5344CB8AC3E}">
        <p14:creationId xmlns:p14="http://schemas.microsoft.com/office/powerpoint/2010/main" val="408784868"/>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559BC03-A025-8CDC-F113-8A44620BDD22}"/>
              </a:ext>
            </a:extLst>
          </p:cNvPr>
          <p:cNvSpPr/>
          <p:nvPr/>
        </p:nvSpPr>
        <p:spPr>
          <a:xfrm>
            <a:off x="191344" y="4802376"/>
            <a:ext cx="11815510" cy="193899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is used to combine the result sets of 2 or more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removes duplicate rows between the various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each SELECT statement within the UNION operator must have the same number of fields with same datatypes in the result sets.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default behaviour for UNION is that duplicate rows are removed from the result.</a:t>
            </a: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224676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bookname </a:t>
            </a:r>
            <a:r>
              <a:rPr lang="en-IN" dirty="0">
                <a:solidFill>
                  <a:srgbClr val="0077AA"/>
                </a:solidFill>
                <a:latin typeface="Liberation Mono"/>
              </a:rPr>
              <a:t>FROM</a:t>
            </a:r>
            <a:r>
              <a:rPr lang="en-IN" dirty="0">
                <a:latin typeface="Liberation Mono"/>
              </a:rPr>
              <a:t> newbooks; </a:t>
            </a:r>
            <a:r>
              <a:rPr lang="en-IN" dirty="0">
                <a:solidFill>
                  <a:srgbClr val="FF0000"/>
                </a:solidFill>
                <a:latin typeface="Liberation Mono"/>
              </a:rPr>
              <a:t>// ERROR</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0876525"/>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  with explicitTable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IN" dirty="0">
                <a:solidFill>
                  <a:srgbClr val="FF0000"/>
                </a:solidFill>
                <a:latin typeface="Liberation Mono"/>
              </a:rPr>
              <a:t>// ERROR</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endParaRPr lang="en-IN" dirty="0">
              <a:latin typeface="Liberation Mono"/>
            </a:endParaRP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4333791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default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rgbClr val="000000"/>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DEFAULT </a:t>
            </a:r>
            <a:r>
              <a:rPr lang="en-IN" sz="2000" dirty="0">
                <a:solidFill>
                  <a:srgbClr val="000000"/>
                </a:solidFill>
                <a:latin typeface="Liberation Mono"/>
              </a:rPr>
              <a:t>{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98959" y="23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city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DEFAULT</a:t>
            </a:r>
            <a:r>
              <a:rPr lang="en-US" dirty="0">
                <a:latin typeface="Liberation Mono"/>
              </a:rPr>
              <a:t> </a:t>
            </a:r>
            <a:r>
              <a:rPr lang="en-US" dirty="0">
                <a:solidFill>
                  <a:srgbClr val="669900"/>
                </a:solidFill>
                <a:latin typeface="Liberation Mono"/>
              </a:rPr>
              <a:t>'PUNE'</a:t>
            </a:r>
            <a:r>
              <a:rPr lang="en-US" dirty="0">
                <a:latin typeface="Liberation Mono"/>
              </a:rPr>
              <a:t>, pincode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DEFAULT</a:t>
            </a:r>
            <a:r>
              <a:rPr lang="en-US" dirty="0">
                <a:latin typeface="Liberation Mono"/>
              </a:rPr>
              <a:t> </a:t>
            </a:r>
            <a:r>
              <a:rPr lang="en-US" dirty="0">
                <a:solidFill>
                  <a:srgbClr val="990055"/>
                </a:solidFill>
                <a:latin typeface="Liberation Mono"/>
              </a:rPr>
              <a:t>410039</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6" name="TextBox 5">
            <a:extLst>
              <a:ext uri="{FF2B5EF4-FFF2-40B4-BE49-F238E27FC236}">
                <a16:creationId xmlns:a16="http://schemas.microsoft.com/office/drawing/2014/main" id="{B732E254-5764-DF69-1096-B517400B92BB}"/>
              </a:ext>
            </a:extLst>
          </p:cNvPr>
          <p:cNvSpPr txBox="1"/>
          <p:nvPr/>
        </p:nvSpPr>
        <p:spPr>
          <a:xfrm>
            <a:off x="335360" y="1628800"/>
            <a:ext cx="8495073" cy="430887"/>
          </a:xfrm>
          <a:prstGeom prst="rect">
            <a:avLst/>
          </a:prstGeom>
          <a:noFill/>
        </p:spPr>
        <p:txBody>
          <a:bodyPr wrap="square">
            <a:spAutoFit/>
          </a:bodyPr>
          <a:lstStyle>
            <a:defPPr>
              <a:defRPr lang="en-US"/>
            </a:defPPr>
            <a:lvl1pPr>
              <a:defRPr sz="2200" i="1">
                <a:solidFill>
                  <a:schemeClr val="tx1">
                    <a:lumMod val="75000"/>
                    <a:lumOff val="25000"/>
                  </a:schemeClr>
                </a:solidFill>
                <a:latin typeface="Liberation Mono"/>
              </a:defRPr>
            </a:lvl1pPr>
          </a:lstStyle>
          <a:p>
            <a:r>
              <a:rPr lang="en-IN" dirty="0"/>
              <a:t>DEFAULT ( { string </a:t>
            </a:r>
            <a:r>
              <a:rPr lang="en-IN" i="0" dirty="0"/>
              <a:t>|</a:t>
            </a:r>
            <a:r>
              <a:rPr lang="en-IN" dirty="0"/>
              <a:t> integer } )</a:t>
            </a:r>
          </a:p>
        </p:txBody>
      </p:sp>
    </p:spTree>
    <p:extLst>
      <p:ext uri="{BB962C8B-B14F-4D97-AF65-F5344CB8AC3E}">
        <p14:creationId xmlns:p14="http://schemas.microsoft.com/office/powerpoint/2010/main" val="3763341075"/>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  with tableValue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550012697"/>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9691FCDD-2C99-F279-AB80-96A358A253AA}"/>
              </a:ext>
            </a:extLst>
          </p:cNvPr>
          <p:cNvSpPr/>
          <p:nvPr/>
        </p:nvSpPr>
        <p:spPr>
          <a:xfrm>
            <a:off x="262558" y="1780959"/>
            <a:ext cx="11522074" cy="646331"/>
          </a:xfrm>
          <a:prstGeom prst="rect">
            <a:avLst/>
          </a:prstGeom>
          <a:solidFill>
            <a:schemeClr val="accent5">
              <a:lumMod val="20000"/>
              <a:lumOff val="80000"/>
            </a:schemeClr>
          </a:solidFill>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p>
        </p:txBody>
      </p:sp>
      <p:sp>
        <p:nvSpPr>
          <p:cNvPr id="7" name="Rectangle 6">
            <a:extLst>
              <a:ext uri="{FF2B5EF4-FFF2-40B4-BE49-F238E27FC236}">
                <a16:creationId xmlns:a16="http://schemas.microsoft.com/office/drawing/2014/main" id="{DBA8B64B-B7D9-2951-2FAA-B39362848D6B}"/>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33216CD-7239-3E71-129C-ED2C9397653D}"/>
              </a:ext>
            </a:extLst>
          </p:cNvPr>
          <p:cNvSpPr/>
          <p:nvPr/>
        </p:nvSpPr>
        <p:spPr>
          <a:xfrm>
            <a:off x="191344" y="2766407"/>
            <a:ext cx="11737304" cy="1569660"/>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deptno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1368009141"/>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114A12-BED0-A1EE-3B2B-D3B4B6B8CB18}"/>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 with explicitTable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3525DEB1-C022-55CF-7C18-485A00E7AB6A}"/>
              </a:ext>
            </a:extLst>
          </p:cNvPr>
          <p:cNvSpPr/>
          <p:nvPr/>
        </p:nvSpPr>
        <p:spPr>
          <a:xfrm>
            <a:off x="191344" y="1916832"/>
            <a:ext cx="11737304"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 </a:t>
            </a:r>
            <a:r>
              <a:rPr lang="en-US" dirty="0">
                <a:solidFill>
                  <a:srgbClr val="0077AA"/>
                </a:solidFill>
                <a:latin typeface="Liberation Mono"/>
              </a:rPr>
              <a:t>DESC</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ONLY</a:t>
            </a:r>
            <a:r>
              <a:rPr lang="en-US" dirty="0">
                <a:latin typeface="Liberation Mono"/>
              </a:rPr>
              <a:t>;</a:t>
            </a:r>
            <a:endParaRPr lang="en-IN" dirty="0">
              <a:latin typeface="Liberation Mono"/>
            </a:endParaRPr>
          </a:p>
        </p:txBody>
      </p:sp>
      <p:sp>
        <p:nvSpPr>
          <p:cNvPr id="6" name="Rectangle 5">
            <a:extLst>
              <a:ext uri="{FF2B5EF4-FFF2-40B4-BE49-F238E27FC236}">
                <a16:creationId xmlns:a16="http://schemas.microsoft.com/office/drawing/2014/main" id="{2622F1C4-3161-9E80-F985-FEFB2268414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083635348"/>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ONLY</a:t>
            </a:r>
            <a:r>
              <a:rPr lang="en-US" dirty="0">
                <a:latin typeface="Liberation Mono"/>
              </a:rPr>
              <a:t>;</a:t>
            </a:r>
          </a:p>
        </p:txBody>
      </p:sp>
      <p:sp>
        <p:nvSpPr>
          <p:cNvPr id="4" name="Rectangle 3">
            <a:extLst>
              <a:ext uri="{FF2B5EF4-FFF2-40B4-BE49-F238E27FC236}">
                <a16:creationId xmlns:a16="http://schemas.microsoft.com/office/drawing/2014/main" id="{0D6E3AEB-4D5C-C895-F20F-87967365CD5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 with tableValue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E23CC95F-2659-9200-37C7-39DB07D5210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2208035709"/>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AD19BB-2157-5D1D-F9B5-F3B5AB7B3AA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5" name="Rectangle 4">
            <a:extLst>
              <a:ext uri="{FF2B5EF4-FFF2-40B4-BE49-F238E27FC236}">
                <a16:creationId xmlns:a16="http://schemas.microsoft.com/office/drawing/2014/main" id="{EF2228BE-4EFC-E19E-B2BE-3995E512EC1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7B6EE0E2-D47D-BDE3-C690-942295678ADC}"/>
              </a:ext>
            </a:extLst>
          </p:cNvPr>
          <p:cNvSpPr/>
          <p:nvPr/>
        </p:nvSpPr>
        <p:spPr>
          <a:xfrm>
            <a:off x="191344" y="1916832"/>
            <a:ext cx="11737304"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rgbClr val="00B050"/>
                </a:solidFill>
                <a:latin typeface="Liberation Mono"/>
              </a:rPr>
              <a:t>/* Fetch  everything from books that are not </a:t>
            </a:r>
          </a:p>
          <a:p>
            <a:r>
              <a:rPr lang="en-US" dirty="0">
                <a:solidFill>
                  <a:srgbClr val="00B050"/>
                </a:solidFill>
                <a:latin typeface="Liberation Mono"/>
              </a:rPr>
              <a:t>                                                                                                                                        present in newbooks */</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rgbClr val="00B050"/>
                </a:solidFill>
                <a:latin typeface="Liberation Mono"/>
              </a:rPr>
              <a:t>/* Fetch everything  from newbooks that are not</a:t>
            </a:r>
          </a:p>
          <a:p>
            <a:r>
              <a:rPr lang="en-US" dirty="0">
                <a:solidFill>
                  <a:srgbClr val="00B050"/>
                </a:solidFill>
                <a:latin typeface="Liberation Mono"/>
              </a:rPr>
              <a:t>                                                                                                                                        present in books */</a:t>
            </a:r>
            <a:endParaRPr lang="en-IN" dirty="0">
              <a:solidFill>
                <a:srgbClr val="00B050"/>
              </a:solidFill>
              <a:latin typeface="Liberation Mono"/>
            </a:endParaRPr>
          </a:p>
        </p:txBody>
      </p:sp>
    </p:spTree>
    <p:extLst>
      <p:ext uri="{BB962C8B-B14F-4D97-AF65-F5344CB8AC3E}">
        <p14:creationId xmlns:p14="http://schemas.microsoft.com/office/powerpoint/2010/main" val="356636202"/>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
        <p:nvSpPr>
          <p:cNvPr id="5" name="Rectangle 4">
            <a:extLst>
              <a:ext uri="{FF2B5EF4-FFF2-40B4-BE49-F238E27FC236}">
                <a16:creationId xmlns:a16="http://schemas.microsoft.com/office/drawing/2014/main" id="{F762DCDE-B30F-BD8E-C0A7-40837FBE70DA}"/>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 with explicitTable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83587070-E6C1-3A39-44B6-D4E5EFF751F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425000272"/>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9272836-B3D0-63B7-4782-C38D30469645}"/>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 with tableValue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25BA796F-DADF-7591-276B-F19A608B24D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65A7A27-9C16-754D-CC2D-EADD8CC6044C}"/>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Tree>
    <p:extLst>
      <p:ext uri="{BB962C8B-B14F-4D97-AF65-F5344CB8AC3E}">
        <p14:creationId xmlns:p14="http://schemas.microsoft.com/office/powerpoint/2010/main" val="3884597789"/>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3029436"/>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sequences</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4037002"/>
            <a:ext cx="11546185"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To-do</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8FFE5C14-1D5D-674C-1ED6-665F106EF02E}"/>
              </a:ext>
            </a:extLst>
          </p:cNvPr>
          <p:cNvSpPr/>
          <p:nvPr/>
        </p:nvSpPr>
        <p:spPr>
          <a:xfrm>
            <a:off x="310455" y="4941168"/>
            <a:ext cx="11546186" cy="1600438"/>
          </a:xfrm>
          <a:prstGeom prst="rect">
            <a:avLst/>
          </a:prstGeom>
        </p:spPr>
        <p:txBody>
          <a:bodyPr wrap="square">
            <a:spAutoFit/>
          </a:bodyPr>
          <a:lstStyle/>
          <a:p>
            <a:r>
              <a:rPr lang="en-US" sz="2200" dirty="0">
                <a:solidFill>
                  <a:srgbClr val="FF0000"/>
                </a:solidFill>
                <a:latin typeface="Arial" pitchFamily="34" charset="0"/>
                <a:cs typeface="Arial" pitchFamily="34" charset="0"/>
              </a:rPr>
              <a:t>Remember:</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data type of a sequence must be a numeric type, the default is BIGINT.</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Sequence can produce only integer values.</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Used values are never re-used, even when the transaction is rolled back.</a:t>
            </a:r>
            <a:endParaRPr lang="en-US" sz="2000" dirty="0">
              <a:solidFill>
                <a:srgbClr val="FF0000"/>
              </a:solidFill>
              <a:latin typeface="Liberation Mono"/>
              <a:cs typeface="Arial" panose="020B0604020202020204" pitchFamily="34" charset="0"/>
            </a:endParaRPr>
          </a:p>
        </p:txBody>
      </p:sp>
      <p:graphicFrame>
        <p:nvGraphicFramePr>
          <p:cNvPr id="6" name="Table 5">
            <a:extLst>
              <a:ext uri="{FF2B5EF4-FFF2-40B4-BE49-F238E27FC236}">
                <a16:creationId xmlns:a16="http://schemas.microsoft.com/office/drawing/2014/main" id="{D0CB4446-B492-29FC-E4BB-F3995D3FADAE}"/>
              </a:ext>
            </a:extLst>
          </p:cNvPr>
          <p:cNvGraphicFramePr>
            <a:graphicFrameLocks noGrp="1"/>
          </p:cNvGraphicFramePr>
          <p:nvPr>
            <p:extLst>
              <p:ext uri="{D42A27DB-BD31-4B8C-83A1-F6EECF244321}">
                <p14:modId xmlns:p14="http://schemas.microsoft.com/office/powerpoint/2010/main" val="1446199321"/>
              </p:ext>
            </p:extLst>
          </p:nvPr>
        </p:nvGraphicFramePr>
        <p:xfrm>
          <a:off x="191344" y="116632"/>
          <a:ext cx="11809312" cy="2654298"/>
        </p:xfrm>
        <a:graphic>
          <a:graphicData uri="http://schemas.openxmlformats.org/drawingml/2006/table">
            <a:tbl>
              <a:tblPr firstRow="1" bandRow="1">
                <a:tableStyleId>{7E9639D4-E3E2-4D34-9284-5A2195B3D0D7}</a:tableStyleId>
              </a:tblPr>
              <a:tblGrid>
                <a:gridCol w="2520280">
                  <a:extLst>
                    <a:ext uri="{9D8B030D-6E8A-4147-A177-3AD203B41FA5}">
                      <a16:colId xmlns:a16="http://schemas.microsoft.com/office/drawing/2014/main" val="20000"/>
                    </a:ext>
                  </a:extLst>
                </a:gridCol>
                <a:gridCol w="928903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Type</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Range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chemeClr val="tx2"/>
                          </a:solidFill>
                          <a:latin typeface="Liberation Mono"/>
                          <a:ea typeface="+mn-ea"/>
                          <a:cs typeface="+mn-cs"/>
                        </a:rPr>
                        <a:t>  TINYINT</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values are between -128 and 127</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SMALLINT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values are between -32768 and 32767</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INT / INTEGER</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values are between -2147483648 and 2147483647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BIGINT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values are between -9223372036854775808 and 9223372036854775807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to-do</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646832441"/>
                  </a:ext>
                </a:extLst>
              </a:tr>
            </a:tbl>
          </a:graphicData>
        </a:graphic>
      </p:graphicFrame>
    </p:spTree>
    <p:extLst>
      <p:ext uri="{BB962C8B-B14F-4D97-AF65-F5344CB8AC3E}">
        <p14:creationId xmlns:p14="http://schemas.microsoft.com/office/powerpoint/2010/main" val="3292041375"/>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sequence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97EB69AB-9923-CB3A-3D43-D0E03D8B5882}"/>
              </a:ext>
            </a:extLst>
          </p:cNvPr>
          <p:cNvSpPr/>
          <p:nvPr/>
        </p:nvSpPr>
        <p:spPr>
          <a:xfrm>
            <a:off x="190550" y="457502"/>
            <a:ext cx="11810106" cy="3724096"/>
          </a:xfrm>
          <a:prstGeom prst="rect">
            <a:avLst/>
          </a:prstGeom>
        </p:spPr>
        <p:txBody>
          <a:bodyPr wrap="square">
            <a:spAutoFit/>
          </a:bodyPr>
          <a:lstStyle/>
          <a:p>
            <a:r>
              <a:rPr lang="en-IN" sz="2000" dirty="0">
                <a:solidFill>
                  <a:srgbClr val="0077AA"/>
                </a:solidFill>
                <a:latin typeface="Liberation Mono"/>
              </a:rPr>
              <a:t>CREATE SEQUENCE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sequenceName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AS dataType ]</a:t>
            </a:r>
          </a:p>
          <a:p>
            <a:r>
              <a:rPr lang="en-IN" sz="2000" dirty="0">
                <a:solidFill>
                  <a:srgbClr val="0077AA"/>
                </a:solidFill>
                <a:latin typeface="Liberation Mono"/>
              </a:rPr>
              <a:t>    </a:t>
            </a:r>
            <a:r>
              <a:rPr lang="en-IN" sz="2000" i="1" dirty="0">
                <a:solidFill>
                  <a:schemeClr val="accent4">
                    <a:lumMod val="50000"/>
                  </a:schemeClr>
                </a:solidFill>
                <a:latin typeface="Liberation Mono"/>
              </a:rPr>
              <a:t>sequenceOption</a:t>
            </a:r>
          </a:p>
          <a:p>
            <a:r>
              <a:rPr lang="en-IN" sz="800" dirty="0">
                <a:solidFill>
                  <a:schemeClr val="tx1">
                    <a:lumMod val="75000"/>
                    <a:lumOff val="25000"/>
                  </a:schemeClr>
                </a:solidFill>
                <a:latin typeface="Liberation Mono"/>
              </a:rPr>
              <a:t>    </a:t>
            </a:r>
          </a:p>
          <a:p>
            <a:endParaRPr lang="en-IN" sz="800" dirty="0">
              <a:solidFill>
                <a:schemeClr val="tx1">
                  <a:lumMod val="75000"/>
                  <a:lumOff val="25000"/>
                </a:schemeClr>
              </a:solidFill>
              <a:latin typeface="Liberation Mono"/>
            </a:endParaRPr>
          </a:p>
          <a:p>
            <a:r>
              <a:rPr lang="en-US" sz="2000" dirty="0">
                <a:solidFill>
                  <a:srgbClr val="000000"/>
                </a:solidFill>
                <a:latin typeface="Liberation Mono"/>
              </a:rPr>
              <a:t>   </a:t>
            </a:r>
            <a:r>
              <a:rPr lang="en-US" sz="2000" dirty="0">
                <a:solidFill>
                  <a:schemeClr val="tx1">
                    <a:lumMod val="75000"/>
                    <a:lumOff val="25000"/>
                  </a:schemeClr>
                </a:solidFill>
                <a:latin typeface="Liberation Mono"/>
              </a:rPr>
              <a:t>[</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p>
          <a:p>
            <a:pPr marL="808038" indent="-457200">
              <a:buAutoNum type="arabicPeriod"/>
            </a:pPr>
            <a:r>
              <a:rPr lang="en-US" sz="2000" dirty="0">
                <a:solidFill>
                  <a:srgbClr val="000000"/>
                </a:solidFill>
                <a:latin typeface="Liberation Mono"/>
              </a:rPr>
              <a:t>START WITH long</a:t>
            </a:r>
          </a:p>
          <a:p>
            <a:pPr marL="808038" indent="-457200">
              <a:buAutoNum type="arabicPeriod"/>
            </a:pPr>
            <a:r>
              <a:rPr lang="en-US" sz="2000" dirty="0">
                <a:solidFill>
                  <a:srgbClr val="000000"/>
                </a:solidFill>
                <a:latin typeface="Liberation Mono"/>
              </a:rPr>
              <a:t>INCREMENT BY long</a:t>
            </a:r>
          </a:p>
          <a:p>
            <a:pPr marL="808038" indent="-457200">
              <a:buAutoNum type="arabicPeriod"/>
            </a:pPr>
            <a:r>
              <a:rPr lang="en-US" sz="2000" dirty="0">
                <a:solidFill>
                  <a:srgbClr val="000000"/>
                </a:solidFill>
                <a:latin typeface="Liberation Mono"/>
              </a:rPr>
              <a:t>MAXVALUE long</a:t>
            </a:r>
          </a:p>
          <a:p>
            <a:pPr marL="808038" indent="-457200">
              <a:buAutoNum type="arabicPeriod"/>
            </a:pPr>
            <a:r>
              <a:rPr lang="en-US" sz="2000" dirty="0">
                <a:solidFill>
                  <a:srgbClr val="000000"/>
                </a:solidFill>
                <a:latin typeface="Liberation Mono"/>
              </a:rPr>
              <a:t>MINVALUE long</a:t>
            </a:r>
          </a:p>
          <a:p>
            <a:pPr marL="808038" indent="-457200">
              <a:buAutoNum type="arabicPeriod"/>
            </a:pPr>
            <a:r>
              <a:rPr lang="en-US" sz="2000" dirty="0">
                <a:solidFill>
                  <a:srgbClr val="000000"/>
                </a:solidFill>
                <a:latin typeface="Liberation Mono"/>
              </a:rPr>
              <a:t>CACHE long</a:t>
            </a:r>
          </a:p>
          <a:p>
            <a:pPr marL="808038" indent="-457200">
              <a:buAutoNum type="arabicPeriod"/>
            </a:pPr>
            <a:r>
              <a:rPr lang="en-US" sz="2000" dirty="0">
                <a:solidFill>
                  <a:srgbClr val="000000"/>
                </a:solidFill>
                <a:latin typeface="Liberation Mono"/>
              </a:rPr>
              <a:t>CYCLE</a:t>
            </a:r>
          </a:p>
          <a:p>
            <a:r>
              <a:rPr lang="en-US" sz="2000" dirty="0">
                <a:solidFill>
                  <a:srgbClr val="000000"/>
                </a:solidFill>
                <a:latin typeface="Liberation Mono"/>
              </a:rPr>
              <a:t>   </a:t>
            </a:r>
            <a:r>
              <a:rPr lang="en-US" sz="2000" dirty="0">
                <a:solidFill>
                  <a:schemeClr val="tx1">
                    <a:lumMod val="75000"/>
                    <a:lumOff val="25000"/>
                  </a:schemeClr>
                </a:solidFill>
                <a:latin typeface="Liberation Mono"/>
              </a:rPr>
              <a:t>]</a:t>
            </a:r>
            <a:endParaRPr lang="en-IN" sz="2000" dirty="0">
              <a:solidFill>
                <a:schemeClr val="tx1">
                  <a:lumMod val="75000"/>
                  <a:lumOff val="25000"/>
                </a:schemeClr>
              </a:solidFill>
              <a:latin typeface="Liberation Mono"/>
            </a:endParaRPr>
          </a:p>
        </p:txBody>
      </p:sp>
      <p:sp>
        <p:nvSpPr>
          <p:cNvPr id="7" name="TextBox 6">
            <a:extLst>
              <a:ext uri="{FF2B5EF4-FFF2-40B4-BE49-F238E27FC236}">
                <a16:creationId xmlns:a16="http://schemas.microsoft.com/office/drawing/2014/main" id="{82F5B3F2-1C90-6E9D-AB47-AD71A30B754B}"/>
              </a:ext>
            </a:extLst>
          </p:cNvPr>
          <p:cNvSpPr txBox="1"/>
          <p:nvPr/>
        </p:nvSpPr>
        <p:spPr>
          <a:xfrm>
            <a:off x="190550" y="4265801"/>
            <a:ext cx="1181010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AS </a:t>
            </a:r>
            <a:r>
              <a:rPr lang="en-IN" dirty="0">
                <a:solidFill>
                  <a:srgbClr val="834689"/>
                </a:solidFill>
                <a:latin typeface="Liberation Mono"/>
                <a:cs typeface="Arial" panose="020B0604020202020204" pitchFamily="34" charset="0"/>
              </a:rPr>
              <a:t>INT</a:t>
            </a:r>
            <a:r>
              <a:rPr lang="en-IN" dirty="0">
                <a:latin typeface="Liberation Mono"/>
              </a:rPr>
              <a:t>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CALL</a:t>
            </a:r>
            <a:r>
              <a:rPr lang="en-IN" dirty="0">
                <a:latin typeface="Liberation Mono"/>
              </a:rPr>
              <a:t> </a:t>
            </a:r>
            <a:r>
              <a:rPr lang="en-IN" dirty="0">
                <a:solidFill>
                  <a:srgbClr val="803A69"/>
                </a:solidFill>
                <a:latin typeface="Liberation Mono"/>
              </a:rPr>
              <a:t>NEXTVAL</a:t>
            </a:r>
            <a:r>
              <a:rPr lang="en-IN" dirty="0">
                <a:latin typeface="Liberation Mono"/>
              </a:rPr>
              <a:t>('s1');</a:t>
            </a:r>
          </a:p>
        </p:txBody>
      </p:sp>
    </p:spTree>
    <p:extLst>
      <p:ext uri="{BB962C8B-B14F-4D97-AF65-F5344CB8AC3E}">
        <p14:creationId xmlns:p14="http://schemas.microsoft.com/office/powerpoint/2010/main" val="859624197"/>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invisible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044669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C805C6-2E59-C889-207B-5CB6FBEA9826}"/>
              </a:ext>
            </a:extLst>
          </p:cNvPr>
          <p:cNvSpPr/>
          <p:nvPr/>
        </p:nvSpPr>
        <p:spPr>
          <a:xfrm>
            <a:off x="191345" y="260648"/>
            <a:ext cx="5328592"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FIFO   QUESTIONS 1,2,3,4 ANSWER 1,2,3,4</a:t>
            </a:r>
            <a:endParaRPr lang="en-IN" sz="2000" dirty="0">
              <a:latin typeface="Palatino Linotype" panose="02040502050505030304" pitchFamily="18" charset="0"/>
              <a:cs typeface="Segoe UI Light" panose="020B0502040204020203" pitchFamily="34" charset="0"/>
            </a:endParaRPr>
          </a:p>
        </p:txBody>
      </p:sp>
      <p:sp>
        <p:nvSpPr>
          <p:cNvPr id="4" name="TextBox 3">
            <a:extLst>
              <a:ext uri="{FF2B5EF4-FFF2-40B4-BE49-F238E27FC236}">
                <a16:creationId xmlns:a16="http://schemas.microsoft.com/office/drawing/2014/main" id="{718534F4-0F36-64F1-144C-7E0417E38AF9}"/>
              </a:ext>
            </a:extLst>
          </p:cNvPr>
          <p:cNvSpPr txBox="1"/>
          <p:nvPr/>
        </p:nvSpPr>
        <p:spPr>
          <a:xfrm>
            <a:off x="407368" y="883959"/>
            <a:ext cx="10873208" cy="3416320"/>
          </a:xfrm>
          <a:prstGeom prst="rect">
            <a:avLst/>
          </a:prstGeom>
          <a:noFill/>
        </p:spPr>
        <p:txBody>
          <a:bodyPr wrap="square">
            <a:spAutoFit/>
          </a:bodyPr>
          <a:lstStyle/>
          <a:p>
            <a:r>
              <a:rPr lang="en-IN" dirty="0">
                <a:latin typeface="Liberation Mono"/>
              </a:rPr>
              <a:t>CREATE ALIAS CONVERT_COUNTRY_CODE AS '</a:t>
            </a:r>
          </a:p>
          <a:p>
            <a:r>
              <a:rPr lang="en-IN" dirty="0">
                <a:latin typeface="Liberation Mono"/>
              </a:rPr>
              <a:t>    String </a:t>
            </a:r>
            <a:r>
              <a:rPr lang="en-IN" dirty="0" err="1">
                <a:latin typeface="Liberation Mono"/>
              </a:rPr>
              <a:t>convertCountryCode</a:t>
            </a:r>
            <a:r>
              <a:rPr lang="en-IN" dirty="0">
                <a:latin typeface="Liberation Mono"/>
              </a:rPr>
              <a:t>(String </a:t>
            </a:r>
            <a:r>
              <a:rPr lang="en-IN" dirty="0" err="1">
                <a:latin typeface="Liberation Mono"/>
              </a:rPr>
              <a:t>country_code</a:t>
            </a:r>
            <a:r>
              <a:rPr lang="en-IN" dirty="0">
                <a:latin typeface="Liberation Mono"/>
              </a:rPr>
              <a:t>) {</a:t>
            </a:r>
          </a:p>
          <a:p>
            <a:r>
              <a:rPr lang="en-IN" dirty="0">
                <a:latin typeface="Liberation Mono"/>
              </a:rPr>
              <a:t>        switch(</a:t>
            </a:r>
            <a:r>
              <a:rPr lang="en-IN" dirty="0" err="1">
                <a:latin typeface="Liberation Mono"/>
              </a:rPr>
              <a:t>country_code</a:t>
            </a:r>
            <a:r>
              <a:rPr lang="en-IN" dirty="0">
                <a:latin typeface="Liberation Mono"/>
              </a:rPr>
              <a:t>) {</a:t>
            </a:r>
          </a:p>
          <a:p>
            <a:r>
              <a:rPr lang="en-IN" dirty="0">
                <a:latin typeface="Liberation Mono"/>
              </a:rPr>
              <a:t>            case "UK": return "United Kingdom";</a:t>
            </a:r>
          </a:p>
          <a:p>
            <a:r>
              <a:rPr lang="en-IN" dirty="0">
                <a:latin typeface="Liberation Mono"/>
              </a:rPr>
              <a:t>            case "US": return "United States";</a:t>
            </a:r>
          </a:p>
          <a:p>
            <a:r>
              <a:rPr lang="en-IN" dirty="0">
                <a:latin typeface="Liberation Mono"/>
              </a:rPr>
              <a:t>            // Skipping the rest of the cases...</a:t>
            </a:r>
          </a:p>
          <a:p>
            <a:r>
              <a:rPr lang="en-IN" dirty="0">
                <a:latin typeface="Liberation Mono"/>
              </a:rPr>
              <a:t>            default: return </a:t>
            </a:r>
            <a:r>
              <a:rPr lang="en-IN" dirty="0" err="1">
                <a:latin typeface="Liberation Mono"/>
              </a:rPr>
              <a:t>country_code</a:t>
            </a:r>
            <a:r>
              <a:rPr lang="en-IN" dirty="0">
                <a:latin typeface="Liberation Mono"/>
              </a:rPr>
              <a:t>;</a:t>
            </a:r>
          </a:p>
          <a:p>
            <a:r>
              <a:rPr lang="en-IN" dirty="0">
                <a:latin typeface="Liberation Mono"/>
              </a:rPr>
              <a:t>        }</a:t>
            </a:r>
          </a:p>
          <a:p>
            <a:r>
              <a:rPr lang="en-IN" dirty="0">
                <a:latin typeface="Liberation Mono"/>
              </a:rPr>
              <a:t>    }</a:t>
            </a:r>
          </a:p>
          <a:p>
            <a:r>
              <a:rPr lang="en-IN" dirty="0">
                <a:latin typeface="Liberation Mono"/>
              </a:rPr>
              <a:t>';</a:t>
            </a:r>
          </a:p>
          <a:p>
            <a:endParaRPr lang="en-IN" dirty="0">
              <a:latin typeface="Liberation Mono"/>
            </a:endParaRPr>
          </a:p>
          <a:p>
            <a:r>
              <a:rPr lang="en-IN" dirty="0">
                <a:latin typeface="Liberation Mono"/>
              </a:rPr>
              <a:t>SELECT CONVERT_COUNTRY_CODE('UK');</a:t>
            </a:r>
          </a:p>
        </p:txBody>
      </p:sp>
      <p:sp>
        <p:nvSpPr>
          <p:cNvPr id="6" name="TextBox 5">
            <a:extLst>
              <a:ext uri="{FF2B5EF4-FFF2-40B4-BE49-F238E27FC236}">
                <a16:creationId xmlns:a16="http://schemas.microsoft.com/office/drawing/2014/main" id="{1B259286-5FF5-D5A5-E40B-FDEEB466B352}"/>
              </a:ext>
            </a:extLst>
          </p:cNvPr>
          <p:cNvSpPr txBox="1"/>
          <p:nvPr/>
        </p:nvSpPr>
        <p:spPr>
          <a:xfrm>
            <a:off x="407368" y="4515979"/>
            <a:ext cx="11161240" cy="2308324"/>
          </a:xfrm>
          <a:prstGeom prst="rect">
            <a:avLst/>
          </a:prstGeom>
          <a:noFill/>
        </p:spPr>
        <p:txBody>
          <a:bodyPr wrap="square">
            <a:spAutoFit/>
          </a:bodyPr>
          <a:lstStyle/>
          <a:p>
            <a:r>
              <a:rPr lang="en-IN" dirty="0"/>
              <a:t>CREATE ALIAS XXX AS '</a:t>
            </a:r>
          </a:p>
          <a:p>
            <a:r>
              <a:rPr lang="en-IN" dirty="0"/>
              <a:t>    String </a:t>
            </a:r>
            <a:r>
              <a:rPr lang="en-IN" dirty="0" err="1"/>
              <a:t>reverseString</a:t>
            </a:r>
            <a:r>
              <a:rPr lang="en-IN" dirty="0"/>
              <a:t>(String input) {</a:t>
            </a:r>
          </a:p>
          <a:p>
            <a:r>
              <a:rPr lang="en-IN" dirty="0"/>
              <a:t>        StringBuilder reversed = new StringBuilder(input);</a:t>
            </a:r>
          </a:p>
          <a:p>
            <a:r>
              <a:rPr lang="en-IN" dirty="0"/>
              <a:t>        return </a:t>
            </a:r>
            <a:r>
              <a:rPr lang="en-IN" dirty="0" err="1"/>
              <a:t>reversed.reverse</a:t>
            </a:r>
            <a:r>
              <a:rPr lang="en-IN" dirty="0"/>
              <a:t>().</a:t>
            </a:r>
            <a:r>
              <a:rPr lang="en-IN" dirty="0" err="1"/>
              <a:t>toString</a:t>
            </a:r>
            <a:r>
              <a:rPr lang="en-IN" dirty="0"/>
              <a:t>();</a:t>
            </a:r>
          </a:p>
          <a:p>
            <a:r>
              <a:rPr lang="en-IN" dirty="0"/>
              <a:t>    }</a:t>
            </a:r>
          </a:p>
          <a:p>
            <a:r>
              <a:rPr lang="en-IN" dirty="0"/>
              <a:t>';</a:t>
            </a:r>
          </a:p>
          <a:p>
            <a:endParaRPr lang="en-IN" dirty="0"/>
          </a:p>
          <a:p>
            <a:r>
              <a:rPr lang="en-IN" dirty="0"/>
              <a:t>SELECT XXX ('123');</a:t>
            </a:r>
          </a:p>
        </p:txBody>
      </p:sp>
    </p:spTree>
    <p:extLst>
      <p:ext uri="{BB962C8B-B14F-4D97-AF65-F5344CB8AC3E}">
        <p14:creationId xmlns:p14="http://schemas.microsoft.com/office/powerpoint/2010/main" val="4076487359"/>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719848B-35AE-4D16-A9C7-09A7B14F8FA2}"/>
              </a:ext>
            </a:extLst>
          </p:cNvPr>
          <p:cNvSpPr/>
          <p:nvPr/>
        </p:nvSpPr>
        <p:spPr>
          <a:xfrm>
            <a:off x="191345" y="116632"/>
            <a:ext cx="11737303" cy="2215991"/>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a:t>
            </a: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 VALUE },  . . . )	</a:t>
            </a:r>
          </a:p>
          <a:p>
            <a:pPr marL="457200" indent="-457200">
              <a:buFont typeface="+mj-lt"/>
              <a:buAutoNum type="arabicPeriod"/>
            </a:pP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REFERENCES refTableName ( refColumnName ) </a:t>
            </a:r>
          </a:p>
          <a:p>
            <a:r>
              <a:rPr lang="en-IN" sz="2000" dirty="0">
                <a:latin typeface="Liberation Mono"/>
                <a:cs typeface="Arial" panose="020B0604020202020204" pitchFamily="34" charset="0"/>
              </a:rPr>
              <a:t>                                 { ON DELETE { CASCADE  | SET NULL }  | ON UPDATE { CASCADE  | SET NULL } }</a:t>
            </a:r>
          </a:p>
        </p:txBody>
      </p:sp>
    </p:spTree>
    <p:extLst>
      <p:ext uri="{BB962C8B-B14F-4D97-AF65-F5344CB8AC3E}">
        <p14:creationId xmlns:p14="http://schemas.microsoft.com/office/powerpoint/2010/main" val="1650919100"/>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4007A6-2D6E-69A8-DB9B-0A583E8F3A33}"/>
              </a:ext>
            </a:extLst>
          </p:cNvPr>
          <p:cNvSpPr txBox="1"/>
          <p:nvPr/>
        </p:nvSpPr>
        <p:spPr>
          <a:xfrm>
            <a:off x="839416" y="2274838"/>
            <a:ext cx="8302151" cy="3139321"/>
          </a:xfrm>
          <a:prstGeom prst="rect">
            <a:avLst/>
          </a:prstGeom>
          <a:noFill/>
        </p:spPr>
        <p:txBody>
          <a:bodyPr wrap="square">
            <a:spAutoFit/>
          </a:bodyPr>
          <a:lstStyle/>
          <a:p>
            <a:r>
              <a:rPr lang="en-IN" dirty="0"/>
              <a:t>SELECT X FROM SYSTEM_RANGE(1, 10);</a:t>
            </a:r>
          </a:p>
          <a:p>
            <a:r>
              <a:rPr lang="en-IN" dirty="0"/>
              <a:t>-- 1, 2, 3, 4, 5, 6, 7, 8, 9, 10</a:t>
            </a:r>
          </a:p>
          <a:p>
            <a:endParaRPr lang="en-IN" dirty="0"/>
          </a:p>
          <a:p>
            <a:r>
              <a:rPr lang="en-IN" dirty="0"/>
              <a:t>SELECT X FROM SYSTEM_RANGE(1, 10, 2);</a:t>
            </a:r>
          </a:p>
          <a:p>
            <a:r>
              <a:rPr lang="en-IN" dirty="0"/>
              <a:t>-- 1, 3, 5, 7, 9</a:t>
            </a:r>
          </a:p>
          <a:p>
            <a:endParaRPr lang="en-IN" dirty="0"/>
          </a:p>
          <a:p>
            <a:r>
              <a:rPr lang="en-IN" dirty="0"/>
              <a:t>SELECT X FROM SYSTEM_RANGE(1, 10, -1);</a:t>
            </a:r>
          </a:p>
          <a:p>
            <a:r>
              <a:rPr lang="en-IN" dirty="0"/>
              <a:t>-- </a:t>
            </a:r>
            <a:r>
              <a:rPr lang="en-IN"/>
              <a:t>No rows</a:t>
            </a:r>
          </a:p>
          <a:p>
            <a:endParaRPr lang="en-IN" dirty="0"/>
          </a:p>
          <a:p>
            <a:r>
              <a:rPr lang="en-IN" dirty="0"/>
              <a:t>SELECT X FROM SYSTEM_RANGE(10, 2, -2);</a:t>
            </a:r>
          </a:p>
          <a:p>
            <a:r>
              <a:rPr lang="en-IN" dirty="0"/>
              <a:t>-- 10, 8, 6, 4, 2</a:t>
            </a:r>
          </a:p>
        </p:txBody>
      </p:sp>
    </p:spTree>
    <p:extLst>
      <p:ext uri="{BB962C8B-B14F-4D97-AF65-F5344CB8AC3E}">
        <p14:creationId xmlns:p14="http://schemas.microsoft.com/office/powerpoint/2010/main" val="36289641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invisible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rgbClr val="000000"/>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78632" y="2268000"/>
            <a:ext cx="11593288"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password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INVISIBLE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'SHARMIN'</a:t>
            </a:r>
            <a:r>
              <a:rPr lang="en-US" dirty="0">
                <a:latin typeface="Liberation Mono"/>
              </a:rPr>
              <a:t>,</a:t>
            </a:r>
            <a:r>
              <a:rPr lang="en-US" dirty="0">
                <a:solidFill>
                  <a:srgbClr val="669900"/>
                </a:solidFill>
                <a:latin typeface="Liberation Mono"/>
              </a:rPr>
              <a:t> 'SHARMIN’</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password)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B050"/>
                </a:solidFill>
                <a:latin typeface="Liberation Mono"/>
              </a:rPr>
              <a:t>// This statement will not display the invisible columns.</a:t>
            </a:r>
            <a:endParaRPr lang="en-IN" dirty="0">
              <a:solidFill>
                <a:srgbClr val="00B050"/>
              </a:solidFill>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6" name="TextBox 5">
            <a:extLst>
              <a:ext uri="{FF2B5EF4-FFF2-40B4-BE49-F238E27FC236}">
                <a16:creationId xmlns:a16="http://schemas.microsoft.com/office/drawing/2014/main" id="{75D4EE61-224A-89B6-828C-C775A1B0CAB2}"/>
              </a:ext>
            </a:extLst>
          </p:cNvPr>
          <p:cNvSpPr txBox="1"/>
          <p:nvPr/>
        </p:nvSpPr>
        <p:spPr>
          <a:xfrm>
            <a:off x="335360" y="1628800"/>
            <a:ext cx="8495073" cy="430887"/>
          </a:xfrm>
          <a:prstGeom prst="rect">
            <a:avLst/>
          </a:prstGeom>
          <a:noFill/>
        </p:spPr>
        <p:txBody>
          <a:bodyPr wrap="square">
            <a:spAutoFit/>
          </a:bodyPr>
          <a:lstStyle>
            <a:defPPr>
              <a:defRPr lang="en-US"/>
            </a:defPPr>
            <a:lvl1pPr>
              <a:defRPr sz="2200" i="1">
                <a:solidFill>
                  <a:schemeClr val="tx1">
                    <a:lumMod val="75000"/>
                    <a:lumOff val="25000"/>
                  </a:schemeClr>
                </a:solidFill>
                <a:latin typeface="Liberation Mono"/>
              </a:defRPr>
            </a:lvl1pPr>
          </a:lstStyle>
          <a:p>
            <a:r>
              <a:rPr lang="en-IN" dirty="0"/>
              <a:t>VISIBLE </a:t>
            </a:r>
            <a:r>
              <a:rPr lang="en-IN" i="0" dirty="0"/>
              <a:t>|</a:t>
            </a:r>
            <a:r>
              <a:rPr lang="en-IN" dirty="0"/>
              <a:t> INVISIBLE</a:t>
            </a:r>
          </a:p>
        </p:txBody>
      </p:sp>
    </p:spTree>
    <p:extLst>
      <p:ext uri="{BB962C8B-B14F-4D97-AF65-F5344CB8AC3E}">
        <p14:creationId xmlns:p14="http://schemas.microsoft.com/office/powerpoint/2010/main" val="1240886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6231146-E91A-B998-4414-2B284ED76174}"/>
              </a:ext>
            </a:extLst>
          </p:cNvPr>
          <p:cNvSpPr txBox="1"/>
          <p:nvPr/>
        </p:nvSpPr>
        <p:spPr>
          <a:xfrm>
            <a:off x="335360" y="4581128"/>
            <a:ext cx="11665296" cy="200054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t>
            </a:r>
            <a:r>
              <a:rPr lang="en-US" b="0" i="0" dirty="0">
                <a:solidFill>
                  <a:srgbClr val="000000"/>
                </a:solidFill>
                <a:effectLst/>
                <a:latin typeface="Arial" panose="020B0604020202020204" pitchFamily="34" charset="0"/>
              </a:rPr>
              <a:t>set explicitly</a:t>
            </a:r>
            <a:r>
              <a:rPr lang="en-IN" dirty="0">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1" i="1" dirty="0">
                <a:latin typeface="Arial" panose="020B0604020202020204" pitchFamily="34" charset="0"/>
                <a:cs typeface="Arial" panose="020B0604020202020204" pitchFamily="34" charset="0"/>
              </a:rPr>
              <a:t>Identity</a:t>
            </a:r>
            <a:r>
              <a:rPr lang="en-US" dirty="0">
                <a:latin typeface="Arial" panose="020B0604020202020204" pitchFamily="34" charset="0"/>
                <a:cs typeface="Arial" panose="020B0604020202020204" pitchFamily="34" charset="0"/>
              </a:rPr>
              <a:t>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TO-DO </a:t>
            </a:r>
            <a:endParaRPr lang="en-US"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1" i="1" dirty="0">
                <a:latin typeface="Arial" panose="020B0604020202020204" pitchFamily="34" charset="0"/>
                <a:cs typeface="Arial" panose="020B0604020202020204" pitchFamily="34" charset="0"/>
              </a:rPr>
              <a:t>Identity</a:t>
            </a:r>
            <a:r>
              <a:rPr lang="en-US" dirty="0">
                <a:latin typeface="Arial" panose="020B0604020202020204" pitchFamily="34" charset="0"/>
                <a:cs typeface="Arial" panose="020B0604020202020204" pitchFamily="34" charset="0"/>
              </a:rPr>
              <a:t> column may not have DEFAULT expressions.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00E20371-1CB2-23B8-41CA-DC6861EE5E2D}"/>
              </a:ext>
            </a:extLst>
          </p:cNvPr>
          <p:cNvSpPr txBox="1"/>
          <p:nvPr/>
        </p:nvSpPr>
        <p:spPr>
          <a:xfrm>
            <a:off x="203967" y="3250149"/>
            <a:ext cx="11784066" cy="923330"/>
          </a:xfrm>
          <a:prstGeom prst="rect">
            <a:avLst/>
          </a:prstGeom>
          <a:noFill/>
        </p:spPr>
        <p:txBody>
          <a:bodyPr wrap="square">
            <a:spAutoFit/>
          </a:bodyPr>
          <a:lstStyle/>
          <a:p>
            <a:r>
              <a:rPr lang="en-US" dirty="0">
                <a:solidFill>
                  <a:schemeClr val="bg2">
                    <a:lumMod val="10000"/>
                  </a:schemeClr>
                </a:solidFill>
                <a:latin typeface="Arial" panose="020B0604020202020204" pitchFamily="34" charset="0"/>
                <a:cs typeface="Arial" panose="020B0604020202020204" pitchFamily="34" charset="0"/>
              </a:rPr>
              <a:t>A generated column is a type of column that stores values calculated from an expression applied to data in other columns of the same table. The value of a generated column cannot be altered manually and is automatically updated whenever the data it depends on changes.</a:t>
            </a:r>
          </a:p>
        </p:txBody>
      </p:sp>
    </p:spTree>
    <p:extLst>
      <p:ext uri="{BB962C8B-B14F-4D97-AF65-F5344CB8AC3E}">
        <p14:creationId xmlns:p14="http://schemas.microsoft.com/office/powerpoint/2010/main" val="11261129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always as</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rgbClr val="000000"/>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i="1" dirty="0">
                <a:solidFill>
                  <a:srgbClr val="FD8603"/>
                </a:solidFill>
                <a:latin typeface="Liberation Mono"/>
              </a:rPr>
              <a:t>nextval</a:t>
            </a:r>
            <a:r>
              <a:rPr lang="en-IN" sz="2000" dirty="0">
                <a:solidFill>
                  <a:srgbClr val="000000"/>
                </a:solidFill>
                <a:latin typeface="Liberation Mono"/>
              </a:rPr>
              <a:t>('S1') }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0CCED48-AD63-2B2B-80D2-FC508121B208}"/>
              </a:ext>
            </a:extLst>
          </p:cNvPr>
          <p:cNvSpPr txBox="1"/>
          <p:nvPr/>
        </p:nvSpPr>
        <p:spPr>
          <a:xfrm>
            <a:off x="911424" y="2996952"/>
            <a:ext cx="10936857"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sal </a:t>
            </a:r>
            <a:r>
              <a:rPr lang="en-IN" dirty="0">
                <a:solidFill>
                  <a:srgbClr val="834689"/>
                </a:solidFill>
                <a:latin typeface="Liberation Mono"/>
                <a:cs typeface="Arial" panose="020B0604020202020204" pitchFamily="34" charset="0"/>
              </a:rPr>
              <a:t>INT</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 total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(sal + comm));</a:t>
            </a:r>
          </a:p>
        </p:txBody>
      </p:sp>
      <p:sp>
        <p:nvSpPr>
          <p:cNvPr id="11" name="TextBox 10">
            <a:extLst>
              <a:ext uri="{FF2B5EF4-FFF2-40B4-BE49-F238E27FC236}">
                <a16:creationId xmlns:a16="http://schemas.microsoft.com/office/drawing/2014/main" id="{0AE19D8E-F5E0-B6EA-C9EA-204F9A9AD971}"/>
              </a:ext>
            </a:extLst>
          </p:cNvPr>
          <p:cNvSpPr txBox="1"/>
          <p:nvPr/>
        </p:nvSpPr>
        <p:spPr>
          <a:xfrm>
            <a:off x="407368" y="2276872"/>
            <a:ext cx="8423065" cy="430887"/>
          </a:xfrm>
          <a:prstGeom prst="rect">
            <a:avLst/>
          </a:prstGeom>
          <a:noFill/>
        </p:spPr>
        <p:txBody>
          <a:bodyPr wrap="square">
            <a:spAutoFit/>
          </a:bodyPr>
          <a:lstStyle>
            <a:defPPr>
              <a:defRPr lang="en-US"/>
            </a:defPPr>
            <a:lvl1pPr>
              <a:defRPr sz="2100" i="1">
                <a:solidFill>
                  <a:schemeClr val="tx1">
                    <a:lumMod val="75000"/>
                    <a:lumOff val="25000"/>
                  </a:schemeClr>
                </a:solidFill>
                <a:latin typeface="Liberation Mono"/>
              </a:defRPr>
            </a:lvl1pPr>
          </a:lstStyle>
          <a:p>
            <a:pPr marL="457200" indent="-457200">
              <a:buFont typeface="+mj-lt"/>
              <a:buAutoNum type="arabicPeriod"/>
            </a:pPr>
            <a:r>
              <a:rPr lang="en-IN" sz="2200" dirty="0"/>
              <a:t>GENERATED ALWAYS AS ( { generatedColumnExpression } )</a:t>
            </a:r>
          </a:p>
        </p:txBody>
      </p:sp>
      <p:sp>
        <p:nvSpPr>
          <p:cNvPr id="13" name="TextBox 12">
            <a:extLst>
              <a:ext uri="{FF2B5EF4-FFF2-40B4-BE49-F238E27FC236}">
                <a16:creationId xmlns:a16="http://schemas.microsoft.com/office/drawing/2014/main" id="{D55B48BB-61F9-5495-C912-C29BD20331FB}"/>
              </a:ext>
            </a:extLst>
          </p:cNvPr>
          <p:cNvSpPr txBox="1"/>
          <p:nvPr/>
        </p:nvSpPr>
        <p:spPr>
          <a:xfrm>
            <a:off x="911424" y="5426841"/>
            <a:ext cx="10936860"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i="1" dirty="0">
                <a:solidFill>
                  <a:srgbClr val="FD8603"/>
                </a:solidFill>
                <a:latin typeface="Liberation Mono"/>
              </a:rPr>
              <a:t>nextval</a:t>
            </a:r>
            <a:r>
              <a:rPr lang="en-US" dirty="0">
                <a:latin typeface="Liberation Mono"/>
              </a:rPr>
              <a:t>('S1'))</a:t>
            </a:r>
            <a:r>
              <a:rPr lang="en-IN" dirty="0">
                <a:latin typeface="Liberation Mono"/>
              </a:rPr>
              <a:t>);</a:t>
            </a:r>
          </a:p>
        </p:txBody>
      </p:sp>
      <p:grpSp>
        <p:nvGrpSpPr>
          <p:cNvPr id="2" name="Group 1">
            <a:extLst>
              <a:ext uri="{FF2B5EF4-FFF2-40B4-BE49-F238E27FC236}">
                <a16:creationId xmlns:a16="http://schemas.microsoft.com/office/drawing/2014/main" id="{FA93D51E-0F9C-A282-BF18-6FEF3C79A60D}"/>
              </a:ext>
            </a:extLst>
          </p:cNvPr>
          <p:cNvGrpSpPr/>
          <p:nvPr/>
        </p:nvGrpSpPr>
        <p:grpSpPr>
          <a:xfrm>
            <a:off x="407368" y="4149080"/>
            <a:ext cx="11440916" cy="1058402"/>
            <a:chOff x="324728" y="3735415"/>
            <a:chExt cx="8495073" cy="1058402"/>
          </a:xfrm>
        </p:grpSpPr>
        <p:sp>
          <p:nvSpPr>
            <p:cNvPr id="12" name="TextBox 11">
              <a:extLst>
                <a:ext uri="{FF2B5EF4-FFF2-40B4-BE49-F238E27FC236}">
                  <a16:creationId xmlns:a16="http://schemas.microsoft.com/office/drawing/2014/main" id="{F24D08F1-AC92-762D-2DBB-0962AE746230}"/>
                </a:ext>
              </a:extLst>
            </p:cNvPr>
            <p:cNvSpPr txBox="1"/>
            <p:nvPr/>
          </p:nvSpPr>
          <p:spPr>
            <a:xfrm>
              <a:off x="324728" y="4362930"/>
              <a:ext cx="8495073" cy="430887"/>
            </a:xfrm>
            <a:prstGeom prst="rect">
              <a:avLst/>
            </a:prstGeom>
            <a:noFill/>
          </p:spPr>
          <p:txBody>
            <a:bodyPr wrap="square">
              <a:spAutoFit/>
            </a:bodyPr>
            <a:lstStyle>
              <a:defPPr>
                <a:defRPr lang="en-US"/>
              </a:defPPr>
              <a:lvl1pPr>
                <a:defRPr sz="2100" i="1">
                  <a:solidFill>
                    <a:schemeClr val="tx1">
                      <a:lumMod val="75000"/>
                      <a:lumOff val="25000"/>
                    </a:schemeClr>
                  </a:solidFill>
                  <a:latin typeface="Liberation Mono"/>
                </a:defRPr>
              </a:lvl1pPr>
            </a:lstStyle>
            <a:p>
              <a:pPr marL="457200" indent="-457200">
                <a:buFont typeface="+mj-lt"/>
                <a:buAutoNum type="arabicPeriod" startAt="2"/>
              </a:pPr>
              <a:r>
                <a:rPr lang="en-IN" sz="2200" dirty="0"/>
                <a:t>GENERATED ALWAYS AS ( { nextval('S1') } )</a:t>
              </a: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3639692" y="3735415"/>
              <a:ext cx="2166179" cy="629974"/>
              <a:chOff x="3220727" y="3956375"/>
              <a:chExt cx="2166179" cy="629974"/>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3220727" y="4110168"/>
                <a:ext cx="454088" cy="476181"/>
                <a:chOff x="3220727" y="4110168"/>
                <a:chExt cx="454088" cy="476181"/>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3227952" y="4110168"/>
                  <a:ext cx="0" cy="47618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a:cxnSpLocks/>
                </p:cNvCxnSpPr>
                <p:nvPr/>
              </p:nvCxnSpPr>
              <p:spPr>
                <a:xfrm>
                  <a:off x="3220727" y="4110168"/>
                  <a:ext cx="454088"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3674814" y="3956375"/>
                <a:ext cx="1712092" cy="369332"/>
              </a:xfrm>
              <a:prstGeom prst="rect">
                <a:avLst/>
              </a:prstGeom>
              <a:noFill/>
            </p:spPr>
            <p:txBody>
              <a:bodyPr wrap="square">
                <a:spAutoFit/>
              </a:bodyPr>
              <a:lstStyle/>
              <a:p>
                <a:r>
                  <a:rPr lang="en-US" dirty="0">
                    <a:solidFill>
                      <a:srgbClr val="C00000"/>
                    </a:solidFill>
                    <a:latin typeface="Liberation Mono"/>
                  </a:rPr>
                  <a:t>S1 is SEQUENCE</a:t>
                </a:r>
                <a:endParaRPr lang="en-IN" dirty="0">
                  <a:solidFill>
                    <a:srgbClr val="C00000"/>
                  </a:solidFill>
                </a:endParaRPr>
              </a:p>
            </p:txBody>
          </p:sp>
        </p:grpSp>
      </p:grpSp>
      <p:cxnSp>
        <p:nvCxnSpPr>
          <p:cNvPr id="6" name="Straight Connector 5">
            <a:extLst>
              <a:ext uri="{FF2B5EF4-FFF2-40B4-BE49-F238E27FC236}">
                <a16:creationId xmlns:a16="http://schemas.microsoft.com/office/drawing/2014/main" id="{76BC68CC-3A5C-F536-05C9-6860B8C90CD8}"/>
              </a:ext>
            </a:extLst>
          </p:cNvPr>
          <p:cNvCxnSpPr/>
          <p:nvPr/>
        </p:nvCxnSpPr>
        <p:spPr>
          <a:xfrm>
            <a:off x="407368" y="3789040"/>
            <a:ext cx="11440916"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D12D3955-2705-7766-E98B-268FD0D7A314}"/>
              </a:ext>
            </a:extLst>
          </p:cNvPr>
          <p:cNvGrpSpPr/>
          <p:nvPr/>
        </p:nvGrpSpPr>
        <p:grpSpPr>
          <a:xfrm rot="10800000">
            <a:off x="8452808" y="1311584"/>
            <a:ext cx="2088232" cy="873824"/>
            <a:chOff x="4783757" y="3969201"/>
            <a:chExt cx="2088232" cy="873824"/>
          </a:xfrm>
        </p:grpSpPr>
        <p:grpSp>
          <p:nvGrpSpPr>
            <p:cNvPr id="9" name="Group 8">
              <a:extLst>
                <a:ext uri="{FF2B5EF4-FFF2-40B4-BE49-F238E27FC236}">
                  <a16:creationId xmlns:a16="http://schemas.microsoft.com/office/drawing/2014/main" id="{96ADA8C2-F68A-E9DA-A748-7ABDF55C1574}"/>
                </a:ext>
              </a:extLst>
            </p:cNvPr>
            <p:cNvGrpSpPr/>
            <p:nvPr/>
          </p:nvGrpSpPr>
          <p:grpSpPr>
            <a:xfrm>
              <a:off x="4783757" y="4113769"/>
              <a:ext cx="454086" cy="729256"/>
              <a:chOff x="4783757" y="4113769"/>
              <a:chExt cx="454086" cy="729256"/>
            </a:xfrm>
          </p:grpSpPr>
          <p:cxnSp>
            <p:nvCxnSpPr>
              <p:cNvPr id="14" name="Straight Arrow Connector 13">
                <a:extLst>
                  <a:ext uri="{FF2B5EF4-FFF2-40B4-BE49-F238E27FC236}">
                    <a16:creationId xmlns:a16="http://schemas.microsoft.com/office/drawing/2014/main" id="{1ADB5667-CD3B-2296-FCC6-D629D2AA816C}"/>
                  </a:ext>
                </a:extLst>
              </p:cNvPr>
              <p:cNvCxnSpPr>
                <a:cxnSpLocks/>
              </p:cNvCxnSpPr>
              <p:nvPr/>
            </p:nvCxnSpPr>
            <p:spPr>
              <a:xfrm rot="10800000" flipV="1">
                <a:off x="4799856" y="4113769"/>
                <a:ext cx="0" cy="72925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CD00A23-BB50-C070-A7E3-471BEAC4141A}"/>
                  </a:ext>
                </a:extLst>
              </p:cNvPr>
              <p:cNvCxnSpPr>
                <a:cxnSpLocks/>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10" name="TextBox 9">
              <a:extLst>
                <a:ext uri="{FF2B5EF4-FFF2-40B4-BE49-F238E27FC236}">
                  <a16:creationId xmlns:a16="http://schemas.microsoft.com/office/drawing/2014/main" id="{30371B37-3EE4-2921-EA9D-E4AACBE2B21D}"/>
                </a:ext>
              </a:extLst>
            </p:cNvPr>
            <p:cNvSpPr txBox="1"/>
            <p:nvPr/>
          </p:nvSpPr>
          <p:spPr>
            <a:xfrm rot="10800000">
              <a:off x="5159896" y="3969201"/>
              <a:ext cx="1712093" cy="369332"/>
            </a:xfrm>
            <a:prstGeom prst="rect">
              <a:avLst/>
            </a:prstGeom>
            <a:noFill/>
          </p:spPr>
          <p:txBody>
            <a:bodyPr wrap="square">
              <a:spAutoFit/>
            </a:bodyPr>
            <a:lstStyle/>
            <a:p>
              <a:r>
                <a:rPr lang="en-US" dirty="0">
                  <a:solidFill>
                    <a:srgbClr val="C00000"/>
                  </a:solidFill>
                  <a:latin typeface="Liberation Mono"/>
                </a:rPr>
                <a:t>S1 is SEQUENCE</a:t>
              </a:r>
              <a:endParaRPr lang="en-IN" dirty="0">
                <a:solidFill>
                  <a:srgbClr val="C00000"/>
                </a:solidFill>
              </a:endParaRPr>
            </a:p>
          </p:txBody>
        </p:sp>
      </p:grpSp>
    </p:spTree>
    <p:extLst>
      <p:ext uri="{BB962C8B-B14F-4D97-AF65-F5344CB8AC3E}">
        <p14:creationId xmlns:p14="http://schemas.microsoft.com/office/powerpoint/2010/main" val="11328731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identity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9118F22A-9D9A-2081-34DA-09F2B62271F1}"/>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753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rgbClr val="000000"/>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ALWAYS</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 </a:t>
            </a:r>
            <a:r>
              <a:rPr lang="en-US" sz="2000" dirty="0">
                <a:latin typeface="Liberation Mono"/>
              </a:rPr>
              <a:t>[</a:t>
            </a:r>
            <a:r>
              <a:rPr lang="en-US" sz="2000" i="1" dirty="0">
                <a:solidFill>
                  <a:schemeClr val="accent4">
                    <a:lumMod val="50000"/>
                  </a:schemeClr>
                </a:solidFill>
                <a:latin typeface="Liberation Mono"/>
              </a:rPr>
              <a:t> </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911424" y="1"/>
            <a:ext cx="9756576"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always as identity</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810106"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solidFill>
                <a:srgbClr val="0077A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8328E3-4BE0-E0D6-D3D8-570286A66982}"/>
              </a:ext>
            </a:extLst>
          </p:cNvPr>
          <p:cNvSpPr txBox="1"/>
          <p:nvPr/>
        </p:nvSpPr>
        <p:spPr>
          <a:xfrm>
            <a:off x="263352" y="1484784"/>
            <a:ext cx="6096000" cy="2215991"/>
          </a:xfrm>
          <a:prstGeom prst="rect">
            <a:avLst/>
          </a:prstGeom>
          <a:noFill/>
        </p:spPr>
        <p:txBody>
          <a:bodyPr wrap="square">
            <a:spAutoFit/>
          </a:bodyPr>
          <a:lstStyle/>
          <a:p>
            <a:r>
              <a:rPr lang="en-US" sz="2200" i="1" dirty="0">
                <a:solidFill>
                  <a:schemeClr val="accent4">
                    <a:lumMod val="50000"/>
                  </a:schemeClr>
                </a:solidFill>
                <a:latin typeface="Liberation Mono"/>
              </a:rPr>
              <a:t>sequenceOption</a:t>
            </a: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Tree>
    <p:extLst>
      <p:ext uri="{BB962C8B-B14F-4D97-AF65-F5344CB8AC3E}">
        <p14:creationId xmlns:p14="http://schemas.microsoft.com/office/powerpoint/2010/main" val="26484112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by default as identity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171CA693-7448-FB8B-1764-14AF9D092E5B}"/>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450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rgbClr val="000000"/>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BY DEFAULT</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407368" y="1"/>
            <a:ext cx="10260632"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by default as identity</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62789"/>
            <a:ext cx="1152128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BY DEFAULT 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p:txBody>
      </p:sp>
      <p:sp>
        <p:nvSpPr>
          <p:cNvPr id="6" name="TextBox 5">
            <a:extLst>
              <a:ext uri="{FF2B5EF4-FFF2-40B4-BE49-F238E27FC236}">
                <a16:creationId xmlns:a16="http://schemas.microsoft.com/office/drawing/2014/main" id="{1FDD5F8E-721F-608D-F858-CE7B9670C860}"/>
              </a:ext>
            </a:extLst>
          </p:cNvPr>
          <p:cNvSpPr txBox="1"/>
          <p:nvPr/>
        </p:nvSpPr>
        <p:spPr>
          <a:xfrm>
            <a:off x="263352" y="1406386"/>
            <a:ext cx="6096000" cy="2215991"/>
          </a:xfrm>
          <a:prstGeom prst="rect">
            <a:avLst/>
          </a:prstGeom>
          <a:noFill/>
        </p:spPr>
        <p:txBody>
          <a:bodyPr wrap="square">
            <a:spAutoFit/>
          </a:bodyPr>
          <a:lstStyle/>
          <a:p>
            <a:r>
              <a:rPr lang="en-US" sz="2200" i="1" dirty="0">
                <a:solidFill>
                  <a:schemeClr val="accent4">
                    <a:lumMod val="50000"/>
                  </a:schemeClr>
                </a:solidFill>
                <a:latin typeface="Liberation Mono"/>
              </a:rPr>
              <a:t>sequenceOption</a:t>
            </a: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157192"/>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p>
          <a:p>
            <a:pPr marL="285750" indent="-285750" algn="l">
              <a:buFont typeface="Arial" panose="020B0604020202020204" pitchFamily="34" charset="0"/>
              <a:buChar char="•"/>
            </a:pPr>
            <a:endParaRPr lang="en-US" sz="800" b="0" i="0" dirty="0">
              <a:solidFill>
                <a:srgbClr val="000000"/>
              </a:solidFill>
              <a:effectLst/>
              <a:latin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NULL not allowed for column</a:t>
            </a:r>
            <a:r>
              <a:rPr lang="en-US" dirty="0">
                <a:solidFill>
                  <a:srgbClr val="000000"/>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US" sz="800" dirty="0">
              <a:solidFill>
                <a:srgbClr val="000000"/>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User defined value can be inserted.</a:t>
            </a:r>
          </a:p>
        </p:txBody>
      </p:sp>
    </p:spTree>
    <p:extLst>
      <p:ext uri="{BB962C8B-B14F-4D97-AF65-F5344CB8AC3E}">
        <p14:creationId xmlns:p14="http://schemas.microsoft.com/office/powerpoint/2010/main" val="3034385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2" name="Rectangle 1"/>
          <p:cNvSpPr/>
          <p:nvPr/>
        </p:nvSpPr>
        <p:spPr>
          <a:xfrm>
            <a:off x="191344" y="129406"/>
            <a:ext cx="8198078" cy="769441"/>
          </a:xfrm>
          <a:prstGeom prst="rect">
            <a:avLst/>
          </a:prstGeom>
          <a:solidFill>
            <a:schemeClr val="accent1">
              <a:lumMod val="50000"/>
            </a:schemeClr>
          </a:solidFill>
        </p:spPr>
        <p:txBody>
          <a:bodyPr wrap="none">
            <a:spAutoFit/>
          </a:bodyPr>
          <a:lstStyle/>
          <a:p>
            <a:pPr marL="285750" indent="-285750">
              <a:buFont typeface="Wingdings" panose="05000000000000000000" pitchFamily="2" charset="2"/>
              <a:buChar char="v"/>
            </a:pPr>
            <a:r>
              <a:rPr lang="en-IN" dirty="0">
                <a:solidFill>
                  <a:srgbClr val="FFFF00"/>
                </a:solidFill>
                <a:latin typeface="Consolas" panose="020B0609020204030204" pitchFamily="49" charset="0"/>
                <a:ea typeface="Calibri" panose="020F0502020204030204" pitchFamily="34" charset="0"/>
              </a:rPr>
              <a:t>GOTO Home/Desktop/</a:t>
            </a:r>
            <a:r>
              <a:rPr lang="en-IN" dirty="0" err="1">
                <a:solidFill>
                  <a:srgbClr val="FFFF00"/>
                </a:solidFill>
                <a:latin typeface="Consolas" panose="020B0609020204030204" pitchFamily="49" charset="0"/>
                <a:ea typeface="Calibri" panose="020F0502020204030204" pitchFamily="34" charset="0"/>
              </a:rPr>
              <a:t>noSQL</a:t>
            </a:r>
            <a:r>
              <a:rPr lang="en-IN" dirty="0">
                <a:solidFill>
                  <a:srgbClr val="FFFF00"/>
                </a:solidFill>
                <a:latin typeface="Consolas" panose="020B0609020204030204" pitchFamily="49" charset="0"/>
                <a:ea typeface="Calibri" panose="020F0502020204030204" pitchFamily="34" charset="0"/>
              </a:rPr>
              <a:t>/h2-2023-09-17/bin$ ./h2.sh</a:t>
            </a:r>
          </a:p>
          <a:p>
            <a:pPr marL="171450" indent="-171450">
              <a:buFont typeface="Wingdings" panose="05000000000000000000" pitchFamily="2" charset="2"/>
              <a:buChar char="v"/>
            </a:pPr>
            <a:endParaRPr lang="en-IN" sz="800" dirty="0">
              <a:solidFill>
                <a:srgbClr val="FFFF00"/>
              </a:solidFill>
              <a:latin typeface="Consolas" panose="020B0609020204030204" pitchFamily="49" charset="0"/>
              <a:ea typeface="Calibri" panose="020F0502020204030204" pitchFamily="34" charset="0"/>
            </a:endParaRPr>
          </a:p>
          <a:p>
            <a:pPr marL="285750" indent="-285750">
              <a:buFont typeface="Wingdings" panose="05000000000000000000" pitchFamily="2" charset="2"/>
              <a:buChar char="v"/>
            </a:pPr>
            <a:r>
              <a:rPr lang="en-IN" dirty="0">
                <a:solidFill>
                  <a:srgbClr val="FFFF00"/>
                </a:solidFill>
                <a:latin typeface="Consolas" panose="020B0609020204030204" pitchFamily="49" charset="0"/>
                <a:ea typeface="Calibri" panose="020F0502020204030204" pitchFamily="34" charset="0"/>
              </a:rPr>
              <a:t>GOTO </a:t>
            </a:r>
            <a:r>
              <a:rPr lang="pt-BR" dirty="0">
                <a:solidFill>
                  <a:srgbClr val="FFFF00"/>
                </a:solidFill>
                <a:latin typeface="Consolas" panose="020B0609020204030204" pitchFamily="49" charset="0"/>
                <a:ea typeface="Calibri" panose="020F0502020204030204" pitchFamily="34" charset="0"/>
              </a:rPr>
              <a:t>C:\Program Files (x86)\H2\bin\h2.bat (run the .bat file)</a:t>
            </a:r>
            <a:endParaRPr lang="en-IN" b="1" dirty="0">
              <a:solidFill>
                <a:srgbClr val="FFFF00"/>
              </a:solidFill>
              <a:latin typeface="Consolas" panose="020B0609020204030204" pitchFamily="49" charset="0"/>
            </a:endParaRPr>
          </a:p>
        </p:txBody>
      </p:sp>
      <p:pic>
        <p:nvPicPr>
          <p:cNvPr id="13" name="Picture 12">
            <a:extLst>
              <a:ext uri="{FF2B5EF4-FFF2-40B4-BE49-F238E27FC236}">
                <a16:creationId xmlns:a16="http://schemas.microsoft.com/office/drawing/2014/main" id="{C0AF513B-51DA-F43A-42EA-4DB833AE991C}"/>
              </a:ext>
            </a:extLst>
          </p:cNvPr>
          <p:cNvPicPr>
            <a:picLocks noChangeAspect="1"/>
          </p:cNvPicPr>
          <p:nvPr/>
        </p:nvPicPr>
        <p:blipFill>
          <a:blip r:embed="rId2"/>
          <a:stretch>
            <a:fillRect/>
          </a:stretch>
        </p:blipFill>
        <p:spPr>
          <a:xfrm>
            <a:off x="191344" y="1028253"/>
            <a:ext cx="7344816" cy="5514469"/>
          </a:xfrm>
          <a:prstGeom prst="rect">
            <a:avLst/>
          </a:prstGeom>
        </p:spPr>
      </p:pic>
      <p:sp>
        <p:nvSpPr>
          <p:cNvPr id="3" name="TextBox 2">
            <a:extLst>
              <a:ext uri="{FF2B5EF4-FFF2-40B4-BE49-F238E27FC236}">
                <a16:creationId xmlns:a16="http://schemas.microsoft.com/office/drawing/2014/main" id="{611B7AEB-88A8-A80F-3D5E-0F860DBEF1B1}"/>
              </a:ext>
            </a:extLst>
          </p:cNvPr>
          <p:cNvSpPr txBox="1"/>
          <p:nvPr/>
        </p:nvSpPr>
        <p:spPr>
          <a:xfrm>
            <a:off x="2220211" y="5053816"/>
            <a:ext cx="563421" cy="461665"/>
          </a:xfrm>
          <a:prstGeom prst="rect">
            <a:avLst/>
          </a:prstGeom>
          <a:noFill/>
        </p:spPr>
        <p:txBody>
          <a:bodyPr wrap="square">
            <a:spAutoFit/>
          </a:bodyPr>
          <a:lstStyle/>
          <a:p>
            <a:r>
              <a:rPr lang="pt-BR" sz="2400" dirty="0">
                <a:solidFill>
                  <a:srgbClr val="FF0000"/>
                </a:solidFill>
                <a:latin typeface="Consolas" panose="020B0609020204030204" pitchFamily="49" charset="0"/>
                <a:ea typeface="Calibri" panose="020F0502020204030204" pitchFamily="34" charset="0"/>
              </a:rPr>
              <a:t>sa</a:t>
            </a:r>
            <a:endParaRPr lang="en-IN" sz="2400" dirty="0">
              <a:solidFill>
                <a:srgbClr val="FF0000"/>
              </a:solidFill>
            </a:endParaRPr>
          </a:p>
        </p:txBody>
      </p:sp>
      <p:sp>
        <p:nvSpPr>
          <p:cNvPr id="5" name="TextBox 4">
            <a:extLst>
              <a:ext uri="{FF2B5EF4-FFF2-40B4-BE49-F238E27FC236}">
                <a16:creationId xmlns:a16="http://schemas.microsoft.com/office/drawing/2014/main" id="{7E4F9F51-0A95-EA91-BBE3-3ABA758F321C}"/>
              </a:ext>
            </a:extLst>
          </p:cNvPr>
          <p:cNvSpPr txBox="1"/>
          <p:nvPr/>
        </p:nvSpPr>
        <p:spPr>
          <a:xfrm>
            <a:off x="7847551" y="1844824"/>
            <a:ext cx="2568930" cy="400110"/>
          </a:xfrm>
          <a:prstGeom prst="rect">
            <a:avLst/>
          </a:prstGeom>
          <a:noFill/>
        </p:spPr>
        <p:txBody>
          <a:bodyPr wrap="square">
            <a:spAutoFit/>
          </a:bodyPr>
          <a:lstStyle/>
          <a:p>
            <a:pPr marL="285750" indent="-285750">
              <a:buFont typeface="Arial" panose="020B0604020202020204" pitchFamily="34" charset="0"/>
              <a:buChar char="•"/>
            </a:pPr>
            <a:r>
              <a:rPr lang="en-IN" sz="2000" dirty="0">
                <a:solidFill>
                  <a:srgbClr val="0077AA"/>
                </a:solidFill>
                <a:latin typeface="Liberation Mono"/>
              </a:rPr>
              <a:t>CALL</a:t>
            </a:r>
            <a:r>
              <a:rPr lang="en-IN" dirty="0">
                <a:latin typeface="Liberation Mono"/>
              </a:rPr>
              <a:t> SCHEMA();</a:t>
            </a:r>
          </a:p>
        </p:txBody>
      </p:sp>
    </p:spTree>
    <p:extLst>
      <p:ext uri="{BB962C8B-B14F-4D97-AF65-F5344CB8AC3E}">
        <p14:creationId xmlns:p14="http://schemas.microsoft.com/office/powerpoint/2010/main" val="27335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nextval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9118F22A-9D9A-2081-34DA-09F2B62271F1}"/>
              </a:ext>
            </a:extLst>
          </p:cNvPr>
          <p:cNvSpPr txBox="1"/>
          <p:nvPr/>
        </p:nvSpPr>
        <p:spPr>
          <a:xfrm>
            <a:off x="335360" y="501317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76918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always as nextval</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a:t>
            </a:r>
            <a:r>
              <a:rPr lang="en-IN" sz="2000" i="1" dirty="0">
                <a:solidFill>
                  <a:srgbClr val="FD8603"/>
                </a:solidFill>
                <a:latin typeface="Liberation Mono"/>
              </a:rPr>
              <a:t>nextval</a:t>
            </a:r>
            <a:r>
              <a:rPr lang="en-IN" sz="2000" dirty="0">
                <a:solidFill>
                  <a:srgbClr val="000000"/>
                </a:solidFill>
                <a:latin typeface="Liberation Mono"/>
              </a:rPr>
              <a:t>(</a:t>
            </a:r>
            <a:r>
              <a:rPr lang="en-US" sz="2000" dirty="0">
                <a:latin typeface="Liberation Mono"/>
              </a:rPr>
              <a:t>'</a:t>
            </a:r>
            <a:r>
              <a:rPr lang="en-IN" sz="2000" i="1" dirty="0">
                <a:solidFill>
                  <a:srgbClr val="39AE0A"/>
                </a:solidFill>
                <a:latin typeface="Liberation Mono"/>
              </a:rPr>
              <a:t>sequenceName</a:t>
            </a:r>
            <a:r>
              <a:rPr lang="en-US" sz="2000" dirty="0">
                <a:latin typeface="Liberation Mono"/>
              </a:rPr>
              <a:t>'</a:t>
            </a:r>
            <a:r>
              <a:rPr lang="en-IN" sz="2000" dirty="0">
                <a:solidFill>
                  <a:srgbClr val="000000"/>
                </a:solidFill>
                <a:latin typeface="Liberation Mono"/>
              </a:rPr>
              <a:t>)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11" name="TextBox 10">
            <a:extLst>
              <a:ext uri="{FF2B5EF4-FFF2-40B4-BE49-F238E27FC236}">
                <a16:creationId xmlns:a16="http://schemas.microsoft.com/office/drawing/2014/main" id="{0AE19D8E-F5E0-B6EA-C9EA-204F9A9AD971}"/>
              </a:ext>
            </a:extLst>
          </p:cNvPr>
          <p:cNvSpPr txBox="1"/>
          <p:nvPr/>
        </p:nvSpPr>
        <p:spPr>
          <a:xfrm>
            <a:off x="335360" y="1628800"/>
            <a:ext cx="8495073" cy="430887"/>
          </a:xfrm>
          <a:prstGeom prst="rect">
            <a:avLst/>
          </a:prstGeom>
          <a:noFill/>
        </p:spPr>
        <p:txBody>
          <a:bodyPr wrap="square">
            <a:spAutoFit/>
          </a:bodyPr>
          <a:lstStyle/>
          <a:p>
            <a:r>
              <a:rPr lang="en-IN" sz="2200" dirty="0">
                <a:solidFill>
                  <a:schemeClr val="tx1">
                    <a:lumMod val="75000"/>
                    <a:lumOff val="25000"/>
                  </a:schemeClr>
                </a:solidFill>
                <a:latin typeface="Liberation Mono"/>
              </a:rPr>
              <a:t>GENERATED ALWAYS AS ( </a:t>
            </a:r>
            <a:r>
              <a:rPr lang="en-IN" sz="2200" i="1" dirty="0">
                <a:solidFill>
                  <a:schemeClr val="tx1">
                    <a:lumMod val="75000"/>
                    <a:lumOff val="25000"/>
                  </a:schemeClr>
                </a:solidFill>
                <a:latin typeface="Liberation Mono"/>
              </a:rPr>
              <a:t>nextval(</a:t>
            </a:r>
            <a:r>
              <a:rPr lang="en-US" sz="2200" dirty="0">
                <a:solidFill>
                  <a:schemeClr val="tx1">
                    <a:lumMod val="75000"/>
                    <a:lumOff val="25000"/>
                  </a:schemeClr>
                </a:solidFill>
                <a:latin typeface="Liberation Mono"/>
              </a:rPr>
              <a:t>'</a:t>
            </a:r>
            <a:r>
              <a:rPr lang="en-IN" sz="2200" i="1" dirty="0">
                <a:solidFill>
                  <a:srgbClr val="39AE0A"/>
                </a:solidFill>
                <a:latin typeface="Liberation Mono"/>
              </a:rPr>
              <a:t>sequenceName</a:t>
            </a:r>
            <a:r>
              <a:rPr lang="en-US" sz="2200" dirty="0">
                <a:solidFill>
                  <a:schemeClr val="tx1">
                    <a:lumMod val="75000"/>
                    <a:lumOff val="25000"/>
                  </a:schemeClr>
                </a:solidFill>
                <a:latin typeface="Liberation Mono"/>
              </a:rPr>
              <a:t>'</a:t>
            </a:r>
            <a:r>
              <a:rPr lang="en-IN" sz="2200" i="1" dirty="0">
                <a:solidFill>
                  <a:schemeClr val="tx1">
                    <a:lumMod val="75000"/>
                    <a:lumOff val="25000"/>
                  </a:schemeClr>
                </a:solidFill>
                <a:latin typeface="Liberation Mono"/>
              </a:rPr>
              <a:t>)</a:t>
            </a:r>
            <a:r>
              <a:rPr lang="en-IN" sz="2200" dirty="0">
                <a:solidFill>
                  <a:schemeClr val="tx1">
                    <a:lumMod val="75000"/>
                    <a:lumOff val="25000"/>
                  </a:schemeClr>
                </a:solidFill>
                <a:latin typeface="Liberation Mono"/>
              </a:rPr>
              <a:t> )</a:t>
            </a:r>
            <a:endParaRPr lang="en-IN" sz="2200" dirty="0">
              <a:solidFill>
                <a:schemeClr val="tx1">
                  <a:lumMod val="75000"/>
                  <a:lumOff val="25000"/>
                </a:schemeClr>
              </a:solidFill>
            </a:endParaRPr>
          </a:p>
        </p:txBody>
      </p:sp>
      <p:grpSp>
        <p:nvGrpSpPr>
          <p:cNvPr id="2" name="Group 1">
            <a:extLst>
              <a:ext uri="{FF2B5EF4-FFF2-40B4-BE49-F238E27FC236}">
                <a16:creationId xmlns:a16="http://schemas.microsoft.com/office/drawing/2014/main" id="{7FFC916E-84A0-EA9D-CE50-3D3290B3FC0F}"/>
              </a:ext>
            </a:extLst>
          </p:cNvPr>
          <p:cNvGrpSpPr/>
          <p:nvPr/>
        </p:nvGrpSpPr>
        <p:grpSpPr>
          <a:xfrm>
            <a:off x="334963" y="2564904"/>
            <a:ext cx="11521280" cy="1015663"/>
            <a:chOff x="334963" y="3233160"/>
            <a:chExt cx="11521280" cy="1015663"/>
          </a:xfrm>
        </p:grpSpPr>
        <p:sp>
          <p:nvSpPr>
            <p:cNvPr id="13" name="TextBox 12">
              <a:extLst>
                <a:ext uri="{FF2B5EF4-FFF2-40B4-BE49-F238E27FC236}">
                  <a16:creationId xmlns:a16="http://schemas.microsoft.com/office/drawing/2014/main" id="{D55B48BB-61F9-5495-C912-C29BD20331FB}"/>
                </a:ext>
              </a:extLst>
            </p:cNvPr>
            <p:cNvSpPr txBox="1"/>
            <p:nvPr/>
          </p:nvSpPr>
          <p:spPr>
            <a:xfrm>
              <a:off x="334963" y="3879491"/>
              <a:ext cx="11521280"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i="1" dirty="0">
                  <a:solidFill>
                    <a:srgbClr val="FD8603"/>
                  </a:solidFill>
                  <a:latin typeface="Liberation Mono"/>
                </a:rPr>
                <a:t>nextval</a:t>
              </a:r>
              <a:r>
                <a:rPr lang="en-US" dirty="0">
                  <a:latin typeface="Liberation Mono"/>
                </a:rPr>
                <a:t>('S1'))</a:t>
              </a:r>
              <a:r>
                <a:rPr lang="en-IN" dirty="0">
                  <a:latin typeface="Liberation Mono"/>
                </a:rPr>
                <a:t>);</a:t>
              </a: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6960096" y="3233160"/>
              <a:ext cx="2117414" cy="646331"/>
              <a:chOff x="4639741" y="3978930"/>
              <a:chExt cx="2117414" cy="646331"/>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4639741" y="4149080"/>
                <a:ext cx="454086" cy="476181"/>
                <a:chOff x="4639741" y="4149080"/>
                <a:chExt cx="454086" cy="476181"/>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4655840" y="4149080"/>
                  <a:ext cx="0" cy="47618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a:cxnSpLocks/>
                </p:cNvCxnSpPr>
                <p:nvPr/>
              </p:nvCxnSpPr>
              <p:spPr>
                <a:xfrm>
                  <a:off x="4639741"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5045063" y="3978930"/>
                <a:ext cx="1712092" cy="369332"/>
              </a:xfrm>
              <a:prstGeom prst="rect">
                <a:avLst/>
              </a:prstGeom>
              <a:noFill/>
            </p:spPr>
            <p:txBody>
              <a:bodyPr wrap="square">
                <a:spAutoFit/>
              </a:bodyPr>
              <a:lstStyle/>
              <a:p>
                <a:r>
                  <a:rPr lang="en-US" dirty="0">
                    <a:solidFill>
                      <a:srgbClr val="C00000"/>
                    </a:solidFill>
                    <a:latin typeface="Liberation Mono"/>
                  </a:rPr>
                  <a:t>S1 is SEQUENCE</a:t>
                </a:r>
                <a:endParaRPr lang="en-IN" dirty="0">
                  <a:solidFill>
                    <a:srgbClr val="C00000"/>
                  </a:solidFill>
                </a:endParaRPr>
              </a:p>
            </p:txBody>
          </p:sp>
        </p:grpSp>
      </p:grpSp>
    </p:spTree>
    <p:extLst>
      <p:ext uri="{BB962C8B-B14F-4D97-AF65-F5344CB8AC3E}">
        <p14:creationId xmlns:p14="http://schemas.microsoft.com/office/powerpoint/2010/main" val="23524158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without size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54335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array without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30887"/>
          </a:xfrm>
          <a:prstGeom prst="rect">
            <a:avLst/>
          </a:prstGeom>
          <a:noFill/>
        </p:spPr>
        <p:txBody>
          <a:bodyPr wrap="square">
            <a:spAutoFit/>
          </a:bodyPr>
          <a:lstStyle>
            <a:defPPr>
              <a:defRPr lang="en-US"/>
            </a:defPPr>
            <a:lvl1pPr>
              <a:defRPr sz="2100" i="1">
                <a:solidFill>
                  <a:schemeClr val="tx1">
                    <a:lumMod val="75000"/>
                    <a:lumOff val="25000"/>
                  </a:schemeClr>
                </a:solidFill>
                <a:latin typeface="Liberation Mono"/>
              </a:defRPr>
            </a:lvl1pPr>
          </a:lstStyle>
          <a:p>
            <a:r>
              <a:rPr lang="en-IN" sz="2200" dirty="0"/>
              <a:t>(columnName baseDataType ARRAY</a:t>
            </a:r>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 </a:t>
            </a:r>
            <a:r>
              <a:rPr lang="en-IN" dirty="0">
                <a:solidFill>
                  <a:srgbClr val="990055"/>
                </a:solidFill>
                <a:latin typeface="Liberation Mono"/>
              </a:rPr>
              <a:t>0</a:t>
            </a:r>
            <a:r>
              <a:rPr lang="en-IN" dirty="0">
                <a:latin typeface="Liberation Mono"/>
              </a:rPr>
              <a:t> ,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 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Tree>
    <p:extLst>
      <p:ext uri="{BB962C8B-B14F-4D97-AF65-F5344CB8AC3E}">
        <p14:creationId xmlns:p14="http://schemas.microsoft.com/office/powerpoint/2010/main" val="28921725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 size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0450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30887"/>
          </a:xfrm>
          <a:prstGeom prst="rect">
            <a:avLst/>
          </a:prstGeom>
          <a:noFill/>
        </p:spPr>
        <p:txBody>
          <a:bodyPr wrap="square">
            <a:spAutoFit/>
          </a:bodyPr>
          <a:lstStyle>
            <a:defPPr>
              <a:defRPr lang="en-US"/>
            </a:defPPr>
            <a:lvl1pPr>
              <a:defRPr sz="2100" i="1">
                <a:solidFill>
                  <a:schemeClr val="tx1">
                    <a:lumMod val="75000"/>
                    <a:lumOff val="25000"/>
                  </a:schemeClr>
                </a:solidFill>
                <a:latin typeface="Liberation Mono"/>
              </a:defRPr>
            </a:lvl1pPr>
          </a:lstStyle>
          <a:p>
            <a:r>
              <a:rPr lang="en-IN" sz="2200" dirty="0"/>
              <a:t>(columnName baseDataType ARRAY [size]</a:t>
            </a:r>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[5],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
        <p:nvSpPr>
          <p:cNvPr id="2" name="TextBox 1">
            <a:extLst>
              <a:ext uri="{FF2B5EF4-FFF2-40B4-BE49-F238E27FC236}">
                <a16:creationId xmlns:a16="http://schemas.microsoft.com/office/drawing/2014/main" id="{A625F2D8-463B-E6E2-6265-8B676B053076}"/>
              </a:ext>
            </a:extLst>
          </p:cNvPr>
          <p:cNvSpPr txBox="1"/>
          <p:nvPr/>
        </p:nvSpPr>
        <p:spPr>
          <a:xfrm>
            <a:off x="335360" y="4680000"/>
            <a:ext cx="1166529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temp(C1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ARRAY</a:t>
            </a:r>
            <a:r>
              <a:rPr lang="en-IN" dirty="0">
                <a:latin typeface="Liberation Mono"/>
              </a:rPr>
              <a:t>[2], C2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[2], C3 </a:t>
            </a:r>
            <a:r>
              <a:rPr lang="en-IN" dirty="0">
                <a:solidFill>
                  <a:srgbClr val="834689"/>
                </a:solidFill>
                <a:latin typeface="Liberation Mono"/>
                <a:cs typeface="Arial" panose="020B0604020202020204" pitchFamily="34" charset="0"/>
              </a:rPr>
              <a:t>BOOLEAN</a:t>
            </a:r>
            <a:r>
              <a:rPr lang="en-IN" dirty="0">
                <a:latin typeface="Liberation Mono"/>
              </a:rPr>
              <a:t> </a:t>
            </a:r>
            <a:r>
              <a:rPr lang="en-IN" dirty="0">
                <a:solidFill>
                  <a:srgbClr val="FD8603"/>
                </a:solidFill>
                <a:latin typeface="Liberation Mono"/>
              </a:rPr>
              <a:t>ARRAY</a:t>
            </a:r>
            <a:r>
              <a:rPr lang="en-IN" dirty="0">
                <a:latin typeface="Liberation Mono"/>
              </a:rPr>
              <a:t>[2], C4 </a:t>
            </a:r>
            <a:r>
              <a:rPr lang="en-IN" dirty="0">
                <a:solidFill>
                  <a:srgbClr val="834689"/>
                </a:solidFill>
                <a:latin typeface="Liberation Mono"/>
                <a:cs typeface="Arial" panose="020B0604020202020204" pitchFamily="34" charset="0"/>
              </a:rPr>
              <a:t>DATE</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FD8603"/>
                </a:solidFill>
                <a:latin typeface="Liberation Mono"/>
              </a:rPr>
              <a:t>ARRAY</a:t>
            </a:r>
            <a:r>
              <a:rPr lang="en-US" dirty="0">
                <a:latin typeface="Liberation Mono"/>
              </a:rPr>
              <a:t>[</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chemeClr val="accent6">
                    <a:lumMod val="60000"/>
                    <a:lumOff val="40000"/>
                  </a:schemeClr>
                </a:solidFill>
                <a:latin typeface="Liberation Mono"/>
              </a:rPr>
              <a:t>TRUE</a:t>
            </a:r>
            <a:r>
              <a:rPr lang="en-US" dirty="0">
                <a:latin typeface="Liberation Mono"/>
              </a:rPr>
              <a:t>, </a:t>
            </a:r>
            <a:r>
              <a:rPr lang="en-US" dirty="0">
                <a:solidFill>
                  <a:schemeClr val="accent6">
                    <a:lumMod val="60000"/>
                    <a:lumOff val="40000"/>
                  </a:schemeClr>
                </a:solidFill>
                <a:latin typeface="Liberation Mono"/>
              </a:rPr>
              <a:t>FALSE</a:t>
            </a:r>
            <a:r>
              <a:rPr lang="en-US" dirty="0">
                <a:latin typeface="Liberation Mono"/>
              </a:rPr>
              <a:t>], </a:t>
            </a:r>
            <a:r>
              <a:rPr lang="en-US" dirty="0">
                <a:solidFill>
                  <a:srgbClr val="FD8603"/>
                </a:solidFill>
                <a:latin typeface="Liberation Mono"/>
              </a:rPr>
              <a:t>ARRAY</a:t>
            </a:r>
            <a:r>
              <a:rPr lang="en-US" dirty="0">
                <a:latin typeface="Liberation Mono"/>
              </a:rPr>
              <a:t>[CURDATE(), '2023-05-23'])</a:t>
            </a:r>
            <a:endParaRPr lang="en-IN" dirty="0">
              <a:latin typeface="Liberation Mono"/>
            </a:endParaRPr>
          </a:p>
        </p:txBody>
      </p:sp>
    </p:spTree>
    <p:extLst>
      <p:ext uri="{BB962C8B-B14F-4D97-AF65-F5344CB8AC3E}">
        <p14:creationId xmlns:p14="http://schemas.microsoft.com/office/powerpoint/2010/main" val="23963596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array functions</a:t>
            </a:r>
          </a:p>
        </p:txBody>
      </p:sp>
    </p:spTree>
    <p:extLst>
      <p:ext uri="{BB962C8B-B14F-4D97-AF65-F5344CB8AC3E}">
        <p14:creationId xmlns:p14="http://schemas.microsoft.com/office/powerpoint/2010/main" val="6351973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766523777"/>
              </p:ext>
            </p:extLst>
          </p:nvPr>
        </p:nvGraphicFramePr>
        <p:xfrm>
          <a:off x="191344" y="706204"/>
          <a:ext cx="11763149" cy="5890435"/>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endParaRPr kumimoji="0" lang="en-US" sz="600" kern="1200" dirty="0">
                        <a:solidFill>
                          <a:schemeClr val="tx1"/>
                        </a:solidFill>
                        <a:latin typeface="Liberation Mono"/>
                        <a:ea typeface="+mn-ea"/>
                        <a:cs typeface="+mn-cs"/>
                      </a:endParaRPr>
                    </a:p>
                    <a:p>
                      <a:pPr>
                        <a:spcAft>
                          <a:spcPts val="0"/>
                        </a:spcAft>
                      </a:pPr>
                      <a:r>
                        <a:rPr kumimoji="0" lang="en-US" sz="1800" kern="1200" dirty="0">
                          <a:solidFill>
                            <a:schemeClr val="tx1"/>
                          </a:solidFill>
                          <a:latin typeface="Liberation Mono"/>
                          <a:ea typeface="+mn-ea"/>
                          <a:cs typeface="+mn-cs"/>
                        </a:rPr>
                        <a:t>  </a:t>
                      </a:r>
                      <a:r>
                        <a:rPr kumimoji="0" lang="en-US" sz="1800" kern="1200" dirty="0">
                          <a:solidFill>
                            <a:srgbClr val="803A69"/>
                          </a:solidFill>
                          <a:latin typeface="Liberation Mono"/>
                          <a:ea typeface="+mn-ea"/>
                          <a:cs typeface="+mn-cs"/>
                        </a:rPr>
                        <a:t>CARDINALITY</a:t>
                      </a:r>
                      <a:r>
                        <a:rPr kumimoji="0" lang="en-US" sz="1800" kern="1200" dirty="0">
                          <a:solidFill>
                            <a:schemeClr val="tx1"/>
                          </a:solidFill>
                          <a:latin typeface="Liberation Mono"/>
                          <a:ea typeface="+mn-ea"/>
                          <a:cs typeface="+mn-cs"/>
                        </a:rPr>
                        <a:t>( arrayExpression )</a:t>
                      </a:r>
                    </a:p>
                    <a:p>
                      <a:pPr>
                        <a:spcAft>
                          <a:spcPts val="0"/>
                        </a:spcAft>
                      </a:pPr>
                      <a:r>
                        <a:rPr kumimoji="0" lang="en-US" sz="1800" kern="1200" dirty="0">
                          <a:solidFill>
                            <a:schemeClr val="tx1"/>
                          </a:solidFill>
                          <a:latin typeface="Liberation Mono"/>
                          <a:ea typeface="+mn-ea"/>
                          <a:cs typeface="+mn-cs"/>
                        </a:rPr>
                        <a:t>  </a:t>
                      </a:r>
                      <a:r>
                        <a:rPr kumimoji="0" lang="en-US" sz="1800" kern="1200" dirty="0">
                          <a:solidFill>
                            <a:srgbClr val="803A69"/>
                          </a:solidFill>
                          <a:latin typeface="Liberation Mono"/>
                          <a:ea typeface="+mn-ea"/>
                          <a:cs typeface="+mn-cs"/>
                        </a:rPr>
                        <a:t>ARRAY_LENGTH</a:t>
                      </a:r>
                      <a:r>
                        <a:rPr kumimoji="0" lang="en-US" sz="1800" kern="1200" dirty="0">
                          <a:solidFill>
                            <a:schemeClr val="tx1"/>
                          </a:solidFill>
                          <a:latin typeface="Liberation Mono"/>
                          <a:ea typeface="+mn-ea"/>
                          <a:cs typeface="+mn-cs"/>
                        </a:rPr>
                        <a:t>( arrayExpression )</a:t>
                      </a:r>
                    </a:p>
                    <a:p>
                      <a:pPr>
                        <a:spcAft>
                          <a:spcPts val="0"/>
                        </a:spcAft>
                      </a:pPr>
                      <a:endParaRPr kumimoji="0" lang="en-US" sz="600" kern="1200" dirty="0">
                        <a:solidFill>
                          <a:schemeClr val="tx1"/>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length of an array or JSON array. Returns NULL if the specified array is NULL.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ARRAY_CONTAINS </a:t>
                      </a:r>
                      <a:r>
                        <a:rPr kumimoji="0" lang="en-US" sz="1800" kern="1200" dirty="0">
                          <a:solidFill>
                            <a:schemeClr val="tx1"/>
                          </a:solidFill>
                          <a:latin typeface="Liberation Mono"/>
                          <a:ea typeface="+mn-ea"/>
                          <a:cs typeface="+mn-cs"/>
                        </a:rPr>
                        <a:t>( arrayExpression , value )</a:t>
                      </a:r>
                      <a:endParaRPr kumimoji="0" lang="en-IN" sz="1800" kern="1200" dirty="0">
                        <a:solidFill>
                          <a:schemeClr val="tx1"/>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a boolean TRUE if the array contains the value or FALSE if it does not contain it. Returns NULL if the specified array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5773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kern="1200" dirty="0">
                          <a:solidFill>
                            <a:schemeClr val="tx1"/>
                          </a:solidFill>
                          <a:latin typeface="Liberation Mono"/>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803A69"/>
                          </a:solidFill>
                          <a:latin typeface="Liberation Mono"/>
                          <a:ea typeface="+mn-ea"/>
                          <a:cs typeface="+mn-cs"/>
                        </a:rPr>
                        <a:t>  ARRAY_APPEND </a:t>
                      </a:r>
                      <a:r>
                        <a:rPr kumimoji="0" lang="en-US" sz="1800" kern="1200" dirty="0">
                          <a:solidFill>
                            <a:schemeClr val="tx1"/>
                          </a:solidFill>
                          <a:latin typeface="Liberation Mono"/>
                          <a:ea typeface="+mn-ea"/>
                          <a:cs typeface="+mn-cs"/>
                        </a:rPr>
                        <a:t>( arrayExpression , value )    </a:t>
                      </a:r>
                      <a:endParaRPr kumimoji="0" lang="en-US" sz="1800" b="1" kern="1200" dirty="0">
                        <a:solidFill>
                          <a:srgbClr val="FF0000"/>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600" kern="1200" dirty="0">
                        <a:solidFill>
                          <a:srgbClr val="803A69"/>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600" kern="1200" dirty="0">
                        <a:solidFill>
                          <a:srgbClr val="803A69"/>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600" kern="1200" dirty="0">
                        <a:solidFill>
                          <a:srgbClr val="803A69"/>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600" kern="1200" dirty="0">
                        <a:solidFill>
                          <a:srgbClr val="803A69"/>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803A69"/>
                          </a:solidFill>
                          <a:latin typeface="Liberation Mono"/>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600" kern="1200" dirty="0">
                        <a:solidFill>
                          <a:srgbClr val="803A69"/>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1" kern="1200" dirty="0">
                        <a:solidFill>
                          <a:srgbClr val="FF0000"/>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1" kern="1200" dirty="0">
                        <a:solidFill>
                          <a:srgbClr val="FF0000"/>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kern="1200" dirty="0">
                          <a:solidFill>
                            <a:srgbClr val="FF0000"/>
                          </a:solidFill>
                          <a:latin typeface="Liberation Mono"/>
                          <a:ea typeface="+mn-ea"/>
                          <a:cs typeface="+mn-cs"/>
                        </a:rPr>
                        <a:t>Deprecated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1" kern="1200" dirty="0">
                        <a:solidFill>
                          <a:srgbClr val="FF0000"/>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1" kern="1200" dirty="0">
                        <a:solidFill>
                          <a:srgbClr val="FF0000"/>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Append an element to the end of an array. Returns NULL if any parameter is NULL.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1" kern="1200" dirty="0">
                        <a:solidFill>
                          <a:srgbClr val="FF0000"/>
                        </a:solidFill>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600" kern="1200" dirty="0">
                        <a:solidFill>
                          <a:schemeClr val="tx1"/>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latin typeface="Liberation Mono"/>
                          <a:ea typeface="+mn-ea"/>
                          <a:cs typeface="+mn-cs"/>
                        </a:rPr>
                        <a:t>  </a:t>
                      </a:r>
                      <a:r>
                        <a:rPr kumimoji="0" lang="en-US" sz="1800" kern="1200" dirty="0">
                          <a:solidFill>
                            <a:srgbClr val="803A69"/>
                          </a:solidFill>
                          <a:latin typeface="Liberation Mono"/>
                          <a:ea typeface="+mn-ea"/>
                          <a:cs typeface="+mn-cs"/>
                        </a:rPr>
                        <a:t>ARRAY_SLICE</a:t>
                      </a:r>
                      <a:r>
                        <a:rPr kumimoji="0" lang="en-US" sz="1800" kern="1200" dirty="0">
                          <a:solidFill>
                            <a:schemeClr val="tx1"/>
                          </a:solidFill>
                          <a:latin typeface="Liberation Mono"/>
                          <a:ea typeface="+mn-ea"/>
                          <a:cs typeface="+mn-cs"/>
                        </a:rPr>
                        <a:t>(arrayExpression, </a:t>
                      </a:r>
                      <a:r>
                        <a:rPr lang="en-US" sz="1800" kern="1200" dirty="0">
                          <a:solidFill>
                            <a:srgbClr val="990055"/>
                          </a:solidFill>
                          <a:latin typeface="Liberation Mono"/>
                          <a:ea typeface="+mn-ea"/>
                          <a:cs typeface="+mn-cs"/>
                        </a:rPr>
                        <a:t>lowerBoundInt</a:t>
                      </a:r>
                      <a:r>
                        <a:rPr kumimoji="0" lang="en-US" sz="1800" kern="1200" dirty="0">
                          <a:solidFill>
                            <a:schemeClr val="tx1"/>
                          </a:solidFill>
                          <a:latin typeface="Liberation Mono"/>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latin typeface="Liberation Mono"/>
                          <a:ea typeface="+mn-ea"/>
                          <a:cs typeface="+mn-cs"/>
                        </a:rPr>
                        <a:t>                            </a:t>
                      </a:r>
                      <a:r>
                        <a:rPr lang="en-US" sz="1800" kern="1200" dirty="0">
                          <a:solidFill>
                            <a:srgbClr val="990055"/>
                          </a:solidFill>
                          <a:latin typeface="Liberation Mono"/>
                          <a:ea typeface="+mn-ea"/>
                          <a:cs typeface="+mn-cs"/>
                        </a:rPr>
                        <a:t>upperBoundInt</a:t>
                      </a:r>
                      <a:r>
                        <a:rPr kumimoji="0" lang="en-US" sz="1800" kern="1200" dirty="0">
                          <a:solidFill>
                            <a:schemeClr val="tx1"/>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600" kern="1200" dirty="0">
                        <a:solidFill>
                          <a:schemeClr val="tx1"/>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elements from the array as specified by the lower and upper bound parameters. Both parameters are inclusive and the first element has index 1, i.e. ARRAY_SLICE(a, 2, 2) has only the second element. Returns NULL if any parameter is NULL or if an index is out of bounds.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latin typeface="Liberation Mono"/>
                          <a:ea typeface="+mn-ea"/>
                          <a:cs typeface="+mn-cs"/>
                        </a:rPr>
                        <a:t>  </a:t>
                      </a:r>
                      <a:r>
                        <a:rPr kumimoji="0" lang="en-IN" sz="1800" kern="1200" dirty="0">
                          <a:solidFill>
                            <a:srgbClr val="803A69"/>
                          </a:solidFill>
                          <a:latin typeface="Liberation Mono"/>
                          <a:ea typeface="+mn-ea"/>
                          <a:cs typeface="+mn-cs"/>
                        </a:rPr>
                        <a:t>TRIM_ARRAY</a:t>
                      </a:r>
                      <a:r>
                        <a:rPr kumimoji="0" lang="en-IN" sz="1800" kern="1200" dirty="0">
                          <a:solidFill>
                            <a:schemeClr val="tx1"/>
                          </a:solidFill>
                          <a:latin typeface="Liberation Mono"/>
                          <a:ea typeface="+mn-ea"/>
                          <a:cs typeface="+mn-cs"/>
                        </a:rPr>
                        <a:t>(arrayExpression, </a:t>
                      </a:r>
                      <a:r>
                        <a:rPr kumimoji="0" lang="en-IN" sz="1800" kern="1200" dirty="0">
                          <a:solidFill>
                            <a:srgbClr val="990055"/>
                          </a:solidFill>
                          <a:latin typeface="Liberation Mono"/>
                          <a:ea typeface="+mn-ea"/>
                          <a:cs typeface="+mn-cs"/>
                        </a:rPr>
                        <a:t>int</a:t>
                      </a:r>
                      <a:r>
                        <a:rPr kumimoji="0" lang="en-IN" sz="1800" kern="1200" dirty="0">
                          <a:solidFill>
                            <a:schemeClr val="tx1"/>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the specified number of elements from the end of the array. Returns NULL if second parameter is NULL or if first parameter is NULL and second parameter is not negative. Throws exception if second parameter is negative or larger than number of elements in array. Otherwise returns the truncated array.</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959355323"/>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array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39973938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in-memory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60937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memory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MEMORY</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IN" dirty="0">
                <a:latin typeface="Liberation Mono"/>
              </a:rPr>
              <a:t>;</a:t>
            </a:r>
          </a:p>
        </p:txBody>
      </p:sp>
      <p:sp>
        <p:nvSpPr>
          <p:cNvPr id="3" name="TextBox 2">
            <a:extLst>
              <a:ext uri="{FF2B5EF4-FFF2-40B4-BE49-F238E27FC236}">
                <a16:creationId xmlns:a16="http://schemas.microsoft.com/office/drawing/2014/main" id="{87EAB92B-F0CE-005F-4CA8-5C7ECEBFA3C9}"/>
              </a:ext>
            </a:extLst>
          </p:cNvPr>
          <p:cNvSpPr txBox="1"/>
          <p:nvPr/>
        </p:nvSpPr>
        <p:spPr>
          <a:xfrm>
            <a:off x="335360" y="5373216"/>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MEMORY table </a:t>
            </a:r>
            <a:r>
              <a:rPr lang="en-US" b="1" i="0" dirty="0">
                <a:solidFill>
                  <a:srgbClr val="000000"/>
                </a:solidFill>
                <a:effectLst/>
                <a:latin typeface="Arial" panose="020B0604020202020204" pitchFamily="34" charset="0"/>
              </a:rPr>
              <a:t>will be present but the data will be lost</a:t>
            </a:r>
            <a:r>
              <a:rPr lang="en-US" b="0" i="0" dirty="0">
                <a:solidFill>
                  <a:srgbClr val="000000"/>
                </a:solidFill>
                <a:effectLst/>
                <a:latin typeface="Arial" panose="020B0604020202020204" pitchFamily="34" charset="0"/>
              </a:rPr>
              <a:t> [ because of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US" b="0" i="0" dirty="0">
                <a:solidFill>
                  <a:srgbClr val="000000"/>
                </a:solidFill>
                <a:effectLst/>
                <a:latin typeface="Arial" panose="020B0604020202020204" pitchFamily="34" charset="0"/>
              </a:rPr>
              <a:t> ] .</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9855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console commands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9160389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temp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320712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temp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TEMP</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TEMP</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p>
        </p:txBody>
      </p:sp>
      <p:sp>
        <p:nvSpPr>
          <p:cNvPr id="6" name="TextBox 5">
            <a:extLst>
              <a:ext uri="{FF2B5EF4-FFF2-40B4-BE49-F238E27FC236}">
                <a16:creationId xmlns:a16="http://schemas.microsoft.com/office/drawing/2014/main" id="{D127E3F9-42C4-C011-433F-F6E0A01FBC33}"/>
              </a:ext>
            </a:extLst>
          </p:cNvPr>
          <p:cNvSpPr txBox="1"/>
          <p:nvPr/>
        </p:nvSpPr>
        <p:spPr>
          <a:xfrm>
            <a:off x="335360" y="537321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TEMP </a:t>
            </a:r>
            <a:r>
              <a:rPr lang="en-US" b="1" i="0" dirty="0">
                <a:solidFill>
                  <a:srgbClr val="000000"/>
                </a:solidFill>
                <a:effectLst/>
                <a:latin typeface="Arial" panose="020B0604020202020204" pitchFamily="34" charset="0"/>
              </a:rPr>
              <a:t>table will be lost</a:t>
            </a:r>
            <a:r>
              <a:rPr lang="en-US" b="0" i="0" dirty="0">
                <a:solidFill>
                  <a:srgbClr val="000000"/>
                </a:solidFill>
                <a:effectLst/>
                <a:latin typeface="Arial" panose="020B0604020202020204" pitchFamily="34" charset="0"/>
              </a:rPr>
              <a:t>.</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23415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fontScale="92500"/>
          </a:bodyPr>
          <a:lstStyle/>
          <a:p>
            <a:pPr algn="ctr"/>
            <a:r>
              <a:rPr lang="en-US" sz="4800" dirty="0">
                <a:solidFill>
                  <a:srgbClr val="DC525C"/>
                </a:solidFill>
                <a:latin typeface="Segoe UI Light" panose="020B0502040204020203" pitchFamily="34" charset="0"/>
                <a:cs typeface="Segoe UI Light" panose="020B0502040204020203" pitchFamily="34" charset="0"/>
              </a:rPr>
              <a:t>create global/local </a:t>
            </a:r>
            <a:r>
              <a:rPr lang="en-IN" sz="4800" dirty="0">
                <a:solidFill>
                  <a:srgbClr val="DC525C"/>
                </a:solidFill>
                <a:latin typeface="Segoe UI Light" panose="020B0502040204020203" pitchFamily="34" charset="0"/>
                <a:cs typeface="Segoe UI Light" panose="020B0502040204020203" pitchFamily="34" charset="0"/>
              </a:rPr>
              <a:t>temporary</a:t>
            </a:r>
            <a:r>
              <a:rPr lang="en-US" sz="4800" dirty="0">
                <a:solidFill>
                  <a:srgbClr val="DC525C"/>
                </a:solidFill>
                <a:latin typeface="Segoe UI Light" panose="020B0502040204020203" pitchFamily="34" charset="0"/>
                <a:cs typeface="Segoe UI Light" panose="020B0502040204020203" pitchFamily="34" charset="0"/>
              </a:rPr>
              <a:t> table</a:t>
            </a:r>
          </a:p>
        </p:txBody>
      </p:sp>
      <p:sp>
        <p:nvSpPr>
          <p:cNvPr id="7" name="Rectangle 6">
            <a:extLst>
              <a:ext uri="{FF2B5EF4-FFF2-40B4-BE49-F238E27FC236}">
                <a16:creationId xmlns:a16="http://schemas.microsoft.com/office/drawing/2014/main" id="{6A1337E7-EA2D-4FF4-8F1A-0FD70109FB9D}"/>
              </a:ext>
            </a:extLst>
          </p:cNvPr>
          <p:cNvSpPr/>
          <p:nvPr/>
        </p:nvSpPr>
        <p:spPr>
          <a:xfrm>
            <a:off x="1030378" y="3176797"/>
            <a:ext cx="10131244"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Temporary tables can be </a:t>
            </a:r>
            <a:r>
              <a:rPr lang="en-US" sz="2000" b="1" i="1" dirty="0">
                <a:latin typeface="Palatino Linotype" panose="02040502050505030304" pitchFamily="18" charset="0"/>
                <a:cs typeface="Segoe UI Light" panose="020B0502040204020203" pitchFamily="34" charset="0"/>
              </a:rPr>
              <a:t>GLOBAL</a:t>
            </a:r>
            <a:r>
              <a:rPr lang="en-US" sz="2000" dirty="0">
                <a:latin typeface="Palatino Linotype" panose="02040502050505030304" pitchFamily="18" charset="0"/>
                <a:cs typeface="Segoe UI Light" panose="020B0502040204020203" pitchFamily="34" charset="0"/>
              </a:rPr>
              <a:t> (accessible by all connections) or </a:t>
            </a:r>
            <a:r>
              <a:rPr lang="en-US" sz="2000" b="1" i="1" dirty="0">
                <a:latin typeface="Palatino Linotype" panose="02040502050505030304" pitchFamily="18" charset="0"/>
                <a:cs typeface="Segoe UI Light" panose="020B0502040204020203" pitchFamily="34" charset="0"/>
              </a:rPr>
              <a:t>LOCAL</a:t>
            </a:r>
            <a:r>
              <a:rPr lang="en-US" sz="2000" dirty="0">
                <a:latin typeface="Palatino Linotype" panose="02040502050505030304" pitchFamily="18" charset="0"/>
                <a:cs typeface="Segoe UI Light" panose="020B0502040204020203" pitchFamily="34" charset="0"/>
              </a:rPr>
              <a:t> (only accessible by the current connection).</a:t>
            </a:r>
            <a:endParaRPr lang="en-IN" sz="2000" dirty="0">
              <a:latin typeface="Palatino Linotype" panose="02040502050505030304" pitchFamily="18" charset="0"/>
              <a:cs typeface="Segoe UI Light" panose="020B0502040204020203" pitchFamily="34" charset="0"/>
            </a:endParaRPr>
          </a:p>
        </p:txBody>
      </p:sp>
      <p:sp>
        <p:nvSpPr>
          <p:cNvPr id="6" name="TextBox 5">
            <a:extLst>
              <a:ext uri="{FF2B5EF4-FFF2-40B4-BE49-F238E27FC236}">
                <a16:creationId xmlns:a16="http://schemas.microsoft.com/office/drawing/2014/main" id="{115D7B0F-9DD9-A9CD-8461-9E0EFC2EF096}"/>
              </a:ext>
            </a:extLst>
          </p:cNvPr>
          <p:cNvSpPr txBox="1"/>
          <p:nvPr/>
        </p:nvSpPr>
        <p:spPr>
          <a:xfrm>
            <a:off x="335360" y="537321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default for temporary tables is </a:t>
            </a:r>
            <a:r>
              <a:rPr lang="en-US" b="1" i="1" dirty="0">
                <a:latin typeface="Arial" panose="020B0604020202020204" pitchFamily="34" charset="0"/>
                <a:cs typeface="Arial" panose="020B0604020202020204" pitchFamily="34" charset="0"/>
              </a:rPr>
              <a:t>GLOBAL</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169355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global</a:t>
            </a:r>
            <a:r>
              <a:rPr lang="en-IN" sz="3200"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GLOBAL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7" name="Rectangle 6">
            <a:extLst>
              <a:ext uri="{FF2B5EF4-FFF2-40B4-BE49-F238E27FC236}">
                <a16:creationId xmlns:a16="http://schemas.microsoft.com/office/drawing/2014/main" id="{952B7D97-7641-2BDC-2652-7E18CC619EB5}"/>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GLOBAL TEMPORARY keyword specifies that the table is temporary and its data is visible to all sessions within the same database. However, the data in the table is only visible to the current session and is automatically dropped at the end of the session or when the session disconnects.</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GLOBAL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39051980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LOCAL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3" name="Rectangle 2">
            <a:extLst>
              <a:ext uri="{FF2B5EF4-FFF2-40B4-BE49-F238E27FC236}">
                <a16:creationId xmlns:a16="http://schemas.microsoft.com/office/drawing/2014/main" id="{3388E7E8-FFD4-490B-7344-4828BE2E4A68}"/>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local</a:t>
            </a:r>
            <a:r>
              <a:rPr lang="en-IN" sz="3200" i="1"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57F8F9C-C170-D9A2-2ABB-64E6B4543D2D}"/>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LOCAL TEMPORARY keyword specifies that the table is temporary and its data is visible to current sessions within the same database. However, the data in the table is only visible to the current session and is automatically dropped at the end of the session or when the session disconnects.</a:t>
            </a:r>
          </a:p>
        </p:txBody>
      </p:sp>
      <p:sp>
        <p:nvSpPr>
          <p:cNvPr id="8" name="TextBox 7">
            <a:extLst>
              <a:ext uri="{FF2B5EF4-FFF2-40B4-BE49-F238E27FC236}">
                <a16:creationId xmlns:a16="http://schemas.microsoft.com/office/drawing/2014/main" id="{342C789A-FA30-67A9-25FE-273109C7305E}"/>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LOCAL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1116466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8526066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add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1674668"/>
            <a:ext cx="11810106" cy="1446550"/>
          </a:xfrm>
          <a:prstGeom prst="rect">
            <a:avLst/>
          </a:prstGeom>
        </p:spPr>
        <p:txBody>
          <a:bodyPr wrap="square">
            <a:spAutoFit/>
          </a:bodyPr>
          <a:lstStyle/>
          <a:p>
            <a:r>
              <a:rPr lang="en-IN" sz="2000" dirty="0">
                <a:solidFill>
                  <a:srgbClr val="0077AA"/>
                </a:solidFill>
                <a:latin typeface="Liberation Mono"/>
              </a:rPr>
              <a:t>ALTER</a:t>
            </a:r>
            <a:r>
              <a:rPr lang="en-IN" sz="2000" dirty="0">
                <a:solidFill>
                  <a:schemeClr val="tx1">
                    <a:lumMod val="65000"/>
                    <a:lumOff val="35000"/>
                  </a:schemeClr>
                </a:solidFill>
                <a:latin typeface="Liberation Mono"/>
              </a:rPr>
              <a:t> </a:t>
            </a:r>
            <a:r>
              <a:rPr lang="en-IN" sz="2000" dirty="0">
                <a:solidFill>
                  <a:srgbClr val="0077AA"/>
                </a:solidFill>
                <a:latin typeface="Liberation Mono"/>
              </a:rPr>
              <a:t>TABLE</a:t>
            </a:r>
            <a:r>
              <a:rPr lang="en-IN" sz="2000" dirty="0">
                <a:solidFill>
                  <a:schemeClr val="tx1">
                    <a:lumMod val="65000"/>
                    <a:lumOff val="35000"/>
                  </a:schemeClr>
                </a:solidFill>
                <a:latin typeface="Liberation Mono"/>
              </a:rPr>
              <a:t> </a:t>
            </a:r>
            <a:r>
              <a:rPr lang="en-IN" sz="2000" dirty="0">
                <a:solidFill>
                  <a:schemeClr val="tx1">
                    <a:lumMod val="75000"/>
                    <a:lumOff val="25000"/>
                  </a:schemeClr>
                </a:solidFill>
                <a:latin typeface="Liberation Mono"/>
              </a:rPr>
              <a:t>tableName</a:t>
            </a:r>
            <a:r>
              <a:rPr lang="en-IN" sz="2000" dirty="0">
                <a:solidFill>
                  <a:schemeClr val="tx1">
                    <a:lumMod val="65000"/>
                    <a:lumOff val="35000"/>
                  </a:schemeClr>
                </a:solidFill>
                <a:latin typeface="Liberation Mono"/>
              </a:rPr>
              <a:t> </a:t>
            </a:r>
            <a:r>
              <a:rPr lang="en-IN" sz="2000" dirty="0">
                <a:solidFill>
                  <a:srgbClr val="0077AA"/>
                </a:solidFill>
                <a:latin typeface="Liberation Mono"/>
              </a:rPr>
              <a:t>ADD</a:t>
            </a:r>
            <a:r>
              <a:rPr lang="en-IN" sz="2000" dirty="0">
                <a:solidFill>
                  <a:schemeClr val="tx1">
                    <a:lumMod val="65000"/>
                    <a:lumOff val="35000"/>
                  </a:schemeClr>
                </a:solidFill>
                <a:latin typeface="Liberation Mono"/>
              </a:rPr>
              <a:t> </a:t>
            </a:r>
            <a:r>
              <a:rPr lang="en-IN" sz="2000" dirty="0">
                <a:solidFill>
                  <a:srgbClr val="0077AA"/>
                </a:solidFill>
                <a:latin typeface="Liberation Mono"/>
              </a:rPr>
              <a:t>COLUMN</a:t>
            </a:r>
            <a:r>
              <a:rPr lang="en-IN" sz="2000" dirty="0">
                <a:solidFill>
                  <a:schemeClr val="tx1">
                    <a:lumMod val="65000"/>
                    <a:lumOff val="35000"/>
                  </a:schemeClr>
                </a:solidFill>
                <a:latin typeface="Liberation Mono"/>
              </a:rPr>
              <a:t>  {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p>
          <a:p>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 ) } </a:t>
            </a:r>
          </a:p>
          <a:p>
            <a:endParaRPr lang="en-IN" sz="800" dirty="0">
              <a:solidFill>
                <a:schemeClr val="tx1">
                  <a:lumMod val="65000"/>
                  <a:lumOff val="35000"/>
                </a:schemeClr>
              </a:solidFill>
              <a:latin typeface="Liberation Mono"/>
            </a:endParaRPr>
          </a:p>
          <a:p>
            <a:r>
              <a:rPr lang="en-IN" sz="2000" dirty="0">
                <a:solidFill>
                  <a:schemeClr val="accent4">
                    <a:lumMod val="50000"/>
                  </a:schemeClr>
                </a:solidFill>
                <a:latin typeface="Liberation Mono"/>
              </a:rPr>
              <a:t>(</a:t>
            </a:r>
            <a:r>
              <a:rPr lang="en-IN" sz="2000" i="1" dirty="0">
                <a:solidFill>
                  <a:schemeClr val="accent4">
                    <a:lumMod val="50000"/>
                  </a:schemeClr>
                </a:solidFill>
                <a:latin typeface="Liberation Mono"/>
              </a:rPr>
              <a:t>columnDefination</a:t>
            </a:r>
            <a:r>
              <a:rPr lang="en-IN" sz="2000" dirty="0">
                <a:solidFill>
                  <a:schemeClr val="accent4">
                    <a:lumMod val="50000"/>
                  </a:schemeClr>
                </a:solidFill>
                <a:latin typeface="Liberation Mono"/>
              </a:rPr>
              <a:t>)</a:t>
            </a:r>
            <a:endParaRPr lang="en-IN" sz="2000" dirty="0">
              <a:solidFill>
                <a:schemeClr val="tx1">
                  <a:lumMod val="75000"/>
                  <a:lumOff val="25000"/>
                </a:schemeClr>
              </a:solidFill>
              <a:latin typeface="Liberation Mono"/>
            </a:endParaRPr>
          </a:p>
          <a:p>
            <a:r>
              <a:rPr lang="en-IN" sz="2000" dirty="0">
                <a:solidFill>
                  <a:schemeClr val="tx1">
                    <a:lumMod val="65000"/>
                    <a:lumOff val="35000"/>
                  </a:schemeClr>
                </a:solidFill>
                <a:latin typeface="Liberation Mono"/>
              </a:rPr>
              <a:t>{ </a:t>
            </a:r>
            <a:r>
              <a:rPr lang="en-IN" sz="2000" dirty="0">
                <a:solidFill>
                  <a:srgbClr val="0077AA"/>
                </a:solidFill>
                <a:latin typeface="Liberation Mono"/>
              </a:rPr>
              <a:t>BEFORE</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AFTER</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FIRST</a:t>
            </a:r>
            <a:r>
              <a:rPr lang="en-IN" sz="2000" dirty="0">
                <a:solidFill>
                  <a:schemeClr val="tx1">
                    <a:lumMod val="65000"/>
                    <a:lumOff val="35000"/>
                  </a:schemeClr>
                </a:solidFill>
                <a:latin typeface="Liberation Mono"/>
              </a:rPr>
              <a:t> }</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3416220"/>
            <a:ext cx="11526016" cy="289310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(20));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(id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sal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(city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AFTER</a:t>
            </a:r>
            <a:r>
              <a:rPr lang="en-IN" dirty="0">
                <a:latin typeface="Liberation Mono"/>
              </a:rPr>
              <a:t> ename;</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(state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BEFORE</a:t>
            </a:r>
            <a:r>
              <a:rPr lang="en-IN" dirty="0">
                <a:latin typeface="Liberation Mono"/>
              </a:rPr>
              <a:t> salary;</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ADD</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(comm </a:t>
            </a:r>
            <a:r>
              <a:rPr lang="en-US" dirty="0">
                <a:solidFill>
                  <a:srgbClr val="834689"/>
                </a:solidFill>
                <a:latin typeface="Liberation Mono"/>
                <a:cs typeface="Arial" panose="020B0604020202020204" pitchFamily="34" charset="0"/>
              </a:rPr>
              <a:t>INT</a:t>
            </a:r>
            <a:r>
              <a:rPr lang="en-US" dirty="0">
                <a:latin typeface="Liberation Mono"/>
              </a:rPr>
              <a:t>, total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a:t>
            </a:r>
            <a:r>
              <a:rPr lang="en-US" dirty="0" err="1">
                <a:latin typeface="Liberation Mono"/>
              </a:rPr>
              <a:t>sal</a:t>
            </a:r>
            <a:r>
              <a:rPr lang="en-US" dirty="0">
                <a:latin typeface="Liberation Mono"/>
              </a:rPr>
              <a:t> + comm));</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6" name="TextBox 5">
            <a:extLst>
              <a:ext uri="{FF2B5EF4-FFF2-40B4-BE49-F238E27FC236}">
                <a16:creationId xmlns:a16="http://schemas.microsoft.com/office/drawing/2014/main" id="{C94E2848-1A43-811E-2596-A47DA966C0BB}"/>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Adds a new column to a table. </a:t>
            </a:r>
          </a:p>
        </p:txBody>
      </p:sp>
    </p:spTree>
    <p:extLst>
      <p:ext uri="{BB962C8B-B14F-4D97-AF65-F5344CB8AC3E}">
        <p14:creationId xmlns:p14="http://schemas.microsoft.com/office/powerpoint/2010/main" val="41373260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42593992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column</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Removes column(s) from a table. This command commits an open transaction in this connection.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solidFill>
                  <a:schemeClr val="tx1">
                    <a:lumMod val="75000"/>
                    <a:lumOff val="25000"/>
                  </a:schemeClr>
                </a:solidFill>
                <a:latin typeface="Liberation Mono"/>
              </a:rPr>
              <a:t>tableName</a:t>
            </a:r>
            <a:r>
              <a:rPr lang="en-IN" sz="2000" dirty="0">
                <a:solidFill>
                  <a:srgbClr val="0077AA"/>
                </a:solidFill>
                <a:latin typeface="Liberation Mono"/>
              </a:rPr>
              <a:t> DROP COLUMN </a:t>
            </a:r>
            <a:r>
              <a:rPr lang="en-IN" sz="2000" dirty="0">
                <a:solidFill>
                  <a:schemeClr val="tx1">
                    <a:lumMod val="75000"/>
                    <a:lumOff val="25000"/>
                  </a:schemeClr>
                </a:solidFill>
                <a:latin typeface="Liberation Mono"/>
              </a:rPr>
              <a:t>{ columnName </a:t>
            </a:r>
            <a:r>
              <a:rPr lang="en-IN" sz="2000" dirty="0">
                <a:solidFill>
                  <a:schemeClr val="bg1">
                    <a:lumMod val="65000"/>
                  </a:schemeClr>
                </a:solidFill>
                <a:latin typeface="Liberation Mono"/>
                <a:cs typeface="Arial" panose="020B0604020202020204" pitchFamily="34" charset="0"/>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columnName, . . . )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276872"/>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DROP COLUMN </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DROP COLUMN</a:t>
            </a:r>
            <a:r>
              <a:rPr lang="en-US" dirty="0">
                <a:latin typeface="Liberation Mono"/>
              </a:rPr>
              <a:t> (sal, password);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22947116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 alter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773838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console commands</a:t>
            </a:r>
          </a:p>
        </p:txBody>
      </p:sp>
      <p:graphicFrame>
        <p:nvGraphicFramePr>
          <p:cNvPr id="2" name="Table 1"/>
          <p:cNvGraphicFramePr>
            <a:graphicFrameLocks noGrp="1"/>
          </p:cNvGraphicFramePr>
          <p:nvPr>
            <p:extLst>
              <p:ext uri="{D42A27DB-BD31-4B8C-83A1-F6EECF244321}">
                <p14:modId xmlns:p14="http://schemas.microsoft.com/office/powerpoint/2010/main" val="640085706"/>
              </p:ext>
            </p:extLst>
          </p:nvPr>
        </p:nvGraphicFramePr>
        <p:xfrm>
          <a:off x="119336" y="723136"/>
          <a:ext cx="11737304" cy="2849880"/>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20002"/>
                    </a:ext>
                  </a:extLst>
                </a:gridCol>
              </a:tblGrid>
              <a:tr h="281384">
                <a:tc>
                  <a:txBody>
                    <a:bodyPr/>
                    <a:lstStyle/>
                    <a:p>
                      <a:pPr algn="l"/>
                      <a:r>
                        <a:rPr kumimoji="0" lang="en-US" sz="1800" b="1" kern="1200" dirty="0">
                          <a:solidFill>
                            <a:schemeClr val="tx1"/>
                          </a:solidFill>
                          <a:latin typeface="Arial" panose="020B0604020202020204" pitchFamily="34" charset="0"/>
                          <a:ea typeface="+mn-ea"/>
                          <a:cs typeface="Arial" panose="020B0604020202020204" pitchFamily="34" charset="0"/>
                        </a:rPr>
                        <a:t>command(s)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r>
                        <a:rPr kumimoji="0" lang="en-IN" sz="1800" b="1" kern="1200" dirty="0">
                          <a:solidFill>
                            <a:schemeClr val="tx1"/>
                          </a:solidFill>
                          <a:latin typeface="Arial" panose="020B0604020202020204" pitchFamily="34" charset="0"/>
                          <a:ea typeface="+mn-ea"/>
                          <a:cs typeface="Arial" panose="020B0604020202020204" pitchFamily="34" charset="0"/>
                        </a:rPr>
                        <a:t>description</a:t>
                      </a:r>
                    </a:p>
                  </a:txBody>
                  <a:tcPr marL="91428" marR="91428"/>
                </a:tc>
                <a:extLst>
                  <a:ext uri="{0D108BD9-81ED-4DB2-BD59-A6C34878D82A}">
                    <a16:rowId xmlns:a16="http://schemas.microsoft.com/office/drawing/2014/main" val="10000"/>
                  </a:ext>
                </a:extLst>
              </a:tr>
              <a:tr h="370840">
                <a:tc>
                  <a:txBody>
                    <a:bodyPr/>
                    <a:lstStyle/>
                    <a:p>
                      <a:r>
                        <a:rPr lang="en-IN" sz="1800" dirty="0">
                          <a:latin typeface="Arial" panose="020B0604020202020204" pitchFamily="34" charset="0"/>
                          <a:cs typeface="Arial" panose="020B0604020202020204" pitchFamily="34" charset="0"/>
                        </a:rPr>
                        <a:t> </a:t>
                      </a:r>
                      <a:r>
                        <a:rPr lang="en-IN" sz="1800" dirty="0">
                          <a:solidFill>
                            <a:schemeClr val="accent5">
                              <a:lumMod val="75000"/>
                            </a:schemeClr>
                          </a:solidFill>
                          <a:latin typeface="Arial" panose="020B0604020202020204" pitchFamily="34" charset="0"/>
                          <a:cs typeface="Arial" panose="020B0604020202020204" pitchFamily="34" charset="0"/>
                        </a:rPr>
                        <a:t>@</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autocommit_true</a:t>
                      </a:r>
                      <a:r>
                        <a:rPr kumimoji="0" lang="en-IN" sz="1800" kern="1200" dirty="0">
                          <a:solidFill>
                            <a:schemeClr val="tx1"/>
                          </a:solidFill>
                          <a:latin typeface="Arial" panose="020B0604020202020204" pitchFamily="34" charset="0"/>
                          <a:ea typeface="+mn-ea"/>
                          <a:cs typeface="Arial" panose="020B0604020202020204" pitchFamily="34" charset="0"/>
                        </a:rPr>
                        <a:t>; /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set autocommit on;</a:t>
                      </a:r>
                    </a:p>
                    <a:p>
                      <a:r>
                        <a:rPr lang="en-IN" sz="600" dirty="0">
                          <a:latin typeface="Arial" panose="020B0604020202020204" pitchFamily="34" charset="0"/>
                          <a:cs typeface="Arial" panose="020B0604020202020204" pitchFamily="34" charset="0"/>
                        </a:rPr>
                        <a:t> </a:t>
                      </a:r>
                    </a:p>
                    <a:p>
                      <a:r>
                        <a:rPr lang="en-IN" sz="1800" dirty="0">
                          <a:latin typeface="Arial" panose="020B0604020202020204" pitchFamily="34" charset="0"/>
                          <a:cs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@autocommit_false</a:t>
                      </a:r>
                      <a:r>
                        <a:rPr kumimoji="0" lang="en-IN" sz="1800" kern="1200" dirty="0">
                          <a:solidFill>
                            <a:schemeClr val="tx1"/>
                          </a:solidFill>
                          <a:latin typeface="Arial" panose="020B0604020202020204" pitchFamily="34" charset="0"/>
                          <a:ea typeface="+mn-ea"/>
                          <a:cs typeface="Arial" panose="020B0604020202020204" pitchFamily="34" charset="0"/>
                        </a:rPr>
                        <a:t>;  /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set autocommit off;</a:t>
                      </a:r>
                    </a:p>
                  </a:txBody>
                  <a:tcPr marL="91428" marR="91428" anchor="ctr"/>
                </a:tc>
                <a:tc>
                  <a:txBody>
                    <a:bodyPr/>
                    <a:lstStyle/>
                    <a:p>
                      <a:pPr algn="l"/>
                      <a:r>
                        <a:rPr lang="en-IN" sz="1800" dirty="0">
                          <a:latin typeface="Arial" panose="020B0604020202020204" pitchFamily="34" charset="0"/>
                          <a:cs typeface="Arial" panose="020B0604020202020204" pitchFamily="34" charset="0"/>
                        </a:rPr>
                        <a:t> Enable or disable autocommit.</a:t>
                      </a:r>
                    </a:p>
                  </a:txBody>
                  <a:tcPr marL="91428" marR="91428" anchor="ctr"/>
                </a:tc>
                <a:extLst>
                  <a:ext uri="{0D108BD9-81ED-4DB2-BD59-A6C34878D82A}">
                    <a16:rowId xmlns:a16="http://schemas.microsoft.com/office/drawing/2014/main" val="10001"/>
                  </a:ext>
                </a:extLst>
              </a:tr>
              <a:tr h="370840">
                <a:tc>
                  <a:txBody>
                    <a:bodyPr/>
                    <a:lstStyle/>
                    <a:p>
                      <a:r>
                        <a:rPr kumimoji="0" lang="en-IN" b="0" i="0" kern="1200" dirty="0">
                          <a:solidFill>
                            <a:schemeClr val="tx1"/>
                          </a:solidFill>
                          <a:effectLst/>
                          <a:latin typeface="Arial" panose="020B0604020202020204" pitchFamily="34" charset="0"/>
                          <a:ea typeface="+mn-ea"/>
                          <a:cs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@tables</a:t>
                      </a:r>
                      <a:r>
                        <a:rPr kumimoji="0" lang="en-IN" sz="1800" kern="1200" dirty="0">
                          <a:solidFill>
                            <a:schemeClr val="tx1"/>
                          </a:solidFill>
                          <a:latin typeface="Arial" panose="020B0604020202020204" pitchFamily="34" charset="0"/>
                          <a:ea typeface="+mn-ea"/>
                          <a:cs typeface="Arial" panose="020B0604020202020204" pitchFamily="34" charset="0"/>
                        </a:rPr>
                        <a:t>;</a:t>
                      </a:r>
                    </a:p>
                  </a:txBody>
                  <a:tcPr marL="91428" marR="91428" anchor="ctr"/>
                </a:tc>
                <a:tc>
                  <a:txBody>
                    <a:bodyPr/>
                    <a:lstStyle/>
                    <a:p>
                      <a:r>
                        <a:rPr lang="en-US" sz="1800" dirty="0">
                          <a:latin typeface="Arial" panose="020B0604020202020204" pitchFamily="34" charset="0"/>
                          <a:cs typeface="Arial" panose="020B0604020202020204" pitchFamily="34" charset="0"/>
                        </a:rPr>
                        <a:t> List all table names from all schema</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lang="en-IN" sz="1800" dirty="0">
                          <a:latin typeface="Arial" panose="020B0604020202020204" pitchFamily="34" charset="0"/>
                          <a:cs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@list</a:t>
                      </a:r>
                      <a:r>
                        <a:rPr lang="en-IN" sz="1800" dirty="0">
                          <a:latin typeface="Arial" panose="020B0604020202020204" pitchFamily="34" charset="0"/>
                          <a:cs typeface="Arial" panose="020B0604020202020204" pitchFamily="34" charset="0"/>
                        </a:rPr>
                        <a:t> </a:t>
                      </a: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a:t>
                      </a:r>
                      <a:r>
                        <a:rPr lang="en-IN" sz="1600" dirty="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87313" indent="-87313"/>
                      <a:r>
                        <a:rPr kumimoji="0" lang="en-US" b="0" i="0" kern="1200" dirty="0">
                          <a:solidFill>
                            <a:schemeClr val="tx1"/>
                          </a:solidFill>
                          <a:effectLst/>
                          <a:latin typeface="Arial" panose="020B0604020202020204" pitchFamily="34" charset="0"/>
                          <a:ea typeface="+mn-ea"/>
                          <a:cs typeface="Arial" panose="020B0604020202020204" pitchFamily="34" charset="0"/>
                        </a:rPr>
                        <a:t> Show the result set in list format (each column on its own line,    with row numbers).</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lang="en-IN" sz="1800" dirty="0">
                          <a:latin typeface="Arial" panose="020B0604020202020204" pitchFamily="34" charset="0"/>
                          <a:cs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@maxrows </a:t>
                      </a:r>
                      <a:r>
                        <a:rPr lang="en-IN" sz="1800" dirty="0">
                          <a:latin typeface="Arial" panose="020B0604020202020204" pitchFamily="34" charset="0"/>
                          <a:cs typeface="Arial" panose="020B0604020202020204" pitchFamily="34" charset="0"/>
                        </a:rPr>
                        <a:t>&lt;</a:t>
                      </a:r>
                      <a:r>
                        <a:rPr lang="en-IN" sz="1800" dirty="0">
                          <a:solidFill>
                            <a:srgbClr val="C00000"/>
                          </a:solidFill>
                          <a:latin typeface="Arial" panose="020B0604020202020204" pitchFamily="34" charset="0"/>
                          <a:cs typeface="Arial" panose="020B0604020202020204" pitchFamily="34" charset="0"/>
                        </a:rPr>
                        <a:t>n</a:t>
                      </a:r>
                      <a:r>
                        <a:rPr lang="en-IN" sz="1800" dirty="0">
                          <a:latin typeface="Arial" panose="020B0604020202020204" pitchFamily="34" charset="0"/>
                          <a:cs typeface="Arial" panose="020B0604020202020204" pitchFamily="34" charset="0"/>
                        </a:rPr>
                        <a:t>&gt;;</a:t>
                      </a:r>
                    </a:p>
                  </a:txBody>
                  <a:tcPr marL="91428" marR="91428" anchor="ctr"/>
                </a:tc>
                <a:tc>
                  <a:txBody>
                    <a:bodyPr/>
                    <a:lstStyle/>
                    <a:p>
                      <a:pPr algn="l"/>
                      <a:r>
                        <a:rPr kumimoji="0" lang="en-US" b="0" i="0" kern="1200" dirty="0">
                          <a:solidFill>
                            <a:schemeClr val="tx1"/>
                          </a:solidFill>
                          <a:effectLst/>
                          <a:latin typeface="Arial" panose="020B0604020202020204" pitchFamily="34" charset="0"/>
                          <a:ea typeface="+mn-ea"/>
                          <a:cs typeface="Arial" panose="020B0604020202020204" pitchFamily="34" charset="0"/>
                        </a:rPr>
                        <a:t> Set the maximum number of rows to display.</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pPr algn="l" fontAlgn="t"/>
                      <a:r>
                        <a:rPr lang="en-IN" dirty="0">
                          <a:effectLst/>
                          <a:latin typeface="Arial" panose="020B0604020202020204" pitchFamily="34" charset="0"/>
                          <a:cs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@history</a:t>
                      </a:r>
                      <a:r>
                        <a:rPr kumimoji="0" lang="en-IN" sz="1800" kern="1200" dirty="0">
                          <a:solidFill>
                            <a:schemeClr val="tx1"/>
                          </a:solidFill>
                          <a:latin typeface="Arial" panose="020B0604020202020204" pitchFamily="34" charset="0"/>
                          <a:ea typeface="+mn-ea"/>
                          <a:cs typeface="Arial" panose="020B0604020202020204" pitchFamily="34" charset="0"/>
                        </a:rPr>
                        <a:t>;</a:t>
                      </a:r>
                    </a:p>
                  </a:txBody>
                  <a:tcPr marL="22860" marR="22860" marT="22860" marB="22860"/>
                </a:tc>
                <a:tc>
                  <a:txBody>
                    <a:bodyPr/>
                    <a:lstStyle/>
                    <a:p>
                      <a:pPr algn="l" fontAlgn="t"/>
                      <a:r>
                        <a:rPr lang="en-IN" dirty="0">
                          <a:effectLst/>
                          <a:latin typeface="Arial" panose="020B0604020202020204" pitchFamily="34" charset="0"/>
                          <a:cs typeface="Arial" panose="020B0604020202020204" pitchFamily="34" charset="0"/>
                        </a:rPr>
                        <a:t>  List the command history.</a:t>
                      </a:r>
                    </a:p>
                  </a:txBody>
                  <a:tcPr marL="22860" marR="22860" marT="22860" marB="22860"/>
                </a:tc>
                <a:extLst>
                  <a:ext uri="{0D108BD9-81ED-4DB2-BD59-A6C34878D82A}">
                    <a16:rowId xmlns:a16="http://schemas.microsoft.com/office/drawing/2014/main" val="10005"/>
                  </a:ext>
                </a:extLst>
              </a:tr>
            </a:tbl>
          </a:graphicData>
        </a:graphic>
      </p:graphicFrame>
      <p:sp>
        <p:nvSpPr>
          <p:cNvPr id="3" name="TextBox 2">
            <a:extLst>
              <a:ext uri="{FF2B5EF4-FFF2-40B4-BE49-F238E27FC236}">
                <a16:creationId xmlns:a16="http://schemas.microsoft.com/office/drawing/2014/main" id="{B8F09FB5-FFDF-D423-351B-67232CEF88ED}"/>
              </a:ext>
            </a:extLst>
          </p:cNvPr>
          <p:cNvSpPr txBox="1"/>
          <p:nvPr/>
        </p:nvSpPr>
        <p:spPr>
          <a:xfrm>
            <a:off x="119336" y="5725125"/>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41188460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548680"/>
            <a:ext cx="11810106" cy="617092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 alterIdentityColumnOption [...]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alterIdentityColumnOption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SELECTIVITY int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a:t>
            </a:r>
            <a:r>
              <a:rPr lang="en-IN" sz="2000" dirty="0">
                <a:solidFill>
                  <a:schemeClr val="accent4">
                    <a:lumMod val="50000"/>
                  </a:schemeClr>
                </a:solidFill>
                <a:latin typeface="Liberation Mono"/>
              </a:rPr>
              <a:t>ON NULL </a:t>
            </a:r>
            <a:r>
              <a:rPr lang="en-IN" sz="2000" dirty="0">
                <a:solidFill>
                  <a:schemeClr val="tx1">
                    <a:lumMod val="75000"/>
                    <a:lumOff val="25000"/>
                  </a:schemeClr>
                </a:solidFill>
                <a:latin typeface="Liberation Mono"/>
              </a:rPr>
              <a:t>}</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a:t>
            </a:r>
            <a:r>
              <a:rPr lang="en-IN" sz="2000" dirty="0">
                <a:solidFill>
                  <a:schemeClr val="accent4">
                    <a:lumMod val="50000"/>
                  </a:schemeClr>
                </a:solidFill>
                <a:latin typeface="Liberation Mono"/>
              </a:rPr>
              <a:t>ON NULL </a:t>
            </a:r>
            <a:r>
              <a:rPr lang="en-IN" sz="2000" dirty="0">
                <a:solidFill>
                  <a:schemeClr val="tx1">
                    <a:lumMod val="75000"/>
                    <a:lumOff val="25000"/>
                  </a:schemeClr>
                </a:solidFill>
                <a:latin typeface="Liberation Mono"/>
              </a:rPr>
              <a:t>}</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chemeClr val="accent4">
                    <a:lumMod val="50000"/>
                  </a:schemeClr>
                </a:solidFill>
                <a:latin typeface="Liberation Mono"/>
              </a:rPr>
              <a:t>NOT NULL </a:t>
            </a:r>
            <a:r>
              <a:rPr lang="en-IN" sz="2000" dirty="0">
                <a:solidFill>
                  <a:schemeClr val="tx1">
                    <a:lumMod val="75000"/>
                    <a:lumOff val="25000"/>
                  </a:schemeClr>
                </a:solidFill>
                <a:latin typeface="Liberation Mono"/>
              </a:rPr>
              <a:t>}</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a:t>
            </a:r>
            <a:r>
              <a:rPr lang="en-IN" sz="2000" dirty="0">
                <a:solidFill>
                  <a:schemeClr val="accent4">
                    <a:lumMod val="50000"/>
                  </a:schemeClr>
                </a:solidFill>
                <a:latin typeface="Liberation Mono"/>
              </a:rPr>
              <a:t>NOT NULL </a:t>
            </a:r>
            <a:r>
              <a:rPr lang="en-IN" sz="2000" dirty="0">
                <a:solidFill>
                  <a:schemeClr val="tx1">
                    <a:lumMod val="75000"/>
                    <a:lumOff val="2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chemeClr val="accent4">
                    <a:lumMod val="50000"/>
                  </a:schemeClr>
                </a:solidFill>
                <a:latin typeface="Liberation Mono"/>
              </a:rPr>
              <a:t>NULL</a:t>
            </a:r>
            <a:r>
              <a:rPr lang="en-IN" sz="2000" dirty="0">
                <a:solidFill>
                  <a:schemeClr val="tx1">
                    <a:lumMod val="75000"/>
                    <a:lumOff val="25000"/>
                  </a:schemeClr>
                </a:solidFill>
                <a:latin typeface="Liberation Mono"/>
              </a:rPr>
              <a:t>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 USING newValueExpression ]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a:t>
            </a:r>
          </a:p>
        </p:txBody>
      </p:sp>
    </p:spTree>
    <p:extLst>
      <p:ext uri="{BB962C8B-B14F-4D97-AF65-F5344CB8AC3E}">
        <p14:creationId xmlns:p14="http://schemas.microsoft.com/office/powerpoint/2010/main" val="42453102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column size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1852343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change column size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78483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a:t>
            </a:r>
            <a:r>
              <a:rPr lang="en-IN" sz="2000" dirty="0">
                <a:latin typeface="Liberation Mono"/>
              </a:rPr>
              <a:t>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2803575"/>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834689"/>
                </a:solidFill>
                <a:latin typeface="Liberation Mono"/>
                <a:cs typeface="Arial" panose="020B0604020202020204" pitchFamily="34" charset="0"/>
              </a:rPr>
              <a:t>VARCHAR</a:t>
            </a:r>
            <a:r>
              <a:rPr lang="en-US" dirty="0">
                <a:latin typeface="Liberation Mono"/>
              </a:rPr>
              <a:t>(20);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2308558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column datatype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8680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199456" y="1"/>
            <a:ext cx="946854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change column datatype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815882"/>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a:t>
            </a:r>
            <a:r>
              <a:rPr lang="en-IN" sz="2000" dirty="0">
                <a:latin typeface="Liberation Mono"/>
              </a:rPr>
              <a:t>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200" dirty="0">
                <a:solidFill>
                  <a:schemeClr val="accent4">
                    <a:lumMod val="50000"/>
                  </a:schemeClr>
                </a:solidFill>
                <a:latin typeface="Liberation Mono"/>
              </a:rPr>
              <a:t>(</a:t>
            </a:r>
            <a:r>
              <a:rPr lang="en-IN" sz="2200" i="1" dirty="0">
                <a:solidFill>
                  <a:schemeClr val="accent4">
                    <a:lumMod val="50000"/>
                  </a:schemeClr>
                </a:solidFill>
                <a:latin typeface="Liberation Mono"/>
              </a:rPr>
              <a:t>columnDefination</a:t>
            </a:r>
            <a:r>
              <a:rPr lang="en-IN" sz="2200" dirty="0">
                <a:solidFill>
                  <a:schemeClr val="accent4">
                    <a:lumMod val="50000"/>
                  </a:schemeClr>
                </a:solidFill>
                <a:latin typeface="Liberation Mono"/>
              </a:rPr>
              <a:t>)</a:t>
            </a:r>
            <a:endParaRPr lang="en-IN" sz="2200" dirty="0">
              <a:solidFill>
                <a:schemeClr val="tx1">
                  <a:lumMod val="75000"/>
                  <a:lumOff val="25000"/>
                </a:schemeClr>
              </a:solidFill>
              <a:latin typeface="Liberation Mono"/>
            </a:endParaRP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555593"/>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a:t>
            </a:r>
            <a:r>
              <a:rPr lang="en-US" dirty="0">
                <a:latin typeface="Liberation Mono"/>
                <a:cs typeface="Arial" panose="020B0604020202020204" pitchFamily="34" charset="0"/>
              </a:rPr>
              <a:t>COLUMN</a:t>
            </a:r>
            <a:r>
              <a:rPr lang="en-US" dirty="0">
                <a:solidFill>
                  <a:srgbClr val="0077AA"/>
                </a:solidFill>
                <a:latin typeface="Liberation Mono"/>
                <a:cs typeface="Arial" panose="020B0604020202020204" pitchFamily="34" charset="0"/>
              </a:rPr>
              <a:t>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a:t>
            </a:r>
            <a:r>
              <a:rPr lang="en-US" dirty="0">
                <a:latin typeface="Liberation Mono"/>
                <a:cs typeface="Arial" panose="020B0604020202020204" pitchFamily="34" charset="0"/>
              </a:rPr>
              <a:t>COLUMN</a:t>
            </a:r>
            <a:r>
              <a:rPr lang="en-US" dirty="0">
                <a:solidFill>
                  <a:srgbClr val="0077AA"/>
                </a:solidFill>
                <a:latin typeface="Liberation Mono"/>
                <a:cs typeface="Arial" panose="020B0604020202020204" pitchFamily="34" charset="0"/>
              </a:rPr>
              <a:t>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7463827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455097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rename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785104"/>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a:t>
            </a:r>
            <a:r>
              <a:rPr lang="en-IN" sz="2000" dirty="0">
                <a:latin typeface="Liberation Mono"/>
              </a:rPr>
              <a:t>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200" i="1" dirty="0">
                <a:solidFill>
                  <a:schemeClr val="accent4">
                    <a:lumMod val="50000"/>
                  </a:schemeClr>
                </a:solidFill>
                <a:latin typeface="Liberation Mono"/>
              </a:rPr>
              <a:t>(columnDefination)</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789040"/>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RENAME</a:t>
            </a:r>
            <a:r>
              <a:rPr lang="en-US" dirty="0">
                <a:solidFill>
                  <a:srgbClr val="834689"/>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TO</a:t>
            </a:r>
            <a:r>
              <a:rPr lang="en-US" dirty="0">
                <a:solidFill>
                  <a:srgbClr val="834689"/>
                </a:solidFill>
                <a:latin typeface="Liberation Mono"/>
                <a:cs typeface="Arial" panose="020B0604020202020204" pitchFamily="34" charset="0"/>
              </a:rPr>
              <a:t> </a:t>
            </a:r>
            <a:r>
              <a:rPr lang="en-US" dirty="0">
                <a:latin typeface="Liberation Mono"/>
              </a:rPr>
              <a:t>employeeName</a:t>
            </a:r>
            <a:r>
              <a:rPr lang="en-US" dirty="0">
                <a:solidFill>
                  <a:srgbClr val="834689"/>
                </a:solidFill>
                <a:latin typeface="Liberation Mono"/>
                <a:cs typeface="Arial" panose="020B0604020202020204" pitchFamily="34" charset="0"/>
              </a:rPr>
              <a:t>;</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rename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6040403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fontScale="77500" lnSpcReduction="20000"/>
          </a:bodyPr>
          <a:lstStyle/>
          <a:p>
            <a:pPr algn="ctr"/>
            <a:r>
              <a:rPr lang="en-US" sz="4800" dirty="0">
                <a:solidFill>
                  <a:srgbClr val="DC525C"/>
                </a:solidFill>
                <a:latin typeface="Segoe UI Light" panose="020B0502040204020203" pitchFamily="34" charset="0"/>
                <a:cs typeface="Segoe UI Light" panose="020B0502040204020203" pitchFamily="34" charset="0"/>
              </a:rPr>
              <a:t>set null / not null / drop not null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40572257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null / not null / drop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827401"/>
            <a:ext cx="11810106" cy="1785104"/>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a:t>
            </a:r>
            <a:r>
              <a:rPr lang="en-IN" sz="2000" dirty="0">
                <a:latin typeface="Liberation Mono"/>
              </a:rPr>
              <a:t>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200" i="1" dirty="0">
                <a:solidFill>
                  <a:schemeClr val="accent4">
                    <a:lumMod val="50000"/>
                  </a:schemeClr>
                </a:solidFill>
                <a:latin typeface="Liberation Mono"/>
              </a:rPr>
              <a:t>(columnDefination)</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NULL </a:t>
            </a:r>
            <a:r>
              <a:rPr lang="en-IN" sz="2000" dirty="0">
                <a:solidFill>
                  <a:schemeClr val="bg1">
                    <a:lumMod val="65000"/>
                  </a:schemeClr>
                </a:solidFill>
                <a:latin typeface="Liberation Mono"/>
                <a:cs typeface="Arial" panose="020B0604020202020204" pitchFamily="34" charset="0"/>
              </a:rPr>
              <a:t>| </a:t>
            </a:r>
            <a:r>
              <a:rPr lang="en-IN" sz="2000" dirty="0">
                <a:solidFill>
                  <a:schemeClr val="tx1">
                    <a:lumMod val="75000"/>
                    <a:lumOff val="25000"/>
                  </a:schemeClr>
                </a:solidFill>
                <a:latin typeface="Liberation Mono"/>
              </a:rPr>
              <a:t>NOT NULL </a:t>
            </a:r>
            <a:r>
              <a:rPr lang="en-IN" sz="2000" dirty="0">
                <a:solidFill>
                  <a:schemeClr val="bg1">
                    <a:lumMod val="65000"/>
                  </a:schemeClr>
                </a:solidFill>
                <a:latin typeface="Liberation Mono"/>
                <a:cs typeface="Arial" panose="020B0604020202020204" pitchFamily="34" charset="0"/>
              </a:rPr>
              <a:t>| </a:t>
            </a:r>
            <a:r>
              <a:rPr lang="en-IN" sz="2000" dirty="0">
                <a:solidFill>
                  <a:schemeClr val="tx1">
                    <a:lumMod val="75000"/>
                    <a:lumOff val="25000"/>
                  </a:schemeClr>
                </a:solidFill>
                <a:latin typeface="Liberation Mono"/>
              </a:rPr>
              <a:t>DROP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987641"/>
            <a:ext cx="11526016"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SET</a:t>
            </a:r>
            <a:r>
              <a:rPr lang="en-US" dirty="0">
                <a:latin typeface="Liberation Mono"/>
              </a:rPr>
              <a: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SET</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DROP</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DROP NOT NULL and SET NULL set a column to allow NULL. The column may not be part of a primary key and may not be an identity column.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3323539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default / drop default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655279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default / drop default</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785104"/>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a:t>
            </a:r>
            <a:r>
              <a:rPr lang="en-IN" sz="2000" dirty="0">
                <a:latin typeface="Liberation Mono"/>
              </a:rPr>
              <a:t>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i="1" dirty="0">
              <a:solidFill>
                <a:schemeClr val="accent4">
                  <a:lumMod val="50000"/>
                </a:schemeClr>
              </a:solidFill>
              <a:latin typeface="Liberation Mono"/>
            </a:endParaRPr>
          </a:p>
          <a:p>
            <a:pPr>
              <a:spcAft>
                <a:spcPts val="600"/>
              </a:spcAft>
            </a:pPr>
            <a:r>
              <a:rPr lang="en-IN" sz="2200" i="1" dirty="0">
                <a:solidFill>
                  <a:schemeClr val="accent4">
                    <a:lumMod val="50000"/>
                  </a:schemeClr>
                </a:solidFill>
                <a:latin typeface="Liberation Mono"/>
              </a:rPr>
              <a:t>(columnDefination)</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latin typeface="Liberation Mono"/>
              </a:rPr>
              <a:t>DEFAULT</a:t>
            </a:r>
            <a:r>
              <a:rPr lang="en-IN" sz="2000" dirty="0">
                <a:solidFill>
                  <a:schemeClr val="tx1">
                    <a:lumMod val="75000"/>
                    <a:lumOff val="25000"/>
                  </a:schemeClr>
                </a:solidFill>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DEFAULT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4152562"/>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SET</a:t>
            </a:r>
            <a:r>
              <a:rPr lang="en-US" dirty="0">
                <a:latin typeface="Liberation Mono"/>
              </a:rPr>
              <a:t> DEFAULT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DROP</a:t>
            </a:r>
            <a:r>
              <a:rPr lang="en-US" dirty="0">
                <a:latin typeface="Liberation Mono"/>
              </a:rPr>
              <a:t> DEFAULT;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DEFAULT </a:t>
            </a:r>
            <a:r>
              <a:rPr lang="en-US" sz="2000" dirty="0">
                <a:latin typeface="Palatino Linotype" panose="02040502050505030304" pitchFamily="18" charset="0"/>
                <a:cs typeface="Segoe UI Light" panose="020B0502040204020203" pitchFamily="34" charset="0"/>
              </a:rPr>
              <a:t>changes the default value of a column. This command doesn't affect generated and identity columns.</a:t>
            </a:r>
          </a:p>
          <a:p>
            <a:r>
              <a:rPr lang="en-US" sz="2000" i="1" dirty="0">
                <a:latin typeface="Palatino Linotype" panose="02040502050505030304" pitchFamily="18" charset="0"/>
                <a:cs typeface="Segoe UI Light" panose="020B0502040204020203" pitchFamily="34" charset="0"/>
              </a:rPr>
              <a:t>DROP DEFAULT </a:t>
            </a:r>
            <a:r>
              <a:rPr lang="en-US" sz="2000" dirty="0">
                <a:latin typeface="Palatino Linotype" panose="02040502050505030304" pitchFamily="18" charset="0"/>
                <a:cs typeface="Segoe UI Light" panose="020B0502040204020203" pitchFamily="34" charset="0"/>
              </a:rPr>
              <a:t>removes the default value of a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5077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visible / invisible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471311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visible / invisible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785104"/>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a:t>
            </a:r>
            <a:r>
              <a:rPr lang="en-IN" sz="2000" dirty="0">
                <a:latin typeface="Liberation Mono"/>
              </a:rPr>
              <a:t>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200" i="1" dirty="0">
                <a:solidFill>
                  <a:schemeClr val="accent4">
                    <a:lumMod val="50000"/>
                  </a:schemeClr>
                </a:solidFill>
                <a:latin typeface="Liberation Mono"/>
              </a:rPr>
              <a:t>(columnDefination)</a:t>
            </a:r>
          </a:p>
          <a:p>
            <a:pPr>
              <a:spcAft>
                <a:spcPts val="600"/>
              </a:spcAft>
            </a:pPr>
            <a:r>
              <a:rPr lang="en-IN" sz="2000" dirty="0">
                <a:solidFill>
                  <a:schemeClr val="tx1">
                    <a:lumMod val="75000"/>
                    <a:lumOff val="25000"/>
                  </a:schemeClr>
                </a:solidFill>
                <a:latin typeface="Liberation Mono"/>
              </a:rPr>
              <a:t>{</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4080554"/>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password </a:t>
            </a:r>
            <a:r>
              <a:rPr lang="en-US" dirty="0">
                <a:solidFill>
                  <a:srgbClr val="0077AA"/>
                </a:solidFill>
                <a:latin typeface="Liberation Mono"/>
                <a:cs typeface="Arial" panose="020B0604020202020204" pitchFamily="34" charset="0"/>
              </a:rPr>
              <a:t>SET</a:t>
            </a:r>
            <a:r>
              <a:rPr lang="en-US" dirty="0">
                <a:latin typeface="Liberation Mono"/>
              </a:rPr>
              <a:t> INVISIBLE;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password </a:t>
            </a:r>
            <a:r>
              <a:rPr lang="en-US" dirty="0">
                <a:solidFill>
                  <a:srgbClr val="0077AA"/>
                </a:solidFill>
                <a:latin typeface="Liberation Mono"/>
                <a:cs typeface="Arial" panose="020B0604020202020204" pitchFamily="34" charset="0"/>
              </a:rPr>
              <a:t>SET</a:t>
            </a:r>
            <a:r>
              <a:rPr lang="en-US" dirty="0">
                <a:latin typeface="Liberation Mono"/>
              </a:rPr>
              <a:t> VISIBLE;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INVISIBLE makes the column hidden, i.e. it will not appear in SELECT * results. SET VISIBLE has the reverse effect.</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5885547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generated always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9716299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generated always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147079"/>
            <a:ext cx="11810106" cy="3816429"/>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a:t>
            </a:r>
            <a:r>
              <a:rPr lang="en-IN" sz="2000" dirty="0">
                <a:latin typeface="Liberation Mono"/>
              </a:rPr>
              <a:t>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200" i="1" dirty="0">
                <a:solidFill>
                  <a:schemeClr val="accent4">
                    <a:lumMod val="50000"/>
                  </a:schemeClr>
                </a:solidFill>
                <a:latin typeface="Liberation Mono"/>
              </a:rPr>
              <a:t>(columnDefination)</a:t>
            </a:r>
          </a:p>
          <a:p>
            <a:pPr>
              <a:spcAft>
                <a:spcPts val="600"/>
              </a:spcAft>
            </a:pP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a:t>
            </a:r>
            <a:r>
              <a:rPr lang="en-US" sz="2000" dirty="0">
                <a:solidFill>
                  <a:schemeClr val="tx1">
                    <a:lumMod val="75000"/>
                    <a:lumOff val="25000"/>
                  </a:schemeClr>
                </a:solidFill>
                <a:latin typeface="Liberation Mono"/>
              </a:rPr>
              <a:t>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RESTART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SET </a:t>
            </a:r>
            <a:r>
              <a:rPr lang="en-US" sz="2000" i="1" dirty="0">
                <a:solidFill>
                  <a:schemeClr val="accent4">
                    <a:lumMod val="50000"/>
                  </a:schemeClr>
                </a:solidFill>
                <a:latin typeface="Liberation Mono"/>
              </a:rPr>
              <a:t>basicSequenceOption</a:t>
            </a:r>
            <a:r>
              <a:rPr lang="en-US" sz="2000" dirty="0">
                <a:solidFill>
                  <a:schemeClr val="tx1">
                    <a:lumMod val="75000"/>
                    <a:lumOff val="25000"/>
                  </a:schemeClr>
                </a:solidFill>
                <a:latin typeface="Liberation Mono"/>
              </a:rPr>
              <a:t> }</a:t>
            </a:r>
          </a:p>
          <a:p>
            <a:pPr>
              <a:spcAft>
                <a:spcPts val="600"/>
              </a:spcAft>
            </a:pPr>
            <a:r>
              <a:rPr lang="en-US" sz="2200" i="1" dirty="0">
                <a:solidFill>
                  <a:schemeClr val="accent4">
                    <a:lumMod val="50000"/>
                  </a:schemeClr>
                </a:solidFill>
                <a:latin typeface="Liberation Mono"/>
              </a:rPr>
              <a:t>(basicSequenceOption)</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chemeClr val="tx1">
                  <a:lumMod val="75000"/>
                  <a:lumOff val="25000"/>
                </a:schemeClr>
              </a:solidFill>
              <a:latin typeface="Liberation Mono"/>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GENERATED ALWAYS, SET GENERATED BY DEFAULT, or identity options convert the column into identity column (if it wasn't an identity column) and set new values of specified options for its sequence. </a:t>
            </a:r>
          </a:p>
        </p:txBody>
      </p:sp>
      <p:sp>
        <p:nvSpPr>
          <p:cNvPr id="3" name="Rectangle 2">
            <a:extLst>
              <a:ext uri="{FF2B5EF4-FFF2-40B4-BE49-F238E27FC236}">
                <a16:creationId xmlns:a16="http://schemas.microsoft.com/office/drawing/2014/main" id="{4EDC2881-AA67-7388-08F7-14A81DCAAD45}"/>
              </a:ext>
            </a:extLst>
          </p:cNvPr>
          <p:cNvSpPr/>
          <p:nvPr/>
        </p:nvSpPr>
        <p:spPr>
          <a:xfrm>
            <a:off x="303539" y="5879594"/>
            <a:ext cx="11737304" cy="86177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At a time only one </a:t>
            </a:r>
            <a:r>
              <a:rPr lang="en-US" sz="2000" dirty="0">
                <a:solidFill>
                  <a:schemeClr val="accent4">
                    <a:lumMod val="50000"/>
                  </a:schemeClr>
                </a:solidFill>
                <a:latin typeface="Arial" panose="020B0604020202020204" pitchFamily="34" charset="0"/>
                <a:cs typeface="Arial" panose="020B0604020202020204" pitchFamily="34" charset="0"/>
              </a:rPr>
              <a:t>basicSequenceOption</a:t>
            </a:r>
            <a:r>
              <a:rPr lang="en-US" dirty="0">
                <a:latin typeface="Arial" panose="020B0604020202020204" pitchFamily="34" charset="0"/>
                <a:cs typeface="Arial" panose="020B0604020202020204" pitchFamily="34" charset="0"/>
              </a:rPr>
              <a:t> can  be given with ALTER TABLE command.</a:t>
            </a:r>
          </a:p>
        </p:txBody>
      </p:sp>
    </p:spTree>
    <p:extLst>
      <p:ext uri="{BB962C8B-B14F-4D97-AF65-F5344CB8AC3E}">
        <p14:creationId xmlns:p14="http://schemas.microsoft.com/office/powerpoint/2010/main" val="1574758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4F79B57-E51A-CC40-62FA-5B2B3629CAC8}"/>
              </a:ext>
            </a:extLst>
          </p:cNvPr>
          <p:cNvSpPr txBox="1"/>
          <p:nvPr/>
        </p:nvSpPr>
        <p:spPr>
          <a:xfrm>
            <a:off x="262558" y="882586"/>
            <a:ext cx="11526016" cy="4339650"/>
          </a:xfrm>
          <a:prstGeom prst="rect">
            <a:avLst/>
          </a:prstGeom>
          <a:noFill/>
        </p:spPr>
        <p:txBody>
          <a:bodyPr wrap="square">
            <a:spAutoFit/>
          </a:bodyPr>
          <a:lstStyle/>
          <a:p>
            <a:r>
              <a:rPr lang="en-US" sz="2200" dirty="0">
                <a:solidFill>
                  <a:schemeClr val="tx1">
                    <a:lumMod val="75000"/>
                    <a:lumOff val="25000"/>
                  </a:schemeClr>
                </a:solidFill>
                <a:latin typeface="Liberation Mono"/>
              </a:rPr>
              <a:t>START WITH</a:t>
            </a:r>
          </a:p>
          <a:p>
            <a:pPr marL="285750" indent="-285750">
              <a:buFont typeface="Arial" panose="020B0604020202020204" pitchFamily="34" charset="0"/>
              <a:buChar char="•"/>
            </a:pPr>
            <a:endParaRPr lang="en-US" sz="1200"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FD8603"/>
                </a:solidFill>
                <a:latin typeface="Liberation Mono"/>
              </a:rPr>
              <a:t>SET GENERATED ALWAYS </a:t>
            </a:r>
            <a:r>
              <a:rPr lang="en-US" i="1" dirty="0">
                <a:solidFill>
                  <a:schemeClr val="tx1">
                    <a:lumMod val="75000"/>
                    <a:lumOff val="25000"/>
                  </a:schemeClr>
                </a:solidFill>
                <a:latin typeface="Liberation Mono"/>
              </a:rPr>
              <a:t>START</a:t>
            </a:r>
            <a:r>
              <a:rPr lang="en-US" i="1" dirty="0">
                <a:latin typeface="Liberation Mono"/>
                <a:cs typeface="Leelawadee UI Semilight" panose="020B0402040204020203" pitchFamily="34" charset="-34"/>
              </a:rPr>
              <a:t> </a:t>
            </a:r>
            <a:r>
              <a:rPr lang="en-US" i="1"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200" dirty="0">
                <a:solidFill>
                  <a:schemeClr val="tx1">
                    <a:lumMod val="75000"/>
                    <a:lumOff val="25000"/>
                  </a:schemeClr>
                </a:solidFill>
                <a:latin typeface="Liberation Mono"/>
              </a:rPr>
              <a:t>RESTART WITH</a:t>
            </a:r>
          </a:p>
          <a:p>
            <a:pPr marL="285750" indent="-285750">
              <a:buFont typeface="Arial" panose="020B0604020202020204" pitchFamily="34" charset="0"/>
              <a:buChar char="•"/>
            </a:pPr>
            <a:endParaRPr lang="en-US" sz="12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FD8603"/>
                </a:solidFill>
                <a:latin typeface="Liberation Mono"/>
              </a:rPr>
              <a:t>SET GENERATED ALWAYS </a:t>
            </a:r>
            <a:r>
              <a:rPr lang="en-US" i="1" dirty="0">
                <a:solidFill>
                  <a:schemeClr val="tx1">
                    <a:lumMod val="75000"/>
                    <a:lumOff val="25000"/>
                  </a:schemeClr>
                </a:solidFill>
                <a:latin typeface="Liberation Mono"/>
              </a:rPr>
              <a:t>RESTART</a:t>
            </a:r>
            <a:r>
              <a:rPr lang="en-US" i="1" dirty="0">
                <a:latin typeface="Liberation Mono"/>
                <a:cs typeface="Leelawadee UI Semilight" panose="020B0402040204020203" pitchFamily="34" charset="-34"/>
              </a:rPr>
              <a:t> </a:t>
            </a:r>
            <a:r>
              <a:rPr lang="en-US" i="1"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100</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200" dirty="0">
                <a:solidFill>
                  <a:schemeClr val="tx1">
                    <a:lumMod val="75000"/>
                    <a:lumOff val="25000"/>
                  </a:schemeClr>
                </a:solidFill>
                <a:latin typeface="Liberation Mono"/>
              </a:rPr>
              <a:t>SET</a:t>
            </a:r>
            <a:r>
              <a:rPr lang="en-US" sz="2200" dirty="0">
                <a:solidFill>
                  <a:schemeClr val="tx1">
                    <a:lumMod val="75000"/>
                    <a:lumOff val="25000"/>
                  </a:schemeClr>
                </a:solidFill>
                <a:latin typeface="Liberation Mono"/>
                <a:cs typeface="Leelawadee UI Semilight" panose="020B0402040204020203" pitchFamily="34" charset="-34"/>
              </a:rPr>
              <a:t> </a:t>
            </a:r>
            <a:r>
              <a:rPr lang="en-US" sz="2200" i="1" dirty="0">
                <a:solidFill>
                  <a:schemeClr val="accent4">
                    <a:lumMod val="50000"/>
                  </a:schemeClr>
                </a:solidFill>
                <a:latin typeface="Liberation Mono"/>
                <a:cs typeface="Leelawadee UI Semilight" panose="020B0402040204020203" pitchFamily="34" charset="-34"/>
              </a:rPr>
              <a:t>basicSequenceOption</a:t>
            </a:r>
            <a:endParaRPr lang="en-US" sz="22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FD8603"/>
                </a:solidFill>
                <a:latin typeface="Liberation Mono"/>
              </a:rPr>
              <a:t>SET GENERATED ALWAYS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i="1" dirty="0">
                <a:solidFill>
                  <a:srgbClr val="0077AA"/>
                </a:solidFill>
                <a:latin typeface="Liberation Mono"/>
                <a:cs typeface="Leelawadee UI Semilight" panose="020B0402040204020203" pitchFamily="34" charset="-34"/>
              </a:rPr>
              <a:t>MAXVALUE</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105</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FD8603"/>
                </a:solidFill>
                <a:latin typeface="Liberation Mono"/>
              </a:rPr>
              <a:t>SET GENERATED ALWAYS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i="1" dirty="0">
                <a:solidFill>
                  <a:srgbClr val="0077AA"/>
                </a:solidFill>
                <a:latin typeface="Liberation Mono"/>
                <a:cs typeface="Leelawadee UI Semilight" panose="020B0402040204020203" pitchFamily="34" charset="-34"/>
              </a:rPr>
              <a:t>CYCLE</a:t>
            </a:r>
            <a:r>
              <a:rPr lang="en-US" dirty="0">
                <a:latin typeface="Liberation Mono"/>
                <a:cs typeface="Leelawadee UI Semilight" panose="020B0402040204020203" pitchFamily="34" charset="-34"/>
              </a:rPr>
              <a:t>; </a:t>
            </a:r>
          </a:p>
          <a:p>
            <a:pPr marL="285750" indent="-285750">
              <a:buFont typeface="Arial" panose="020B0604020202020204" pitchFamily="34" charset="0"/>
              <a:buChar char="•"/>
            </a:pPr>
            <a:endParaRPr lang="en-US"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IN" dirty="0">
                <a:solidFill>
                  <a:srgbClr val="0077AA"/>
                </a:solidFill>
                <a:latin typeface="Liberation Mono"/>
                <a:cs typeface="Leelawadee UI Semilight" panose="020B0402040204020203" pitchFamily="34" charset="-34"/>
              </a:rPr>
              <a:t>SHOW</a:t>
            </a:r>
            <a:r>
              <a:rPr lang="en-IN" dirty="0">
                <a:latin typeface="Liberation Mono"/>
                <a:cs typeface="Leelawadee UI Semilight" panose="020B0402040204020203" pitchFamily="34" charset="-34"/>
              </a:rPr>
              <a:t> COLUMNS </a:t>
            </a:r>
            <a:r>
              <a:rPr lang="en-IN" dirty="0">
                <a:solidFill>
                  <a:srgbClr val="0077AA"/>
                </a:solidFill>
                <a:latin typeface="Liberation Mono"/>
                <a:cs typeface="Leelawadee UI Semilight" panose="020B0402040204020203" pitchFamily="34" charset="-34"/>
              </a:rPr>
              <a:t>FROM</a:t>
            </a:r>
            <a:r>
              <a:rPr lang="en-IN" dirty="0">
                <a:latin typeface="Liberation Mono"/>
                <a:cs typeface="Leelawadee UI Semilight" panose="020B0402040204020203" pitchFamily="34" charset="-34"/>
              </a:rPr>
              <a:t> temp;</a:t>
            </a:r>
          </a:p>
        </p:txBody>
      </p:sp>
      <p:sp>
        <p:nvSpPr>
          <p:cNvPr id="3" name="Rectangle 2">
            <a:extLst>
              <a:ext uri="{FF2B5EF4-FFF2-40B4-BE49-F238E27FC236}">
                <a16:creationId xmlns:a16="http://schemas.microsoft.com/office/drawing/2014/main" id="{D789C200-3C39-4046-1CD9-DA12D565E366}"/>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generated always column</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C1C69BD-AE30-6C29-5591-24E84D1C1E0F}"/>
              </a:ext>
            </a:extLst>
          </p:cNvPr>
          <p:cNvSpPr/>
          <p:nvPr/>
        </p:nvSpPr>
        <p:spPr>
          <a:xfrm>
            <a:off x="303539" y="5879594"/>
            <a:ext cx="11737304" cy="86177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At a time only one </a:t>
            </a:r>
            <a:r>
              <a:rPr lang="en-US" sz="2000" dirty="0">
                <a:solidFill>
                  <a:schemeClr val="accent4">
                    <a:lumMod val="50000"/>
                  </a:schemeClr>
                </a:solidFill>
                <a:latin typeface="Arial" panose="020B0604020202020204" pitchFamily="34" charset="0"/>
                <a:cs typeface="Arial" panose="020B0604020202020204" pitchFamily="34" charset="0"/>
              </a:rPr>
              <a:t>basicSequenceOption</a:t>
            </a:r>
            <a:r>
              <a:rPr lang="en-US" dirty="0">
                <a:latin typeface="Arial" panose="020B0604020202020204" pitchFamily="34" charset="0"/>
                <a:cs typeface="Arial" panose="020B0604020202020204" pitchFamily="34" charset="0"/>
              </a:rPr>
              <a:t> can  be given with ALTER TABLE command.</a:t>
            </a:r>
          </a:p>
        </p:txBody>
      </p:sp>
    </p:spTree>
    <p:extLst>
      <p:ext uri="{BB962C8B-B14F-4D97-AF65-F5344CB8AC3E}">
        <p14:creationId xmlns:p14="http://schemas.microsoft.com/office/powerpoint/2010/main" val="55849938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identity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83381518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identity</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DROP IDENTITY removes identity status of a column.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1785104"/>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a:t>
            </a:r>
            <a:r>
              <a:rPr lang="en-IN" sz="2000" dirty="0">
                <a:latin typeface="Liberation Mono"/>
              </a:rPr>
              <a:t>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accent4">
                  <a:lumMod val="50000"/>
                </a:schemeClr>
              </a:solidFill>
              <a:latin typeface="Liberation Mono"/>
            </a:endParaRPr>
          </a:p>
          <a:p>
            <a:pPr>
              <a:spcAft>
                <a:spcPts val="600"/>
              </a:spcAft>
            </a:pPr>
            <a:r>
              <a:rPr lang="en-IN" sz="2200" i="1" dirty="0">
                <a:solidFill>
                  <a:schemeClr val="accent4">
                    <a:lumMod val="50000"/>
                  </a:schemeClr>
                </a:solidFill>
                <a:latin typeface="Liberation Mono"/>
              </a:rPr>
              <a:t>(columnDefination)</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3566626"/>
            <a:ext cx="11526016" cy="144655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a:t>
            </a:r>
            <a:r>
              <a:rPr lang="en-US" dirty="0">
                <a:latin typeface="Liberation Mono"/>
              </a:rPr>
              <a:t> INCREMENT BY </a:t>
            </a:r>
            <a:r>
              <a:rPr lang="en-US" dirty="0">
                <a:solidFill>
                  <a:srgbClr val="990055"/>
                </a:solidFill>
                <a:latin typeface="Liberation Mono"/>
              </a:rPr>
              <a:t>1</a:t>
            </a:r>
            <a:r>
              <a:rPr lang="en-US" dirty="0">
                <a:latin typeface="Liberation Mono"/>
              </a:rPr>
              <a:t> MAXVALUE </a:t>
            </a:r>
            <a:r>
              <a:rPr lang="en-US" dirty="0">
                <a:solidFill>
                  <a:srgbClr val="990055"/>
                </a:solidFill>
                <a:latin typeface="Liberation Mono"/>
              </a:rPr>
              <a:t>10</a:t>
            </a:r>
            <a:r>
              <a:rPr lang="en-US" dirty="0">
                <a:latin typeface="Liberation Mono"/>
              </a:rPr>
              <a:t> CYCLE ), ename </a:t>
            </a:r>
            <a:r>
              <a:rPr lang="en-US" dirty="0">
                <a:solidFill>
                  <a:srgbClr val="834689"/>
                </a:solidFill>
                <a:latin typeface="Liberation Mono"/>
                <a:cs typeface="Arial" panose="020B0604020202020204" pitchFamily="34" charset="0"/>
              </a:rPr>
              <a:t>VARCHAR_IGNORECASE</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id </a:t>
            </a:r>
            <a:r>
              <a:rPr lang="en-US" dirty="0">
                <a:solidFill>
                  <a:srgbClr val="0077AA"/>
                </a:solidFill>
                <a:latin typeface="Liberation Mono"/>
                <a:cs typeface="Arial" panose="020B0604020202020204" pitchFamily="34" charset="0"/>
              </a:rPr>
              <a:t>DROP</a:t>
            </a:r>
            <a:r>
              <a:rPr lang="en-US" dirty="0">
                <a:latin typeface="Liberation Mono"/>
              </a:rPr>
              <a:t> IDENTITY;</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67970492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a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09611398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rename table</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Renames a table. This command commits an open transaction in this connection.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latin typeface="Liberation Mono"/>
              </a:rPr>
              <a:t>tableName</a:t>
            </a:r>
            <a:r>
              <a:rPr lang="en-IN" sz="2000" dirty="0">
                <a:solidFill>
                  <a:srgbClr val="0077AA"/>
                </a:solidFill>
                <a:latin typeface="Liberation Mono"/>
              </a:rPr>
              <a:t> RENAME </a:t>
            </a:r>
            <a:r>
              <a:rPr lang="en-IN" sz="2000" dirty="0">
                <a:latin typeface="Liberation Mono"/>
              </a:rPr>
              <a:t>TO</a:t>
            </a:r>
            <a:r>
              <a:rPr lang="en-IN" sz="2000" dirty="0">
                <a:solidFill>
                  <a:srgbClr val="0077AA"/>
                </a:solidFill>
                <a:latin typeface="Liberation Mono"/>
              </a:rPr>
              <a:t> </a:t>
            </a:r>
            <a:r>
              <a:rPr lang="en-IN" sz="2000" dirty="0">
                <a:latin typeface="Liberation Mono"/>
              </a:rPr>
              <a:t>newName</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276872"/>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RENAME </a:t>
            </a:r>
            <a:r>
              <a:rPr lang="en-US" dirty="0">
                <a:latin typeface="Liberation Mono"/>
                <a:cs typeface="Arial" panose="020B0604020202020204" pitchFamily="34" charset="0"/>
              </a:rPr>
              <a:t>TO</a:t>
            </a:r>
            <a:r>
              <a:rPr lang="en-US" dirty="0">
                <a:latin typeface="Liberation Mono"/>
              </a:rPr>
              <a:t> abc;</a:t>
            </a:r>
          </a:p>
        </p:txBody>
      </p:sp>
    </p:spTree>
    <p:extLst>
      <p:ext uri="{BB962C8B-B14F-4D97-AF65-F5344CB8AC3E}">
        <p14:creationId xmlns:p14="http://schemas.microsoft.com/office/powerpoint/2010/main" val="85669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SCHEMA</a:t>
            </a:r>
          </a:p>
        </p:txBody>
      </p:sp>
      <p:sp>
        <p:nvSpPr>
          <p:cNvPr id="3" name="Rectangle 2"/>
          <p:cNvSpPr/>
          <p:nvPr/>
        </p:nvSpPr>
        <p:spPr>
          <a:xfrm>
            <a:off x="614569" y="2133132"/>
            <a:ext cx="9906000" cy="129586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@TABLES;</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SHOW TABLES </a:t>
            </a:r>
            <a:r>
              <a:rPr lang="en-IN" dirty="0">
                <a:latin typeface="Liberation Mono"/>
                <a:ea typeface="Times New Roman" panose="02020603050405020304" pitchFamily="18" charset="0"/>
              </a:rPr>
              <a:t>FROM</a:t>
            </a:r>
            <a:r>
              <a:rPr lang="en-IN" dirty="0">
                <a:solidFill>
                  <a:srgbClr val="0077AA"/>
                </a:solidFill>
                <a:latin typeface="Liberation Mono"/>
                <a:ea typeface="Times New Roman" panose="02020603050405020304" pitchFamily="18" charset="0"/>
              </a:rPr>
              <a:t> </a:t>
            </a:r>
            <a:r>
              <a:rPr lang="en-IN" dirty="0">
                <a:latin typeface="Liberation Mono"/>
                <a:cs typeface="Arial" panose="020B0604020202020204" pitchFamily="34" charset="0"/>
              </a:rPr>
              <a:t>H2DB</a:t>
            </a:r>
            <a:r>
              <a:rPr lang="en-IN" dirty="0">
                <a:latin typeface="Liberation Mono"/>
                <a:ea typeface="Times New Roman" panose="02020603050405020304" pitchFamily="18" charset="0"/>
              </a:rPr>
              <a:t>;</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 </a:t>
            </a:r>
            <a:r>
              <a:rPr lang="en-IN" sz="2000" dirty="0">
                <a:solidFill>
                  <a:srgbClr val="0077AA"/>
                </a:solidFill>
                <a:latin typeface="Liberation Mono"/>
              </a:rPr>
              <a:t>SCHEMAS </a:t>
            </a:r>
            <a:r>
              <a:rPr lang="en-IN" sz="2000" dirty="0">
                <a:solidFill>
                  <a:schemeClr val="bg1">
                    <a:lumMod val="65000"/>
                  </a:schemeClr>
                </a:solidFill>
                <a:latin typeface="Liberation Mono"/>
                <a:cs typeface="Arial" panose="020B0604020202020204" pitchFamily="34" charset="0"/>
              </a:rPr>
              <a:t>|</a:t>
            </a:r>
            <a:r>
              <a:rPr lang="en-IN" sz="2000" dirty="0">
                <a:solidFill>
                  <a:srgbClr val="A67F59"/>
                </a:solidFill>
                <a:latin typeface="Liberation Mono"/>
              </a:rPr>
              <a:t> { </a:t>
            </a:r>
            <a:r>
              <a:rPr lang="en-IN" sz="2000" dirty="0">
                <a:solidFill>
                  <a:srgbClr val="0077AA"/>
                </a:solidFill>
                <a:latin typeface="Liberation Mono"/>
              </a:rPr>
              <a:t>TABLES </a:t>
            </a:r>
            <a:r>
              <a:rPr lang="en-IN" sz="2000" dirty="0">
                <a:solidFill>
                  <a:schemeClr val="bg1">
                    <a:lumMod val="65000"/>
                  </a:schemeClr>
                </a:solidFill>
                <a:latin typeface="Liberation Mono"/>
                <a:cs typeface="Arial" panose="020B0604020202020204" pitchFamily="34" charset="0"/>
              </a:rPr>
              <a:t>|</a:t>
            </a:r>
            <a:r>
              <a:rPr lang="en-IN" sz="2000" dirty="0">
                <a:solidFill>
                  <a:srgbClr val="0077AA"/>
                </a:solidFill>
                <a:latin typeface="Liberation Mono"/>
              </a:rPr>
              <a:t> @TABLES </a:t>
            </a:r>
            <a:r>
              <a:rPr lang="en-IN" sz="2000" dirty="0">
                <a:solidFill>
                  <a:srgbClr val="A67F59"/>
                </a:solidFill>
                <a:latin typeface="Liberation Mono"/>
              </a:rPr>
              <a:t>} </a:t>
            </a:r>
            <a:r>
              <a:rPr lang="en-IN" sz="2000" dirty="0">
                <a:solidFill>
                  <a:srgbClr val="999999"/>
                </a:solidFill>
                <a:latin typeface="Liberation Mono"/>
              </a:rPr>
              <a:t>[</a:t>
            </a:r>
            <a:r>
              <a:rPr lang="en-IN" sz="2000" dirty="0">
                <a:latin typeface="Liberation Mono"/>
              </a:rPr>
              <a:t>FROM</a:t>
            </a:r>
            <a:r>
              <a:rPr lang="en-IN" sz="2000" dirty="0">
                <a:solidFill>
                  <a:srgbClr val="000000"/>
                </a:solidFill>
                <a:latin typeface="Liberation Mono"/>
              </a:rPr>
              <a:t> </a:t>
            </a:r>
            <a:r>
              <a:rPr lang="en-IN" sz="2000" dirty="0">
                <a:solidFill>
                  <a:srgbClr val="669900"/>
                </a:solidFill>
                <a:latin typeface="Liberation Mono"/>
              </a:rPr>
              <a:t>schemaName</a:t>
            </a:r>
            <a:r>
              <a:rPr lang="en-IN" sz="2000" dirty="0">
                <a:solidFill>
                  <a:srgbClr val="999999"/>
                </a:solidFill>
                <a:latin typeface="Liberation Mono"/>
              </a:rPr>
              <a:t>] </a:t>
            </a:r>
            <a:r>
              <a:rPr lang="en-IN" sz="2000" dirty="0">
                <a:solidFill>
                  <a:srgbClr val="000000"/>
                </a:solidFill>
                <a:latin typeface="Liberation Mono"/>
              </a:rPr>
              <a:t>}</a:t>
            </a:r>
            <a:endParaRPr lang="en-IN" sz="2000" dirty="0"/>
          </a:p>
        </p:txBody>
      </p:sp>
      <p:sp>
        <p:nvSpPr>
          <p:cNvPr id="7" name="Title 1">
            <a:extLst>
              <a:ext uri="{FF2B5EF4-FFF2-40B4-BE49-F238E27FC236}">
                <a16:creationId xmlns:a16="http://schemas.microsoft.com/office/drawing/2014/main" id="{B64A00B8-3F32-1186-E833-C3422211D6FB}"/>
              </a:ext>
            </a:extLst>
          </p:cNvPr>
          <p:cNvSpPr txBox="1">
            <a:spLocks/>
          </p:cNvSpPr>
          <p:nvPr/>
        </p:nvSpPr>
        <p:spPr>
          <a:xfrm>
            <a:off x="609600" y="3612201"/>
            <a:ext cx="109728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defRPr/>
            </a:pPr>
            <a:r>
              <a:rPr lang="en-IN" b="1" dirty="0">
                <a:latin typeface="Arial" pitchFamily="34" charset="0"/>
                <a:cs typeface="Arial" pitchFamily="34" charset="0"/>
              </a:rPr>
              <a:t>USE SCHEMA</a:t>
            </a:r>
          </a:p>
        </p:txBody>
      </p:sp>
      <p:sp>
        <p:nvSpPr>
          <p:cNvPr id="8" name="Rectangle 7">
            <a:extLst>
              <a:ext uri="{FF2B5EF4-FFF2-40B4-BE49-F238E27FC236}">
                <a16:creationId xmlns:a16="http://schemas.microsoft.com/office/drawing/2014/main" id="{EDE602EF-ED07-2024-11A5-4D45D762555E}"/>
              </a:ext>
            </a:extLst>
          </p:cNvPr>
          <p:cNvSpPr/>
          <p:nvPr/>
        </p:nvSpPr>
        <p:spPr>
          <a:xfrm>
            <a:off x="609600" y="5268385"/>
            <a:ext cx="8839200" cy="464871"/>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H2DB;</a:t>
            </a:r>
          </a:p>
        </p:txBody>
      </p:sp>
      <p:sp>
        <p:nvSpPr>
          <p:cNvPr id="9" name="Rectangle 8">
            <a:extLst>
              <a:ext uri="{FF2B5EF4-FFF2-40B4-BE49-F238E27FC236}">
                <a16:creationId xmlns:a16="http://schemas.microsoft.com/office/drawing/2014/main" id="{3E1166D5-13EA-00A3-E5C3-BA6D26005454}"/>
              </a:ext>
            </a:extLst>
          </p:cNvPr>
          <p:cNvSpPr/>
          <p:nvPr/>
        </p:nvSpPr>
        <p:spPr>
          <a:xfrm>
            <a:off x="609600" y="4760331"/>
            <a:ext cx="2162772"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schema_name</a:t>
            </a:r>
          </a:p>
        </p:txBody>
      </p:sp>
    </p:spTree>
    <p:extLst>
      <p:ext uri="{BB962C8B-B14F-4D97-AF65-F5344CB8AC3E}">
        <p14:creationId xmlns:p14="http://schemas.microsoft.com/office/powerpoint/2010/main" val="40349963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8" name="Rectangle 7">
            <a:extLst>
              <a:ext uri="{FF2B5EF4-FFF2-40B4-BE49-F238E27FC236}">
                <a16:creationId xmlns:a16="http://schemas.microsoft.com/office/drawing/2014/main" id="{C00433B9-72C4-4EE5-AA94-A89EF775506D}"/>
              </a:ext>
            </a:extLst>
          </p:cNvPr>
          <p:cNvSpPr/>
          <p:nvPr/>
        </p:nvSpPr>
        <p:spPr>
          <a:xfrm>
            <a:off x="370570" y="3286725"/>
            <a:ext cx="11449272"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CONSTRAINT is used to define rules to allow or restrict what values can be stored in columns. The purpose of inducing constraints is to enforce the integrity of a database. </a:t>
            </a:r>
          </a:p>
        </p:txBody>
      </p:sp>
      <p:sp>
        <p:nvSpPr>
          <p:cNvPr id="12" name="TextBox 11">
            <a:extLst>
              <a:ext uri="{FF2B5EF4-FFF2-40B4-BE49-F238E27FC236}">
                <a16:creationId xmlns:a16="http://schemas.microsoft.com/office/drawing/2014/main" id="{973CF11B-0932-4E50-AD98-3D0817EB9826}"/>
              </a:ext>
            </a:extLst>
          </p:cNvPr>
          <p:cNvSpPr txBox="1"/>
          <p:nvPr/>
        </p:nvSpPr>
        <p:spPr>
          <a:xfrm>
            <a:off x="479376" y="4365104"/>
            <a:ext cx="10945216" cy="1846659"/>
          </a:xfrm>
          <a:prstGeom prst="rect">
            <a:avLst/>
          </a:prstGeom>
          <a:noFill/>
        </p:spPr>
        <p:txBody>
          <a:bodyPr wrap="square">
            <a:spAutoFit/>
          </a:bodyPr>
          <a:lstStyle/>
          <a:p>
            <a:r>
              <a:rPr lang="en-US" dirty="0">
                <a:latin typeface="Palatino Linotype" panose="02040502050505030304" pitchFamily="18" charset="0"/>
                <a:cs typeface="Arial" panose="020B0604020202020204" pitchFamily="34" charset="0"/>
              </a:rPr>
              <a:t>CONSTRAINTS can be classified into two types – </a:t>
            </a:r>
          </a:p>
          <a:p>
            <a:endParaRPr lang="en-US"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Column Level</a:t>
            </a:r>
          </a:p>
          <a:p>
            <a:pPr marL="285750" indent="-285750">
              <a:buFont typeface="Arial" panose="020B0604020202020204" pitchFamily="34" charset="0"/>
              <a:buChar char="•"/>
            </a:pPr>
            <a:endParaRPr lang="en-US" sz="400" i="1"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Table Level</a:t>
            </a:r>
            <a:endParaRPr lang="en-US" i="1" dirty="0">
              <a:solidFill>
                <a:srgbClr val="0070C0"/>
              </a:solidFill>
              <a:latin typeface="Palatino Linotype" panose="02040502050505030304" pitchFamily="18" charset="0"/>
              <a:cs typeface="Arial" panose="020B0604020202020204" pitchFamily="34" charset="0"/>
            </a:endParaRPr>
          </a:p>
          <a:p>
            <a:endParaRPr lang="en-US" sz="800" dirty="0">
              <a:latin typeface="Palatino Linotype" panose="02040502050505030304" pitchFamily="18" charset="0"/>
              <a:cs typeface="Arial" panose="020B0604020202020204" pitchFamily="34" charset="0"/>
            </a:endParaRPr>
          </a:p>
          <a:p>
            <a:r>
              <a:rPr lang="en-US" dirty="0">
                <a:latin typeface="Palatino Linotype" panose="02040502050505030304" pitchFamily="18" charset="0"/>
                <a:cs typeface="Arial" panose="020B0604020202020204" pitchFamily="34" charset="0"/>
              </a:rPr>
              <a:t>The column level constraints can apply only to one column where as table level constraints are applied to the entire table.</a:t>
            </a:r>
            <a:endParaRPr lang="en-IN"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8351349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9" name="Rectangle 8">
            <a:extLst>
              <a:ext uri="{FF2B5EF4-FFF2-40B4-BE49-F238E27FC236}">
                <a16:creationId xmlns:a16="http://schemas.microsoft.com/office/drawing/2014/main" id="{9C5DB24B-FF56-430A-8067-27089C808925}"/>
              </a:ext>
            </a:extLst>
          </p:cNvPr>
          <p:cNvSpPr/>
          <p:nvPr/>
        </p:nvSpPr>
        <p:spPr>
          <a:xfrm>
            <a:off x="3623343" y="3214718"/>
            <a:ext cx="5328190" cy="400110"/>
          </a:xfrm>
          <a:prstGeom prst="rect">
            <a:avLst/>
          </a:prstGeom>
        </p:spPr>
        <p:txBody>
          <a:bodyPr wrap="none">
            <a:spAutoFit/>
          </a:bodyPr>
          <a:lstStyle/>
          <a:p>
            <a:r>
              <a:rPr lang="en-US" sz="2000" dirty="0">
                <a:solidFill>
                  <a:schemeClr val="tx1">
                    <a:lumMod val="85000"/>
                    <a:lumOff val="15000"/>
                  </a:schemeClr>
                </a:solidFill>
                <a:latin typeface="Palatino Linotype" panose="02040502050505030304" pitchFamily="18" charset="0"/>
                <a:cs typeface="Segoe UI Light" panose="020B0502040204020203" pitchFamily="34" charset="0"/>
              </a:rPr>
              <a:t>To limit or to restrict or to check or to control.</a:t>
            </a:r>
          </a:p>
        </p:txBody>
      </p:sp>
      <p:sp>
        <p:nvSpPr>
          <p:cNvPr id="10" name="Rectangle 9">
            <a:extLst>
              <a:ext uri="{FF2B5EF4-FFF2-40B4-BE49-F238E27FC236}">
                <a16:creationId xmlns:a16="http://schemas.microsoft.com/office/drawing/2014/main" id="{45F62011-223C-402C-8ABA-DF42E08FE77B}"/>
              </a:ext>
            </a:extLst>
          </p:cNvPr>
          <p:cNvSpPr/>
          <p:nvPr/>
        </p:nvSpPr>
        <p:spPr>
          <a:xfrm>
            <a:off x="479920" y="476672"/>
            <a:ext cx="11376720"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b="1" dirty="0"/>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789D37B7-7A04-4E8D-9981-5258B75421C5}"/>
              </a:ext>
            </a:extLst>
          </p:cNvPr>
          <p:cNvSpPr/>
          <p:nvPr/>
        </p:nvSpPr>
        <p:spPr>
          <a:xfrm>
            <a:off x="479920" y="4046876"/>
            <a:ext cx="11376720"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717282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636912"/>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primary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63352" y="71914"/>
            <a:ext cx="11737305"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cannot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values cannot be changed, if it is referred by some other column.</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must be given a value when a new record is inserted.</a:t>
            </a:r>
            <a:endParaRPr lang="en-IN"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609FB7D5-F5A8-4D4F-BCC4-E6E422ECF696}"/>
              </a:ext>
            </a:extLst>
          </p:cNvPr>
          <p:cNvSpPr txBox="1"/>
          <p:nvPr/>
        </p:nvSpPr>
        <p:spPr>
          <a:xfrm>
            <a:off x="216468" y="5129316"/>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Primary key in a relation is always associated with an </a:t>
            </a:r>
            <a:r>
              <a:rPr lang="en-IN" sz="1800" b="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r>
              <a:rPr lang="en-US" sz="1800" dirty="0">
                <a:solidFill>
                  <a:schemeClr val="tx1"/>
                </a:solidFill>
                <a:latin typeface="Arial" panose="020B0604020202020204" pitchFamily="34" charset="0"/>
                <a:cs typeface="Arial" panose="020B0604020202020204" pitchFamily="34" charset="0"/>
              </a:rPr>
              <a:t>The PRIMARY KEY should be given after GENERATED ALWAYS.</a:t>
            </a:r>
            <a:endParaRPr lang="en-IN" sz="1800" dirty="0">
              <a:solidFill>
                <a:schemeClr val="tx1"/>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5E46642D-DBEE-4521-B4D3-3B62B58F0FF5}"/>
              </a:ext>
            </a:extLst>
          </p:cNvPr>
          <p:cNvSpPr/>
          <p:nvPr/>
        </p:nvSpPr>
        <p:spPr>
          <a:xfrm>
            <a:off x="263352" y="3429000"/>
            <a:ext cx="11521280" cy="707886"/>
          </a:xfrm>
          <a:prstGeom prst="rect">
            <a:avLst/>
          </a:prstGeom>
        </p:spPr>
        <p:txBody>
          <a:bodyPr wrap="square">
            <a:spAutoFit/>
          </a:bodyPr>
          <a:lstStyle/>
          <a:p>
            <a:r>
              <a:rPr lang="en-US" sz="2000" dirty="0">
                <a:latin typeface="Palatino Linotype" panose="02040502050505030304" pitchFamily="18" charset="0"/>
              </a:rPr>
              <a:t>A primary key is a special column (or set of combined columns) in a relational database table, that is used to uniquely identify each record. Each database table needs a primary key.</a:t>
            </a:r>
          </a:p>
        </p:txBody>
      </p:sp>
    </p:spTree>
    <p:extLst>
      <p:ext uri="{BB962C8B-B14F-4D97-AF65-F5344CB8AC3E}">
        <p14:creationId xmlns:p14="http://schemas.microsoft.com/office/powerpoint/2010/main" val="295869027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primary key</a:t>
            </a: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3477875"/>
          </a:xfrm>
          <a:prstGeom prst="rect">
            <a:avLst/>
          </a:prstGeom>
        </p:spPr>
        <p:txBody>
          <a:bodyPr wrap="square">
            <a:spAutoFit/>
          </a:bodyPr>
          <a:lstStyle/>
          <a:p>
            <a:r>
              <a:rPr lang="en-IN" sz="2200" u="sng"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latin typeface="Liberation Mono"/>
              </a:rPr>
              <a:t>[ </a:t>
            </a:r>
            <a:r>
              <a:rPr lang="en-IN" sz="2000" i="1" dirty="0">
                <a:solidFill>
                  <a:schemeClr val="tx1">
                    <a:lumMod val="50000"/>
                    <a:lumOff val="50000"/>
                  </a:schemeClr>
                </a:solidFill>
                <a:latin typeface="Liberation Mono"/>
              </a:rPr>
              <a:t>constraint constraint-name </a:t>
            </a:r>
            <a:r>
              <a:rPr lang="en-IN"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solidFill>
                  <a:srgbClr val="0077AA"/>
                </a:solidFill>
                <a:latin typeface="Liberation Mono"/>
                <a:cs typeface="Arial" panose="020B0604020202020204" pitchFamily="34" charset="0"/>
              </a:rPr>
              <a:t> </a:t>
            </a:r>
            <a:r>
              <a:rPr lang="en-US" sz="2000" dirty="0">
                <a:solidFill>
                  <a:srgbClr val="C00000"/>
                </a:solidFill>
                <a:latin typeface="Liberation Mono"/>
                <a:cs typeface="Arial" panose="020B0604020202020204" pitchFamily="34" charset="0"/>
              </a:rPr>
              <a:t>KEY</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r>
              <a:rPr lang="en-IN" sz="2200" u="sng"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latin typeface="Liberation Mono"/>
              </a:rPr>
              <a:t>[ </a:t>
            </a:r>
            <a:r>
              <a:rPr lang="en-IN" sz="2000" i="1" dirty="0">
                <a:solidFill>
                  <a:schemeClr val="accent4">
                    <a:lumMod val="75000"/>
                  </a:schemeClr>
                </a:solidFill>
                <a:latin typeface="Liberation Mono"/>
              </a:rPr>
              <a:t>constraint</a:t>
            </a:r>
            <a:r>
              <a:rPr lang="en-IN" sz="2000" i="1" dirty="0">
                <a:latin typeface="Liberation Mono"/>
              </a:rPr>
              <a:t> </a:t>
            </a:r>
            <a:r>
              <a:rPr lang="en-IN" sz="2000" i="1" dirty="0">
                <a:solidFill>
                  <a:schemeClr val="tx1">
                    <a:lumMod val="50000"/>
                    <a:lumOff val="50000"/>
                  </a:schemeClr>
                </a:solidFill>
                <a:latin typeface="Liberation Mono"/>
              </a:rPr>
              <a:t>constraint-name </a:t>
            </a:r>
            <a:r>
              <a:rPr lang="en-IN" sz="2000" dirty="0">
                <a:latin typeface="Liberation Mono"/>
              </a:rPr>
              <a:t>]</a:t>
            </a:r>
            <a:r>
              <a:rPr lang="en-IN" sz="2000" i="1" dirty="0">
                <a:latin typeface="Liberation Mono"/>
              </a:rPr>
              <a:t> </a:t>
            </a:r>
            <a:r>
              <a:rPr lang="en-US" sz="2000" dirty="0">
                <a:solidFill>
                  <a:srgbClr val="C00000"/>
                </a:solidFill>
                <a:latin typeface="Liberation Mono"/>
                <a:cs typeface="Arial" panose="020B0604020202020204" pitchFamily="34" charset="0"/>
              </a:rPr>
              <a:t>PRIMARY</a:t>
            </a:r>
            <a:r>
              <a:rPr lang="en-US" sz="2000" dirty="0">
                <a:solidFill>
                  <a:srgbClr val="0077AA"/>
                </a:solidFill>
                <a:latin typeface="Liberation Mono"/>
                <a:cs typeface="Arial" panose="020B0604020202020204" pitchFamily="34" charset="0"/>
              </a:rPr>
              <a:t> </a:t>
            </a:r>
            <a:r>
              <a:rPr lang="en-US" sz="2000" dirty="0">
                <a:solidFill>
                  <a:srgbClr val="C00000"/>
                </a:solidFill>
                <a:latin typeface="Liberation Mono"/>
                <a:cs typeface="Arial" panose="020B0604020202020204" pitchFamily="34" charset="0"/>
              </a:rPr>
              <a:t>KEY </a:t>
            </a:r>
          </a:p>
          <a:p>
            <a:r>
              <a:rPr lang="en-US" sz="2000" dirty="0">
                <a:solidFill>
                  <a:srgbClr val="C00000"/>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IN" sz="2000" i="1" dirty="0">
                <a:latin typeface="Liberation Mono"/>
              </a:rPr>
              <a:t>columnName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201324"/>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a:solidFill>
                  <a:schemeClr val="tx1"/>
                </a:solidFill>
                <a:latin typeface="Arial" panose="020B0604020202020204" pitchFamily="34" charset="0"/>
                <a:cs typeface="Arial" panose="020B0604020202020204" pitchFamily="34" charset="0"/>
              </a:rPr>
              <a:t>Data will be sorted and stored in ascending order in the case of INT datatype.</a:t>
            </a:r>
          </a:p>
          <a:p>
            <a:pPr>
              <a:lnSpc>
                <a:spcPct val="100000"/>
              </a:lnSpc>
            </a:pPr>
            <a:r>
              <a:rPr lang="en-US" sz="1800">
                <a:solidFill>
                  <a:schemeClr val="tx1"/>
                </a:solidFill>
                <a:latin typeface="Arial" panose="020B0604020202020204" pitchFamily="34" charset="0"/>
                <a:cs typeface="Arial" panose="020B0604020202020204" pitchFamily="34" charset="0"/>
              </a:rPr>
              <a:t>Character data will not be sorted in H2 database.</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516320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1196752"/>
            <a:ext cx="11666090" cy="4247317"/>
          </a:xfrm>
          <a:prstGeom prst="rect">
            <a:avLst/>
          </a:prstGeom>
          <a:noFill/>
        </p:spPr>
        <p:txBody>
          <a:bodyPr wrap="square">
            <a:spAutoFit/>
          </a:bodyPr>
          <a:lstStyle/>
          <a:p>
            <a:r>
              <a:rPr lang="en-US" sz="2200" u="sng" dirty="0">
                <a:solidFill>
                  <a:schemeClr val="tx1">
                    <a:lumMod val="75000"/>
                    <a:lumOff val="25000"/>
                  </a:schemeClr>
                </a:solidFill>
                <a:latin typeface="Liberation Mono"/>
              </a:rPr>
              <a:t>Single column primary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PRIMARY 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a:t>
            </a:r>
            <a:r>
              <a:rPr lang="en-US" i="1" dirty="0">
                <a:solidFill>
                  <a:srgbClr val="FD8603"/>
                </a:solidFill>
                <a:latin typeface="Liberation Mono"/>
              </a:rPr>
              <a:t>constraint</a:t>
            </a:r>
            <a:r>
              <a:rPr lang="en-US" dirty="0">
                <a:latin typeface="Liberation Mono"/>
              </a:rPr>
              <a:t> </a:t>
            </a:r>
            <a:r>
              <a:rPr lang="en-US" dirty="0" err="1">
                <a:solidFill>
                  <a:schemeClr val="tx1">
                    <a:lumMod val="50000"/>
                    <a:lumOff val="50000"/>
                  </a:schemeClr>
                </a:solidFill>
                <a:latin typeface="Liberation Mono"/>
              </a:rPr>
              <a:t>pk_deptno</a:t>
            </a:r>
            <a:r>
              <a:rPr lang="en-US" dirty="0">
                <a:solidFill>
                  <a:schemeClr val="tx1">
                    <a:lumMod val="50000"/>
                    <a:lumOff val="50000"/>
                  </a:schemeClr>
                </a:solidFill>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solidFill>
                  <a:srgbClr val="FD8603"/>
                </a:solidFill>
                <a:latin typeface="Liberation Mono"/>
              </a:rPr>
              <a:t>constraint</a:t>
            </a:r>
            <a:r>
              <a:rPr lang="en-US" dirty="0">
                <a:latin typeface="Liberation Mono"/>
              </a:rPr>
              <a:t> </a:t>
            </a:r>
            <a:r>
              <a:rPr lang="en-US" dirty="0" err="1">
                <a:solidFill>
                  <a:schemeClr val="tx1">
                    <a:lumMod val="50000"/>
                    <a:lumOff val="50000"/>
                  </a:schemeClr>
                </a:solidFill>
                <a:latin typeface="Liberation Mono"/>
              </a:rPr>
              <a:t>pk_deptno</a:t>
            </a:r>
            <a:r>
              <a:rPr lang="en-US" dirty="0">
                <a:solidFill>
                  <a:schemeClr val="tx1">
                    <a:lumMod val="50000"/>
                    <a:lumOff val="50000"/>
                  </a:schemeClr>
                </a:solidFill>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dept(id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10</a:t>
            </a:r>
            <a:r>
              <a:rPr lang="en-US" dirty="0">
                <a:latin typeface="Liberation Mono"/>
              </a:rPr>
              <a:t> INCREMENT BY </a:t>
            </a:r>
            <a:r>
              <a:rPr lang="en-US" dirty="0">
                <a:solidFill>
                  <a:srgbClr val="990055"/>
                </a:solidFill>
                <a:latin typeface="Liberation Mono"/>
              </a:rPr>
              <a:t>2</a:t>
            </a:r>
            <a:r>
              <a:rPr lang="en-US" dirty="0">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salary </a:t>
            </a:r>
            <a:r>
              <a:rPr lang="en-US" dirty="0">
                <a:solidFill>
                  <a:srgbClr val="834689"/>
                </a:solidFill>
                <a:latin typeface="Liberation Mono"/>
                <a:cs typeface="Arial" panose="020B0604020202020204" pitchFamily="34" charset="0"/>
              </a:rPr>
              <a:t>INTEGER</a:t>
            </a:r>
            <a:r>
              <a:rPr lang="en-US" dirty="0">
                <a:latin typeface="Liberation Mono"/>
              </a:rPr>
              <a:t>, comm </a:t>
            </a:r>
            <a:r>
              <a:rPr lang="en-US" dirty="0">
                <a:solidFill>
                  <a:srgbClr val="834689"/>
                </a:solidFill>
                <a:latin typeface="Liberation Mono"/>
                <a:cs typeface="Arial" panose="020B0604020202020204" pitchFamily="34" charset="0"/>
              </a:rPr>
              <a:t>INTEGER</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200" u="sng" dirty="0">
                <a:solidFill>
                  <a:schemeClr val="tx1">
                    <a:lumMod val="75000"/>
                    <a:lumOff val="25000"/>
                  </a:schemeClr>
                </a:solidFill>
                <a:latin typeface="Liberation Mono"/>
              </a:rPr>
              <a:t>Composite primary key</a:t>
            </a:r>
          </a:p>
          <a:p>
            <a:endParaRPr lang="en-IN" dirty="0">
              <a:solidFill>
                <a:schemeClr val="tx1">
                  <a:lumMod val="75000"/>
                  <a:lumOff val="25000"/>
                </a:schemeClr>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solidFill>
                  <a:srgbClr val="FD8603"/>
                </a:solidFill>
                <a:latin typeface="Liberation Mono"/>
              </a:rPr>
              <a:t>constraint</a:t>
            </a:r>
            <a:r>
              <a:rPr lang="en-US" dirty="0">
                <a:latin typeface="Liberation Mono"/>
              </a:rPr>
              <a:t> </a:t>
            </a:r>
            <a:r>
              <a:rPr lang="en-US" dirty="0" err="1">
                <a:solidFill>
                  <a:schemeClr val="tx1">
                    <a:lumMod val="50000"/>
                    <a:lumOff val="50000"/>
                  </a:schemeClr>
                </a:solidFill>
                <a:latin typeface="Liberation Mono"/>
              </a:rPr>
              <a:t>pk_deptno</a:t>
            </a:r>
            <a:r>
              <a:rPr lang="en-US" dirty="0">
                <a:solidFill>
                  <a:schemeClr val="tx1">
                    <a:lumMod val="50000"/>
                    <a:lumOff val="50000"/>
                  </a:schemeClr>
                </a:solidFill>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(deptno, dname));</a:t>
            </a:r>
          </a:p>
        </p:txBody>
      </p:sp>
      <p:sp>
        <p:nvSpPr>
          <p:cNvPr id="2" name="Rectangle 1">
            <a:extLst>
              <a:ext uri="{FF2B5EF4-FFF2-40B4-BE49-F238E27FC236}">
                <a16:creationId xmlns:a16="http://schemas.microsoft.com/office/drawing/2014/main" id="{7E2ECAC2-BE53-8703-A5EB-02D3D88658F6}"/>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primary key</a:t>
            </a:r>
          </a:p>
        </p:txBody>
      </p:sp>
    </p:spTree>
    <p:extLst>
      <p:ext uri="{BB962C8B-B14F-4D97-AF65-F5344CB8AC3E}">
        <p14:creationId xmlns:p14="http://schemas.microsoft.com/office/powerpoint/2010/main" val="234909126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3829F8C4-2A61-BDEC-5882-FB581CD9A16B}"/>
              </a:ext>
            </a:extLst>
          </p:cNvPr>
          <p:cNvSpPr/>
          <p:nvPr/>
        </p:nvSpPr>
        <p:spPr>
          <a:xfrm>
            <a:off x="191345" y="1347152"/>
            <a:ext cx="11737303"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2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latin typeface="Liberation Mono"/>
              </a:rPr>
              <a:t>[ </a:t>
            </a:r>
            <a:r>
              <a:rPr lang="en-IN"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IN" sz="2000" dirty="0">
                <a:solidFill>
                  <a:schemeClr val="tx1">
                    <a:lumMod val="50000"/>
                    <a:lumOff val="50000"/>
                  </a:schemeClr>
                </a:solidFill>
                <a:latin typeface="Liberation Mono"/>
              </a:rPr>
              <a:t> </a:t>
            </a:r>
            <a:r>
              <a:rPr lang="en-IN" sz="2000" dirty="0">
                <a:latin typeface="Liberation Mono"/>
              </a:rPr>
              <a:t>]</a:t>
            </a:r>
            <a:r>
              <a:rPr lang="en-US"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96769093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primary key using alter</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PRIMARY KEY </a:t>
            </a:r>
            <a:r>
              <a:rPr lang="en-IN" dirty="0">
                <a:latin typeface="Arial" panose="020B0604020202020204" pitchFamily="34" charset="0"/>
                <a:cs typeface="Arial" panose="020B0604020202020204" pitchFamily="34" charset="0"/>
              </a:rPr>
              <a:t>on existing column.</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2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latin typeface="Liberation Mono"/>
              </a:rPr>
              <a:t>[ </a:t>
            </a:r>
            <a:r>
              <a:rPr lang="en-IN"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IN" sz="2000" dirty="0">
                <a:solidFill>
                  <a:schemeClr val="tx1">
                    <a:lumMod val="50000"/>
                    <a:lumOff val="50000"/>
                  </a:schemeClr>
                </a:solidFill>
                <a:latin typeface="Liberation Mono"/>
              </a:rPr>
              <a:t> </a:t>
            </a:r>
            <a:r>
              <a:rPr lang="en-IN" sz="2000" dirty="0">
                <a:latin typeface="Liberation Mono"/>
              </a:rPr>
              <a:t>]</a:t>
            </a:r>
            <a:r>
              <a:rPr lang="en-US"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Column "</a:t>
            </a:r>
            <a:r>
              <a:rPr lang="en-US" sz="1800" i="1" dirty="0">
                <a:solidFill>
                  <a:schemeClr val="tx1"/>
                </a:solidFill>
                <a:latin typeface="Arial" panose="020B0604020202020204" pitchFamily="34" charset="0"/>
                <a:cs typeface="Arial" panose="020B0604020202020204" pitchFamily="34" charset="0"/>
              </a:rPr>
              <a:t>ColumnName</a:t>
            </a:r>
            <a:r>
              <a:rPr lang="en-US" sz="1800" dirty="0">
                <a:solidFill>
                  <a:schemeClr val="tx1"/>
                </a:solidFill>
                <a:latin typeface="Arial" panose="020B0604020202020204" pitchFamily="34" charset="0"/>
                <a:cs typeface="Arial" panose="020B0604020202020204" pitchFamily="34" charset="0"/>
              </a:rPr>
              <a:t>" must not be nullable.</a:t>
            </a:r>
            <a:endParaRPr lang="en-IN" sz="18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1090BC9-48BC-3D1C-6EC5-BA0B8927CBBA}"/>
              </a:ext>
            </a:extLst>
          </p:cNvPr>
          <p:cNvSpPr txBox="1"/>
          <p:nvPr/>
        </p:nvSpPr>
        <p:spPr>
          <a:xfrm>
            <a:off x="290744" y="3082895"/>
            <a:ext cx="1149388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temp </a:t>
            </a:r>
            <a:r>
              <a:rPr lang="en-IN" dirty="0">
                <a:solidFill>
                  <a:srgbClr val="0077AA"/>
                </a:solidFill>
                <a:latin typeface="Liberation Mono"/>
              </a:rPr>
              <a:t>ALTER</a:t>
            </a:r>
            <a:r>
              <a:rPr lang="en-IN" dirty="0">
                <a:latin typeface="Liberation Mono"/>
              </a:rPr>
              <a:t> COLUMN c1 </a:t>
            </a:r>
            <a:r>
              <a:rPr lang="en-IN" dirty="0">
                <a:solidFill>
                  <a:srgbClr val="0077AA"/>
                </a:solidFill>
                <a:latin typeface="Liberation Mono"/>
              </a:rPr>
              <a:t>SET</a:t>
            </a:r>
            <a:r>
              <a:rPr lang="en-IN" dirty="0">
                <a:latin typeface="Liberation Mono"/>
              </a:rPr>
              <a:t> </a:t>
            </a:r>
            <a:r>
              <a:rPr lang="en-IN" dirty="0">
                <a:latin typeface="Liberation Mono"/>
                <a:cs typeface="Arial" panose="020B0604020202020204" pitchFamily="34" charset="0"/>
              </a:rPr>
              <a:t>NOT</a:t>
            </a:r>
            <a:r>
              <a:rPr lang="en-IN" dirty="0">
                <a:latin typeface="Liberation Mono"/>
              </a:rPr>
              <a:t> </a:t>
            </a:r>
            <a:r>
              <a:rPr lang="en-IN" dirty="0">
                <a:latin typeface="Liberation Mono"/>
                <a:cs typeface="Arial" panose="020B0604020202020204" pitchFamily="34" charset="0"/>
              </a:rPr>
              <a:t>NULL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ADD</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(c1);</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ADD</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a:t>
            </a:r>
            <a:r>
              <a:rPr lang="en-US" dirty="0">
                <a:latin typeface="Liberation Mono"/>
              </a:rPr>
              <a:t>_</a:t>
            </a:r>
            <a:r>
              <a:rPr lang="en-US" dirty="0">
                <a:solidFill>
                  <a:schemeClr val="tx1">
                    <a:lumMod val="50000"/>
                    <a:lumOff val="50000"/>
                  </a:schemeClr>
                </a:solidFill>
                <a:latin typeface="Liberation Mono"/>
              </a:rPr>
              <a:t>c1</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(c1);</a:t>
            </a:r>
            <a:endParaRPr lang="en-IN" dirty="0">
              <a:latin typeface="Liberation Mono"/>
            </a:endParaRPr>
          </a:p>
        </p:txBody>
      </p:sp>
    </p:spTree>
    <p:extLst>
      <p:ext uri="{BB962C8B-B14F-4D97-AF65-F5344CB8AC3E}">
        <p14:creationId xmlns:p14="http://schemas.microsoft.com/office/powerpoint/2010/main" val="218058906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primary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65ED0E33-F34A-5025-1502-CE641B5EFC6C}"/>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r>
              <a:rPr lang="en-IN" sz="2000" dirty="0">
                <a:latin typeface="Liberation Mono"/>
                <a:cs typeface="Arial" panose="020B0604020202020204" pitchFamily="34" charset="0"/>
              </a:rPr>
              <a:t> { RESTRICT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CASCADE } }</a:t>
            </a:r>
          </a:p>
        </p:txBody>
      </p:sp>
    </p:spTree>
    <p:extLst>
      <p:ext uri="{BB962C8B-B14F-4D97-AF65-F5344CB8AC3E}">
        <p14:creationId xmlns:p14="http://schemas.microsoft.com/office/powerpoint/2010/main" val="124148463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primary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r>
              <a:rPr lang="en-IN" sz="2000" dirty="0">
                <a:latin typeface="Liberation Mono"/>
                <a:cs typeface="Arial" panose="020B0604020202020204" pitchFamily="34" charset="0"/>
              </a:rPr>
              <a:t> { RESTRICT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CASCADE } }</a:t>
            </a: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PRIMARY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pk_id</a:t>
            </a:r>
            <a:r>
              <a:rPr lang="en-US" dirty="0">
                <a:latin typeface="Liberation Mono"/>
              </a:rPr>
              <a:t> ;</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pk_id</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112168742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unique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D0DFC63B-0C1A-4089-BBF5-37A01CE99472}"/>
              </a:ext>
            </a:extLst>
          </p:cNvPr>
          <p:cNvSpPr/>
          <p:nvPr/>
        </p:nvSpPr>
        <p:spPr>
          <a:xfrm>
            <a:off x="263352" y="156981"/>
            <a:ext cx="11737305" cy="1692771"/>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US" sz="2400" dirty="0">
                <a:solidFill>
                  <a:srgbClr val="FF0000"/>
                </a:solidFill>
                <a:latin typeface="Arial" panose="020B0604020202020204" pitchFamily="34" charset="0"/>
                <a:cs typeface="Arial" panose="020B0604020202020204" pitchFamily="34" charset="0"/>
              </a:rPr>
              <a:t>:</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can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can have multiple unique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column can have unique key as well as a primary key.</a:t>
            </a:r>
          </a:p>
        </p:txBody>
      </p:sp>
      <p:sp>
        <p:nvSpPr>
          <p:cNvPr id="4" name="TextBox 3">
            <a:extLst>
              <a:ext uri="{FF2B5EF4-FFF2-40B4-BE49-F238E27FC236}">
                <a16:creationId xmlns:a16="http://schemas.microsoft.com/office/drawing/2014/main" id="{21EA9905-3215-40B9-BC2A-DE6FAFB787C5}"/>
              </a:ext>
            </a:extLst>
          </p:cNvPr>
          <p:cNvSpPr txBox="1"/>
          <p:nvPr/>
        </p:nvSpPr>
        <p:spPr>
          <a:xfrm>
            <a:off x="263351" y="4527781"/>
            <a:ext cx="9937104" cy="984885"/>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r>
              <a:rPr lang="en-US" sz="2400" dirty="0">
                <a:solidFill>
                  <a:srgbClr val="FF0000"/>
                </a:solidFill>
                <a:latin typeface="Arial" panose="020B0604020202020204" pitchFamily="34" charset="0"/>
                <a:cs typeface="Arial" panose="020B0604020202020204" pitchFamily="34" charset="0"/>
              </a:rPr>
              <a:t>:</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Unique key in a relation is always associated with an </a:t>
            </a:r>
            <a:r>
              <a:rPr lang="en-IN" sz="1800" b="1" i="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endParaRPr lang="en-IN" sz="800" dirty="0">
              <a:solidFill>
                <a:schemeClr val="tx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C3B79674-F21B-4C8C-8E2E-9E36A20C5C25}"/>
              </a:ext>
            </a:extLst>
          </p:cNvPr>
          <p:cNvSpPr/>
          <p:nvPr/>
        </p:nvSpPr>
        <p:spPr>
          <a:xfrm>
            <a:off x="263350" y="3248036"/>
            <a:ext cx="11665297" cy="646331"/>
          </a:xfrm>
          <a:prstGeom prst="rect">
            <a:avLst/>
          </a:prstGeom>
        </p:spPr>
        <p:txBody>
          <a:bodyPr wrap="square">
            <a:spAutoFit/>
          </a:bodyPr>
          <a:lstStyle/>
          <a:p>
            <a:r>
              <a:rPr lang="en-IN" dirty="0">
                <a:latin typeface="Palatino Linotype" panose="02040502050505030304" pitchFamily="18" charset="0"/>
              </a:rPr>
              <a:t>A </a:t>
            </a:r>
            <a:r>
              <a:rPr lang="en-IN" b="1" dirty="0">
                <a:latin typeface="Palatino Linotype" panose="02040502050505030304" pitchFamily="18" charset="0"/>
              </a:rPr>
              <a:t>UNIQUE key </a:t>
            </a:r>
            <a:r>
              <a:rPr lang="en-US" dirty="0">
                <a:latin typeface="Palatino Linotype" panose="02040502050505030304" pitchFamily="18" charset="0"/>
              </a:rPr>
              <a:t>constraint</a:t>
            </a:r>
            <a:r>
              <a:rPr lang="en-IN" b="1" dirty="0">
                <a:latin typeface="Palatino Linotype" panose="02040502050505030304" pitchFamily="18" charset="0"/>
              </a:rPr>
              <a:t> </a:t>
            </a:r>
            <a:r>
              <a:rPr lang="en-IN" dirty="0">
                <a:latin typeface="Palatino Linotype" panose="02040502050505030304" pitchFamily="18" charset="0"/>
              </a:rPr>
              <a:t>is a set of one or more than one fields/columns of a table that uniquely identify a record in a database table.</a:t>
            </a:r>
          </a:p>
        </p:txBody>
      </p:sp>
    </p:spTree>
    <p:extLst>
      <p:ext uri="{BB962C8B-B14F-4D97-AF65-F5344CB8AC3E}">
        <p14:creationId xmlns:p14="http://schemas.microsoft.com/office/powerpoint/2010/main" val="3925389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and drop schema</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a:t>
            </a:r>
            <a:r>
              <a:rPr lang="en-US" sz="3200" dirty="0">
                <a:solidFill>
                  <a:srgbClr val="0077AA"/>
                </a:solidFill>
                <a:latin typeface="Liberation Mono"/>
                <a:cs typeface="Arial" panose="020B0604020202020204" pitchFamily="34" charset="0"/>
              </a:rPr>
              <a:t> </a:t>
            </a:r>
            <a:r>
              <a:rPr lang="en-IN" sz="3200" i="1" dirty="0">
                <a:solidFill>
                  <a:srgbClr val="FF9900"/>
                </a:solidFill>
                <a:latin typeface="Arial" pitchFamily="34" charset="0"/>
                <a:cs typeface="Arial" pitchFamily="34" charset="0"/>
              </a:rPr>
              <a:t>/ composite </a:t>
            </a:r>
            <a:r>
              <a:rPr lang="en-US" sz="3200" i="1" dirty="0">
                <a:solidFill>
                  <a:srgbClr val="FF9900"/>
                </a:solidFill>
                <a:latin typeface="Arial" pitchFamily="34" charset="0"/>
                <a:cs typeface="Arial" pitchFamily="34" charset="0"/>
              </a:rPr>
              <a:t>unique</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3477875"/>
          </a:xfrm>
          <a:prstGeom prst="rect">
            <a:avLst/>
          </a:prstGeom>
        </p:spPr>
        <p:txBody>
          <a:bodyPr wrap="square">
            <a:spAutoFit/>
          </a:bodyPr>
          <a:lstStyle/>
          <a:p>
            <a:r>
              <a:rPr lang="en-IN" sz="2200" u="sng"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latin typeface="Liberation Mono"/>
              </a:rPr>
              <a:t>[</a:t>
            </a:r>
            <a:r>
              <a:rPr lang="en-IN" sz="2000" i="1" dirty="0">
                <a:solidFill>
                  <a:schemeClr val="accent4">
                    <a:lumMod val="50000"/>
                  </a:schemeClr>
                </a:solidFill>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latin typeface="Liberation Mono"/>
              </a:rPr>
              <a:t>] </a:t>
            </a:r>
            <a:r>
              <a:rPr lang="en-US" sz="2000" dirty="0">
                <a:solidFill>
                  <a:srgbClr val="C00000"/>
                </a:solidFill>
                <a:latin typeface="Liberation Mono"/>
                <a:cs typeface="Arial" panose="020B0604020202020204" pitchFamily="34" charset="0"/>
              </a:rPr>
              <a:t>UNIQUE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r>
              <a:rPr lang="en-IN" sz="2200" u="sng"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US" sz="2000" dirty="0">
                <a:solidFill>
                  <a:srgbClr val="C00000"/>
                </a:solidFill>
                <a:latin typeface="Liberation Mono"/>
                <a:cs typeface="Arial" panose="020B0604020202020204" pitchFamily="34" charset="0"/>
              </a:rPr>
              <a:t>UNIQUE</a:t>
            </a:r>
            <a:r>
              <a:rPr lang="en-US" sz="2000" dirty="0">
                <a:latin typeface="Liberation Mono"/>
                <a:cs typeface="Arial" panose="020B0604020202020204" pitchFamily="34" charset="0"/>
              </a:rPr>
              <a:t>(</a:t>
            </a:r>
            <a:r>
              <a:rPr lang="en-IN" sz="2000" i="1" dirty="0">
                <a:latin typeface="Liberation Mono"/>
              </a:rPr>
              <a:t>columnName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endParaRPr lang="en-IN" sz="2000" dirty="0">
              <a:solidFill>
                <a:schemeClr val="tx1">
                  <a:lumMod val="75000"/>
                  <a:lumOff val="25000"/>
                </a:schemeClr>
              </a:solidFill>
              <a:latin typeface="Liberation Mono"/>
            </a:endParaRP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Data will be sorted and stored in ascending order in the case of </a:t>
            </a:r>
            <a:r>
              <a:rPr lang="en-US" sz="1800" dirty="0">
                <a:solidFill>
                  <a:srgbClr val="834689"/>
                </a:solidFill>
                <a:latin typeface="Liberation Mono"/>
                <a:cs typeface="Arial" panose="020B0604020202020204" pitchFamily="34" charset="0"/>
              </a:rPr>
              <a:t>INT</a:t>
            </a:r>
            <a:r>
              <a:rPr lang="en-US" sz="1800" dirty="0">
                <a:solidFill>
                  <a:schemeClr val="tx1"/>
                </a:solidFill>
                <a:latin typeface="Arial" panose="020B0604020202020204" pitchFamily="34" charset="0"/>
                <a:cs typeface="Arial" panose="020B0604020202020204" pitchFamily="34" charset="0"/>
              </a:rPr>
              <a:t> datatype.</a:t>
            </a:r>
          </a:p>
          <a:p>
            <a:pPr>
              <a:lnSpc>
                <a:spcPct val="100000"/>
              </a:lnSpc>
            </a:pPr>
            <a:r>
              <a:rPr lang="en-US" sz="1800" dirty="0">
                <a:solidFill>
                  <a:schemeClr val="tx1"/>
                </a:solidFill>
                <a:latin typeface="Arial" panose="020B0604020202020204" pitchFamily="34" charset="0"/>
                <a:cs typeface="Arial" panose="020B0604020202020204" pitchFamily="34" charset="0"/>
              </a:rPr>
              <a:t>Character data will not be sorted in H2 database.</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671369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1196752"/>
            <a:ext cx="11666090" cy="4062651"/>
          </a:xfrm>
          <a:prstGeom prst="rect">
            <a:avLst/>
          </a:prstGeom>
          <a:noFill/>
        </p:spPr>
        <p:txBody>
          <a:bodyPr wrap="square">
            <a:spAutoFit/>
          </a:bodyPr>
          <a:lstStyle/>
          <a:p>
            <a:r>
              <a:rPr lang="en-US" sz="2200" u="sng" dirty="0">
                <a:solidFill>
                  <a:schemeClr val="tx1">
                    <a:lumMod val="75000"/>
                    <a:lumOff val="25000"/>
                  </a:schemeClr>
                </a:solidFill>
                <a:latin typeface="Liberation Mono"/>
              </a:rPr>
              <a:t>Single column primary key</a:t>
            </a:r>
          </a:p>
          <a:p>
            <a:pPr marL="285750" indent="-285750">
              <a:buFont typeface="Arial" panose="020B0604020202020204" pitchFamily="34" charset="0"/>
              <a:buChar char="•"/>
            </a:pPr>
            <a:endParaRPr lang="en-US" sz="2400" u="sng"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unique_id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unique_id</a:t>
            </a:r>
            <a:r>
              <a:rPr lang="en-US" dirty="0">
                <a:solidFill>
                  <a:schemeClr val="tx1">
                    <a:lumMod val="50000"/>
                    <a:lumOff val="50000"/>
                  </a:schemeClr>
                </a:solidFill>
                <a:latin typeface="Liberation Mono"/>
              </a:rPr>
              <a:t> </a:t>
            </a:r>
            <a:r>
              <a:rPr lang="en-US" dirty="0">
                <a:solidFill>
                  <a:srgbClr val="C00000"/>
                </a:solidFill>
                <a:latin typeface="Liberation Mono"/>
              </a:rPr>
              <a:t>UNIQUE</a:t>
            </a:r>
            <a:r>
              <a:rPr lang="en-US" dirty="0">
                <a:latin typeface="Liberation Mono"/>
              </a:rPr>
              <a:t>(id));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10</a:t>
            </a:r>
            <a:r>
              <a:rPr lang="en-US" dirty="0">
                <a:latin typeface="Liberation Mono"/>
              </a:rPr>
              <a:t> INCREMENT BY </a:t>
            </a:r>
            <a:r>
              <a:rPr lang="en-US" dirty="0">
                <a:solidFill>
                  <a:srgbClr val="990055"/>
                </a:solidFill>
                <a:latin typeface="Liberation Mono"/>
              </a:rPr>
              <a:t>2</a:t>
            </a:r>
            <a:r>
              <a:rPr lang="en-US" dirty="0">
                <a:latin typeface="Liberation Mono"/>
              </a:rPr>
              <a:t>)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salary </a:t>
            </a:r>
            <a:r>
              <a:rPr lang="en-US" dirty="0">
                <a:solidFill>
                  <a:srgbClr val="834689"/>
                </a:solidFill>
                <a:latin typeface="Liberation Mono"/>
                <a:cs typeface="Arial" panose="020B0604020202020204" pitchFamily="34" charset="0"/>
              </a:rPr>
              <a:t>INT</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200" u="sng" dirty="0">
                <a:solidFill>
                  <a:schemeClr val="tx1">
                    <a:lumMod val="75000"/>
                    <a:lumOff val="25000"/>
                  </a:schemeClr>
                </a:solidFill>
                <a:latin typeface="Liberation Mono"/>
              </a:rPr>
              <a:t>Composite primary key</a:t>
            </a:r>
          </a:p>
          <a:p>
            <a:endParaRPr lang="en-IN" dirty="0">
              <a:solidFill>
                <a:schemeClr val="tx1">
                  <a:lumMod val="75000"/>
                  <a:lumOff val="25000"/>
                </a:schemeClr>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T1(id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unique_id</a:t>
            </a:r>
            <a:r>
              <a:rPr lang="en-US" dirty="0">
                <a:solidFill>
                  <a:schemeClr val="tx1">
                    <a:lumMod val="50000"/>
                    <a:lumOff val="50000"/>
                  </a:schemeClr>
                </a:solidFill>
                <a:latin typeface="Liberation Mono"/>
              </a:rPr>
              <a:t> </a:t>
            </a:r>
            <a:r>
              <a:rPr lang="en-US" dirty="0">
                <a:solidFill>
                  <a:srgbClr val="C00000"/>
                </a:solidFill>
                <a:latin typeface="Liberation Mono"/>
              </a:rPr>
              <a:t>UNIQUE</a:t>
            </a:r>
            <a:r>
              <a:rPr lang="en-US" dirty="0">
                <a:latin typeface="Liberation Mono"/>
              </a:rPr>
              <a:t>(id, ename));</a:t>
            </a:r>
          </a:p>
        </p:txBody>
      </p:sp>
      <p:sp>
        <p:nvSpPr>
          <p:cNvPr id="3" name="Rectangle 2">
            <a:extLst>
              <a:ext uri="{FF2B5EF4-FFF2-40B4-BE49-F238E27FC236}">
                <a16:creationId xmlns:a16="http://schemas.microsoft.com/office/drawing/2014/main" id="{071B1174-3022-59E5-3A75-5B04BC94F70A}"/>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 / composite </a:t>
            </a:r>
            <a:r>
              <a:rPr lang="en-US" sz="3200" i="1" dirty="0">
                <a:solidFill>
                  <a:srgbClr val="FF9900"/>
                </a:solidFill>
                <a:latin typeface="Arial" pitchFamily="34" charset="0"/>
                <a:cs typeface="Arial" pitchFamily="34" charset="0"/>
              </a:rPr>
              <a:t>unique</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82576401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unique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719848B-35AE-4D16-A9C7-09A7B14F8FA2}"/>
              </a:ext>
            </a:extLst>
          </p:cNvPr>
          <p:cNvSpPr/>
          <p:nvPr/>
        </p:nvSpPr>
        <p:spPr>
          <a:xfrm>
            <a:off x="191345" y="116632"/>
            <a:ext cx="11737303"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2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VALUE },  . . . )</a:t>
            </a:r>
          </a:p>
        </p:txBody>
      </p:sp>
    </p:spTree>
    <p:extLst>
      <p:ext uri="{BB962C8B-B14F-4D97-AF65-F5344CB8AC3E}">
        <p14:creationId xmlns:p14="http://schemas.microsoft.com/office/powerpoint/2010/main" val="401656479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unique key using alter</a:t>
            </a:r>
          </a:p>
        </p:txBody>
      </p:sp>
      <p:sp>
        <p:nvSpPr>
          <p:cNvPr id="13" name="Rectangle 12">
            <a:extLst>
              <a:ext uri="{FF2B5EF4-FFF2-40B4-BE49-F238E27FC236}">
                <a16:creationId xmlns:a16="http://schemas.microsoft.com/office/drawing/2014/main" id="{D798C05A-C469-4E59-9933-34212ED963AC}"/>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UNIQUE KEY </a:t>
            </a:r>
            <a:r>
              <a:rPr lang="en-IN" dirty="0">
                <a:latin typeface="Arial" panose="020B0604020202020204" pitchFamily="34" charset="0"/>
                <a:cs typeface="Arial" panose="020B0604020202020204" pitchFamily="34" charset="0"/>
              </a:rPr>
              <a:t>on existing column.</a:t>
            </a:r>
          </a:p>
        </p:txBody>
      </p:sp>
      <p:sp>
        <p:nvSpPr>
          <p:cNvPr id="2" name="Rectangle 1">
            <a:extLst>
              <a:ext uri="{FF2B5EF4-FFF2-40B4-BE49-F238E27FC236}">
                <a16:creationId xmlns:a16="http://schemas.microsoft.com/office/drawing/2014/main" id="{09AC0CA9-4BDF-7066-1FDD-C509B7995928}"/>
              </a:ext>
            </a:extLst>
          </p:cNvPr>
          <p:cNvSpPr/>
          <p:nvPr/>
        </p:nvSpPr>
        <p:spPr>
          <a:xfrm>
            <a:off x="191345" y="1347152"/>
            <a:ext cx="11737303"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2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VALUE },  . . . )</a:t>
            </a:r>
          </a:p>
        </p:txBody>
      </p:sp>
      <p:sp>
        <p:nvSpPr>
          <p:cNvPr id="3" name="TextBox 2">
            <a:extLst>
              <a:ext uri="{FF2B5EF4-FFF2-40B4-BE49-F238E27FC236}">
                <a16:creationId xmlns:a16="http://schemas.microsoft.com/office/drawing/2014/main" id="{0A7F77DC-2069-B8A7-4455-FFECDCA069E5}"/>
              </a:ext>
            </a:extLst>
          </p:cNvPr>
          <p:cNvSpPr txBox="1"/>
          <p:nvPr/>
        </p:nvSpPr>
        <p:spPr>
          <a:xfrm>
            <a:off x="290744" y="3082895"/>
            <a:ext cx="11493887"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a:t>
            </a:r>
            <a:r>
              <a:rPr lang="en-IN" dirty="0">
                <a:latin typeface="Liberation Mono"/>
              </a:rPr>
              <a:t>temp</a:t>
            </a:r>
            <a:r>
              <a:rPr lang="fr-FR" dirty="0">
                <a:latin typeface="Liberation Mono"/>
              </a:rPr>
              <a:t> </a:t>
            </a:r>
            <a:r>
              <a:rPr lang="fr-FR" dirty="0">
                <a:solidFill>
                  <a:srgbClr val="0077AA"/>
                </a:solidFill>
                <a:latin typeface="Liberation Mono"/>
              </a:rPr>
              <a:t>ADD</a:t>
            </a:r>
            <a:r>
              <a:rPr lang="fr-FR" dirty="0">
                <a:latin typeface="Liberation Mono"/>
              </a:rPr>
              <a:t> </a:t>
            </a:r>
            <a:r>
              <a:rPr lang="fr-FR" dirty="0">
                <a:solidFill>
                  <a:srgbClr val="C00000"/>
                </a:solidFill>
                <a:latin typeface="Liberation Mono"/>
                <a:cs typeface="Arial" panose="020B0604020202020204" pitchFamily="34" charset="0"/>
              </a:rPr>
              <a:t>UNIQUE</a:t>
            </a:r>
            <a:r>
              <a:rPr lang="fr-FR" dirty="0">
                <a:latin typeface="Liberation Mono"/>
              </a:rPr>
              <a:t>(c1)</a:t>
            </a:r>
          </a:p>
          <a:p>
            <a:pPr marL="285750" indent="-285750">
              <a:buFont typeface="Arial" panose="020B0604020202020204" pitchFamily="34" charset="0"/>
              <a:buChar char="•"/>
            </a:pPr>
            <a:endParaRPr lang="fr-FR" sz="800" dirty="0">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a:t>
            </a:r>
            <a:r>
              <a:rPr lang="en-IN" dirty="0">
                <a:latin typeface="Liberation Mono"/>
              </a:rPr>
              <a:t>temp</a:t>
            </a:r>
            <a:r>
              <a:rPr lang="fr-FR" dirty="0">
                <a:latin typeface="Liberation Mono"/>
              </a:rPr>
              <a:t> </a:t>
            </a:r>
            <a:r>
              <a:rPr lang="fr-FR" dirty="0">
                <a:solidFill>
                  <a:srgbClr val="0077AA"/>
                </a:solidFill>
                <a:latin typeface="Liberation Mono"/>
              </a:rPr>
              <a:t>ADD</a:t>
            </a:r>
            <a:r>
              <a:rPr lang="fr-FR" dirty="0">
                <a:latin typeface="Liberation Mono"/>
              </a:rPr>
              <a:t> </a:t>
            </a:r>
            <a:r>
              <a:rPr lang="en-US"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uni_c1 </a:t>
            </a:r>
            <a:r>
              <a:rPr lang="fr-FR" dirty="0">
                <a:solidFill>
                  <a:srgbClr val="C00000"/>
                </a:solidFill>
                <a:latin typeface="Liberation Mono"/>
                <a:cs typeface="Arial" panose="020B0604020202020204" pitchFamily="34" charset="0"/>
              </a:rPr>
              <a:t>UNIQUE</a:t>
            </a:r>
            <a:r>
              <a:rPr lang="fr-FR" dirty="0">
                <a:latin typeface="Liberation Mono"/>
              </a:rPr>
              <a:t>(c1);</a:t>
            </a:r>
            <a:endParaRPr lang="en-IN" dirty="0">
              <a:latin typeface="Liberation Mono"/>
            </a:endParaRPr>
          </a:p>
        </p:txBody>
      </p:sp>
    </p:spTree>
    <p:extLst>
      <p:ext uri="{BB962C8B-B14F-4D97-AF65-F5344CB8AC3E}">
        <p14:creationId xmlns:p14="http://schemas.microsoft.com/office/powerpoint/2010/main" val="345203764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unique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26B63AB2-12BA-4056-9937-3BAC16433B84}"/>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395399260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unique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UNIQUE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769441"/>
          </a:xfrm>
          <a:prstGeom prst="rect">
            <a:avLst/>
          </a:prstGeom>
          <a:noFill/>
        </p:spPr>
        <p:txBody>
          <a:bodyPr wrap="square">
            <a:spAutoFit/>
          </a:bodyPr>
          <a:lstStyle/>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temp </a:t>
            </a:r>
            <a:r>
              <a:rPr lang="fr-FR" dirty="0">
                <a:solidFill>
                  <a:srgbClr val="0077AA"/>
                </a:solidFill>
                <a:latin typeface="Liberation Mono"/>
              </a:rPr>
              <a:t>DROP</a:t>
            </a:r>
            <a:r>
              <a:rPr lang="fr-FR" dirty="0">
                <a:latin typeface="Liberation Mono"/>
              </a:rPr>
              <a:t> </a:t>
            </a:r>
            <a:r>
              <a:rPr lang="en-IN" sz="1800"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constraint_a</a:t>
            </a:r>
            <a:r>
              <a:rPr lang="fr-FR" dirty="0">
                <a:latin typeface="Liberation Mono"/>
              </a:rPr>
              <a:t>;</a:t>
            </a:r>
          </a:p>
          <a:p>
            <a:pPr marL="285750" indent="-285750">
              <a:buFont typeface="Arial" panose="020B0604020202020204" pitchFamily="34" charset="0"/>
              <a:buChar char="•"/>
            </a:pPr>
            <a:endParaRPr lang="fr-FR" sz="800" dirty="0">
              <a:solidFill>
                <a:srgbClr val="0077AA"/>
              </a:solidFill>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temp </a:t>
            </a:r>
            <a:r>
              <a:rPr lang="fr-FR" dirty="0">
                <a:solidFill>
                  <a:srgbClr val="0077AA"/>
                </a:solidFill>
                <a:latin typeface="Liberation Mono"/>
              </a:rPr>
              <a:t>DROP</a:t>
            </a:r>
            <a:r>
              <a:rPr lang="fr-FR" dirty="0">
                <a:latin typeface="Liberation Mono"/>
              </a:rPr>
              <a:t> </a:t>
            </a:r>
            <a:r>
              <a:rPr lang="en-IN" sz="1800"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uni_id</a:t>
            </a:r>
            <a:r>
              <a:rPr lang="fr-FR" dirty="0">
                <a:latin typeface="Liberation Mono"/>
              </a:rPr>
              <a:t>;</a:t>
            </a:r>
            <a:endParaRPr lang="en-IN" dirty="0">
              <a:latin typeface="Liberation Mono"/>
            </a:endParaRPr>
          </a:p>
        </p:txBody>
      </p:sp>
      <p:sp>
        <p:nvSpPr>
          <p:cNvPr id="8" name="TextBox 7">
            <a:extLst>
              <a:ext uri="{FF2B5EF4-FFF2-40B4-BE49-F238E27FC236}">
                <a16:creationId xmlns:a16="http://schemas.microsoft.com/office/drawing/2014/main" id="{BD64A41C-1A0A-F43D-3F0D-AE4E1E126B93}"/>
              </a:ext>
            </a:extLst>
          </p:cNvPr>
          <p:cNvSpPr txBox="1"/>
          <p:nvPr/>
        </p:nvSpPr>
        <p:spPr>
          <a:xfrm>
            <a:off x="290744" y="4001937"/>
            <a:ext cx="11349872" cy="430887"/>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TABLE_CONSTRAINTS</a:t>
            </a:r>
            <a:r>
              <a:rPr lang="en-IN" sz="2200" dirty="0">
                <a:latin typeface="Liberation Mono"/>
              </a:rPr>
              <a:t>;</a:t>
            </a:r>
          </a:p>
        </p:txBody>
      </p:sp>
    </p:spTree>
    <p:extLst>
      <p:ext uri="{BB962C8B-B14F-4D97-AF65-F5344CB8AC3E}">
        <p14:creationId xmlns:p14="http://schemas.microsoft.com/office/powerpoint/2010/main" val="83881462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8" y="2679854"/>
            <a:ext cx="8838049" cy="707886"/>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foreign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6" name="Rectangle 5">
            <a:extLst>
              <a:ext uri="{FF2B5EF4-FFF2-40B4-BE49-F238E27FC236}">
                <a16:creationId xmlns:a16="http://schemas.microsoft.com/office/drawing/2014/main" id="{77271AF6-2DA2-4C26-A817-0A825B9BAE51}"/>
              </a:ext>
            </a:extLst>
          </p:cNvPr>
          <p:cNvSpPr/>
          <p:nvPr/>
        </p:nvSpPr>
        <p:spPr>
          <a:xfrm>
            <a:off x="335360" y="3494618"/>
            <a:ext cx="11521280" cy="1323439"/>
          </a:xfrm>
          <a:prstGeom prst="rect">
            <a:avLst/>
          </a:prstGeom>
        </p:spPr>
        <p:txBody>
          <a:bodyPr wrap="square">
            <a:spAutoFit/>
          </a:bodyPr>
          <a:lstStyle/>
          <a:p>
            <a:r>
              <a:rPr lang="en-US" sz="2000" dirty="0">
                <a:latin typeface="Palatino Linotype" panose="02040502050505030304" pitchFamily="18" charset="0"/>
                <a:cs typeface="Segoe UI Light" panose="020B0502040204020203" pitchFamily="34" charset="0"/>
              </a:rPr>
              <a:t>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used to link two tables together. 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field (or collection of fields) in one table that refers to the PRIMARY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in another table. The table containing the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called the child table, and the table containing the candidate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is called the referenced or parent table.</a:t>
            </a:r>
          </a:p>
        </p:txBody>
      </p:sp>
    </p:spTree>
    <p:extLst>
      <p:ext uri="{BB962C8B-B14F-4D97-AF65-F5344CB8AC3E}">
        <p14:creationId xmlns:p14="http://schemas.microsoft.com/office/powerpoint/2010/main" val="75826643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068993"/>
            <a:ext cx="11377264"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foreign key can have a different column name from its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DataType of primary key and foreign key column must be same.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ensures rows in one table have corresponding rows in another.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Unlike the Primary key, they do not have to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Foreign keys can be null even though primary keys can not.</a:t>
            </a:r>
          </a:p>
        </p:txBody>
      </p:sp>
      <p:sp>
        <p:nvSpPr>
          <p:cNvPr id="7" name="Rectangle 6">
            <a:extLst>
              <a:ext uri="{FF2B5EF4-FFF2-40B4-BE49-F238E27FC236}">
                <a16:creationId xmlns:a16="http://schemas.microsoft.com/office/drawing/2014/main" id="{E47CA1B9-519B-4544-9313-2BFB87DDDB99}"/>
              </a:ext>
            </a:extLst>
          </p:cNvPr>
          <p:cNvSpPr/>
          <p:nvPr/>
        </p:nvSpPr>
        <p:spPr>
          <a:xfrm>
            <a:off x="407368" y="3783811"/>
            <a:ext cx="11377264" cy="1661993"/>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IN" sz="800" dirty="0">
              <a:solidFill>
                <a:srgbClr val="0089A4"/>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The table containing the FOREIGN KEY is referred to as the child table, and the table containing the PRIMARY KEY (referenced key) is the parent table.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and they cannot be defined as temporary tables.</a:t>
            </a:r>
            <a:endParaRPr lang="en-IN"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85E5C1CC-9113-40B6-A9F2-DA1BE5E09819}"/>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foreign key</a:t>
            </a:r>
          </a:p>
        </p:txBody>
      </p:sp>
    </p:spTree>
    <p:extLst>
      <p:ext uri="{BB962C8B-B14F-4D97-AF65-F5344CB8AC3E}">
        <p14:creationId xmlns:p14="http://schemas.microsoft.com/office/powerpoint/2010/main" val="343476354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foreign key</a:t>
            </a: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4401205"/>
          </a:xfrm>
          <a:prstGeom prst="rect">
            <a:avLst/>
          </a:prstGeom>
        </p:spPr>
        <p:txBody>
          <a:bodyPr wrap="square">
            <a:spAutoFit/>
          </a:bodyPr>
          <a:lstStyle/>
          <a:p>
            <a:r>
              <a:rPr lang="en-IN" sz="2200" u="sng"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pPr marL="719138" indent="-719138"/>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solidFill>
                  <a:schemeClr val="tx1">
                    <a:lumMod val="75000"/>
                    <a:lumOff val="25000"/>
                  </a:schemeClr>
                </a:solidFill>
                <a:latin typeface="Liberation Mono"/>
              </a:rPr>
              <a:t>[</a:t>
            </a:r>
            <a:r>
              <a:rPr lang="en-IN" sz="2000" i="1" dirty="0">
                <a:solidFill>
                  <a:schemeClr val="accent4">
                    <a:lumMod val="50000"/>
                  </a:schemeClr>
                </a:solidFill>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 </a:t>
            </a:r>
            <a:r>
              <a:rPr lang="en-IN" sz="2000" dirty="0">
                <a:solidFill>
                  <a:schemeClr val="tx1">
                    <a:lumMod val="75000"/>
                    <a:lumOff val="25000"/>
                  </a:schemeClr>
                </a:solidFill>
                <a:latin typeface="Liberation Mono"/>
              </a:rPr>
              <a:t>]</a:t>
            </a:r>
            <a:r>
              <a:rPr lang="en-IN" sz="2000" i="1" dirty="0">
                <a:solidFill>
                  <a:schemeClr val="tx1">
                    <a:lumMod val="50000"/>
                    <a:lumOff val="50000"/>
                  </a:schemeClr>
                </a:solidFill>
                <a:latin typeface="Liberation Mono"/>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r>
              <a:rPr lang="en-IN" sz="2000" dirty="0">
                <a:solidFill>
                  <a:schemeClr val="tx1">
                    <a:lumMod val="75000"/>
                    <a:lumOff val="25000"/>
                  </a:schemeClr>
                </a:solidFill>
                <a:latin typeface="Liberation Mono"/>
              </a:rPr>
              <a:t>             {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DELETE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UPDATE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r>
              <a:rPr lang="en-IN" sz="2200" u="sng"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solidFill>
                  <a:schemeClr val="tx1">
                    <a:lumMod val="75000"/>
                    <a:lumOff val="25000"/>
                  </a:schemeClr>
                </a:solidFill>
                <a:latin typeface="Liberation Mono"/>
              </a:rPr>
              <a:t>[</a:t>
            </a:r>
            <a:r>
              <a:rPr lang="en-IN" sz="2000" i="1" dirty="0">
                <a:solidFill>
                  <a:schemeClr val="accent4">
                    <a:lumMod val="50000"/>
                  </a:schemeClr>
                </a:solidFill>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solidFill>
                  <a:schemeClr val="tx1">
                    <a:lumMod val="75000"/>
                    <a:lumOff val="25000"/>
                  </a:schemeClr>
                </a:solidFill>
                <a:latin typeface="Liberation Mono"/>
              </a:rPr>
              <a:t>] </a:t>
            </a:r>
            <a:r>
              <a:rPr lang="en-IN" sz="2000" dirty="0">
                <a:solidFill>
                  <a:srgbClr val="C00000"/>
                </a:solidFill>
                <a:latin typeface="Liberation Mono"/>
                <a:cs typeface="Arial" panose="020B0604020202020204" pitchFamily="34" charset="0"/>
              </a:rPr>
              <a:t>FOREIGN</a:t>
            </a:r>
            <a:r>
              <a:rPr lang="en-IN" sz="2000" i="1" dirty="0">
                <a:latin typeface="Liberation Mono"/>
              </a:rPr>
              <a:t> </a:t>
            </a:r>
            <a:r>
              <a:rPr lang="en-IN" sz="2000" dirty="0">
                <a:solidFill>
                  <a:srgbClr val="C00000"/>
                </a:solidFill>
                <a:latin typeface="Liberation Mono"/>
                <a:cs typeface="Arial" panose="020B0604020202020204" pitchFamily="34" charset="0"/>
              </a:rPr>
              <a:t>KEY</a:t>
            </a:r>
            <a:r>
              <a:rPr lang="en-IN" sz="2000" i="1" dirty="0">
                <a:latin typeface="Liberation Mono"/>
              </a:rPr>
              <a:t> (</a:t>
            </a:r>
          </a:p>
          <a:p>
            <a:r>
              <a:rPr lang="en-IN" sz="2000" i="1" dirty="0">
                <a:latin typeface="Liberation Mono"/>
              </a:rPr>
              <a:t>               columnName, . . . </a:t>
            </a:r>
            <a:r>
              <a:rPr lang="en-IN" sz="2000" dirty="0">
                <a:solidFill>
                  <a:schemeClr val="tx1">
                    <a:lumMod val="75000"/>
                    <a:lumOff val="25000"/>
                  </a:schemeClr>
                </a:solidFill>
                <a:latin typeface="Liberation Mono"/>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a:t>
            </a:r>
          </a:p>
          <a:p>
            <a:r>
              <a:rPr lang="en-IN" sz="2000" dirty="0">
                <a:solidFill>
                  <a:schemeClr val="tx1">
                    <a:lumMod val="75000"/>
                    <a:lumOff val="25000"/>
                  </a:schemeClr>
                </a:solidFill>
                <a:latin typeface="Liberation Mono"/>
              </a:rPr>
              <a:t>              {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DELETE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UPDATE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a:t>
            </a: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824252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955169"/>
            <a:ext cx="11666090" cy="5478423"/>
          </a:xfrm>
          <a:prstGeom prst="rect">
            <a:avLst/>
          </a:prstGeom>
          <a:noFill/>
        </p:spPr>
        <p:txBody>
          <a:bodyPr wrap="square">
            <a:spAutoFit/>
          </a:bodyPr>
          <a:lstStyle/>
          <a:p>
            <a:r>
              <a:rPr lang="en-US" sz="2200" u="sng" dirty="0">
                <a:solidFill>
                  <a:schemeClr val="tx1">
                    <a:lumMod val="75000"/>
                    <a:lumOff val="25000"/>
                  </a:schemeClr>
                </a:solidFill>
                <a:latin typeface="Liberation Mono"/>
              </a:rPr>
              <a:t>Column level foreign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REFERENCES</a:t>
            </a:r>
            <a:r>
              <a:rPr lang="en-US" dirty="0">
                <a:latin typeface="Liberation Mono"/>
              </a:rPr>
              <a:t> dept(deptno));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US" dirty="0">
                <a:latin typeface="Liberation Mono"/>
              </a:rPr>
              <a:t>emp</a:t>
            </a:r>
            <a:r>
              <a:rPr lang="en-IN" dirty="0">
                <a:latin typeface="Liberation Mono"/>
              </a:rPr>
              <a:t>(empno </a:t>
            </a:r>
            <a:r>
              <a:rPr lang="en-IN" dirty="0">
                <a:solidFill>
                  <a:srgbClr val="834689"/>
                </a:solidFill>
                <a:latin typeface="Liberation Mono"/>
                <a:cs typeface="Arial" panose="020B0604020202020204" pitchFamily="34" charset="0"/>
              </a:rPr>
              <a:t>INT</a:t>
            </a:r>
            <a:r>
              <a:rPr lang="en-IN" dirty="0">
                <a:latin typeface="Liberation Mono"/>
              </a:rPr>
              <a:t>, ename </a:t>
            </a:r>
            <a:r>
              <a:rPr lang="en-US" dirty="0">
                <a:solidFill>
                  <a:srgbClr val="834689"/>
                </a:solidFill>
                <a:latin typeface="Liberation Mono"/>
                <a:cs typeface="Arial" panose="020B0604020202020204" pitchFamily="34" charset="0"/>
              </a:rPr>
              <a:t>CHARACTER VARYING</a:t>
            </a:r>
            <a:r>
              <a:rPr lang="en-IN" dirty="0">
                <a:latin typeface="Liberation Mono"/>
              </a:rPr>
              <a:t>(10), deptno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C00000"/>
                </a:solidFill>
                <a:latin typeface="Liberation Mono"/>
              </a:rPr>
              <a:t>REFERENCES</a:t>
            </a:r>
            <a:r>
              <a:rPr lang="en-IN" dirty="0">
                <a:latin typeface="Liberation Mono"/>
              </a:rPr>
              <a:t> dept(deptno) </a:t>
            </a:r>
            <a:r>
              <a:rPr lang="en-IN" dirty="0">
                <a:solidFill>
                  <a:srgbClr val="C00000"/>
                </a:solidFill>
                <a:latin typeface="Liberation Mono"/>
              </a:rPr>
              <a:t>ON</a:t>
            </a:r>
            <a:r>
              <a:rPr lang="en-IN" dirty="0">
                <a:latin typeface="Liberation Mono"/>
              </a:rPr>
              <a:t> </a:t>
            </a:r>
            <a:r>
              <a:rPr lang="en-IN" dirty="0">
                <a:solidFill>
                  <a:srgbClr val="C00000"/>
                </a:solidFill>
                <a:latin typeface="Liberation Mono"/>
              </a:rPr>
              <a:t>DELETE</a:t>
            </a:r>
            <a:r>
              <a:rPr lang="en-IN" dirty="0">
                <a:latin typeface="Liberation Mono"/>
              </a:rPr>
              <a:t> </a:t>
            </a:r>
            <a:r>
              <a:rPr lang="en-IN" dirty="0">
                <a:solidFill>
                  <a:srgbClr val="C00000"/>
                </a:solidFill>
                <a:latin typeface="Liberation Mono"/>
              </a:rPr>
              <a:t>CASCADE</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US" dirty="0">
                <a:latin typeface="Liberation Mono"/>
              </a:rPr>
              <a:t>emp</a:t>
            </a:r>
            <a:r>
              <a:rPr lang="en-IN" dirty="0">
                <a:latin typeface="Liberation Mono"/>
              </a:rPr>
              <a:t>(empno </a:t>
            </a:r>
            <a:r>
              <a:rPr lang="en-IN" dirty="0">
                <a:solidFill>
                  <a:srgbClr val="834689"/>
                </a:solidFill>
                <a:latin typeface="Liberation Mono"/>
                <a:cs typeface="Arial" panose="020B0604020202020204" pitchFamily="34" charset="0"/>
              </a:rPr>
              <a:t>INT</a:t>
            </a:r>
            <a:r>
              <a:rPr lang="en-IN" dirty="0">
                <a:latin typeface="Liberation Mono"/>
              </a:rPr>
              <a:t>, ename </a:t>
            </a:r>
            <a:r>
              <a:rPr lang="en-US" dirty="0">
                <a:solidFill>
                  <a:srgbClr val="834689"/>
                </a:solidFill>
                <a:latin typeface="Liberation Mono"/>
                <a:cs typeface="Arial" panose="020B0604020202020204" pitchFamily="34" charset="0"/>
              </a:rPr>
              <a:t>CHARACTER VARYING</a:t>
            </a:r>
            <a:r>
              <a:rPr lang="en-IN" dirty="0">
                <a:latin typeface="Liberation Mono"/>
              </a:rPr>
              <a:t>(10), deptno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C00000"/>
                </a:solidFill>
                <a:latin typeface="Liberation Mono"/>
              </a:rPr>
              <a:t>REFERENCES</a:t>
            </a:r>
            <a:r>
              <a:rPr lang="en-IN" dirty="0">
                <a:latin typeface="Liberation Mono"/>
              </a:rPr>
              <a:t> dept(deptno) </a:t>
            </a:r>
            <a:r>
              <a:rPr lang="en-IN" dirty="0">
                <a:solidFill>
                  <a:srgbClr val="C00000"/>
                </a:solidFill>
                <a:latin typeface="Liberation Mono"/>
              </a:rPr>
              <a:t>ON</a:t>
            </a:r>
            <a:r>
              <a:rPr lang="en-IN" dirty="0">
                <a:latin typeface="Liberation Mono"/>
              </a:rPr>
              <a:t> </a:t>
            </a:r>
            <a:r>
              <a:rPr lang="en-IN" dirty="0">
                <a:solidFill>
                  <a:srgbClr val="C00000"/>
                </a:solidFill>
                <a:latin typeface="Liberation Mono"/>
              </a:rPr>
              <a:t>DELETE</a:t>
            </a:r>
            <a:r>
              <a:rPr lang="en-IN" dirty="0">
                <a:latin typeface="Liberation Mono"/>
              </a:rPr>
              <a:t> </a:t>
            </a:r>
            <a:r>
              <a:rPr lang="en-IN" dirty="0">
                <a:solidFill>
                  <a:srgbClr val="C00000"/>
                </a:solidFill>
                <a:latin typeface="Liberation Mono"/>
              </a:rPr>
              <a:t>SET</a:t>
            </a:r>
            <a:r>
              <a:rPr lang="en-IN" dirty="0">
                <a:latin typeface="Liberation Mono"/>
              </a:rPr>
              <a:t> </a:t>
            </a:r>
            <a:r>
              <a:rPr lang="en-IN" dirty="0">
                <a:solidFill>
                  <a:srgbClr val="C00000"/>
                </a:solidFill>
                <a:latin typeface="Liberation Mono"/>
              </a:rPr>
              <a:t>NULL</a:t>
            </a:r>
            <a:r>
              <a:rPr lang="en-IN"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200" u="sng" dirty="0">
                <a:solidFill>
                  <a:schemeClr val="tx1">
                    <a:lumMod val="75000"/>
                    <a:lumOff val="25000"/>
                  </a:schemeClr>
                </a:solidFill>
                <a:latin typeface="Liberation Mono"/>
              </a:rPr>
              <a:t>Table level foreign key</a:t>
            </a:r>
          </a:p>
          <a:p>
            <a:endParaRPr lang="en-IN"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fk_deptno</a:t>
            </a:r>
            <a:r>
              <a:rPr lang="en-US" dirty="0">
                <a:solidFill>
                  <a:schemeClr val="tx1">
                    <a:lumMod val="50000"/>
                    <a:lumOff val="50000"/>
                  </a:schemeClr>
                </a:solidFill>
                <a:latin typeface="Liberation Mono"/>
              </a:rPr>
              <a:t>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fk_deptno</a:t>
            </a:r>
            <a:r>
              <a:rPr lang="en-US" dirty="0">
                <a:solidFill>
                  <a:schemeClr val="tx1">
                    <a:lumMod val="50000"/>
                    <a:lumOff val="50000"/>
                  </a:schemeClr>
                </a:solidFill>
                <a:latin typeface="Liberation Mono"/>
              </a:rPr>
              <a:t>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 </a:t>
            </a:r>
            <a:r>
              <a:rPr lang="en-US" dirty="0">
                <a:solidFill>
                  <a:srgbClr val="C00000"/>
                </a:solidFill>
                <a:latin typeface="Liberation Mono"/>
              </a:rPr>
              <a:t>ON DELETE CASCADE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fk_deptno</a:t>
            </a:r>
            <a:r>
              <a:rPr lang="en-US" dirty="0">
                <a:solidFill>
                  <a:schemeClr val="tx1">
                    <a:lumMod val="50000"/>
                    <a:lumOff val="50000"/>
                  </a:schemeClr>
                </a:solidFill>
                <a:latin typeface="Liberation Mono"/>
              </a:rPr>
              <a:t>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 </a:t>
            </a:r>
            <a:r>
              <a:rPr lang="en-US" dirty="0">
                <a:solidFill>
                  <a:srgbClr val="C00000"/>
                </a:solidFill>
                <a:latin typeface="Liberation Mono"/>
              </a:rPr>
              <a:t>ON DELETE SET NULL</a:t>
            </a:r>
            <a:r>
              <a:rPr lang="en-US" dirty="0">
                <a:latin typeface="Liberation Mono"/>
              </a:rPr>
              <a:t>);</a:t>
            </a:r>
          </a:p>
        </p:txBody>
      </p:sp>
      <p:sp>
        <p:nvSpPr>
          <p:cNvPr id="2" name="Rectangle 1">
            <a:extLst>
              <a:ext uri="{FF2B5EF4-FFF2-40B4-BE49-F238E27FC236}">
                <a16:creationId xmlns:a16="http://schemas.microsoft.com/office/drawing/2014/main" id="{7E2ECAC2-BE53-8703-A5EB-02D3D88658F6}"/>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foreign key</a:t>
            </a:r>
          </a:p>
        </p:txBody>
      </p:sp>
    </p:spTree>
    <p:extLst>
      <p:ext uri="{BB962C8B-B14F-4D97-AF65-F5344CB8AC3E}">
        <p14:creationId xmlns:p14="http://schemas.microsoft.com/office/powerpoint/2010/main" val="2933821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drop schema</a:t>
            </a:r>
          </a:p>
        </p:txBody>
      </p:sp>
      <p:sp>
        <p:nvSpPr>
          <p:cNvPr id="6" name="Rectangle 5"/>
          <p:cNvSpPr/>
          <p:nvPr/>
        </p:nvSpPr>
        <p:spPr>
          <a:xfrm>
            <a:off x="263352" y="1916832"/>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latin typeface="Liberation Mono"/>
              </a:rPr>
              <a:t>H2DB</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CREATE SCHEMA creates a new schema with the given name.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1277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solidFill>
                  <a:srgbClr val="0077AA"/>
                </a:solidFill>
                <a:latin typeface="Liberation Mono"/>
              </a:rPr>
              <a:t>AUTHORIZATION </a:t>
            </a:r>
            <a:r>
              <a:rPr lang="en-IN" sz="2000" dirty="0">
                <a:latin typeface="Liberation Mono"/>
              </a:rPr>
              <a:t>ownerName</a:t>
            </a:r>
          </a:p>
        </p:txBody>
      </p:sp>
      <p:sp>
        <p:nvSpPr>
          <p:cNvPr id="2" name="Rectangle 1">
            <a:extLst>
              <a:ext uri="{FF2B5EF4-FFF2-40B4-BE49-F238E27FC236}">
                <a16:creationId xmlns:a16="http://schemas.microsoft.com/office/drawing/2014/main" id="{C84B1048-8328-D253-1A36-1E7347CBADB4}"/>
              </a:ext>
            </a:extLst>
          </p:cNvPr>
          <p:cNvSpPr/>
          <p:nvPr/>
        </p:nvSpPr>
        <p:spPr>
          <a:xfrm>
            <a:off x="263352" y="5157192"/>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p:txBody>
      </p:sp>
      <p:sp>
        <p:nvSpPr>
          <p:cNvPr id="3" name="Rectangle 2">
            <a:extLst>
              <a:ext uri="{FF2B5EF4-FFF2-40B4-BE49-F238E27FC236}">
                <a16:creationId xmlns:a16="http://schemas.microsoft.com/office/drawing/2014/main" id="{AB71C056-7C4D-252B-5717-C6399A62D5F7}"/>
              </a:ext>
            </a:extLst>
          </p:cNvPr>
          <p:cNvSpPr/>
          <p:nvPr/>
        </p:nvSpPr>
        <p:spPr>
          <a:xfrm>
            <a:off x="263352" y="3212976"/>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DROP SCHEMA will drop the existing schema.</a:t>
            </a:r>
          </a:p>
        </p:txBody>
      </p:sp>
      <p:sp>
        <p:nvSpPr>
          <p:cNvPr id="5" name="Rectangle 4">
            <a:extLst>
              <a:ext uri="{FF2B5EF4-FFF2-40B4-BE49-F238E27FC236}">
                <a16:creationId xmlns:a16="http://schemas.microsoft.com/office/drawing/2014/main" id="{E47C98AE-ED7B-7496-78AD-F04026512752}"/>
              </a:ext>
            </a:extLst>
          </p:cNvPr>
          <p:cNvSpPr/>
          <p:nvPr/>
        </p:nvSpPr>
        <p:spPr>
          <a:xfrm>
            <a:off x="263352" y="465313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DROP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RESTRICT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CASCADE</a:t>
            </a:r>
            <a:r>
              <a:rPr lang="en-IN" sz="2000" dirty="0">
                <a:solidFill>
                  <a:srgbClr val="0077AA"/>
                </a:solidFill>
                <a:latin typeface="Liberation Mono"/>
              </a:rPr>
              <a:t> </a:t>
            </a:r>
            <a:r>
              <a:rPr lang="en-IN" sz="2000" dirty="0">
                <a:latin typeface="Liberation Mono"/>
              </a:rPr>
              <a:t>]</a:t>
            </a:r>
          </a:p>
        </p:txBody>
      </p:sp>
      <p:sp>
        <p:nvSpPr>
          <p:cNvPr id="13" name="TextBox 12">
            <a:extLst>
              <a:ext uri="{FF2B5EF4-FFF2-40B4-BE49-F238E27FC236}">
                <a16:creationId xmlns:a16="http://schemas.microsoft.com/office/drawing/2014/main" id="{FE0D621C-B7EA-005E-2D73-82FBDAEDE0E2}"/>
              </a:ext>
            </a:extLst>
          </p:cNvPr>
          <p:cNvSpPr txBox="1"/>
          <p:nvPr/>
        </p:nvSpPr>
        <p:spPr>
          <a:xfrm>
            <a:off x="263352" y="3789040"/>
            <a:ext cx="11593288"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 command will fail if objects in this schema exist and the RESTRICT clause is used (the default). All objects in this schema are dropped as well if the CASCADE clause is used.</a:t>
            </a:r>
          </a:p>
        </p:txBody>
      </p:sp>
    </p:spTree>
    <p:extLst>
      <p:ext uri="{BB962C8B-B14F-4D97-AF65-F5344CB8AC3E}">
        <p14:creationId xmlns:p14="http://schemas.microsoft.com/office/powerpoint/2010/main" val="250504884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3352" y="908720"/>
            <a:ext cx="11737304" cy="3262432"/>
          </a:xfrm>
          <a:prstGeom prst="rect">
            <a:avLst/>
          </a:prstGeom>
          <a:solidFill>
            <a:schemeClr val="bg1"/>
          </a:solidFill>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A referential constraint could be violated in following cases.</a:t>
            </a:r>
          </a:p>
          <a:p>
            <a:endParaRPr lang="en-IN" sz="2000" dirty="0"/>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attempt to add a row to a child table that has a value in its foreign key columns that does not match a value in the corresponding parent table's column.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child table's foreign key columns to a value that has no matching value in the corresponding parent table's parent key.</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parent table's parent key to a value that does not have a matching value in a child table's foreign key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a:t>
            </a:r>
            <a:r>
              <a:rPr lang="en-IN" b="1" dirty="0">
                <a:solidFill>
                  <a:srgbClr val="006C86"/>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attempt to remove a record from a parent table that has a matching value in a child table's foreign key columns.</a:t>
            </a:r>
          </a:p>
        </p:txBody>
      </p:sp>
      <p:sp>
        <p:nvSpPr>
          <p:cNvPr id="2" name="Rectangle 1">
            <a:extLst>
              <a:ext uri="{FF2B5EF4-FFF2-40B4-BE49-F238E27FC236}">
                <a16:creationId xmlns:a16="http://schemas.microsoft.com/office/drawing/2014/main" id="{4A8935F6-11C8-4F3E-8E35-D8D37D7F2577}"/>
              </a:ext>
            </a:extLst>
          </p:cNvPr>
          <p:cNvSpPr/>
          <p:nvPr/>
        </p:nvSpPr>
        <p:spPr>
          <a:xfrm>
            <a:off x="406574" y="4653136"/>
            <a:ext cx="10478119" cy="1692771"/>
          </a:xfrm>
          <a:prstGeom prst="rect">
            <a:avLst/>
          </a:prstGeom>
          <a:noFill/>
        </p:spPr>
        <p:txBody>
          <a:bodyPr wrap="square">
            <a:spAutoFit/>
          </a:bodyPr>
          <a:lstStyle/>
          <a:p>
            <a:r>
              <a:rPr lang="en-US" sz="2200" dirty="0">
                <a:solidFill>
                  <a:srgbClr val="FF0000"/>
                </a:solidFill>
                <a:latin typeface="Palatino Linotype" panose="02040502050505030304" pitchFamily="18" charset="0"/>
                <a:cs typeface="Arial" panose="020B0604020202020204" pitchFamily="34" charset="0"/>
              </a:rPr>
              <a:t>Note:</a:t>
            </a:r>
          </a:p>
          <a:p>
            <a:endParaRPr lang="en-IN" sz="800" dirty="0">
              <a:solidFill>
                <a:srgbClr val="0089A4"/>
              </a:solidFill>
              <a:latin typeface="Palatino Linotype" panose="02040502050505030304" pitchFamily="18" charset="0"/>
              <a:cs typeface="Arial" panose="020B060402020202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and they cannot be defined as temporary tables.</a:t>
            </a:r>
          </a:p>
          <a:p>
            <a:pPr marL="342900" indent="-342900">
              <a:buFont typeface="Arial" panose="020B0604020202020204" pitchFamily="34" charset="0"/>
              <a:buChar char="•"/>
            </a:pPr>
            <a:r>
              <a:rPr lang="en-US" dirty="0">
                <a:solidFill>
                  <a:schemeClr val="bg2">
                    <a:lumMod val="25000"/>
                  </a:schemeClr>
                </a:solidFill>
                <a:latin typeface="Palatino Linotype" panose="02040502050505030304" pitchFamily="18" charset="0"/>
              </a:rPr>
              <a:t>If we don’t give constraint name. System will automatically generated the constraint name and will assign to foreign key constraint. </a:t>
            </a:r>
            <a:r>
              <a:rPr lang="en-US" sz="2000" b="1" dirty="0">
                <a:solidFill>
                  <a:schemeClr val="accent6">
                    <a:lumMod val="50000"/>
                  </a:schemeClr>
                </a:solidFill>
                <a:latin typeface="Palatino Linotype" panose="02040502050505030304" pitchFamily="18" charset="0"/>
              </a:rPr>
              <a:t>e.g. login_ibfk_1, login_ibfk_2, …..</a:t>
            </a:r>
            <a:endParaRPr lang="en-IN" b="1" dirty="0">
              <a:solidFill>
                <a:schemeClr val="accent6">
                  <a:lumMod val="50000"/>
                </a:schemeClr>
              </a:solidFill>
              <a:latin typeface="Palatino Linotype" panose="02040502050505030304" pitchFamily="18" charset="0"/>
            </a:endParaRPr>
          </a:p>
        </p:txBody>
      </p:sp>
      <p:sp>
        <p:nvSpPr>
          <p:cNvPr id="5" name="Rectangle 4">
            <a:extLst>
              <a:ext uri="{FF2B5EF4-FFF2-40B4-BE49-F238E27FC236}">
                <a16:creationId xmlns:a16="http://schemas.microsoft.com/office/drawing/2014/main" id="{FB454E24-F236-48C4-ADE8-A3E4D00AC83A}"/>
              </a:ext>
            </a:extLst>
          </p:cNvPr>
          <p:cNvSpPr/>
          <p:nvPr/>
        </p:nvSpPr>
        <p:spPr>
          <a:xfrm>
            <a:off x="1524595" y="4"/>
            <a:ext cx="9360097"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insert, update, &amp; delete – (primary key/foreign key)</a:t>
            </a:r>
          </a:p>
        </p:txBody>
      </p:sp>
    </p:spTree>
    <p:extLst>
      <p:ext uri="{BB962C8B-B14F-4D97-AF65-F5344CB8AC3E}">
        <p14:creationId xmlns:p14="http://schemas.microsoft.com/office/powerpoint/2010/main" val="102461419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foreign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8D377BBB-B662-9782-C1D0-920ADE93AA71}"/>
              </a:ext>
            </a:extLst>
          </p:cNvPr>
          <p:cNvSpPr/>
          <p:nvPr/>
        </p:nvSpPr>
        <p:spPr>
          <a:xfrm>
            <a:off x="191345" y="764704"/>
            <a:ext cx="11737303" cy="193899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2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pPr marL="622300"/>
            <a:r>
              <a:rPr lang="en-IN" sz="2000" dirty="0">
                <a:solidFill>
                  <a:schemeClr val="bg1">
                    <a:lumMod val="65000"/>
                  </a:schemeClr>
                </a:solidFill>
                <a:latin typeface="Liberation Mono"/>
                <a:cs typeface="Arial" panose="020B0604020202020204" pitchFamily="34" charset="0"/>
              </a:rPr>
              <a:t>| </a:t>
            </a:r>
            <a:r>
              <a:rPr lang="en-IN" sz="2000" dirty="0">
                <a:latin typeface="Liberation Mono"/>
              </a:rPr>
              <a:t>[</a:t>
            </a:r>
            <a:r>
              <a:rPr lang="en-IN" sz="2000" dirty="0">
                <a:latin typeface="Liberation Mono"/>
                <a:cs typeface="Arial" panose="020B0604020202020204" pitchFamily="34" charset="0"/>
              </a:rPr>
              <a:t> </a:t>
            </a:r>
            <a:r>
              <a:rPr lang="en-IN"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 </a:t>
            </a:r>
            <a:r>
              <a:rPr lang="en-IN" sz="2000" dirty="0">
                <a:solidFill>
                  <a:srgbClr val="C00000"/>
                </a:solidFill>
                <a:latin typeface="Liberation Mono"/>
                <a:cs typeface="Arial" panose="020B0604020202020204" pitchFamily="34" charset="0"/>
              </a:rPr>
              <a:t>FOREIGN</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a:t>
            </a:r>
          </a:p>
          <a:p>
            <a:pPr marL="622300"/>
            <a:r>
              <a:rPr lang="en-IN" sz="2000" dirty="0">
                <a:solidFill>
                  <a:schemeClr val="tx1">
                    <a:lumMod val="75000"/>
                    <a:lumOff val="25000"/>
                  </a:schemeClr>
                </a:solidFill>
                <a:latin typeface="Liberation Mono"/>
              </a:rPr>
              <a:t>   refColumnName , . . . )</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78202086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foreign key using alter</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FOREIGN KEY </a:t>
            </a:r>
            <a:r>
              <a:rPr lang="en-IN" dirty="0">
                <a:latin typeface="Arial" panose="020B0604020202020204" pitchFamily="34" charset="0"/>
                <a:cs typeface="Arial" panose="020B0604020202020204" pitchFamily="34" charset="0"/>
              </a:rPr>
              <a:t>on existing column.</a:t>
            </a: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1090BC9-48BC-3D1C-6EC5-BA0B8927CBBA}"/>
              </a:ext>
            </a:extLst>
          </p:cNvPr>
          <p:cNvSpPr txBox="1"/>
          <p:nvPr/>
        </p:nvSpPr>
        <p:spPr>
          <a:xfrm>
            <a:off x="290744" y="3739679"/>
            <a:ext cx="11493887"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emp  </a:t>
            </a:r>
            <a:r>
              <a:rPr lang="en-IN" dirty="0">
                <a:solidFill>
                  <a:srgbClr val="0077AA"/>
                </a:solidFill>
                <a:latin typeface="Liberation Mono"/>
              </a:rPr>
              <a:t>ADD</a:t>
            </a:r>
            <a:r>
              <a:rPr lang="en-IN" dirty="0">
                <a:latin typeface="Liberation Mono"/>
              </a:rPr>
              <a:t> </a:t>
            </a:r>
            <a:r>
              <a:rPr lang="en-IN" dirty="0">
                <a:solidFill>
                  <a:srgbClr val="C00000"/>
                </a:solidFill>
                <a:latin typeface="Liberation Mono"/>
                <a:cs typeface="Arial" panose="020B0604020202020204" pitchFamily="34" charset="0"/>
              </a:rPr>
              <a:t>FOREIGN</a:t>
            </a:r>
            <a:r>
              <a:rPr lang="en-IN" dirty="0">
                <a:latin typeface="Liberation Mono"/>
              </a:rPr>
              <a:t> </a:t>
            </a:r>
            <a:r>
              <a:rPr lang="en-IN" dirty="0">
                <a:solidFill>
                  <a:srgbClr val="C00000"/>
                </a:solidFill>
                <a:latin typeface="Liberation Mono"/>
                <a:cs typeface="Arial" panose="020B0604020202020204" pitchFamily="34" charset="0"/>
              </a:rPr>
              <a:t>KEY</a:t>
            </a:r>
            <a:r>
              <a:rPr lang="en-IN" dirty="0">
                <a:latin typeface="Liberation Mono"/>
              </a:rPr>
              <a:t>(deptno) </a:t>
            </a:r>
            <a:r>
              <a:rPr lang="en-IN" dirty="0">
                <a:solidFill>
                  <a:srgbClr val="C00000"/>
                </a:solidFill>
                <a:latin typeface="Liberation Mono"/>
                <a:cs typeface="Arial" panose="020B0604020202020204" pitchFamily="34" charset="0"/>
              </a:rPr>
              <a:t>REFERENCES</a:t>
            </a:r>
            <a:r>
              <a:rPr lang="en-IN" dirty="0">
                <a:latin typeface="Liberation Mono"/>
              </a:rPr>
              <a:t> DEPT(deptno);</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emp  </a:t>
            </a:r>
            <a:r>
              <a:rPr lang="en-IN" dirty="0">
                <a:solidFill>
                  <a:srgbClr val="0077AA"/>
                </a:solidFill>
                <a:latin typeface="Liberation Mono"/>
              </a:rPr>
              <a:t>ADD</a:t>
            </a:r>
            <a:r>
              <a:rPr lang="en-IN" dirty="0">
                <a:latin typeface="Liberation Mono"/>
              </a:rPr>
              <a:t> </a:t>
            </a:r>
            <a:r>
              <a:rPr lang="en-US" i="1" dirty="0">
                <a:latin typeface="Liberation Mono"/>
              </a:rPr>
              <a:t>CONSTRAINT</a:t>
            </a:r>
            <a:r>
              <a:rPr lang="en-IN" dirty="0">
                <a:latin typeface="Liberation Mono"/>
              </a:rPr>
              <a:t> </a:t>
            </a:r>
            <a:r>
              <a:rPr lang="en-IN" dirty="0">
                <a:solidFill>
                  <a:schemeClr val="tx1">
                    <a:lumMod val="50000"/>
                    <a:lumOff val="50000"/>
                  </a:schemeClr>
                </a:solidFill>
                <a:latin typeface="Liberation Mono"/>
              </a:rPr>
              <a:t>fk_deptno </a:t>
            </a:r>
            <a:r>
              <a:rPr lang="en-IN" dirty="0">
                <a:solidFill>
                  <a:srgbClr val="C00000"/>
                </a:solidFill>
                <a:latin typeface="Liberation Mono"/>
                <a:cs typeface="Arial" panose="020B0604020202020204" pitchFamily="34" charset="0"/>
              </a:rPr>
              <a:t>FOREIGN</a:t>
            </a:r>
            <a:r>
              <a:rPr lang="en-IN" dirty="0">
                <a:latin typeface="Liberation Mono"/>
              </a:rPr>
              <a:t> </a:t>
            </a:r>
            <a:r>
              <a:rPr lang="en-IN" dirty="0">
                <a:solidFill>
                  <a:srgbClr val="C00000"/>
                </a:solidFill>
                <a:latin typeface="Liberation Mono"/>
                <a:cs typeface="Arial" panose="020B0604020202020204" pitchFamily="34" charset="0"/>
              </a:rPr>
              <a:t>KEY</a:t>
            </a:r>
            <a:r>
              <a:rPr lang="en-IN" dirty="0">
                <a:latin typeface="Liberation Mono"/>
              </a:rPr>
              <a:t>(deptno) </a:t>
            </a:r>
            <a:r>
              <a:rPr lang="en-IN" dirty="0">
                <a:solidFill>
                  <a:srgbClr val="C00000"/>
                </a:solidFill>
                <a:latin typeface="Liberation Mono"/>
                <a:cs typeface="Arial" panose="020B0604020202020204" pitchFamily="34" charset="0"/>
              </a:rPr>
              <a:t>REFERENCES</a:t>
            </a:r>
            <a:r>
              <a:rPr lang="en-IN" dirty="0">
                <a:latin typeface="Liberation Mono"/>
              </a:rPr>
              <a:t> DEPT(deptno);</a:t>
            </a:r>
          </a:p>
        </p:txBody>
      </p:sp>
      <p:sp>
        <p:nvSpPr>
          <p:cNvPr id="3" name="Rectangle 2">
            <a:extLst>
              <a:ext uri="{FF2B5EF4-FFF2-40B4-BE49-F238E27FC236}">
                <a16:creationId xmlns:a16="http://schemas.microsoft.com/office/drawing/2014/main" id="{A0AA3E2C-4D55-99E1-D571-9E0933369DD3}"/>
              </a:ext>
            </a:extLst>
          </p:cNvPr>
          <p:cNvSpPr/>
          <p:nvPr/>
        </p:nvSpPr>
        <p:spPr>
          <a:xfrm>
            <a:off x="191345" y="1347152"/>
            <a:ext cx="11737303" cy="193899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2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pPr marL="622300"/>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latin typeface="Liberation Mono"/>
              </a:rPr>
              <a:t>[</a:t>
            </a:r>
            <a:r>
              <a:rPr lang="en-IN" sz="2000" dirty="0">
                <a:latin typeface="Liberation Mono"/>
                <a:cs typeface="Arial" panose="020B0604020202020204" pitchFamily="34" charset="0"/>
              </a:rPr>
              <a:t> </a:t>
            </a:r>
            <a:r>
              <a:rPr lang="en-IN"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 </a:t>
            </a:r>
            <a:r>
              <a:rPr lang="en-IN" sz="2000" dirty="0">
                <a:solidFill>
                  <a:srgbClr val="C00000"/>
                </a:solidFill>
                <a:latin typeface="Liberation Mono"/>
                <a:cs typeface="Arial" panose="020B0604020202020204" pitchFamily="34" charset="0"/>
              </a:rPr>
              <a:t>FOREIGN</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a:t>
            </a:r>
          </a:p>
          <a:p>
            <a:pPr marL="622300"/>
            <a:r>
              <a:rPr lang="en-IN" sz="2000" dirty="0">
                <a:solidFill>
                  <a:schemeClr val="tx1">
                    <a:lumMod val="75000"/>
                    <a:lumOff val="25000"/>
                  </a:schemeClr>
                </a:solidFill>
                <a:latin typeface="Liberation Mono"/>
              </a:rPr>
              <a:t>    refColumnName , . . . )</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60523383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foreign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B83DD0C6-05D6-EAA0-B4EF-7B381D23E362}"/>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73539182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foreign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FOREIGN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40"/>
            <a:ext cx="11493887"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IN" sz="1800"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fk_deptno</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81421939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enable/disable foreign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B93AF3D9-606F-9D34-9BB2-3C1CEA8B4B1C}"/>
              </a:ext>
            </a:extLst>
          </p:cNvPr>
          <p:cNvSpPr/>
          <p:nvPr/>
        </p:nvSpPr>
        <p:spPr>
          <a:xfrm>
            <a:off x="191345" y="1347152"/>
            <a:ext cx="11737303" cy="400110"/>
          </a:xfrm>
          <a:prstGeom prst="rect">
            <a:avLst/>
          </a:prstGeom>
        </p:spPr>
        <p:txBody>
          <a:bodyPr wrap="square">
            <a:spAutoFit/>
          </a:bodyPr>
          <a:lstStyle/>
          <a:p>
            <a:r>
              <a:rPr lang="en-US" sz="2000" dirty="0">
                <a:solidFill>
                  <a:srgbClr val="0077AA"/>
                </a:solidFill>
                <a:latin typeface="Liberation Mono"/>
              </a:rPr>
              <a:t>ALTER TABLE </a:t>
            </a:r>
            <a:r>
              <a:rPr lang="en-US" sz="2000" dirty="0">
                <a:latin typeface="Liberation Mono"/>
                <a:cs typeface="Arial" panose="020B0604020202020204" pitchFamily="34" charset="0"/>
              </a:rPr>
              <a:t>tableName</a:t>
            </a:r>
            <a:r>
              <a:rPr lang="en-US" sz="2000" dirty="0">
                <a:solidFill>
                  <a:srgbClr val="0077AA"/>
                </a:solidFill>
                <a:latin typeface="Liberation Mono"/>
              </a:rPr>
              <a:t> SET </a:t>
            </a:r>
            <a:r>
              <a:rPr lang="en-US" sz="2000" dirty="0">
                <a:solidFill>
                  <a:srgbClr val="C00000"/>
                </a:solidFill>
                <a:latin typeface="Liberation Mono"/>
                <a:cs typeface="Arial" panose="020B0604020202020204" pitchFamily="34" charset="0"/>
              </a:rPr>
              <a:t>REFERENTIAL_INTEGRITY </a:t>
            </a:r>
            <a:r>
              <a:rPr lang="en-US" sz="2000" dirty="0">
                <a:latin typeface="Liberation Mono"/>
              </a:rPr>
              <a:t>{ FALSE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latin typeface="Liberation Mono"/>
              </a:rPr>
              <a:t>TRUE }</a:t>
            </a:r>
            <a:endParaRPr lang="en-IN" sz="2000" dirty="0">
              <a:latin typeface="Liberation Mono"/>
            </a:endParaRPr>
          </a:p>
        </p:txBody>
      </p:sp>
    </p:spTree>
    <p:extLst>
      <p:ext uri="{BB962C8B-B14F-4D97-AF65-F5344CB8AC3E}">
        <p14:creationId xmlns:p14="http://schemas.microsoft.com/office/powerpoint/2010/main" val="214122433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enable / disable foreign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US" sz="2000" dirty="0">
                <a:solidFill>
                  <a:srgbClr val="0077AA"/>
                </a:solidFill>
                <a:latin typeface="Liberation Mono"/>
              </a:rPr>
              <a:t>ALTER TABLE </a:t>
            </a:r>
            <a:r>
              <a:rPr lang="en-US" sz="2000" dirty="0">
                <a:latin typeface="Liberation Mono"/>
                <a:cs typeface="Arial" panose="020B0604020202020204" pitchFamily="34" charset="0"/>
              </a:rPr>
              <a:t>tableName</a:t>
            </a:r>
            <a:r>
              <a:rPr lang="en-US" sz="2000" dirty="0">
                <a:solidFill>
                  <a:srgbClr val="0077AA"/>
                </a:solidFill>
                <a:latin typeface="Liberation Mono"/>
              </a:rPr>
              <a:t> SET </a:t>
            </a:r>
            <a:r>
              <a:rPr lang="en-US" sz="2000" dirty="0">
                <a:solidFill>
                  <a:srgbClr val="C00000"/>
                </a:solidFill>
                <a:latin typeface="Liberation Mono"/>
                <a:cs typeface="Arial" panose="020B0604020202020204" pitchFamily="34" charset="0"/>
              </a:rPr>
              <a:t>REFERENTIAL_INTEGRITY </a:t>
            </a:r>
            <a:r>
              <a:rPr lang="en-US" sz="2000" dirty="0">
                <a:latin typeface="Liberation Mono"/>
              </a:rPr>
              <a:t>{ FALSE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latin typeface="Liberation Mono"/>
              </a:rPr>
              <a:t>TRUE }</a:t>
            </a:r>
            <a:endParaRPr lang="en-IN" sz="2000" dirty="0">
              <a:latin typeface="Liberation Mono"/>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After disabling the foreign key constraint, you can add any value of the same </a:t>
            </a:r>
            <a:r>
              <a:rPr lang="en-US" sz="1800">
                <a:solidFill>
                  <a:schemeClr val="tx1"/>
                </a:solidFill>
                <a:latin typeface="Arial" panose="020B0604020202020204" pitchFamily="34" charset="0"/>
                <a:cs typeface="Arial" panose="020B0604020202020204" pitchFamily="34" charset="0"/>
              </a:rPr>
              <a:t>datatype in than column.</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ENABLE/DISABLE FOREIGN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emp </a:t>
            </a:r>
            <a:r>
              <a:rPr lang="en-US" dirty="0">
                <a:solidFill>
                  <a:srgbClr val="0077AA"/>
                </a:solidFill>
                <a:latin typeface="Liberation Mono"/>
              </a:rPr>
              <a:t>SET</a:t>
            </a:r>
            <a:r>
              <a:rPr lang="en-US" dirty="0">
                <a:latin typeface="Liberation Mono"/>
              </a:rPr>
              <a:t> </a:t>
            </a:r>
            <a:r>
              <a:rPr lang="en-US" dirty="0">
                <a:solidFill>
                  <a:srgbClr val="C00000"/>
                </a:solidFill>
                <a:latin typeface="Liberation Mono"/>
                <a:cs typeface="Arial" panose="020B0604020202020204" pitchFamily="34" charset="0"/>
              </a:rPr>
              <a:t>REFERENTIAL_INTEGRITY </a:t>
            </a:r>
            <a:r>
              <a:rPr lang="en-US" dirty="0">
                <a:latin typeface="Liberation Mono"/>
              </a:rPr>
              <a:t>TRUE;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emp </a:t>
            </a:r>
            <a:r>
              <a:rPr lang="en-US" dirty="0">
                <a:solidFill>
                  <a:srgbClr val="0077AA"/>
                </a:solidFill>
                <a:latin typeface="Liberation Mono"/>
              </a:rPr>
              <a:t>SET</a:t>
            </a:r>
            <a:r>
              <a:rPr lang="en-US" dirty="0">
                <a:latin typeface="Liberation Mono"/>
              </a:rPr>
              <a:t> </a:t>
            </a:r>
            <a:r>
              <a:rPr lang="en-US" dirty="0">
                <a:solidFill>
                  <a:srgbClr val="C00000"/>
                </a:solidFill>
                <a:latin typeface="Liberation Mono"/>
                <a:cs typeface="Arial" panose="020B0604020202020204" pitchFamily="34" charset="0"/>
              </a:rPr>
              <a:t>REFERENTIAL_INTEGRITY </a:t>
            </a:r>
            <a:r>
              <a:rPr lang="en-US" dirty="0">
                <a:latin typeface="Liberation Mono"/>
              </a:rPr>
              <a:t>FALSE;</a:t>
            </a:r>
          </a:p>
        </p:txBody>
      </p:sp>
    </p:spTree>
    <p:extLst>
      <p:ext uri="{BB962C8B-B14F-4D97-AF65-F5344CB8AC3E}">
        <p14:creationId xmlns:p14="http://schemas.microsoft.com/office/powerpoint/2010/main" val="144570182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drop table</a:t>
            </a:r>
          </a:p>
        </p:txBody>
      </p:sp>
      <p:sp>
        <p:nvSpPr>
          <p:cNvPr id="4" name="TextBox 3">
            <a:extLst>
              <a:ext uri="{FF2B5EF4-FFF2-40B4-BE49-F238E27FC236}">
                <a16:creationId xmlns:a16="http://schemas.microsoft.com/office/drawing/2014/main" id="{E79177F6-C165-3A57-F6A3-06AC474FBDC4}"/>
              </a:ext>
            </a:extLst>
          </p:cNvPr>
          <p:cNvSpPr txBox="1"/>
          <p:nvPr/>
        </p:nvSpPr>
        <p:spPr>
          <a:xfrm>
            <a:off x="3827748" y="3244334"/>
            <a:ext cx="4536504" cy="369332"/>
          </a:xfrm>
          <a:prstGeom prst="rect">
            <a:avLst/>
          </a:prstGeom>
          <a:noFill/>
        </p:spPr>
        <p:txBody>
          <a:bodyPr wrap="square">
            <a:spAutoFit/>
          </a:bodyPr>
          <a:lstStyle/>
          <a:p>
            <a:r>
              <a:rPr lang="en-US" b="0" i="0" dirty="0">
                <a:solidFill>
                  <a:srgbClr val="000000"/>
                </a:solidFill>
                <a:effectLst/>
                <a:latin typeface="Arial" panose="020B0604020202020204" pitchFamily="34" charset="0"/>
              </a:rPr>
              <a:t>Drops an existing table, or a list of tables.</a:t>
            </a:r>
            <a:endParaRPr lang="en-IN" dirty="0"/>
          </a:p>
        </p:txBody>
      </p:sp>
      <p:sp>
        <p:nvSpPr>
          <p:cNvPr id="3" name="TextBox 2">
            <a:extLst>
              <a:ext uri="{FF2B5EF4-FFF2-40B4-BE49-F238E27FC236}">
                <a16:creationId xmlns:a16="http://schemas.microsoft.com/office/drawing/2014/main" id="{07B64BD1-9EE3-9A6F-2527-19C84E3D5C93}"/>
              </a:ext>
            </a:extLst>
          </p:cNvPr>
          <p:cNvSpPr txBox="1"/>
          <p:nvPr/>
        </p:nvSpPr>
        <p:spPr>
          <a:xfrm>
            <a:off x="269468" y="5390345"/>
            <a:ext cx="11305256" cy="1384995"/>
          </a:xfrm>
          <a:prstGeom prst="rect">
            <a:avLst/>
          </a:prstGeom>
          <a:noFill/>
        </p:spPr>
        <p:txBody>
          <a:bodyPr wrap="square">
            <a:spAutoFit/>
          </a:bodyPr>
          <a:lstStyle/>
          <a:p>
            <a:pPr marL="342900" indent="-342900">
              <a:buFont typeface="Arial" panose="020B0604020202020204" pitchFamily="34" charset="0"/>
              <a:buChar char="•"/>
            </a:pPr>
            <a:r>
              <a:rPr lang="en-US" sz="2200" dirty="0">
                <a:solidFill>
                  <a:srgbClr val="FF0000"/>
                </a:solidFill>
                <a:latin typeface="Arial" panose="020B0604020202020204" pitchFamily="34" charset="0"/>
                <a:cs typeface="Arial" panose="020B0604020202020204" pitchFamily="34" charset="0"/>
              </a:rPr>
              <a:t>Remember:</a:t>
            </a:r>
          </a:p>
          <a:p>
            <a:pPr marL="171450" indent="-171450">
              <a:buFont typeface="Arial" panose="020B0604020202020204" pitchFamily="34" charset="0"/>
              <a:buChar char="•"/>
            </a:pPr>
            <a:endParaRPr lang="en-IN" sz="800" dirty="0">
              <a:solidFill>
                <a:schemeClr val="bg2">
                  <a:lumMod val="2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The command will fail if dependent objects exist and the RESTRICT clause is used (the default). </a:t>
            </a: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All dependent </a:t>
            </a:r>
            <a:r>
              <a:rPr lang="en-US" b="1" dirty="0">
                <a:solidFill>
                  <a:schemeClr val="bg2">
                    <a:lumMod val="25000"/>
                  </a:schemeClr>
                </a:solidFill>
                <a:latin typeface="Arial" panose="020B0604020202020204" pitchFamily="34" charset="0"/>
                <a:cs typeface="Arial" panose="020B0604020202020204" pitchFamily="34" charset="0"/>
              </a:rPr>
              <a:t>views</a:t>
            </a:r>
            <a:r>
              <a:rPr lang="en-US" dirty="0">
                <a:solidFill>
                  <a:schemeClr val="bg2">
                    <a:lumMod val="25000"/>
                  </a:schemeClr>
                </a:solidFill>
                <a:latin typeface="Arial" panose="020B0604020202020204" pitchFamily="34" charset="0"/>
                <a:cs typeface="Arial" panose="020B0604020202020204" pitchFamily="34" charset="0"/>
              </a:rPr>
              <a:t> and </a:t>
            </a:r>
            <a:r>
              <a:rPr lang="en-US" b="1" dirty="0">
                <a:solidFill>
                  <a:schemeClr val="bg2">
                    <a:lumMod val="25000"/>
                  </a:schemeClr>
                </a:solidFill>
                <a:latin typeface="Arial" panose="020B0604020202020204" pitchFamily="34" charset="0"/>
                <a:cs typeface="Arial" panose="020B0604020202020204" pitchFamily="34" charset="0"/>
              </a:rPr>
              <a:t>constraints</a:t>
            </a:r>
            <a:r>
              <a:rPr lang="en-US" dirty="0">
                <a:solidFill>
                  <a:schemeClr val="bg2">
                    <a:lumMod val="25000"/>
                  </a:schemeClr>
                </a:solidFill>
                <a:latin typeface="Arial" panose="020B0604020202020204" pitchFamily="34" charset="0"/>
                <a:cs typeface="Arial" panose="020B0604020202020204" pitchFamily="34" charset="0"/>
              </a:rPr>
              <a:t> are dropped as well if the CASCADE clause is used. </a:t>
            </a: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This command commits an open transaction in this connection.</a:t>
            </a:r>
            <a:endParaRPr lang="en-IN" dirty="0">
              <a:solidFill>
                <a:schemeClr val="accent5">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143149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table</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solidFill>
                  <a:srgbClr val="000000"/>
                </a:solidFill>
                <a:effectLst/>
                <a:latin typeface="Arial" panose="020B0604020202020204" pitchFamily="34" charset="0"/>
              </a:rPr>
              <a:t>Drops an existing table, or a list of tables.</a:t>
            </a:r>
            <a:endParaRPr lang="en-US" sz="2000" i="1"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 DROP the parent/master table user CASCADE option.</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US" sz="2000" dirty="0">
                <a:solidFill>
                  <a:srgbClr val="0077AA"/>
                </a:solidFill>
                <a:latin typeface="Liberation Mono"/>
              </a:rPr>
              <a:t>DROP TABLE </a:t>
            </a:r>
            <a:r>
              <a:rPr lang="en-US" sz="2000" dirty="0">
                <a:solidFill>
                  <a:schemeClr val="tx1">
                    <a:lumMod val="75000"/>
                    <a:lumOff val="25000"/>
                  </a:schemeClr>
                </a:solidFill>
                <a:latin typeface="Liberation Mono"/>
              </a:rPr>
              <a:t>tableName1, tableName2, . . . {</a:t>
            </a:r>
            <a:r>
              <a:rPr lang="en-US" sz="2000" dirty="0">
                <a:solidFill>
                  <a:srgbClr val="0077AA"/>
                </a:solidFill>
                <a:latin typeface="Liberation Mono"/>
              </a:rPr>
              <a:t> </a:t>
            </a:r>
            <a:r>
              <a:rPr lang="en-US" sz="2000" dirty="0">
                <a:latin typeface="Liberation Mono"/>
              </a:rPr>
              <a:t>RESTRICT</a:t>
            </a:r>
            <a:r>
              <a:rPr lang="en-US" sz="2000" dirty="0">
                <a:solidFill>
                  <a:srgbClr val="0077AA"/>
                </a:solidFill>
                <a:latin typeface="Liberation Mono"/>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latin typeface="Liberation Mono"/>
              </a:rPr>
              <a:t>CASCADE</a:t>
            </a:r>
            <a:r>
              <a:rPr lang="en-US" sz="2000" dirty="0">
                <a:solidFill>
                  <a:srgbClr val="0077AA"/>
                </a:solidFill>
                <a:latin typeface="Liberation Mono"/>
              </a:rPr>
              <a:t> </a:t>
            </a:r>
            <a:r>
              <a:rPr lang="en-US" sz="2000" dirty="0">
                <a:solidFill>
                  <a:schemeClr val="tx1">
                    <a:lumMod val="75000"/>
                    <a:lumOff val="25000"/>
                  </a:schemeClr>
                </a:solidFill>
                <a:latin typeface="Liberation Mono"/>
              </a:rPr>
              <a:t>}</a:t>
            </a:r>
            <a:r>
              <a:rPr lang="en-US" sz="2000" dirty="0">
                <a:solidFill>
                  <a:srgbClr val="0077AA"/>
                </a:solidFill>
                <a:latin typeface="Liberation Mono"/>
              </a:rPr>
              <a:t>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348880"/>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 TABLE </a:t>
            </a:r>
            <a:r>
              <a:rPr lang="en-US" dirty="0">
                <a:latin typeface="Liberation Mono"/>
              </a:rPr>
              <a:t>books,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DROP</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dept </a:t>
            </a:r>
            <a:r>
              <a:rPr lang="en-IN" dirty="0">
                <a:solidFill>
                  <a:srgbClr val="0077AA"/>
                </a:solidFill>
                <a:latin typeface="Liberation Mono"/>
                <a:cs typeface="Arial" panose="020B0604020202020204" pitchFamily="34" charset="0"/>
              </a:rPr>
              <a:t>CASCADE</a:t>
            </a:r>
            <a:r>
              <a:rPr lang="en-IN" dirty="0">
                <a:latin typeface="Liberation Mono"/>
              </a:rPr>
              <a:t>;</a:t>
            </a:r>
          </a:p>
        </p:txBody>
      </p:sp>
    </p:spTree>
    <p:extLst>
      <p:ext uri="{BB962C8B-B14F-4D97-AF65-F5344CB8AC3E}">
        <p14:creationId xmlns:p14="http://schemas.microsoft.com/office/powerpoint/2010/main" val="23236042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call command</a:t>
            </a:r>
          </a:p>
        </p:txBody>
      </p:sp>
      <p:sp>
        <p:nvSpPr>
          <p:cNvPr id="4" name="TextBox 3">
            <a:extLst>
              <a:ext uri="{FF2B5EF4-FFF2-40B4-BE49-F238E27FC236}">
                <a16:creationId xmlns:a16="http://schemas.microsoft.com/office/drawing/2014/main" id="{E79177F6-C165-3A57-F6A3-06AC474FBDC4}"/>
              </a:ext>
            </a:extLst>
          </p:cNvPr>
          <p:cNvSpPr txBox="1"/>
          <p:nvPr/>
        </p:nvSpPr>
        <p:spPr>
          <a:xfrm>
            <a:off x="479376" y="3244334"/>
            <a:ext cx="11305256"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Calculates a simple expression. This statement returns a result set with one row, except if the called function returns a result set itself. If the called function returns an array, then each element in this array is returned as a column.</a:t>
            </a:r>
            <a:endParaRPr lang="en-IN" dirty="0"/>
          </a:p>
        </p:txBody>
      </p:sp>
    </p:spTree>
    <p:extLst>
      <p:ext uri="{BB962C8B-B14F-4D97-AF65-F5344CB8AC3E}">
        <p14:creationId xmlns:p14="http://schemas.microsoft.com/office/powerpoint/2010/main" val="42049283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55027</TotalTime>
  <Words>20165</Words>
  <Application>Microsoft Office PowerPoint</Application>
  <PresentationFormat>Widescreen</PresentationFormat>
  <Paragraphs>2652</Paragraphs>
  <Slides>222</Slides>
  <Notes>16</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222</vt:i4>
      </vt:variant>
    </vt:vector>
  </HeadingPairs>
  <TitlesOfParts>
    <vt:vector size="239" baseType="lpstr">
      <vt:lpstr>SimSun</vt:lpstr>
      <vt:lpstr>Arial</vt:lpstr>
      <vt:lpstr>Arial</vt:lpstr>
      <vt:lpstr>Bookman Old Style</vt:lpstr>
      <vt:lpstr>Calibri</vt:lpstr>
      <vt:lpstr>Cambria</vt:lpstr>
      <vt:lpstr>Consolas</vt:lpstr>
      <vt:lpstr>Gill Sans MT</vt:lpstr>
      <vt:lpstr>Liberation Mono</vt:lpstr>
      <vt:lpstr>Palatino Linotype</vt:lpstr>
      <vt:lpstr>Roboto</vt:lpstr>
      <vt:lpstr>Segoe Print</vt:lpstr>
      <vt:lpstr>Segoe UI Light</vt:lpstr>
      <vt:lpstr>Source Code Pro</vt:lpstr>
      <vt:lpstr>Wingdings</vt:lpstr>
      <vt:lpstr>Wingdings 3</vt:lpstr>
      <vt:lpstr>Origin</vt:lpstr>
      <vt:lpstr>Database Technologies – H2 Database</vt:lpstr>
      <vt:lpstr>PowerPoint Presentation</vt:lpstr>
      <vt:lpstr>PowerPoint Presentation</vt:lpstr>
      <vt:lpstr>PowerPoint Presentation</vt:lpstr>
      <vt:lpstr>PowerPoint Presentation</vt:lpstr>
      <vt:lpstr>PowerPoint Presentation</vt:lpstr>
      <vt:lpstr>SHOW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12325</cp:revision>
  <dcterms:created xsi:type="dcterms:W3CDTF">2015-10-09T06:09:34Z</dcterms:created>
  <dcterms:modified xsi:type="dcterms:W3CDTF">2024-01-25T08:23:07Z</dcterms:modified>
</cp:coreProperties>
</file>