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8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66" r:id="rId25"/>
    <p:sldId id="1437" r:id="rId26"/>
    <p:sldId id="1467" r:id="rId27"/>
    <p:sldId id="1473" r:id="rId28"/>
    <p:sldId id="1474" r:id="rId29"/>
    <p:sldId id="1460" r:id="rId30"/>
    <p:sldId id="1451" r:id="rId31"/>
    <p:sldId id="1452" r:id="rId32"/>
    <p:sldId id="1457" r:id="rId33"/>
    <p:sldId id="1465" r:id="rId34"/>
    <p:sldId id="1454" r:id="rId35"/>
    <p:sldId id="1456" r:id="rId36"/>
    <p:sldId id="1455" r:id="rId37"/>
    <p:sldId id="1458" r:id="rId38"/>
    <p:sldId id="1461" r:id="rId39"/>
    <p:sldId id="1462" r:id="rId40"/>
    <p:sldId id="1463" r:id="rId41"/>
    <p:sldId id="1464" r:id="rId42"/>
    <p:sldId id="1475" r:id="rId43"/>
    <p:sldId id="1476" r:id="rId44"/>
    <p:sldId id="1477" r:id="rId45"/>
    <p:sldId id="1469" r:id="rId46"/>
    <p:sldId id="1470" r:id="rId47"/>
    <p:sldId id="1472" r:id="rId48"/>
    <p:sldId id="947" r:id="rId49"/>
    <p:sldId id="1446" r:id="rId50"/>
    <p:sldId id="1444" r:id="rId51"/>
    <p:sldId id="1445" r:id="rId52"/>
    <p:sldId id="1479" r:id="rId53"/>
    <p:sldId id="1468" r:id="rId54"/>
    <p:sldId id="1478" r:id="rId55"/>
    <p:sldId id="1430" r:id="rId56"/>
    <p:sldId id="1431" r:id="rId57"/>
    <p:sldId id="1432" r:id="rId58"/>
    <p:sldId id="1433" r:id="rId59"/>
    <p:sldId id="1471" r:id="rId60"/>
    <p:sldId id="1442" r:id="rId61"/>
    <p:sldId id="1447" r:id="rId62"/>
    <p:sldId id="1448" r:id="rId63"/>
    <p:sldId id="1449" r:id="rId64"/>
    <p:sldId id="1424" r:id="rId65"/>
    <p:sldId id="1421" r:id="rId66"/>
    <p:sldId id="350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7E"/>
    <a:srgbClr val="F63122"/>
    <a:srgbClr val="FD8603"/>
    <a:srgbClr val="329909"/>
    <a:srgbClr val="39AE0A"/>
    <a:srgbClr val="840FF9"/>
    <a:srgbClr val="1A4F05"/>
    <a:srgbClr val="164404"/>
    <a:srgbClr val="2B8208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19-04-2022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030400"/>
            <a:ext cx="11687400" cy="14450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empno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013176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deptno, dname, loc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), </a:t>
            </a:r>
            <a:r>
              <a:rPr lang="en-IN" dirty="0">
                <a:latin typeface="Consolas" panose="020B0609020204030204" pitchFamily="49" charset="0"/>
              </a:rPr>
              <a:t>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loc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157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delete_statement::=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DELETE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simple_selection ( ',' simple_selection 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FROM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update_parameter#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IF ( EXISTS | condition ( AND condition)*) ]</a:t>
            </a:r>
          </a:p>
          <a:p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994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counter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The counter type is used to define counter columns. A counter column is a column whose value is a 64-bit signed integer and on which 2 operations are supported: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incrementing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 and </a:t>
            </a:r>
            <a:r>
              <a:rPr lang="en-US" sz="2400" b="0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decrementing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636A38-213A-443D-AA29-B5AD25294C0F}"/>
              </a:ext>
            </a:extLst>
          </p:cNvPr>
          <p:cNvSpPr/>
          <p:nvPr/>
        </p:nvSpPr>
        <p:spPr>
          <a:xfrm>
            <a:off x="252300" y="4437112"/>
            <a:ext cx="11687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They cannot be used for columns part of the PRIMARY KEY of a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Counters do not support expiration.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All non-counter columns in the table must be defined as a part of the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 insert data in a counter column or to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(+)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increase or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(-)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decrease the value of the counter, use the UPDATE command.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630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counter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BBEB6AA-E2D8-48B4-BF4E-69F8218443AC}"/>
              </a:ext>
            </a:extLst>
          </p:cNvPr>
          <p:cNvSpPr/>
          <p:nvPr/>
        </p:nvSpPr>
        <p:spPr>
          <a:xfrm>
            <a:off x="246600" y="2030040"/>
            <a:ext cx="11687400" cy="162976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448E69D-33F0-41C1-97A1-DEF3C4BE9678}"/>
              </a:ext>
            </a:extLst>
          </p:cNvPr>
          <p:cNvSpPr/>
          <p:nvPr/>
        </p:nvSpPr>
        <p:spPr>
          <a:xfrm>
            <a:off x="246600" y="4152275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examAttempt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studentID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subject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attempt 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counter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studentID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subject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DA9246-A769-489D-A429-D8C63F909BAB}"/>
              </a:ext>
            </a:extLst>
          </p:cNvPr>
          <p:cNvSpPr txBox="1"/>
          <p:nvPr/>
        </p:nvSpPr>
        <p:spPr>
          <a:xfrm>
            <a:off x="252054" y="5085184"/>
            <a:ext cx="1168194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examAttempt SET attempt = attempt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1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studentId=1 and subject='science’;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examAttempt SET attempt = attempt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-</a:t>
            </a:r>
            <a:r>
              <a:rPr lang="en-IN" dirty="0">
                <a:latin typeface="Consolas" panose="020B0609020204030204" pitchFamily="49" charset="0"/>
              </a:rPr>
              <a:t> 1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studentId=1 and subject='science';</a:t>
            </a:r>
          </a:p>
        </p:txBody>
      </p:sp>
    </p:spTree>
    <p:extLst>
      <p:ext uri="{BB962C8B-B14F-4D97-AF65-F5344CB8AC3E}">
        <p14:creationId xmlns:p14="http://schemas.microsoft.com/office/powerpoint/2010/main" val="1272804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collection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3509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map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map_key : map_value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3222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</a:t>
            </a:r>
            <a:r>
              <a:rPr lang="en-US" i="1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index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060000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{ 'key1', 'key2'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 </a:t>
            </a:r>
            <a:r>
              <a:rPr lang="en-US" dirty="0">
                <a:latin typeface="Consolas" panose="020B0609020204030204" pitchFamily="49" charset="0"/>
              </a:rPr>
              <a:t>= 22.3072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6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set_name = set_name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['</a:t>
            </a:r>
            <a:r>
              <a:rPr lang="en-US" spc="-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set_items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'] }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18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list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], 'redis’);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publisher[0]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= 'ABC publisher'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list_name = ['list_item' [, 'list_item'] . . .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| list_name = list_name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['list_item' [, 'list_item'] . . . ]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user defined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258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4584323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set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list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 address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FDADF5F-75B5-4364-83C6-4FB86236AD1B}"/>
              </a:ext>
            </a:extLst>
          </p:cNvPr>
          <p:cNvSpPr/>
          <p:nvPr/>
        </p:nvSpPr>
        <p:spPr>
          <a:xfrm>
            <a:off x="246600" y="3637186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TYPE</a:t>
            </a:r>
            <a:r>
              <a:rPr lang="en-US" sz="18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address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line1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city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state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pin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02447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F489D79-C5EA-43D4-AC7C-D553ACDF4857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013B-484F-4E25-8DCF-A11FA3D0F52E}"/>
              </a:ext>
            </a:extLst>
          </p:cNvPr>
          <p:cNvSpPr txBox="1"/>
          <p:nvPr/>
        </p:nvSpPr>
        <p:spPr>
          <a:xfrm>
            <a:off x="246600" y="343059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title, author, publisher, address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2, 'redis',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'saleel', 'sharmin'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'global', 'private'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 'paud road', "city": 'pune', "state": MH', "pin":420038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"id":2,"title":"mongoDB", "author":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"Author1", "Author2", "Author3"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"publisher":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"Publisher1", "Publisher2"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,"address":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"line1":"paud Road",  "city":"pune", "state":"MH", "pin":100011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077051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addess.city='Baroda'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68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tuple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 tuple data type is useful when we need to accommodate many fields we can accommodate maximum </a:t>
            </a:r>
            <a:r>
              <a:rPr lang="en-US" sz="1800" b="1" i="1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32768</a:t>
            </a: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 fields.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41116272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tuple datatype –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989114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CREATE TABLE machine_details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machineID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 key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machineDetails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tuple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'&lt;'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'&gt;’</a:t>
            </a:r>
          </a:p>
          <a:p>
            <a:endParaRPr lang="en-US" sz="6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tuple_literal::= '(' term( ',' term )* ')'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A8454B-4B54-4191-8186-DA458D072CAE}"/>
              </a:ext>
            </a:extLst>
          </p:cNvPr>
          <p:cNvSpPr txBox="1"/>
          <p:nvPr/>
        </p:nvSpPr>
        <p:spPr>
          <a:xfrm>
            <a:off x="246600" y="4005064"/>
            <a:ext cx="116874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machine_details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machineID, machineDetails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'192.168.100.10', 'stp5', 'windows10'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machine_details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"machineID": 2, "machineDetails":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"192.168.100.10", "stp5", "windows10"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 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065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7C120"/>
                </a:solidFill>
                <a:latin typeface="Open Sans"/>
                <a:ea typeface="DejaVu Sans"/>
              </a:rPr>
              <a:t>tuple 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988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machine_details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machineDetails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'192.168.100.10', 'stp6', 'Ubuntu'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machineID = 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2D764D6A-6CB0-45AC-AB9E-3A2D93F0FFE0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TUPLE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'&lt;'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'&gt;’</a:t>
            </a:r>
          </a:p>
          <a:p>
            <a:endParaRPr lang="en-US" sz="6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tuple_literal::= '(' term( ',' term )* ')'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2360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frozen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077006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076D27-6BA0-44DB-A7E7-228B41F43FB8}"/>
              </a:ext>
            </a:extLst>
          </p:cNvPr>
          <p:cNvGrpSpPr/>
          <p:nvPr/>
        </p:nvGrpSpPr>
        <p:grpSpPr>
          <a:xfrm>
            <a:off x="246600" y="3717032"/>
            <a:ext cx="11687400" cy="2517085"/>
            <a:chOff x="246600" y="3717032"/>
            <a:chExt cx="11687400" cy="2517085"/>
          </a:xfrm>
        </p:grpSpPr>
        <p:sp>
          <p:nvSpPr>
            <p:cNvPr id="12" name="CustomShape 2">
              <a:extLst>
                <a:ext uri="{FF2B5EF4-FFF2-40B4-BE49-F238E27FC236}">
                  <a16:creationId xmlns:a16="http://schemas.microsoft.com/office/drawing/2014/main" id="{4F0B3FD2-AB15-469E-8DBF-548155734C77}"/>
                </a:ext>
              </a:extLst>
            </p:cNvPr>
            <p:cNvSpPr/>
            <p:nvPr/>
          </p:nvSpPr>
          <p:spPr>
            <a:xfrm>
              <a:off x="246600" y="3717032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location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name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location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map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float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&gt;,  isActive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boolean,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3" name="CustomShape 2">
              <a:extLst>
                <a:ext uri="{FF2B5EF4-FFF2-40B4-BE49-F238E27FC236}">
                  <a16:creationId xmlns:a16="http://schemas.microsoft.com/office/drawing/2014/main" id="{79653DE4-47F1-4108-9B22-FE9F9FE828A8}"/>
                </a:ext>
              </a:extLst>
            </p:cNvPr>
            <p:cNvSpPr/>
            <p:nvPr/>
          </p:nvSpPr>
          <p:spPr>
            <a:xfrm>
              <a:off x="246600" y="4653136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author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set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4" name="CustomShape 2">
              <a:extLst>
                <a:ext uri="{FF2B5EF4-FFF2-40B4-BE49-F238E27FC236}">
                  <a16:creationId xmlns:a16="http://schemas.microsoft.com/office/drawing/2014/main" id="{396348A5-44D0-45C8-8C26-2F4DCB037F3E}"/>
                </a:ext>
              </a:extLst>
            </p:cNvPr>
            <p:cNvSpPr/>
            <p:nvPr/>
          </p:nvSpPr>
          <p:spPr>
            <a:xfrm>
              <a:off x="246600" y="5589240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publisher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spc="-1" dirty="0">
                  <a:solidFill>
                    <a:srgbClr val="FD8603"/>
                  </a:solidFill>
                  <a:latin typeface="Consolas" panose="020B0609020204030204" pitchFamily="49" charset="0"/>
                  <a:ea typeface="SimSun"/>
                </a:rPr>
                <a:t>list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&gt; &gt;,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</p:grpSp>
      <p:sp>
        <p:nvSpPr>
          <p:cNvPr id="16" name="CustomShape 6">
            <a:extLst>
              <a:ext uri="{FF2B5EF4-FFF2-40B4-BE49-F238E27FC236}">
                <a16:creationId xmlns:a16="http://schemas.microsoft.com/office/drawing/2014/main" id="{09347743-1D85-4D54-9202-1BA9908AA32D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40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 - UPDATE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47194A-0ED6-4188-BD00-BAF8F9CEF334}"/>
              </a:ext>
            </a:extLst>
          </p:cNvPr>
          <p:cNvGrpSpPr/>
          <p:nvPr/>
        </p:nvGrpSpPr>
        <p:grpSpPr>
          <a:xfrm>
            <a:off x="246600" y="2157281"/>
            <a:ext cx="11687400" cy="1055695"/>
            <a:chOff x="246600" y="1939516"/>
            <a:chExt cx="11687400" cy="10556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E49B-89F0-46CB-AC01-1DE358DBDA87}"/>
                </a:ext>
              </a:extLst>
            </p:cNvPr>
            <p:cNvSpPr txBox="1"/>
            <p:nvPr/>
          </p:nvSpPr>
          <p:spPr>
            <a:xfrm>
              <a:off x="246600" y="2348880"/>
              <a:ext cx="115424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</a:t>
              </a:r>
              <a:r>
                <a:rPr lang="en-IN" dirty="0">
                  <a:latin typeface="Consolas" panose="020B0609020204030204" pitchFamily="49" charset="0"/>
                </a:rPr>
                <a:t> 'latitude': 18.5204, 'longitude': 73.8567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IN" dirty="0">
                  <a:latin typeface="Consolas" panose="020B0609020204030204" pitchFamily="49" charset="0"/>
                </a:rPr>
                <a:t>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196D51-1AEC-41B2-86E1-569423CB2715}"/>
                </a:ext>
              </a:extLst>
            </p:cNvPr>
            <p:cNvSpPr txBox="1"/>
            <p:nvPr/>
          </p:nvSpPr>
          <p:spPr>
            <a:xfrm>
              <a:off x="246600" y="19395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MAP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,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FFD05-4373-4D71-8BD3-E39E9DB0C22D}"/>
              </a:ext>
            </a:extLst>
          </p:cNvPr>
          <p:cNvGrpSpPr/>
          <p:nvPr/>
        </p:nvGrpSpPr>
        <p:grpSpPr>
          <a:xfrm>
            <a:off x="246600" y="3846674"/>
            <a:ext cx="11687400" cy="806462"/>
            <a:chOff x="246600" y="3639942"/>
            <a:chExt cx="11695626" cy="8064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0A1764-7EC2-4889-A1EC-B8B4CFBCBED1}"/>
                </a:ext>
              </a:extLst>
            </p:cNvPr>
            <p:cNvSpPr txBox="1"/>
            <p:nvPr/>
          </p:nvSpPr>
          <p:spPr>
            <a:xfrm>
              <a:off x="246600" y="3639942"/>
              <a:ext cx="11695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SET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&gt; &gt;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E22BE1-93CF-43DC-917D-8F63C3395893}"/>
                </a:ext>
              </a:extLst>
            </p:cNvPr>
            <p:cNvSpPr txBox="1"/>
            <p:nvPr/>
          </p:nvSpPr>
          <p:spPr>
            <a:xfrm>
              <a:off x="246600" y="4077072"/>
              <a:ext cx="11695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dirty="0">
                  <a:latin typeface="Consolas" panose="020B0609020204030204" pitchFamily="49" charset="0"/>
                </a:rPr>
                <a:t> books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 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US" dirty="0">
                  <a:latin typeface="Consolas" panose="020B0609020204030204" pitchFamily="49" charset="0"/>
                </a:rPr>
                <a:t> author =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 </a:t>
              </a:r>
              <a:r>
                <a:rPr lang="en-US" dirty="0">
                  <a:latin typeface="Consolas" panose="020B0609020204030204" pitchFamily="49" charset="0"/>
                </a:rPr>
                <a:t>'ruhan' 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US" dirty="0"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dirty="0">
                  <a:latin typeface="Consolas" panose="020B0609020204030204" pitchFamily="49" charset="0"/>
                </a:rPr>
                <a:t> id=1;</a:t>
              </a:r>
              <a:endParaRPr lang="en-IN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D3063F-90B6-48D4-8D7F-26880C98E37E}"/>
              </a:ext>
            </a:extLst>
          </p:cNvPr>
          <p:cNvGrpSpPr/>
          <p:nvPr/>
        </p:nvGrpSpPr>
        <p:grpSpPr>
          <a:xfrm>
            <a:off x="246600" y="5302949"/>
            <a:ext cx="11687400" cy="1006371"/>
            <a:chOff x="246600" y="5373216"/>
            <a:chExt cx="11687400" cy="100637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F502F3-C6C4-46E9-A5EB-68FF9EC78464}"/>
                </a:ext>
              </a:extLst>
            </p:cNvPr>
            <p:cNvSpPr txBox="1"/>
            <p:nvPr/>
          </p:nvSpPr>
          <p:spPr>
            <a:xfrm>
              <a:off x="246600" y="53732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LIST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485CAB-8E89-4502-B181-98D935B5F22F}"/>
                </a:ext>
              </a:extLst>
            </p:cNvPr>
            <p:cNvSpPr txBox="1"/>
            <p:nvPr/>
          </p:nvSpPr>
          <p:spPr>
            <a:xfrm>
              <a:off x="246600" y="5733256"/>
              <a:ext cx="11687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{</a:t>
              </a:r>
              <a:r>
                <a:rPr lang="en-IN" dirty="0">
                  <a:latin typeface="Consolas" panose="020B0609020204030204" pitchFamily="49" charset="0"/>
                </a:rPr>
                <a:t> 'latitude': 18.5204, 'longitude': 73.8567 </a:t>
              </a:r>
              <a:r>
                <a:rPr lang="en-IN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</a:rPr>
                <a:t>}</a:t>
              </a:r>
              <a:r>
                <a:rPr lang="en-IN" dirty="0">
                  <a:latin typeface="Consolas" panose="020B0609020204030204" pitchFamily="49" charset="0"/>
                </a:rPr>
                <a:t>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7590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just">
              <a:lnSpc>
                <a:spcPct val="100000"/>
              </a:lnSpc>
              <a:defRPr b="0" strike="noStrike" spc="-1">
                <a:solidFill>
                  <a:srgbClr val="BB0643"/>
                </a:solidFill>
                <a:latin typeface="Segoe UI"/>
                <a:ea typeface="DejaVu Sans"/>
              </a:defRPr>
            </a:lvl1pPr>
          </a:lstStyle>
          <a:p>
            <a:r>
              <a:rPr lang="en-IN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1304412" y="3313992"/>
            <a:ext cx="9583176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/>
            <a:r>
              <a:rPr lang="en-US" spc="-1" dirty="0">
                <a:solidFill>
                  <a:srgbClr val="BB0643"/>
                </a:solidFill>
                <a:latin typeface="Segoe UI"/>
              </a:rPr>
              <a:t>CQL does not execute joins or sub-queries and a select statement only apply to a single table.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91C0DA-F201-45E9-A82F-780EEB3F4B42}"/>
              </a:ext>
            </a:extLst>
          </p:cNvPr>
          <p:cNvSpPr/>
          <p:nvPr/>
        </p:nvSpPr>
        <p:spPr>
          <a:xfrm>
            <a:off x="262558" y="4077072"/>
            <a:ext cx="1159408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Aliases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are not recognized in the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WHERE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or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ORDER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Palatino Linotype" panose="02040502050505030304" pitchFamily="18" charset="0"/>
                <a:ea typeface="SimSun"/>
              </a:rPr>
              <a:t>BY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 clauses in the statement. You must use the original column name instead.</a:t>
            </a:r>
            <a:endParaRPr lang="en-US" sz="2400" b="1" dirty="0">
              <a:solidFill>
                <a:srgbClr val="7E007E"/>
              </a:solidFill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438"/>
                </a:solidFill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aggregate functions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These aggregate functions are pre-defined or in-built functions. Aggregate functions in Cassandra work on a set of rows. Aggregate functions receive values for each row and then return one value for the whole set.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D341BC-A511-4D56-86EF-6BA95B88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284991"/>
              </p:ext>
            </p:extLst>
          </p:nvPr>
        </p:nvGraphicFramePr>
        <p:xfrm>
          <a:off x="1981257" y="4760952"/>
          <a:ext cx="822948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897">
                  <a:extLst>
                    <a:ext uri="{9D8B030D-6E8A-4147-A177-3AD203B41FA5}">
                      <a16:colId xmlns:a16="http://schemas.microsoft.com/office/drawing/2014/main" val="130119408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346015845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437134316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71228533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060448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COUNT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MIN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AVG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54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3791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43689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*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UUID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as UUID, ename, job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SUM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AVG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MAX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MIN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sal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*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spc="-1" dirty="0">
                <a:solidFill>
                  <a:srgbClr val="C00000"/>
                </a:solidFill>
                <a:latin typeface="Consolas" panose="020B0609020204030204" pitchFamily="49" charset="0"/>
                <a:ea typeface="SimSun"/>
              </a:rPr>
              <a:t>COUNT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comm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US" sz="1800" b="0" strike="noStrike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360864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SELECT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*</a:t>
            </a:r>
            <a:r>
              <a:rPr lang="en-US" sz="1800" b="0" strike="noStrike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 FROM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emp;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6407910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>
                <a:solidFill>
                  <a:srgbClr val="F7C120"/>
                </a:solidFill>
                <a:latin typeface="Century"/>
                <a:ea typeface="DejaVu Sans"/>
              </a:rPr>
              <a:t>shell </a:t>
            </a: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commands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D341BC-A511-4D56-86EF-6BA95B88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364115"/>
              </p:ext>
            </p:extLst>
          </p:nvPr>
        </p:nvGraphicFramePr>
        <p:xfrm>
          <a:off x="335360" y="4786352"/>
          <a:ext cx="1152127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897">
                  <a:extLst>
                    <a:ext uri="{9D8B030D-6E8A-4147-A177-3AD203B41FA5}">
                      <a16:colId xmlns:a16="http://schemas.microsoft.com/office/drawing/2014/main" val="130119408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346015845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437134316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71228533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060448548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807206548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142269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HELP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CAPTURE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COPY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DESCRIBE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EXIT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SOURCE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SHOW</a:t>
                      </a:r>
                      <a:endParaRPr lang="en-IN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654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11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6CC32A-1796-4399-A55F-83A797F1749D}"/>
              </a:ext>
            </a:extLst>
          </p:cNvPr>
          <p:cNvSpPr txBox="1"/>
          <p:nvPr/>
        </p:nvSpPr>
        <p:spPr>
          <a:xfrm>
            <a:off x="246600" y="4881934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COPY</a:t>
            </a:r>
            <a:r>
              <a:rPr lang="en-IN" dirty="0">
                <a:latin typeface="Consolas" panose="020B0609020204030204" pitchFamily="49" charset="0"/>
              </a:rPr>
              <a:t> weather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Precipitation, weatherDate, Month, Week, Year, City, Code, Location, State, AvgTemp, MaxTemp, MinTemp, WindDirection, WindSpeed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ea typeface="SimSun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'd:\weather.csv' </a:t>
            </a:r>
            <a:r>
              <a:rPr lang="en-US" spc="-1" dirty="0">
                <a:solidFill>
                  <a:srgbClr val="2B8208"/>
                </a:solidFill>
                <a:latin typeface="Consolas" panose="020B060902020403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Consolas" panose="020B060902020403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746AE-9F05-4C11-A48E-CB1F5136EE22}"/>
              </a:ext>
            </a:extLst>
          </p:cNvPr>
          <p:cNvSpPr txBox="1"/>
          <p:nvPr/>
        </p:nvSpPr>
        <p:spPr>
          <a:xfrm>
            <a:off x="246600" y="3356992"/>
            <a:ext cx="1168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latin typeface="Consolas" panose="020B0609020204030204" pitchFamily="49" charset="0"/>
              </a:rPr>
              <a:t>CREATE COLUMNFAMILY weather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Precipitation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weatherDate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IN" dirty="0">
                <a:latin typeface="Consolas" panose="020B0609020204030204" pitchFamily="49" charset="0"/>
              </a:rPr>
              <a:t>, Month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 Week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 Year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IN" dirty="0">
                <a:latin typeface="Consolas" panose="020B0609020204030204" pitchFamily="49" charset="0"/>
              </a:rPr>
              <a:t>, City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Code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Location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State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IN" dirty="0">
                <a:latin typeface="Consolas" panose="020B0609020204030204" pitchFamily="49" charset="0"/>
              </a:rPr>
              <a:t>, AvgTemp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MaxTemp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MinTemp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WindDirection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WindSpeed </a:t>
            </a:r>
            <a:r>
              <a:rPr lang="en-IN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state, city, code, weatherDate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40380</TotalTime>
  <Words>4779</Words>
  <Application>Microsoft Office PowerPoint</Application>
  <PresentationFormat>Widescreen</PresentationFormat>
  <Paragraphs>537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84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9062</cp:revision>
  <dcterms:created xsi:type="dcterms:W3CDTF">2015-10-09T06:09:34Z</dcterms:created>
  <dcterms:modified xsi:type="dcterms:W3CDTF">2022-04-19T07:02:28Z</dcterms:modified>
</cp:coreProperties>
</file>