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6160" y="6447240"/>
            <a:ext cx="185040" cy="154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7720" cy="12744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7720" cy="6800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9160" cy="12744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9160" cy="6800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6160" y="6447240"/>
            <a:ext cx="185040" cy="154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6160" y="6447240"/>
            <a:ext cx="185040" cy="1548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8760" cy="9849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8680" cy="2848680"/>
          </a:xfrm>
          <a:prstGeom prst="rect">
            <a:avLst/>
          </a:prstGeom>
          <a:ln>
            <a:noFill/>
          </a:ln>
        </p:spPr>
      </p:pic>
      <p:sp>
        <p:nvSpPr>
          <p:cNvPr id="90" name="CustomShape 2"/>
          <p:cNvSpPr/>
          <p:nvPr/>
        </p:nvSpPr>
        <p:spPr>
          <a:xfrm>
            <a:off x="4444920" y="5050800"/>
            <a:ext cx="6059160" cy="5821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8680" cy="1062000"/>
          </a:xfrm>
          <a:prstGeom prst="rect">
            <a:avLst/>
          </a:prstGeom>
          <a:ln>
            <a:noFill/>
          </a:ln>
        </p:spPr>
      </p:pic>
      <p:sp>
        <p:nvSpPr>
          <p:cNvPr id="92" name="CustomShape 3"/>
          <p:cNvSpPr/>
          <p:nvPr/>
        </p:nvSpPr>
        <p:spPr>
          <a:xfrm>
            <a:off x="3557880" y="93600"/>
            <a:ext cx="84470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50480" cy="1063800"/>
          </a:xfrm>
          <a:prstGeom prst="rect">
            <a:avLst/>
          </a:prstGeom>
          <a:ln>
            <a:noFill/>
          </a:ln>
        </p:spPr>
      </p:pic>
      <p:pic>
        <p:nvPicPr>
          <p:cNvPr id="94" name="Picture 7" descr=""/>
          <p:cNvPicPr/>
          <p:nvPr/>
        </p:nvPicPr>
        <p:blipFill>
          <a:blip r:embed="rId4"/>
          <a:stretch/>
        </p:blipFill>
        <p:spPr>
          <a:xfrm>
            <a:off x="181440" y="2001960"/>
            <a:ext cx="2851560" cy="28515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59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84080" cy="214704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4" name="CustomShape 2"/>
          <p:cNvSpPr/>
          <p:nvPr/>
        </p:nvSpPr>
        <p:spPr>
          <a:xfrm>
            <a:off x="1676520" y="35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59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84080" cy="255852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33320" cy="1735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getdel &amp; getrange key</a:t>
            </a:r>
            <a:endParaRPr b="0" lang="en-IN" sz="5400" spc="-1" strike="noStrike">
              <a:latin typeface="Arial"/>
            </a:endParaRPr>
          </a:p>
        </p:txBody>
      </p:sp>
      <p:sp>
        <p:nvSpPr>
          <p:cNvPr id="142" name="CustomShape 2"/>
          <p:cNvSpPr/>
          <p:nvPr/>
        </p:nvSpPr>
        <p:spPr>
          <a:xfrm>
            <a:off x="1676520" y="4935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5960" cy="1979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48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84080" cy="214704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1676520" y="35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59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865600"/>
            <a:ext cx="8884080" cy="173556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22156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713480"/>
            <a:ext cx="8994600" cy="1364760"/>
          </a:xfrm>
          <a:prstGeom prst="rect">
            <a:avLst/>
          </a:prstGeom>
          <a:noFill/>
          <a:ln>
            <a:noFill/>
          </a:ln>
        </p:spPr>
        <p:style>
          <a:lnRef idx="0"/>
          <a:fillRef idx="0"/>
          <a:effectRef idx="0"/>
          <a:fontRef idx="minor"/>
        </p:style>
        <p:txBody>
          <a:bodyPr lIns="90000" rIns="90000" tIns="45000" bIns="45000">
            <a:noAutofit/>
          </a:bodyPr>
          <a:p>
            <a:pPr marL="216000" indent="-2134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3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3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3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34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1676520" y="35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596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84080" cy="132408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50600" cy="101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8520" cy="64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&amp; persist key</a:t>
            </a:r>
            <a:endParaRPr b="0" lang="en-IN" sz="5400" spc="-1" strike="noStrike">
              <a:latin typeface="Arial"/>
            </a:endParaRPr>
          </a:p>
        </p:txBody>
      </p:sp>
      <p:sp>
        <p:nvSpPr>
          <p:cNvPr id="169" name="CustomShape 2"/>
          <p:cNvSpPr/>
          <p:nvPr/>
        </p:nvSpPr>
        <p:spPr>
          <a:xfrm>
            <a:off x="1676520" y="35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245680" cy="1765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2200" spc="-1" strike="noStrike">
              <a:latin typeface="Arial"/>
            </a:endParaRPr>
          </a:p>
        </p:txBody>
      </p:sp>
      <p:sp>
        <p:nvSpPr>
          <p:cNvPr id="97" name="CustomShape 3"/>
          <p:cNvSpPr/>
          <p:nvPr/>
        </p:nvSpPr>
        <p:spPr>
          <a:xfrm>
            <a:off x="1666800" y="609480"/>
            <a:ext cx="8833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59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840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msetnx &amp; mget</a:t>
            </a:r>
            <a:endParaRPr b="0" lang="en-IN" sz="5400" spc="-1" strike="noStrike">
              <a:latin typeface="Arial"/>
            </a:endParaRPr>
          </a:p>
        </p:txBody>
      </p:sp>
      <p:sp>
        <p:nvSpPr>
          <p:cNvPr id="177" name="CustomShape 2"/>
          <p:cNvSpPr/>
          <p:nvPr/>
        </p:nvSpPr>
        <p:spPr>
          <a:xfrm>
            <a:off x="1676520" y="53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59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4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13840" cy="132408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50600" cy="101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96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296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incrby &amp; incrbyfloat</a:t>
            </a:r>
            <a:endParaRPr b="0" lang="en-IN" sz="5400" spc="-1" strike="noStrike">
              <a:latin typeface="Arial"/>
            </a:endParaRPr>
          </a:p>
        </p:txBody>
      </p:sp>
      <p:sp>
        <p:nvSpPr>
          <p:cNvPr id="186" name="CustomShape 2"/>
          <p:cNvSpPr/>
          <p:nvPr/>
        </p:nvSpPr>
        <p:spPr>
          <a:xfrm>
            <a:off x="1676520" y="53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8" name="CustomShape 2"/>
          <p:cNvSpPr/>
          <p:nvPr/>
        </p:nvSpPr>
        <p:spPr>
          <a:xfrm>
            <a:off x="1600200" y="762120"/>
            <a:ext cx="89859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9"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0" name="CustomShape 4"/>
          <p:cNvSpPr/>
          <p:nvPr/>
        </p:nvSpPr>
        <p:spPr>
          <a:xfrm>
            <a:off x="1601280" y="3553560"/>
            <a:ext cx="8984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1" name="CustomShape 5"/>
          <p:cNvSpPr/>
          <p:nvPr/>
        </p:nvSpPr>
        <p:spPr>
          <a:xfrm>
            <a:off x="1600200" y="4593600"/>
            <a:ext cx="8884080" cy="91260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2"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3" name="CustomShape 7"/>
          <p:cNvSpPr/>
          <p:nvPr/>
        </p:nvSpPr>
        <p:spPr>
          <a:xfrm>
            <a:off x="1584000" y="5790240"/>
            <a:ext cx="8850600" cy="7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9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&amp; decrby key</a:t>
            </a:r>
            <a:endParaRPr b="0" lang="en-IN" sz="5400" spc="-1" strike="noStrike">
              <a:latin typeface="Arial"/>
            </a:endParaRPr>
          </a:p>
        </p:txBody>
      </p:sp>
      <p:sp>
        <p:nvSpPr>
          <p:cNvPr id="195" name="CustomShape 2"/>
          <p:cNvSpPr/>
          <p:nvPr/>
        </p:nvSpPr>
        <p:spPr>
          <a:xfrm>
            <a:off x="1676520" y="53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7" name="CustomShape 2"/>
          <p:cNvSpPr/>
          <p:nvPr/>
        </p:nvSpPr>
        <p:spPr>
          <a:xfrm>
            <a:off x="1600200" y="762120"/>
            <a:ext cx="89859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8"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9" name="CustomShape 4"/>
          <p:cNvSpPr/>
          <p:nvPr/>
        </p:nvSpPr>
        <p:spPr>
          <a:xfrm>
            <a:off x="1601280" y="268956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0" name="CustomShape 5"/>
          <p:cNvSpPr/>
          <p:nvPr/>
        </p:nvSpPr>
        <p:spPr>
          <a:xfrm>
            <a:off x="1600200" y="3621600"/>
            <a:ext cx="8884080" cy="91260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2" name="CustomShape 7"/>
          <p:cNvSpPr/>
          <p:nvPr/>
        </p:nvSpPr>
        <p:spPr>
          <a:xfrm>
            <a:off x="1584000" y="5106240"/>
            <a:ext cx="8850600" cy="7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9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&amp; strlen</a:t>
            </a:r>
            <a:endParaRPr b="0" lang="en-IN" sz="5400" spc="-1" strike="noStrike">
              <a:latin typeface="Arial"/>
            </a:endParaRPr>
          </a:p>
        </p:txBody>
      </p:sp>
      <p:sp>
        <p:nvSpPr>
          <p:cNvPr id="204" name="CustomShape 2"/>
          <p:cNvSpPr/>
          <p:nvPr/>
        </p:nvSpPr>
        <p:spPr>
          <a:xfrm>
            <a:off x="1676520" y="53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6" name="CustomShape 2"/>
          <p:cNvSpPr/>
          <p:nvPr/>
        </p:nvSpPr>
        <p:spPr>
          <a:xfrm>
            <a:off x="1600200" y="762120"/>
            <a:ext cx="8985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7"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8" name="CustomShape 4"/>
          <p:cNvSpPr/>
          <p:nvPr/>
        </p:nvSpPr>
        <p:spPr>
          <a:xfrm>
            <a:off x="1601280" y="268956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09" name="CustomShape 5"/>
          <p:cNvSpPr/>
          <p:nvPr/>
        </p:nvSpPr>
        <p:spPr>
          <a:xfrm>
            <a:off x="1600200" y="3621600"/>
            <a:ext cx="8884080" cy="91260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0"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676520" y="2362320"/>
            <a:ext cx="8833320" cy="1735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move,del &amp; exists key</a:t>
            </a:r>
            <a:endParaRPr b="0" lang="en-IN" sz="5400" spc="-1" strike="noStrike">
              <a:latin typeface="Arial"/>
            </a:endParaRPr>
          </a:p>
        </p:txBody>
      </p:sp>
      <p:sp>
        <p:nvSpPr>
          <p:cNvPr id="212" name="CustomShape 2"/>
          <p:cNvSpPr/>
          <p:nvPr/>
        </p:nvSpPr>
        <p:spPr>
          <a:xfrm>
            <a:off x="1676520" y="53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33320" cy="1064520"/>
          </a:xfrm>
          <a:prstGeom prst="rect">
            <a:avLst/>
          </a:prstGeom>
          <a:noFill/>
          <a:ln>
            <a:noFill/>
          </a:ln>
        </p:spPr>
        <p:style>
          <a:lnRef idx="0"/>
          <a:fillRef idx="0"/>
          <a:effectRef idx="0"/>
          <a:fontRef idx="minor"/>
        </p:style>
        <p:txBody>
          <a:bodyPr lIns="90000" rIns="90000" tIns="45000" bIns="45000">
            <a:spAutoFit/>
          </a:bodyPr>
          <a:p>
            <a:pPr marL="343080" indent="-3373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73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596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5067720"/>
            <a:ext cx="913824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8008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3" name="CustomShape 6"/>
          <p:cNvSpPr/>
          <p:nvPr/>
        </p:nvSpPr>
        <p:spPr>
          <a:xfrm>
            <a:off x="1584000" y="4287960"/>
            <a:ext cx="8706600" cy="350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40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4" name="CustomShape 2"/>
          <p:cNvSpPr/>
          <p:nvPr/>
        </p:nvSpPr>
        <p:spPr>
          <a:xfrm>
            <a:off x="1600200" y="762120"/>
            <a:ext cx="89859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5"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6" name="CustomShape 4"/>
          <p:cNvSpPr/>
          <p:nvPr/>
        </p:nvSpPr>
        <p:spPr>
          <a:xfrm>
            <a:off x="1601280" y="3553560"/>
            <a:ext cx="89848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7" name="CustomShape 5"/>
          <p:cNvSpPr/>
          <p:nvPr/>
        </p:nvSpPr>
        <p:spPr>
          <a:xfrm>
            <a:off x="1600200" y="4989600"/>
            <a:ext cx="8884080" cy="173556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8"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676520" y="2362320"/>
            <a:ext cx="8833320" cy="1735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renamenx &amp; randomkey key</a:t>
            </a:r>
            <a:endParaRPr b="0" lang="en-IN" sz="5400" spc="-1" strike="noStrike">
              <a:latin typeface="Arial"/>
            </a:endParaRPr>
          </a:p>
        </p:txBody>
      </p:sp>
      <p:sp>
        <p:nvSpPr>
          <p:cNvPr id="220" name="CustomShape 2"/>
          <p:cNvSpPr/>
          <p:nvPr/>
        </p:nvSpPr>
        <p:spPr>
          <a:xfrm>
            <a:off x="1800000" y="42480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2" name="CustomShape 2"/>
          <p:cNvSpPr/>
          <p:nvPr/>
        </p:nvSpPr>
        <p:spPr>
          <a:xfrm>
            <a:off x="1600200" y="762120"/>
            <a:ext cx="89859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3"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4" name="CustomShape 4"/>
          <p:cNvSpPr/>
          <p:nvPr/>
        </p:nvSpPr>
        <p:spPr>
          <a:xfrm>
            <a:off x="1601280" y="3337560"/>
            <a:ext cx="8984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5" name="CustomShape 5"/>
          <p:cNvSpPr/>
          <p:nvPr/>
        </p:nvSpPr>
        <p:spPr>
          <a:xfrm>
            <a:off x="1600200" y="4557600"/>
            <a:ext cx="8884080" cy="132408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6"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8" name="CustomShape 2"/>
          <p:cNvSpPr/>
          <p:nvPr/>
        </p:nvSpPr>
        <p:spPr>
          <a:xfrm>
            <a:off x="1666800" y="609480"/>
            <a:ext cx="8833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9" name="CustomShape 3"/>
          <p:cNvSpPr/>
          <p:nvPr/>
        </p:nvSpPr>
        <p:spPr>
          <a:xfrm>
            <a:off x="1676520" y="3531600"/>
            <a:ext cx="8833320" cy="1765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2200" spc="-1" strike="noStrike" baseline="33000">
                <a:solidFill>
                  <a:srgbClr val="bb0643"/>
                </a:solidFill>
                <a:latin typeface="Segoe UI"/>
                <a:ea typeface="DejaVu Sans"/>
              </a:rPr>
              <a:t>32</a:t>
            </a:r>
            <a:r>
              <a:rPr b="0" lang="en-US" sz="2200" spc="-1" strike="noStrike">
                <a:solidFill>
                  <a:srgbClr val="bb0643"/>
                </a:solidFill>
                <a:latin typeface="Segoe UI"/>
                <a:ea typeface="DejaVu Sans"/>
              </a:rPr>
              <a:t> - 1 elements (4294967295, more than 4 billion of elements per list).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1676520" y="2362320"/>
            <a:ext cx="883332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&amp; rpush</a:t>
            </a:r>
            <a:endParaRPr b="0" lang="en-IN" sz="5400" spc="-1" strike="noStrike">
              <a:latin typeface="Arial"/>
            </a:endParaRPr>
          </a:p>
        </p:txBody>
      </p:sp>
      <p:sp>
        <p:nvSpPr>
          <p:cNvPr id="231" name="CustomShape 2"/>
          <p:cNvSpPr/>
          <p:nvPr/>
        </p:nvSpPr>
        <p:spPr>
          <a:xfrm>
            <a:off x="1800000" y="42480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523880" y="0"/>
            <a:ext cx="913824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3" name="CustomShape 2"/>
          <p:cNvSpPr/>
          <p:nvPr/>
        </p:nvSpPr>
        <p:spPr>
          <a:xfrm>
            <a:off x="1600200" y="762120"/>
            <a:ext cx="8985960" cy="146196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LPUSH</a:t>
            </a:r>
            <a:r>
              <a:rPr b="0" lang="en-US" sz="1800" spc="-1" strike="noStrike">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4"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5" name="CustomShape 4"/>
          <p:cNvSpPr/>
          <p:nvPr/>
        </p:nvSpPr>
        <p:spPr>
          <a:xfrm>
            <a:off x="1601280" y="2725560"/>
            <a:ext cx="898488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6" name="CustomShape 5"/>
          <p:cNvSpPr/>
          <p:nvPr/>
        </p:nvSpPr>
        <p:spPr>
          <a:xfrm>
            <a:off x="1600200" y="3585600"/>
            <a:ext cx="8884080" cy="91332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t>
            </a:r>
            <a:r>
              <a:rPr b="0" lang="en-IN" sz="1800" spc="-1" strike="noStrike">
                <a:solidFill>
                  <a:srgbClr val="ff5733"/>
                </a:solidFill>
                <a:latin typeface="Consolas"/>
                <a:ea typeface="SimSun"/>
              </a:rPr>
              <a:t>push fruits banana grapes kiwi</a:t>
            </a:r>
            <a:endParaRPr b="0" lang="en-IN" sz="1800" spc="-1" strike="noStrike">
              <a:latin typeface="Arial"/>
            </a:endParaRPr>
          </a:p>
        </p:txBody>
      </p:sp>
      <p:sp>
        <p:nvSpPr>
          <p:cNvPr id="237"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8" name="TextShape 7"/>
          <p:cNvSpPr txBox="1"/>
          <p:nvPr/>
        </p:nvSpPr>
        <p:spPr>
          <a:xfrm>
            <a:off x="5256000" y="5472000"/>
            <a:ext cx="5137200" cy="795960"/>
          </a:xfrm>
          <a:prstGeom prst="rect">
            <a:avLst/>
          </a:prstGeom>
          <a:noFill/>
          <a:ln>
            <a:noFill/>
          </a:ln>
        </p:spPr>
        <p:txBody>
          <a:bodyPr lIns="0" rIns="0" tIns="0" bIns="0">
            <a:noAutofit/>
          </a:bodyPr>
          <a:p>
            <a:pPr>
              <a:lnSpc>
                <a:spcPct val="150000"/>
              </a:lnSpc>
            </a:pPr>
            <a:r>
              <a:rPr b="0" lang="en-IN" sz="1800" spc="-1" strike="noStrike">
                <a:solidFill>
                  <a:srgbClr val="808080"/>
                </a:solidFill>
                <a:latin typeface="Consolas"/>
              </a:rPr>
              <a:t>127.</a:t>
            </a:r>
            <a:r>
              <a:rPr b="0" lang="en-IN" sz="1800" spc="-1" strike="noStrike">
                <a:solidFill>
                  <a:srgbClr val="808080"/>
                </a:solidFill>
                <a:latin typeface="Consolas"/>
              </a:rPr>
              <a:t>0.0.</a:t>
            </a:r>
            <a:r>
              <a:rPr b="0" lang="en-IN" sz="1800" spc="-1" strike="noStrike">
                <a:solidFill>
                  <a:srgbClr val="808080"/>
                </a:solidFill>
                <a:latin typeface="Consolas"/>
              </a:rPr>
              <a:t>1:63</a:t>
            </a:r>
            <a:r>
              <a:rPr b="0" lang="en-IN" sz="1800" spc="-1" strike="noStrike">
                <a:solidFill>
                  <a:srgbClr val="808080"/>
                </a:solidFill>
                <a:latin typeface="Consolas"/>
              </a:rPr>
              <a:t>79</a:t>
            </a:r>
            <a:r>
              <a:rPr b="1" lang="en-IN" sz="1800" spc="-1" strike="noStrike">
                <a:solidFill>
                  <a:srgbClr val="808080"/>
                </a:solidFill>
                <a:latin typeface="Consolas"/>
              </a:rPr>
              <a:t>[3</a:t>
            </a:r>
            <a:r>
              <a:rPr b="1" lang="en-IN" sz="1800" spc="-1" strike="noStrike">
                <a:solidFill>
                  <a:srgbClr val="808080"/>
                </a:solidFill>
                <a:latin typeface="Consolas"/>
              </a:rPr>
              <a:t>]</a:t>
            </a:r>
            <a:r>
              <a:rPr b="0" lang="en-IN" sz="1800" spc="-1" strike="noStrike">
                <a:solidFill>
                  <a:srgbClr val="808080"/>
                </a:solidFill>
                <a:latin typeface="Consolas"/>
              </a:rPr>
              <a:t>&gt; </a:t>
            </a:r>
            <a:r>
              <a:rPr b="0" lang="en-IN" sz="1800" spc="-1" strike="noStrike">
                <a:solidFill>
                  <a:srgbClr val="1de9b6"/>
                </a:solidFill>
                <a:latin typeface="Consolas"/>
              </a:rPr>
              <a:t>lpus</a:t>
            </a:r>
            <a:r>
              <a:rPr b="0" lang="en-IN" sz="1800" spc="-1" strike="noStrike">
                <a:solidFill>
                  <a:srgbClr val="1de9b6"/>
                </a:solidFill>
                <a:latin typeface="Consolas"/>
              </a:rPr>
              <a:t>h a </a:t>
            </a:r>
            <a:r>
              <a:rPr b="0" lang="en-IN" sz="1800" spc="-1" strike="noStrike">
                <a:solidFill>
                  <a:srgbClr val="1de9b6"/>
                </a:solidFill>
                <a:latin typeface="Consolas"/>
              </a:rPr>
              <a:t>0 1 </a:t>
            </a:r>
            <a:r>
              <a:rPr b="0" lang="en-IN" sz="1800" spc="-1" strike="noStrike">
                <a:solidFill>
                  <a:srgbClr val="1de9b6"/>
                </a:solidFill>
                <a:latin typeface="Consolas"/>
              </a:rPr>
              <a:t>2 3 </a:t>
            </a:r>
            <a:r>
              <a:rPr b="0" lang="en-IN" sz="1800" spc="-1" strike="noStrike">
                <a:solidFill>
                  <a:srgbClr val="1de9b6"/>
                </a:solidFill>
                <a:latin typeface="Consolas"/>
              </a:rPr>
              <a:t>4</a:t>
            </a:r>
            <a:endParaRPr b="0" lang="en-IN" sz="1800" spc="-1" strike="noStrike">
              <a:solidFill>
                <a:srgbClr val="808080"/>
              </a:solidFill>
              <a:latin typeface="Consolas"/>
              <a:ea typeface="SimSun"/>
            </a:endParaRPr>
          </a:p>
          <a:p>
            <a:pPr>
              <a:lnSpc>
                <a:spcPct val="150000"/>
              </a:lnSpc>
            </a:pPr>
            <a:r>
              <a:rPr b="0" lang="en-IN" sz="1800" spc="-1" strike="noStrike">
                <a:solidFill>
                  <a:srgbClr val="808080"/>
                </a:solidFill>
                <a:latin typeface="Consolas"/>
              </a:rPr>
              <a:t>127.</a:t>
            </a:r>
            <a:r>
              <a:rPr b="0" lang="en-IN" sz="1800" spc="-1" strike="noStrike">
                <a:solidFill>
                  <a:srgbClr val="808080"/>
                </a:solidFill>
                <a:latin typeface="Consolas"/>
              </a:rPr>
              <a:t>0.0.</a:t>
            </a:r>
            <a:r>
              <a:rPr b="0" lang="en-IN" sz="1800" spc="-1" strike="noStrike">
                <a:solidFill>
                  <a:srgbClr val="808080"/>
                </a:solidFill>
                <a:latin typeface="Consolas"/>
              </a:rPr>
              <a:t>1:63</a:t>
            </a:r>
            <a:r>
              <a:rPr b="0" lang="en-IN" sz="1800" spc="-1" strike="noStrike">
                <a:solidFill>
                  <a:srgbClr val="808080"/>
                </a:solidFill>
                <a:latin typeface="Consolas"/>
              </a:rPr>
              <a:t>79</a:t>
            </a:r>
            <a:r>
              <a:rPr b="1" lang="en-IN" sz="1800" spc="-1" strike="noStrike">
                <a:solidFill>
                  <a:srgbClr val="808080"/>
                </a:solidFill>
                <a:latin typeface="Consolas"/>
              </a:rPr>
              <a:t>[3</a:t>
            </a:r>
            <a:r>
              <a:rPr b="1" lang="en-IN" sz="1800" spc="-1" strike="noStrike">
                <a:solidFill>
                  <a:srgbClr val="808080"/>
                </a:solidFill>
                <a:latin typeface="Consolas"/>
              </a:rPr>
              <a:t>]</a:t>
            </a:r>
            <a:r>
              <a:rPr b="0" lang="en-IN" sz="1800" spc="-1" strike="noStrike">
                <a:solidFill>
                  <a:srgbClr val="808080"/>
                </a:solidFill>
                <a:latin typeface="Consolas"/>
              </a:rPr>
              <a:t>&gt; </a:t>
            </a:r>
            <a:r>
              <a:rPr b="0" lang="en-IN" sz="1800" spc="-1" strike="noStrike">
                <a:solidFill>
                  <a:srgbClr val="1de9b6"/>
                </a:solidFill>
                <a:latin typeface="Consolas"/>
              </a:rPr>
              <a:t>rpus</a:t>
            </a:r>
            <a:r>
              <a:rPr b="0" lang="en-IN" sz="1800" spc="-1" strike="noStrike">
                <a:solidFill>
                  <a:srgbClr val="1de9b6"/>
                </a:solidFill>
                <a:latin typeface="Consolas"/>
              </a:rPr>
              <a:t>h a </a:t>
            </a:r>
            <a:r>
              <a:rPr b="0" lang="en-IN" sz="1800" spc="-1" strike="noStrike">
                <a:solidFill>
                  <a:srgbClr val="1de9b6"/>
                </a:solidFill>
                <a:latin typeface="Consolas"/>
              </a:rPr>
              <a:t>5 6 </a:t>
            </a:r>
            <a:r>
              <a:rPr b="0" lang="en-IN" sz="1800" spc="-1" strike="noStrike">
                <a:solidFill>
                  <a:srgbClr val="1de9b6"/>
                </a:solidFill>
                <a:latin typeface="Consolas"/>
              </a:rPr>
              <a:t>7 8 </a:t>
            </a:r>
            <a:r>
              <a:rPr b="0" lang="en-IN" sz="1800" spc="-1" strike="noStrike">
                <a:solidFill>
                  <a:srgbClr val="1de9b6"/>
                </a:solidFill>
                <a:latin typeface="Consolas"/>
              </a:rPr>
              <a:t>9</a:t>
            </a:r>
            <a:endParaRPr b="0" lang="en-IN" sz="1800" spc="-1" strike="noStrike">
              <a:solidFill>
                <a:srgbClr val="808080"/>
              </a:solidFill>
              <a:latin typeface="Consolas"/>
              <a:ea typeface="SimSun"/>
            </a:endParaRPr>
          </a:p>
        </p:txBody>
      </p:sp>
      <p:sp>
        <p:nvSpPr>
          <p:cNvPr id="239" name="TextShape 8"/>
          <p:cNvSpPr txBox="1"/>
          <p:nvPr/>
        </p:nvSpPr>
        <p:spPr>
          <a:xfrm>
            <a:off x="10514160" y="2592000"/>
            <a:ext cx="1509840" cy="4068360"/>
          </a:xfrm>
          <a:prstGeom prst="rect">
            <a:avLst/>
          </a:prstGeom>
          <a:noFill/>
          <a:ln>
            <a:noFill/>
          </a:ln>
        </p:spPr>
        <p:txBody>
          <a:bodyPr lIns="90000" rIns="90000" tIns="45000" bIns="45000">
            <a:noAutofit/>
          </a:bodyPr>
          <a:p>
            <a:pPr>
              <a:lnSpc>
                <a:spcPct val="150000"/>
              </a:lnSpc>
            </a:pPr>
            <a:r>
              <a:rPr b="0" lang="en-IN" sz="1800" spc="-1" strike="noStrike">
                <a:latin typeface="Arial"/>
              </a:rPr>
              <a:t>  </a:t>
            </a:r>
            <a:r>
              <a:rPr b="0" lang="en-IN" sz="1800" spc="-1" strike="noStrike">
                <a:solidFill>
                  <a:srgbClr val="1de9b6"/>
                </a:solidFill>
                <a:latin typeface="Consolas"/>
                <a:ea typeface="SimSun"/>
              </a:rPr>
              <a:t>1) "4"</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a typeface="Noto Sans CJK SC"/>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a typeface="Noto Sans CJK SC"/>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1676520" y="2362320"/>
            <a:ext cx="883332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&amp; lrange</a:t>
            </a:r>
            <a:endParaRPr b="0" lang="en-IN" sz="5400" spc="-1" strike="noStrike">
              <a:latin typeface="Arial"/>
            </a:endParaRPr>
          </a:p>
        </p:txBody>
      </p:sp>
      <p:sp>
        <p:nvSpPr>
          <p:cNvPr id="241" name="CustomShape 2"/>
          <p:cNvSpPr/>
          <p:nvPr/>
        </p:nvSpPr>
        <p:spPr>
          <a:xfrm>
            <a:off x="1800000" y="42480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523880" y="0"/>
            <a:ext cx="913824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3" name="CustomShape 2"/>
          <p:cNvSpPr/>
          <p:nvPr/>
        </p:nvSpPr>
        <p:spPr>
          <a:xfrm>
            <a:off x="1600200" y="762120"/>
            <a:ext cx="8985960" cy="24066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LINDEX</a:t>
            </a:r>
            <a:r>
              <a:rPr b="0" lang="en-US" sz="1800" spc="-1" strike="noStrike">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LRANGE</a:t>
            </a:r>
            <a:r>
              <a:rPr b="0" lang="en-US" sz="1800" spc="-1" strike="noStrike">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4"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45" name="CustomShape 4"/>
          <p:cNvSpPr/>
          <p:nvPr/>
        </p:nvSpPr>
        <p:spPr>
          <a:xfrm>
            <a:off x="1601280" y="3697560"/>
            <a:ext cx="898488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6" name="CustomShape 5"/>
          <p:cNvSpPr/>
          <p:nvPr/>
        </p:nvSpPr>
        <p:spPr>
          <a:xfrm>
            <a:off x="1600200" y="4665600"/>
            <a:ext cx="8884080" cy="91332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a:t>
            </a:r>
            <a:r>
              <a:rPr b="0" lang="en-IN" sz="1800" spc="-1" strike="noStrike">
                <a:solidFill>
                  <a:srgbClr val="ff5733"/>
                </a:solidFill>
                <a:latin typeface="Consolas"/>
                <a:ea typeface="SimSun"/>
              </a:rPr>
              <a:t>fruits 0 -1</a:t>
            </a:r>
            <a:endParaRPr b="0" lang="en-IN" sz="1800" spc="-1" strike="noStrike">
              <a:latin typeface="Arial"/>
            </a:endParaRPr>
          </a:p>
        </p:txBody>
      </p:sp>
      <p:sp>
        <p:nvSpPr>
          <p:cNvPr id="247"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676520" y="2362320"/>
            <a:ext cx="883332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&amp; rpop</a:t>
            </a:r>
            <a:endParaRPr b="0" lang="en-IN" sz="5400" spc="-1" strike="noStrike">
              <a:latin typeface="Arial"/>
            </a:endParaRPr>
          </a:p>
        </p:txBody>
      </p:sp>
      <p:sp>
        <p:nvSpPr>
          <p:cNvPr id="249" name="CustomShape 2"/>
          <p:cNvSpPr/>
          <p:nvPr/>
        </p:nvSpPr>
        <p:spPr>
          <a:xfrm>
            <a:off x="1800000" y="42480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523880" y="0"/>
            <a:ext cx="913824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1" name="CustomShape 2"/>
          <p:cNvSpPr/>
          <p:nvPr/>
        </p:nvSpPr>
        <p:spPr>
          <a:xfrm>
            <a:off x="1600200" y="762120"/>
            <a:ext cx="8985960" cy="240660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LPOP</a:t>
            </a:r>
            <a:r>
              <a:rPr b="0" lang="en-US" sz="1800" spc="-1" strike="noStrike">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endParaRPr b="0" lang="en-IN" sz="1800" spc="-1" strike="noStrike">
              <a:latin typeface="Arial"/>
            </a:endParaRPr>
          </a:p>
          <a:p>
            <a:pPr algn="just"/>
            <a:r>
              <a:rPr b="1" lang="en-US" sz="1800" spc="-1" strike="noStrike">
                <a:solidFill>
                  <a:srgbClr val="7c4dff"/>
                </a:solidFill>
                <a:latin typeface="Arial"/>
                <a:ea typeface="DejaVu Sans"/>
              </a:rPr>
              <a:t>RPOP</a:t>
            </a:r>
            <a:r>
              <a:rPr b="0" lang="en-US" sz="1800" spc="-1" strike="noStrike">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2" name="CustomShape 3"/>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3" name="CustomShape 4"/>
          <p:cNvSpPr/>
          <p:nvPr/>
        </p:nvSpPr>
        <p:spPr>
          <a:xfrm>
            <a:off x="1601280" y="3697560"/>
            <a:ext cx="898488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54" name="CustomShape 5"/>
          <p:cNvSpPr/>
          <p:nvPr/>
        </p:nvSpPr>
        <p:spPr>
          <a:xfrm>
            <a:off x="1600200" y="4629600"/>
            <a:ext cx="8884080" cy="91332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t>
            </a:r>
            <a:r>
              <a:rPr b="0" lang="en-IN" sz="1800" spc="-1" strike="noStrike">
                <a:solidFill>
                  <a:srgbClr val="ff5733"/>
                </a:solidFill>
                <a:latin typeface="Consolas"/>
                <a:ea typeface="SimSun"/>
              </a:rPr>
              <a:t>pop fruits 2</a:t>
            </a:r>
            <a:endParaRPr b="0" lang="en-IN" sz="1800" spc="-1" strike="noStrike">
              <a:latin typeface="Arial"/>
            </a:endParaRPr>
          </a:p>
        </p:txBody>
      </p:sp>
      <p:sp>
        <p:nvSpPr>
          <p:cNvPr id="255"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6" name="CustomShape 2"/>
          <p:cNvSpPr/>
          <p:nvPr/>
        </p:nvSpPr>
        <p:spPr>
          <a:xfrm>
            <a:off x="1676520" y="35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365840" y="188640"/>
            <a:ext cx="96771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57" name="Picture 2" descr="http://www.bvctch.vn/vnt_upload/weblink/thks.jpg"/>
          <p:cNvPicPr/>
          <p:nvPr/>
        </p:nvPicPr>
        <p:blipFill>
          <a:blip r:embed="rId1"/>
          <a:stretch/>
        </p:blipFill>
        <p:spPr>
          <a:xfrm>
            <a:off x="4404600" y="2036160"/>
            <a:ext cx="3120840" cy="465768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59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1008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4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15080" cy="173556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50600" cy="1011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060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5" name="CustomShape 2"/>
          <p:cNvSpPr/>
          <p:nvPr/>
        </p:nvSpPr>
        <p:spPr>
          <a:xfrm>
            <a:off x="1666800" y="609480"/>
            <a:ext cx="88333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1676520" y="3531600"/>
            <a:ext cx="8833320" cy="109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strings commands are used for managing string values in Redis. A String value can be at max 512 Megabytes in length.</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8" name="CustomShape 2"/>
          <p:cNvSpPr/>
          <p:nvPr/>
        </p:nvSpPr>
        <p:spPr>
          <a:xfrm>
            <a:off x="1676520" y="3531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82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59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84080" cy="2558520"/>
          </a:xfrm>
          <a:prstGeom prst="rect">
            <a:avLst/>
          </a:prstGeom>
          <a:noFill/>
          <a:ln>
            <a:noFill/>
          </a:ln>
        </p:spPr>
        <p:style>
          <a:lnRef idx="0"/>
          <a:fillRef idx="0"/>
          <a:effectRef idx="0"/>
          <a:fontRef idx="minor"/>
        </p:style>
        <p:txBody>
          <a:bodyPr lIns="90000" rIns="90000" tIns="45000" bIns="45000">
            <a:spAutoFit/>
          </a:bodyPr>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800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48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3332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6" name="CustomShape 2"/>
          <p:cNvSpPr/>
          <p:nvPr/>
        </p:nvSpPr>
        <p:spPr>
          <a:xfrm>
            <a:off x="1676520" y="4719600"/>
            <a:ext cx="88333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11684</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2021-04-28T16:43:53Z</dcterms:modified>
  <cp:revision>2043</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