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3"/>
  </p:notesMasterIdLst>
  <p:sldIdLst>
    <p:sldId id="256" r:id="rId2"/>
    <p:sldId id="1390" r:id="rId3"/>
    <p:sldId id="258" r:id="rId4"/>
    <p:sldId id="259" r:id="rId5"/>
    <p:sldId id="1391" r:id="rId6"/>
    <p:sldId id="1394" r:id="rId7"/>
    <p:sldId id="1401" r:id="rId8"/>
    <p:sldId id="1395" r:id="rId9"/>
    <p:sldId id="1396" r:id="rId10"/>
    <p:sldId id="1397" r:id="rId11"/>
    <p:sldId id="1399" r:id="rId12"/>
    <p:sldId id="1400" r:id="rId13"/>
    <p:sldId id="1403" r:id="rId14"/>
    <p:sldId id="1408" r:id="rId15"/>
    <p:sldId id="1406" r:id="rId16"/>
    <p:sldId id="1409" r:id="rId17"/>
    <p:sldId id="1410" r:id="rId18"/>
    <p:sldId id="1411" r:id="rId19"/>
    <p:sldId id="1402" r:id="rId20"/>
    <p:sldId id="1407" r:id="rId21"/>
    <p:sldId id="1413" r:id="rId22"/>
    <p:sldId id="1412" r:id="rId23"/>
    <p:sldId id="1414" r:id="rId24"/>
    <p:sldId id="1415" r:id="rId25"/>
    <p:sldId id="1416" r:id="rId26"/>
    <p:sldId id="1417" r:id="rId27"/>
    <p:sldId id="1418" r:id="rId28"/>
    <p:sldId id="1404" r:id="rId29"/>
    <p:sldId id="1393" r:id="rId30"/>
    <p:sldId id="350" r:id="rId31"/>
    <p:sldId id="139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A89E"/>
    <a:srgbClr val="1B947A"/>
    <a:srgbClr val="3266FA"/>
    <a:srgbClr val="7B6989"/>
    <a:srgbClr val="2CE041"/>
    <a:srgbClr val="39AE0A"/>
    <a:srgbClr val="E3903D"/>
    <a:srgbClr val="FDF101"/>
    <a:srgbClr val="781632"/>
    <a:srgbClr val="7E0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04-11-2021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4475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75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581128"/>
            <a:ext cx="3168352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trike="noStrike" spc="-1" dirty="0">
              <a:solidFill>
                <a:srgbClr val="7B6989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</a:t>
            </a:r>
          </a:p>
          <a:p>
            <a:endParaRPr lang="en-IN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(n), (m), . . 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70892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(n), (m)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(n:label_name), (m:label_name) , 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n,m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 . . .</a:t>
            </a:r>
          </a:p>
          <a:p>
            <a:endParaRPr lang="en-IN" sz="400" b="0" i="0" spc="-1" dirty="0">
              <a:solidFill>
                <a:srgbClr val="0070C0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(n:label1:label2:labelN), (m:label1:label2:labelN), 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effectLst/>
                <a:latin typeface="Monaco"/>
              </a:rPr>
              <a:t>person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:client), (m: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 { key1: value, key2: value, . . . })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en-IN" sz="400" dirty="0">
              <a:solidFill>
                <a:srgbClr val="2D3748"/>
              </a:solidFill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 { key1: value, key2: value, . . . }), (m:label_name { key1: value, key2: value, . . . }), . . .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969657"/>
            <a:ext cx="11693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"saleel bagde"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"blue"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isactive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35000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457.47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"sharmin bagde"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"pink"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 isactive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hobbies: 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[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"tracking"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"stamp"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"scatting"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]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65000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577.57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m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                              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'hard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1250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b1, b2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label and ID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n</a:t>
            </a:r>
            <a:endParaRPr lang="en-US" dirty="0">
              <a:solidFill>
                <a:srgbClr val="C000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(m: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n,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1131250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property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32000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 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15E59-7917-4539-9134-3F559CB14976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94983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2109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4984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2AA198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object1	</a:t>
            </a:r>
            <a:r>
              <a:rPr lang="en-IN" dirty="0">
                <a:solidFill>
                  <a:srgbClr val="2CE041"/>
                </a:solidFill>
                <a:effectLst/>
                <a:latin typeface="Monaco"/>
              </a:rPr>
              <a:t>//</a:t>
            </a:r>
            <a:r>
              <a:rPr lang="en-IN" dirty="0">
                <a:solidFill>
                  <a:srgbClr val="2CE041"/>
                </a:solidFill>
                <a:latin typeface="Monaco"/>
              </a:rPr>
              <a:t> set label name 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44E4B61F-C325-409D-B48E-5E0617F214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F1AF7-ED8D-45B6-A8CF-01C818605D5C}"/>
              </a:ext>
            </a:extLst>
          </p:cNvPr>
          <p:cNvSpPr txBox="1"/>
          <p:nvPr/>
        </p:nvSpPr>
        <p:spPr>
          <a:xfrm>
            <a:off x="119336" y="1686842"/>
            <a:ext cx="11953328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166043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</a:p>
          <a:p>
            <a:endParaRPr lang="en-US" sz="400" dirty="0">
              <a:solidFill>
                <a:srgbClr val="2CE041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IN" dirty="0">
                <a:solidFill>
                  <a:srgbClr val="2CE041"/>
                </a:solidFill>
                <a:effectLst/>
                <a:latin typeface="Monaco"/>
              </a:rPr>
              <a:t>	//</a:t>
            </a:r>
            <a:r>
              <a:rPr lang="en-IN" dirty="0">
                <a:solidFill>
                  <a:srgbClr val="2CE041"/>
                </a:solidFill>
                <a:latin typeface="Monaco"/>
              </a:rPr>
              <a:t> copy properties between nodes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2D408494-C04D-4F0D-919A-D50685297985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05D64-3408-4E79-82AA-AFA965646FAE}"/>
              </a:ext>
            </a:extLst>
          </p:cNvPr>
          <p:cNvSpPr txBox="1"/>
          <p:nvPr/>
        </p:nvSpPr>
        <p:spPr>
          <a:xfrm>
            <a:off x="119336" y="1686842"/>
            <a:ext cx="11953328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96368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remove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9336" y="1688400"/>
            <a:ext cx="1195332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n={} </a:t>
            </a:r>
            <a:r>
              <a:rPr lang="en-IN" dirty="0">
                <a:solidFill>
                  <a:srgbClr val="2CE041"/>
                </a:solidFill>
                <a:effectLst/>
                <a:latin typeface="Roboto Mono"/>
              </a:rPr>
              <a:t>//</a:t>
            </a:r>
            <a:r>
              <a:rPr lang="en-IN" dirty="0">
                <a:solidFill>
                  <a:srgbClr val="2CE041"/>
                </a:solidFill>
                <a:latin typeface="Roboto Mono"/>
              </a:rPr>
              <a:t> Removes all properties from nodes</a:t>
            </a:r>
            <a:endParaRPr lang="pt-BR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42000	</a:t>
            </a:r>
            <a:endParaRPr lang="en-US" dirty="0">
              <a:solidFill>
                <a:srgbClr val="2CE041"/>
              </a:solidFill>
              <a:effectLst/>
              <a:latin typeface="Monaco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44E4B61F-C325-409D-B48E-5E0617F214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586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delete all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95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(m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n, m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DETACH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157805"/>
            <a:ext cx="1169388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7B6989"/>
                </a:solidFill>
                <a:latin typeface="Monaco"/>
              </a:rPr>
              <a:t>or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366904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6AD23B-FE99-4EBF-ABFB-39399FB5940C}"/>
              </a:ext>
            </a:extLst>
          </p:cNvPr>
          <p:cNvSpPr txBox="1"/>
          <p:nvPr/>
        </p:nvSpPr>
        <p:spPr>
          <a:xfrm>
            <a:off x="191344" y="3611919"/>
            <a:ext cx="1166529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Nunito Sans" pitchFamily="2" charset="0"/>
              </a:rPr>
              <a:t>Naming rules</a:t>
            </a:r>
          </a:p>
          <a:p>
            <a:pPr algn="l"/>
            <a:endParaRPr lang="en-IN" dirty="0">
              <a:solidFill>
                <a:srgbClr val="4A5568"/>
              </a:solidFill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Symbols: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Names should not contain symbols, except for underscore, as in my_variable, or $ as the first character to denote a parameter, as given by $myParam.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Length: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Can be very long, up to 65535 (2^16 - 1) or 65534 characters, depending on the version of Neo4j.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Case-sensitive: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Names are case-sensitive and thus, :PERSON, :Person and :person are three different labels, and n and N are two different variables.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Whitespace characters: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Leading and trailing whitespace characters will be removed automatically. For example, MATCH ( a ) RETURN a is equivalent to MATCH (a) RETURN a.</a:t>
            </a:r>
            <a:endParaRPr lang="en-IN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8BCB6C05-E9EF-43A6-8061-AD478D0B189C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neo4j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239106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scalar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head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first element in a list.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last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last element in a list.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properties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all the properties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size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number of elements in a list.</a:t>
            </a:r>
          </a:p>
          <a:p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size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number of Unicode characters in a string.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properties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'this is the test by saleel'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9390D-6235-4236-8BD1-DA04EF07F264}"/>
              </a:ext>
            </a:extLst>
          </p:cNvPr>
          <p:cNvSpPr txBox="1"/>
          <p:nvPr/>
        </p:nvSpPr>
        <p:spPr>
          <a:xfrm>
            <a:off x="10056440" y="805570"/>
            <a:ext cx="129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type()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953BF-83F1-41E6-BB3A-1F34791AB727}"/>
              </a:ext>
            </a:extLst>
          </p:cNvPr>
          <p:cNvSpPr txBox="1"/>
          <p:nvPr/>
        </p:nvSpPr>
        <p:spPr>
          <a:xfrm>
            <a:off x="9120336" y="1170845"/>
            <a:ext cx="257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endNode(relationship)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841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conversion</a:t>
            </a:r>
            <a:r>
              <a:rPr lang="en-IN" sz="4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toBoolean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integer value 0, false will be returned. For any other integer value true will be returned.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solidFill>
                <a:srgbClr val="32A89E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toFloat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toInteger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984753"/>
            <a:ext cx="116938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n.isActive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66909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keys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all the property names of a node, relationship, or map.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labels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(node)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nodes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(path)</a:t>
            </a: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range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(start, end [, step])</a:t>
            </a:r>
            <a:endParaRPr lang="en-IN" dirty="0"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243604" y="3201938"/>
            <a:ext cx="116938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item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p=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a.name=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'item1'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and c.name=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 'item3'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nodes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92403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tail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list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a list containing all the elements, excluding the first one, from a list.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reverse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returns a list in reversed order.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pPr marL="1787525" indent="-1787525"/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toBooleanList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converts a list of integer values and returns a list of boolean values. If any values are not convertible to boolean they will be null in the list returned.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pPr marL="1787525" indent="-1787525"/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toIntegerList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converts a list of values and returns a list of integer values. If any values are not convertible to integer they will be null in the list returned.</a:t>
            </a:r>
          </a:p>
          <a:p>
            <a:pPr marL="1787525" indent="-1787525"/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pPr marL="1787525" indent="-1787525"/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toStringList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converts a list of values and returns a list of string values. 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243604" y="4005064"/>
            <a:ext cx="11693880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brand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n.votes,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 votes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toBooleanList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toIntegerList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toStringList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55143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string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462526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left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length)	</a:t>
            </a:r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right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length)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toLower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toUpper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reverse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</a:p>
          <a:p>
            <a:endParaRPr lang="en-IN" sz="400" dirty="0">
              <a:solidFill>
                <a:srgbClr val="2D3748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replace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search, replace)</a:t>
            </a:r>
          </a:p>
          <a:p>
            <a:endParaRPr lang="en-IN" sz="400" dirty="0">
              <a:solidFill>
                <a:srgbClr val="2D3748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substring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start [, length])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247217"/>
            <a:ext cx="506030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left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right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toLower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toUpper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replace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'p'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'-'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substring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'apple’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0,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C5D6D1-7605-4438-BF58-E126FE13B097}"/>
              </a:ext>
            </a:extLst>
          </p:cNvPr>
          <p:cNvSpPr txBox="1"/>
          <p:nvPr/>
        </p:nvSpPr>
        <p:spPr>
          <a:xfrm>
            <a:off x="5303912" y="1686842"/>
            <a:ext cx="46252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ltrim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	</a:t>
            </a:r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rtrim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trim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split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splitDelimiter)</a:t>
            </a:r>
            <a:endParaRPr lang="en-IN" dirty="0"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24CBE-1FBD-4FB6-A7E0-FE5A0A2F8CB0}"/>
              </a:ext>
            </a:extLst>
          </p:cNvPr>
          <p:cNvSpPr txBox="1"/>
          <p:nvPr/>
        </p:nvSpPr>
        <p:spPr>
          <a:xfrm>
            <a:off x="5303912" y="4247217"/>
            <a:ext cx="663656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    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     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split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banana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orange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mango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854221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mathematical</a:t>
            </a:r>
            <a:r>
              <a:rPr lang="en-IN" sz="4000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abs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ceil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floor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round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 [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, precision]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rand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abs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-15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ceil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floor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1.77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1.5456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>
                <a:solidFill>
                  <a:srgbClr val="333333"/>
                </a:solidFill>
                <a:latin typeface="Monaco"/>
              </a:rPr>
              <a:t>return</a:t>
            </a:r>
            <a:r>
              <a:rPr lang="en-US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>
                <a:solidFill>
                  <a:srgbClr val="32A89E"/>
                </a:solidFill>
                <a:latin typeface="Monaco"/>
              </a:rPr>
              <a:t>rand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1787706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date</a:t>
            </a:r>
            <a:r>
              <a:rPr lang="en-IN" sz="4000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date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datetime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time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date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datetime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time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893362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avg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*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),</a:t>
            </a:r>
            <a:r>
              <a:rPr lang="en-IN" dirty="0">
                <a:latin typeface="Roboto Mono"/>
              </a:rPr>
              <a:t> </a:t>
            </a:r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max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min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collect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</a:t>
            </a:r>
            <a:r>
              <a:rPr lang="en-US">
                <a:solidFill>
                  <a:srgbClr val="333333"/>
                </a:solidFill>
                <a:latin typeface="Monaco"/>
              </a:rPr>
              <a:t>_Nodes</a:t>
            </a:r>
            <a:endParaRPr lang="en-US" dirty="0">
              <a:solidFill>
                <a:srgbClr val="333333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66555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5E4C3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Open Sans"/>
                <a:ea typeface="DejaVu Sans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 [IF NOT EXISTS]</a:t>
            </a:r>
          </a:p>
          <a:p>
            <a:endParaRPr lang="en-US" sz="600" b="0" i="0" dirty="0">
              <a:solidFill>
                <a:srgbClr val="2D3748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or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REPLACE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56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or replace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SHOW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{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 |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DATABASES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|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DEFAULT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|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HOME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:dbs </a:t>
            </a: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2C33"/>
                </a:solidFill>
                <a:effectLst/>
                <a:latin typeface="Helvetica Neue"/>
              </a:rPr>
              <a:t>Databases available for the current user.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Monaco"/>
              </a:rPr>
              <a:t>:use movies, :use neo4j, :use system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use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: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USE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:use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movies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DROP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[IF EXISTS]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 IF EXISTS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C1CFA5AC-A6FE-4EC2-80D0-E39BAFC04F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1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02AD98A7-2A5F-4425-BDD7-7EFBA857FD08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You can add or ignore semicolon (;). It is optional.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39511</TotalTime>
  <Words>3202</Words>
  <Application>Microsoft Office PowerPoint</Application>
  <PresentationFormat>Widescreen</PresentationFormat>
  <Paragraphs>441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50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Helvetica Neue</vt:lpstr>
      <vt:lpstr>Monaco</vt:lpstr>
      <vt:lpstr>Nunito Sans</vt:lpstr>
      <vt:lpstr>Open Sans</vt:lpstr>
      <vt:lpstr>Roboto Mono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9060</cp:revision>
  <dcterms:created xsi:type="dcterms:W3CDTF">2015-10-09T06:09:34Z</dcterms:created>
  <dcterms:modified xsi:type="dcterms:W3CDTF">2021-11-04T11:41:17Z</dcterms:modified>
</cp:coreProperties>
</file>