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2"/>
  </p:notesMasterIdLst>
  <p:sldIdLst>
    <p:sldId id="497" r:id="rId2"/>
    <p:sldId id="472" r:id="rId3"/>
    <p:sldId id="1290" r:id="rId4"/>
    <p:sldId id="707" r:id="rId5"/>
    <p:sldId id="1533" r:id="rId6"/>
    <p:sldId id="702" r:id="rId7"/>
    <p:sldId id="1532" r:id="rId8"/>
    <p:sldId id="703" r:id="rId9"/>
    <p:sldId id="704" r:id="rId10"/>
    <p:sldId id="1320" r:id="rId11"/>
    <p:sldId id="705" r:id="rId12"/>
    <p:sldId id="708" r:id="rId13"/>
    <p:sldId id="864" r:id="rId14"/>
    <p:sldId id="1321" r:id="rId15"/>
    <p:sldId id="709" r:id="rId16"/>
    <p:sldId id="710" r:id="rId17"/>
    <p:sldId id="1291" r:id="rId18"/>
    <p:sldId id="1306" r:id="rId19"/>
    <p:sldId id="1177" r:id="rId20"/>
    <p:sldId id="1313" r:id="rId21"/>
    <p:sldId id="1314" r:id="rId22"/>
    <p:sldId id="1178" r:id="rId23"/>
    <p:sldId id="1225" r:id="rId24"/>
    <p:sldId id="1100" r:id="rId25"/>
    <p:sldId id="1101"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284" r:id="rId53"/>
    <p:sldId id="1285" r:id="rId54"/>
    <p:sldId id="1334" r:id="rId55"/>
    <p:sldId id="1351" r:id="rId56"/>
    <p:sldId id="1335" r:id="rId57"/>
    <p:sldId id="1282" r:id="rId58"/>
    <p:sldId id="1283" r:id="rId59"/>
    <p:sldId id="1228" r:id="rId60"/>
    <p:sldId id="1229" r:id="rId61"/>
    <p:sldId id="1171" r:id="rId62"/>
    <p:sldId id="1172" r:id="rId63"/>
    <p:sldId id="1167" r:id="rId64"/>
    <p:sldId id="1168" r:id="rId65"/>
    <p:sldId id="1142" r:id="rId66"/>
    <p:sldId id="1143" r:id="rId67"/>
    <p:sldId id="1144" r:id="rId68"/>
    <p:sldId id="1350" r:id="rId69"/>
    <p:sldId id="1407" r:id="rId70"/>
    <p:sldId id="1340" r:id="rId71"/>
    <p:sldId id="1156" r:id="rId72"/>
    <p:sldId id="1145" r:id="rId73"/>
    <p:sldId id="1146" r:id="rId74"/>
    <p:sldId id="1147" r:id="rId75"/>
    <p:sldId id="1148" r:id="rId76"/>
    <p:sldId id="1149" r:id="rId77"/>
    <p:sldId id="1150" r:id="rId78"/>
    <p:sldId id="1151" r:id="rId79"/>
    <p:sldId id="1152" r:id="rId80"/>
    <p:sldId id="1153" r:id="rId81"/>
    <p:sldId id="1226" r:id="rId82"/>
    <p:sldId id="1227" r:id="rId83"/>
    <p:sldId id="1161" r:id="rId84"/>
    <p:sldId id="1162" r:id="rId85"/>
    <p:sldId id="1154" r:id="rId86"/>
    <p:sldId id="1155" r:id="rId87"/>
    <p:sldId id="1191" r:id="rId88"/>
    <p:sldId id="1192" r:id="rId89"/>
    <p:sldId id="1179" r:id="rId90"/>
    <p:sldId id="1180" r:id="rId91"/>
    <p:sldId id="1183" r:id="rId92"/>
    <p:sldId id="1184" r:id="rId93"/>
    <p:sldId id="1413" r:id="rId94"/>
    <p:sldId id="1414" r:id="rId95"/>
    <p:sldId id="1415" r:id="rId96"/>
    <p:sldId id="1416" r:id="rId97"/>
    <p:sldId id="1417" r:id="rId98"/>
    <p:sldId id="1420" r:id="rId99"/>
    <p:sldId id="1421" r:id="rId100"/>
    <p:sldId id="1332" r:id="rId101"/>
    <p:sldId id="1333" r:id="rId102"/>
    <p:sldId id="1193" r:id="rId103"/>
    <p:sldId id="1194" r:id="rId104"/>
    <p:sldId id="1223" r:id="rId105"/>
    <p:sldId id="1224" r:id="rId106"/>
    <p:sldId id="1277" r:id="rId107"/>
    <p:sldId id="1330" r:id="rId108"/>
    <p:sldId id="1328" r:id="rId109"/>
    <p:sldId id="1331" r:id="rId110"/>
    <p:sldId id="1329" r:id="rId111"/>
    <p:sldId id="1410" r:id="rId112"/>
    <p:sldId id="1412" r:id="rId113"/>
    <p:sldId id="1534"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324" r:id="rId150"/>
    <p:sldId id="1325" r:id="rId151"/>
    <p:sldId id="1260" r:id="rId152"/>
    <p:sldId id="1261" r:id="rId153"/>
    <p:sldId id="1262" r:id="rId154"/>
    <p:sldId id="1263" r:id="rId155"/>
    <p:sldId id="1264" r:id="rId156"/>
    <p:sldId id="1406" r:id="rId157"/>
    <p:sldId id="1411" r:id="rId158"/>
    <p:sldId id="1341" r:id="rId159"/>
    <p:sldId id="1342" r:id="rId160"/>
    <p:sldId id="1265" r:id="rId161"/>
    <p:sldId id="1266" r:id="rId162"/>
    <p:sldId id="1267" r:id="rId163"/>
    <p:sldId id="1268"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316" r:id="rId186"/>
    <p:sldId id="1318" r:id="rId187"/>
    <p:sldId id="1292" r:id="rId188"/>
    <p:sldId id="1301" r:id="rId189"/>
    <p:sldId id="1302" r:id="rId190"/>
    <p:sldId id="1294" r:id="rId191"/>
    <p:sldId id="1293" r:id="rId192"/>
    <p:sldId id="1295" r:id="rId193"/>
    <p:sldId id="1296" r:id="rId194"/>
    <p:sldId id="1297" r:id="rId195"/>
    <p:sldId id="1303" r:id="rId196"/>
    <p:sldId id="1304" r:id="rId197"/>
    <p:sldId id="954" r:id="rId198"/>
    <p:sldId id="1307" r:id="rId199"/>
    <p:sldId id="788" r:id="rId200"/>
    <p:sldId id="1499" r:id="rId201"/>
    <p:sldId id="1422" r:id="rId202"/>
    <p:sldId id="1514" r:id="rId203"/>
    <p:sldId id="1516" r:id="rId204"/>
    <p:sldId id="1519" r:id="rId205"/>
    <p:sldId id="1515" r:id="rId206"/>
    <p:sldId id="1518" r:id="rId207"/>
    <p:sldId id="1517" r:id="rId208"/>
    <p:sldId id="1423" r:id="rId209"/>
    <p:sldId id="1436" r:id="rId210"/>
    <p:sldId id="1437" r:id="rId211"/>
    <p:sldId id="1424" r:id="rId212"/>
    <p:sldId id="1441" r:id="rId213"/>
    <p:sldId id="1442" r:id="rId214"/>
    <p:sldId id="1520" r:id="rId215"/>
    <p:sldId id="1443" r:id="rId216"/>
    <p:sldId id="1444" r:id="rId217"/>
    <p:sldId id="1445" r:id="rId218"/>
    <p:sldId id="1446" r:id="rId219"/>
    <p:sldId id="1447" r:id="rId220"/>
    <p:sldId id="1521" r:id="rId221"/>
    <p:sldId id="1426" r:id="rId222"/>
    <p:sldId id="1438" r:id="rId223"/>
    <p:sldId id="1439" r:id="rId224"/>
    <p:sldId id="1448" r:id="rId225"/>
    <p:sldId id="1449" r:id="rId226"/>
    <p:sldId id="1450" r:id="rId227"/>
    <p:sldId id="1451" r:id="rId228"/>
    <p:sldId id="1452" r:id="rId229"/>
    <p:sldId id="1453" r:id="rId230"/>
    <p:sldId id="1454" r:id="rId231"/>
    <p:sldId id="1522" r:id="rId232"/>
    <p:sldId id="1440" r:id="rId233"/>
    <p:sldId id="1455" r:id="rId234"/>
    <p:sldId id="1456" r:id="rId235"/>
    <p:sldId id="1523" r:id="rId236"/>
    <p:sldId id="1524" r:id="rId237"/>
    <p:sldId id="1525" r:id="rId238"/>
    <p:sldId id="1526" r:id="rId239"/>
    <p:sldId id="1527" r:id="rId240"/>
    <p:sldId id="1500" r:id="rId241"/>
    <p:sldId id="1457" r:id="rId242"/>
    <p:sldId id="1498" r:id="rId243"/>
    <p:sldId id="1474" r:id="rId244"/>
    <p:sldId id="1475" r:id="rId245"/>
    <p:sldId id="1476" r:id="rId246"/>
    <p:sldId id="1477" r:id="rId247"/>
    <p:sldId id="1478" r:id="rId248"/>
    <p:sldId id="1479" r:id="rId249"/>
    <p:sldId id="1480" r:id="rId250"/>
    <p:sldId id="1481" r:id="rId251"/>
    <p:sldId id="1482" r:id="rId252"/>
    <p:sldId id="1483" r:id="rId253"/>
    <p:sldId id="1484" r:id="rId254"/>
    <p:sldId id="1485" r:id="rId255"/>
    <p:sldId id="1486" r:id="rId256"/>
    <p:sldId id="1487" r:id="rId257"/>
    <p:sldId id="1488" r:id="rId258"/>
    <p:sldId id="1489" r:id="rId259"/>
    <p:sldId id="1490" r:id="rId260"/>
    <p:sldId id="1491" r:id="rId261"/>
    <p:sldId id="1492" r:id="rId262"/>
    <p:sldId id="1493" r:id="rId263"/>
    <p:sldId id="1494" r:id="rId264"/>
    <p:sldId id="1495" r:id="rId265"/>
    <p:sldId id="1496" r:id="rId266"/>
    <p:sldId id="1497" r:id="rId267"/>
    <p:sldId id="1501" r:id="rId268"/>
    <p:sldId id="1513" r:id="rId269"/>
    <p:sldId id="1502" r:id="rId270"/>
    <p:sldId id="1503" r:id="rId271"/>
    <p:sldId id="1504" r:id="rId272"/>
    <p:sldId id="1505" r:id="rId273"/>
    <p:sldId id="1506" r:id="rId274"/>
    <p:sldId id="1507" r:id="rId275"/>
    <p:sldId id="1508" r:id="rId276"/>
    <p:sldId id="1512" r:id="rId277"/>
    <p:sldId id="1509" r:id="rId278"/>
    <p:sldId id="1510" r:id="rId279"/>
    <p:sldId id="1511" r:id="rId280"/>
    <p:sldId id="1087" r:id="rId2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slide" Target="slides/slide280.xml"/><Relationship Id="rId286"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3914854" cy="369332"/>
          </a:xfrm>
          <a:prstGeom prst="rect">
            <a:avLst/>
          </a:prstGeom>
        </p:spPr>
        <p:txBody>
          <a:bodyPr wrap="none">
            <a:spAutoFit/>
          </a:bodyPr>
          <a:lstStyle/>
          <a:p>
            <a:r>
              <a:rPr lang="en-US" b="1" i="1" dirty="0">
                <a:solidFill>
                  <a:srgbClr val="036883"/>
                </a:solidFill>
                <a:latin typeface="Palatino Linotype" panose="02040502050505030304" pitchFamily="18" charset="0"/>
              </a:rPr>
              <a:t>Row-oriented and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7890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2AD021E-24BC-4720-9BB6-25B5CB55C89E}"/>
              </a:ext>
            </a:extLst>
          </p:cNvPr>
          <p:cNvSpPr txBox="1"/>
          <p:nvPr/>
        </p:nvSpPr>
        <p:spPr>
          <a:xfrm>
            <a:off x="299356" y="3933056"/>
            <a:ext cx="1148527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.orderDetails.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var</a:t>
            </a:r>
            <a:r>
              <a:rPr lang="en-IN" dirty="0">
                <a:latin typeface="Consolas" panose="020B0609020204030204" pitchFamily="49" charset="0"/>
              </a:rPr>
              <a:t> x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.cost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.orderDetails.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total: x</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4817085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dynamic 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a:t>
            </a:r>
            <a:r>
              <a:rPr lang="en-IN" dirty="0">
                <a:latin typeface="Consolas" panose="020B0609020204030204" pitchFamily="49" charset="0"/>
              </a:rPr>
              <a:t> fn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p1</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const</a:t>
            </a:r>
            <a:r>
              <a:rPr lang="en-IN" dirty="0">
                <a:latin typeface="Consolas" panose="020B0609020204030204" pitchFamily="49" charset="0"/>
              </a:rPr>
              <a:t> x = p1.split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const</a:t>
            </a:r>
            <a:r>
              <a:rPr lang="en-IN" dirty="0">
                <a:latin typeface="Consolas" panose="020B0609020204030204" pitchFamily="49" charset="0"/>
              </a:rPr>
              <a:t> o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    x.</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value</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element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o</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value</a:t>
            </a:r>
            <a:r>
              <a:rPr lang="en-IN" dirty="0">
                <a:latin typeface="Consolas" panose="020B0609020204030204" pitchFamily="49" charset="0"/>
              </a:rPr>
              <a:t>.trim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a:t>
            </a:r>
            <a:endParaRPr lang="en-IN" dirty="0">
              <a:solidFill>
                <a:schemeClr val="accent6">
                  <a:lumMod val="75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endParaRPr lang="en-IN" dirty="0">
              <a:latin typeface="Consolas" panose="020B0609020204030204" pitchFamily="49" charset="0"/>
            </a:endParaRP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o</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7890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443D760-011C-EC20-18FC-563512571817}"/>
              </a:ext>
            </a:extLst>
          </p:cNvPr>
          <p:cNvSpPr txBox="1"/>
          <p:nvPr/>
        </p:nvSpPr>
        <p:spPr>
          <a:xfrm>
            <a:off x="6312024" y="2492896"/>
            <a:ext cx="4608512" cy="923330"/>
          </a:xfrm>
          <a:prstGeom prst="rect">
            <a:avLst/>
          </a:prstGeom>
          <a:noFill/>
        </p:spPr>
        <p:txBody>
          <a:bodyPr wrap="square">
            <a:spAutoFit/>
          </a:bodyPr>
          <a:lstStyle/>
          <a:p>
            <a:r>
              <a:rPr lang="en-IN" dirty="0">
                <a:latin typeface="Consolas" panose="020B0609020204030204" pitchFamily="49" charset="0"/>
              </a:rPr>
              <a:t>db1&gt; fn(</a:t>
            </a:r>
            <a:r>
              <a:rPr lang="en-IN" dirty="0">
                <a:solidFill>
                  <a:srgbClr val="669900"/>
                </a:solidFill>
                <a:latin typeface="Consolas" panose="020B0609020204030204" pitchFamily="49" charset="0"/>
                <a:ea typeface="Source Code Pro" panose="020B0509030403020204" pitchFamily="49" charset="0"/>
              </a:rPr>
              <a:t>'ename, job'</a:t>
            </a:r>
            <a:r>
              <a:rPr lang="en-IN" dirty="0">
                <a:latin typeface="Consolas" panose="020B0609020204030204" pitchFamily="49" charset="0"/>
              </a:rPr>
              <a:t>);</a:t>
            </a:r>
          </a:p>
          <a:p>
            <a:r>
              <a:rPr lang="en-IN" dirty="0">
                <a:latin typeface="Consolas" panose="020B0609020204030204" pitchFamily="49" charset="0"/>
              </a:rPr>
              <a:t>db1&gt; fn(</a:t>
            </a:r>
            <a:r>
              <a:rPr lang="en-IN" dirty="0">
                <a:solidFill>
                  <a:srgbClr val="669900"/>
                </a:solidFill>
                <a:latin typeface="Consolas" panose="020B0609020204030204" pitchFamily="49" charset="0"/>
                <a:ea typeface="Source Code Pro" panose="020B0509030403020204" pitchFamily="49" charset="0"/>
              </a:rPr>
              <a:t>'ename, job, sal'</a:t>
            </a:r>
            <a:r>
              <a:rPr lang="en-IN" dirty="0">
                <a:latin typeface="Consolas" panose="020B0609020204030204" pitchFamily="49" charset="0"/>
              </a:rPr>
              <a:t>);</a:t>
            </a:r>
          </a:p>
          <a:p>
            <a:r>
              <a:rPr lang="en-IN" dirty="0">
                <a:latin typeface="Consolas" panose="020B0609020204030204" pitchFamily="49" charset="0"/>
              </a:rPr>
              <a:t>db1&gt; fn(</a:t>
            </a:r>
            <a:r>
              <a:rPr lang="en-IN" dirty="0">
                <a:solidFill>
                  <a:srgbClr val="669900"/>
                </a:solidFill>
                <a:latin typeface="Consolas" panose="020B0609020204030204" pitchFamily="49" charset="0"/>
                <a:ea typeface="Source Code Pro" panose="020B0509030403020204" pitchFamily="49" charset="0"/>
              </a:rPr>
              <a:t>'ename, job, sal, comm'</a:t>
            </a:r>
            <a:r>
              <a:rPr lang="en-IN" dirty="0">
                <a:latin typeface="Consolas" panose="020B0609020204030204" pitchFamily="49" charset="0"/>
              </a:rPr>
              <a:t>);</a:t>
            </a:r>
          </a:p>
        </p:txBody>
      </p:sp>
    </p:spTree>
    <p:extLst>
      <p:ext uri="{BB962C8B-B14F-4D97-AF65-F5344CB8AC3E}">
        <p14:creationId xmlns:p14="http://schemas.microsoft.com/office/powerpoint/2010/main" val="19132883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 db.dropIndex(), db.getIndexes()</a:t>
            </a:r>
          </a:p>
          <a:p>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3779748"/>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869160"/>
            <a:ext cx="10009112"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userName: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userName: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unique</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"userName_1"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getIndexes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412776"/>
            <a:ext cx="9289032" cy="1477328"/>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 value } , { &lt;options&gt; } )</a:t>
            </a:r>
          </a:p>
          <a:p>
            <a:endParaRPr lang="en-US" dirty="0">
              <a:solidFill>
                <a:schemeClr val="tx1">
                  <a:lumMod val="85000"/>
                  <a:lumOff val="15000"/>
                </a:schemeClr>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dropIndex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index_name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a:p>
            <a:endParaRPr lang="en-US" dirty="0">
              <a:solidFill>
                <a:schemeClr val="tx1">
                  <a:lumMod val="85000"/>
                  <a:lumOff val="15000"/>
                </a:schemeClr>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getIndexes</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529883497"/>
              </p:ext>
            </p:extLst>
          </p:nvPr>
        </p:nvGraphicFramePr>
        <p:xfrm>
          <a:off x="1524000" y="322896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
        <p:nvSpPr>
          <p:cNvPr id="3" name="TextBox 2">
            <a:extLst>
              <a:ext uri="{FF2B5EF4-FFF2-40B4-BE49-F238E27FC236}">
                <a16:creationId xmlns:a16="http://schemas.microsoft.com/office/drawing/2014/main" id="{0600DE15-75C5-9D33-6277-34FB7F1D0F63}"/>
              </a:ext>
            </a:extLst>
          </p:cNvPr>
          <p:cNvSpPr txBox="1"/>
          <p:nvPr/>
        </p:nvSpPr>
        <p:spPr>
          <a:xfrm>
            <a:off x="8328248" y="836712"/>
            <a:ext cx="3384376"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options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unique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endPar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 / </a:t>
            </a:r>
            <a:r>
              <a:rPr lang="en-US" sz="20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B9D37-CA2F-FE7C-9C31-6AE65E1975A0}"/>
              </a:ext>
            </a:extLst>
          </p:cNvPr>
          <p:cNvSpPr txBox="1"/>
          <p:nvPr/>
        </p:nvSpPr>
        <p:spPr>
          <a:xfrm>
            <a:off x="263352" y="332656"/>
            <a:ext cx="11665296" cy="3970318"/>
          </a:xfrm>
          <a:prstGeom prst="rect">
            <a:avLst/>
          </a:prstGeom>
          <a:noFill/>
        </p:spPr>
        <p:txBody>
          <a:bodyPr wrap="square">
            <a:spAutoFit/>
          </a:bodyPr>
          <a:lstStyle/>
          <a:p>
            <a:r>
              <a:rPr lang="en-IN" dirty="0">
                <a:solidFill>
                  <a:schemeClr val="bg2">
                    <a:lumMod val="50000"/>
                  </a:schemeClr>
                </a:solidFill>
              </a:rPr>
              <a:t>Schema-less Database</a:t>
            </a:r>
            <a:r>
              <a:rPr lang="en-IN" dirty="0"/>
              <a:t>: It is the great feature provided by the MongoDB. A Schema-less database means one collection can hold different types of documents in it.</a:t>
            </a:r>
          </a:p>
          <a:p>
            <a:endParaRPr lang="en-IN" dirty="0"/>
          </a:p>
          <a:p>
            <a:r>
              <a:rPr lang="en-IN" dirty="0">
                <a:solidFill>
                  <a:schemeClr val="bg2">
                    <a:lumMod val="50000"/>
                  </a:schemeClr>
                </a:solidFill>
              </a:rPr>
              <a:t>Document Oriented</a:t>
            </a:r>
            <a:r>
              <a:rPr lang="en-IN" dirty="0"/>
              <a:t>: In MongoDB, all the data stored in the documents instead of tables like in RDBMS. In these documents, the data is stored in fields(key-value pair) instead of rows and columns which make the data much more flexible in comparison to RDBMS.</a:t>
            </a:r>
          </a:p>
          <a:p>
            <a:endParaRPr lang="en-IN" dirty="0"/>
          </a:p>
          <a:p>
            <a:r>
              <a:rPr lang="en-IN" dirty="0">
                <a:solidFill>
                  <a:schemeClr val="bg2">
                    <a:lumMod val="50000"/>
                  </a:schemeClr>
                </a:solidFill>
              </a:rPr>
              <a:t>Indexing</a:t>
            </a:r>
            <a:r>
              <a:rPr lang="en-IN" dirty="0"/>
              <a:t>: In MongoDB database, every field in the documents is indexed with primary</a:t>
            </a:r>
          </a:p>
          <a:p>
            <a:endParaRPr lang="en-IN" dirty="0"/>
          </a:p>
          <a:p>
            <a:r>
              <a:rPr lang="en-IN" dirty="0">
                <a:solidFill>
                  <a:schemeClr val="bg2">
                    <a:lumMod val="50000"/>
                  </a:schemeClr>
                </a:solidFill>
              </a:rPr>
              <a:t>Scalability</a:t>
            </a:r>
            <a:r>
              <a:rPr lang="en-IN" dirty="0"/>
              <a:t>: MongoDB provides horizontal scalability with the help of </a:t>
            </a:r>
            <a:r>
              <a:rPr lang="en-IN" dirty="0" err="1"/>
              <a:t>sharding</a:t>
            </a:r>
            <a:r>
              <a:rPr lang="en-IN" dirty="0"/>
              <a:t>. </a:t>
            </a:r>
            <a:r>
              <a:rPr lang="en-IN" dirty="0" err="1"/>
              <a:t>Sharding</a:t>
            </a:r>
            <a:r>
              <a:rPr lang="en-IN" dirty="0"/>
              <a:t> means to distribute data on multiple servers, here a large amount of data is partitioned into data chunks using the shard key.</a:t>
            </a:r>
          </a:p>
          <a:p>
            <a:endParaRPr lang="en-IN" dirty="0"/>
          </a:p>
          <a:p>
            <a:r>
              <a:rPr lang="en-IN" dirty="0">
                <a:solidFill>
                  <a:schemeClr val="bg2">
                    <a:lumMod val="50000"/>
                  </a:schemeClr>
                </a:solidFill>
              </a:rPr>
              <a:t>Replication</a:t>
            </a:r>
            <a:r>
              <a:rPr lang="en-IN" dirty="0"/>
              <a:t>: MongoDB provides high availability and redundancy with the help of replication, it creates multiple copies of the data and sends these copies to a different server so that if one server fails, then the data is retrieved from another server.</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119336" y="3501008"/>
            <a:ext cx="11881320" cy="1446550"/>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IN" sz="2000" dirty="0"/>
              <a:t>NoSQL database  are non-tabular databases and store data differently than relational tables. </a:t>
            </a:r>
          </a:p>
          <a:p>
            <a:endParaRPr lang="en-IN" sz="800" dirty="0"/>
          </a:p>
          <a:p>
            <a:pPr marL="342900" indent="-342900">
              <a:buFont typeface="Arial" panose="020B0604020202020204" pitchFamily="34" charset="0"/>
              <a:buChar char="•"/>
            </a:pPr>
            <a:r>
              <a:rPr lang="en-US" sz="2000" dirty="0"/>
              <a:t>MongoDB is Scalable (able to change the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536160" y="-11423"/>
            <a:ext cx="4464496" cy="3188926"/>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5170547"/>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69674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918573"/>
            <a:ext cx="1045567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2492896"/>
            <a:ext cx="11881320" cy="209288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02549"/>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6" y="4869160"/>
            <a:ext cx="11658939" cy="181588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Specify a comma separated list of field names when importing CSV or TSV files that do not have field names in the first (i.e. header) line of the file.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when to use NoSQL</a:t>
            </a:r>
            <a:endParaRPr lang="en-US" dirty="0"/>
          </a:p>
        </p:txBody>
      </p:sp>
    </p:spTree>
    <p:extLst>
      <p:ext uri="{BB962C8B-B14F-4D97-AF65-F5344CB8AC3E}">
        <p14:creationId xmlns:p14="http://schemas.microsoft.com/office/powerpoint/2010/main" val="1291750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4ABBD91-9D40-4A94-9F84-7EA2516EA9C4}"/>
              </a:ext>
            </a:extLst>
          </p:cNvPr>
          <p:cNvSpPr txBox="1"/>
          <p:nvPr/>
        </p:nvSpPr>
        <p:spPr>
          <a:xfrm>
            <a:off x="7896200" y="3104961"/>
            <a:ext cx="4104456" cy="1908215"/>
          </a:xfrm>
          <a:prstGeom prst="rect">
            <a:avLst/>
          </a:prstGeom>
          <a:noFill/>
        </p:spPr>
        <p:txBody>
          <a:bodyPr wrap="square">
            <a:spAutoFit/>
          </a:bodyPr>
          <a:lstStyle/>
          <a:p>
            <a:pPr algn="l" fontAlgn="base"/>
            <a:r>
              <a:rPr lang="en-IN" sz="2200" dirty="0">
                <a:solidFill>
                  <a:srgbClr val="FF0000"/>
                </a:solidFill>
                <a:latin typeface="Palatino Linotype" panose="02040502050505030304" pitchFamily="18" charset="0"/>
              </a:rPr>
              <a:t>Features of MongoDB –</a:t>
            </a:r>
          </a:p>
          <a:p>
            <a:endParaRPr lang="en-IN" sz="600" dirty="0"/>
          </a:p>
          <a:p>
            <a:pPr marL="285750" indent="-285750">
              <a:buFont typeface="Arial" panose="020B0604020202020204" pitchFamily="34" charset="0"/>
              <a:buChar char="•"/>
            </a:pPr>
            <a:r>
              <a:rPr lang="en-IN" dirty="0">
                <a:latin typeface="Palatino Linotype" panose="02040502050505030304" pitchFamily="18" charset="0"/>
              </a:rPr>
              <a:t>Schema-less Database.</a:t>
            </a:r>
          </a:p>
          <a:p>
            <a:pPr marL="285750" indent="-285750">
              <a:buFont typeface="Arial" panose="020B0604020202020204" pitchFamily="34" charset="0"/>
              <a:buChar char="•"/>
            </a:pPr>
            <a:r>
              <a:rPr lang="en-IN" dirty="0">
                <a:latin typeface="Palatino Linotype" panose="02040502050505030304" pitchFamily="18" charset="0"/>
              </a:rPr>
              <a:t>Document Oriented.</a:t>
            </a:r>
          </a:p>
          <a:p>
            <a:pPr marL="285750" indent="-285750">
              <a:buFont typeface="Arial" panose="020B0604020202020204" pitchFamily="34" charset="0"/>
              <a:buChar char="•"/>
            </a:pPr>
            <a:r>
              <a:rPr lang="en-IN" dirty="0">
                <a:latin typeface="Palatino Linotype" panose="02040502050505030304" pitchFamily="18" charset="0"/>
              </a:rPr>
              <a:t>Indexing</a:t>
            </a:r>
          </a:p>
          <a:p>
            <a:pPr marL="285750" indent="-285750">
              <a:buFont typeface="Arial" panose="020B0604020202020204" pitchFamily="34" charset="0"/>
              <a:buChar char="•"/>
            </a:pPr>
            <a:r>
              <a:rPr lang="en-IN" dirty="0">
                <a:latin typeface="Palatino Linotype" panose="02040502050505030304" pitchFamily="18" charset="0"/>
              </a:rPr>
              <a:t>Scalability</a:t>
            </a:r>
          </a:p>
          <a:p>
            <a:pPr marL="285750" indent="-285750">
              <a:buFont typeface="Arial" panose="020B0604020202020204" pitchFamily="34" charset="0"/>
              <a:buChar char="•"/>
            </a:pPr>
            <a:r>
              <a:rPr lang="en-IN" dirty="0">
                <a:latin typeface="Palatino Linotype" panose="02040502050505030304" pitchFamily="18" charset="0"/>
              </a:rPr>
              <a:t>Replication</a:t>
            </a:r>
          </a:p>
        </p:txBody>
      </p: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836712"/>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when to use NoSQL</a:t>
            </a:r>
            <a:endParaRPr lang="en-US" dirty="0"/>
          </a:p>
        </p:txBody>
      </p:sp>
      <p:pic>
        <p:nvPicPr>
          <p:cNvPr id="3" name="Picture 2"/>
          <p:cNvPicPr>
            <a:picLocks noChangeAspect="1"/>
          </p:cNvPicPr>
          <p:nvPr/>
        </p:nvPicPr>
        <p:blipFill>
          <a:blip r:embed="rId2" cstate="print"/>
          <a:stretch>
            <a:fillRect/>
          </a:stretch>
        </p:blipFill>
        <p:spPr>
          <a:xfrm>
            <a:off x="695400" y="1700808"/>
            <a:ext cx="10729192" cy="4875042"/>
          </a:xfrm>
          <a:prstGeom prst="rect">
            <a:avLst/>
          </a:prstGeom>
        </p:spPr>
      </p:pic>
    </p:spTree>
    <p:extLst>
      <p:ext uri="{BB962C8B-B14F-4D97-AF65-F5344CB8AC3E}">
        <p14:creationId xmlns:p14="http://schemas.microsoft.com/office/powerpoint/2010/main" val="268659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35543</TotalTime>
  <Words>23169</Words>
  <Application>Microsoft Office PowerPoint</Application>
  <PresentationFormat>Widescreen</PresentationFormat>
  <Paragraphs>2298</Paragraphs>
  <Slides>280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280</vt:i4>
      </vt:variant>
    </vt:vector>
  </HeadingPairs>
  <TitlesOfParts>
    <vt:vector size="3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7196</cp:revision>
  <dcterms:created xsi:type="dcterms:W3CDTF">2015-10-09T06:09:34Z</dcterms:created>
  <dcterms:modified xsi:type="dcterms:W3CDTF">2022-11-12T07:08:10Z</dcterms:modified>
</cp:coreProperties>
</file>